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2" r:id="rId3"/>
    <p:sldId id="263" r:id="rId4"/>
    <p:sldId id="265" r:id="rId5"/>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llanmörkt format 2 - Dekorfär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just format 1 - Dekorfärg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198003B3-3FBD-4C68-93C3-AC30A4C33FE3}" type="datetimeFigureOut">
              <a:rPr lang="sv-SE" smtClean="0"/>
              <a:pPr/>
              <a:t>2019-08-16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D07F76-F404-4753-8B8B-7B2B446CF4E2}"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198003B3-3FBD-4C68-93C3-AC30A4C33FE3}" type="datetimeFigureOut">
              <a:rPr lang="sv-SE" smtClean="0"/>
              <a:pPr/>
              <a:t>2019-08-16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D07F76-F404-4753-8B8B-7B2B446CF4E2}"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198003B3-3FBD-4C68-93C3-AC30A4C33FE3}" type="datetimeFigureOut">
              <a:rPr lang="sv-SE" smtClean="0"/>
              <a:pPr/>
              <a:t>2019-08-16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D07F76-F404-4753-8B8B-7B2B446CF4E2}"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198003B3-3FBD-4C68-93C3-AC30A4C33FE3}" type="datetimeFigureOut">
              <a:rPr lang="sv-SE" smtClean="0"/>
              <a:pPr/>
              <a:t>2019-08-16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D07F76-F404-4753-8B8B-7B2B446CF4E2}"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198003B3-3FBD-4C68-93C3-AC30A4C33FE3}" type="datetimeFigureOut">
              <a:rPr lang="sv-SE" smtClean="0"/>
              <a:pPr/>
              <a:t>2019-08-16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D07F76-F404-4753-8B8B-7B2B446CF4E2}"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198003B3-3FBD-4C68-93C3-AC30A4C33FE3}" type="datetimeFigureOut">
              <a:rPr lang="sv-SE" smtClean="0"/>
              <a:pPr/>
              <a:t>2019-08-16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4D07F76-F404-4753-8B8B-7B2B446CF4E2}"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198003B3-3FBD-4C68-93C3-AC30A4C33FE3}" type="datetimeFigureOut">
              <a:rPr lang="sv-SE" smtClean="0"/>
              <a:pPr/>
              <a:t>2019-08-16</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44D07F76-F404-4753-8B8B-7B2B446CF4E2}"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198003B3-3FBD-4C68-93C3-AC30A4C33FE3}" type="datetimeFigureOut">
              <a:rPr lang="sv-SE" smtClean="0"/>
              <a:pPr/>
              <a:t>2019-08-16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44D07F76-F404-4753-8B8B-7B2B446CF4E2}"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98003B3-3FBD-4C68-93C3-AC30A4C33FE3}" type="datetimeFigureOut">
              <a:rPr lang="sv-SE" smtClean="0"/>
              <a:pPr/>
              <a:t>2019-08-16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44D07F76-F404-4753-8B8B-7B2B446CF4E2}"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198003B3-3FBD-4C68-93C3-AC30A4C33FE3}" type="datetimeFigureOut">
              <a:rPr lang="sv-SE" smtClean="0"/>
              <a:pPr/>
              <a:t>2019-08-16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4D07F76-F404-4753-8B8B-7B2B446CF4E2}"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198003B3-3FBD-4C68-93C3-AC30A4C33FE3}" type="datetimeFigureOut">
              <a:rPr lang="sv-SE" smtClean="0"/>
              <a:pPr/>
              <a:t>2019-08-16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4D07F76-F404-4753-8B8B-7B2B446CF4E2}"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8003B3-3FBD-4C68-93C3-AC30A4C33FE3}" type="datetimeFigureOut">
              <a:rPr lang="sv-SE" smtClean="0"/>
              <a:pPr/>
              <a:t>2019-08-16</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07F76-F404-4753-8B8B-7B2B446CF4E2}"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se/url?sa=i&amp;rct=j&amp;q=&amp;esrc=s&amp;source=images&amp;cd=&amp;ved=2ahUKEwik7JLfia_aAhWC0qYKHaCUDPAQjRx6BAgAEAU&amp;url=https://www.laget.se/Teamkalixinnebandy/&amp;psig=AOvVaw0MzRl8Zqf8DDJlC_XLcUw-&amp;ust=1523427959773516"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se/url?sa=i&amp;rct=j&amp;q=&amp;esrc=s&amp;source=images&amp;cd=&amp;ved=2ahUKEwik7JLfia_aAhWC0qYKHaCUDPAQjRx6BAgAEAU&amp;url=https://www.laget.se/Teamkalixinnebandy/&amp;psig=AOvVaw0MzRl8Zqf8DDJlC_XLcUw-&amp;ust=1523427959773516"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s://www.google.se/url?sa=i&amp;rct=j&amp;q=&amp;esrc=s&amp;source=images&amp;cd=&amp;ved=2ahUKEwik7JLfia_aAhWC0qYKHaCUDPAQjRx6BAgAEAU&amp;url=https://www.laget.se/Teamkalixinnebandy/&amp;psig=AOvVaw0MzRl8Zqf8DDJlC_XLcUw-&amp;ust=1523427959773516"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se/url?sa=i&amp;rct=j&amp;q=&amp;esrc=s&amp;source=images&amp;cd=&amp;ved=2ahUKEwik7JLfia_aAhWC0qYKHaCUDPAQjRx6BAgAEAU&amp;url=https://www.laget.se/Teamkalixinnebandy/&amp;psig=AOvVaw0MzRl8Zqf8DDJlC_XLcUw-&amp;ust=1523427959773516"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4"/>
          <p:cNvSpPr txBox="1">
            <a:spLocks/>
          </p:cNvSpPr>
          <p:nvPr/>
        </p:nvSpPr>
        <p:spPr>
          <a:xfrm>
            <a:off x="685800" y="139096"/>
            <a:ext cx="7772400" cy="707886"/>
          </a:xfrm>
          <a:prstGeom prst="rect">
            <a:avLst/>
          </a:prstGeom>
        </p:spPr>
        <p:style>
          <a:lnRef idx="1">
            <a:schemeClr val="accent6"/>
          </a:lnRef>
          <a:fillRef idx="2">
            <a:schemeClr val="accent6"/>
          </a:fillRef>
          <a:effectRef idx="1">
            <a:schemeClr val="accent6"/>
          </a:effectRef>
          <a:fontRef idx="minor">
            <a:schemeClr val="dk1"/>
          </a:fontRef>
        </p:style>
        <p:txBody>
          <a:bodyPr wrap="square" lIns="91440" tIns="45720" rIns="91440" bIns="45720">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v-SE"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SAMMANFATTNING AV: u</a:t>
            </a:r>
            <a:r>
              <a:rPr kumimoji="0" lang="sv-SE" sz="20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värdering av </a:t>
            </a:r>
            <a:r>
              <a:rPr lang="sv-SE"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Innebandysäsongen </a:t>
            </a:r>
            <a:r>
              <a:rPr kumimoji="0" lang="sv-SE" sz="20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 2017/2018 f04/05</a:t>
            </a:r>
            <a:endParaRPr kumimoji="0" lang="sv-SE" sz="2000"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sp>
        <p:nvSpPr>
          <p:cNvPr id="4" name="textruta 3"/>
          <p:cNvSpPr txBox="1"/>
          <p:nvPr/>
        </p:nvSpPr>
        <p:spPr>
          <a:xfrm>
            <a:off x="359532" y="877357"/>
            <a:ext cx="8424936" cy="6124754"/>
          </a:xfrm>
          <a:prstGeom prst="rect">
            <a:avLst/>
          </a:prstGeom>
          <a:noFill/>
        </p:spPr>
        <p:txBody>
          <a:bodyPr wrap="square" rtlCol="0">
            <a:spAutoFit/>
          </a:bodyPr>
          <a:lstStyle/>
          <a:p>
            <a:endParaRPr lang="sv-SE" sz="1400" dirty="0" smtClean="0"/>
          </a:p>
          <a:p>
            <a:r>
              <a:rPr lang="sv-SE" sz="1400" b="1" dirty="0" smtClean="0"/>
              <a:t>24 spelare har svarat på utvärderingen</a:t>
            </a:r>
            <a:r>
              <a:rPr lang="sv-SE" sz="1400" dirty="0" smtClean="0"/>
              <a:t>.  På skalan är 6  ”toppen” och 1 är ”mindre bra”.</a:t>
            </a:r>
          </a:p>
          <a:p>
            <a:pPr marL="342900" indent="-342900"/>
            <a:endParaRPr lang="sv-SE" sz="1400" dirty="0" smtClean="0"/>
          </a:p>
          <a:p>
            <a:pPr marL="342900" indent="-342900"/>
            <a:r>
              <a:rPr lang="sv-SE" sz="1400" dirty="0" smtClean="0"/>
              <a:t>1.       </a:t>
            </a:r>
            <a:r>
              <a:rPr lang="sv-SE" sz="1400" u="sng" dirty="0" smtClean="0"/>
              <a:t>Hur säsongen varit </a:t>
            </a:r>
          </a:p>
          <a:p>
            <a:pPr fontAlgn="t"/>
            <a:endParaRPr lang="sv-SE" sz="1400" dirty="0" smtClean="0"/>
          </a:p>
          <a:p>
            <a:pPr fontAlgn="t"/>
            <a:endParaRPr lang="sv-SE" sz="1400" dirty="0" smtClean="0"/>
          </a:p>
          <a:p>
            <a:pPr fontAlgn="t"/>
            <a:endParaRPr lang="sv-SE" sz="1400" dirty="0" smtClean="0"/>
          </a:p>
          <a:p>
            <a:pPr fontAlgn="t"/>
            <a:r>
              <a:rPr lang="sv-SE" sz="1400" dirty="0" smtClean="0"/>
              <a:t>KOMMENTARER:</a:t>
            </a:r>
          </a:p>
          <a:p>
            <a:pPr fontAlgn="t"/>
            <a:r>
              <a:rPr lang="sv-SE" sz="1400" dirty="0" smtClean="0"/>
              <a:t>”ännu mer konditionsträning”, ”jag var sjuk mycket men om jag varit mer med hade det varit en 6:a”, ”väldigt roligt, särskilt Umecupen, lagandan är bra”, ”trivsamt i laget, roliga matcher med mycket go”, ”allt har varit bra”, ”allt bra, särskilt Umecupen”, ”bra säsong och många har utvecklats”, ”fantastiskt”, ”hoppas på Umeå nästa säsong”, ”bästa säsongen hittills särskilt Umecupen”, ”vi har utvecklats mycket och kämpat bra på matcherna”, ”lagkänslan på topp hela tiden”</a:t>
            </a:r>
            <a:endParaRPr lang="sv-SE" sz="1400" dirty="0"/>
          </a:p>
          <a:p>
            <a:pPr fontAlgn="t"/>
            <a:endParaRPr lang="sv-SE" sz="1400" dirty="0" smtClean="0"/>
          </a:p>
          <a:p>
            <a:pPr marL="342900" indent="-342900">
              <a:buAutoNum type="arabicPeriod" startAt="2"/>
            </a:pPr>
            <a:r>
              <a:rPr lang="sv-SE" sz="1400" u="sng" dirty="0" smtClean="0"/>
              <a:t>Hur träningarna har varit</a:t>
            </a:r>
          </a:p>
          <a:p>
            <a:endParaRPr lang="sv-SE" sz="1400" dirty="0" smtClean="0"/>
          </a:p>
          <a:p>
            <a:pPr marL="342900" indent="-342900"/>
            <a:endParaRPr lang="sv-SE" sz="1400" dirty="0"/>
          </a:p>
          <a:p>
            <a:pPr marL="342900" indent="-342900"/>
            <a:endParaRPr lang="sv-SE" sz="1400" b="1" dirty="0" smtClean="0"/>
          </a:p>
          <a:p>
            <a:pPr fontAlgn="t"/>
            <a:r>
              <a:rPr lang="sv-SE" sz="1400" dirty="0" smtClean="0"/>
              <a:t>KOMMENTARER:</a:t>
            </a:r>
          </a:p>
          <a:p>
            <a:pPr fontAlgn="t"/>
            <a:r>
              <a:rPr lang="sv-SE" sz="1400" dirty="0" smtClean="0"/>
              <a:t>”bra stämning i laget”, vi gör mycket samma på träningarna”,  ”bra att träna löpning och vara i </a:t>
            </a:r>
            <a:r>
              <a:rPr lang="sv-SE" sz="1400" dirty="0" err="1" smtClean="0"/>
              <a:t>Flow</a:t>
            </a:r>
            <a:r>
              <a:rPr lang="sv-SE" sz="1400" dirty="0" smtClean="0"/>
              <a:t>-lokalen”, ”mycket bra med uppvärmning på </a:t>
            </a:r>
            <a:r>
              <a:rPr lang="sv-SE" sz="1400" dirty="0" err="1" smtClean="0"/>
              <a:t>Flow</a:t>
            </a:r>
            <a:r>
              <a:rPr lang="sv-SE" sz="1400" dirty="0" smtClean="0"/>
              <a:t>”, ”varierat, bra med Lotta innan så det inte bara blir innebandy”, ”ibland slamsiga och man ger ej allt”, ”bra med både </a:t>
            </a:r>
            <a:r>
              <a:rPr lang="sv-SE" sz="1400" dirty="0" err="1" smtClean="0"/>
              <a:t>fys</a:t>
            </a:r>
            <a:r>
              <a:rPr lang="sv-SE" sz="1400" dirty="0" smtClean="0"/>
              <a:t> och innebandy”, ”vi skulle kunna göra lite svårare övningar”, ”bra variation”, ”bra att vi får vara i </a:t>
            </a:r>
            <a:r>
              <a:rPr lang="sv-SE" sz="1400" dirty="0" err="1" smtClean="0"/>
              <a:t>Flow</a:t>
            </a:r>
            <a:r>
              <a:rPr lang="sv-SE" sz="1400" dirty="0" smtClean="0"/>
              <a:t> också, ibland lite ofokuserat”, ”vill ha svårare övningar”, ”mer </a:t>
            </a:r>
            <a:r>
              <a:rPr lang="sv-SE" sz="1400" dirty="0" err="1" smtClean="0"/>
              <a:t>fys</a:t>
            </a:r>
            <a:r>
              <a:rPr lang="sv-SE" sz="1400" dirty="0" smtClean="0"/>
              <a:t>, övningar och förbättra snacket, taktiksnacket under matcherna”, ”utmanande och lärorikt”, ”varierande och bra </a:t>
            </a:r>
            <a:r>
              <a:rPr lang="sv-SE" sz="1400" dirty="0" err="1" smtClean="0"/>
              <a:t>fys</a:t>
            </a:r>
            <a:r>
              <a:rPr lang="sv-SE" sz="1400" dirty="0" smtClean="0"/>
              <a:t>”, ”mer straffar”, ”jätteroliga och jag har lärt mig jättemycket”, bra med </a:t>
            </a:r>
            <a:r>
              <a:rPr lang="sv-SE" sz="1400" dirty="0" err="1" smtClean="0"/>
              <a:t>Flow</a:t>
            </a:r>
            <a:r>
              <a:rPr lang="sv-SE" sz="1400" dirty="0" smtClean="0"/>
              <a:t> varvat med innebandy”, ”bra nya övningar”, ”bra </a:t>
            </a:r>
            <a:r>
              <a:rPr lang="sv-SE" sz="1400" dirty="0" err="1" smtClean="0"/>
              <a:t>fys</a:t>
            </a:r>
            <a:r>
              <a:rPr lang="sv-SE" sz="1400" dirty="0" smtClean="0"/>
              <a:t> med Lotta och nya övningar i innebandyn. Gärna fler passningsövningar”, ”bra med mycket spel”, ”slöa”</a:t>
            </a:r>
          </a:p>
          <a:p>
            <a:pPr fontAlgn="t"/>
            <a:endParaRPr lang="sv-SE" sz="1400" b="1" dirty="0" smtClean="0"/>
          </a:p>
          <a:p>
            <a:pPr marL="342900" indent="-342900"/>
            <a:endParaRPr lang="sv-SE" sz="1400" dirty="0" smtClean="0"/>
          </a:p>
        </p:txBody>
      </p:sp>
      <p:graphicFrame>
        <p:nvGraphicFramePr>
          <p:cNvPr id="6" name="Tabell 5"/>
          <p:cNvGraphicFramePr>
            <a:graphicFrameLocks noGrp="1"/>
          </p:cNvGraphicFramePr>
          <p:nvPr>
            <p:extLst>
              <p:ext uri="{D42A27DB-BD31-4B8C-83A1-F6EECF244321}">
                <p14:modId xmlns:p14="http://schemas.microsoft.com/office/powerpoint/2010/main" val="2847308432"/>
              </p:ext>
            </p:extLst>
          </p:nvPr>
        </p:nvGraphicFramePr>
        <p:xfrm>
          <a:off x="611560" y="1844824"/>
          <a:ext cx="6096000" cy="360040"/>
        </p:xfrm>
        <a:graphic>
          <a:graphicData uri="http://schemas.openxmlformats.org/drawingml/2006/table">
            <a:tbl>
              <a:tblPr firstRow="1" bandRow="1">
                <a:tableStyleId>{68D230F3-CF80-4859-8CE7-A43EE81993B5}</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360040">
                <a:tc>
                  <a:txBody>
                    <a:bodyPr/>
                    <a:lstStyle/>
                    <a:p>
                      <a:r>
                        <a:rPr lang="sv-SE" sz="1400" b="0" dirty="0" smtClean="0"/>
                        <a:t>6</a:t>
                      </a:r>
                      <a:r>
                        <a:rPr lang="sv-SE" sz="1400" dirty="0" smtClean="0"/>
                        <a:t> (13</a:t>
                      </a:r>
                      <a:r>
                        <a:rPr lang="sv-SE" sz="1400" baseline="0" dirty="0" smtClean="0"/>
                        <a:t> </a:t>
                      </a:r>
                      <a:r>
                        <a:rPr lang="sv-SE" sz="1400" dirty="0" err="1" smtClean="0"/>
                        <a:t>st</a:t>
                      </a:r>
                      <a:r>
                        <a:rPr lang="sv-SE" sz="1400" dirty="0" smtClean="0"/>
                        <a:t>)</a:t>
                      </a:r>
                      <a:endParaRPr lang="sv-SE" sz="1400" dirty="0"/>
                    </a:p>
                  </a:txBody>
                  <a:tcPr/>
                </a:tc>
                <a:tc>
                  <a:txBody>
                    <a:bodyPr/>
                    <a:lstStyle/>
                    <a:p>
                      <a:r>
                        <a:rPr lang="sv-SE" sz="1400" b="0" dirty="0" smtClean="0"/>
                        <a:t>5</a:t>
                      </a:r>
                      <a:r>
                        <a:rPr lang="sv-SE" sz="1400" dirty="0" smtClean="0"/>
                        <a:t>(7 </a:t>
                      </a:r>
                      <a:r>
                        <a:rPr lang="sv-SE" sz="1400" dirty="0" err="1" smtClean="0"/>
                        <a:t>st</a:t>
                      </a:r>
                      <a:r>
                        <a:rPr lang="sv-SE" sz="1400" dirty="0" smtClean="0"/>
                        <a:t>)</a:t>
                      </a:r>
                      <a:endParaRPr lang="sv-SE" sz="1400" dirty="0"/>
                    </a:p>
                  </a:txBody>
                  <a:tcPr/>
                </a:tc>
                <a:tc>
                  <a:txBody>
                    <a:bodyPr/>
                    <a:lstStyle/>
                    <a:p>
                      <a:r>
                        <a:rPr lang="sv-SE" sz="1400" b="0" dirty="0" smtClean="0"/>
                        <a:t>4</a:t>
                      </a:r>
                      <a:r>
                        <a:rPr lang="sv-SE" sz="1400" dirty="0" smtClean="0"/>
                        <a:t>(4st)</a:t>
                      </a:r>
                      <a:endParaRPr lang="sv-SE" sz="1400" dirty="0"/>
                    </a:p>
                  </a:txBody>
                  <a:tcPr/>
                </a:tc>
                <a:tc>
                  <a:txBody>
                    <a:bodyPr/>
                    <a:lstStyle/>
                    <a:p>
                      <a:r>
                        <a:rPr lang="sv-SE" sz="1400" b="0" dirty="0" smtClean="0"/>
                        <a:t>3</a:t>
                      </a:r>
                      <a:endParaRPr lang="sv-SE" sz="1400" dirty="0"/>
                    </a:p>
                  </a:txBody>
                  <a:tcPr/>
                </a:tc>
                <a:tc>
                  <a:txBody>
                    <a:bodyPr/>
                    <a:lstStyle/>
                    <a:p>
                      <a:r>
                        <a:rPr lang="sv-SE" sz="1400" b="0" dirty="0" smtClean="0"/>
                        <a:t>2</a:t>
                      </a:r>
                      <a:endParaRPr lang="sv-SE" sz="1400" b="0" dirty="0"/>
                    </a:p>
                  </a:txBody>
                  <a:tcPr/>
                </a:tc>
                <a:tc>
                  <a:txBody>
                    <a:bodyPr/>
                    <a:lstStyle/>
                    <a:p>
                      <a:r>
                        <a:rPr lang="sv-SE" sz="1400" b="0" dirty="0" smtClean="0"/>
                        <a:t>1</a:t>
                      </a:r>
                      <a:r>
                        <a:rPr lang="sv-SE" sz="1400" dirty="0" smtClean="0"/>
                        <a:t> </a:t>
                      </a:r>
                      <a:endParaRPr lang="sv-SE" sz="1400" dirty="0"/>
                    </a:p>
                  </a:txBody>
                  <a:tcPr/>
                </a:tc>
                <a:extLst>
                  <a:ext uri="{0D108BD9-81ED-4DB2-BD59-A6C34878D82A}">
                    <a16:rowId xmlns:a16="http://schemas.microsoft.com/office/drawing/2014/main" val="10000"/>
                  </a:ext>
                </a:extLst>
              </a:tr>
            </a:tbl>
          </a:graphicData>
        </a:graphic>
      </p:graphicFrame>
      <p:graphicFrame>
        <p:nvGraphicFramePr>
          <p:cNvPr id="7" name="Tabell 6"/>
          <p:cNvGraphicFramePr>
            <a:graphicFrameLocks noGrp="1"/>
          </p:cNvGraphicFramePr>
          <p:nvPr>
            <p:extLst>
              <p:ext uri="{D42A27DB-BD31-4B8C-83A1-F6EECF244321}">
                <p14:modId xmlns:p14="http://schemas.microsoft.com/office/powerpoint/2010/main" val="2112410550"/>
              </p:ext>
            </p:extLst>
          </p:nvPr>
        </p:nvGraphicFramePr>
        <p:xfrm>
          <a:off x="539552" y="4293096"/>
          <a:ext cx="6096000" cy="432048"/>
        </p:xfrm>
        <a:graphic>
          <a:graphicData uri="http://schemas.openxmlformats.org/drawingml/2006/table">
            <a:tbl>
              <a:tblPr firstRow="1" bandRow="1">
                <a:tableStyleId>{68D230F3-CF80-4859-8CE7-A43EE81993B5}</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432048">
                <a:tc>
                  <a:txBody>
                    <a:bodyPr/>
                    <a:lstStyle/>
                    <a:p>
                      <a:r>
                        <a:rPr lang="sv-SE" sz="1400" b="0" dirty="0" smtClean="0"/>
                        <a:t>6</a:t>
                      </a:r>
                      <a:r>
                        <a:rPr lang="sv-SE" sz="1400" dirty="0" smtClean="0"/>
                        <a:t>(12</a:t>
                      </a:r>
                      <a:r>
                        <a:rPr lang="sv-SE" sz="1400" baseline="0" dirty="0" smtClean="0"/>
                        <a:t> </a:t>
                      </a:r>
                      <a:r>
                        <a:rPr lang="sv-SE" sz="1400" dirty="0" err="1" smtClean="0"/>
                        <a:t>st</a:t>
                      </a:r>
                      <a:r>
                        <a:rPr lang="sv-SE" sz="1400" dirty="0" smtClean="0"/>
                        <a:t>)</a:t>
                      </a:r>
                      <a:endParaRPr lang="sv-SE" sz="1400" dirty="0"/>
                    </a:p>
                  </a:txBody>
                  <a:tcPr/>
                </a:tc>
                <a:tc>
                  <a:txBody>
                    <a:bodyPr/>
                    <a:lstStyle/>
                    <a:p>
                      <a:r>
                        <a:rPr lang="sv-SE" sz="1400" b="0" dirty="0" smtClean="0"/>
                        <a:t>5</a:t>
                      </a:r>
                      <a:r>
                        <a:rPr lang="sv-SE" sz="1400" dirty="0" smtClean="0"/>
                        <a:t>(9</a:t>
                      </a:r>
                      <a:r>
                        <a:rPr lang="sv-SE" sz="1400" baseline="0" dirty="0" smtClean="0"/>
                        <a:t> </a:t>
                      </a:r>
                      <a:r>
                        <a:rPr lang="sv-SE" sz="1400" dirty="0" err="1" smtClean="0"/>
                        <a:t>st</a:t>
                      </a:r>
                      <a:r>
                        <a:rPr lang="sv-SE" sz="1400" dirty="0" smtClean="0"/>
                        <a:t>)</a:t>
                      </a:r>
                      <a:endParaRPr lang="sv-SE" sz="1400" dirty="0"/>
                    </a:p>
                  </a:txBody>
                  <a:tcPr/>
                </a:tc>
                <a:tc>
                  <a:txBody>
                    <a:bodyPr/>
                    <a:lstStyle/>
                    <a:p>
                      <a:r>
                        <a:rPr lang="sv-SE" sz="1400" b="0" dirty="0" smtClean="0"/>
                        <a:t>4</a:t>
                      </a:r>
                      <a:r>
                        <a:rPr lang="sv-SE" sz="1400" dirty="0" smtClean="0"/>
                        <a:t>(1</a:t>
                      </a:r>
                      <a:r>
                        <a:rPr lang="sv-SE" sz="1400" baseline="0" dirty="0" smtClean="0"/>
                        <a:t> </a:t>
                      </a:r>
                      <a:r>
                        <a:rPr lang="sv-SE" sz="1400" dirty="0" err="1" smtClean="0"/>
                        <a:t>st</a:t>
                      </a:r>
                      <a:r>
                        <a:rPr lang="sv-SE" sz="1400" dirty="0" smtClean="0"/>
                        <a:t>)</a:t>
                      </a:r>
                      <a:endParaRPr lang="sv-SE" sz="1400" dirty="0"/>
                    </a:p>
                  </a:txBody>
                  <a:tcPr/>
                </a:tc>
                <a:tc>
                  <a:txBody>
                    <a:bodyPr/>
                    <a:lstStyle/>
                    <a:p>
                      <a:r>
                        <a:rPr lang="sv-SE" sz="1400" b="0" dirty="0" smtClean="0"/>
                        <a:t>3</a:t>
                      </a:r>
                      <a:r>
                        <a:rPr lang="sv-SE" sz="1400" dirty="0" smtClean="0"/>
                        <a:t>(2 </a:t>
                      </a:r>
                      <a:r>
                        <a:rPr lang="sv-SE" sz="1400" dirty="0" err="1" smtClean="0"/>
                        <a:t>st</a:t>
                      </a:r>
                      <a:r>
                        <a:rPr lang="sv-SE" sz="1400" dirty="0" smtClean="0"/>
                        <a:t>)</a:t>
                      </a:r>
                      <a:endParaRPr lang="sv-SE" sz="1400" dirty="0"/>
                    </a:p>
                  </a:txBody>
                  <a:tcPr/>
                </a:tc>
                <a:tc>
                  <a:txBody>
                    <a:bodyPr/>
                    <a:lstStyle/>
                    <a:p>
                      <a:r>
                        <a:rPr lang="sv-SE" sz="1400" b="0" dirty="0" smtClean="0"/>
                        <a:t>2</a:t>
                      </a:r>
                      <a:endParaRPr lang="sv-SE" sz="1400" b="0" dirty="0"/>
                    </a:p>
                  </a:txBody>
                  <a:tcPr/>
                </a:tc>
                <a:tc>
                  <a:txBody>
                    <a:bodyPr/>
                    <a:lstStyle/>
                    <a:p>
                      <a:r>
                        <a:rPr lang="sv-SE" sz="1400" b="0" dirty="0" smtClean="0"/>
                        <a:t>1</a:t>
                      </a:r>
                      <a:endParaRPr lang="sv-SE" sz="1400" b="0" dirty="0"/>
                    </a:p>
                  </a:txBody>
                  <a:tcPr/>
                </a:tc>
                <a:extLst>
                  <a:ext uri="{0D108BD9-81ED-4DB2-BD59-A6C34878D82A}">
                    <a16:rowId xmlns:a16="http://schemas.microsoft.com/office/drawing/2014/main" val="10000"/>
                  </a:ext>
                </a:extLst>
              </a:tr>
            </a:tbl>
          </a:graphicData>
        </a:graphic>
      </p:graphicFrame>
      <p:pic>
        <p:nvPicPr>
          <p:cNvPr id="10" name="Bildobjekt 9" descr="smiley-face-clip-art-thumbs-up-clipart-two-thumbs-up-happy-smiley-emoticon-512x512-eec6.png"/>
          <p:cNvPicPr>
            <a:picLocks noChangeAspect="1"/>
          </p:cNvPicPr>
          <p:nvPr/>
        </p:nvPicPr>
        <p:blipFill>
          <a:blip r:embed="rId2" cstate="print"/>
          <a:stretch>
            <a:fillRect/>
          </a:stretch>
        </p:blipFill>
        <p:spPr>
          <a:xfrm>
            <a:off x="7755784" y="4099431"/>
            <a:ext cx="576064" cy="432048"/>
          </a:xfrm>
          <a:prstGeom prst="rect">
            <a:avLst/>
          </a:prstGeom>
        </p:spPr>
      </p:pic>
      <p:pic>
        <p:nvPicPr>
          <p:cNvPr id="11" name="irc_mi" descr="Bildresultat för team kalix innebandy logga">
            <a:hlinkClick r:id="rId3"/>
          </p:cNvPr>
          <p:cNvPicPr/>
          <p:nvPr/>
        </p:nvPicPr>
        <p:blipFill>
          <a:blip r:embed="rId4" cstate="print"/>
          <a:srcRect/>
          <a:stretch>
            <a:fillRect/>
          </a:stretch>
        </p:blipFill>
        <p:spPr bwMode="auto">
          <a:xfrm>
            <a:off x="7668344" y="764704"/>
            <a:ext cx="1263857" cy="8640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4"/>
          <p:cNvSpPr txBox="1">
            <a:spLocks/>
          </p:cNvSpPr>
          <p:nvPr/>
        </p:nvSpPr>
        <p:spPr>
          <a:xfrm>
            <a:off x="685800" y="139096"/>
            <a:ext cx="7772400" cy="707886"/>
          </a:xfrm>
          <a:prstGeom prst="rect">
            <a:avLst/>
          </a:prstGeom>
        </p:spPr>
        <p:style>
          <a:lnRef idx="1">
            <a:schemeClr val="accent6"/>
          </a:lnRef>
          <a:fillRef idx="2">
            <a:schemeClr val="accent6"/>
          </a:fillRef>
          <a:effectRef idx="1">
            <a:schemeClr val="accent6"/>
          </a:effectRef>
          <a:fontRef idx="minor">
            <a:schemeClr val="dk1"/>
          </a:fontRef>
        </p:style>
        <p:txBody>
          <a:bodyPr wrap="square" lIns="91440" tIns="45720" rIns="91440" bIns="45720">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v-SE"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SAMMANFATTNING AV: u</a:t>
            </a:r>
            <a:r>
              <a:rPr kumimoji="0" lang="sv-SE" sz="20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värdering av </a:t>
            </a:r>
            <a:r>
              <a:rPr lang="sv-SE"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Innebandysäsongen </a:t>
            </a:r>
            <a:r>
              <a:rPr kumimoji="0" lang="sv-SE" sz="20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 2017/2018 f04/05</a:t>
            </a:r>
            <a:endParaRPr kumimoji="0" lang="sv-SE" sz="2000"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sp>
        <p:nvSpPr>
          <p:cNvPr id="4" name="textruta 3"/>
          <p:cNvSpPr txBox="1"/>
          <p:nvPr/>
        </p:nvSpPr>
        <p:spPr>
          <a:xfrm>
            <a:off x="179512" y="908720"/>
            <a:ext cx="8424936" cy="8279190"/>
          </a:xfrm>
          <a:prstGeom prst="rect">
            <a:avLst/>
          </a:prstGeom>
          <a:noFill/>
        </p:spPr>
        <p:txBody>
          <a:bodyPr wrap="square" rtlCol="0">
            <a:spAutoFit/>
          </a:bodyPr>
          <a:lstStyle/>
          <a:p>
            <a:pPr marL="342900" indent="-342900"/>
            <a:endParaRPr lang="sv-SE" sz="1400" dirty="0" smtClean="0"/>
          </a:p>
          <a:p>
            <a:pPr marL="342900" indent="-342900">
              <a:buAutoNum type="arabicPeriod" startAt="3"/>
            </a:pPr>
            <a:r>
              <a:rPr lang="sv-SE" sz="1400" u="sng" dirty="0" smtClean="0"/>
              <a:t>Träningsmängden med 3 ggr/vecka samt längden på träningarna</a:t>
            </a:r>
          </a:p>
          <a:p>
            <a:endParaRPr lang="sv-SE" sz="1400" dirty="0" smtClean="0"/>
          </a:p>
          <a:p>
            <a:r>
              <a:rPr lang="sv-SE" sz="1400" b="1" dirty="0" smtClean="0"/>
              <a:t> 2 </a:t>
            </a:r>
            <a:r>
              <a:rPr lang="sv-SE" sz="1400" b="1" dirty="0" err="1" smtClean="0"/>
              <a:t>st</a:t>
            </a:r>
            <a:r>
              <a:rPr lang="sv-SE" sz="1400" b="1" dirty="0" smtClean="0"/>
              <a:t> </a:t>
            </a:r>
            <a:r>
              <a:rPr lang="sv-SE" sz="1400" dirty="0" smtClean="0"/>
              <a:t>för mycket,</a:t>
            </a:r>
            <a:r>
              <a:rPr lang="sv-SE" sz="1400" b="1" dirty="0" smtClean="0"/>
              <a:t> 18 </a:t>
            </a:r>
            <a:r>
              <a:rPr lang="sv-SE" sz="1400" b="1" dirty="0" err="1" smtClean="0"/>
              <a:t>st</a:t>
            </a:r>
            <a:r>
              <a:rPr lang="sv-SE" sz="1400" b="1" dirty="0" smtClean="0"/>
              <a:t> </a:t>
            </a:r>
            <a:r>
              <a:rPr lang="sv-SE" sz="1400" dirty="0" err="1" smtClean="0"/>
              <a:t>lagomt</a:t>
            </a:r>
            <a:r>
              <a:rPr lang="sv-SE" sz="1400" dirty="0" smtClean="0"/>
              <a:t>,</a:t>
            </a:r>
            <a:r>
              <a:rPr lang="sv-SE" sz="1400" b="1" dirty="0" smtClean="0"/>
              <a:t> 4 </a:t>
            </a:r>
            <a:r>
              <a:rPr lang="sv-SE" sz="1400" b="1" dirty="0" err="1" smtClean="0"/>
              <a:t>st</a:t>
            </a:r>
            <a:r>
              <a:rPr lang="sv-SE" sz="1400" b="1" dirty="0" smtClean="0"/>
              <a:t> </a:t>
            </a:r>
            <a:r>
              <a:rPr lang="sv-SE" sz="1400" dirty="0" smtClean="0"/>
              <a:t>för lite</a:t>
            </a:r>
          </a:p>
          <a:p>
            <a:endParaRPr lang="sv-SE" sz="1400" dirty="0" smtClean="0"/>
          </a:p>
          <a:p>
            <a:r>
              <a:rPr lang="sv-SE" sz="1400" dirty="0" smtClean="0"/>
              <a:t>KOMMENTERER:</a:t>
            </a:r>
          </a:p>
          <a:p>
            <a:r>
              <a:rPr lang="sv-SE" sz="1400" dirty="0" smtClean="0"/>
              <a:t>”längden är bra”, ”vissa dagar vill man fortsätta, andra dagar sämre”, ”ibland bra med extraträningar, gärna under sommaren”, ”det skulle inte göra något om vi hade en gång till i veckan”, ”bra man hinner göra läxor osv”, ”för lite, gärna varje dag”, ”vill träna 4 ggr/vecka, 2 timmar varje gång med paus mitt i”</a:t>
            </a:r>
          </a:p>
          <a:p>
            <a:endParaRPr lang="sv-SE" sz="1400" dirty="0"/>
          </a:p>
          <a:p>
            <a:endParaRPr lang="sv-SE" sz="1400" dirty="0" smtClean="0"/>
          </a:p>
          <a:p>
            <a:pPr marL="342900" indent="-342900"/>
            <a:endParaRPr lang="sv-SE" sz="1400" dirty="0"/>
          </a:p>
          <a:p>
            <a:pPr marL="342900" indent="-342900"/>
            <a:r>
              <a:rPr lang="sv-SE" sz="1400" dirty="0" smtClean="0"/>
              <a:t>4. </a:t>
            </a:r>
            <a:r>
              <a:rPr lang="sv-SE" sz="1400" u="sng" dirty="0" smtClean="0"/>
              <a:t>Lagandan och kramratskapen i laget</a:t>
            </a:r>
          </a:p>
          <a:p>
            <a:pPr marL="342900" indent="-342900">
              <a:buAutoNum type="arabicPeriod" startAt="4"/>
            </a:pPr>
            <a:endParaRPr lang="sv-SE" sz="1400" dirty="0" smtClean="0"/>
          </a:p>
          <a:p>
            <a:pPr marL="342900" indent="-342900"/>
            <a:endParaRPr lang="sv-SE" sz="1400" dirty="0" smtClean="0"/>
          </a:p>
          <a:p>
            <a:pPr marL="342900" indent="-342900"/>
            <a:endParaRPr lang="sv-SE" sz="1400" dirty="0" smtClean="0"/>
          </a:p>
          <a:p>
            <a:pPr marL="342900" indent="-342900"/>
            <a:endParaRPr lang="sv-SE" sz="1400" dirty="0" smtClean="0"/>
          </a:p>
          <a:p>
            <a:pPr marL="342900" indent="-342900"/>
            <a:r>
              <a:rPr lang="sv-SE" sz="1400" dirty="0" smtClean="0"/>
              <a:t>KOMMENTARER:</a:t>
            </a:r>
          </a:p>
          <a:p>
            <a:pPr marL="342900" indent="-342900"/>
            <a:r>
              <a:rPr lang="sv-SE" sz="1400" dirty="0" smtClean="0"/>
              <a:t>”jag har fått lära känna många bättre och vi kommer bra överens”, ”vi har haft roligt”, ”väldigt bra men ibland</a:t>
            </a:r>
          </a:p>
          <a:p>
            <a:pPr marL="342900" indent="-342900"/>
            <a:r>
              <a:rPr lang="sv-SE" sz="1400" dirty="0" smtClean="0"/>
              <a:t>grupperingar så man kan känna sig lite utanför”, ”alla snälla och inkluderande”, ”bra men kan bli bättre”, ”alla </a:t>
            </a:r>
          </a:p>
          <a:p>
            <a:pPr marL="342900" indent="-342900"/>
            <a:r>
              <a:rPr lang="sv-SE" sz="1400" dirty="0" smtClean="0"/>
              <a:t>försöker så gott de kan, ibland uppdelat där man har sina vänner”, ”ibland grupperingar”, ”mycket </a:t>
            </a:r>
            <a:r>
              <a:rPr lang="sv-SE" sz="1400" dirty="0" err="1" smtClean="0"/>
              <a:t>pepp</a:t>
            </a:r>
            <a:r>
              <a:rPr lang="sv-SE" sz="1400" dirty="0" smtClean="0"/>
              <a:t>”, ”roligt </a:t>
            </a:r>
          </a:p>
          <a:p>
            <a:pPr marL="342900" indent="-342900"/>
            <a:r>
              <a:rPr lang="sv-SE" sz="1400" dirty="0"/>
              <a:t>l</a:t>
            </a:r>
            <a:r>
              <a:rPr lang="sv-SE" sz="1400" dirty="0" smtClean="0"/>
              <a:t>ag med fina spelare”, ”vi peppar varandra bra”, ”alla kan vara med alla och känna sig trygg”</a:t>
            </a:r>
          </a:p>
          <a:p>
            <a:endParaRPr lang="sv-SE" sz="1400" dirty="0" smtClean="0"/>
          </a:p>
          <a:p>
            <a:pPr marL="342900" indent="-342900"/>
            <a:endParaRPr lang="sv-SE" sz="1400" dirty="0"/>
          </a:p>
          <a:p>
            <a:pPr marL="342900" indent="-342900"/>
            <a:endParaRPr lang="sv-SE" sz="1400" dirty="0" smtClean="0"/>
          </a:p>
          <a:p>
            <a:pPr marL="342900" indent="-342900"/>
            <a:endParaRPr lang="sv-SE" sz="1400" dirty="0"/>
          </a:p>
          <a:p>
            <a:pPr marL="342900" indent="-342900"/>
            <a:endParaRPr lang="sv-SE" sz="1400" dirty="0"/>
          </a:p>
          <a:p>
            <a:endParaRPr lang="sv-SE" sz="1400" b="1" dirty="0"/>
          </a:p>
          <a:p>
            <a:pPr marL="342900" indent="-342900">
              <a:buAutoNum type="arabicPeriod" startAt="6"/>
            </a:pPr>
            <a:endParaRPr lang="sv-SE" sz="1400" dirty="0" smtClean="0"/>
          </a:p>
          <a:p>
            <a:pPr marL="342900" indent="-342900">
              <a:buAutoNum type="arabicPeriod" startAt="6"/>
            </a:pPr>
            <a:endParaRPr lang="sv-SE" sz="1400" dirty="0"/>
          </a:p>
          <a:p>
            <a:pPr marL="342900" indent="-342900">
              <a:buAutoNum type="arabicPeriod" startAt="6"/>
            </a:pPr>
            <a:endParaRPr lang="sv-SE" sz="1400" dirty="0" smtClean="0"/>
          </a:p>
          <a:p>
            <a:endParaRPr lang="sv-SE" sz="1400" dirty="0"/>
          </a:p>
          <a:p>
            <a:endParaRPr lang="sv-SE" sz="1400" dirty="0" smtClean="0"/>
          </a:p>
          <a:p>
            <a:endParaRPr lang="sv-SE" sz="1400" dirty="0"/>
          </a:p>
          <a:p>
            <a:endParaRPr lang="sv-SE" sz="1400" dirty="0" smtClean="0"/>
          </a:p>
          <a:p>
            <a:endParaRPr lang="sv-SE" sz="1400" dirty="0"/>
          </a:p>
          <a:p>
            <a:endParaRPr lang="sv-SE" sz="1400" dirty="0" smtClean="0"/>
          </a:p>
          <a:p>
            <a:endParaRPr lang="sv-SE" sz="1400" dirty="0"/>
          </a:p>
        </p:txBody>
      </p:sp>
      <p:graphicFrame>
        <p:nvGraphicFramePr>
          <p:cNvPr id="9" name="Tabell 8"/>
          <p:cNvGraphicFramePr>
            <a:graphicFrameLocks noGrp="1"/>
          </p:cNvGraphicFramePr>
          <p:nvPr>
            <p:extLst>
              <p:ext uri="{D42A27DB-BD31-4B8C-83A1-F6EECF244321}">
                <p14:modId xmlns:p14="http://schemas.microsoft.com/office/powerpoint/2010/main" val="2429063872"/>
              </p:ext>
            </p:extLst>
          </p:nvPr>
        </p:nvGraphicFramePr>
        <p:xfrm>
          <a:off x="539552" y="3861048"/>
          <a:ext cx="5288280" cy="432048"/>
        </p:xfrm>
        <a:graphic>
          <a:graphicData uri="http://schemas.openxmlformats.org/drawingml/2006/table">
            <a:tbl>
              <a:tblPr firstRow="1" bandRow="1">
                <a:tableStyleId>{68D230F3-CF80-4859-8CE7-A43EE81993B5}</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208280">
                  <a:extLst>
                    <a:ext uri="{9D8B030D-6E8A-4147-A177-3AD203B41FA5}">
                      <a16:colId xmlns:a16="http://schemas.microsoft.com/office/drawing/2014/main" val="20005"/>
                    </a:ext>
                  </a:extLst>
                </a:gridCol>
              </a:tblGrid>
              <a:tr h="432048">
                <a:tc>
                  <a:txBody>
                    <a:bodyPr/>
                    <a:lstStyle/>
                    <a:p>
                      <a:r>
                        <a:rPr lang="sv-SE" sz="1400" dirty="0" smtClean="0"/>
                        <a:t>6(13 </a:t>
                      </a:r>
                      <a:r>
                        <a:rPr lang="sv-SE" sz="1400" dirty="0" err="1" smtClean="0"/>
                        <a:t>st</a:t>
                      </a:r>
                      <a:r>
                        <a:rPr lang="sv-SE" sz="1400" dirty="0" smtClean="0"/>
                        <a:t>)</a:t>
                      </a:r>
                      <a:endParaRPr lang="sv-SE" sz="1400" dirty="0"/>
                    </a:p>
                  </a:txBody>
                  <a:tcPr/>
                </a:tc>
                <a:tc>
                  <a:txBody>
                    <a:bodyPr/>
                    <a:lstStyle/>
                    <a:p>
                      <a:r>
                        <a:rPr lang="sv-SE" sz="1400" dirty="0" smtClean="0"/>
                        <a:t>5(10 </a:t>
                      </a:r>
                      <a:r>
                        <a:rPr lang="sv-SE" sz="1400" dirty="0" err="1" smtClean="0"/>
                        <a:t>st</a:t>
                      </a:r>
                      <a:r>
                        <a:rPr lang="sv-SE" sz="1400" dirty="0" smtClean="0"/>
                        <a:t>)</a:t>
                      </a:r>
                      <a:endParaRPr lang="sv-SE" sz="1400" dirty="0"/>
                    </a:p>
                  </a:txBody>
                  <a:tcPr/>
                </a:tc>
                <a:tc>
                  <a:txBody>
                    <a:bodyPr/>
                    <a:lstStyle/>
                    <a:p>
                      <a:r>
                        <a:rPr lang="sv-SE" sz="1400" dirty="0" smtClean="0"/>
                        <a:t>4(1 </a:t>
                      </a:r>
                      <a:r>
                        <a:rPr lang="sv-SE" sz="1400" dirty="0" err="1" smtClean="0"/>
                        <a:t>st</a:t>
                      </a:r>
                      <a:r>
                        <a:rPr lang="sv-SE" sz="1400" dirty="0" smtClean="0"/>
                        <a:t>)</a:t>
                      </a:r>
                      <a:endParaRPr lang="sv-SE" sz="1400" dirty="0"/>
                    </a:p>
                  </a:txBody>
                  <a:tcPr/>
                </a:tc>
                <a:tc>
                  <a:txBody>
                    <a:bodyPr/>
                    <a:lstStyle/>
                    <a:p>
                      <a:r>
                        <a:rPr lang="sv-SE" sz="1400" dirty="0" smtClean="0"/>
                        <a:t>3</a:t>
                      </a:r>
                      <a:endParaRPr lang="sv-SE" sz="1400" dirty="0"/>
                    </a:p>
                  </a:txBody>
                  <a:tcPr/>
                </a:tc>
                <a:tc>
                  <a:txBody>
                    <a:bodyPr/>
                    <a:lstStyle/>
                    <a:p>
                      <a:r>
                        <a:rPr lang="sv-SE" sz="1400" dirty="0" smtClean="0"/>
                        <a:t>2</a:t>
                      </a:r>
                      <a:endParaRPr lang="sv-SE" sz="1400" dirty="0"/>
                    </a:p>
                  </a:txBody>
                  <a:tcPr/>
                </a:tc>
                <a:tc>
                  <a:txBody>
                    <a:bodyPr/>
                    <a:lstStyle/>
                    <a:p>
                      <a:r>
                        <a:rPr lang="sv-SE" sz="1400" dirty="0" smtClean="0"/>
                        <a:t>1</a:t>
                      </a:r>
                      <a:endParaRPr lang="sv-SE" sz="1400" dirty="0"/>
                    </a:p>
                  </a:txBody>
                  <a:tcPr/>
                </a:tc>
                <a:extLst>
                  <a:ext uri="{0D108BD9-81ED-4DB2-BD59-A6C34878D82A}">
                    <a16:rowId xmlns:a16="http://schemas.microsoft.com/office/drawing/2014/main" val="10000"/>
                  </a:ext>
                </a:extLst>
              </a:tr>
            </a:tbl>
          </a:graphicData>
        </a:graphic>
      </p:graphicFrame>
      <p:pic>
        <p:nvPicPr>
          <p:cNvPr id="10" name="Bildobjekt 9" descr="smiley-face-clip-art-thumbs-up-clipart-two-thumbs-up-happy-smiley-emoticon-512x512-eec6.png"/>
          <p:cNvPicPr>
            <a:picLocks noChangeAspect="1"/>
          </p:cNvPicPr>
          <p:nvPr/>
        </p:nvPicPr>
        <p:blipFill>
          <a:blip r:embed="rId2" cstate="print"/>
          <a:stretch>
            <a:fillRect/>
          </a:stretch>
        </p:blipFill>
        <p:spPr>
          <a:xfrm>
            <a:off x="7772552" y="5949280"/>
            <a:ext cx="576064" cy="432048"/>
          </a:xfrm>
          <a:prstGeom prst="rect">
            <a:avLst/>
          </a:prstGeom>
        </p:spPr>
      </p:pic>
      <p:pic>
        <p:nvPicPr>
          <p:cNvPr id="11" name="irc_mi" descr="Bildresultat för team kalix innebandy logga">
            <a:hlinkClick r:id="rId3"/>
          </p:cNvPr>
          <p:cNvPicPr/>
          <p:nvPr/>
        </p:nvPicPr>
        <p:blipFill>
          <a:blip r:embed="rId4" cstate="print"/>
          <a:srcRect/>
          <a:stretch>
            <a:fillRect/>
          </a:stretch>
        </p:blipFill>
        <p:spPr bwMode="auto">
          <a:xfrm>
            <a:off x="7668344" y="764704"/>
            <a:ext cx="1263857" cy="8640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4"/>
          <p:cNvSpPr txBox="1">
            <a:spLocks/>
          </p:cNvSpPr>
          <p:nvPr/>
        </p:nvSpPr>
        <p:spPr>
          <a:xfrm>
            <a:off x="685800" y="139096"/>
            <a:ext cx="7772400" cy="707886"/>
          </a:xfrm>
          <a:prstGeom prst="rect">
            <a:avLst/>
          </a:prstGeom>
        </p:spPr>
        <p:style>
          <a:lnRef idx="1">
            <a:schemeClr val="accent6"/>
          </a:lnRef>
          <a:fillRef idx="2">
            <a:schemeClr val="accent6"/>
          </a:fillRef>
          <a:effectRef idx="1">
            <a:schemeClr val="accent6"/>
          </a:effectRef>
          <a:fontRef idx="minor">
            <a:schemeClr val="dk1"/>
          </a:fontRef>
        </p:style>
        <p:txBody>
          <a:bodyPr wrap="square" lIns="91440" tIns="45720" rIns="91440" bIns="45720">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v-SE"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SAMMANFATTNING AV: u</a:t>
            </a:r>
            <a:r>
              <a:rPr kumimoji="0" lang="sv-SE" sz="20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värdering av </a:t>
            </a:r>
            <a:r>
              <a:rPr lang="sv-SE"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Innebandysäsongen </a:t>
            </a:r>
            <a:r>
              <a:rPr kumimoji="0" lang="sv-SE" sz="20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 2017/2018 f04/05</a:t>
            </a:r>
            <a:endParaRPr kumimoji="0" lang="sv-SE" sz="2000"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sp>
        <p:nvSpPr>
          <p:cNvPr id="4" name="textruta 3"/>
          <p:cNvSpPr txBox="1"/>
          <p:nvPr/>
        </p:nvSpPr>
        <p:spPr>
          <a:xfrm>
            <a:off x="179512" y="908720"/>
            <a:ext cx="8424936" cy="5478423"/>
          </a:xfrm>
          <a:prstGeom prst="rect">
            <a:avLst/>
          </a:prstGeom>
          <a:noFill/>
        </p:spPr>
        <p:txBody>
          <a:bodyPr wrap="square" rtlCol="0">
            <a:spAutoFit/>
          </a:bodyPr>
          <a:lstStyle/>
          <a:p>
            <a:endParaRPr lang="sv-SE" sz="1400" dirty="0" smtClean="0"/>
          </a:p>
          <a:p>
            <a:pPr marL="342900" indent="-342900"/>
            <a:endParaRPr lang="sv-SE" sz="1400" dirty="0" smtClean="0"/>
          </a:p>
          <a:p>
            <a:pPr marL="342900" indent="-342900"/>
            <a:endParaRPr lang="sv-SE" sz="1400" dirty="0"/>
          </a:p>
          <a:p>
            <a:pPr marL="342900" indent="-342900">
              <a:buAutoNum type="arabicPeriod" startAt="5"/>
            </a:pPr>
            <a:r>
              <a:rPr lang="sv-SE" sz="1400" u="sng" dirty="0"/>
              <a:t>Att tänka på för </a:t>
            </a:r>
            <a:r>
              <a:rPr lang="sv-SE" sz="1400" u="sng" dirty="0" smtClean="0"/>
              <a:t>tränarna</a:t>
            </a:r>
          </a:p>
          <a:p>
            <a:endParaRPr lang="sv-SE" sz="1400" u="sng" dirty="0"/>
          </a:p>
          <a:p>
            <a:r>
              <a:rPr lang="sv-SE" sz="1400" dirty="0"/>
              <a:t>”peppa alla, ni är super”, ”fortsätta utmana oss i spel och övningar”, ”svårare övningar, mer kritik”, ”dom har gjort det bra”, ”svårare övningar och mer kritik och vad man kan göra bättre i en viss situation”, ”förklara mer hur vi kan bli bättre och vad som syftet är med övningarna”, ”variera övningarna”, ”jag vill få mer tips på saker jag kan göra annorlunda</a:t>
            </a:r>
            <a:r>
              <a:rPr lang="sv-SE" sz="1400" dirty="0" smtClean="0"/>
              <a:t>”, ”peppa mer”, ”nya övningar”, ”variera övningarna”</a:t>
            </a:r>
          </a:p>
          <a:p>
            <a:endParaRPr lang="sv-SE" sz="1400" dirty="0"/>
          </a:p>
          <a:p>
            <a:endParaRPr lang="sv-SE" sz="1400" dirty="0" smtClean="0"/>
          </a:p>
          <a:p>
            <a:endParaRPr lang="sv-SE" sz="1400" dirty="0" smtClean="0"/>
          </a:p>
          <a:p>
            <a:endParaRPr lang="sv-SE" sz="1400" dirty="0"/>
          </a:p>
          <a:p>
            <a:pPr marL="342900" indent="-342900">
              <a:buAutoNum type="arabicPlain" startAt="6"/>
            </a:pPr>
            <a:r>
              <a:rPr lang="sv-SE" sz="1400" u="sng" dirty="0" smtClean="0"/>
              <a:t>Upplevelse </a:t>
            </a:r>
            <a:r>
              <a:rPr lang="sv-SE" sz="1400" u="sng" dirty="0"/>
              <a:t>att fortsätta med </a:t>
            </a:r>
            <a:r>
              <a:rPr lang="sv-SE" sz="1400" u="sng" dirty="0" smtClean="0"/>
              <a:t>laget</a:t>
            </a:r>
          </a:p>
          <a:p>
            <a:endParaRPr lang="sv-SE" sz="1400" u="sng" dirty="0"/>
          </a:p>
          <a:p>
            <a:r>
              <a:rPr lang="sv-SE" sz="1400" dirty="0"/>
              <a:t>”jag kommer fortsätta, hade inte kunnat tänka mig att gå i någon annan sport”, ”innebandy är kul och jag trivs och fortsätter”, ”ja, såklart”, ”självklart”, ”ja, om jag har tid”, ”det är roligt”, ”det är kul”, ”jag trivs och längtar till nästa säsong”, ”bra gemenskap”, ”älskar innebandy och laget”, ”det är roligt att träna, en bra sport</a:t>
            </a:r>
            <a:r>
              <a:rPr lang="sv-SE" sz="1400" dirty="0" smtClean="0"/>
              <a:t>”, ”roligt att träna med vänner och bra tränare”, ”jag älskar innebandy och laget obeskrivligt mycket”, jag vill utvecklas inom innebandyn”, ”kommer inte fortsätta, är lat”, ”osäker”</a:t>
            </a:r>
            <a:endParaRPr lang="sv-SE" sz="1400" dirty="0"/>
          </a:p>
          <a:p>
            <a:endParaRPr lang="sv-SE" sz="1400" dirty="0" smtClean="0"/>
          </a:p>
          <a:p>
            <a:pPr marL="342900" indent="-342900"/>
            <a:endParaRPr lang="sv-SE" sz="1400" dirty="0" smtClean="0"/>
          </a:p>
          <a:p>
            <a:pPr marL="342900" indent="-342900"/>
            <a:endParaRPr lang="sv-SE" sz="1400" dirty="0" smtClean="0"/>
          </a:p>
          <a:p>
            <a:r>
              <a:rPr lang="sv-SE" sz="1400" b="1" dirty="0" smtClean="0"/>
              <a:t>TACK FÖR ALLA UNGDOMARS MEDVERKAN!  ALLA TANKAR OCH SYNPUNKTER ÄR VIKTIGA!!//TRÄNARNA</a:t>
            </a:r>
          </a:p>
          <a:p>
            <a:endParaRPr lang="sv-SE" sz="1400" dirty="0"/>
          </a:p>
        </p:txBody>
      </p:sp>
      <p:pic>
        <p:nvPicPr>
          <p:cNvPr id="10" name="Bildobjekt 9" descr="smiley-face-clip-art-thumbs-up-clipart-two-thumbs-up-happy-smiley-emoticon-512x512-eec6.png"/>
          <p:cNvPicPr>
            <a:picLocks noChangeAspect="1"/>
          </p:cNvPicPr>
          <p:nvPr/>
        </p:nvPicPr>
        <p:blipFill>
          <a:blip r:embed="rId2" cstate="print"/>
          <a:stretch>
            <a:fillRect/>
          </a:stretch>
        </p:blipFill>
        <p:spPr>
          <a:xfrm>
            <a:off x="7380312" y="6165304"/>
            <a:ext cx="576064" cy="432048"/>
          </a:xfrm>
          <a:prstGeom prst="rect">
            <a:avLst/>
          </a:prstGeom>
        </p:spPr>
      </p:pic>
      <p:pic>
        <p:nvPicPr>
          <p:cNvPr id="11" name="irc_mi" descr="Bildresultat för team kalix innebandy logga">
            <a:hlinkClick r:id="rId3"/>
          </p:cNvPr>
          <p:cNvPicPr/>
          <p:nvPr/>
        </p:nvPicPr>
        <p:blipFill>
          <a:blip r:embed="rId4" cstate="print"/>
          <a:srcRect/>
          <a:stretch>
            <a:fillRect/>
          </a:stretch>
        </p:blipFill>
        <p:spPr bwMode="auto">
          <a:xfrm>
            <a:off x="7668344" y="764704"/>
            <a:ext cx="1263857" cy="8640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404663"/>
            <a:ext cx="7772400" cy="3195787"/>
          </a:xfrm>
        </p:spPr>
        <p:txBody>
          <a:bodyPr>
            <a:normAutofit/>
          </a:bodyPr>
          <a:lstStyle/>
          <a:p>
            <a:r>
              <a:rPr lang="sv-SE" sz="3600" b="1" dirty="0" smtClean="0">
                <a:latin typeface="DFKai-SB" pitchFamily="65" charset="-120"/>
                <a:ea typeface="DFKai-SB" pitchFamily="65" charset="-120"/>
                <a:cs typeface="Aparajita" pitchFamily="34" charset="0"/>
              </a:rPr>
              <a:t>Nu kör vi igång höstens </a:t>
            </a:r>
            <a:r>
              <a:rPr lang="sv-SE" sz="3600" b="1" dirty="0" smtClean="0">
                <a:latin typeface="DFKai-SB" pitchFamily="65" charset="-120"/>
                <a:ea typeface="DFKai-SB" pitchFamily="65" charset="-120"/>
                <a:cs typeface="Aparajita" pitchFamily="34" charset="0"/>
              </a:rPr>
              <a:t>innebandy</a:t>
            </a:r>
            <a:r>
              <a:rPr lang="sv-SE" sz="3600" b="1" dirty="0" smtClean="0">
                <a:latin typeface="DFKai-SB" pitchFamily="65" charset="-120"/>
                <a:ea typeface="DFKai-SB" pitchFamily="65" charset="-120"/>
                <a:cs typeface="Aparajita" pitchFamily="34" charset="0"/>
                <a:sym typeface="Wingdings" panose="05000000000000000000" pitchFamily="2" charset="2"/>
              </a:rPr>
              <a:t/>
            </a:r>
            <a:br>
              <a:rPr lang="sv-SE" sz="3600" b="1" dirty="0" smtClean="0">
                <a:latin typeface="DFKai-SB" pitchFamily="65" charset="-120"/>
                <a:ea typeface="DFKai-SB" pitchFamily="65" charset="-120"/>
                <a:cs typeface="Aparajita" pitchFamily="34" charset="0"/>
                <a:sym typeface="Wingdings" panose="05000000000000000000" pitchFamily="2" charset="2"/>
              </a:rPr>
            </a:br>
            <a:r>
              <a:rPr lang="sv-SE" sz="3600" b="1" dirty="0" smtClean="0">
                <a:latin typeface="DFKai-SB" pitchFamily="65" charset="-120"/>
                <a:ea typeface="DFKai-SB" pitchFamily="65" charset="-120"/>
                <a:cs typeface="Aparajita" pitchFamily="34" charset="0"/>
                <a:sym typeface="Wingdings" panose="05000000000000000000" pitchFamily="2" charset="2"/>
              </a:rPr>
              <a:t>26 augusti </a:t>
            </a:r>
            <a:r>
              <a:rPr lang="sv-SE" sz="3600" b="1" dirty="0" smtClean="0">
                <a:latin typeface="DFKai-SB" pitchFamily="65" charset="-120"/>
                <a:ea typeface="DFKai-SB" pitchFamily="65" charset="-120"/>
                <a:cs typeface="Aparajita" pitchFamily="34" charset="0"/>
                <a:sym typeface="Wingdings" panose="05000000000000000000" pitchFamily="2" charset="2"/>
              </a:rPr>
              <a:t>16.30-18.00 </a:t>
            </a:r>
            <a:r>
              <a:rPr lang="sv-SE" sz="3600" b="1" dirty="0" smtClean="0">
                <a:latin typeface="DFKai-SB" pitchFamily="65" charset="-120"/>
                <a:ea typeface="DFKai-SB" pitchFamily="65" charset="-120"/>
                <a:cs typeface="Aparajita" pitchFamily="34" charset="0"/>
                <a:sym typeface="Wingdings" panose="05000000000000000000" pitchFamily="2" charset="2"/>
              </a:rPr>
              <a:t>i A-hallen. Spelarmöte efteråt! </a:t>
            </a:r>
            <a:endParaRPr lang="sv-SE" sz="3600" b="1" dirty="0">
              <a:latin typeface="DFKai-SB" pitchFamily="65" charset="-120"/>
              <a:ea typeface="DFKai-SB" pitchFamily="65" charset="-120"/>
              <a:cs typeface="Aparajita" pitchFamily="34" charset="0"/>
            </a:endParaRPr>
          </a:p>
        </p:txBody>
      </p:sp>
      <p:sp>
        <p:nvSpPr>
          <p:cNvPr id="3" name="Underrubrik 2"/>
          <p:cNvSpPr>
            <a:spLocks noGrp="1"/>
          </p:cNvSpPr>
          <p:nvPr>
            <p:ph type="subTitle" idx="1"/>
          </p:nvPr>
        </p:nvSpPr>
        <p:spPr>
          <a:xfrm>
            <a:off x="1371600" y="3068960"/>
            <a:ext cx="6400800" cy="3384376"/>
          </a:xfrm>
        </p:spPr>
        <p:txBody>
          <a:bodyPr>
            <a:noAutofit/>
          </a:bodyPr>
          <a:lstStyle/>
          <a:p>
            <a:r>
              <a:rPr lang="sv-SE" sz="2000" dirty="0" smtClean="0">
                <a:latin typeface="DFKai-SB" pitchFamily="65" charset="-120"/>
                <a:ea typeface="DFKai-SB" pitchFamily="65" charset="-120"/>
              </a:rPr>
              <a:t>Förra säsongen så har du bidragit till god stämning och</a:t>
            </a:r>
          </a:p>
          <a:p>
            <a:r>
              <a:rPr lang="sv-SE" sz="2000" dirty="0" smtClean="0">
                <a:latin typeface="DFKai-SB" pitchFamily="65" charset="-120"/>
                <a:ea typeface="DFKai-SB" pitchFamily="65" charset="-120"/>
              </a:rPr>
              <a:t>kamratskap i laget. Du har bidragit till att träningarna och matcherna utvecklats och att laget tillsammans blivit starkare</a:t>
            </a:r>
          </a:p>
          <a:p>
            <a:r>
              <a:rPr lang="sv-SE" sz="2000" dirty="0" smtClean="0">
                <a:latin typeface="DFKai-SB" pitchFamily="65" charset="-120"/>
                <a:ea typeface="DFKai-SB" pitchFamily="65" charset="-120"/>
              </a:rPr>
              <a:t>och ”snitsigare” med klubba och </a:t>
            </a:r>
            <a:r>
              <a:rPr lang="sv-SE" sz="2000" smtClean="0">
                <a:latin typeface="DFKai-SB" pitchFamily="65" charset="-120"/>
                <a:ea typeface="DFKai-SB" pitchFamily="65" charset="-120"/>
              </a:rPr>
              <a:t>boll.</a:t>
            </a:r>
          </a:p>
          <a:p>
            <a:endParaRPr lang="sv-SE" sz="2000" dirty="0" smtClean="0">
              <a:latin typeface="DFKai-SB" pitchFamily="65" charset="-120"/>
              <a:ea typeface="DFKai-SB" pitchFamily="65" charset="-120"/>
            </a:endParaRPr>
          </a:p>
          <a:p>
            <a:r>
              <a:rPr lang="sv-SE" sz="2000" dirty="0" smtClean="0">
                <a:latin typeface="DFKai-SB" pitchFamily="65" charset="-120"/>
                <a:ea typeface="DFKai-SB" pitchFamily="65" charset="-120"/>
              </a:rPr>
              <a:t> Du ska vara varmt VÄLKOMMEN ÅTER till laget efter sommaruppehållet!</a:t>
            </a:r>
          </a:p>
          <a:p>
            <a:r>
              <a:rPr lang="sv-SE" sz="2000" dirty="0" smtClean="0">
                <a:latin typeface="DFKai-SB" pitchFamily="65" charset="-120"/>
                <a:ea typeface="DFKai-SB" pitchFamily="65" charset="-120"/>
              </a:rPr>
              <a:t> //Tränarna </a:t>
            </a:r>
            <a:endParaRPr lang="sv-SE" sz="2000" dirty="0">
              <a:latin typeface="DFKai-SB" pitchFamily="65" charset="-120"/>
              <a:ea typeface="DFKai-SB" pitchFamily="65" charset="-120"/>
            </a:endParaRPr>
          </a:p>
        </p:txBody>
      </p:sp>
      <p:pic>
        <p:nvPicPr>
          <p:cNvPr id="4" name="irc_mi" descr="Bildresultat för team kalix innebandy logga">
            <a:hlinkClick r:id="rId2"/>
          </p:cNvPr>
          <p:cNvPicPr/>
          <p:nvPr/>
        </p:nvPicPr>
        <p:blipFill>
          <a:blip r:embed="rId3" cstate="print"/>
          <a:srcRect/>
          <a:stretch>
            <a:fillRect/>
          </a:stretch>
        </p:blipFill>
        <p:spPr bwMode="auto">
          <a:xfrm>
            <a:off x="7308304" y="381502"/>
            <a:ext cx="1263857" cy="864096"/>
          </a:xfrm>
          <a:prstGeom prst="rect">
            <a:avLst/>
          </a:prstGeom>
          <a:noFill/>
          <a:ln w="9525">
            <a:noFill/>
            <a:miter lim="800000"/>
            <a:headEnd/>
            <a:tailEnd/>
          </a:ln>
        </p:spPr>
      </p:pic>
      <p:pic>
        <p:nvPicPr>
          <p:cNvPr id="5" name="Bildobjekt 4" descr="smiley-face-clip-art-thumbs-up-clipart-two-thumbs-up-happy-smiley-emoticon-512x512-eec6.png"/>
          <p:cNvPicPr>
            <a:picLocks noChangeAspect="1"/>
          </p:cNvPicPr>
          <p:nvPr/>
        </p:nvPicPr>
        <p:blipFill>
          <a:blip r:embed="rId4" cstate="print"/>
          <a:stretch>
            <a:fillRect/>
          </a:stretch>
        </p:blipFill>
        <p:spPr>
          <a:xfrm>
            <a:off x="6084168" y="5589240"/>
            <a:ext cx="576064" cy="432048"/>
          </a:xfrm>
          <a:prstGeom prst="rect">
            <a:avLst/>
          </a:prstGeom>
        </p:spPr>
      </p:pic>
      <p:pic>
        <p:nvPicPr>
          <p:cNvPr id="6" name="Bildobjekt 5" descr="smiley-face-clip-art-thumbs-up-clipart-two-thumbs-up-happy-smiley-emoticon-512x512-eec6.png"/>
          <p:cNvPicPr>
            <a:picLocks noChangeAspect="1"/>
          </p:cNvPicPr>
          <p:nvPr/>
        </p:nvPicPr>
        <p:blipFill>
          <a:blip r:embed="rId4" cstate="print"/>
          <a:stretch>
            <a:fillRect/>
          </a:stretch>
        </p:blipFill>
        <p:spPr>
          <a:xfrm>
            <a:off x="7996097" y="1530624"/>
            <a:ext cx="576064" cy="432048"/>
          </a:xfrm>
          <a:prstGeom prst="rect">
            <a:avLst/>
          </a:prstGeom>
        </p:spPr>
      </p:pic>
    </p:spTree>
    <p:extLst>
      <p:ext uri="{BB962C8B-B14F-4D97-AF65-F5344CB8AC3E}">
        <p14:creationId xmlns:p14="http://schemas.microsoft.com/office/powerpoint/2010/main" val="381192310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1203</TotalTime>
  <Words>860</Words>
  <Application>Microsoft Office PowerPoint</Application>
  <PresentationFormat>Bildspel på skärmen (4:3)</PresentationFormat>
  <Paragraphs>95</Paragraphs>
  <Slides>4</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4</vt:i4>
      </vt:variant>
    </vt:vector>
  </HeadingPairs>
  <TitlesOfParts>
    <vt:vector size="10" baseType="lpstr">
      <vt:lpstr>Aparajita</vt:lpstr>
      <vt:lpstr>Arial</vt:lpstr>
      <vt:lpstr>Calibri</vt:lpstr>
      <vt:lpstr>DFKai-SB</vt:lpstr>
      <vt:lpstr>Wingdings</vt:lpstr>
      <vt:lpstr>Office-tema</vt:lpstr>
      <vt:lpstr>PowerPoint-presentation</vt:lpstr>
      <vt:lpstr>PowerPoint-presentation</vt:lpstr>
      <vt:lpstr>PowerPoint-presentation</vt:lpstr>
      <vt:lpstr>Nu kör vi igång höstens innebandy 26 augusti 16.30-18.00 i A-hallen. Spelarmöte efteråt! </vt:lpstr>
    </vt:vector>
  </TitlesOfParts>
  <Company>Kalix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aeg</dc:creator>
  <cp:lastModifiedBy>Ann-Charlotte Engren</cp:lastModifiedBy>
  <cp:revision>34</cp:revision>
  <dcterms:created xsi:type="dcterms:W3CDTF">2017-09-15T06:37:37Z</dcterms:created>
  <dcterms:modified xsi:type="dcterms:W3CDTF">2019-08-16T06:39:01Z</dcterms:modified>
</cp:coreProperties>
</file>