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12192000"/>
  <p:notesSz cx="6858000" cy="9144000"/>
  <p:embeddedFontLst>
    <p:embeddedFont>
      <p:font typeface="Caveat"/>
      <p:regular r:id="rId25"/>
      <p:bold r:id="rId26"/>
    </p:embeddedFont>
    <p:embeddedFont>
      <p:font typeface="Caveat SemiBold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9" roundtripDataSignature="AMtx7milLzNxNio3RRvxdfHyDyXoeq4k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aveat-bold.fntdata"/><Relationship Id="rId25" Type="http://schemas.openxmlformats.org/officeDocument/2006/relationships/font" Target="fonts/Caveat-regular.fntdata"/><Relationship Id="rId28" Type="http://schemas.openxmlformats.org/officeDocument/2006/relationships/font" Target="fonts/CaveatSemiBold-bold.fntdata"/><Relationship Id="rId27" Type="http://schemas.openxmlformats.org/officeDocument/2006/relationships/font" Target="fonts/CaveatSemiBo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laget.se/" TargetMode="External"/><Relationship Id="rId3" Type="http://schemas.openxmlformats.org/officeDocument/2006/relationships/hyperlink" Target="mailto:ungdom@sundsvallhockey.se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4b5fa02827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14b5fa0282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Vad gäller träningar, ishallen och omklädningsrummet</a:t>
            </a:r>
            <a:endParaRPr b="1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Inga föräldrar i utbytarbåset.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Föräldrar undviker att vistas i, och följa med in i omklädningsrummet. Tjejerna skötte sig galant under uppstartshelgen, och det vill vi bygga vidare på. 10 minuter innan tränings medges access för knytning av skridskorna för de som inte löser det själv.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Vi kommer att börja med hockeybackar, alltså blir det möjligt att lämna utrustningen i förrådet mellan träningstillfällen. (mer info kommer)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Om/när vi får till så att utrustningen per rutin hänger kvar i ishallen så blir det då lämpligare att tjejerna duschar på hallen efter träningar/fys.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Vi kom tillsammans med tjejerna överens om att vi alla bör komma till en träning:</a:t>
            </a:r>
            <a:endParaRPr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Lagomt mätt.</a:t>
            </a:r>
            <a:endParaRPr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Toalettbestyr utfärdade innan ispass.</a:t>
            </a:r>
            <a:endParaRPr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Utvilade.</a:t>
            </a:r>
            <a:endParaRPr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Fokuserade.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Matcher/cup</a:t>
            </a:r>
            <a:endParaRPr b="1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Eftersom det inte finns några serier för tjejer i regionen så är det svårt med matchspel. Vi i ledningsgruppen skulle gärna se att vi kan komma till några tillfällen mot andra tjejgrupper för att få en “spets” under säsongen att motivera till, vi forskar vidare för enskilda tillfällen.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Egen endagscup med ålders- eller kunskapsanpassade slumplag från flera föreningar.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Åka på ovanstående hos andra föreningar.</a:t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4b5fa02827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g14b5fa0282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4b5fa02827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14b5fa0282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  <a:t>Tjejhockeydag är något som varje förening kan anordna för att locka tjejer till ishallen och prova på hockey, för att sedan förhoppningsvis få in dem i Tre Kronors Hockeyskola för Flickor.</a:t>
            </a:r>
            <a:b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</a:br>
            <a: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  <a:t>Hjälp med</a:t>
            </a:r>
            <a:b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</a:br>
            <a: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  <a:t>Bjuda på fika/popkorn</a:t>
            </a:r>
            <a:b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</a:br>
            <a: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  <a:t>Samla in namn på alla som kommer.</a:t>
            </a:r>
            <a:br>
              <a:rPr lang="en-US" sz="900">
                <a:solidFill>
                  <a:srgbClr val="333333"/>
                </a:solidFill>
                <a:highlight>
                  <a:srgbClr val="FFFFFF"/>
                </a:highlight>
              </a:rPr>
            </a:br>
            <a:endParaRPr/>
          </a:p>
        </p:txBody>
      </p:sp>
      <p:sp>
        <p:nvSpPr>
          <p:cNvPr id="173" name="Google Shape;17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>
                <a:solidFill>
                  <a:schemeClr val="dk1"/>
                </a:solidFill>
              </a:rPr>
              <a:t>Se match efteråt. Tjejerna går in gratis.</a:t>
            </a:r>
            <a:br>
              <a:rPr lang="en-US">
                <a:solidFill>
                  <a:schemeClr val="dk1"/>
                </a:solidFill>
              </a:rPr>
            </a:br>
            <a:r>
              <a:rPr lang="en-US">
                <a:solidFill>
                  <a:schemeClr val="dk1"/>
                </a:solidFill>
              </a:rPr>
              <a:t>4. Vid herrlagsmatch bemannar ni med 5 st (3 st i kiosken, 1 st i hyllkiosken &amp; 				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>
                <a:solidFill>
                  <a:schemeClr val="dk1"/>
                </a:solidFill>
              </a:rPr>
              <a:t>    1 st i souvenirshopen) 1 timme innan matchstart.				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0" name="Google Shape;18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3" name="Google Shape;19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Avgifter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Träningsavgift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640kr (samma som tidigare säsong)</a:t>
            </a:r>
            <a:br>
              <a:rPr lang="en-US">
                <a:solidFill>
                  <a:schemeClr val="dk1"/>
                </a:solidFill>
              </a:rPr>
            </a:b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Äldre syskon i föreningen, det yngre syskonet får 50 % rabatt på träningsavgiften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Medlemsavgift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Enskilt medlemskap:350 kr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Familjemedlemskap:400 kr (då ingår alla i familjen) OBS: fakturan för familjemedlemskap går till den äldsta i familjen, det är inget vi kan styra över utan en inställning som</a:t>
            </a:r>
            <a:r>
              <a:rPr lang="en-US">
                <a:solidFill>
                  <a:schemeClr val="dk1"/>
                </a:solidFill>
                <a:uFill>
                  <a:noFill/>
                </a:u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laget.se</a:t>
            </a:r>
            <a:r>
              <a:rPr lang="en-US">
                <a:solidFill>
                  <a:schemeClr val="dk1"/>
                </a:solidFill>
              </a:rPr>
              <a:t> har.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US">
                <a:solidFill>
                  <a:schemeClr val="dk1"/>
                </a:solidFill>
              </a:rPr>
              <a:t>Har ni fått faktura för enskilt medlemskap men vill ha ett familjemedlemskap så skicka ett mail med alla familjemedlemmars namn och personnummer till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ungdom@sundsvallhockey.se</a:t>
            </a:r>
            <a:endParaRPr/>
          </a:p>
        </p:txBody>
      </p:sp>
      <p:sp>
        <p:nvSpPr>
          <p:cNvPr id="100" name="Google Shape;10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E74B5"/>
                </a:solidFill>
                <a:highlight>
                  <a:srgbClr val="FFFFFF"/>
                </a:highlight>
              </a:rPr>
              <a:t>     </a:t>
            </a:r>
            <a:endParaRPr>
              <a:solidFill>
                <a:srgbClr val="2E74B5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>
                <a:solidFill>
                  <a:schemeClr val="dk1"/>
                </a:solidFill>
              </a:rPr>
              <a:t>Toapapper säljs 4 ggr/säsong. 3 ggr/säsong går 2 toasäckar till föreningen, den fjärde gången är frivillig. Den fjärde gången går allt till lagkassan.</a:t>
            </a:r>
            <a:br>
              <a:rPr lang="en-US">
                <a:solidFill>
                  <a:schemeClr val="dk1"/>
                </a:solidFill>
              </a:rPr>
            </a:br>
            <a:r>
              <a:rPr lang="en-US">
                <a:solidFill>
                  <a:schemeClr val="dk1"/>
                </a:solidFill>
              </a:rPr>
              <a:t>Det vi säljer utöver 3 säckar går till lagkassan.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b5fa02827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14b5fa0282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4b5fa02827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14b5fa0282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e526e1289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e526e128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4b5fa02827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14b5fa0282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bild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3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" name="Google Shape;13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lodrät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4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rät rubrik och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innehåll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vå delar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3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ast rubrik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vsnittsrubrik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ämförels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4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4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4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med bildtext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6" name="Google Shape;56;p4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7" name="Google Shape;57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ed bildtext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4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8" name="Google Shape;8;p3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383794" y="5074508"/>
            <a:ext cx="1626973" cy="1626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9131" y="-788565"/>
            <a:ext cx="11189724" cy="88493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cuponline.se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docs.google.com/spreadsheets/d/1Xo2bLUds95AVu_0PwItn92CC9CVYyPOX/edit?usp=sharing&amp;ouid=102486410538844373346&amp;rtpof=true&amp;sd=true" TargetMode="External"/><Relationship Id="rId4" Type="http://schemas.openxmlformats.org/officeDocument/2006/relationships/hyperlink" Target="https://docs.google.com/spreadsheets/d/1Xo2bLUds95AVu_0PwItn92CC9CVYyPOX/edit?usp=sharing&amp;ouid=102486410538844373346&amp;rtpof=true&amp;sd=true" TargetMode="External"/><Relationship Id="rId5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 txBox="1"/>
          <p:nvPr>
            <p:ph type="ctrTitle"/>
          </p:nvPr>
        </p:nvSpPr>
        <p:spPr>
          <a:xfrm>
            <a:off x="1524000" y="1122381"/>
            <a:ext cx="9144000" cy="366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 sz="7200">
                <a:latin typeface="Caveat SemiBold"/>
                <a:ea typeface="Caveat SemiBold"/>
                <a:cs typeface="Caveat SemiBold"/>
                <a:sym typeface="Caveat SemiBold"/>
              </a:rPr>
              <a:t>Välkomna</a:t>
            </a:r>
            <a:endParaRPr sz="7200"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 sz="7200">
                <a:latin typeface="Caveat SemiBold"/>
                <a:ea typeface="Caveat SemiBold"/>
                <a:cs typeface="Caveat SemiBold"/>
                <a:sym typeface="Caveat SemiBold"/>
              </a:rPr>
              <a:t>Föräldramöte Tjejlaget</a:t>
            </a:r>
            <a:endParaRPr sz="7200"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 sz="7200">
                <a:latin typeface="Caveat SemiBold"/>
                <a:ea typeface="Caveat SemiBold"/>
                <a:cs typeface="Caveat SemiBold"/>
                <a:sym typeface="Caveat SemiBold"/>
              </a:rPr>
              <a:t>2023-08-24</a:t>
            </a:r>
            <a:endParaRPr sz="72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4b5fa02827_0_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Grundschema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40" name="Google Shape;140;g14b5fa02827_0_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Brandcode öppnar v.31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Ungdomshallen öppnar v. 32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Onsdagar  18:45-19:45 (SH Tjej+Flick) Ungdomshallen (B-hall)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Fredagar  17:15-18:15  (SH Tjej)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Ungdomshallen (B-hall)</a:t>
            </a:r>
            <a:endParaRPr>
              <a:highlight>
                <a:srgbClr val="2E74B5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Lördagar    9:45-10:45   (SH Flick)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Ungdomshallen (B-hall)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Lördagar    11:30-12:30   (SH Tjej) Brandcode (A-hall)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Söndagar   9:45-10:45  (SH Flick &amp; TKH Flick (Prova på))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Ungdomshallen (B-hall)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300">
                <a:latin typeface="Calibri"/>
                <a:ea typeface="Calibri"/>
                <a:cs typeface="Calibri"/>
                <a:sym typeface="Calibri"/>
              </a:rPr>
              <a:t>*) Träningsmöjligheterna för de bägge grupperna undersöks närmare innan beslut tas kring separat träningdag för SH Tjej.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Fysträning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46" name="Google Shape;14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Åldersgräns i gymmet, SH Tjej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Korridorfys</a:t>
            </a:r>
            <a:r>
              <a:rPr lang="en-US"/>
              <a:t> för Flick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Kommer att bokas i samband med ispass som ett gemensamt längre träningspass, styrs tillsammans med fystränarna om det läggs före eller efter istid (beroende på klockslag) så håll koll på tiderna i kallelserna.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838200" y="365125"/>
            <a:ext cx="11032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Regler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500">
                <a:latin typeface="Caveat SemiBold"/>
                <a:ea typeface="Caveat SemiBold"/>
                <a:cs typeface="Caveat SemiBold"/>
                <a:sym typeface="Caveat SemiBold"/>
              </a:rPr>
              <a:t>Vad gäller träningar, ishallen och omklädningsrummet</a:t>
            </a:r>
            <a:endParaRPr sz="45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52" name="Google Shape;152;p9"/>
          <p:cNvSpPr txBox="1"/>
          <p:nvPr>
            <p:ph idx="1" type="body"/>
          </p:nvPr>
        </p:nvSpPr>
        <p:spPr>
          <a:xfrm>
            <a:off x="733850" y="1793625"/>
            <a:ext cx="10609800" cy="49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16"/>
              <a:buNone/>
            </a:pPr>
            <a:r>
              <a:t/>
            </a:r>
            <a:endParaRPr sz="1420"/>
          </a:p>
          <a:p>
            <a:pPr indent="-226947" lvl="0" marL="228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Endast ledare i</a:t>
            </a: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 avbytarbåset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226948" lvl="0" marL="228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18 års </a:t>
            </a: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åldersgräns</a:t>
            </a: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 på energidryck enligt SH Policy.</a:t>
            </a:r>
            <a:br>
              <a:rPr lang="en-US" sz="2040">
                <a:latin typeface="Calibri"/>
                <a:ea typeface="Calibri"/>
                <a:cs typeface="Calibri"/>
                <a:sym typeface="Calibri"/>
              </a:rPr>
            </a:b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226948" lvl="0" marL="228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Omklädningsrummet.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Föräldrar undviker att vistas i omklädningsrummet.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20 min innan istid. Underställ PÅ!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10 min innan för skridsko knytning okej.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Inga män/killar efter träning i omklädningsrummet.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Ingen användning av mobiltelefoner. Förvaras i väska i omklädningsrummet.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Ta med duschgrejer. Vi ser gärna att tjejerna får vana att duscha på plats efter träning.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180354" lvl="0" marL="22860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Förutsättningar för ett bra träningspass.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0" marL="4572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Lagomt mätt.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0" marL="4572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Toalettbestyr utfärdade innan ispass.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0" marL="4572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Utvilade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-358140" lvl="0" marL="4572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40"/>
              <a:buFont typeface="Calibri"/>
              <a:buChar char="•"/>
            </a:pPr>
            <a:r>
              <a:rPr lang="en-US" sz="2040">
                <a:latin typeface="Calibri"/>
                <a:ea typeface="Calibri"/>
                <a:cs typeface="Calibri"/>
                <a:sym typeface="Calibri"/>
              </a:rPr>
              <a:t>Fokuserad.</a:t>
            </a:r>
            <a:endParaRPr sz="2040"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516"/>
              <a:buNone/>
            </a:pPr>
            <a:r>
              <a:t/>
            </a:r>
            <a:endParaRPr sz="1420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516"/>
              <a:buNone/>
            </a:pPr>
            <a:r>
              <a:t/>
            </a:r>
            <a:endParaRPr sz="142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/>
          <p:nvPr>
            <p:ph type="title"/>
          </p:nvPr>
        </p:nvSpPr>
        <p:spPr>
          <a:xfrm>
            <a:off x="838200" y="365125"/>
            <a:ext cx="8813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Matcher/Cup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58" name="Google Shape;158;p12"/>
          <p:cNvSpPr txBox="1"/>
          <p:nvPr>
            <p:ph idx="1" type="body"/>
          </p:nvPr>
        </p:nvSpPr>
        <p:spPr>
          <a:xfrm>
            <a:off x="2673725" y="1690825"/>
            <a:ext cx="60096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4160" lvl="1" marL="6858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960"/>
              <a:buFont typeface="Calibri"/>
              <a:buChar char="•"/>
            </a:pPr>
            <a:r>
              <a:rPr lang="en-US" sz="296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Serier</a:t>
            </a:r>
            <a:endParaRPr sz="296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032" lvl="2" marL="1371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495"/>
              <a:buFont typeface="Calibri"/>
              <a:buChar char="•"/>
            </a:pPr>
            <a:r>
              <a:rPr lang="en-US" sz="2650">
                <a:latin typeface="Calibri"/>
                <a:ea typeface="Calibri"/>
                <a:cs typeface="Calibri"/>
                <a:sym typeface="Calibri"/>
              </a:rPr>
              <a:t>U13-16 (Tjej)</a:t>
            </a:r>
            <a:endParaRPr sz="2650">
              <a:latin typeface="Calibri"/>
              <a:ea typeface="Calibri"/>
              <a:cs typeface="Calibri"/>
              <a:sym typeface="Calibri"/>
            </a:endParaRPr>
          </a:p>
          <a:p>
            <a:pPr indent="-387032" lvl="2" marL="1371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495"/>
              <a:buFont typeface="Calibri"/>
              <a:buChar char="•"/>
            </a:pPr>
            <a:r>
              <a:rPr lang="en-US" sz="2650">
                <a:latin typeface="Calibri"/>
                <a:ea typeface="Calibri"/>
                <a:cs typeface="Calibri"/>
                <a:sym typeface="Calibri"/>
              </a:rPr>
              <a:t>U10 (Flick)</a:t>
            </a:r>
            <a:endParaRPr sz="2650"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60"/>
              <a:buNone/>
            </a:pPr>
            <a:r>
              <a:rPr lang="en-US" sz="1760">
                <a:latin typeface="Calibri"/>
                <a:ea typeface="Calibri"/>
                <a:cs typeface="Calibri"/>
                <a:sym typeface="Calibri"/>
              </a:rPr>
              <a:t>Anmälda lag https://www.swehockey.se/region-norr/hem/nyheter-region-norr/anmaelda-lag-seriespel-2324/</a:t>
            </a:r>
            <a:endParaRPr sz="1760">
              <a:latin typeface="Calibri"/>
              <a:ea typeface="Calibri"/>
              <a:cs typeface="Calibri"/>
              <a:sym typeface="Calibri"/>
            </a:endParaRPr>
          </a:p>
          <a:p>
            <a:pPr indent="-26416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2960"/>
              <a:buFont typeface="Calibri"/>
              <a:buChar char="•"/>
            </a:pPr>
            <a:r>
              <a:rPr lang="en-US" sz="296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SCA CUP</a:t>
            </a:r>
            <a:r>
              <a:rPr lang="en-US" sz="296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60">
                <a:latin typeface="Calibri"/>
                <a:ea typeface="Calibri"/>
                <a:cs typeface="Calibri"/>
                <a:sym typeface="Calibri"/>
              </a:rPr>
              <a:t>3 januari våran hemma CUP</a:t>
            </a:r>
            <a:br>
              <a:rPr lang="en-US" sz="296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960">
                <a:latin typeface="Calibri"/>
                <a:ea typeface="Calibri"/>
                <a:cs typeface="Calibri"/>
                <a:sym typeface="Calibri"/>
              </a:rPr>
              <a:t>- 3-3 spel</a:t>
            </a:r>
            <a:br>
              <a:rPr lang="en-US" sz="296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960">
                <a:latin typeface="Calibri"/>
                <a:ea typeface="Calibri"/>
                <a:cs typeface="Calibri"/>
                <a:sym typeface="Calibri"/>
              </a:rPr>
              <a:t>- 5-5 spel</a:t>
            </a:r>
            <a:endParaRPr sz="296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960">
              <a:latin typeface="Calibri"/>
              <a:ea typeface="Calibri"/>
              <a:cs typeface="Calibri"/>
              <a:sym typeface="Calibri"/>
            </a:endParaRPr>
          </a:p>
          <a:p>
            <a:pPr indent="-264160" lvl="1" marL="685800" marR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2960"/>
              <a:buFont typeface="Calibri"/>
              <a:buChar char="•"/>
            </a:pPr>
            <a:r>
              <a:rPr lang="en-US" sz="296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NUS</a:t>
            </a:r>
            <a:r>
              <a:rPr lang="en-US" sz="2960">
                <a:latin typeface="Calibri"/>
                <a:ea typeface="Calibri"/>
                <a:cs typeface="Calibri"/>
                <a:sym typeface="Calibri"/>
              </a:rPr>
              <a:t> Nordiska Ungdomsspele</a:t>
            </a:r>
            <a:r>
              <a:rPr lang="en-US" sz="2960">
                <a:latin typeface="Calibri"/>
                <a:ea typeface="Calibri"/>
                <a:cs typeface="Calibri"/>
                <a:sym typeface="Calibri"/>
              </a:rPr>
              <a:t>n</a:t>
            </a:r>
            <a:br>
              <a:rPr lang="en-US" sz="296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960">
                <a:latin typeface="Calibri"/>
                <a:ea typeface="Calibri"/>
                <a:cs typeface="Calibri"/>
                <a:sym typeface="Calibri"/>
              </a:rPr>
              <a:t>Östersund, slutet av Februari</a:t>
            </a:r>
            <a:endParaRPr sz="296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395"/>
              <a:buNone/>
            </a:pPr>
            <a:r>
              <a:t/>
            </a:r>
            <a:endParaRPr sz="3270"/>
          </a:p>
          <a:p>
            <a:pPr indent="-508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170"/>
              <a:buNone/>
            </a:pPr>
            <a:r>
              <a:t/>
            </a:r>
            <a:endParaRPr sz="327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4b5fa02827_0_2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Utrustning och Slipning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64" name="Google Shape;164;g14b5fa02827_0_2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Lämna skridskor för slipning på hyllan i förrådet och meddela materialare Jonas eller Marcus: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Muntligt i samband med träning.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I gästboken på laget.se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Någon av dem slipar då skridskor till nästa träning.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4b5fa02827_0_18"/>
          <p:cNvSpPr txBox="1"/>
          <p:nvPr>
            <p:ph type="title"/>
          </p:nvPr>
        </p:nvSpPr>
        <p:spPr>
          <a:xfrm>
            <a:off x="787750" y="3953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SCA Cup - Hemmacup 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70" name="Google Shape;170;g14b5fa02827_0_18"/>
          <p:cNvSpPr txBox="1"/>
          <p:nvPr>
            <p:ph idx="1" type="body"/>
          </p:nvPr>
        </p:nvSpPr>
        <p:spPr>
          <a:xfrm>
            <a:off x="1564325" y="1765100"/>
            <a:ext cx="9297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US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Onsdag 3 januari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kl 08-20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Cupgeneral: Johan Burlin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 förälder per barn behövs under hela dagen.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Uppgifter efter behov och önskemål,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Cupmöte mitten av November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samt Decembe med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detaljer kring olika uppgifter för föräldrar.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Information kring cupen kommer att finnas på </a:t>
            </a: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www.cuponline.se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Målet är en trevlig upplevelse för spelare, ledare och föräldrar.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"/>
          <p:cNvSpPr txBox="1"/>
          <p:nvPr>
            <p:ph type="title"/>
          </p:nvPr>
        </p:nvSpPr>
        <p:spPr>
          <a:xfrm>
            <a:off x="610375" y="4348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4800">
                <a:latin typeface="Caveat SemiBold"/>
                <a:ea typeface="Caveat SemiBold"/>
                <a:cs typeface="Caveat SemiBold"/>
                <a:sym typeface="Caveat SemiBold"/>
              </a:rPr>
              <a:t>WGIHW</a:t>
            </a:r>
            <a:br>
              <a:rPr lang="en-US" sz="4800">
                <a:latin typeface="Caveat SemiBold"/>
                <a:ea typeface="Caveat SemiBold"/>
                <a:cs typeface="Caveat SemiBold"/>
                <a:sym typeface="Caveat SemiBold"/>
              </a:rPr>
            </a:br>
            <a:r>
              <a:rPr lang="en-US">
                <a:latin typeface="Caveat SemiBold"/>
                <a:ea typeface="Caveat SemiBold"/>
                <a:cs typeface="Caveat SemiBold"/>
                <a:sym typeface="Caveat SemiBold"/>
              </a:rPr>
              <a:t>World Girls' Ice Hockey Weekend</a:t>
            </a:r>
            <a:endParaRPr sz="32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76" name="Google Shape;176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8-9 oktober 2022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Datum för 2023 ej klara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Förslag på evenemang: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Skridskor Disco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…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…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Hjälp av föräldrar kring evenemang.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</p:txBody>
      </p:sp>
      <p:pic>
        <p:nvPicPr>
          <p:cNvPr id="177" name="Google Shape;17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71950" y="1932775"/>
            <a:ext cx="2068375" cy="388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"/>
          <p:cNvSpPr txBox="1"/>
          <p:nvPr>
            <p:ph type="title"/>
          </p:nvPr>
        </p:nvSpPr>
        <p:spPr>
          <a:xfrm>
            <a:off x="838200" y="88800"/>
            <a:ext cx="10515600" cy="9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5100">
                <a:latin typeface="Caveat SemiBold"/>
                <a:ea typeface="Caveat SemiBold"/>
                <a:cs typeface="Caveat SemiBold"/>
                <a:sym typeface="Caveat SemiBold"/>
              </a:rPr>
              <a:t>Parkering och Kiosk</a:t>
            </a:r>
            <a:endParaRPr sz="19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83" name="Google Shape;183;p5"/>
          <p:cNvSpPr txBox="1"/>
          <p:nvPr>
            <p:ph idx="1" type="body"/>
          </p:nvPr>
        </p:nvSpPr>
        <p:spPr>
          <a:xfrm>
            <a:off x="838200" y="858475"/>
            <a:ext cx="8460600" cy="56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Bemanning Parkering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 - Inget schema ännu.</a:t>
            </a:r>
            <a:br>
              <a:rPr lang="en-US" sz="21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10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9-12 vuxna</a:t>
            </a:r>
            <a:r>
              <a:rPr lang="en-US" sz="21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Ses i entren 1h innan matchstart kl 14:00</a:t>
            </a: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Schema finns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 finns i Google Docs </a:t>
            </a:r>
            <a:r>
              <a:rPr lang="en-US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</a:t>
            </a:r>
            <a:r>
              <a:rPr lang="en-US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ttps://docs.google.com/spreadsheets/d/1Xo2bLUds95AVu_0PwItn92CC9CVYyPOX/edit?usp=sharing&amp;ouid=102486410538844373346&amp;rtpof=true&amp;sd=true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Kioskpass </a:t>
            </a:r>
            <a:br>
              <a:rPr lang="en-US" sz="19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Vardagar: 17.00–21.00 - bra att vara på plats en stund innan för att ställa i ordning allt.</a:t>
            </a:r>
            <a:br>
              <a:rPr lang="en-US" sz="1400" u="sng"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 u="sng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Lördag och Söndag: 08.30-18.30 delas på 2-3 pass</a:t>
            </a:r>
            <a:br>
              <a:rPr lang="en-US" sz="17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lang="en-US" sz="1900">
                <a:latin typeface="Calibri"/>
                <a:ea typeface="Calibri"/>
                <a:cs typeface="Calibri"/>
                <a:sym typeface="Calibri"/>
              </a:rPr>
              <a:t>Bemanning</a:t>
            </a:r>
            <a:br>
              <a:rPr b="1"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Kiosken ska bemannas med 2 vuxna vardagar och “vanliga” helger</a:t>
            </a:r>
            <a:br>
              <a:rPr lang="en-US" sz="17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	Vid cuper bemannas kiosken av laget som har cupen. (Det genererar 25% av 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försäljning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 i </a:t>
            </a:r>
            <a:br>
              <a:rPr lang="en-US" sz="17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	provision)</a:t>
            </a:r>
            <a:br>
              <a:rPr lang="en-US" sz="17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	Vid herr-/damlagsmatch är det två kiosker öppna och sovenirshoppen (1 timme för </a:t>
            </a:r>
            <a:br>
              <a:rPr lang="en-US" sz="17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	matchstart till tredje periodens start) så då behövs det totalt 6 vuxna. </a:t>
            </a:r>
            <a:br>
              <a:rPr lang="en-US" sz="17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	Går att leja ungdom + 15år.</a:t>
            </a:r>
            <a:br>
              <a:rPr lang="en-US" sz="1400"/>
            </a:br>
            <a:r>
              <a:rPr b="1" lang="en-US" sz="1600">
                <a:solidFill>
                  <a:srgbClr val="00FFFF"/>
                </a:solidFill>
              </a:rPr>
              <a:t>Måndagar</a:t>
            </a:r>
            <a:r>
              <a:rPr b="1" lang="en-US" sz="1600">
                <a:solidFill>
                  <a:srgbClr val="00FFFF"/>
                </a:solidFill>
              </a:rPr>
              <a:t> v.38-10 </a:t>
            </a:r>
            <a:br>
              <a:rPr lang="en-US" sz="1600">
                <a:solidFill>
                  <a:srgbClr val="00FFFF"/>
                </a:solidFill>
              </a:rPr>
            </a:br>
            <a:endParaRPr sz="2700">
              <a:solidFill>
                <a:srgbClr val="FF0000"/>
              </a:solidFill>
            </a:endParaRPr>
          </a:p>
          <a:p>
            <a:pPr indent="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762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762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762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762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146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r>
              <a:t/>
            </a:r>
            <a:endParaRPr sz="1300"/>
          </a:p>
        </p:txBody>
      </p:sp>
      <p:pic>
        <p:nvPicPr>
          <p:cNvPr id="184" name="Google Shape;184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554050" y="726150"/>
            <a:ext cx="2357151" cy="2357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Föräldramatch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90" name="Google Shape;190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Vid Årsskiftet 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Föräldrar som behöver träna håll koll på allmänhetens åkning.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Frågor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pic>
        <p:nvPicPr>
          <p:cNvPr id="196" name="Google Shape;19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8900" y="1792663"/>
            <a:ext cx="3343275" cy="337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>
            <p:ph type="title"/>
          </p:nvPr>
        </p:nvSpPr>
        <p:spPr>
          <a:xfrm>
            <a:off x="2531400" y="98875"/>
            <a:ext cx="6404100" cy="12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200">
                <a:latin typeface="Caveat SemiBold"/>
                <a:ea typeface="Caveat SemiBold"/>
                <a:cs typeface="Caveat SemiBold"/>
                <a:sym typeface="Caveat SemiBold"/>
              </a:rPr>
              <a:t>Agenda</a:t>
            </a:r>
            <a:endParaRPr sz="62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89" name="Google Shape;89;p2"/>
          <p:cNvSpPr txBox="1"/>
          <p:nvPr>
            <p:ph idx="1" type="body"/>
          </p:nvPr>
        </p:nvSpPr>
        <p:spPr>
          <a:xfrm>
            <a:off x="1947575" y="1282050"/>
            <a:ext cx="3851400" cy="53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Presentation</a:t>
            </a:r>
            <a:endParaRPr sz="260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Ledare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Föräldrar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Säsongen</a:t>
            </a: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600">
                <a:solidFill>
                  <a:srgbClr val="00FFFF"/>
                </a:solidFill>
                <a:latin typeface="Calibri"/>
                <a:ea typeface="Calibri"/>
                <a:cs typeface="Calibri"/>
                <a:sym typeface="Calibri"/>
              </a:rPr>
              <a:t>23/24</a:t>
            </a:r>
            <a:endParaRPr sz="2600">
              <a:solidFill>
                <a:srgbClr val="00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Grundschema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Fysträning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Regler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Matcher/Cup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Utrustning och Slipning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6376150" y="1282050"/>
            <a:ext cx="3851400" cy="53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Ekonomi</a:t>
            </a:r>
            <a:endParaRPr sz="260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Avgifter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Sponsorer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Kommande uppdrag</a:t>
            </a:r>
            <a:endParaRPr sz="260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Föreningsbeting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Coop CUP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WGIHW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Parkering och kiosk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Föräldramatch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-24257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Frågor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1029800" y="4458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100">
                <a:latin typeface="Caveat SemiBold"/>
                <a:ea typeface="Caveat SemiBold"/>
                <a:cs typeface="Caveat SemiBold"/>
                <a:sym typeface="Caveat SemiBold"/>
              </a:rPr>
              <a:t>Presentation ledare</a:t>
            </a:r>
            <a:endParaRPr sz="61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2685181" y="1602200"/>
            <a:ext cx="3044700" cy="43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2400">
              <a:solidFill>
                <a:srgbClr val="A4C2F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24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Lagledare: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Carola Höglund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24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24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Vice Lagledare</a:t>
            </a:r>
            <a:endParaRPr sz="240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2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Vakant (för flick)</a:t>
            </a:r>
            <a:endParaRPr sz="24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4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Tränare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Lars Antonsson 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Johan Burlin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Mathias Andersson 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Elin Aspholm 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Jens Nilsson 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Emil Eriksson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6698875" y="1923500"/>
            <a:ext cx="30447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Materialförvaltare</a:t>
            </a:r>
            <a:endParaRPr sz="230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Anna Hallberg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tjej)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Jonas Hallberg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700">
                <a:latin typeface="Calibri"/>
                <a:ea typeface="Calibri"/>
                <a:cs typeface="Calibri"/>
                <a:sym typeface="Calibri"/>
              </a:rPr>
              <a:t>tjej)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Marcus Kero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(flick)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Vakant </a:t>
            </a:r>
            <a:r>
              <a:rPr lang="en-US"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(flick)</a:t>
            </a:r>
            <a:endParaRPr sz="18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Fystränare</a:t>
            </a:r>
            <a:endParaRPr sz="230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Sofia Engström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Kassör </a:t>
            </a:r>
            <a:endParaRPr sz="230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Kristina Vesterlund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r>
              <a:rPr lang="en-US" sz="23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Marknadsteam</a:t>
            </a:r>
            <a:br>
              <a:rPr lang="en-US" sz="23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3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Vakant 2-3 personer</a:t>
            </a:r>
            <a:br>
              <a:rPr lang="en-US" sz="2300">
                <a:latin typeface="Calibri"/>
                <a:ea typeface="Calibri"/>
                <a:cs typeface="Calibri"/>
                <a:sym typeface="Calibri"/>
              </a:rPr>
            </a:b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</a:pPr>
            <a:r>
              <a:t/>
            </a:r>
            <a:endParaRPr sz="23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Avgifter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03" name="Google Shape;103;p11"/>
          <p:cNvSpPr txBox="1"/>
          <p:nvPr>
            <p:ph idx="1" type="body"/>
          </p:nvPr>
        </p:nvSpPr>
        <p:spPr>
          <a:xfrm>
            <a:off x="2673725" y="1623925"/>
            <a:ext cx="80973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Träningsavgift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	2500 kr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	Syskon i föreningen, det yngre syskonet får 50% på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	träningsavgiften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Medlemsavgift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- försäkring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	Enskilt medlemskap: 350 kr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Familje medlemskap: 400 kr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>
                <a:latin typeface="Caveat"/>
                <a:ea typeface="Caveat"/>
                <a:cs typeface="Caveat"/>
                <a:sym typeface="Caveat"/>
              </a:rPr>
              <a:t>Föreningssbeting</a:t>
            </a:r>
            <a:endParaRPr sz="6000"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09" name="Google Shape;109;p8"/>
          <p:cNvSpPr txBox="1"/>
          <p:nvPr>
            <p:ph idx="1" type="body"/>
          </p:nvPr>
        </p:nvSpPr>
        <p:spPr>
          <a:xfrm>
            <a:off x="2623300" y="1509150"/>
            <a:ext cx="7189800" cy="49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3147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Sundsvall vatten</a:t>
            </a:r>
            <a:br>
              <a:rPr lang="en-US" sz="3147">
                <a:latin typeface="Calibri"/>
                <a:ea typeface="Calibri"/>
                <a:cs typeface="Calibri"/>
                <a:sym typeface="Calibri"/>
              </a:rPr>
            </a:br>
            <a:r>
              <a:rPr lang="en-US" sz="3147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Två kartor per spelare våren 2024</a:t>
            </a:r>
            <a:endParaRPr sz="2587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87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3147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Dealbooster</a:t>
            </a:r>
            <a:br>
              <a:rPr lang="en-US" sz="3147">
                <a:latin typeface="Calibri"/>
                <a:ea typeface="Calibri"/>
                <a:cs typeface="Calibri"/>
                <a:sym typeface="Calibri"/>
              </a:rPr>
            </a:b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	2 gånger/ år</a:t>
            </a:r>
            <a:br>
              <a:rPr lang="en-US" sz="2587">
                <a:latin typeface="Calibri"/>
                <a:ea typeface="Calibri"/>
                <a:cs typeface="Calibri"/>
                <a:sym typeface="Calibri"/>
              </a:rPr>
            </a:b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3 häften / gång</a:t>
            </a:r>
            <a:br>
              <a:rPr lang="en-US" sz="2587">
                <a:latin typeface="Calibri"/>
                <a:ea typeface="Calibri"/>
                <a:cs typeface="Calibri"/>
                <a:sym typeface="Calibri"/>
              </a:rPr>
            </a:b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	pris 300kr/ styck</a:t>
            </a:r>
            <a:endParaRPr sz="2587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87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3147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Pappersföräljning</a:t>
            </a:r>
            <a:br>
              <a:rPr lang="en-US" sz="3147">
                <a:latin typeface="Calibri"/>
                <a:ea typeface="Calibri"/>
                <a:cs typeface="Calibri"/>
                <a:sym typeface="Calibri"/>
              </a:rPr>
            </a:b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	3-4</a:t>
            </a: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 ggr/säsong</a:t>
            </a:r>
            <a:br>
              <a:rPr lang="en-US" sz="2587">
                <a:latin typeface="Calibri"/>
                <a:ea typeface="Calibri"/>
                <a:cs typeface="Calibri"/>
                <a:sym typeface="Calibri"/>
              </a:rPr>
            </a:b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	Förtjänst är 75 kr/ toa 55 kr/ hushåll</a:t>
            </a:r>
            <a:br>
              <a:rPr lang="en-US" sz="2587">
                <a:latin typeface="Calibri"/>
                <a:ea typeface="Calibri"/>
                <a:cs typeface="Calibri"/>
                <a:sym typeface="Calibri"/>
              </a:rPr>
            </a:b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	Föreningen tar förtjänsten för 3 toabalar  </a:t>
            </a:r>
            <a:br>
              <a:rPr lang="en-US" sz="2587">
                <a:latin typeface="Calibri"/>
                <a:ea typeface="Calibri"/>
                <a:cs typeface="Calibri"/>
                <a:sym typeface="Calibri"/>
              </a:rPr>
            </a:br>
            <a:r>
              <a:rPr lang="en-US" sz="2587">
                <a:latin typeface="Calibri"/>
                <a:ea typeface="Calibri"/>
                <a:cs typeface="Calibri"/>
                <a:sym typeface="Calibri"/>
              </a:rPr>
              <a:t>	gång 1-3, den fjärde går all förtjänst till laget.</a:t>
            </a:r>
            <a:endParaRPr sz="2587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Augusti 2022 206 toa 106 hushåll. 17686 kr till laget.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4b5fa02827_0_30"/>
          <p:cNvSpPr txBox="1"/>
          <p:nvPr>
            <p:ph type="title"/>
          </p:nvPr>
        </p:nvSpPr>
        <p:spPr>
          <a:xfrm>
            <a:off x="838200" y="282275"/>
            <a:ext cx="10515600" cy="5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Ekonomi 22/23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15" name="Google Shape;115;g14b5fa02827_0_30"/>
          <p:cNvSpPr txBox="1"/>
          <p:nvPr>
            <p:ph idx="1" type="body"/>
          </p:nvPr>
        </p:nvSpPr>
        <p:spPr>
          <a:xfrm>
            <a:off x="838200" y="1221625"/>
            <a:ext cx="10515600" cy="49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16" name="Google Shape;116;g14b5fa02827_0_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4" y="1315679"/>
            <a:ext cx="6104410" cy="486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4b5fa02827_0_11"/>
          <p:cNvSpPr txBox="1"/>
          <p:nvPr>
            <p:ph type="title"/>
          </p:nvPr>
        </p:nvSpPr>
        <p:spPr>
          <a:xfrm>
            <a:off x="838200" y="365125"/>
            <a:ext cx="10515600" cy="111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Sponsorer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22" name="Google Shape;122;g14b5fa02827_0_11"/>
          <p:cNvSpPr txBox="1"/>
          <p:nvPr>
            <p:ph idx="1" type="body"/>
          </p:nvPr>
        </p:nvSpPr>
        <p:spPr>
          <a:xfrm>
            <a:off x="3662100" y="1478125"/>
            <a:ext cx="5354100" cy="46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ponsorer 22/23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Länsförsäkringar Fastighetsförmedling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Softronic AB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AFRY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STORT IT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Transecure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Sundsvall Bildemontering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t/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en-US" sz="233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Klara Sponsorer 23/24</a:t>
            </a:r>
            <a:endParaRPr sz="2330"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Länsförsäkringar Fastighetsförmedling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STORT IT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-351174" lvl="0" marL="4572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930"/>
              <a:buFont typeface="Calibri"/>
              <a:buChar char="●"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Transecure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t/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5000kr eller mer tryck på baksidan av jackan.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</a:pPr>
            <a:r>
              <a:rPr lang="en-US" sz="2330">
                <a:latin typeface="Calibri"/>
                <a:ea typeface="Calibri"/>
                <a:cs typeface="Calibri"/>
                <a:sym typeface="Calibri"/>
              </a:rPr>
              <a:t>Förslag på sponsorer att uppvakta?</a:t>
            </a:r>
            <a:endParaRPr sz="23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</a:pPr>
            <a:r>
              <a:t/>
            </a:r>
            <a:endParaRPr sz="1520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</a:pPr>
            <a:r>
              <a:t/>
            </a:r>
            <a:endParaRPr sz="1520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</a:pPr>
            <a:r>
              <a:t/>
            </a:r>
            <a:endParaRPr sz="1520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</a:pPr>
            <a:r>
              <a:t/>
            </a:r>
            <a:endParaRPr sz="152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e526e1289f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latin typeface="Caveat SemiBold"/>
                <a:ea typeface="Caveat SemiBold"/>
                <a:cs typeface="Caveat SemiBold"/>
                <a:sym typeface="Caveat SemiBold"/>
              </a:rPr>
              <a:t>Lagets försäljningar</a:t>
            </a:r>
            <a:endParaRPr sz="60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28" name="Google Shape;128;g1e526e1289f_0_0"/>
          <p:cNvSpPr txBox="1"/>
          <p:nvPr>
            <p:ph idx="1" type="body"/>
          </p:nvPr>
        </p:nvSpPr>
        <p:spPr>
          <a:xfrm>
            <a:off x="3349450" y="1690825"/>
            <a:ext cx="6655200" cy="4351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-198437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00"/>
              </a:buClr>
              <a:buSzPct val="107142"/>
              <a:buFont typeface="Calibri"/>
              <a:buChar char="•"/>
            </a:pPr>
            <a:r>
              <a:rPr lang="en-US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Bingolotter</a:t>
            </a:r>
            <a:endParaRPr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70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Vi sålde 500 lotter 2022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270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Förtjänst 20500kr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270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Dubblelotter i år ?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270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Kommer v.45. Lämna tillbaka vid lucia om vi inte sålt alla.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270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2023 beställer vi dubbelt så många lotter.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198437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00"/>
              </a:buClr>
              <a:buSzPct val="150000"/>
              <a:buFont typeface="Calibri"/>
              <a:buChar char="•"/>
            </a:pPr>
            <a:r>
              <a:rPr lang="en-US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Newbody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27025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Se mail från Anna Hallberg</a:t>
            </a:r>
            <a:br>
              <a:rPr lang="en-US" sz="2000">
                <a:latin typeface="Calibri"/>
                <a:ea typeface="Calibri"/>
                <a:cs typeface="Calibri"/>
                <a:sym typeface="Calibri"/>
              </a:rPr>
            </a:b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8437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00"/>
              </a:buClr>
              <a:buSzPct val="107142"/>
              <a:buFont typeface="Calibri"/>
              <a:buChar char="•"/>
            </a:pPr>
            <a:r>
              <a:rPr lang="en-US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Fler förslag till inkomst?</a:t>
            </a:r>
            <a:endParaRPr>
              <a:solidFill>
                <a:srgbClr val="00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4b5fa02827_0_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600">
                <a:latin typeface="Caveat SemiBold"/>
                <a:ea typeface="Caveat SemiBold"/>
                <a:cs typeface="Caveat SemiBold"/>
                <a:sym typeface="Caveat SemiBold"/>
              </a:rPr>
              <a:t>Träningsupplägg för säsongen 2023/2024</a:t>
            </a:r>
            <a:endParaRPr sz="5600">
              <a:latin typeface="Caveat SemiBold"/>
              <a:ea typeface="Caveat SemiBold"/>
              <a:cs typeface="Caveat SemiBold"/>
              <a:sym typeface="Caveat SemiBold"/>
            </a:endParaRPr>
          </a:p>
        </p:txBody>
      </p:sp>
      <p:sp>
        <p:nvSpPr>
          <p:cNvPr id="134" name="Google Shape;134;g14b5fa02827_0_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SH Flick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(födda 2012-2015)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Generellt U9-U12. (Individuella bedömningar &amp; “önskemål”)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SH Tjej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(födda 2008-2011)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Generellt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U13-U15. (Individuella bedömningar &amp; “önskemål”)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TKH Flick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Nybörjare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födda 2015-2017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Prova på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Samtliga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åldersgrupper, införlivas i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tränings grupperna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löpande.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undsvall Hockey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2021-04-20T16:58:58Z</dcterms:created>
  <dc:creator>Björkstig, Daniel</dc:creator>
</cp:coreProperties>
</file>