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0" r:id="rId3"/>
    <p:sldId id="335" r:id="rId4"/>
    <p:sldId id="336" r:id="rId5"/>
    <p:sldId id="303" r:id="rId6"/>
    <p:sldId id="293" r:id="rId7"/>
    <p:sldId id="274" r:id="rId8"/>
    <p:sldId id="277" r:id="rId9"/>
    <p:sldId id="276" r:id="rId10"/>
    <p:sldId id="280" r:id="rId11"/>
    <p:sldId id="273" r:id="rId12"/>
    <p:sldId id="275" r:id="rId13"/>
    <p:sldId id="317" r:id="rId14"/>
    <p:sldId id="311" r:id="rId15"/>
    <p:sldId id="316" r:id="rId16"/>
    <p:sldId id="312" r:id="rId17"/>
    <p:sldId id="320" r:id="rId18"/>
    <p:sldId id="321" r:id="rId19"/>
    <p:sldId id="322" r:id="rId20"/>
    <p:sldId id="301" r:id="rId21"/>
    <p:sldId id="310" r:id="rId22"/>
    <p:sldId id="314" r:id="rId23"/>
    <p:sldId id="324" r:id="rId24"/>
    <p:sldId id="328" r:id="rId25"/>
    <p:sldId id="330" r:id="rId26"/>
    <p:sldId id="329" r:id="rId27"/>
    <p:sldId id="298" r:id="rId28"/>
    <p:sldId id="332" r:id="rId29"/>
    <p:sldId id="331" r:id="rId30"/>
    <p:sldId id="333" r:id="rId31"/>
    <p:sldId id="295" r:id="rId32"/>
    <p:sldId id="326" r:id="rId33"/>
    <p:sldId id="327" r:id="rId34"/>
    <p:sldId id="334" r:id="rId35"/>
    <p:sldId id="299" r:id="rId3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B3D4EF-E222-423F-B63B-E377077EAF8A}">
          <p14:sldIdLst>
            <p14:sldId id="289"/>
            <p14:sldId id="290"/>
            <p14:sldId id="335"/>
            <p14:sldId id="336"/>
            <p14:sldId id="303"/>
            <p14:sldId id="293"/>
            <p14:sldId id="274"/>
            <p14:sldId id="277"/>
            <p14:sldId id="276"/>
            <p14:sldId id="280"/>
            <p14:sldId id="273"/>
            <p14:sldId id="275"/>
            <p14:sldId id="317"/>
            <p14:sldId id="311"/>
            <p14:sldId id="316"/>
            <p14:sldId id="312"/>
            <p14:sldId id="320"/>
            <p14:sldId id="321"/>
            <p14:sldId id="322"/>
            <p14:sldId id="301"/>
            <p14:sldId id="310"/>
            <p14:sldId id="314"/>
            <p14:sldId id="324"/>
            <p14:sldId id="328"/>
            <p14:sldId id="330"/>
            <p14:sldId id="329"/>
            <p14:sldId id="298"/>
            <p14:sldId id="332"/>
            <p14:sldId id="331"/>
            <p14:sldId id="333"/>
            <p14:sldId id="295"/>
            <p14:sldId id="326"/>
          </p14:sldIdLst>
        </p14:section>
        <p14:section name="Untitled Section" id="{0B1FCA8C-E2FB-4B03-8806-86B621971408}">
          <p14:sldIdLst>
            <p14:sldId id="327"/>
            <p14:sldId id="334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Björkstig" initials="DB" lastIdx="1" clrIdx="0">
    <p:extLst>
      <p:ext uri="{19B8F6BF-5375-455C-9EA6-DF929625EA0E}">
        <p15:presenceInfo xmlns:p15="http://schemas.microsoft.com/office/powerpoint/2012/main" userId="2120b200600304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1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jörkstig" userId="2120b20060030451" providerId="LiveId" clId="{511D49CB-6E2D-4E63-B240-11A17921C498}"/>
    <pc:docChg chg="delSld modSection">
      <pc:chgData name="Daniel Björkstig" userId="2120b20060030451" providerId="LiveId" clId="{511D49CB-6E2D-4E63-B240-11A17921C498}" dt="2021-04-26T10:43:51.004" v="2" actId="2696"/>
      <pc:docMkLst>
        <pc:docMk/>
      </pc:docMkLst>
      <pc:sldChg chg="del">
        <pc:chgData name="Daniel Björkstig" userId="2120b20060030451" providerId="LiveId" clId="{511D49CB-6E2D-4E63-B240-11A17921C498}" dt="2021-04-26T10:27:27.097" v="0" actId="2696"/>
        <pc:sldMkLst>
          <pc:docMk/>
          <pc:sldMk cId="2085120874" sldId="278"/>
        </pc:sldMkLst>
      </pc:sldChg>
      <pc:sldChg chg="del">
        <pc:chgData name="Daniel Björkstig" userId="2120b20060030451" providerId="LiveId" clId="{511D49CB-6E2D-4E63-B240-11A17921C498}" dt="2021-04-26T10:27:31.231" v="1" actId="2696"/>
        <pc:sldMkLst>
          <pc:docMk/>
          <pc:sldMk cId="481390012" sldId="279"/>
        </pc:sldMkLst>
      </pc:sldChg>
      <pc:sldChg chg="del">
        <pc:chgData name="Daniel Björkstig" userId="2120b20060030451" providerId="LiveId" clId="{511D49CB-6E2D-4E63-B240-11A17921C498}" dt="2021-04-26T10:43:51.004" v="2" actId="2696"/>
        <pc:sldMkLst>
          <pc:docMk/>
          <pc:sldMk cId="297587162" sldId="31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45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36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77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44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28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206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17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7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963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12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221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794" y="5074508"/>
            <a:ext cx="1626973" cy="162697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1" y="-788565"/>
            <a:ext cx="11189724" cy="88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07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1drv.ms/x/s!AlEEA2AAsiAhgbVUAGQnFfXnQS0ZXg?e=4RnrZd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eamsales.xxl.se/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err="1"/>
              <a:t>Föreningskväll</a:t>
            </a:r>
            <a:r>
              <a:rPr lang="en-US"/>
              <a:t> </a:t>
            </a:r>
            <a:br>
              <a:rPr lang="en-US"/>
            </a:br>
            <a:r>
              <a:rPr lang="en-US"/>
              <a:t>25 April 2021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79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SPORT - JUNIOR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sv-SE" dirty="0"/>
              <a:t>Nytt avtal med Thoren Business </a:t>
            </a:r>
            <a:r>
              <a:rPr lang="sv-SE" dirty="0" err="1"/>
              <a:t>School</a:t>
            </a:r>
            <a:r>
              <a:rPr lang="sv-SE" dirty="0"/>
              <a:t> för 3 år framåt.</a:t>
            </a:r>
          </a:p>
          <a:p>
            <a:r>
              <a:rPr lang="sv-SE" dirty="0"/>
              <a:t>Tanken är att steg för steg fortsätta att flytta fram vår sportsliga position.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Ambition:</a:t>
            </a:r>
          </a:p>
          <a:p>
            <a:pPr lvl="1"/>
            <a:r>
              <a:rPr lang="sv-SE" dirty="0"/>
              <a:t>Vi ska kunna konkurrera i J18 Region Norr, med målet att nå J18 Allsvenskan</a:t>
            </a:r>
          </a:p>
          <a:p>
            <a:pPr lvl="1"/>
            <a:r>
              <a:rPr lang="sv-SE" dirty="0"/>
              <a:t>Vi ska konkurrera i J20 Region Norr och delta i kvalspel uppåt.</a:t>
            </a:r>
          </a:p>
          <a:p>
            <a:pPr lvl="1"/>
            <a:r>
              <a:rPr lang="sv-SE" dirty="0"/>
              <a:t>Juniorverksamheten ska varje år utbilda X seniorspelare på nivå </a:t>
            </a:r>
            <a:r>
              <a:rPr lang="sv-SE" dirty="0" err="1"/>
              <a:t>HockeyEttan</a:t>
            </a:r>
            <a:r>
              <a:rPr lang="sv-SE" dirty="0"/>
              <a:t> och högre.</a:t>
            </a:r>
          </a:p>
        </p:txBody>
      </p:sp>
    </p:spTree>
    <p:extLst>
      <p:ext uri="{BB962C8B-B14F-4D97-AF65-F5344CB8AC3E}">
        <p14:creationId xmlns:p14="http://schemas.microsoft.com/office/powerpoint/2010/main" val="325906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SPORT - SENIOR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satte ju upp en 2-årsplan för uppstarten av seniorlaget och det är med glädje jag kan konstatera att man nådde de målsättningar som föreningen satt upp:</a:t>
            </a:r>
          </a:p>
          <a:p>
            <a:pPr lvl="1"/>
            <a:r>
              <a:rPr lang="sv-SE" dirty="0"/>
              <a:t>År 1 att kvala till HE Norra</a:t>
            </a:r>
          </a:p>
          <a:p>
            <a:pPr lvl="1"/>
            <a:r>
              <a:rPr lang="sv-SE" dirty="0"/>
              <a:t>År 2 att komma på plats 8 eller högre, dvs undvika negativt kvalspel.</a:t>
            </a:r>
          </a:p>
          <a:p>
            <a:endParaRPr lang="sv-SE" dirty="0"/>
          </a:p>
          <a:p>
            <a:r>
              <a:rPr lang="sv-SE" dirty="0"/>
              <a:t>Ambition:</a:t>
            </a:r>
          </a:p>
          <a:p>
            <a:pPr lvl="1"/>
            <a:r>
              <a:rPr lang="sv-SE" dirty="0"/>
              <a:t>Vi ska ha ett starkt lag i </a:t>
            </a:r>
            <a:r>
              <a:rPr lang="sv-SE" dirty="0" err="1"/>
              <a:t>HockeyEttan</a:t>
            </a:r>
            <a:r>
              <a:rPr lang="sv-SE" dirty="0"/>
              <a:t> Region Norr som når </a:t>
            </a:r>
            <a:r>
              <a:rPr lang="sv-SE" dirty="0" err="1"/>
              <a:t>AllEttan</a:t>
            </a:r>
            <a:r>
              <a:rPr lang="sv-SE" dirty="0"/>
              <a:t> Norra, för att kunna kvalspela uppåt.</a:t>
            </a:r>
          </a:p>
        </p:txBody>
      </p:sp>
    </p:spTree>
    <p:extLst>
      <p:ext uri="{BB962C8B-B14F-4D97-AF65-F5344CB8AC3E}">
        <p14:creationId xmlns:p14="http://schemas.microsoft.com/office/powerpoint/2010/main" val="160942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00068" cy="2520132"/>
          </a:xfrm>
        </p:spPr>
        <p:txBody>
          <a:bodyPr/>
          <a:lstStyle/>
          <a:p>
            <a:pPr lvl="1"/>
            <a:r>
              <a:rPr lang="sv-SE" dirty="0"/>
              <a:t>Vi har amorterat bort alla gamla skulder!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Ingen nettoskuld, men heller inga netto-tillgångar.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Vår likviditet klaras med hjälp av vår checkkredit.</a:t>
            </a:r>
          </a:p>
          <a:p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1168924" y="5184742"/>
            <a:ext cx="92624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För att kunna fortsätta utveckla föreningen behöver vi fortsätta att stärka vår ekonomi</a:t>
            </a:r>
          </a:p>
        </p:txBody>
      </p:sp>
    </p:spTree>
    <p:extLst>
      <p:ext uri="{BB962C8B-B14F-4D97-AF65-F5344CB8AC3E}">
        <p14:creationId xmlns:p14="http://schemas.microsoft.com/office/powerpoint/2010/main" val="29228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2655-7F43-4308-8BA0-7ABD5337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Herrlaget</a:t>
            </a:r>
            <a:r>
              <a:rPr lang="en-US" dirty="0"/>
              <a:t> </a:t>
            </a:r>
            <a:r>
              <a:rPr lang="en-US" sz="1200" dirty="0"/>
              <a:t>(Håkan Samuelsson)</a:t>
            </a:r>
            <a:endParaRPr lang="sv-SE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016E7-5079-45AE-BFD5-E35891D68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Den </a:t>
            </a:r>
            <a:r>
              <a:rPr lang="en-US" err="1"/>
              <a:t>gångna</a:t>
            </a:r>
            <a:r>
              <a:rPr lang="en-US"/>
              <a:t> </a:t>
            </a:r>
            <a:r>
              <a:rPr lang="en-US" err="1"/>
              <a:t>säsongen</a:t>
            </a:r>
            <a:endParaRPr lang="en-US"/>
          </a:p>
          <a:p>
            <a:r>
              <a:rPr lang="en-US"/>
              <a:t>Status </a:t>
            </a:r>
            <a:r>
              <a:rPr lang="en-US" err="1"/>
              <a:t>inför</a:t>
            </a:r>
            <a:r>
              <a:rPr lang="en-US"/>
              <a:t> </a:t>
            </a:r>
            <a:r>
              <a:rPr lang="en-US" err="1"/>
              <a:t>nästa</a:t>
            </a:r>
            <a:r>
              <a:rPr lang="en-US"/>
              <a:t> säsong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052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2655-7F43-4308-8BA0-7ABD5337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Damlaget</a:t>
            </a:r>
            <a:r>
              <a:rPr lang="en-US" dirty="0"/>
              <a:t> </a:t>
            </a:r>
            <a:r>
              <a:rPr lang="en-US" sz="1200" dirty="0"/>
              <a:t>(Helen Nymark)</a:t>
            </a:r>
            <a:endParaRPr lang="sv-SE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016E7-5079-45AE-BFD5-E35891D68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Dam</a:t>
            </a:r>
          </a:p>
          <a:p>
            <a:pPr lvl="1"/>
            <a:r>
              <a:rPr lang="en-US" dirty="0"/>
              <a:t>Den </a:t>
            </a:r>
            <a:r>
              <a:rPr lang="en-US" dirty="0" err="1"/>
              <a:t>gångna</a:t>
            </a:r>
            <a:r>
              <a:rPr lang="en-US" dirty="0"/>
              <a:t> </a:t>
            </a:r>
            <a:r>
              <a:rPr lang="en-US" dirty="0" err="1"/>
              <a:t>säsongen</a:t>
            </a:r>
            <a:endParaRPr lang="en-US" dirty="0"/>
          </a:p>
          <a:p>
            <a:pPr lvl="1"/>
            <a:r>
              <a:rPr lang="en-US" dirty="0" err="1"/>
              <a:t>Framtiden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Tjejlaget</a:t>
            </a:r>
            <a:endParaRPr lang="en-US" dirty="0"/>
          </a:p>
          <a:p>
            <a:pPr lvl="1"/>
            <a:r>
              <a:rPr lang="en-US" dirty="0"/>
              <a:t>Den </a:t>
            </a:r>
            <a:r>
              <a:rPr lang="en-US" dirty="0" err="1"/>
              <a:t>gångna</a:t>
            </a:r>
            <a:r>
              <a:rPr lang="en-US" dirty="0"/>
              <a:t> </a:t>
            </a:r>
            <a:r>
              <a:rPr lang="en-US" dirty="0" err="1"/>
              <a:t>säsongen</a:t>
            </a:r>
            <a:endParaRPr lang="en-US" dirty="0"/>
          </a:p>
          <a:p>
            <a:pPr lvl="2"/>
            <a:r>
              <a:rPr lang="en-US" dirty="0"/>
              <a:t>13 </a:t>
            </a:r>
            <a:r>
              <a:rPr lang="en-US" dirty="0" err="1"/>
              <a:t>st</a:t>
            </a:r>
            <a:r>
              <a:rPr lang="en-US" dirty="0"/>
              <a:t> (f. 14-09) + 3 </a:t>
            </a:r>
            <a:r>
              <a:rPr lang="en-US" dirty="0" err="1"/>
              <a:t>st</a:t>
            </a:r>
            <a:r>
              <a:rPr lang="en-US" dirty="0"/>
              <a:t> med </a:t>
            </a:r>
            <a:r>
              <a:rPr lang="en-US" dirty="0" err="1"/>
              <a:t>pojklag</a:t>
            </a:r>
            <a:r>
              <a:rPr lang="en-US" dirty="0"/>
              <a:t> (08 &amp; 09)</a:t>
            </a:r>
          </a:p>
          <a:p>
            <a:pPr lvl="1"/>
            <a:r>
              <a:rPr lang="en-US" dirty="0" err="1"/>
              <a:t>Framtiden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208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2655-7F43-4308-8BA0-7ABD5337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Junior</a:t>
            </a:r>
            <a:r>
              <a:rPr lang="en-US" sz="1200" dirty="0"/>
              <a:t>(Marcus Kull)</a:t>
            </a:r>
            <a:endParaRPr lang="sv-SE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016E7-5079-45AE-BFD5-E35891D68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J20</a:t>
            </a:r>
          </a:p>
          <a:p>
            <a:r>
              <a:rPr lang="en-US"/>
              <a:t>J18</a:t>
            </a:r>
          </a:p>
          <a:p>
            <a:r>
              <a:rPr lang="en-US" err="1"/>
              <a:t>Hockeygym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81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14F7-0FC6-42BB-8428-478BBA99F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Ungdom</a:t>
            </a:r>
            <a:r>
              <a:rPr lang="en-US" dirty="0"/>
              <a:t> </a:t>
            </a:r>
            <a:r>
              <a:rPr lang="en-US" sz="1200" dirty="0"/>
              <a:t>(Daniel Björkstig)</a:t>
            </a:r>
            <a:endParaRPr lang="sv-SE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7D62D-ACE8-48C1-A45F-816C93FE1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062"/>
            <a:ext cx="10515600" cy="482490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</a:pPr>
            <a:r>
              <a:rPr lang="en-US" err="1"/>
              <a:t>Cupdatum</a:t>
            </a:r>
            <a:endParaRPr lang="en-US"/>
          </a:p>
          <a:p>
            <a:pPr marL="285750" indent="-285750">
              <a:lnSpc>
                <a:spcPct val="120000"/>
              </a:lnSpc>
            </a:pPr>
            <a:r>
              <a:rPr lang="en-US" err="1"/>
              <a:t>Sommarfys</a:t>
            </a:r>
            <a:endParaRPr lang="en-US"/>
          </a:p>
          <a:p>
            <a:pPr marL="285750" indent="-285750">
              <a:lnSpc>
                <a:spcPct val="120000"/>
              </a:lnSpc>
            </a:pPr>
            <a:r>
              <a:rPr lang="en-US" err="1"/>
              <a:t>Sommarhockeyskola</a:t>
            </a:r>
            <a:endParaRPr lang="en-US"/>
          </a:p>
          <a:p>
            <a:pPr marL="285750" indent="-285750">
              <a:lnSpc>
                <a:spcPct val="120000"/>
              </a:lnSpc>
            </a:pPr>
            <a:r>
              <a:rPr lang="en-US" err="1"/>
              <a:t>Föreningsbeting</a:t>
            </a: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738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14F7-0FC6-42BB-8428-478BBA99F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Cupdatum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7D62D-ACE8-48C1-A45F-816C93FE1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062"/>
            <a:ext cx="10515600" cy="4824901"/>
          </a:xfrm>
        </p:spPr>
        <p:txBody>
          <a:bodyPr>
            <a:normAutofit/>
          </a:bodyPr>
          <a:lstStyle/>
          <a:p>
            <a:r>
              <a:rPr lang="sv-SE"/>
              <a:t>18-19 sep: 	U16-cup			Scandic Cup</a:t>
            </a:r>
          </a:p>
          <a:p>
            <a:r>
              <a:rPr lang="sv-SE"/>
              <a:t>23 okt:		U9-sammandrag		Lilla SCA-dagen</a:t>
            </a:r>
          </a:p>
          <a:p>
            <a:r>
              <a:rPr lang="sv-SE"/>
              <a:t>20-21 nov:	U10-cup			Vasa Cup</a:t>
            </a:r>
          </a:p>
          <a:p>
            <a:r>
              <a:rPr lang="sv-SE"/>
              <a:t>4-5 dec:		U11-cup			Swedbank Cup</a:t>
            </a:r>
          </a:p>
          <a:p>
            <a:r>
              <a:rPr lang="sv-SE"/>
              <a:t>17-19 dec:		U13-cup			</a:t>
            </a:r>
            <a:r>
              <a:rPr lang="sv-SE" err="1"/>
              <a:t>Lilium</a:t>
            </a:r>
            <a:r>
              <a:rPr lang="sv-SE"/>
              <a:t> Cup</a:t>
            </a:r>
          </a:p>
          <a:p>
            <a:r>
              <a:rPr lang="sv-SE"/>
              <a:t>5-7 jan: 		U15-cup			</a:t>
            </a:r>
            <a:r>
              <a:rPr lang="sv-SE" err="1"/>
              <a:t>Brandcode</a:t>
            </a:r>
            <a:r>
              <a:rPr lang="sv-SE"/>
              <a:t> Cup</a:t>
            </a:r>
          </a:p>
          <a:p>
            <a:r>
              <a:rPr lang="sv-SE"/>
              <a:t>5-6 feb:		U12-cup			Handelsbanken Cup</a:t>
            </a:r>
          </a:p>
          <a:p>
            <a:r>
              <a:rPr lang="sv-SE"/>
              <a:t>19-20 feb:	U14-cup			</a:t>
            </a:r>
            <a:r>
              <a:rPr lang="sv-SE" err="1"/>
              <a:t>Bryngels</a:t>
            </a:r>
            <a:r>
              <a:rPr lang="sv-SE"/>
              <a:t> </a:t>
            </a:r>
            <a:r>
              <a:rPr lang="sv-SE" err="1"/>
              <a:t>Thermia</a:t>
            </a:r>
            <a:r>
              <a:rPr lang="sv-SE"/>
              <a:t> Cup</a:t>
            </a: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15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377E-2845-4EEB-87ED-5F870222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Sommarfys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E8A75-8005-4A53-8E44-A0039AB1E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spelare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har </a:t>
            </a:r>
            <a:r>
              <a:rPr lang="en-US" dirty="0" err="1"/>
              <a:t>någon</a:t>
            </a:r>
            <a:r>
              <a:rPr lang="en-US" dirty="0"/>
              <a:t> </a:t>
            </a:r>
            <a:r>
              <a:rPr lang="en-US" dirty="0" err="1"/>
              <a:t>annan</a:t>
            </a:r>
            <a:r>
              <a:rPr lang="en-US" dirty="0"/>
              <a:t> </a:t>
            </a:r>
            <a:r>
              <a:rPr lang="en-US" dirty="0" err="1"/>
              <a:t>sommarsport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vill</a:t>
            </a:r>
            <a:r>
              <a:rPr lang="en-US" dirty="0"/>
              <a:t>/</a:t>
            </a:r>
            <a:r>
              <a:rPr lang="en-US" dirty="0" err="1"/>
              <a:t>kan.</a:t>
            </a:r>
            <a:endParaRPr lang="en-US" dirty="0"/>
          </a:p>
          <a:p>
            <a:r>
              <a:rPr lang="en-US" dirty="0" err="1"/>
              <a:t>Gräsplan</a:t>
            </a:r>
            <a:r>
              <a:rPr lang="en-US" dirty="0"/>
              <a:t>, </a:t>
            </a:r>
            <a:r>
              <a:rPr lang="en-US" dirty="0" err="1"/>
              <a:t>Gärdehov</a:t>
            </a:r>
            <a:endParaRPr lang="en-US" dirty="0"/>
          </a:p>
          <a:p>
            <a:r>
              <a:rPr lang="en-US" dirty="0" err="1"/>
              <a:t>Tisdag</a:t>
            </a:r>
            <a:r>
              <a:rPr lang="en-US" dirty="0"/>
              <a:t> &amp; </a:t>
            </a:r>
            <a:r>
              <a:rPr lang="en-US" dirty="0" err="1"/>
              <a:t>Torsdag</a:t>
            </a:r>
            <a:endParaRPr lang="en-US" dirty="0"/>
          </a:p>
          <a:p>
            <a:pPr lvl="1"/>
            <a:r>
              <a:rPr lang="en-US" dirty="0"/>
              <a:t>17:00 – 17:45: Team13, Team12, Team11, team10 &amp; </a:t>
            </a:r>
            <a:r>
              <a:rPr lang="en-US" dirty="0" err="1"/>
              <a:t>Tjej</a:t>
            </a:r>
            <a:endParaRPr lang="en-US" dirty="0"/>
          </a:p>
          <a:p>
            <a:pPr lvl="1"/>
            <a:r>
              <a:rPr lang="en-US" dirty="0"/>
              <a:t>18:00 – 19:00: Team07, Team08, Team09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Mtrl</a:t>
            </a:r>
            <a:r>
              <a:rPr lang="en-US" dirty="0"/>
              <a:t> </a:t>
            </a:r>
            <a:r>
              <a:rPr lang="en-US" dirty="0" err="1"/>
              <a:t>finns</a:t>
            </a:r>
            <a:r>
              <a:rPr lang="en-US" dirty="0"/>
              <a:t> i </a:t>
            </a:r>
            <a:r>
              <a:rPr lang="en-US" dirty="0" err="1"/>
              <a:t>förråd</a:t>
            </a:r>
            <a:r>
              <a:rPr lang="en-US" dirty="0"/>
              <a:t> vid </a:t>
            </a:r>
            <a:r>
              <a:rPr lang="en-US" dirty="0" err="1"/>
              <a:t>gräsplan</a:t>
            </a:r>
            <a:r>
              <a:rPr lang="en-US" dirty="0"/>
              <a:t>, </a:t>
            </a:r>
            <a:r>
              <a:rPr lang="en-US" dirty="0" err="1"/>
              <a:t>Gärdehov</a:t>
            </a:r>
            <a:r>
              <a:rPr lang="en-US" dirty="0"/>
              <a:t> (Peter H)</a:t>
            </a:r>
          </a:p>
          <a:p>
            <a:r>
              <a:rPr lang="en-US" dirty="0"/>
              <a:t>Titanic: </a:t>
            </a:r>
            <a:r>
              <a:rPr lang="en-US" dirty="0" err="1"/>
              <a:t>kommer</a:t>
            </a:r>
            <a:r>
              <a:rPr lang="en-US" dirty="0"/>
              <a:t> i </a:t>
            </a:r>
            <a:r>
              <a:rPr lang="en-US" dirty="0" err="1"/>
              <a:t>slutet</a:t>
            </a:r>
            <a:r>
              <a:rPr lang="en-US" dirty="0"/>
              <a:t> av </a:t>
            </a:r>
            <a:r>
              <a:rPr lang="en-US" dirty="0" err="1"/>
              <a:t>maj</a:t>
            </a:r>
            <a:r>
              <a:rPr lang="en-US" dirty="0"/>
              <a:t> – mitten av </a:t>
            </a:r>
            <a:r>
              <a:rPr lang="en-US" dirty="0" err="1"/>
              <a:t>sep</a:t>
            </a:r>
            <a:endParaRPr lang="en-US" dirty="0"/>
          </a:p>
          <a:p>
            <a:r>
              <a:rPr lang="en-US" dirty="0" err="1"/>
              <a:t>Ungdomshallen</a:t>
            </a:r>
            <a:r>
              <a:rPr lang="en-US" dirty="0"/>
              <a:t>: </a:t>
            </a:r>
            <a:r>
              <a:rPr lang="en-US" dirty="0" err="1"/>
              <a:t>Landhockey</a:t>
            </a:r>
            <a:r>
              <a:rPr lang="en-US" dirty="0"/>
              <a:t> (</a:t>
            </a:r>
            <a:r>
              <a:rPr lang="en-US" dirty="0" err="1"/>
              <a:t>innebandyboll</a:t>
            </a:r>
            <a:r>
              <a:rPr lang="en-US" dirty="0"/>
              <a:t>), </a:t>
            </a:r>
            <a:r>
              <a:rPr lang="en-US" dirty="0" err="1"/>
              <a:t>bokas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26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6BE1-7F2E-4375-97CE-54E7260C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Sommarhockeyskola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0C700-522F-4CFD-8C05-D6AEA0F7B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04"/>
            <a:ext cx="10515600" cy="48915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72 </a:t>
            </a:r>
            <a:r>
              <a:rPr lang="en-US" dirty="0" err="1"/>
              <a:t>st</a:t>
            </a:r>
            <a:r>
              <a:rPr lang="en-US" dirty="0"/>
              <a:t> </a:t>
            </a:r>
            <a:r>
              <a:rPr lang="en-US" dirty="0" err="1"/>
              <a:t>anmälda</a:t>
            </a:r>
            <a:r>
              <a:rPr lang="en-US" dirty="0"/>
              <a:t> (</a:t>
            </a:r>
            <a:r>
              <a:rPr lang="en-US" dirty="0" err="1"/>
              <a:t>ledarbarn</a:t>
            </a:r>
            <a:r>
              <a:rPr lang="en-US" dirty="0"/>
              <a:t> </a:t>
            </a:r>
            <a:r>
              <a:rPr lang="en-US" dirty="0" err="1"/>
              <a:t>anmäler</a:t>
            </a:r>
            <a:r>
              <a:rPr lang="en-US" dirty="0"/>
              <a:t> sig </a:t>
            </a:r>
            <a:r>
              <a:rPr lang="en-US" dirty="0" err="1"/>
              <a:t>också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/>
              <a:t>V32/33 (12-17 </a:t>
            </a:r>
            <a:r>
              <a:rPr lang="en-US" dirty="0" err="1"/>
              <a:t>aug</a:t>
            </a:r>
            <a:r>
              <a:rPr lang="en-US" dirty="0"/>
              <a:t>)</a:t>
            </a:r>
          </a:p>
          <a:p>
            <a:pPr lvl="1"/>
            <a:r>
              <a:rPr lang="sv-SE" dirty="0"/>
              <a:t>2013: Tors – </a:t>
            </a:r>
            <a:r>
              <a:rPr lang="sv-SE" dirty="0" err="1"/>
              <a:t>Lör</a:t>
            </a:r>
            <a:r>
              <a:rPr lang="sv-SE" dirty="0"/>
              <a:t> (4 </a:t>
            </a:r>
            <a:r>
              <a:rPr lang="sv-SE" dirty="0" err="1"/>
              <a:t>st</a:t>
            </a:r>
            <a:r>
              <a:rPr lang="sv-SE" dirty="0"/>
              <a:t> anmälda, 0 </a:t>
            </a:r>
            <a:r>
              <a:rPr lang="sv-SE" dirty="0" err="1"/>
              <a:t>st</a:t>
            </a:r>
            <a:r>
              <a:rPr lang="sv-SE" dirty="0"/>
              <a:t> ledare)</a:t>
            </a:r>
          </a:p>
          <a:p>
            <a:pPr lvl="1"/>
            <a:r>
              <a:rPr lang="sv-SE" dirty="0"/>
              <a:t>2012: Sön – </a:t>
            </a:r>
            <a:r>
              <a:rPr lang="sv-SE" dirty="0" err="1"/>
              <a:t>Tis</a:t>
            </a:r>
            <a:r>
              <a:rPr lang="sv-SE" dirty="0"/>
              <a:t> (25 </a:t>
            </a:r>
            <a:r>
              <a:rPr lang="sv-SE" dirty="0" err="1"/>
              <a:t>st</a:t>
            </a:r>
            <a:r>
              <a:rPr lang="sv-SE" dirty="0"/>
              <a:t> anmälda, 5 </a:t>
            </a:r>
            <a:r>
              <a:rPr lang="sv-SE" dirty="0" err="1"/>
              <a:t>st</a:t>
            </a:r>
            <a:r>
              <a:rPr lang="sv-SE" dirty="0"/>
              <a:t> ledare)</a:t>
            </a:r>
          </a:p>
          <a:p>
            <a:pPr lvl="1"/>
            <a:r>
              <a:rPr lang="sv-SE" dirty="0"/>
              <a:t>2011: Tors – Mån (21 </a:t>
            </a:r>
            <a:r>
              <a:rPr lang="sv-SE" dirty="0" err="1"/>
              <a:t>st</a:t>
            </a:r>
            <a:r>
              <a:rPr lang="sv-SE" dirty="0"/>
              <a:t> anmälda, 5 </a:t>
            </a:r>
            <a:r>
              <a:rPr lang="sv-SE" dirty="0" err="1"/>
              <a:t>st</a:t>
            </a:r>
            <a:r>
              <a:rPr lang="sv-SE" dirty="0"/>
              <a:t> ledare)</a:t>
            </a:r>
          </a:p>
          <a:p>
            <a:pPr lvl="1"/>
            <a:r>
              <a:rPr lang="sv-SE" dirty="0"/>
              <a:t>2010: </a:t>
            </a:r>
            <a:r>
              <a:rPr lang="sv-SE" dirty="0" err="1"/>
              <a:t>Fre</a:t>
            </a:r>
            <a:r>
              <a:rPr lang="sv-SE" dirty="0"/>
              <a:t> – </a:t>
            </a:r>
            <a:r>
              <a:rPr lang="sv-SE" dirty="0" err="1"/>
              <a:t>Tis</a:t>
            </a:r>
            <a:r>
              <a:rPr lang="sv-SE" dirty="0"/>
              <a:t> (6 </a:t>
            </a:r>
            <a:r>
              <a:rPr lang="sv-SE" dirty="0" err="1"/>
              <a:t>st</a:t>
            </a:r>
            <a:r>
              <a:rPr lang="sv-SE" dirty="0"/>
              <a:t> anmälda, 1 </a:t>
            </a:r>
            <a:r>
              <a:rPr lang="sv-SE" dirty="0" err="1"/>
              <a:t>st</a:t>
            </a:r>
            <a:r>
              <a:rPr lang="sv-SE" dirty="0"/>
              <a:t> ledare)</a:t>
            </a:r>
          </a:p>
          <a:p>
            <a:pPr lvl="1"/>
            <a:r>
              <a:rPr lang="sv-SE" dirty="0"/>
              <a:t>2008/2009: Tors – Mån (16 </a:t>
            </a:r>
            <a:r>
              <a:rPr lang="sv-SE" dirty="0" err="1"/>
              <a:t>st</a:t>
            </a:r>
            <a:r>
              <a:rPr lang="sv-SE" dirty="0"/>
              <a:t> anmälda, 4 </a:t>
            </a:r>
            <a:r>
              <a:rPr lang="sv-SE" dirty="0" err="1"/>
              <a:t>st</a:t>
            </a:r>
            <a:r>
              <a:rPr lang="sv-SE" dirty="0"/>
              <a:t> ledare)</a:t>
            </a:r>
          </a:p>
          <a:p>
            <a:pPr lvl="1"/>
            <a:r>
              <a:rPr lang="sv-SE" dirty="0" err="1"/>
              <a:t>Mv</a:t>
            </a:r>
            <a:r>
              <a:rPr lang="sv-SE" dirty="0"/>
              <a:t>: Jon Randewall</a:t>
            </a:r>
          </a:p>
          <a:p>
            <a:r>
              <a:rPr lang="sv-SE" dirty="0" err="1"/>
              <a:t>Fys</a:t>
            </a:r>
            <a:endParaRPr lang="sv-SE" dirty="0"/>
          </a:p>
          <a:p>
            <a:pPr lvl="1"/>
            <a:r>
              <a:rPr lang="sv-SE" dirty="0"/>
              <a:t>Peter Helsinger &amp; Hanna Karlstedt</a:t>
            </a:r>
            <a:br>
              <a:rPr lang="sv-SE" dirty="0"/>
            </a:br>
            <a:endParaRPr lang="sv-SE" dirty="0"/>
          </a:p>
          <a:p>
            <a:r>
              <a:rPr lang="sv-SE" dirty="0"/>
              <a:t>15 </a:t>
            </a:r>
            <a:r>
              <a:rPr lang="sv-SE" dirty="0" err="1"/>
              <a:t>st</a:t>
            </a:r>
            <a:r>
              <a:rPr lang="sv-SE" dirty="0"/>
              <a:t> juniorer</a:t>
            </a:r>
          </a:p>
        </p:txBody>
      </p:sp>
    </p:spTree>
    <p:extLst>
      <p:ext uri="{BB962C8B-B14F-4D97-AF65-F5344CB8AC3E}">
        <p14:creationId xmlns:p14="http://schemas.microsoft.com/office/powerpoint/2010/main" val="140484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ctr"/>
            <a:r>
              <a:rPr lang="en-US" dirty="0"/>
              <a:t>Kansliet (Daniel Björkstig)</a:t>
            </a:r>
          </a:p>
          <a:p>
            <a:pPr fontAlgn="ctr"/>
            <a:r>
              <a:rPr lang="en-US" dirty="0" err="1"/>
              <a:t>Styrelsen</a:t>
            </a:r>
            <a:r>
              <a:rPr lang="en-US" dirty="0"/>
              <a:t> (Magnus Svensson)</a:t>
            </a:r>
          </a:p>
          <a:p>
            <a:pPr lvl="0" fontAlgn="ctr"/>
            <a:r>
              <a:rPr lang="en-US" dirty="0"/>
              <a:t>Covid-19 (Magnus Forsberg)</a:t>
            </a:r>
          </a:p>
          <a:p>
            <a:pPr lvl="0" fontAlgn="ctr"/>
            <a:r>
              <a:rPr lang="en-US" dirty="0" err="1"/>
              <a:t>Föreningsinfo</a:t>
            </a:r>
            <a:r>
              <a:rPr lang="en-US" dirty="0"/>
              <a:t> (Magnus Svensson)</a:t>
            </a:r>
            <a:endParaRPr lang="sv-SE" dirty="0"/>
          </a:p>
          <a:p>
            <a:pPr lvl="0" fontAlgn="ctr"/>
            <a:r>
              <a:rPr lang="en-US" dirty="0" err="1"/>
              <a:t>Herrlaget</a:t>
            </a:r>
            <a:r>
              <a:rPr lang="en-US" dirty="0"/>
              <a:t> (Håkan Samuelsson)</a:t>
            </a:r>
            <a:endParaRPr lang="sv-SE" dirty="0"/>
          </a:p>
          <a:p>
            <a:pPr lvl="0" fontAlgn="ctr"/>
            <a:r>
              <a:rPr lang="en-US" dirty="0" err="1"/>
              <a:t>Damlaget</a:t>
            </a:r>
            <a:r>
              <a:rPr lang="en-US" dirty="0"/>
              <a:t> (Helen Nymark)</a:t>
            </a:r>
            <a:endParaRPr lang="sv-SE" dirty="0"/>
          </a:p>
          <a:p>
            <a:pPr lvl="0" fontAlgn="ctr"/>
            <a:r>
              <a:rPr lang="en-US" dirty="0"/>
              <a:t>Junior (Marcus Kull)</a:t>
            </a:r>
            <a:endParaRPr lang="sv-SE" dirty="0"/>
          </a:p>
          <a:p>
            <a:pPr lvl="0" fontAlgn="ctr"/>
            <a:r>
              <a:rPr lang="en-US" dirty="0" err="1"/>
              <a:t>Ungdom</a:t>
            </a:r>
            <a:r>
              <a:rPr lang="en-US" dirty="0"/>
              <a:t> (Daniel Björkstig)</a:t>
            </a:r>
            <a:endParaRPr lang="sv-SE" dirty="0"/>
          </a:p>
          <a:p>
            <a:pPr lvl="0" fontAlgn="ctr"/>
            <a:r>
              <a:rPr lang="en-US" dirty="0"/>
              <a:t>Ekonomi (Lasse Johansson)</a:t>
            </a:r>
            <a:endParaRPr lang="sv-SE" dirty="0"/>
          </a:p>
          <a:p>
            <a:pPr lvl="0" fontAlgn="ctr"/>
            <a:r>
              <a:rPr lang="en-US" dirty="0" err="1"/>
              <a:t>Marknad</a:t>
            </a:r>
            <a:r>
              <a:rPr lang="en-US" dirty="0"/>
              <a:t> (Daniel Koskinen)</a:t>
            </a:r>
            <a:endParaRPr lang="sv-SE" dirty="0"/>
          </a:p>
          <a:p>
            <a:pPr lvl="0" fontAlgn="ctr"/>
            <a:r>
              <a:rPr lang="en-US" dirty="0"/>
              <a:t>Material (Daniel Björkstig, Daniel Koskinen, Fredrik Jacobsson)</a:t>
            </a:r>
            <a:endParaRPr lang="sv-SE" dirty="0"/>
          </a:p>
          <a:p>
            <a:pPr lvl="0" fontAlgn="ctr"/>
            <a:r>
              <a:rPr lang="en-US" dirty="0" err="1"/>
              <a:t>Utbildning</a:t>
            </a:r>
            <a:r>
              <a:rPr lang="en-US" dirty="0"/>
              <a:t> (Linda Nilsson)</a:t>
            </a:r>
          </a:p>
          <a:p>
            <a:pPr lvl="0" fontAlgn="ctr"/>
            <a:r>
              <a:rPr lang="en-US" dirty="0" err="1"/>
              <a:t>Övrigt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859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351E5-3B98-40A1-B93C-1C729720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Föreningsbeting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E463-DDC3-4E2C-8423-D688776D8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Säsongen</a:t>
            </a:r>
            <a:r>
              <a:rPr lang="en-US" dirty="0"/>
              <a:t> 21/22</a:t>
            </a:r>
          </a:p>
          <a:p>
            <a:pPr lvl="1"/>
            <a:r>
              <a:rPr lang="en-US" dirty="0" err="1"/>
              <a:t>Sportlotten</a:t>
            </a:r>
            <a:endParaRPr lang="en-US" dirty="0"/>
          </a:p>
          <a:p>
            <a:pPr lvl="2"/>
            <a:r>
              <a:rPr lang="sv-SE" dirty="0"/>
              <a:t>20 </a:t>
            </a:r>
            <a:r>
              <a:rPr lang="sv-SE" dirty="0" err="1"/>
              <a:t>st</a:t>
            </a:r>
            <a:r>
              <a:rPr lang="sv-SE" dirty="0"/>
              <a:t> á 50 kr =&gt; 600 kr (friköp 850 kr) + bonus 25 000 kr</a:t>
            </a:r>
          </a:p>
          <a:p>
            <a:pPr lvl="2"/>
            <a:r>
              <a:rPr lang="sv-SE" dirty="0"/>
              <a:t>Lokal partner 21/22 &amp; 22/23 =&gt; 5 kr/såld lott av övrig förening i Sundsvall</a:t>
            </a:r>
            <a:endParaRPr lang="en-US" dirty="0"/>
          </a:p>
          <a:p>
            <a:pPr lvl="1"/>
            <a:r>
              <a:rPr lang="sv-SE" dirty="0"/>
              <a:t>Toapapper</a:t>
            </a:r>
          </a:p>
          <a:p>
            <a:pPr lvl="2"/>
            <a:r>
              <a:rPr lang="sv-SE" dirty="0"/>
              <a:t>2 </a:t>
            </a:r>
            <a:r>
              <a:rPr lang="sv-SE" dirty="0" err="1"/>
              <a:t>st</a:t>
            </a:r>
            <a:r>
              <a:rPr lang="sv-SE" dirty="0"/>
              <a:t> säckar/spelare till föreningen</a:t>
            </a:r>
          </a:p>
          <a:p>
            <a:pPr lvl="2"/>
            <a:r>
              <a:rPr lang="sv-SE" dirty="0"/>
              <a:t>Bra dialog med </a:t>
            </a:r>
            <a:r>
              <a:rPr lang="sv-SE" dirty="0" err="1"/>
              <a:t>Essity</a:t>
            </a:r>
            <a:endParaRPr lang="sv-SE" dirty="0"/>
          </a:p>
          <a:p>
            <a:pPr lvl="2"/>
            <a:r>
              <a:rPr lang="sv-SE" dirty="0"/>
              <a:t>Förtjänst per lag april 21:</a:t>
            </a:r>
          </a:p>
          <a:p>
            <a:pPr lvl="3"/>
            <a:r>
              <a:rPr lang="sv-SE" dirty="0"/>
              <a:t>Team12: 41 tkr, Team11: 40 tkr, Team10: 28 tkr, Team09: 40 tkr, Team08: 19 tkr, Team07: 13 tkr, Team06: 19 tkr, Team05: 2 tkr, J18: 9 tkr, J20: 1 tkr, Tjej: 8 tkr</a:t>
            </a:r>
          </a:p>
          <a:p>
            <a:pPr lvl="2"/>
            <a:r>
              <a:rPr lang="sv-SE" dirty="0"/>
              <a:t>Föreningen 20/21: 45 tkr/försäljning (sep, dec &amp; april)</a:t>
            </a:r>
          </a:p>
        </p:txBody>
      </p:sp>
    </p:spTree>
    <p:extLst>
      <p:ext uri="{BB962C8B-B14F-4D97-AF65-F5344CB8AC3E}">
        <p14:creationId xmlns:p14="http://schemas.microsoft.com/office/powerpoint/2010/main" val="40541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351E5-3B98-40A1-B93C-1C729720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Ekonomi - </a:t>
            </a:r>
            <a:r>
              <a:rPr lang="en-US" err="1"/>
              <a:t>Fondering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E463-DDC3-4E2C-8423-D688776D8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10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br>
              <a:rPr lang="en-US"/>
            </a:br>
            <a:endParaRPr lang="en-US"/>
          </a:p>
          <a:p>
            <a:pPr lvl="1"/>
            <a:endParaRPr lang="sv-SE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3D0A8E7-BE3F-4B51-8A9D-2B1A6D8DB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56349"/>
              </p:ext>
            </p:extLst>
          </p:nvPr>
        </p:nvGraphicFramePr>
        <p:xfrm>
          <a:off x="1013690" y="1423377"/>
          <a:ext cx="4804909" cy="5005782"/>
        </p:xfrm>
        <a:graphic>
          <a:graphicData uri="http://schemas.openxmlformats.org/drawingml/2006/table">
            <a:tbl>
              <a:tblPr/>
              <a:tblGrid>
                <a:gridCol w="1197202">
                  <a:extLst>
                    <a:ext uri="{9D8B030D-6E8A-4147-A177-3AD203B41FA5}">
                      <a16:colId xmlns:a16="http://schemas.microsoft.com/office/drawing/2014/main" val="3926497119"/>
                    </a:ext>
                  </a:extLst>
                </a:gridCol>
                <a:gridCol w="1439879">
                  <a:extLst>
                    <a:ext uri="{9D8B030D-6E8A-4147-A177-3AD203B41FA5}">
                      <a16:colId xmlns:a16="http://schemas.microsoft.com/office/drawing/2014/main" val="535502832"/>
                    </a:ext>
                  </a:extLst>
                </a:gridCol>
                <a:gridCol w="2167828">
                  <a:extLst>
                    <a:ext uri="{9D8B030D-6E8A-4147-A177-3AD203B41FA5}">
                      <a16:colId xmlns:a16="http://schemas.microsoft.com/office/drawing/2014/main" val="582801413"/>
                    </a:ext>
                  </a:extLst>
                </a:gridCol>
              </a:tblGrid>
              <a:tr h="241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Befintlig</a:t>
                      </a:r>
                      <a:endParaRPr lang="sv-SE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925260"/>
                  </a:ext>
                </a:extLst>
              </a:tr>
              <a:tr h="2410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År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Fondering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965130"/>
                  </a:ext>
                </a:extLst>
              </a:tr>
              <a:tr h="2410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U9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40 000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188494"/>
                  </a:ext>
                </a:extLst>
              </a:tr>
              <a:tr h="2410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U10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50 000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87068"/>
                  </a:ext>
                </a:extLst>
              </a:tr>
              <a:tr h="2410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U11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70 000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430740"/>
                  </a:ext>
                </a:extLst>
              </a:tr>
              <a:tr h="2410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U12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50 000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281239"/>
                  </a:ext>
                </a:extLst>
              </a:tr>
              <a:tr h="2410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U13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50 000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650849"/>
                  </a:ext>
                </a:extLst>
              </a:tr>
              <a:tr h="2410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U14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60 000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50225"/>
                  </a:ext>
                </a:extLst>
              </a:tr>
              <a:tr h="2410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U15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20 000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869209"/>
                  </a:ext>
                </a:extLst>
              </a:tr>
              <a:tr h="2410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 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 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527698"/>
                  </a:ext>
                </a:extLst>
              </a:tr>
              <a:tr h="2410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Summa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340 000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788499"/>
                  </a:ext>
                </a:extLst>
              </a:tr>
              <a:tr h="241013"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375498"/>
                  </a:ext>
                </a:extLst>
              </a:tr>
              <a:tr h="2410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U16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-160 000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550 000 - 750 000* 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446828"/>
                  </a:ext>
                </a:extLst>
              </a:tr>
              <a:tr h="2410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J18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-180 000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550 000 - 750 000* 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866983"/>
                  </a:ext>
                </a:extLst>
              </a:tr>
              <a:tr h="2410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J20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0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550 000 - 750 000* 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73598"/>
                  </a:ext>
                </a:extLst>
              </a:tr>
              <a:tr h="2410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Summa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-340 000</a:t>
                      </a: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511889"/>
                  </a:ext>
                </a:extLst>
              </a:tr>
              <a:tr h="2410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v-SE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183478"/>
                  </a:ext>
                </a:extLst>
              </a:tr>
              <a:tr h="70568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* Om Kiruna är med kostar en säsong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750 000 kr</a:t>
                      </a: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107" marR="9107" marT="91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30689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B267E7-3359-4F13-9990-E1E747F19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724815"/>
              </p:ext>
            </p:extLst>
          </p:nvPr>
        </p:nvGraphicFramePr>
        <p:xfrm>
          <a:off x="7017250" y="1382673"/>
          <a:ext cx="3298004" cy="4571035"/>
        </p:xfrm>
        <a:graphic>
          <a:graphicData uri="http://schemas.openxmlformats.org/drawingml/2006/table">
            <a:tbl>
              <a:tblPr/>
              <a:tblGrid>
                <a:gridCol w="923890">
                  <a:extLst>
                    <a:ext uri="{9D8B030D-6E8A-4147-A177-3AD203B41FA5}">
                      <a16:colId xmlns:a16="http://schemas.microsoft.com/office/drawing/2014/main" val="128842367"/>
                    </a:ext>
                  </a:extLst>
                </a:gridCol>
                <a:gridCol w="1209455">
                  <a:extLst>
                    <a:ext uri="{9D8B030D-6E8A-4147-A177-3AD203B41FA5}">
                      <a16:colId xmlns:a16="http://schemas.microsoft.com/office/drawing/2014/main" val="3387058690"/>
                    </a:ext>
                  </a:extLst>
                </a:gridCol>
                <a:gridCol w="1164659">
                  <a:extLst>
                    <a:ext uri="{9D8B030D-6E8A-4147-A177-3AD203B41FA5}">
                      <a16:colId xmlns:a16="http://schemas.microsoft.com/office/drawing/2014/main" val="655197980"/>
                    </a:ext>
                  </a:extLst>
                </a:gridCol>
              </a:tblGrid>
              <a:tr h="313360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Ny fr o m 21/22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903311"/>
                  </a:ext>
                </a:extLst>
              </a:tr>
              <a:tr h="19979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År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Fondering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Cupavgift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995734"/>
                  </a:ext>
                </a:extLst>
              </a:tr>
              <a:tr h="19979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U9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779495"/>
                  </a:ext>
                </a:extLst>
              </a:tr>
              <a:tr h="19979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U10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733801"/>
                  </a:ext>
                </a:extLst>
              </a:tr>
              <a:tr h="19979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U11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242750"/>
                  </a:ext>
                </a:extLst>
              </a:tr>
              <a:tr h="19979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U12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805623"/>
                  </a:ext>
                </a:extLst>
              </a:tr>
              <a:tr h="19979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U13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889262"/>
                  </a:ext>
                </a:extLst>
              </a:tr>
              <a:tr h="19979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U14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300857"/>
                  </a:ext>
                </a:extLst>
              </a:tr>
              <a:tr h="19979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U15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520593"/>
                  </a:ext>
                </a:extLst>
              </a:tr>
              <a:tr h="19979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U16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-140 000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551584"/>
                  </a:ext>
                </a:extLst>
              </a:tr>
              <a:tr h="19979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Summa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447929"/>
                  </a:ext>
                </a:extLst>
              </a:tr>
              <a:tr h="199794"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933712"/>
                  </a:ext>
                </a:extLst>
              </a:tr>
              <a:tr h="199794">
                <a:tc gridSpan="2"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884746"/>
                  </a:ext>
                </a:extLst>
              </a:tr>
              <a:tr h="1997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 Till föreningen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200 000</a:t>
                      </a:r>
                      <a:endParaRPr lang="sv-SE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144041"/>
                  </a:ext>
                </a:extLst>
              </a:tr>
              <a:tr h="1997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 J18</a:t>
                      </a:r>
                      <a:endParaRPr lang="sv-SE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 -100 000</a:t>
                      </a:r>
                      <a:endParaRPr lang="sv-SE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083666"/>
                  </a:ext>
                </a:extLst>
              </a:tr>
              <a:tr h="1997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 J20</a:t>
                      </a:r>
                      <a:endParaRPr lang="sv-SE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For If" panose="020B0606030504020204" pitchFamily="34" charset="0"/>
                          <a:cs typeface="Open Sans For If" panose="020B0606030504020204" pitchFamily="34" charset="0"/>
                        </a:rPr>
                        <a:t> -100 000</a:t>
                      </a:r>
                      <a:endParaRPr lang="sv-SE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Open Sans For If" panose="020B0606030504020204" pitchFamily="34" charset="0"/>
                        <a:cs typeface="Open Sans For If" panose="020B06060305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67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53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351E5-3B98-40A1-B93C-1C729720C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Ekonomi - </a:t>
            </a:r>
            <a:r>
              <a:rPr lang="en-US" err="1"/>
              <a:t>Fondering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E463-DDC3-4E2C-8423-D688776D8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5748"/>
            <a:ext cx="7139473" cy="8056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err="1"/>
              <a:t>Hur</a:t>
            </a:r>
            <a:r>
              <a:rPr lang="en-US" sz="2600" b="1"/>
              <a:t> </a:t>
            </a:r>
            <a:r>
              <a:rPr lang="en-US" sz="2600" b="1" err="1"/>
              <a:t>går</a:t>
            </a:r>
            <a:r>
              <a:rPr lang="en-US" sz="2600" b="1"/>
              <a:t> vi </a:t>
            </a:r>
            <a:r>
              <a:rPr lang="en-US" sz="2600" b="1" err="1"/>
              <a:t>över</a:t>
            </a:r>
            <a:r>
              <a:rPr lang="en-US" sz="2600" b="1"/>
              <a:t> till den </a:t>
            </a:r>
            <a:r>
              <a:rPr lang="en-US" sz="2600" b="1" err="1"/>
              <a:t>nya</a:t>
            </a:r>
            <a:r>
              <a:rPr lang="en-US" sz="2600" b="1"/>
              <a:t> </a:t>
            </a:r>
            <a:r>
              <a:rPr lang="en-US" sz="2600" b="1" err="1"/>
              <a:t>fonderingen</a:t>
            </a:r>
            <a:r>
              <a:rPr lang="en-US" sz="2600" b="1"/>
              <a:t> 21/22?</a:t>
            </a:r>
            <a:br>
              <a:rPr lang="en-US" b="1"/>
            </a:br>
            <a:br>
              <a:rPr lang="en-US" b="1"/>
            </a:br>
            <a:endParaRPr lang="en-US" b="1"/>
          </a:p>
          <a:p>
            <a:pPr marL="0" indent="0">
              <a:buNone/>
            </a:pPr>
            <a:endParaRPr lang="sv-SE" b="1"/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0E2D5804-A0F2-492F-A00B-D6269A136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91729"/>
              </p:ext>
            </p:extLst>
          </p:nvPr>
        </p:nvGraphicFramePr>
        <p:xfrm>
          <a:off x="3366757" y="1881502"/>
          <a:ext cx="4484994" cy="3955770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1043765">
                  <a:extLst>
                    <a:ext uri="{9D8B030D-6E8A-4147-A177-3AD203B41FA5}">
                      <a16:colId xmlns:a16="http://schemas.microsoft.com/office/drawing/2014/main" val="165034891"/>
                    </a:ext>
                  </a:extLst>
                </a:gridCol>
                <a:gridCol w="904932">
                  <a:extLst>
                    <a:ext uri="{9D8B030D-6E8A-4147-A177-3AD203B41FA5}">
                      <a16:colId xmlns:a16="http://schemas.microsoft.com/office/drawing/2014/main" val="3304053185"/>
                    </a:ext>
                  </a:extLst>
                </a:gridCol>
                <a:gridCol w="1309633">
                  <a:extLst>
                    <a:ext uri="{9D8B030D-6E8A-4147-A177-3AD203B41FA5}">
                      <a16:colId xmlns:a16="http://schemas.microsoft.com/office/drawing/2014/main" val="3420691340"/>
                    </a:ext>
                  </a:extLst>
                </a:gridCol>
                <a:gridCol w="1226664">
                  <a:extLst>
                    <a:ext uri="{9D8B030D-6E8A-4147-A177-3AD203B41FA5}">
                      <a16:colId xmlns:a16="http://schemas.microsoft.com/office/drawing/2014/main" val="1625428813"/>
                    </a:ext>
                  </a:extLst>
                </a:gridCol>
              </a:tblGrid>
              <a:tr h="3955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Lag</a:t>
                      </a:r>
                      <a:endParaRPr lang="sv-SE" sz="1500" b="1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Ålder</a:t>
                      </a:r>
                      <a:endParaRPr lang="sv-SE" sz="1500" b="1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Dagens fondering</a:t>
                      </a:r>
                      <a:endParaRPr lang="sv-SE" sz="1500" b="1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244754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algn="ctr" fontAlgn="b"/>
                      <a:endParaRPr lang="sv-SE" sz="1500" b="1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1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Utbet U16</a:t>
                      </a:r>
                      <a:endParaRPr lang="sv-SE" sz="1500" b="1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1" u="none" strike="noStrike" cap="none" spc="0" err="1">
                          <a:solidFill>
                            <a:schemeClr val="tx1"/>
                          </a:solidFill>
                          <a:effectLst/>
                        </a:rPr>
                        <a:t>Utbet</a:t>
                      </a:r>
                      <a:r>
                        <a:rPr lang="sv-SE" sz="1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J18</a:t>
                      </a:r>
                      <a:endParaRPr lang="sv-SE" sz="1500" b="1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902145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Team06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U16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160 000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180 000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4849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Team07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U15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160 000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160 000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452374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Team08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U14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160 000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100 000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30604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Team09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U13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160 000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50 000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86008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Team10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U12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160 000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913651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Team11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U11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90 000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431309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Team12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U10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40 000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729205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Team13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U9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v-SE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Open Sans For If" panose="020B0606030504020204" pitchFamily="34" charset="0"/>
                      </a:endParaRPr>
                    </a:p>
                  </a:txBody>
                  <a:tcPr marL="9969" marR="9969" marT="66993" marB="6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925088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5E286519-867A-43BD-AAEC-3BB8CE43D5F8}"/>
              </a:ext>
            </a:extLst>
          </p:cNvPr>
          <p:cNvSpPr/>
          <p:nvPr/>
        </p:nvSpPr>
        <p:spPr>
          <a:xfrm>
            <a:off x="2468148" y="2676612"/>
            <a:ext cx="841512" cy="3993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E793C07-5AFD-43ED-AEC2-DEE00E8912D0}"/>
              </a:ext>
            </a:extLst>
          </p:cNvPr>
          <p:cNvSpPr/>
          <p:nvPr/>
        </p:nvSpPr>
        <p:spPr>
          <a:xfrm>
            <a:off x="2468148" y="3080117"/>
            <a:ext cx="841512" cy="3993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C9A7901-29ED-4F20-82AE-7DEE0B2109C7}"/>
              </a:ext>
            </a:extLst>
          </p:cNvPr>
          <p:cNvSpPr/>
          <p:nvPr/>
        </p:nvSpPr>
        <p:spPr>
          <a:xfrm>
            <a:off x="2470781" y="3460024"/>
            <a:ext cx="841512" cy="3993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99D32EC-4F71-4EC1-B63C-E4C7AB17042F}"/>
              </a:ext>
            </a:extLst>
          </p:cNvPr>
          <p:cNvSpPr/>
          <p:nvPr/>
        </p:nvSpPr>
        <p:spPr>
          <a:xfrm>
            <a:off x="2468148" y="3839931"/>
            <a:ext cx="841512" cy="3993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14F343F-019F-4804-A162-D19C1FC09AB5}"/>
              </a:ext>
            </a:extLst>
          </p:cNvPr>
          <p:cNvSpPr/>
          <p:nvPr/>
        </p:nvSpPr>
        <p:spPr>
          <a:xfrm>
            <a:off x="2470463" y="4218758"/>
            <a:ext cx="841512" cy="3993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043B29-8CC9-4F10-B0CE-5B60BED2E8A2}"/>
              </a:ext>
            </a:extLst>
          </p:cNvPr>
          <p:cNvSpPr/>
          <p:nvPr/>
        </p:nvSpPr>
        <p:spPr>
          <a:xfrm rot="10800000">
            <a:off x="7977673" y="4646646"/>
            <a:ext cx="841512" cy="3993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CD9127D-6ABB-4078-9799-95C3DF13B9C0}"/>
              </a:ext>
            </a:extLst>
          </p:cNvPr>
          <p:cNvSpPr/>
          <p:nvPr/>
        </p:nvSpPr>
        <p:spPr>
          <a:xfrm rot="10800000">
            <a:off x="7977673" y="5038546"/>
            <a:ext cx="841512" cy="3993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F73F494-F8A1-445C-BBCB-5C19FED1F5BA}"/>
              </a:ext>
            </a:extLst>
          </p:cNvPr>
          <p:cNvSpPr/>
          <p:nvPr/>
        </p:nvSpPr>
        <p:spPr>
          <a:xfrm rot="10800000">
            <a:off x="7977673" y="5437909"/>
            <a:ext cx="841512" cy="3993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74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351E5-3B98-40A1-B93C-1C729720C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Ekonomi - </a:t>
            </a:r>
            <a:r>
              <a:rPr lang="en-US" err="1"/>
              <a:t>Fondering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E463-DDC3-4E2C-8423-D688776D8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5128" y="1427730"/>
            <a:ext cx="7316755" cy="6355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err="1"/>
              <a:t>Hur</a:t>
            </a:r>
            <a:r>
              <a:rPr lang="en-US" sz="3600" b="1"/>
              <a:t> </a:t>
            </a:r>
            <a:r>
              <a:rPr lang="en-US" sz="3600" b="1" err="1"/>
              <a:t>påverkar</a:t>
            </a:r>
            <a:r>
              <a:rPr lang="en-US" sz="3600" b="1"/>
              <a:t> det </a:t>
            </a:r>
            <a:r>
              <a:rPr lang="en-US" sz="3600" b="1" err="1"/>
              <a:t>dom</a:t>
            </a:r>
            <a:r>
              <a:rPr lang="en-US" sz="3600" b="1"/>
              <a:t> </a:t>
            </a:r>
            <a:r>
              <a:rPr lang="en-US" sz="3600" b="1" err="1"/>
              <a:t>yngre</a:t>
            </a:r>
            <a:r>
              <a:rPr lang="en-US" sz="3600" b="1"/>
              <a:t> </a:t>
            </a:r>
            <a:r>
              <a:rPr lang="en-US" sz="3600" b="1" err="1"/>
              <a:t>lagen</a:t>
            </a:r>
            <a:r>
              <a:rPr lang="en-US" sz="3600" b="1"/>
              <a:t>?</a:t>
            </a:r>
            <a:br>
              <a:rPr lang="en-US" b="1"/>
            </a:br>
            <a:br>
              <a:rPr lang="en-US" b="1"/>
            </a:br>
            <a:endParaRPr lang="en-US" b="1"/>
          </a:p>
          <a:p>
            <a:pPr marL="0" indent="0">
              <a:buNone/>
            </a:pPr>
            <a:endParaRPr lang="sv-SE" b="1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A9AFDA5-A68C-4ED0-B192-5ED6A5271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288505"/>
              </p:ext>
            </p:extLst>
          </p:nvPr>
        </p:nvGraphicFramePr>
        <p:xfrm>
          <a:off x="838202" y="1986191"/>
          <a:ext cx="2795951" cy="2155964"/>
        </p:xfrm>
        <a:graphic>
          <a:graphicData uri="http://schemas.openxmlformats.org/drawingml/2006/table">
            <a:tbl>
              <a:tblPr/>
              <a:tblGrid>
                <a:gridCol w="585439">
                  <a:extLst>
                    <a:ext uri="{9D8B030D-6E8A-4147-A177-3AD203B41FA5}">
                      <a16:colId xmlns:a16="http://schemas.microsoft.com/office/drawing/2014/main" val="4183801411"/>
                    </a:ext>
                  </a:extLst>
                </a:gridCol>
                <a:gridCol w="642430">
                  <a:extLst>
                    <a:ext uri="{9D8B030D-6E8A-4147-A177-3AD203B41FA5}">
                      <a16:colId xmlns:a16="http://schemas.microsoft.com/office/drawing/2014/main" val="3651384435"/>
                    </a:ext>
                  </a:extLst>
                </a:gridCol>
                <a:gridCol w="656245">
                  <a:extLst>
                    <a:ext uri="{9D8B030D-6E8A-4147-A177-3AD203B41FA5}">
                      <a16:colId xmlns:a16="http://schemas.microsoft.com/office/drawing/2014/main" val="2774909921"/>
                    </a:ext>
                  </a:extLst>
                </a:gridCol>
                <a:gridCol w="911837">
                  <a:extLst>
                    <a:ext uri="{9D8B030D-6E8A-4147-A177-3AD203B41FA5}">
                      <a16:colId xmlns:a16="http://schemas.microsoft.com/office/drawing/2014/main" val="1498120340"/>
                    </a:ext>
                  </a:extLst>
                </a:gridCol>
              </a:tblGrid>
              <a:tr h="24829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Team11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Säsong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Belopp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Kommentar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834685"/>
                  </a:ext>
                </a:extLst>
              </a:tr>
              <a:tr h="22204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Fonderat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898065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U11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21/22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304097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U12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22/23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349348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U13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23/24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791574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U14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24/25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261873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U15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25/26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751948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57868"/>
                  </a:ext>
                </a:extLst>
              </a:tr>
              <a:tr h="41096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Totalt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42749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5DBCAF-948C-46F2-B2E4-25F64A152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92430"/>
              </p:ext>
            </p:extLst>
          </p:nvPr>
        </p:nvGraphicFramePr>
        <p:xfrm>
          <a:off x="4319955" y="1987273"/>
          <a:ext cx="2795951" cy="2155964"/>
        </p:xfrm>
        <a:graphic>
          <a:graphicData uri="http://schemas.openxmlformats.org/drawingml/2006/table">
            <a:tbl>
              <a:tblPr/>
              <a:tblGrid>
                <a:gridCol w="585439">
                  <a:extLst>
                    <a:ext uri="{9D8B030D-6E8A-4147-A177-3AD203B41FA5}">
                      <a16:colId xmlns:a16="http://schemas.microsoft.com/office/drawing/2014/main" val="4183801411"/>
                    </a:ext>
                  </a:extLst>
                </a:gridCol>
                <a:gridCol w="642430">
                  <a:extLst>
                    <a:ext uri="{9D8B030D-6E8A-4147-A177-3AD203B41FA5}">
                      <a16:colId xmlns:a16="http://schemas.microsoft.com/office/drawing/2014/main" val="3651384435"/>
                    </a:ext>
                  </a:extLst>
                </a:gridCol>
                <a:gridCol w="656245">
                  <a:extLst>
                    <a:ext uri="{9D8B030D-6E8A-4147-A177-3AD203B41FA5}">
                      <a16:colId xmlns:a16="http://schemas.microsoft.com/office/drawing/2014/main" val="2774909921"/>
                    </a:ext>
                  </a:extLst>
                </a:gridCol>
                <a:gridCol w="911837">
                  <a:extLst>
                    <a:ext uri="{9D8B030D-6E8A-4147-A177-3AD203B41FA5}">
                      <a16:colId xmlns:a16="http://schemas.microsoft.com/office/drawing/2014/main" val="1498120340"/>
                    </a:ext>
                  </a:extLst>
                </a:gridCol>
              </a:tblGrid>
              <a:tr h="24829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Team12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Säsong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Belopp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Kommentar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834685"/>
                  </a:ext>
                </a:extLst>
              </a:tr>
              <a:tr h="22204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Fonderat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898065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21/22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304097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U11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22/23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349348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U12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23/24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791574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U13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24/25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261873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U14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25/26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751948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U15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26/27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57868"/>
                  </a:ext>
                </a:extLst>
              </a:tr>
              <a:tr h="41096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Totalt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42749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C4A0E1-F439-4139-BCCA-8DCA22CB9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35611"/>
              </p:ext>
            </p:extLst>
          </p:nvPr>
        </p:nvGraphicFramePr>
        <p:xfrm>
          <a:off x="7801709" y="1986191"/>
          <a:ext cx="2795953" cy="2368409"/>
        </p:xfrm>
        <a:graphic>
          <a:graphicData uri="http://schemas.openxmlformats.org/drawingml/2006/table">
            <a:tbl>
              <a:tblPr/>
              <a:tblGrid>
                <a:gridCol w="585439">
                  <a:extLst>
                    <a:ext uri="{9D8B030D-6E8A-4147-A177-3AD203B41FA5}">
                      <a16:colId xmlns:a16="http://schemas.microsoft.com/office/drawing/2014/main" val="4183801411"/>
                    </a:ext>
                  </a:extLst>
                </a:gridCol>
                <a:gridCol w="642430">
                  <a:extLst>
                    <a:ext uri="{9D8B030D-6E8A-4147-A177-3AD203B41FA5}">
                      <a16:colId xmlns:a16="http://schemas.microsoft.com/office/drawing/2014/main" val="3651384435"/>
                    </a:ext>
                  </a:extLst>
                </a:gridCol>
                <a:gridCol w="656245">
                  <a:extLst>
                    <a:ext uri="{9D8B030D-6E8A-4147-A177-3AD203B41FA5}">
                      <a16:colId xmlns:a16="http://schemas.microsoft.com/office/drawing/2014/main" val="2774909921"/>
                    </a:ext>
                  </a:extLst>
                </a:gridCol>
                <a:gridCol w="911839">
                  <a:extLst>
                    <a:ext uri="{9D8B030D-6E8A-4147-A177-3AD203B41FA5}">
                      <a16:colId xmlns:a16="http://schemas.microsoft.com/office/drawing/2014/main" val="1498120340"/>
                    </a:ext>
                  </a:extLst>
                </a:gridCol>
              </a:tblGrid>
              <a:tr h="24829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Team13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Säsong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Belopp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Kommentar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834685"/>
                  </a:ext>
                </a:extLst>
              </a:tr>
              <a:tr h="22204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Fonderat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898065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U9</a:t>
                      </a:r>
                      <a:endParaRPr lang="sv-SE" sz="1200"/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21/22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304097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22/23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349348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U11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23/24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791574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U12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24/25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261873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U13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25/26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751948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U14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26/27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57868"/>
                  </a:ext>
                </a:extLst>
              </a:tr>
              <a:tr h="21244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U15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27/28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143218"/>
                  </a:ext>
                </a:extLst>
              </a:tr>
              <a:tr h="41096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Totalt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140 000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250" marR="19250" marT="19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42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23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2E8D1D-0374-469A-82E9-B6BC8544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125-årsjubileum</a:t>
            </a:r>
          </a:p>
        </p:txBody>
      </p:sp>
      <p:pic>
        <p:nvPicPr>
          <p:cNvPr id="3" name="Bildobjekt 3">
            <a:extLst>
              <a:ext uri="{FF2B5EF4-FFF2-40B4-BE49-F238E27FC236}">
                <a16:creationId xmlns:a16="http://schemas.microsoft.com/office/drawing/2014/main" id="{0FEF368D-A527-40B9-8E53-94AD6C3A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053" y="-109251"/>
            <a:ext cx="4579343" cy="458852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9EE2525-4239-4FF5-8E13-2C487168E4E1}"/>
              </a:ext>
            </a:extLst>
          </p:cNvPr>
          <p:cNvSpPr txBox="1"/>
          <p:nvPr/>
        </p:nvSpPr>
        <p:spPr>
          <a:xfrm>
            <a:off x="840955" y="1970182"/>
            <a:ext cx="758143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/>
              <a:t>Lansering 1 augusti</a:t>
            </a:r>
          </a:p>
          <a:p>
            <a:endParaRPr lang="sv-SE" dirty="0"/>
          </a:p>
          <a:p>
            <a:r>
              <a:rPr lang="sv-SE" dirty="0"/>
              <a:t>Föreningen fyller 125 år den 31 oktober 2021</a:t>
            </a:r>
          </a:p>
          <a:p>
            <a:r>
              <a:rPr lang="sv-SE" dirty="0"/>
              <a:t>Jubileumsfest lördagen den 30 oktober i samband med hemmamatch</a:t>
            </a:r>
          </a:p>
          <a:p>
            <a:endParaRPr lang="sv-SE" dirty="0"/>
          </a:p>
          <a:p>
            <a:r>
              <a:rPr lang="sv-SE" dirty="0"/>
              <a:t>Arkivet</a:t>
            </a:r>
          </a:p>
          <a:p>
            <a:r>
              <a:rPr lang="sv-SE" dirty="0"/>
              <a:t>Sociala medier/hemsida</a:t>
            </a:r>
          </a:p>
          <a:p>
            <a:r>
              <a:rPr lang="sv-SE" dirty="0"/>
              <a:t>Intervjuer</a:t>
            </a:r>
          </a:p>
          <a:p>
            <a:endParaRPr lang="sv-SE" dirty="0"/>
          </a:p>
          <a:p>
            <a:r>
              <a:rPr lang="sv-SE" dirty="0"/>
              <a:t>Logo - på isen, Herrlagets dräkter, entréhallen etc.</a:t>
            </a:r>
          </a:p>
          <a:p>
            <a:r>
              <a:rPr lang="sv-SE" dirty="0"/>
              <a:t>Kommer att synas i katakomberna, mötesplatsen etc.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692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014AD-0BD8-4761-989E-42B71ABA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Souvenirer</a:t>
            </a:r>
          </a:p>
        </p:txBody>
      </p:sp>
      <p:pic>
        <p:nvPicPr>
          <p:cNvPr id="3" name="Bildobjekt 3">
            <a:extLst>
              <a:ext uri="{FF2B5EF4-FFF2-40B4-BE49-F238E27FC236}">
                <a16:creationId xmlns:a16="http://schemas.microsoft.com/office/drawing/2014/main" id="{A2408F78-5F17-48BF-921A-189354698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485" y="1472411"/>
            <a:ext cx="6654187" cy="52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37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A9004C-2DBB-480F-8E4B-BC4F7C547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Ändringar matchställ</a:t>
            </a:r>
          </a:p>
        </p:txBody>
      </p:sp>
      <p:pic>
        <p:nvPicPr>
          <p:cNvPr id="3" name="Bildobjekt 3" descr="En bild som visar person, byggnad, rink, stående&#10;&#10;Automatiskt genererad beskrivning">
            <a:extLst>
              <a:ext uri="{FF2B5EF4-FFF2-40B4-BE49-F238E27FC236}">
                <a16:creationId xmlns:a16="http://schemas.microsoft.com/office/drawing/2014/main" id="{D7369045-F946-4CB4-9973-7F5500C8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8" y="1825811"/>
            <a:ext cx="6213512" cy="4611029"/>
          </a:xfrm>
          <a:prstGeom prst="rect">
            <a:avLst/>
          </a:prstGeom>
        </p:spPr>
      </p:pic>
      <p:pic>
        <p:nvPicPr>
          <p:cNvPr id="6" name="Bildobjekt 6" descr="En bild som visar ishockey&#10;&#10;Automatiskt genererad beskrivning">
            <a:extLst>
              <a:ext uri="{FF2B5EF4-FFF2-40B4-BE49-F238E27FC236}">
                <a16:creationId xmlns:a16="http://schemas.microsoft.com/office/drawing/2014/main" id="{70FC6AB9-4776-4BE5-AD22-4D3ACBCF1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244" y="2041983"/>
            <a:ext cx="6158428" cy="42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94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0958-5336-4925-BD8F-CEBEBD1B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Utbildning</a:t>
            </a:r>
            <a:r>
              <a:rPr lang="sv-SE" sz="1200" dirty="0"/>
              <a:t>(Linda Nilsson)</a:t>
            </a:r>
            <a:r>
              <a:rPr lang="en-US" sz="1200" dirty="0"/>
              <a:t> </a:t>
            </a:r>
            <a:r>
              <a:rPr lang="en-US" dirty="0"/>
              <a:t> </a:t>
            </a: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130EF-2327-4B8E-9F53-685BF885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2000" dirty="0">
                <a:ea typeface="+mn-lt"/>
                <a:cs typeface="+mn-lt"/>
              </a:rPr>
              <a:t>För att kvalitetssäkra verksamheten har Svenska Ishockeyförbundet utbildningskrav som säkerställer att en tränare har rätt utbildningsnivå. Bilden visar vilken utbildning som krävs för respektive ålder och serie.</a:t>
            </a:r>
            <a:r>
              <a:rPr lang="sv-SE" sz="2000" dirty="0"/>
              <a:t> </a:t>
            </a:r>
            <a:endParaRPr lang="sv-S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CBA5A10-3449-444B-96E7-C0299EB44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748192"/>
            <a:ext cx="6953250" cy="58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37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0958-5336-4925-BD8F-CEBEBD1B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</a:t>
            </a: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130EF-2327-4B8E-9F53-685BF885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4875" cy="43418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1800"/>
              <a:t>Utbildningarna är indelade efter den nivå man tränar.</a:t>
            </a:r>
          </a:p>
          <a:p>
            <a:r>
              <a:rPr lang="sv-SE" sz="1800">
                <a:ea typeface="+mn-lt"/>
                <a:cs typeface="+mn-lt"/>
              </a:rPr>
              <a:t>GK, BU1, TL1 genomförs i distriktet</a:t>
            </a:r>
            <a:endParaRPr lang="sv-SE" sz="1800"/>
          </a:p>
          <a:p>
            <a:r>
              <a:rPr lang="sv-SE" sz="1800">
                <a:ea typeface="+mn-lt"/>
                <a:cs typeface="+mn-lt"/>
              </a:rPr>
              <a:t>Mv1(BU1, TL1) genomförs i Medelpad, Jämtland/Härjedalen, Ångermanland</a:t>
            </a:r>
            <a:endParaRPr lang="sv-SE" sz="1800"/>
          </a:p>
          <a:p>
            <a:r>
              <a:rPr lang="sv-SE" sz="1800">
                <a:ea typeface="+mn-lt"/>
                <a:cs typeface="+mn-lt"/>
              </a:rPr>
              <a:t>TL2, MV2, BU2, JS1 genomförs i Region Norr (oftast Västerbotten)</a:t>
            </a:r>
            <a:endParaRPr lang="sv-SE" sz="1800"/>
          </a:p>
          <a:p>
            <a:r>
              <a:rPr lang="sv-SE" sz="1800">
                <a:ea typeface="+mn-lt"/>
                <a:cs typeface="+mn-lt"/>
              </a:rPr>
              <a:t>JS2, ETU anordnas på plats vald av Svenska Ishockeyförbundet</a:t>
            </a:r>
            <a:endParaRPr lang="sv-SE" sz="1800"/>
          </a:p>
          <a:p>
            <a:r>
              <a:rPr lang="sv-SE" sz="1800"/>
              <a:t>Tre Kronors Hockeyskola, TKH, ingår inte i utbildningsstegen men anordnas av hockeykonsulenterna 1ggr/år</a:t>
            </a:r>
          </a:p>
          <a:p>
            <a:pPr>
              <a:lnSpc>
                <a:spcPct val="150000"/>
              </a:lnSpc>
            </a:pPr>
            <a:endParaRPr lang="en-US" sz="2000"/>
          </a:p>
          <a:p>
            <a:pPr>
              <a:lnSpc>
                <a:spcPct val="150000"/>
              </a:lnSpc>
            </a:pPr>
            <a:endParaRPr lang="en-US" sz="2000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5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ADA7F932-6FF3-42ED-9BD4-84D78F7EE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905131"/>
            <a:ext cx="6515100" cy="526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2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0958-5336-4925-BD8F-CEBEBD1B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Utbildning</a:t>
            </a:r>
            <a:r>
              <a:rPr lang="en-US"/>
              <a:t> </a:t>
            </a:r>
            <a:endParaRPr lang="en-US" sz="1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130EF-2327-4B8E-9F53-685BF885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67875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sv-SE" sz="1800" dirty="0">
                <a:ea typeface="+mn-lt"/>
                <a:cs typeface="+mn-lt"/>
              </a:rPr>
              <a:t>För att behålla sin tränarlegitimation behöver man gå fortbildning vart 3:e år</a:t>
            </a:r>
            <a:endParaRPr lang="sv-SE" sz="1800" dirty="0"/>
          </a:p>
          <a:p>
            <a:pPr>
              <a:lnSpc>
                <a:spcPct val="150000"/>
              </a:lnSpc>
            </a:pPr>
            <a:r>
              <a:rPr lang="sv-SE" sz="1800" dirty="0"/>
              <a:t>Minst en tränare/lag behöver rätt utbildningsnivå för serie/matchspel</a:t>
            </a:r>
          </a:p>
          <a:p>
            <a:pPr>
              <a:lnSpc>
                <a:spcPct val="150000"/>
              </a:lnSpc>
            </a:pPr>
            <a:r>
              <a:rPr lang="sv-SE" sz="1800" dirty="0"/>
              <a:t>Utbildningarna är en fantastisk möjlighet för både dig själv och gruppen du leder att utvecklas, där du tex lär dig mer och får tips kring:</a:t>
            </a:r>
            <a:endParaRPr lang="sv-SE" sz="1800" dirty="0"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v-SE" sz="1800" dirty="0">
                <a:ea typeface="+mn-lt"/>
                <a:cs typeface="+mn-lt"/>
              </a:rPr>
              <a:t>Ledarskap: jag som ledare, styrande principer, uppgift som ledare, barns utveckling, inlärning</a:t>
            </a:r>
            <a:endParaRPr lang="sv-SE" sz="1800" dirty="0"/>
          </a:p>
          <a:p>
            <a:pPr marL="457200" indent="-457200">
              <a:buAutoNum type="arabicPeriod"/>
            </a:pPr>
            <a:r>
              <a:rPr lang="sv-SE" sz="1800" dirty="0">
                <a:ea typeface="+mn-lt"/>
                <a:cs typeface="+mn-lt"/>
              </a:rPr>
              <a:t>Metodik: att planera träningen</a:t>
            </a:r>
            <a:endParaRPr lang="sv-SE" sz="1800" dirty="0"/>
          </a:p>
          <a:p>
            <a:pPr marL="457200" indent="-457200">
              <a:buAutoNum type="arabicPeriod"/>
            </a:pPr>
            <a:r>
              <a:rPr lang="sv-SE" sz="1800" dirty="0">
                <a:ea typeface="+mn-lt"/>
                <a:cs typeface="+mn-lt"/>
              </a:rPr>
              <a:t>Ishockey - teknik: skridskoåkning, klubbteknik, passning/mottagning, skott, närkampsspel</a:t>
            </a:r>
            <a:endParaRPr lang="sv-SE" sz="1800" dirty="0"/>
          </a:p>
          <a:p>
            <a:pPr marL="457200" indent="-457200">
              <a:buAutoNum type="arabicPeriod"/>
            </a:pPr>
            <a:r>
              <a:rPr lang="sv-SE" sz="1800" dirty="0">
                <a:ea typeface="+mn-lt"/>
                <a:cs typeface="+mn-lt"/>
              </a:rPr>
              <a:t>Spelförståelse: individuell taktik</a:t>
            </a:r>
            <a:endParaRPr lang="sv-SE" sz="1800" dirty="0"/>
          </a:p>
          <a:p>
            <a:pPr marL="457200" indent="-457200">
              <a:buAutoNum type="arabicPeriod"/>
            </a:pPr>
            <a:r>
              <a:rPr lang="sv-SE" sz="1800" dirty="0">
                <a:ea typeface="+mn-lt"/>
                <a:cs typeface="+mn-lt"/>
              </a:rPr>
              <a:t>Målskytte - målvaktsspel: målskytte, MV-träning</a:t>
            </a:r>
            <a:endParaRPr lang="sv-SE" sz="1800" dirty="0"/>
          </a:p>
          <a:p>
            <a:pPr marL="457200" indent="-457200">
              <a:buAutoNum type="arabicPeriod"/>
            </a:pPr>
            <a:r>
              <a:rPr lang="sv-SE" sz="1800" dirty="0">
                <a:ea typeface="+mn-lt"/>
                <a:cs typeface="+mn-lt"/>
              </a:rPr>
              <a:t>Övrigt: domarens roll, off-</a:t>
            </a:r>
            <a:r>
              <a:rPr lang="sv-SE" sz="1800" dirty="0" err="1">
                <a:ea typeface="+mn-lt"/>
                <a:cs typeface="+mn-lt"/>
              </a:rPr>
              <a:t>ice</a:t>
            </a:r>
            <a:r>
              <a:rPr lang="sv-SE" sz="1800" dirty="0">
                <a:ea typeface="+mn-lt"/>
                <a:cs typeface="+mn-lt"/>
              </a:rPr>
              <a:t> träning</a:t>
            </a:r>
            <a:endParaRPr lang="sv-SE" sz="18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0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Kansliet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Daniel Koskinen – </a:t>
            </a:r>
            <a:r>
              <a:rPr lang="en-US" dirty="0" err="1"/>
              <a:t>Marknadsansvarig</a:t>
            </a:r>
            <a:endParaRPr lang="en-US" dirty="0"/>
          </a:p>
          <a:p>
            <a:r>
              <a:rPr lang="en-US" dirty="0"/>
              <a:t>Lars Johansson – </a:t>
            </a:r>
            <a:r>
              <a:rPr lang="en-US" dirty="0" err="1"/>
              <a:t>Ekonomiansvarig</a:t>
            </a:r>
            <a:endParaRPr lang="en-US" dirty="0"/>
          </a:p>
          <a:p>
            <a:r>
              <a:rPr lang="en-US" dirty="0"/>
              <a:t>Håkan Samuelsson – </a:t>
            </a:r>
            <a:r>
              <a:rPr lang="en-US" dirty="0" err="1"/>
              <a:t>Kanslist</a:t>
            </a:r>
            <a:endParaRPr lang="en-US" dirty="0"/>
          </a:p>
          <a:p>
            <a:r>
              <a:rPr lang="en-US" dirty="0"/>
              <a:t>Marcus Kull – Junior/</a:t>
            </a:r>
            <a:r>
              <a:rPr lang="en-US" dirty="0" err="1"/>
              <a:t>Hockeygym</a:t>
            </a:r>
            <a:endParaRPr lang="en-US" dirty="0"/>
          </a:p>
          <a:p>
            <a:r>
              <a:rPr lang="sv-SE" dirty="0"/>
              <a:t>Daniel Björkstig – Ordf. Ungdomskommittén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6576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0958-5336-4925-BD8F-CEBEBD1B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Utbildning </a:t>
            </a:r>
            <a:endParaRPr lang="sv-SE" sz="1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130EF-2327-4B8E-9F53-685BF885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18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v-SE" sz="2000" dirty="0">
                <a:ea typeface="+mn-lt"/>
                <a:cs typeface="+mn-lt"/>
              </a:rPr>
              <a:t>Då flera utbildningar blev inställda denna säsong, </a:t>
            </a:r>
            <a:r>
              <a:rPr lang="sv-SE" sz="2000" dirty="0" err="1">
                <a:ea typeface="+mn-lt"/>
                <a:cs typeface="+mn-lt"/>
              </a:rPr>
              <a:t>pga</a:t>
            </a:r>
            <a:r>
              <a:rPr lang="sv-SE" sz="2000" dirty="0">
                <a:ea typeface="+mn-lt"/>
                <a:cs typeface="+mn-lt"/>
              </a:rPr>
              <a:t> pandemin, finns det ett stort behov i flera lag med utbildning.</a:t>
            </a:r>
            <a:endParaRPr lang="sv-SE" sz="2000" dirty="0"/>
          </a:p>
          <a:p>
            <a:pPr>
              <a:lnSpc>
                <a:spcPct val="150000"/>
              </a:lnSpc>
            </a:pPr>
            <a:r>
              <a:rPr lang="sv-SE" sz="2000" dirty="0"/>
              <a:t>Föreningen har därför säkerställt en utökad budget (100 000 kr) för utbildning kommande säsong så att de som behöver ska kunna få gå den utbildning som krävs för deras nivå.</a:t>
            </a:r>
          </a:p>
          <a:p>
            <a:pPr>
              <a:lnSpc>
                <a:spcPct val="150000"/>
              </a:lnSpc>
            </a:pPr>
            <a:r>
              <a:rPr lang="sv-SE" sz="2000" dirty="0"/>
              <a:t>Vänligen gå igenom ert utbildningsbehov i respektive lag och fyll i de utbildningar ni önskar gå senast </a:t>
            </a:r>
            <a:r>
              <a:rPr lang="sv-SE" sz="2000" b="1" u="sng" dirty="0"/>
              <a:t>31 maj 2021,</a:t>
            </a:r>
            <a:r>
              <a:rPr lang="sv-SE" sz="2000" dirty="0"/>
              <a:t> därefter kommer ni informeras vilka ni kan anmäla er till inför säsongsstart. </a:t>
            </a:r>
          </a:p>
          <a:p>
            <a:pPr>
              <a:lnSpc>
                <a:spcPct val="150000"/>
              </a:lnSpc>
            </a:pPr>
            <a:r>
              <a:rPr lang="sv-SE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Listan ni ska fylla i med utbildningsbehov hittar ni här</a:t>
            </a:r>
            <a:endParaRPr lang="sv-SE" sz="2000" b="1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05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4D24-737D-46A9-981E-208B7A36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Material </a:t>
            </a:r>
            <a:r>
              <a:rPr lang="en-US" sz="1200" dirty="0"/>
              <a:t>(Daniel Björkstig/Fredrik Jacobsson)</a:t>
            </a:r>
            <a:endParaRPr lang="sv-SE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9F081-7AFB-43DA-87B7-584C74241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3400" err="1"/>
              <a:t>Inköpt</a:t>
            </a:r>
            <a:endParaRPr lang="en-US" sz="3400"/>
          </a:p>
          <a:p>
            <a:pPr lvl="1"/>
            <a:r>
              <a:rPr lang="en-US" sz="3200" err="1"/>
              <a:t>Medicinbollar</a:t>
            </a:r>
            <a:r>
              <a:rPr lang="en-US" sz="3200"/>
              <a:t>	</a:t>
            </a:r>
          </a:p>
          <a:p>
            <a:pPr lvl="1"/>
            <a:r>
              <a:rPr lang="en-US" sz="3200" err="1"/>
              <a:t>Slamballs</a:t>
            </a:r>
            <a:endParaRPr lang="en-US" sz="3200"/>
          </a:p>
          <a:p>
            <a:pPr lvl="1"/>
            <a:r>
              <a:rPr lang="en-US" sz="3200" err="1"/>
              <a:t>Häckar</a:t>
            </a:r>
            <a:endParaRPr lang="en-US" sz="3200"/>
          </a:p>
          <a:p>
            <a:pPr lvl="1"/>
            <a:r>
              <a:rPr lang="en-US" sz="3200"/>
              <a:t>Step-up </a:t>
            </a:r>
            <a:r>
              <a:rPr lang="en-US" sz="3200" err="1"/>
              <a:t>brädor</a:t>
            </a:r>
            <a:endParaRPr lang="en-US" sz="3200"/>
          </a:p>
          <a:p>
            <a:pPr lvl="1"/>
            <a:r>
              <a:rPr lang="en-US" sz="3200"/>
              <a:t>Box</a:t>
            </a:r>
          </a:p>
          <a:p>
            <a:pPr lvl="1"/>
            <a:r>
              <a:rPr lang="en-US" sz="3200" err="1"/>
              <a:t>Vikter</a:t>
            </a:r>
            <a:r>
              <a:rPr lang="en-US" sz="3200"/>
              <a:t> </a:t>
            </a:r>
            <a:r>
              <a:rPr lang="en-US" sz="3200" err="1"/>
              <a:t>för</a:t>
            </a:r>
            <a:r>
              <a:rPr lang="en-US" sz="3200"/>
              <a:t> </a:t>
            </a:r>
            <a:r>
              <a:rPr lang="en-US" sz="3200" err="1"/>
              <a:t>träna</a:t>
            </a:r>
            <a:r>
              <a:rPr lang="en-US" sz="3200"/>
              <a:t> </a:t>
            </a:r>
            <a:r>
              <a:rPr lang="en-US" sz="3200" err="1"/>
              <a:t>lyftteknik</a:t>
            </a:r>
            <a:endParaRPr lang="en-US" sz="3200"/>
          </a:p>
          <a:p>
            <a:pPr lvl="1"/>
            <a:endParaRPr lang="sv-SE" sz="260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BCEC09C-E53B-4F53-B526-744C10786C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r="27458"/>
          <a:stretch/>
        </p:blipFill>
        <p:spPr>
          <a:xfrm rot="5400000">
            <a:off x="6587331" y="1410494"/>
            <a:ext cx="4351338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6652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4D24-737D-46A9-981E-208B7A36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Material </a:t>
            </a:r>
            <a:r>
              <a:rPr lang="en-US" sz="1200" dirty="0"/>
              <a:t>(Daniel Björkstig/Fredrik Jacobsson)</a:t>
            </a:r>
            <a:endParaRPr lang="sv-SE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9F081-7AFB-43DA-87B7-584C74241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277213" cy="4351338"/>
          </a:xfrm>
        </p:spPr>
        <p:txBody>
          <a:bodyPr>
            <a:normAutofit/>
          </a:bodyPr>
          <a:lstStyle/>
          <a:p>
            <a:r>
              <a:rPr lang="en-US" sz="3400"/>
              <a:t>160 </a:t>
            </a:r>
            <a:r>
              <a:rPr lang="en-US" sz="3400" err="1"/>
              <a:t>st</a:t>
            </a:r>
            <a:r>
              <a:rPr lang="en-US" sz="3400"/>
              <a:t> </a:t>
            </a:r>
            <a:r>
              <a:rPr lang="en-US" sz="3400" err="1"/>
              <a:t>träningströjor</a:t>
            </a:r>
            <a:r>
              <a:rPr lang="en-US" sz="3400"/>
              <a:t> ska </a:t>
            </a:r>
            <a:r>
              <a:rPr lang="en-US" sz="3400" err="1"/>
              <a:t>köpas</a:t>
            </a:r>
            <a:r>
              <a:rPr lang="en-US" sz="3400"/>
              <a:t> in</a:t>
            </a:r>
          </a:p>
          <a:p>
            <a:pPr lvl="1"/>
            <a:r>
              <a:rPr lang="en-US" sz="2000"/>
              <a:t>Vit, Gul, Navy &amp; Grön</a:t>
            </a:r>
          </a:p>
          <a:p>
            <a:pPr lvl="1"/>
            <a:r>
              <a:rPr lang="en-US" sz="2000" err="1"/>
              <a:t>Delfinansieras</a:t>
            </a:r>
            <a:r>
              <a:rPr lang="en-US" sz="2000"/>
              <a:t> </a:t>
            </a:r>
            <a:r>
              <a:rPr lang="en-US" sz="2000" err="1"/>
              <a:t>genom</a:t>
            </a:r>
            <a:r>
              <a:rPr lang="en-US" sz="2000"/>
              <a:t> </a:t>
            </a:r>
            <a:r>
              <a:rPr lang="en-US" sz="2000" err="1"/>
              <a:t>att</a:t>
            </a:r>
            <a:r>
              <a:rPr lang="en-US" sz="2000"/>
              <a:t> Vasa </a:t>
            </a:r>
            <a:r>
              <a:rPr lang="en-US" sz="2000" err="1"/>
              <a:t>sponsror</a:t>
            </a:r>
            <a:r>
              <a:rPr lang="en-US" sz="2000"/>
              <a:t> </a:t>
            </a:r>
            <a:r>
              <a:rPr lang="en-US" sz="2000" err="1"/>
              <a:t>oss</a:t>
            </a:r>
            <a:r>
              <a:rPr lang="en-US" sz="2000"/>
              <a:t> med SH-</a:t>
            </a:r>
            <a:r>
              <a:rPr lang="en-US" sz="2000" err="1"/>
              <a:t>vatten</a:t>
            </a:r>
            <a:endParaRPr lang="en-US" sz="2000"/>
          </a:p>
          <a:p>
            <a:pPr lvl="1"/>
            <a:r>
              <a:rPr lang="en-US" sz="2000"/>
              <a:t>2 </a:t>
            </a:r>
            <a:r>
              <a:rPr lang="en-US" sz="2000" err="1"/>
              <a:t>st</a:t>
            </a:r>
            <a:r>
              <a:rPr lang="en-US" sz="2000"/>
              <a:t> </a:t>
            </a:r>
            <a:r>
              <a:rPr lang="en-US" sz="2000" err="1"/>
              <a:t>kartor</a:t>
            </a:r>
            <a:r>
              <a:rPr lang="en-US" sz="2000"/>
              <a:t>/</a:t>
            </a:r>
            <a:r>
              <a:rPr lang="en-US" sz="2000" err="1"/>
              <a:t>spelare</a:t>
            </a:r>
            <a:r>
              <a:rPr lang="en-US" sz="2000"/>
              <a:t>, </a:t>
            </a:r>
            <a:r>
              <a:rPr lang="en-US" sz="2000" err="1"/>
              <a:t>kommer</a:t>
            </a:r>
            <a:r>
              <a:rPr lang="en-US" sz="2000"/>
              <a:t> i </a:t>
            </a:r>
            <a:r>
              <a:rPr lang="en-US" sz="2000" err="1"/>
              <a:t>maj</a:t>
            </a:r>
            <a:endParaRPr lang="en-US" sz="3000"/>
          </a:p>
          <a:p>
            <a:r>
              <a:rPr lang="en-US" sz="3400" err="1"/>
              <a:t>Fortsätta</a:t>
            </a:r>
            <a:r>
              <a:rPr lang="en-US" sz="3400"/>
              <a:t> </a:t>
            </a:r>
            <a:r>
              <a:rPr lang="en-US" sz="3400" err="1"/>
              <a:t>uppdateringen</a:t>
            </a:r>
            <a:r>
              <a:rPr lang="en-US" sz="3400"/>
              <a:t> av MV-</a:t>
            </a:r>
            <a:r>
              <a:rPr lang="en-US" sz="3400" err="1"/>
              <a:t>utr</a:t>
            </a:r>
            <a:r>
              <a:rPr lang="en-US" sz="3400"/>
              <a:t> </a:t>
            </a:r>
            <a:r>
              <a:rPr lang="en-US" sz="3400" err="1"/>
              <a:t>ungdom</a:t>
            </a:r>
            <a:endParaRPr lang="en-US" sz="3400"/>
          </a:p>
          <a:p>
            <a:r>
              <a:rPr lang="en-US" sz="3400" err="1"/>
              <a:t>Laga</a:t>
            </a:r>
            <a:r>
              <a:rPr lang="en-US" sz="3400"/>
              <a:t> </a:t>
            </a:r>
            <a:r>
              <a:rPr lang="en-US" sz="3400" err="1"/>
              <a:t>väggen</a:t>
            </a:r>
            <a:r>
              <a:rPr lang="en-US" sz="3400"/>
              <a:t> </a:t>
            </a:r>
            <a:r>
              <a:rPr lang="en-US" sz="3400" err="1"/>
              <a:t>på</a:t>
            </a:r>
            <a:r>
              <a:rPr lang="en-US" sz="3400"/>
              <a:t> </a:t>
            </a:r>
            <a:r>
              <a:rPr lang="en-US" sz="3400" err="1"/>
              <a:t>skottrampen</a:t>
            </a:r>
            <a:endParaRPr lang="en-US" sz="3400"/>
          </a:p>
          <a:p>
            <a:r>
              <a:rPr lang="en-US" sz="3400" err="1"/>
              <a:t>Utprovning</a:t>
            </a:r>
            <a:r>
              <a:rPr lang="en-US" sz="3400"/>
              <a:t> </a:t>
            </a:r>
            <a:r>
              <a:rPr lang="en-US" sz="3400" err="1"/>
              <a:t>kläder</a:t>
            </a:r>
            <a:r>
              <a:rPr lang="en-US" sz="3400"/>
              <a:t> under </a:t>
            </a:r>
            <a:r>
              <a:rPr lang="en-US" sz="3400" err="1"/>
              <a:t>Sommarhockeyskolan</a:t>
            </a:r>
            <a:endParaRPr lang="en-US" sz="3400"/>
          </a:p>
          <a:p>
            <a:endParaRPr lang="en-US" sz="3400"/>
          </a:p>
          <a:p>
            <a:pPr lvl="1"/>
            <a:endParaRPr lang="en-US" sz="3000"/>
          </a:p>
          <a:p>
            <a:pPr lvl="2"/>
            <a:endParaRPr lang="sv-SE" sz="2200"/>
          </a:p>
        </p:txBody>
      </p:sp>
    </p:spTree>
    <p:extLst>
      <p:ext uri="{BB962C8B-B14F-4D97-AF65-F5344CB8AC3E}">
        <p14:creationId xmlns:p14="http://schemas.microsoft.com/office/powerpoint/2010/main" val="3551222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4D24-737D-46A9-981E-208B7A36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Material </a:t>
            </a:r>
            <a:r>
              <a:rPr lang="en-US" sz="1200" dirty="0"/>
              <a:t>(Daniel Björkstig</a:t>
            </a:r>
            <a:r>
              <a:rPr lang="en-US" sz="1200"/>
              <a:t>/Fredrik Jacobsson</a:t>
            </a:r>
            <a:r>
              <a:rPr lang="en-US" sz="1200" dirty="0"/>
              <a:t>)</a:t>
            </a:r>
            <a:endParaRPr lang="sv-SE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9F081-7AFB-43DA-87B7-584C74241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1791" y="2047678"/>
            <a:ext cx="2281806" cy="34414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Stadium jacket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Winter Suit (</a:t>
            </a:r>
            <a:r>
              <a:rPr lang="en-US" sz="2400" dirty="0" err="1"/>
              <a:t>värmedress</a:t>
            </a:r>
            <a:r>
              <a:rPr lang="en-US" sz="2400" dirty="0"/>
              <a:t>, </a:t>
            </a:r>
            <a:r>
              <a:rPr lang="en-US" sz="2400" dirty="0" err="1"/>
              <a:t>ej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bild</a:t>
            </a:r>
            <a:r>
              <a:rPr lang="en-US" sz="2400" dirty="0"/>
              <a:t>]</a:t>
            </a:r>
          </a:p>
          <a:p>
            <a:pPr marL="0" indent="0">
              <a:buNone/>
            </a:pPr>
            <a:r>
              <a:rPr lang="en-US" sz="2400" dirty="0"/>
              <a:t>Presentation Suit (</a:t>
            </a:r>
            <a:r>
              <a:rPr lang="en-US" sz="2400" dirty="0" err="1"/>
              <a:t>isoverall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Aspire Zip Hoodie (Sr)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3000" dirty="0"/>
          </a:p>
          <a:p>
            <a:pPr lvl="2"/>
            <a:endParaRPr lang="sv-SE" sz="2200" dirty="0"/>
          </a:p>
        </p:txBody>
      </p:sp>
      <p:pic>
        <p:nvPicPr>
          <p:cNvPr id="5" name="Picture 4" descr="A picture containing standing, group, bunch, clothes&#10;&#10;Description automatically generated">
            <a:extLst>
              <a:ext uri="{FF2B5EF4-FFF2-40B4-BE49-F238E27FC236}">
                <a16:creationId xmlns:a16="http://schemas.microsoft.com/office/drawing/2014/main" id="{FD0DB40B-7983-41F8-83DB-22A37CE2B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79" y="1427170"/>
            <a:ext cx="6723641" cy="482131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431498-73EF-4B40-8D1A-63D168FF592F}"/>
              </a:ext>
            </a:extLst>
          </p:cNvPr>
          <p:cNvSpPr txBox="1">
            <a:spLocks/>
          </p:cNvSpPr>
          <p:nvPr/>
        </p:nvSpPr>
        <p:spPr>
          <a:xfrm>
            <a:off x="9801990" y="2047678"/>
            <a:ext cx="2188674" cy="3136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Performance Hoodie + pant (</a:t>
            </a:r>
            <a:r>
              <a:rPr lang="en-US" sz="2400" dirty="0" err="1"/>
              <a:t>mjukoverall</a:t>
            </a:r>
            <a:r>
              <a:rPr lang="en-US" sz="2400" dirty="0"/>
              <a:t>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Cotton Feel Tee (</a:t>
            </a:r>
            <a:r>
              <a:rPr lang="en-US" sz="2400" dirty="0" err="1"/>
              <a:t>träningströja</a:t>
            </a:r>
            <a:r>
              <a:rPr lang="en-US" sz="24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Base Polo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Woven Short (</a:t>
            </a:r>
            <a:r>
              <a:rPr lang="en-US" sz="2400" dirty="0" err="1"/>
              <a:t>ej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bild</a:t>
            </a:r>
            <a:r>
              <a:rPr lang="en-US" sz="24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lvl="1"/>
            <a:endParaRPr lang="en-US" sz="3000" dirty="0"/>
          </a:p>
          <a:p>
            <a:pPr lvl="2"/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3727374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4D24-737D-46A9-981E-208B7A36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Material</a:t>
            </a:r>
            <a:endParaRPr lang="sv-SE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9F081-7AFB-43DA-87B7-584C74241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855" y="1708295"/>
            <a:ext cx="3714636" cy="3441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XXL </a:t>
            </a:r>
            <a:r>
              <a:rPr lang="en-US" sz="2400" dirty="0" err="1"/>
              <a:t>teamsales</a:t>
            </a:r>
            <a:r>
              <a:rPr lang="en-US" sz="2400" dirty="0"/>
              <a:t>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https://teamsales.xxl.se/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3 % kick back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inköp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XXL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3000" dirty="0"/>
          </a:p>
          <a:p>
            <a:pPr lvl="2"/>
            <a:endParaRPr lang="sv-SE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91364-D3A8-4E96-A1D1-F46F74855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491" y="619315"/>
            <a:ext cx="7536729" cy="45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1BA5D-FDE5-4509-BBCB-2FCCEBA3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Övrigt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87A54-EC69-4AA0-B275-37BEFE01F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04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Styrelsen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Magnus Svensson – </a:t>
            </a:r>
            <a:r>
              <a:rPr lang="en-US" dirty="0" err="1"/>
              <a:t>Ordf</a:t>
            </a:r>
            <a:r>
              <a:rPr lang="en-US" dirty="0"/>
              <a:t>.</a:t>
            </a:r>
          </a:p>
          <a:p>
            <a:r>
              <a:rPr lang="en-US" dirty="0"/>
              <a:t>Pär Nilsson – </a:t>
            </a:r>
            <a:r>
              <a:rPr lang="en-US" dirty="0" err="1"/>
              <a:t>Ledamot</a:t>
            </a:r>
            <a:endParaRPr lang="en-US" dirty="0"/>
          </a:p>
          <a:p>
            <a:r>
              <a:rPr lang="en-US" dirty="0"/>
              <a:t>Christer Johansson – </a:t>
            </a:r>
            <a:r>
              <a:rPr lang="en-US" dirty="0" err="1"/>
              <a:t>Ledamot</a:t>
            </a:r>
            <a:endParaRPr lang="en-US" dirty="0"/>
          </a:p>
          <a:p>
            <a:r>
              <a:rPr lang="en-US" dirty="0"/>
              <a:t>Magnus Dahlberg – </a:t>
            </a:r>
            <a:r>
              <a:rPr lang="en-US" dirty="0" err="1"/>
              <a:t>Ledamot</a:t>
            </a:r>
            <a:endParaRPr lang="en-US" dirty="0"/>
          </a:p>
          <a:p>
            <a:r>
              <a:rPr lang="en-US" dirty="0"/>
              <a:t>Arne Pettersson – </a:t>
            </a:r>
            <a:r>
              <a:rPr lang="en-US" dirty="0" err="1"/>
              <a:t>Ledamot</a:t>
            </a:r>
            <a:endParaRPr lang="en-US" dirty="0"/>
          </a:p>
          <a:p>
            <a:r>
              <a:rPr lang="en-US" dirty="0"/>
              <a:t>Stefan Lindqvist – </a:t>
            </a:r>
            <a:r>
              <a:rPr lang="en-US" dirty="0" err="1"/>
              <a:t>Ledamot</a:t>
            </a:r>
            <a:endParaRPr lang="en-US" dirty="0"/>
          </a:p>
          <a:p>
            <a:r>
              <a:rPr lang="en-US" dirty="0"/>
              <a:t>Niklas Norberg - </a:t>
            </a:r>
            <a:r>
              <a:rPr lang="en-US" dirty="0" err="1"/>
              <a:t>Ledamot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357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8CC-CA9F-4B06-8293-826C34E0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– 19 </a:t>
            </a:r>
            <a:r>
              <a:rPr lang="en-US" sz="1200" dirty="0"/>
              <a:t>(Magnus Forsberg)</a:t>
            </a:r>
            <a:endParaRPr lang="sv-SE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165A1-A697-463C-8F2C-D480C0506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7775"/>
            <a:ext cx="10515600" cy="52451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v-SE" sz="2400" dirty="0"/>
              <a:t>Fortsatt hög smittspridning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Paus vid smitta i laget, 14 dagar från det att spelare senast var i kontakt med laget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Tänk på att hålla avstånd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Genomför </a:t>
            </a:r>
            <a:r>
              <a:rPr lang="sv-SE" sz="2400" dirty="0" err="1"/>
              <a:t>fys</a:t>
            </a:r>
            <a:r>
              <a:rPr lang="sv-SE" sz="2400" dirty="0"/>
              <a:t> utomhus i huvudsak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Om gymmet används, tänk på avstånd och maxantalet 15 </a:t>
            </a:r>
            <a:r>
              <a:rPr lang="sv-SE" sz="2400" dirty="0" err="1"/>
              <a:t>st</a:t>
            </a:r>
            <a:r>
              <a:rPr lang="sv-SE" sz="2400" dirty="0"/>
              <a:t>!</a:t>
            </a:r>
          </a:p>
          <a:p>
            <a:pPr lvl="1">
              <a:lnSpc>
                <a:spcPct val="120000"/>
              </a:lnSpc>
            </a:pPr>
            <a:r>
              <a:rPr lang="sv-SE" sz="2000" dirty="0"/>
              <a:t>Städa efter er!</a:t>
            </a:r>
          </a:p>
          <a:p>
            <a:pPr lvl="1">
              <a:lnSpc>
                <a:spcPct val="120000"/>
              </a:lnSpc>
            </a:pPr>
            <a:r>
              <a:rPr lang="sv-SE" sz="2000" dirty="0"/>
              <a:t>Vuxennärvaro krävs!</a:t>
            </a:r>
          </a:p>
          <a:p>
            <a:pPr lvl="1">
              <a:lnSpc>
                <a:spcPct val="120000"/>
              </a:lnSpc>
            </a:pPr>
            <a:r>
              <a:rPr lang="sv-SE" sz="2000" dirty="0"/>
              <a:t>Stäng alla dörrar!</a:t>
            </a:r>
          </a:p>
          <a:p>
            <a:pPr>
              <a:lnSpc>
                <a:spcPct val="120000"/>
              </a:lnSpc>
            </a:pPr>
            <a:endParaRPr lang="sv-SE" sz="2400" dirty="0"/>
          </a:p>
          <a:p>
            <a:pPr>
              <a:lnSpc>
                <a:spcPct val="120000"/>
              </a:lnSpc>
            </a:pPr>
            <a:endParaRPr lang="sv-SE" sz="2400" dirty="0"/>
          </a:p>
          <a:p>
            <a:pPr>
              <a:lnSpc>
                <a:spcPct val="120000"/>
              </a:lnSpc>
            </a:pPr>
            <a:endParaRPr lang="sv-SE" sz="2400" dirty="0"/>
          </a:p>
          <a:p>
            <a:pPr>
              <a:lnSpc>
                <a:spcPct val="120000"/>
              </a:lnSpc>
            </a:pPr>
            <a:endParaRPr lang="sv-SE" sz="2400" dirty="0"/>
          </a:p>
          <a:p>
            <a:pPr>
              <a:lnSpc>
                <a:spcPct val="120000"/>
              </a:lnSpc>
            </a:pPr>
            <a:endParaRPr lang="sv-SE" sz="2400" dirty="0"/>
          </a:p>
          <a:p>
            <a:endParaRPr lang="sv-SE" sz="1300" dirty="0"/>
          </a:p>
        </p:txBody>
      </p:sp>
    </p:spTree>
    <p:extLst>
      <p:ext uri="{BB962C8B-B14F-4D97-AF65-F5344CB8AC3E}">
        <p14:creationId xmlns:p14="http://schemas.microsoft.com/office/powerpoint/2010/main" val="31274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2655-7F43-4308-8BA0-7ABD5337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Föreningsinfo</a:t>
            </a:r>
            <a:r>
              <a:rPr lang="en-US" dirty="0"/>
              <a:t> </a:t>
            </a:r>
            <a:r>
              <a:rPr lang="en-US" sz="1200" dirty="0"/>
              <a:t>(Magnus Svensson)</a:t>
            </a:r>
            <a:endParaRPr lang="sv-SE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016E7-5079-45AE-BFD5-E35891D68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688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848" y="2060706"/>
            <a:ext cx="882348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dirty="0"/>
              <a:t>Tillsammans håller vi på att resa oss upp ur askan och bygga upp föreningen igen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9159" y="3458896"/>
            <a:ext cx="5272726" cy="230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3269159" y="3799002"/>
            <a:ext cx="5272726" cy="230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3269159" y="4120994"/>
            <a:ext cx="5272726" cy="230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3269159" y="4466095"/>
            <a:ext cx="5272726" cy="230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39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VÄRDEGRUND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GEMENSKAP</a:t>
            </a:r>
          </a:p>
          <a:p>
            <a:endParaRPr lang="sv-SE" dirty="0"/>
          </a:p>
          <a:p>
            <a:r>
              <a:rPr lang="sv-SE" dirty="0"/>
              <a:t>UTVECKLING</a:t>
            </a:r>
          </a:p>
          <a:p>
            <a:endParaRPr lang="sv-SE" dirty="0"/>
          </a:p>
          <a:p>
            <a:r>
              <a:rPr lang="sv-SE" dirty="0"/>
              <a:t>AMBITION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3442" y="4976634"/>
            <a:ext cx="876342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sz="2400" dirty="0"/>
              <a:t>Viktigt att vi jobbar på och lever vår värdegrunden i praktiken!</a:t>
            </a:r>
          </a:p>
        </p:txBody>
      </p:sp>
    </p:spTree>
    <p:extLst>
      <p:ext uri="{BB962C8B-B14F-4D97-AF65-F5344CB8AC3E}">
        <p14:creationId xmlns:p14="http://schemas.microsoft.com/office/powerpoint/2010/main" val="395574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SPORT - UNGDOM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932" y="1561674"/>
            <a:ext cx="10609868" cy="4351338"/>
          </a:xfrm>
        </p:spPr>
        <p:txBody>
          <a:bodyPr>
            <a:normAutofit/>
          </a:bodyPr>
          <a:lstStyle/>
          <a:p>
            <a:r>
              <a:rPr lang="sv-SE" dirty="0"/>
              <a:t>Hockeyskolan – viktig för föreningens rekrytering &amp; framtid!</a:t>
            </a:r>
          </a:p>
          <a:p>
            <a:r>
              <a:rPr lang="sv-SE" dirty="0"/>
              <a:t>Ungdom - regionens största ungdomsverksamhet</a:t>
            </a:r>
          </a:p>
          <a:p>
            <a:r>
              <a:rPr lang="sv-SE" dirty="0"/>
              <a:t>Utveckla flickverksamheten så vi även kan ha egna u-flicklag.</a:t>
            </a:r>
          </a:p>
          <a:p>
            <a:r>
              <a:rPr lang="sv-SE" dirty="0"/>
              <a:t>Viktigt med utbildade ledare, för att ha en attraktiv verksamhet och kunna fortsätta att flytta fram positionerna.</a:t>
            </a:r>
          </a:p>
          <a:p>
            <a:endParaRPr lang="sv-SE" dirty="0"/>
          </a:p>
          <a:p>
            <a:r>
              <a:rPr lang="sv-SE" dirty="0"/>
              <a:t>Ambition:</a:t>
            </a:r>
          </a:p>
          <a:p>
            <a:pPr lvl="1"/>
            <a:r>
              <a:rPr lang="sv-SE" dirty="0"/>
              <a:t>Våra A-pojkar ska kunna konkurrera i U16 Region Norr, dvs vi vill ha en av de 8 bästa utbildningarna i Region Norr. </a:t>
            </a:r>
          </a:p>
        </p:txBody>
      </p:sp>
    </p:spTree>
    <p:extLst>
      <p:ext uri="{BB962C8B-B14F-4D97-AF65-F5344CB8AC3E}">
        <p14:creationId xmlns:p14="http://schemas.microsoft.com/office/powerpoint/2010/main" val="1257177009"/>
      </p:ext>
    </p:extLst>
  </p:cSld>
  <p:clrMapOvr>
    <a:masterClrMapping/>
  </p:clrMapOvr>
</p:sld>
</file>

<file path=ppt/theme/theme1.xml><?xml version="1.0" encoding="utf-8"?>
<a:theme xmlns:a="http://schemas.openxmlformats.org/drawingml/2006/main" name="Sundsvall Hock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dustry">
      <a:majorFont>
        <a:latin typeface="Industry Bold Book"/>
        <a:ea typeface=""/>
        <a:cs typeface=""/>
      </a:majorFont>
      <a:minorFont>
        <a:latin typeface="Industry Book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dsvall Hockey" id="{262246B8-524B-4227-859F-23ADB25BBFBB}" vid="{9EFF0782-C4CB-435F-BB4B-4B8677918B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1802</Words>
  <Application>Microsoft Office PowerPoint</Application>
  <PresentationFormat>Widescreen</PresentationFormat>
  <Paragraphs>451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Industry Bold Book</vt:lpstr>
      <vt:lpstr>Industry Book Book</vt:lpstr>
      <vt:lpstr>Open Sans For If</vt:lpstr>
      <vt:lpstr>Sundsvall Hockey</vt:lpstr>
      <vt:lpstr>Föreningskväll  25 April 2021</vt:lpstr>
      <vt:lpstr>Agenda</vt:lpstr>
      <vt:lpstr>Kansliet</vt:lpstr>
      <vt:lpstr>Styrelsen</vt:lpstr>
      <vt:lpstr>Covid – 19 (Magnus Forsberg)</vt:lpstr>
      <vt:lpstr>Föreningsinfo (Magnus Svensson)</vt:lpstr>
      <vt:lpstr>LÄGET?</vt:lpstr>
      <vt:lpstr>VÄRDEGRUND</vt:lpstr>
      <vt:lpstr>SPORT - UNGDOM</vt:lpstr>
      <vt:lpstr>SPORT - JUNIOR</vt:lpstr>
      <vt:lpstr>SPORT - SENIOR</vt:lpstr>
      <vt:lpstr>EKONOMI</vt:lpstr>
      <vt:lpstr>Herrlaget (Håkan Samuelsson)</vt:lpstr>
      <vt:lpstr>Damlaget (Helen Nymark)</vt:lpstr>
      <vt:lpstr>Junior(Marcus Kull)</vt:lpstr>
      <vt:lpstr>Ungdom (Daniel Björkstig)</vt:lpstr>
      <vt:lpstr>Cupdatum</vt:lpstr>
      <vt:lpstr>Sommarfys</vt:lpstr>
      <vt:lpstr>Sommarhockeyskola</vt:lpstr>
      <vt:lpstr>Föreningsbeting</vt:lpstr>
      <vt:lpstr>Ekonomi - Fondering</vt:lpstr>
      <vt:lpstr>Ekonomi - Fondering</vt:lpstr>
      <vt:lpstr>Ekonomi - Fondering</vt:lpstr>
      <vt:lpstr>125-årsjubileum</vt:lpstr>
      <vt:lpstr>Souvenirer</vt:lpstr>
      <vt:lpstr>Ändringar matchställ</vt:lpstr>
      <vt:lpstr>Utbildning(Linda Nilsson)  </vt:lpstr>
      <vt:lpstr>Utbildning</vt:lpstr>
      <vt:lpstr>Utbildning </vt:lpstr>
      <vt:lpstr>Utbildning </vt:lpstr>
      <vt:lpstr>Material (Daniel Björkstig/Fredrik Jacobsson)</vt:lpstr>
      <vt:lpstr>Material (Daniel Björkstig/Fredrik Jacobsson)</vt:lpstr>
      <vt:lpstr>Material (Daniel Björkstig/Fredrik Jacobsson)</vt:lpstr>
      <vt:lpstr>Material</vt:lpstr>
      <vt:lpstr>Övrigt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Föreningskväll  25 April 2021</dc:title>
  <dc:creator>Björkstig, Daniel</dc:creator>
  <cp:lastModifiedBy>Björkstig, Daniel</cp:lastModifiedBy>
  <cp:revision>4</cp:revision>
  <dcterms:created xsi:type="dcterms:W3CDTF">2021-04-20T16:58:58Z</dcterms:created>
  <dcterms:modified xsi:type="dcterms:W3CDTF">2021-04-26T10:44:01Z</dcterms:modified>
</cp:coreProperties>
</file>