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4" r:id="rId5"/>
    <p:sldId id="275" r:id="rId6"/>
    <p:sldId id="282" r:id="rId7"/>
    <p:sldId id="281" r:id="rId8"/>
    <p:sldId id="284" r:id="rId9"/>
    <p:sldId id="285" r:id="rId10"/>
    <p:sldId id="276" r:id="rId11"/>
    <p:sldId id="261" r:id="rId12"/>
    <p:sldId id="277" r:id="rId13"/>
    <p:sldId id="278" r:id="rId14"/>
    <p:sldId id="266" r:id="rId15"/>
    <p:sldId id="264" r:id="rId16"/>
    <p:sldId id="267" r:id="rId17"/>
    <p:sldId id="263" r:id="rId18"/>
    <p:sldId id="268" r:id="rId19"/>
    <p:sldId id="269" r:id="rId20"/>
    <p:sldId id="270" r:id="rId21"/>
    <p:sldId id="271" r:id="rId22"/>
    <p:sldId id="287" r:id="rId23"/>
    <p:sldId id="286" r:id="rId24"/>
    <p:sldId id="26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jörkstig" userId="2120b20060030451" providerId="LiveId" clId="{772BCA71-14E1-4569-8ABB-959A0890246F}"/>
    <pc:docChg chg="delSld">
      <pc:chgData name="Daniel Björkstig" userId="2120b20060030451" providerId="LiveId" clId="{772BCA71-14E1-4569-8ABB-959A0890246F}" dt="2020-05-20T11:08:22.562" v="3" actId="2696"/>
      <pc:docMkLst>
        <pc:docMk/>
      </pc:docMkLst>
      <pc:sldChg chg="del">
        <pc:chgData name="Daniel Björkstig" userId="2120b20060030451" providerId="LiveId" clId="{772BCA71-14E1-4569-8ABB-959A0890246F}" dt="2020-05-20T11:08:11.343" v="0" actId="2696"/>
        <pc:sldMkLst>
          <pc:docMk/>
          <pc:sldMk cId="192084071" sldId="259"/>
        </pc:sldMkLst>
      </pc:sldChg>
      <pc:sldChg chg="del">
        <pc:chgData name="Daniel Björkstig" userId="2120b20060030451" providerId="LiveId" clId="{772BCA71-14E1-4569-8ABB-959A0890246F}" dt="2020-05-20T11:08:22.562" v="3" actId="2696"/>
        <pc:sldMkLst>
          <pc:docMk/>
          <pc:sldMk cId="3253361151" sldId="279"/>
        </pc:sldMkLst>
      </pc:sldChg>
      <pc:sldChg chg="del">
        <pc:chgData name="Daniel Björkstig" userId="2120b20060030451" providerId="LiveId" clId="{772BCA71-14E1-4569-8ABB-959A0890246F}" dt="2020-05-20T11:08:18.552" v="2" actId="2696"/>
        <pc:sldMkLst>
          <pc:docMk/>
          <pc:sldMk cId="4162092527" sldId="283"/>
        </pc:sldMkLst>
      </pc:sldChg>
      <pc:sldChg chg="del">
        <pc:chgData name="Daniel Björkstig" userId="2120b20060030451" providerId="LiveId" clId="{772BCA71-14E1-4569-8ABB-959A0890246F}" dt="2020-05-20T11:08:13.102" v="1" actId="2696"/>
        <pc:sldMkLst>
          <pc:docMk/>
          <pc:sldMk cId="1712657175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FC600-6274-44D9-B74B-F1F0C09C2DCD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AE80-FA08-4517-9604-36616C73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53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8EE66-C306-4D94-B6FF-BFCDF99B3BF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42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89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58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43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33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84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97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02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2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39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8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2020-05-20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0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4" y="5074508"/>
            <a:ext cx="1626973" cy="16269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-788565"/>
            <a:ext cx="11189724" cy="88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0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Föreningskväll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18 </a:t>
            </a:r>
            <a:r>
              <a:rPr lang="en-US" dirty="0" err="1"/>
              <a:t>maj</a:t>
            </a:r>
            <a:r>
              <a:rPr lang="en-US" dirty="0"/>
              <a:t> 2020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17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3349-EF80-44C3-80F8-8AEBD500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247F-7E5B-42A0-B339-53AA977B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18:00 – 18:45	</a:t>
            </a:r>
            <a:r>
              <a:rPr lang="en-US" dirty="0" err="1"/>
              <a:t>Spelformer</a:t>
            </a:r>
            <a:r>
              <a:rPr lang="en-US" dirty="0"/>
              <a:t>: Magnus Mårtensson, Svenska 				</a:t>
            </a:r>
            <a:r>
              <a:rPr lang="en-US" dirty="0" err="1"/>
              <a:t>Ishockeyförbundet</a:t>
            </a:r>
            <a:endParaRPr lang="en-US" dirty="0"/>
          </a:p>
          <a:p>
            <a:r>
              <a:rPr lang="en-US" dirty="0"/>
              <a:t>18:50 – 19:05	Ekonomi: Lars Johansson, </a:t>
            </a:r>
            <a:r>
              <a:rPr lang="en-US" dirty="0" err="1"/>
              <a:t>ekonomiansvarig</a:t>
            </a:r>
            <a:endParaRPr lang="en-US" dirty="0"/>
          </a:p>
          <a:p>
            <a:r>
              <a:rPr lang="en-US" dirty="0"/>
              <a:t>19:05 – 19:20	</a:t>
            </a:r>
            <a:r>
              <a:rPr lang="en-US" dirty="0" err="1"/>
              <a:t>Styrelseinfo</a:t>
            </a:r>
            <a:r>
              <a:rPr lang="en-US" dirty="0"/>
              <a:t>: Magnus Svensson, </a:t>
            </a:r>
            <a:r>
              <a:rPr lang="en-US" dirty="0" err="1"/>
              <a:t>Ordf</a:t>
            </a:r>
            <a:r>
              <a:rPr lang="en-US" dirty="0"/>
              <a:t>. IFSH</a:t>
            </a:r>
          </a:p>
          <a:p>
            <a:r>
              <a:rPr lang="en-US" b="1" dirty="0"/>
              <a:t>19:20 – 20:00	</a:t>
            </a:r>
            <a:r>
              <a:rPr lang="en-US" b="1" dirty="0" err="1"/>
              <a:t>Föreningsinfo</a:t>
            </a:r>
            <a:r>
              <a:rPr lang="en-US" b="1" dirty="0"/>
              <a:t>: Daniel Björkstig, </a:t>
            </a:r>
            <a:r>
              <a:rPr lang="en-US" b="1" dirty="0" err="1"/>
              <a:t>Ordf</a:t>
            </a:r>
            <a:r>
              <a:rPr lang="en-US" b="1" dirty="0"/>
              <a:t>. UK, 				Daniel Koskinen, </a:t>
            </a:r>
            <a:r>
              <a:rPr lang="en-US" b="1" dirty="0" err="1"/>
              <a:t>Marknadsansvarig</a:t>
            </a:r>
            <a:r>
              <a:rPr lang="en-US" b="1" dirty="0"/>
              <a:t>, </a:t>
            </a:r>
            <a:br>
              <a:rPr lang="en-US" b="1" dirty="0"/>
            </a:br>
            <a:r>
              <a:rPr lang="en-US" b="1" dirty="0"/>
              <a:t>			Magnus Forsberg, ULF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1427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437F-258D-4503-A429-E44B6455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9B38-9BB9-445C-ACB5-D5018744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Kollektion</a:t>
            </a:r>
            <a:r>
              <a:rPr lang="en-US" dirty="0"/>
              <a:t> Lag 20/21</a:t>
            </a:r>
          </a:p>
          <a:p>
            <a:pPr lvl="1"/>
            <a:r>
              <a:rPr lang="en-US" dirty="0" err="1"/>
              <a:t>Värmedress</a:t>
            </a:r>
            <a:r>
              <a:rPr lang="en-US" dirty="0"/>
              <a:t>: Alpha Winter Suit</a:t>
            </a:r>
          </a:p>
          <a:p>
            <a:pPr lvl="1"/>
            <a:r>
              <a:rPr lang="en-US" dirty="0" err="1"/>
              <a:t>Mjukoverall</a:t>
            </a:r>
            <a:r>
              <a:rPr lang="en-US" dirty="0"/>
              <a:t>: </a:t>
            </a:r>
            <a:r>
              <a:rPr lang="en-US" dirty="0" err="1"/>
              <a:t>Oklart</a:t>
            </a:r>
            <a:endParaRPr lang="en-US" dirty="0"/>
          </a:p>
          <a:p>
            <a:pPr lvl="1"/>
            <a:r>
              <a:rPr lang="en-US" dirty="0" err="1"/>
              <a:t>Damasker</a:t>
            </a:r>
            <a:r>
              <a:rPr lang="en-US" dirty="0"/>
              <a:t>: 100 </a:t>
            </a:r>
            <a:r>
              <a:rPr lang="en-US" dirty="0" err="1"/>
              <a:t>st</a:t>
            </a:r>
            <a:r>
              <a:rPr lang="en-US" dirty="0"/>
              <a:t>/ 251 </a:t>
            </a:r>
            <a:r>
              <a:rPr lang="en-US" dirty="0" err="1"/>
              <a:t>kr</a:t>
            </a:r>
            <a:r>
              <a:rPr lang="en-US" dirty="0"/>
              <a:t>(229kr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Ryggsäck</a:t>
            </a:r>
            <a:r>
              <a:rPr lang="en-US" dirty="0"/>
              <a:t>: Backpack Medium</a:t>
            </a:r>
          </a:p>
          <a:p>
            <a:pPr lvl="1"/>
            <a:r>
              <a:rPr lang="en-US" dirty="0" err="1"/>
              <a:t>Väska</a:t>
            </a:r>
            <a:r>
              <a:rPr lang="en-US" dirty="0"/>
              <a:t>: </a:t>
            </a:r>
            <a:r>
              <a:rPr lang="en-US" dirty="0" err="1"/>
              <a:t>Teambag</a:t>
            </a:r>
            <a:r>
              <a:rPr lang="en-US" dirty="0"/>
              <a:t> Medium</a:t>
            </a:r>
          </a:p>
          <a:p>
            <a:pPr lvl="1"/>
            <a:r>
              <a:rPr lang="en-US" dirty="0"/>
              <a:t>Hoodie: Hockey Hoody, </a:t>
            </a:r>
            <a:r>
              <a:rPr lang="en-US" dirty="0" err="1"/>
              <a:t>grå</a:t>
            </a:r>
            <a:endParaRPr lang="en-US" dirty="0"/>
          </a:p>
          <a:p>
            <a:pPr lvl="1"/>
            <a:r>
              <a:rPr lang="en-US" dirty="0" err="1"/>
              <a:t>Jacka</a:t>
            </a:r>
            <a:r>
              <a:rPr lang="en-US" dirty="0"/>
              <a:t>: Stadium Jacket &amp; Alpha 3/1 </a:t>
            </a:r>
          </a:p>
          <a:p>
            <a:pPr lvl="1"/>
            <a:r>
              <a:rPr lang="en-US" dirty="0" err="1"/>
              <a:t>Keps</a:t>
            </a:r>
            <a:r>
              <a:rPr lang="en-US" dirty="0"/>
              <a:t>: Team Snap Back</a:t>
            </a:r>
          </a:p>
          <a:p>
            <a:pPr lvl="1"/>
            <a:r>
              <a:rPr lang="en-US" dirty="0" err="1"/>
              <a:t>Träningströja</a:t>
            </a:r>
            <a:r>
              <a:rPr lang="en-US" dirty="0"/>
              <a:t>: Covert Tech Tee </a:t>
            </a:r>
          </a:p>
          <a:p>
            <a:pPr lvl="1"/>
            <a:r>
              <a:rPr lang="en-US" dirty="0"/>
              <a:t>Shorts: Alpha Training Woven Short</a:t>
            </a:r>
          </a:p>
          <a:p>
            <a:pPr lvl="1"/>
            <a:r>
              <a:rPr lang="en-US" dirty="0" err="1"/>
              <a:t>Mössa</a:t>
            </a:r>
            <a:r>
              <a:rPr lang="en-US" dirty="0"/>
              <a:t>: Retro, vit</a:t>
            </a:r>
          </a:p>
          <a:p>
            <a:pPr lvl="2"/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D6868-9B25-440C-9367-619B2030C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75" y="681037"/>
            <a:ext cx="1219048" cy="16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17DCB-652E-4027-A5B1-31F6E351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122" y="922280"/>
            <a:ext cx="1518548" cy="1875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388EB-BF0D-433D-B9F5-DEB9673CA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942" y="2950701"/>
            <a:ext cx="2164359" cy="1433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CDDE1-7555-4F27-B4B0-82708F8E1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682" y="2932533"/>
            <a:ext cx="1066667" cy="1247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D019F-5915-4DC9-AEAC-82B3D21B2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718" y="365125"/>
            <a:ext cx="1152381" cy="761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C6C1B5-7A7C-4D1B-B708-9F5F6EB46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0727" y="4728300"/>
            <a:ext cx="742857" cy="1152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7AD146-756E-4595-A84E-8E187D2E5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542" y="4606255"/>
            <a:ext cx="1325845" cy="1570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C2E6CF-95EB-4869-A7EB-C2ADD53C5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3774" y="1501369"/>
            <a:ext cx="884268" cy="1077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38E008-A6C8-43E3-813F-8319C1C3DA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3521" y="310976"/>
            <a:ext cx="1105324" cy="14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5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A139-51DA-4BC4-9D45-E4FFB47F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A442-D8BF-41DF-BE86-3A91EDA1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Kollektion</a:t>
            </a:r>
            <a:r>
              <a:rPr lang="en-US" dirty="0"/>
              <a:t> souvenir</a:t>
            </a:r>
          </a:p>
          <a:p>
            <a:pPr lvl="1"/>
            <a:r>
              <a:rPr lang="en-US" dirty="0" err="1"/>
              <a:t>Keps</a:t>
            </a:r>
            <a:r>
              <a:rPr lang="en-US" dirty="0"/>
              <a:t>: Warrior Hockey Cap</a:t>
            </a:r>
          </a:p>
          <a:p>
            <a:pPr lvl="1"/>
            <a:r>
              <a:rPr lang="en-US" dirty="0"/>
              <a:t>Hoody: Warrior Hockey, </a:t>
            </a:r>
            <a:r>
              <a:rPr lang="en-US" dirty="0" err="1"/>
              <a:t>grå</a:t>
            </a:r>
            <a:endParaRPr lang="en-US" dirty="0"/>
          </a:p>
          <a:p>
            <a:pPr lvl="1"/>
            <a:r>
              <a:rPr lang="en-US" dirty="0"/>
              <a:t>Alpha Core Polo, navy</a:t>
            </a:r>
          </a:p>
          <a:p>
            <a:pPr lvl="1"/>
            <a:r>
              <a:rPr lang="en-US" dirty="0"/>
              <a:t>T-shirt: Warrior hockey Tee, navy</a:t>
            </a:r>
          </a:p>
          <a:p>
            <a:pPr lvl="1"/>
            <a:r>
              <a:rPr lang="en-US" dirty="0" err="1"/>
              <a:t>Mössa</a:t>
            </a:r>
            <a:r>
              <a:rPr lang="en-US" dirty="0"/>
              <a:t>: Retro, vit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980B7-6845-4424-868D-E306A6AF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392" y="791550"/>
            <a:ext cx="1903436" cy="1344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0776B-33F8-4FB7-9015-DB235FE7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164" y="365125"/>
            <a:ext cx="2114025" cy="150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50A24-525D-4944-A836-0B4AF1BCC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050" y="2562044"/>
            <a:ext cx="752381" cy="10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DC997-332D-4F57-929B-D050E211C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967" y="2366148"/>
            <a:ext cx="1219048" cy="16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4836C-C5A4-4006-A667-7008B591F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570" y="3817271"/>
            <a:ext cx="1197340" cy="1657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5189B-77B8-425A-B481-E944D7159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516" y="4539276"/>
            <a:ext cx="920770" cy="11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5804-BE76-43D5-B282-B43A9F85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D2447-C738-4BDF-955D-85FC13BC1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Matchtröjor</a:t>
            </a:r>
            <a:endParaRPr lang="en-US" dirty="0"/>
          </a:p>
          <a:p>
            <a:pPr lvl="1"/>
            <a:r>
              <a:rPr lang="en-US" dirty="0"/>
              <a:t>Ny </a:t>
            </a:r>
            <a:r>
              <a:rPr lang="en-US" dirty="0" err="1"/>
              <a:t>reklam</a:t>
            </a:r>
            <a:r>
              <a:rPr lang="en-US" dirty="0"/>
              <a:t> ska </a:t>
            </a:r>
            <a:r>
              <a:rPr lang="en-US" dirty="0" err="1"/>
              <a:t>tryckas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tröjor</a:t>
            </a:r>
            <a:r>
              <a:rPr lang="en-US" dirty="0"/>
              <a:t> – Lilium</a:t>
            </a:r>
          </a:p>
          <a:p>
            <a:pPr lvl="1"/>
            <a:r>
              <a:rPr lang="en-US" dirty="0" err="1"/>
              <a:t>Lämnas</a:t>
            </a:r>
            <a:r>
              <a:rPr lang="en-US" dirty="0"/>
              <a:t> in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snart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möjligt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Kansliet (</a:t>
            </a:r>
            <a:r>
              <a:rPr lang="en-US" dirty="0" err="1"/>
              <a:t>må-ons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Tvättade</a:t>
            </a:r>
            <a:endParaRPr lang="en-US" dirty="0"/>
          </a:p>
          <a:p>
            <a:pPr lvl="2"/>
            <a:r>
              <a:rPr lang="en-US" dirty="0" err="1"/>
              <a:t>Fördelade</a:t>
            </a:r>
            <a:r>
              <a:rPr lang="en-US" dirty="0"/>
              <a:t> i </a:t>
            </a:r>
            <a:r>
              <a:rPr lang="en-US" dirty="0" err="1"/>
              <a:t>blå</a:t>
            </a:r>
            <a:r>
              <a:rPr lang="en-US" dirty="0"/>
              <a:t> &amp; vita i </a:t>
            </a:r>
            <a:r>
              <a:rPr lang="en-US" dirty="0" err="1"/>
              <a:t>separatea</a:t>
            </a:r>
            <a:r>
              <a:rPr lang="en-US" dirty="0"/>
              <a:t> </a:t>
            </a:r>
            <a:r>
              <a:rPr lang="en-US" dirty="0" err="1"/>
              <a:t>trunkar</a:t>
            </a:r>
            <a:endParaRPr lang="en-US" dirty="0"/>
          </a:p>
          <a:p>
            <a:pPr lvl="2"/>
            <a:r>
              <a:rPr lang="en-US" dirty="0" err="1"/>
              <a:t>Märk</a:t>
            </a:r>
            <a:r>
              <a:rPr lang="en-US" dirty="0"/>
              <a:t> </a:t>
            </a:r>
            <a:r>
              <a:rPr lang="en-US" dirty="0" err="1"/>
              <a:t>trunkarna</a:t>
            </a:r>
            <a:r>
              <a:rPr lang="en-US" dirty="0"/>
              <a:t> med “</a:t>
            </a:r>
            <a:r>
              <a:rPr lang="en-US" dirty="0" err="1"/>
              <a:t>TeamXX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Nya </a:t>
            </a:r>
            <a:r>
              <a:rPr lang="en-US" dirty="0" err="1"/>
              <a:t>målvaktströjor</a:t>
            </a:r>
            <a:r>
              <a:rPr lang="en-US" dirty="0"/>
              <a:t> </a:t>
            </a:r>
            <a:r>
              <a:rPr lang="en-US" dirty="0" err="1"/>
              <a:t>enligt</a:t>
            </a:r>
            <a:r>
              <a:rPr lang="en-US" dirty="0"/>
              <a:t> </a:t>
            </a:r>
            <a:r>
              <a:rPr lang="en-US" dirty="0" err="1"/>
              <a:t>inlämnad</a:t>
            </a:r>
            <a:r>
              <a:rPr lang="en-US" dirty="0"/>
              <a:t> </a:t>
            </a:r>
            <a:r>
              <a:rPr lang="en-US" dirty="0" err="1"/>
              <a:t>sammanställning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Lagkläder</a:t>
            </a:r>
            <a:r>
              <a:rPr lang="en-US" dirty="0"/>
              <a:t>: </a:t>
            </a:r>
            <a:r>
              <a:rPr lang="en-US" dirty="0" err="1"/>
              <a:t>Reklamtryck</a:t>
            </a:r>
            <a:r>
              <a:rPr lang="en-US" dirty="0"/>
              <a:t> </a:t>
            </a:r>
            <a:r>
              <a:rPr lang="en-US" dirty="0" err="1"/>
              <a:t>endast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ryggen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174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437F-258D-4503-A429-E44B6455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Sommarträning</a:t>
            </a:r>
            <a:r>
              <a:rPr lang="en-US" dirty="0"/>
              <a:t>		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9B38-9BB9-445C-ACB5-D5018744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Träningar</a:t>
            </a:r>
            <a:r>
              <a:rPr lang="en-US" dirty="0"/>
              <a:t> </a:t>
            </a:r>
            <a:r>
              <a:rPr lang="en-US" dirty="0" err="1"/>
              <a:t>bör</a:t>
            </a:r>
            <a:r>
              <a:rPr lang="en-US" dirty="0"/>
              <a:t> </a:t>
            </a:r>
            <a:r>
              <a:rPr lang="en-US" dirty="0" err="1"/>
              <a:t>genomföras</a:t>
            </a:r>
            <a:r>
              <a:rPr lang="en-US" dirty="0"/>
              <a:t> </a:t>
            </a:r>
            <a:r>
              <a:rPr lang="en-US" dirty="0" err="1"/>
              <a:t>utomhus</a:t>
            </a:r>
            <a:r>
              <a:rPr lang="en-US" dirty="0"/>
              <a:t> </a:t>
            </a:r>
          </a:p>
          <a:p>
            <a:pPr fontAlgn="ctr"/>
            <a:r>
              <a:rPr lang="sv-SE" dirty="0"/>
              <a:t>Rengör kontaktytor på skivstänger, hantlar och redskap innan ni går till nästa station.</a:t>
            </a:r>
          </a:p>
          <a:p>
            <a:pPr fontAlgn="ctr"/>
            <a:r>
              <a:rPr lang="sv-SE" dirty="0"/>
              <a:t>Rengör samtliga använda redskap efter genomfört pass med det medel som finns till förfogande i gymmet. Ledaransvar!</a:t>
            </a:r>
          </a:p>
          <a:p>
            <a:pPr fontAlgn="ctr"/>
            <a:r>
              <a:rPr lang="sv-SE" dirty="0"/>
              <a:t>Samtliga tvättar händerna före och efter varje träning.</a:t>
            </a:r>
          </a:p>
          <a:p>
            <a:pPr fontAlgn="ctr"/>
            <a:r>
              <a:rPr lang="sv-SE" dirty="0"/>
              <a:t>All ombyte sker hemma! </a:t>
            </a:r>
          </a:p>
          <a:p>
            <a:pPr fontAlgn="ctr"/>
            <a:r>
              <a:rPr lang="sv-SE" dirty="0"/>
              <a:t>Hålla avstånd då ni står i kö eller väntar på er tur och undvik pass så långt det går utan att tappa säkerheten.</a:t>
            </a:r>
          </a:p>
          <a:p>
            <a:pPr fontAlgn="ctr"/>
            <a:r>
              <a:rPr lang="sv-SE" dirty="0"/>
              <a:t>Gymmet bokas via Lasse. Tider som är bokningsbara är måndag - fredag 07:00 - 21:00  </a:t>
            </a:r>
          </a:p>
          <a:p>
            <a:pPr fontAlgn="ctr"/>
            <a:r>
              <a:rPr lang="sv-SE" b="1" dirty="0"/>
              <a:t>Stanna hemma om man känner sig minsta sjuk.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16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437F-258D-4503-A429-E44B6455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Damjuniorerna</a:t>
            </a:r>
            <a:r>
              <a:rPr lang="en-US" dirty="0"/>
              <a:t>		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9B38-9BB9-445C-ACB5-D5018744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Samarbete</a:t>
            </a:r>
            <a:r>
              <a:rPr lang="en-US" dirty="0"/>
              <a:t> med </a:t>
            </a:r>
            <a:r>
              <a:rPr lang="en-US" dirty="0" err="1"/>
              <a:t>Timrå</a:t>
            </a:r>
            <a:r>
              <a:rPr lang="en-US" dirty="0"/>
              <a:t> IK</a:t>
            </a:r>
          </a:p>
          <a:p>
            <a:pPr lvl="1"/>
            <a:r>
              <a:rPr lang="en-US" dirty="0"/>
              <a:t>Tränare: Annie Svedin &amp; Frida Svedin Thunström</a:t>
            </a:r>
          </a:p>
          <a:p>
            <a:pPr lvl="1"/>
            <a:r>
              <a:rPr lang="en-US" dirty="0" err="1"/>
              <a:t>Samtal</a:t>
            </a:r>
            <a:r>
              <a:rPr lang="en-US" dirty="0"/>
              <a:t> </a:t>
            </a:r>
            <a:r>
              <a:rPr lang="en-US" dirty="0" err="1"/>
              <a:t>pågår</a:t>
            </a:r>
            <a:r>
              <a:rPr lang="en-US" dirty="0"/>
              <a:t> med TIK </a:t>
            </a:r>
            <a:r>
              <a:rPr lang="en-US" dirty="0" err="1"/>
              <a:t>gällande</a:t>
            </a:r>
            <a:r>
              <a:rPr lang="en-US" dirty="0"/>
              <a:t> det </a:t>
            </a:r>
            <a:r>
              <a:rPr lang="en-US" dirty="0" err="1"/>
              <a:t>fortsatta</a:t>
            </a:r>
            <a:r>
              <a:rPr lang="en-US" dirty="0"/>
              <a:t> </a:t>
            </a:r>
            <a:r>
              <a:rPr lang="en-US" dirty="0" err="1"/>
              <a:t>upplägget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under </a:t>
            </a:r>
            <a:r>
              <a:rPr lang="en-US" dirty="0" err="1"/>
              <a:t>säsongen</a:t>
            </a:r>
            <a:r>
              <a:rPr lang="en-US" dirty="0"/>
              <a:t> 20/21</a:t>
            </a:r>
          </a:p>
          <a:p>
            <a:pPr lvl="1"/>
            <a:r>
              <a:rPr lang="en-US" dirty="0" err="1"/>
              <a:t>Möten</a:t>
            </a:r>
            <a:r>
              <a:rPr lang="en-US" dirty="0"/>
              <a:t> under </a:t>
            </a:r>
            <a:r>
              <a:rPr lang="en-US" dirty="0" err="1"/>
              <a:t>maj</a:t>
            </a:r>
            <a:r>
              <a:rPr lang="sv-SE" dirty="0"/>
              <a:t> med TIK, ledare &amp; laget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Tjejhockey: prova-på</a:t>
            </a:r>
          </a:p>
          <a:p>
            <a:pPr lvl="2"/>
            <a:r>
              <a:rPr lang="sv-SE" dirty="0"/>
              <a:t>Tränare: Lars Antonsson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437F-258D-4503-A429-E44B6455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</a:t>
            </a:r>
            <a:r>
              <a:rPr lang="en-US" dirty="0" err="1"/>
              <a:t>pojkar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9B38-9BB9-445C-ACB5-D5018744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Säsongen</a:t>
            </a:r>
            <a:r>
              <a:rPr lang="en-US"/>
              <a:t> 20/21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2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437F-258D-4503-A429-E44B6455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Isyta</a:t>
            </a:r>
            <a:r>
              <a:rPr lang="en-US" dirty="0"/>
              <a:t>/</a:t>
            </a:r>
            <a:r>
              <a:rPr lang="en-US" dirty="0" err="1"/>
              <a:t>Istider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9B38-9BB9-445C-ACB5-D5018744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Öppethållande</a:t>
            </a:r>
            <a:r>
              <a:rPr lang="en-US" dirty="0"/>
              <a:t> –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brev</a:t>
            </a:r>
            <a:r>
              <a:rPr lang="en-US" dirty="0"/>
              <a:t> </a:t>
            </a:r>
            <a:r>
              <a:rPr lang="en-US" dirty="0" err="1"/>
              <a:t>inskickat</a:t>
            </a:r>
            <a:r>
              <a:rPr lang="en-US" dirty="0"/>
              <a:t> till </a:t>
            </a:r>
            <a:r>
              <a:rPr lang="en-US" dirty="0" err="1"/>
              <a:t>kommunen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Istidsmöte</a:t>
            </a:r>
            <a:r>
              <a:rPr lang="en-US" dirty="0"/>
              <a:t> – </a:t>
            </a:r>
            <a:r>
              <a:rPr lang="en-US" dirty="0" err="1"/>
              <a:t>föreningarna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Gärde</a:t>
            </a:r>
            <a:r>
              <a:rPr lang="en-US" dirty="0"/>
              <a:t> </a:t>
            </a:r>
            <a:r>
              <a:rPr lang="en-US" dirty="0" err="1"/>
              <a:t>träffas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fördelar</a:t>
            </a:r>
            <a:r>
              <a:rPr lang="en-US" dirty="0"/>
              <a:t> </a:t>
            </a:r>
            <a:r>
              <a:rPr lang="en-US" dirty="0" err="1"/>
              <a:t>istiderna</a:t>
            </a:r>
            <a:endParaRPr lang="en-US"/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521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DA7E-B7D3-4F00-AD0D-71C976EE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Hemmacuper</a:t>
            </a:r>
            <a:r>
              <a:rPr lang="en-US" dirty="0"/>
              <a:t> 20/21</a:t>
            </a:r>
            <a:endParaRPr lang="sv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AF2BCC-55EB-42C5-B838-6C316C52C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285952"/>
              </p:ext>
            </p:extLst>
          </p:nvPr>
        </p:nvGraphicFramePr>
        <p:xfrm>
          <a:off x="1115735" y="1594522"/>
          <a:ext cx="8594149" cy="4640874"/>
        </p:xfrm>
        <a:graphic>
          <a:graphicData uri="http://schemas.openxmlformats.org/drawingml/2006/table">
            <a:tbl>
              <a:tblPr/>
              <a:tblGrid>
                <a:gridCol w="1786855">
                  <a:extLst>
                    <a:ext uri="{9D8B030D-6E8A-4147-A177-3AD203B41FA5}">
                      <a16:colId xmlns:a16="http://schemas.microsoft.com/office/drawing/2014/main" val="1667478635"/>
                    </a:ext>
                  </a:extLst>
                </a:gridCol>
                <a:gridCol w="2600588">
                  <a:extLst>
                    <a:ext uri="{9D8B030D-6E8A-4147-A177-3AD203B41FA5}">
                      <a16:colId xmlns:a16="http://schemas.microsoft.com/office/drawing/2014/main" val="2698381166"/>
                    </a:ext>
                  </a:extLst>
                </a:gridCol>
                <a:gridCol w="1878348">
                  <a:extLst>
                    <a:ext uri="{9D8B030D-6E8A-4147-A177-3AD203B41FA5}">
                      <a16:colId xmlns:a16="http://schemas.microsoft.com/office/drawing/2014/main" val="603705294"/>
                    </a:ext>
                  </a:extLst>
                </a:gridCol>
                <a:gridCol w="1388938">
                  <a:extLst>
                    <a:ext uri="{9D8B030D-6E8A-4147-A177-3AD203B41FA5}">
                      <a16:colId xmlns:a16="http://schemas.microsoft.com/office/drawing/2014/main" val="1605402049"/>
                    </a:ext>
                  </a:extLst>
                </a:gridCol>
                <a:gridCol w="939420">
                  <a:extLst>
                    <a:ext uri="{9D8B030D-6E8A-4147-A177-3AD203B41FA5}">
                      <a16:colId xmlns:a16="http://schemas.microsoft.com/office/drawing/2014/main" val="1410564618"/>
                    </a:ext>
                  </a:extLst>
                </a:gridCol>
              </a:tblGrid>
              <a:tr h="46105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Åldersgrupp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Cupnamn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Spelform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Datum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Vecka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75638"/>
                  </a:ext>
                </a:extLst>
              </a:tr>
              <a:tr h="41078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U16 (f.05)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Scandic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Helplan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12-13/9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v.37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893129"/>
                  </a:ext>
                </a:extLst>
              </a:tr>
              <a:tr h="37750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U9 (f.12)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Lilla SCA-dagen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vs 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24/10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v.43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181336"/>
                  </a:ext>
                </a:extLst>
              </a:tr>
              <a:tr h="40267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U10 (f.11)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Vasa Cup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vs 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21-22/11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v.47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5619"/>
                  </a:ext>
                </a:extLst>
              </a:tr>
              <a:tr h="3942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U11 (f.10)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Handelsbanken cup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vs 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5-6/12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v.49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038818"/>
                  </a:ext>
                </a:extLst>
              </a:tr>
              <a:tr h="46139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U13 (f.08)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Lilium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Helplan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18-20/12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v.51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007913"/>
                  </a:ext>
                </a:extLst>
              </a:tr>
              <a:tr h="42783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U15 (f.06)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Swedbank Cup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Helplan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4-6/1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728891"/>
                  </a:ext>
                </a:extLst>
              </a:tr>
              <a:tr h="4446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U12 (f.09)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Namn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saknas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Helplan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6-7/2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140717"/>
                  </a:ext>
                </a:extLst>
              </a:tr>
              <a:tr h="4530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U14 (f.07)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Namn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saknas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Helplan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20-21/2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583977"/>
                  </a:ext>
                </a:extLst>
              </a:tr>
              <a:tr h="61048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Tjejcup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Namn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saknas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1-dags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68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8861-FF13-4DD9-9A05-614A98ED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Föreningsbeting</a:t>
            </a:r>
            <a:r>
              <a:rPr lang="en-US" dirty="0"/>
              <a:t> 20/21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AE2C-D786-4E8F-9E4E-52A7A7A2B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Sportlotten</a:t>
            </a:r>
            <a:endParaRPr lang="en-US" dirty="0"/>
          </a:p>
          <a:p>
            <a:pPr lvl="1"/>
            <a:r>
              <a:rPr lang="en-US" dirty="0"/>
              <a:t>20 </a:t>
            </a:r>
            <a:r>
              <a:rPr lang="en-US" dirty="0" err="1"/>
              <a:t>st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 á 50 </a:t>
            </a:r>
            <a:r>
              <a:rPr lang="en-US" dirty="0" err="1"/>
              <a:t>kr</a:t>
            </a:r>
            <a:r>
              <a:rPr lang="en-US" dirty="0"/>
              <a:t> (</a:t>
            </a:r>
            <a:r>
              <a:rPr lang="en-US" dirty="0" err="1"/>
              <a:t>friköp</a:t>
            </a:r>
            <a:r>
              <a:rPr lang="en-US" dirty="0"/>
              <a:t> 850 </a:t>
            </a:r>
            <a:r>
              <a:rPr lang="en-US" dirty="0" err="1"/>
              <a:t>kr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rabattkuponger</a:t>
            </a:r>
            <a:r>
              <a:rPr lang="en-US" dirty="0"/>
              <a:t>/</a:t>
            </a:r>
            <a:r>
              <a:rPr lang="en-US" dirty="0" err="1"/>
              <a:t>lott</a:t>
            </a:r>
            <a:endParaRPr lang="en-US" dirty="0"/>
          </a:p>
          <a:p>
            <a:pPr lvl="1"/>
            <a:r>
              <a:rPr lang="en-US" dirty="0" err="1"/>
              <a:t>Rikstäckande</a:t>
            </a:r>
            <a:r>
              <a:rPr lang="en-US" dirty="0"/>
              <a:t> app med </a:t>
            </a:r>
            <a:r>
              <a:rPr lang="en-US" dirty="0" err="1"/>
              <a:t>rabatter</a:t>
            </a:r>
            <a:endParaRPr lang="en-US" dirty="0"/>
          </a:p>
          <a:p>
            <a:pPr lvl="1"/>
            <a:r>
              <a:rPr lang="en-US" dirty="0"/>
              <a:t>v.41 – v.0</a:t>
            </a:r>
            <a:r>
              <a:rPr lang="sv-SE" dirty="0"/>
              <a:t>1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Toappaper</a:t>
            </a:r>
            <a:endParaRPr lang="sv-SE" dirty="0"/>
          </a:p>
          <a:p>
            <a:pPr lvl="1"/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/säckar/spelar per omg. </a:t>
            </a:r>
          </a:p>
          <a:p>
            <a:pPr lvl="1"/>
            <a:r>
              <a:rPr lang="sv-SE" dirty="0"/>
              <a:t>3 omg/säsong (sep, dec &amp; mars)</a:t>
            </a:r>
          </a:p>
          <a:p>
            <a:pPr lvl="1"/>
            <a:r>
              <a:rPr lang="sv-SE" dirty="0" err="1"/>
              <a:t>Essity</a:t>
            </a:r>
            <a:r>
              <a:rPr lang="sv-SE" dirty="0"/>
              <a:t> säkrat under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3349-EF80-44C3-80F8-8AEBD500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247F-7E5B-42A0-B339-53AA977B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18:00 – 18:45	</a:t>
            </a:r>
            <a:r>
              <a:rPr lang="en-US" dirty="0" err="1"/>
              <a:t>Spelformer</a:t>
            </a:r>
            <a:r>
              <a:rPr lang="en-US" dirty="0"/>
              <a:t>: Magnus Mårtensson, Svenska 				</a:t>
            </a:r>
            <a:r>
              <a:rPr lang="en-US" dirty="0" err="1"/>
              <a:t>Ishockeyförbundet</a:t>
            </a:r>
            <a:endParaRPr lang="en-US" dirty="0"/>
          </a:p>
          <a:p>
            <a:r>
              <a:rPr lang="en-US" dirty="0"/>
              <a:t>18:50 – 19:05	Ekonomi: Lars Johansson, </a:t>
            </a:r>
            <a:r>
              <a:rPr lang="en-US" dirty="0" err="1"/>
              <a:t>ekonomiansvarig</a:t>
            </a:r>
            <a:endParaRPr lang="en-US" dirty="0"/>
          </a:p>
          <a:p>
            <a:r>
              <a:rPr lang="en-US" dirty="0"/>
              <a:t>19:05 – 19:20	</a:t>
            </a:r>
            <a:r>
              <a:rPr lang="en-US" dirty="0" err="1"/>
              <a:t>Styrelseinfo</a:t>
            </a:r>
            <a:r>
              <a:rPr lang="en-US" dirty="0"/>
              <a:t>: Magnus Svensson, </a:t>
            </a:r>
            <a:r>
              <a:rPr lang="en-US" dirty="0" err="1"/>
              <a:t>Ordf</a:t>
            </a:r>
            <a:r>
              <a:rPr lang="en-US" dirty="0"/>
              <a:t>. IFSH</a:t>
            </a:r>
          </a:p>
          <a:p>
            <a:r>
              <a:rPr lang="en-US" dirty="0"/>
              <a:t>19:20 – 20:00	</a:t>
            </a:r>
            <a:r>
              <a:rPr lang="en-US" dirty="0" err="1"/>
              <a:t>Föreningsinfo</a:t>
            </a:r>
            <a:r>
              <a:rPr lang="en-US" dirty="0"/>
              <a:t>: Daniel Björkstig, </a:t>
            </a:r>
            <a:r>
              <a:rPr lang="en-US" dirty="0" err="1"/>
              <a:t>Ordf</a:t>
            </a:r>
            <a:r>
              <a:rPr lang="en-US" dirty="0"/>
              <a:t>. UK, Daniel 			Koskinen, </a:t>
            </a:r>
            <a:r>
              <a:rPr lang="en-US" dirty="0" err="1"/>
              <a:t>Marknadsansvarig</a:t>
            </a:r>
            <a:r>
              <a:rPr lang="en-US" dirty="0"/>
              <a:t>, Magnus 					Forsberg, ULF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786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5542-6380-4803-8386-CADFDBA8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Rekryteringskampanj</a:t>
            </a:r>
            <a:r>
              <a:rPr lang="en-US" dirty="0"/>
              <a:t> TKH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249C-9BF4-484C-B063-513F7489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Licensierade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2018/2019: 1 045 </a:t>
            </a:r>
            <a:r>
              <a:rPr lang="en-US" dirty="0" err="1"/>
              <a:t>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2019/2020: 1 465 </a:t>
            </a:r>
            <a:r>
              <a:rPr lang="en-US" dirty="0" err="1"/>
              <a:t>st</a:t>
            </a:r>
            <a:r>
              <a:rPr lang="en-US" dirty="0"/>
              <a:t>(!!)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Duplica</a:t>
            </a:r>
            <a:endParaRPr lang="en-US" dirty="0"/>
          </a:p>
          <a:p>
            <a:pPr lvl="1"/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föreningar</a:t>
            </a:r>
            <a:r>
              <a:rPr lang="en-US" dirty="0"/>
              <a:t> i </a:t>
            </a:r>
            <a:r>
              <a:rPr lang="en-US" dirty="0" err="1"/>
              <a:t>distriktet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med 20/21</a:t>
            </a:r>
          </a:p>
          <a:p>
            <a:pPr lvl="1"/>
            <a:endParaRPr lang="en-US" dirty="0"/>
          </a:p>
          <a:p>
            <a:r>
              <a:rPr lang="en-US" dirty="0"/>
              <a:t>TKH 19/20</a:t>
            </a:r>
          </a:p>
          <a:p>
            <a:pPr lvl="1"/>
            <a:r>
              <a:rPr lang="en-US" dirty="0"/>
              <a:t>133 </a:t>
            </a:r>
            <a:r>
              <a:rPr lang="en-US" dirty="0" err="1"/>
              <a:t>st</a:t>
            </a:r>
            <a:r>
              <a:rPr lang="en-US" dirty="0"/>
              <a:t> (2008 – 2016)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6183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F7BD-A3A2-4274-96BF-D8A3069F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Nya </a:t>
            </a:r>
            <a:r>
              <a:rPr lang="en-US" dirty="0" err="1"/>
              <a:t>slipmaskiner</a:t>
            </a:r>
            <a:r>
              <a:rPr lang="en-US" dirty="0"/>
              <a:t> - </a:t>
            </a:r>
            <a:r>
              <a:rPr lang="en-US" dirty="0" err="1"/>
              <a:t>Prosharp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B700-F062-4A46-BEA7-81FE517BF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Ny slip i </a:t>
            </a:r>
            <a:r>
              <a:rPr lang="en-US" dirty="0" err="1"/>
              <a:t>ungdomssliprummet</a:t>
            </a:r>
            <a:r>
              <a:rPr lang="en-US" dirty="0"/>
              <a:t> (90 000kr/</a:t>
            </a:r>
            <a:r>
              <a:rPr lang="en-US" dirty="0" err="1"/>
              <a:t>st</a:t>
            </a:r>
            <a:r>
              <a:rPr lang="en-US" dirty="0"/>
              <a:t>)</a:t>
            </a:r>
          </a:p>
          <a:p>
            <a:r>
              <a:rPr lang="en-US" dirty="0" err="1"/>
              <a:t>Utbildning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genomgång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slipa</a:t>
            </a:r>
            <a:r>
              <a:rPr lang="en-US" dirty="0"/>
              <a:t>. </a:t>
            </a:r>
            <a:r>
              <a:rPr lang="en-US" dirty="0" err="1"/>
              <a:t>Detta</a:t>
            </a:r>
            <a:r>
              <a:rPr lang="en-US" dirty="0"/>
              <a:t> </a:t>
            </a:r>
            <a:r>
              <a:rPr lang="en-US" dirty="0" err="1"/>
              <a:t>erbjuder</a:t>
            </a:r>
            <a:r>
              <a:rPr lang="en-US" dirty="0"/>
              <a:t> </a:t>
            </a:r>
            <a:r>
              <a:rPr lang="en-US" dirty="0" err="1"/>
              <a:t>Prosharp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912B8-5D74-4457-AD1C-0C07B2DA9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15" y="3206933"/>
            <a:ext cx="5652788" cy="24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1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01014-5772-4064-AC42-53B5F7C3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3C020C-B670-495D-931E-DA1E6661D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Bildning i </a:t>
            </a:r>
            <a:r>
              <a:rPr lang="sv-SE" dirty="0" err="1"/>
              <a:t>lärgrupp</a:t>
            </a:r>
            <a:endParaRPr lang="sv-SE" dirty="0"/>
          </a:p>
          <a:p>
            <a:r>
              <a:rPr lang="sv-SE" dirty="0"/>
              <a:t>Lagledarna har fått uppgiften</a:t>
            </a:r>
          </a:p>
          <a:p>
            <a:r>
              <a:rPr lang="sv-SE" dirty="0"/>
              <a:t>Vi utbildade många ledare under säsongen ( gick något steg, TKH, Johan </a:t>
            </a:r>
            <a:r>
              <a:rPr lang="sv-SE" dirty="0" err="1"/>
              <a:t>Fallby</a:t>
            </a:r>
            <a:r>
              <a:rPr lang="sv-SE" dirty="0"/>
              <a:t>, NPF, Hemmaplansmodellen)</a:t>
            </a:r>
          </a:p>
          <a:p>
            <a:r>
              <a:rPr lang="sv-SE" dirty="0"/>
              <a:t>Hoppas utbilda många även denna säsong (stegutbildning, Transformerande ledarskap, önskemål)</a:t>
            </a:r>
          </a:p>
        </p:txBody>
      </p:sp>
    </p:spTree>
    <p:extLst>
      <p:ext uri="{BB962C8B-B14F-4D97-AF65-F5344CB8AC3E}">
        <p14:creationId xmlns:p14="http://schemas.microsoft.com/office/powerpoint/2010/main" val="143989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A3A13-2FD7-4717-8013-BE0A9098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64D49D-2825-4CAF-AC03-9446AA43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Fördelar att planera i tid</a:t>
            </a:r>
          </a:p>
          <a:p>
            <a:r>
              <a:rPr lang="sv-SE" dirty="0"/>
              <a:t>Mall utskickad idag</a:t>
            </a:r>
          </a:p>
          <a:p>
            <a:r>
              <a:rPr lang="sv-SE" dirty="0"/>
              <a:t>Se till att skicka in föra 1:a september</a:t>
            </a:r>
          </a:p>
        </p:txBody>
      </p:sp>
    </p:spTree>
    <p:extLst>
      <p:ext uri="{BB962C8B-B14F-4D97-AF65-F5344CB8AC3E}">
        <p14:creationId xmlns:p14="http://schemas.microsoft.com/office/powerpoint/2010/main" val="3796498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616-C3CC-40A2-BBD5-ABD0C7CF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TILLSAMMANS ÄR VI STARKA!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BF02-B840-4248-AF8E-434059C82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stort</a:t>
            </a:r>
            <a:r>
              <a:rPr lang="en-US" dirty="0"/>
              <a:t> tack till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de </a:t>
            </a:r>
            <a:r>
              <a:rPr lang="en-US" dirty="0" err="1"/>
              <a:t>gångna</a:t>
            </a:r>
            <a:r>
              <a:rPr lang="en-US" dirty="0"/>
              <a:t> </a:t>
            </a:r>
            <a:r>
              <a:rPr lang="en-US" dirty="0" err="1"/>
              <a:t>säsongen</a:t>
            </a:r>
            <a:r>
              <a:rPr lang="en-US" dirty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198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38CA-95D7-47E5-A95A-9B99A2FA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Spelformer</a:t>
            </a:r>
            <a:r>
              <a:rPr lang="en-US" dirty="0"/>
              <a:t> 20/21	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51F2-0850-4CE9-B986-4523DA89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Nya </a:t>
            </a:r>
            <a:r>
              <a:rPr lang="en-US" dirty="0" err="1"/>
              <a:t>spelformer</a:t>
            </a:r>
            <a:r>
              <a:rPr lang="en-US" dirty="0"/>
              <a:t> U9-U11: Magnus Mårtensson </a:t>
            </a:r>
            <a:r>
              <a:rPr lang="en-US" dirty="0" err="1"/>
              <a:t>projektledare</a:t>
            </a:r>
            <a:r>
              <a:rPr lang="en-US" dirty="0"/>
              <a:t> </a:t>
            </a:r>
            <a:r>
              <a:rPr lang="en-US" dirty="0" err="1"/>
              <a:t>spelformer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728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3349-EF80-44C3-80F8-8AEBD500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247F-7E5B-42A0-B339-53AA977B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18:00 – 18:45	</a:t>
            </a:r>
            <a:r>
              <a:rPr lang="en-US" dirty="0" err="1"/>
              <a:t>Spelformer</a:t>
            </a:r>
            <a:r>
              <a:rPr lang="en-US" dirty="0"/>
              <a:t>: Magnus Mårtensson, Svenska 				</a:t>
            </a:r>
            <a:r>
              <a:rPr lang="en-US" dirty="0" err="1"/>
              <a:t>Ishockeyförbundet</a:t>
            </a:r>
            <a:endParaRPr lang="en-US" dirty="0"/>
          </a:p>
          <a:p>
            <a:r>
              <a:rPr lang="en-US" b="1" dirty="0"/>
              <a:t>18:50 – 19:05	Ekonomi: Lars Johansson, </a:t>
            </a:r>
            <a:r>
              <a:rPr lang="en-US" b="1" dirty="0" err="1"/>
              <a:t>ekonomiansvarig</a:t>
            </a:r>
            <a:endParaRPr lang="en-US" b="1" dirty="0"/>
          </a:p>
          <a:p>
            <a:r>
              <a:rPr lang="en-US" dirty="0"/>
              <a:t>19:05 – 19:20	</a:t>
            </a:r>
            <a:r>
              <a:rPr lang="en-US" dirty="0" err="1"/>
              <a:t>Styrelseinfo</a:t>
            </a:r>
            <a:r>
              <a:rPr lang="en-US" dirty="0"/>
              <a:t>: Magnus Svensson, </a:t>
            </a:r>
            <a:r>
              <a:rPr lang="en-US" dirty="0" err="1"/>
              <a:t>Ordf</a:t>
            </a:r>
            <a:r>
              <a:rPr lang="en-US" dirty="0"/>
              <a:t>. IFSH</a:t>
            </a:r>
          </a:p>
          <a:p>
            <a:r>
              <a:rPr lang="en-US" dirty="0"/>
              <a:t>19:20 – 20:00	</a:t>
            </a:r>
            <a:r>
              <a:rPr lang="en-US" dirty="0" err="1"/>
              <a:t>Föreningsinfo</a:t>
            </a:r>
            <a:r>
              <a:rPr lang="en-US" dirty="0"/>
              <a:t>: Daniel Björkstig, </a:t>
            </a:r>
            <a:r>
              <a:rPr lang="en-US" dirty="0" err="1"/>
              <a:t>Ordf</a:t>
            </a:r>
            <a:r>
              <a:rPr lang="en-US" dirty="0"/>
              <a:t>. UK, Daniel 			Koskinen, </a:t>
            </a:r>
            <a:r>
              <a:rPr lang="en-US" dirty="0" err="1"/>
              <a:t>Marknadsansvarig</a:t>
            </a:r>
            <a:r>
              <a:rPr lang="en-US" dirty="0"/>
              <a:t>, Magnus 					Forsberg, ULF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614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3349-EF80-44C3-80F8-8AEBD500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247F-7E5B-42A0-B339-53AA977B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18:00 – 18:45	</a:t>
            </a:r>
            <a:r>
              <a:rPr lang="en-US" dirty="0" err="1"/>
              <a:t>Spelformer</a:t>
            </a:r>
            <a:r>
              <a:rPr lang="en-US" dirty="0"/>
              <a:t>: Magnus Mårtensson, Svenska 				</a:t>
            </a:r>
            <a:r>
              <a:rPr lang="en-US" dirty="0" err="1"/>
              <a:t>Ishockeyförbundet</a:t>
            </a:r>
            <a:endParaRPr lang="en-US" dirty="0"/>
          </a:p>
          <a:p>
            <a:r>
              <a:rPr lang="en-US" dirty="0"/>
              <a:t>18:50 – 19:05	Ekonomi: Lars Johansson, </a:t>
            </a:r>
            <a:r>
              <a:rPr lang="en-US" dirty="0" err="1"/>
              <a:t>ekonomiansvarig</a:t>
            </a:r>
            <a:endParaRPr lang="en-US" dirty="0"/>
          </a:p>
          <a:p>
            <a:r>
              <a:rPr lang="en-US" b="1" dirty="0"/>
              <a:t>19:05 – 19:20	</a:t>
            </a:r>
            <a:r>
              <a:rPr lang="en-US" b="1" dirty="0" err="1"/>
              <a:t>Styrelseinfo</a:t>
            </a:r>
            <a:r>
              <a:rPr lang="en-US" b="1" dirty="0"/>
              <a:t>: Magnus Svensson, </a:t>
            </a:r>
            <a:r>
              <a:rPr lang="en-US" b="1" dirty="0" err="1"/>
              <a:t>Ordf</a:t>
            </a:r>
            <a:r>
              <a:rPr lang="en-US" b="1" dirty="0"/>
              <a:t>. IFSH</a:t>
            </a:r>
          </a:p>
          <a:p>
            <a:r>
              <a:rPr lang="en-US" dirty="0"/>
              <a:t>19:20 – 20:00	</a:t>
            </a:r>
            <a:r>
              <a:rPr lang="en-US" dirty="0" err="1"/>
              <a:t>Föreningsinfo</a:t>
            </a:r>
            <a:r>
              <a:rPr lang="en-US" dirty="0"/>
              <a:t>: Daniel Björkstig, </a:t>
            </a:r>
            <a:r>
              <a:rPr lang="en-US" dirty="0" err="1"/>
              <a:t>Ordf</a:t>
            </a:r>
            <a:r>
              <a:rPr lang="en-US" dirty="0"/>
              <a:t>. UK, Daniel 			Koskinen, </a:t>
            </a:r>
            <a:r>
              <a:rPr lang="en-US" dirty="0" err="1"/>
              <a:t>Marknadsansvarig</a:t>
            </a:r>
            <a:r>
              <a:rPr lang="en-US" dirty="0"/>
              <a:t>, Magnus 					Forsberg, ULF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952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946770" y="1283347"/>
            <a:ext cx="3851654" cy="281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400" b="1" dirty="0"/>
              <a:t>GEMENSKAP</a:t>
            </a:r>
          </a:p>
          <a:p>
            <a:pPr algn="ctr"/>
            <a:endParaRPr lang="sv-SE" sz="1000" b="1" dirty="0"/>
          </a:p>
          <a:p>
            <a:pPr marL="0" indent="0" algn="ctr">
              <a:buNone/>
            </a:pPr>
            <a:r>
              <a:rPr lang="sv-SE" sz="4400" b="1" dirty="0"/>
              <a:t>UTVECKLING</a:t>
            </a:r>
          </a:p>
          <a:p>
            <a:pPr algn="ctr"/>
            <a:endParaRPr lang="sv-SE" sz="1000" b="1" dirty="0"/>
          </a:p>
          <a:p>
            <a:pPr marL="0" indent="0" algn="ctr">
              <a:buNone/>
            </a:pPr>
            <a:r>
              <a:rPr lang="sv-SE" sz="4400" b="1" dirty="0"/>
              <a:t>AMBITION</a:t>
            </a:r>
          </a:p>
        </p:txBody>
      </p:sp>
      <p:pic>
        <p:nvPicPr>
          <p:cNvPr id="5" name="Picture 2" descr="Bilden kan innehålla: 4 personer, skor och utomh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31" y="1283347"/>
            <a:ext cx="4520853" cy="3013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3429" y="6183086"/>
            <a:ext cx="477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/>
              <a:t>TILLSAMMANS ÄR VI STARKA!</a:t>
            </a:r>
          </a:p>
        </p:txBody>
      </p:sp>
    </p:spTree>
    <p:extLst>
      <p:ext uri="{BB962C8B-B14F-4D97-AF65-F5344CB8AC3E}">
        <p14:creationId xmlns:p14="http://schemas.microsoft.com/office/powerpoint/2010/main" val="157415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3" y="705392"/>
            <a:ext cx="6169284" cy="985294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Vårt unga lag vinner </a:t>
            </a:r>
            <a:r>
              <a:rPr lang="sv-SE" sz="3600" dirty="0" err="1"/>
              <a:t>AllTvåan</a:t>
            </a:r>
            <a:endParaRPr lang="sv-S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80" y="811960"/>
            <a:ext cx="3317964" cy="2109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380" y="3022753"/>
            <a:ext cx="3317964" cy="2905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8" y="1690687"/>
            <a:ext cx="6356609" cy="42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accent1">
                    <a:lumMod val="75000"/>
                  </a:schemeClr>
                </a:solidFill>
              </a:rPr>
              <a:t>Pro’s</a:t>
            </a:r>
            <a:r>
              <a:rPr lang="sv-SE" dirty="0"/>
              <a:t> &amp; </a:t>
            </a:r>
            <a:r>
              <a:rPr lang="sv-SE" dirty="0" err="1">
                <a:solidFill>
                  <a:srgbClr val="FF0000"/>
                </a:solidFill>
              </a:rPr>
              <a:t>Con´s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22243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sv-SE" sz="1800" dirty="0"/>
              <a:t>Bättre utvecklingsmöjlighet för duktiga spelare i föreningen och distriktet.</a:t>
            </a:r>
          </a:p>
          <a:p>
            <a:endParaRPr lang="sv-SE" sz="1800" dirty="0"/>
          </a:p>
          <a:p>
            <a:r>
              <a:rPr lang="sv-SE" sz="1800" dirty="0"/>
              <a:t>Viktigt för utveckling av vår Junior-verksamhet</a:t>
            </a:r>
          </a:p>
          <a:p>
            <a:pPr lvl="1"/>
            <a:endParaRPr lang="sv-SE" sz="1800" dirty="0"/>
          </a:p>
          <a:p>
            <a:r>
              <a:rPr lang="sv-SE" sz="1800" dirty="0"/>
              <a:t>Vi får något som hela föreningen kan samlas kring och vara stolta över.</a:t>
            </a:r>
          </a:p>
          <a:p>
            <a:endParaRPr lang="sv-SE" sz="1800" dirty="0"/>
          </a:p>
          <a:p>
            <a:r>
              <a:rPr lang="sv-SE" sz="1800" dirty="0"/>
              <a:t>Rätt hanterat kan det också öka föreningens intäkter.</a:t>
            </a:r>
          </a:p>
          <a:p>
            <a:endParaRPr lang="sv-SE" sz="1800" dirty="0"/>
          </a:p>
          <a:p>
            <a:r>
              <a:rPr lang="sv-SE" sz="1800" dirty="0"/>
              <a:t>Det är en naturlig strävan att spela på så hög nivå som möjligt</a:t>
            </a:r>
          </a:p>
          <a:p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33160" y="1699397"/>
            <a:ext cx="5183188" cy="83602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v-SE" sz="1800" dirty="0"/>
              <a:t>Det kan innebära en ekonomisk risk.</a:t>
            </a:r>
          </a:p>
        </p:txBody>
      </p:sp>
    </p:spTree>
    <p:extLst>
      <p:ext uri="{BB962C8B-B14F-4D97-AF65-F5344CB8AC3E}">
        <p14:creationId xmlns:p14="http://schemas.microsoft.com/office/powerpoint/2010/main" val="35364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2020/21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Budgeten kommer att diskuteras på morgondagens styrelsemöte.</a:t>
            </a:r>
          </a:p>
          <a:p>
            <a:endParaRPr lang="sv-SE" dirty="0"/>
          </a:p>
          <a:p>
            <a:r>
              <a:rPr lang="sv-SE" dirty="0"/>
              <a:t>Grundtanken är att ha en försiktigare A-lags-budget än tidigare i </a:t>
            </a:r>
            <a:r>
              <a:rPr lang="sv-SE" dirty="0" err="1"/>
              <a:t>HockeyEttan</a:t>
            </a:r>
            <a:r>
              <a:rPr lang="sv-SE" dirty="0"/>
              <a:t>, inte minst med tanke på Covid19.</a:t>
            </a:r>
          </a:p>
          <a:p>
            <a:endParaRPr lang="sv-SE" dirty="0"/>
          </a:p>
          <a:p>
            <a:r>
              <a:rPr lang="sv-SE" dirty="0"/>
              <a:t>Utöver det skulle vi gärna vilja nå ett resultat på minst 500.000 kr.</a:t>
            </a:r>
          </a:p>
        </p:txBody>
      </p:sp>
    </p:spTree>
    <p:extLst>
      <p:ext uri="{BB962C8B-B14F-4D97-AF65-F5344CB8AC3E}">
        <p14:creationId xmlns:p14="http://schemas.microsoft.com/office/powerpoint/2010/main" val="380476638"/>
      </p:ext>
    </p:extLst>
  </p:cSld>
  <p:clrMapOvr>
    <a:masterClrMapping/>
  </p:clrMapOvr>
</p:sld>
</file>

<file path=ppt/theme/theme1.xml><?xml version="1.0" encoding="utf-8"?>
<a:theme xmlns:a="http://schemas.openxmlformats.org/drawingml/2006/main" name="Sundsvall Hoc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y">
      <a:majorFont>
        <a:latin typeface="Industry Bold Book"/>
        <a:ea typeface=""/>
        <a:cs typeface=""/>
      </a:majorFont>
      <a:minorFont>
        <a:latin typeface="Industry Book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svall Hockey" id="{262246B8-524B-4227-859F-23ADB25BBFBB}" vid="{9EFF0782-C4CB-435F-BB4B-4B8677918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619</TotalTime>
  <Words>727</Words>
  <Application>Microsoft Office PowerPoint</Application>
  <PresentationFormat>Widescreen</PresentationFormat>
  <Paragraphs>185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Industry Bold Book</vt:lpstr>
      <vt:lpstr>Industry Book Book</vt:lpstr>
      <vt:lpstr>Sundsvall Hockey</vt:lpstr>
      <vt:lpstr>Föreningskväll  18 maj 2020</vt:lpstr>
      <vt:lpstr>Agenda</vt:lpstr>
      <vt:lpstr>Spelformer 20/21 </vt:lpstr>
      <vt:lpstr>Agenda</vt:lpstr>
      <vt:lpstr>Agenda</vt:lpstr>
      <vt:lpstr>PowerPoint Presentation</vt:lpstr>
      <vt:lpstr>Vårt unga lag vinner AllTvåan</vt:lpstr>
      <vt:lpstr>Pro’s &amp; Con´s</vt:lpstr>
      <vt:lpstr>FÖRUTSÄTTNINGAR 2020/21</vt:lpstr>
      <vt:lpstr>Agenda</vt:lpstr>
      <vt:lpstr>Material</vt:lpstr>
      <vt:lpstr>Material</vt:lpstr>
      <vt:lpstr>Material</vt:lpstr>
      <vt:lpstr>Sommarträning  </vt:lpstr>
      <vt:lpstr>Damjuniorerna  </vt:lpstr>
      <vt:lpstr>A-pojkar</vt:lpstr>
      <vt:lpstr>Isyta/Istider</vt:lpstr>
      <vt:lpstr>Hemmacuper 20/21</vt:lpstr>
      <vt:lpstr>Föreningsbeting 20/21</vt:lpstr>
      <vt:lpstr>Rekryteringskampanj TKH</vt:lpstr>
      <vt:lpstr>Nya slipmaskiner - Prosharp</vt:lpstr>
      <vt:lpstr>Utbildning</vt:lpstr>
      <vt:lpstr>Säsongsplanering</vt:lpstr>
      <vt:lpstr>TILLSAMMANS ÄR VI STARKA!</vt:lpstr>
    </vt:vector>
  </TitlesOfParts>
  <Company>A3 IT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Koskinen</dc:creator>
  <cp:lastModifiedBy>Björkstig, Daniel</cp:lastModifiedBy>
  <cp:revision>2</cp:revision>
  <dcterms:created xsi:type="dcterms:W3CDTF">2020-05-14T13:51:02Z</dcterms:created>
  <dcterms:modified xsi:type="dcterms:W3CDTF">2020-05-20T11:08:33Z</dcterms:modified>
</cp:coreProperties>
</file>