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68" r:id="rId4"/>
    <p:sldId id="276" r:id="rId5"/>
    <p:sldId id="279" r:id="rId6"/>
    <p:sldId id="282" r:id="rId7"/>
    <p:sldId id="258" r:id="rId8"/>
    <p:sldId id="259" r:id="rId9"/>
    <p:sldId id="281" r:id="rId10"/>
    <p:sldId id="260" r:id="rId11"/>
    <p:sldId id="262" r:id="rId12"/>
    <p:sldId id="267" r:id="rId13"/>
    <p:sldId id="265" r:id="rId14"/>
    <p:sldId id="266" r:id="rId15"/>
    <p:sldId id="272" r:id="rId16"/>
    <p:sldId id="275" r:id="rId17"/>
    <p:sldId id="283" r:id="rId18"/>
    <p:sldId id="271" r:id="rId19"/>
    <p:sldId id="284" r:id="rId20"/>
    <p:sldId id="277"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4904"/>
  </p:normalViewPr>
  <p:slideViewPr>
    <p:cSldViewPr snapToGrid="0">
      <p:cViewPr varScale="1">
        <p:scale>
          <a:sx n="102" d="100"/>
          <a:sy n="102"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BC1A0-B396-1B48-B5F3-7DF0C46D8296}" type="datetimeFigureOut">
              <a:rPr lang="sv-SE" smtClean="0"/>
              <a:t>2024-09-20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6372-FC95-0C4F-94A7-3C77A7BD7B7A}" type="slidenum">
              <a:rPr lang="sv-SE" smtClean="0"/>
              <a:t>‹#›</a:t>
            </a:fld>
            <a:endParaRPr lang="sv-SE"/>
          </a:p>
        </p:txBody>
      </p:sp>
    </p:spTree>
    <p:extLst>
      <p:ext uri="{BB962C8B-B14F-4D97-AF65-F5344CB8AC3E}">
        <p14:creationId xmlns:p14="http://schemas.microsoft.com/office/powerpoint/2010/main" val="208426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GRÖN- 14-15/11</a:t>
            </a:r>
          </a:p>
          <a:p>
            <a:r>
              <a:rPr lang="sv-SE" dirty="0"/>
              <a:t>BLÅ- 7/9, 29/9</a:t>
            </a:r>
          </a:p>
          <a:p>
            <a:r>
              <a:rPr lang="sv-SE" dirty="0"/>
              <a:t>RÖD 8/9, 6/10</a:t>
            </a:r>
          </a:p>
          <a:p>
            <a:r>
              <a:rPr lang="sv-SE" dirty="0"/>
              <a:t>SVART- 20-21/9</a:t>
            </a:r>
          </a:p>
        </p:txBody>
      </p:sp>
      <p:sp>
        <p:nvSpPr>
          <p:cNvPr id="4" name="Platshållare för bildnummer 3"/>
          <p:cNvSpPr>
            <a:spLocks noGrp="1"/>
          </p:cNvSpPr>
          <p:nvPr>
            <p:ph type="sldNum" sz="quarter" idx="5"/>
          </p:nvPr>
        </p:nvSpPr>
        <p:spPr/>
        <p:txBody>
          <a:bodyPr/>
          <a:lstStyle/>
          <a:p>
            <a:fld id="{EA5B6372-FC95-0C4F-94A7-3C77A7BD7B7A}" type="slidenum">
              <a:rPr lang="sv-SE" smtClean="0"/>
              <a:t>5</a:t>
            </a:fld>
            <a:endParaRPr lang="sv-SE"/>
          </a:p>
        </p:txBody>
      </p:sp>
    </p:spTree>
    <p:extLst>
      <p:ext uri="{BB962C8B-B14F-4D97-AF65-F5344CB8AC3E}">
        <p14:creationId xmlns:p14="http://schemas.microsoft.com/office/powerpoint/2010/main" val="379659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Jocke har lagt ut anmälningslänk på </a:t>
            </a:r>
            <a:r>
              <a:rPr lang="sv-SE" dirty="0" err="1"/>
              <a:t>laget.se</a:t>
            </a:r>
            <a:r>
              <a:rPr lang="sv-SE" dirty="0"/>
              <a:t>.</a:t>
            </a:r>
          </a:p>
        </p:txBody>
      </p:sp>
      <p:sp>
        <p:nvSpPr>
          <p:cNvPr id="4" name="Platshållare för bildnummer 3"/>
          <p:cNvSpPr>
            <a:spLocks noGrp="1"/>
          </p:cNvSpPr>
          <p:nvPr>
            <p:ph type="sldNum" sz="quarter" idx="5"/>
          </p:nvPr>
        </p:nvSpPr>
        <p:spPr/>
        <p:txBody>
          <a:bodyPr/>
          <a:lstStyle/>
          <a:p>
            <a:fld id="{EA5B6372-FC95-0C4F-94A7-3C77A7BD7B7A}" type="slidenum">
              <a:rPr lang="sv-SE" smtClean="0"/>
              <a:t>6</a:t>
            </a:fld>
            <a:endParaRPr lang="sv-SE"/>
          </a:p>
        </p:txBody>
      </p:sp>
    </p:spTree>
    <p:extLst>
      <p:ext uri="{BB962C8B-B14F-4D97-AF65-F5344CB8AC3E}">
        <p14:creationId xmlns:p14="http://schemas.microsoft.com/office/powerpoint/2010/main" val="362365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A87A34-81AB-432B-8DAE-1953F412C126}" type="datetimeFigureOut">
              <a:rPr lang="en-US" dirty="0"/>
              <a:t>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447191" y="2824269"/>
            <a:ext cx="4645152" cy="2644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12362" y="2821491"/>
            <a:ext cx="4645152" cy="26373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0" name="Straight Connector 105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6604B40E-0222-0BEA-5BFE-4BE517592267}"/>
              </a:ext>
            </a:extLst>
          </p:cNvPr>
          <p:cNvSpPr>
            <a:spLocks noGrp="1"/>
          </p:cNvSpPr>
          <p:nvPr>
            <p:ph type="title"/>
          </p:nvPr>
        </p:nvSpPr>
        <p:spPr>
          <a:xfrm>
            <a:off x="1451580" y="804520"/>
            <a:ext cx="3530157" cy="1049235"/>
          </a:xfrm>
        </p:spPr>
        <p:txBody>
          <a:bodyPr vert="horz" lIns="91440" tIns="45720" rIns="91440" bIns="0" rtlCol="0">
            <a:normAutofit/>
          </a:bodyPr>
          <a:lstStyle/>
          <a:p>
            <a:r>
              <a:rPr lang="en-US" dirty="0" err="1"/>
              <a:t>Upptakt</a:t>
            </a:r>
            <a:r>
              <a:rPr lang="en-US" dirty="0"/>
              <a:t>, </a:t>
            </a:r>
            <a:r>
              <a:rPr lang="en-US" dirty="0" err="1"/>
              <a:t>säsongen</a:t>
            </a:r>
            <a:r>
              <a:rPr lang="en-US"/>
              <a:t> 24/25</a:t>
            </a:r>
            <a:endParaRPr lang="en-US" dirty="0"/>
          </a:p>
        </p:txBody>
      </p:sp>
      <p:sp>
        <p:nvSpPr>
          <p:cNvPr id="1062" name="Rectangle 106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55" name="Content Placeholder 1054">
            <a:extLst>
              <a:ext uri="{FF2B5EF4-FFF2-40B4-BE49-F238E27FC236}">
                <a16:creationId xmlns:a16="http://schemas.microsoft.com/office/drawing/2014/main" id="{1A11AA90-7BA7-966D-180F-6CDC3652E00D}"/>
              </a:ext>
            </a:extLst>
          </p:cNvPr>
          <p:cNvSpPr>
            <a:spLocks noGrp="1"/>
          </p:cNvSpPr>
          <p:nvPr>
            <p:ph idx="1"/>
          </p:nvPr>
        </p:nvSpPr>
        <p:spPr>
          <a:xfrm>
            <a:off x="1451581" y="2015732"/>
            <a:ext cx="3526523" cy="3450613"/>
          </a:xfrm>
        </p:spPr>
        <p:txBody>
          <a:bodyPr>
            <a:normAutofit/>
          </a:bodyPr>
          <a:lstStyle/>
          <a:p>
            <a:r>
              <a:rPr lang="en-US" dirty="0" err="1"/>
              <a:t>Ledarträff</a:t>
            </a:r>
            <a:r>
              <a:rPr lang="en-US"/>
              <a:t> 240905</a:t>
            </a:r>
            <a:endParaRPr lang="en-US" dirty="0"/>
          </a:p>
        </p:txBody>
      </p:sp>
      <p:grpSp>
        <p:nvGrpSpPr>
          <p:cNvPr id="1064" name="Group 106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065" name="Rectangle 106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Matchändringar | Innebandy.se">
            <a:extLst>
              <a:ext uri="{FF2B5EF4-FFF2-40B4-BE49-F238E27FC236}">
                <a16:creationId xmlns:a16="http://schemas.microsoft.com/office/drawing/2014/main" id="{7BC6B75E-2E70-92C5-8764-D329BAC1F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93" r="6153" b="2"/>
          <a:stretch/>
        </p:blipFill>
        <p:spPr bwMode="auto">
          <a:xfrm>
            <a:off x="6093926" y="1116345"/>
            <a:ext cx="4821551"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106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70" name="Straight Connector 106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38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50471A3-5C4E-DBAC-59D9-04D635C8BAB1}"/>
              </a:ext>
            </a:extLst>
          </p:cNvPr>
          <p:cNvSpPr>
            <a:spLocks noGrp="1"/>
          </p:cNvSpPr>
          <p:nvPr>
            <p:ph type="title"/>
          </p:nvPr>
        </p:nvSpPr>
        <p:spPr>
          <a:xfrm>
            <a:off x="849683" y="1240076"/>
            <a:ext cx="2727813" cy="4584527"/>
          </a:xfrm>
        </p:spPr>
        <p:txBody>
          <a:bodyPr>
            <a:normAutofit/>
          </a:bodyPr>
          <a:lstStyle/>
          <a:p>
            <a:r>
              <a:rPr lang="sv-SE">
                <a:solidFill>
                  <a:srgbClr val="FFFFFF"/>
                </a:solidFill>
              </a:rPr>
              <a:t>Arbeten under säsongen</a:t>
            </a:r>
          </a:p>
        </p:txBody>
      </p:sp>
      <p:sp>
        <p:nvSpPr>
          <p:cNvPr id="3" name="Platshållare för innehåll 2">
            <a:extLst>
              <a:ext uri="{FF2B5EF4-FFF2-40B4-BE49-F238E27FC236}">
                <a16:creationId xmlns:a16="http://schemas.microsoft.com/office/drawing/2014/main" id="{6E9B74BF-9739-CDC9-A4B8-B4CBE5215DF3}"/>
              </a:ext>
            </a:extLst>
          </p:cNvPr>
          <p:cNvSpPr>
            <a:spLocks noGrp="1"/>
          </p:cNvSpPr>
          <p:nvPr>
            <p:ph idx="1"/>
          </p:nvPr>
        </p:nvSpPr>
        <p:spPr>
          <a:xfrm>
            <a:off x="4705594" y="1240077"/>
            <a:ext cx="6034827" cy="4916465"/>
          </a:xfrm>
        </p:spPr>
        <p:txBody>
          <a:bodyPr anchor="t">
            <a:normAutofit/>
          </a:bodyPr>
          <a:lstStyle/>
          <a:p>
            <a:pPr marL="0" indent="0">
              <a:buNone/>
            </a:pPr>
            <a:endParaRPr lang="sv-SE" dirty="0"/>
          </a:p>
          <a:p>
            <a:r>
              <a:rPr lang="sv-SE" dirty="0"/>
              <a:t>3 bingolotter/spelare till uppesittarkvällen</a:t>
            </a:r>
          </a:p>
          <a:p>
            <a:r>
              <a:rPr lang="sv-SE" dirty="0"/>
              <a:t> Rallyt februari 2025</a:t>
            </a:r>
          </a:p>
          <a:p>
            <a:r>
              <a:rPr lang="sv-SE" dirty="0"/>
              <a:t>Söndagsbingo- De äldsta juniorlagen och dam/herr</a:t>
            </a:r>
          </a:p>
          <a:p>
            <a:r>
              <a:rPr lang="sv-SE" dirty="0"/>
              <a:t>Uppstart- Jocke och Sektionen</a:t>
            </a:r>
          </a:p>
          <a:p>
            <a:r>
              <a:rPr lang="sv-SE" dirty="0"/>
              <a:t>1 Vännäshäfte/spelare</a:t>
            </a:r>
          </a:p>
          <a:p>
            <a:r>
              <a:rPr lang="sv-SE" dirty="0" err="1"/>
              <a:t>Mixcup</a:t>
            </a:r>
            <a:r>
              <a:rPr lang="sv-SE" dirty="0"/>
              <a:t>- Herr och damlag</a:t>
            </a:r>
          </a:p>
          <a:p>
            <a:r>
              <a:rPr lang="sv-SE" dirty="0"/>
              <a:t>Storbingo våren/sommaren 2025- Herr och damlaget</a:t>
            </a:r>
          </a:p>
          <a:p>
            <a:endParaRPr lang="sv-SE" dirty="0"/>
          </a:p>
        </p:txBody>
      </p:sp>
    </p:spTree>
    <p:extLst>
      <p:ext uri="{BB962C8B-B14F-4D97-AF65-F5344CB8AC3E}">
        <p14:creationId xmlns:p14="http://schemas.microsoft.com/office/powerpoint/2010/main" val="8158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153" name="Rectangle 5130">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54" name="Straight Connector 5132">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7976F132-6F90-7E42-07CB-60B3D921C32D}"/>
              </a:ext>
            </a:extLst>
          </p:cNvPr>
          <p:cNvSpPr>
            <a:spLocks noGrp="1"/>
          </p:cNvSpPr>
          <p:nvPr>
            <p:ph type="title"/>
          </p:nvPr>
        </p:nvSpPr>
        <p:spPr>
          <a:xfrm>
            <a:off x="1451580" y="804520"/>
            <a:ext cx="3697365" cy="1049235"/>
          </a:xfrm>
        </p:spPr>
        <p:txBody>
          <a:bodyPr>
            <a:normAutofit/>
          </a:bodyPr>
          <a:lstStyle/>
          <a:p>
            <a:r>
              <a:rPr lang="sv-SE" sz="1800" dirty="0"/>
              <a:t>Föräldrarepresentanter/</a:t>
            </a:r>
            <a:br>
              <a:rPr lang="sv-SE" sz="1800" dirty="0"/>
            </a:br>
            <a:r>
              <a:rPr lang="sv-SE" sz="1800" dirty="0"/>
              <a:t>Spelarråd</a:t>
            </a:r>
          </a:p>
        </p:txBody>
      </p:sp>
      <p:sp>
        <p:nvSpPr>
          <p:cNvPr id="5155" name="Rectangle 5134">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56" name="Content Placeholder 5125">
            <a:extLst>
              <a:ext uri="{FF2B5EF4-FFF2-40B4-BE49-F238E27FC236}">
                <a16:creationId xmlns:a16="http://schemas.microsoft.com/office/drawing/2014/main" id="{C4E15BB8-181B-BBF1-4CB8-2C9A540D4C3C}"/>
              </a:ext>
            </a:extLst>
          </p:cNvPr>
          <p:cNvSpPr>
            <a:spLocks noGrp="1"/>
          </p:cNvSpPr>
          <p:nvPr>
            <p:ph idx="1"/>
          </p:nvPr>
        </p:nvSpPr>
        <p:spPr>
          <a:xfrm>
            <a:off x="1451581" y="2015732"/>
            <a:ext cx="3526523" cy="3450613"/>
          </a:xfrm>
        </p:spPr>
        <p:txBody>
          <a:bodyPr>
            <a:normAutofit/>
          </a:bodyPr>
          <a:lstStyle/>
          <a:p>
            <a:r>
              <a:rPr lang="en-US" dirty="0"/>
              <a:t>2 </a:t>
            </a:r>
            <a:r>
              <a:rPr lang="en-US" dirty="0" err="1"/>
              <a:t>träffar</a:t>
            </a:r>
            <a:r>
              <a:rPr lang="en-US" dirty="0"/>
              <a:t>/</a:t>
            </a:r>
            <a:r>
              <a:rPr lang="en-US" dirty="0" err="1"/>
              <a:t>Säsong</a:t>
            </a:r>
            <a:endParaRPr lang="en-US" dirty="0"/>
          </a:p>
          <a:p>
            <a:r>
              <a:rPr lang="en-US" dirty="0" err="1"/>
              <a:t>Första</a:t>
            </a:r>
            <a:r>
              <a:rPr lang="en-US" dirty="0"/>
              <a:t> </a:t>
            </a:r>
            <a:r>
              <a:rPr lang="en-US" dirty="0" err="1"/>
              <a:t>träffen</a:t>
            </a:r>
            <a:r>
              <a:rPr lang="en-US" dirty="0"/>
              <a:t> </a:t>
            </a:r>
            <a:r>
              <a:rPr lang="en-US" dirty="0" err="1"/>
              <a:t>är</a:t>
            </a:r>
            <a:r>
              <a:rPr lang="en-US" dirty="0"/>
              <a:t>: </a:t>
            </a:r>
            <a:r>
              <a:rPr lang="en-US" b="1" dirty="0"/>
              <a:t>3/11 19.00 </a:t>
            </a:r>
            <a:r>
              <a:rPr lang="en-US" dirty="0" err="1"/>
              <a:t>på</a:t>
            </a:r>
            <a:r>
              <a:rPr lang="en-US" dirty="0"/>
              <a:t> </a:t>
            </a:r>
            <a:r>
              <a:rPr lang="en-US" dirty="0" err="1"/>
              <a:t>Hammarhallen</a:t>
            </a:r>
            <a:r>
              <a:rPr lang="en-US" dirty="0"/>
              <a:t>.</a:t>
            </a:r>
          </a:p>
          <a:p>
            <a:r>
              <a:rPr lang="en-US" dirty="0" err="1"/>
              <a:t>Skicka</a:t>
            </a:r>
            <a:r>
              <a:rPr lang="en-US" dirty="0"/>
              <a:t> </a:t>
            </a:r>
            <a:r>
              <a:rPr lang="en-US" dirty="0" err="1"/>
              <a:t>mejl</a:t>
            </a:r>
            <a:r>
              <a:rPr lang="en-US" dirty="0"/>
              <a:t> med </a:t>
            </a:r>
            <a:r>
              <a:rPr lang="en-US" dirty="0" err="1"/>
              <a:t>namn</a:t>
            </a:r>
            <a:r>
              <a:rPr lang="en-US" dirty="0"/>
              <a:t>, </a:t>
            </a:r>
            <a:r>
              <a:rPr lang="en-US" dirty="0" err="1"/>
              <a:t>mobil</a:t>
            </a:r>
            <a:r>
              <a:rPr lang="en-US" dirty="0"/>
              <a:t> </a:t>
            </a:r>
            <a:r>
              <a:rPr lang="en-US" dirty="0" err="1"/>
              <a:t>och</a:t>
            </a:r>
            <a:r>
              <a:rPr lang="en-US" dirty="0"/>
              <a:t> </a:t>
            </a:r>
            <a:r>
              <a:rPr lang="en-US" dirty="0" err="1"/>
              <a:t>mejladress</a:t>
            </a:r>
            <a:r>
              <a:rPr lang="en-US" dirty="0"/>
              <a:t> </a:t>
            </a:r>
            <a:r>
              <a:rPr lang="en-US" dirty="0" err="1"/>
              <a:t>på</a:t>
            </a:r>
            <a:r>
              <a:rPr lang="en-US" dirty="0"/>
              <a:t> den </a:t>
            </a:r>
            <a:r>
              <a:rPr lang="en-US" dirty="0" err="1"/>
              <a:t>som</a:t>
            </a:r>
            <a:r>
              <a:rPr lang="en-US" dirty="0"/>
              <a:t> </a:t>
            </a:r>
            <a:r>
              <a:rPr lang="en-US" dirty="0" err="1"/>
              <a:t>representerar</a:t>
            </a:r>
            <a:r>
              <a:rPr lang="en-US" dirty="0"/>
              <a:t> </a:t>
            </a:r>
            <a:r>
              <a:rPr lang="en-US" dirty="0" err="1"/>
              <a:t>ert</a:t>
            </a:r>
            <a:r>
              <a:rPr lang="en-US" dirty="0"/>
              <a:t> lag till </a:t>
            </a:r>
            <a:r>
              <a:rPr lang="en-US" dirty="0" err="1"/>
              <a:t>Stina</a:t>
            </a:r>
            <a:r>
              <a:rPr lang="en-US" dirty="0"/>
              <a:t>.</a:t>
            </a:r>
          </a:p>
          <a:p>
            <a:endParaRPr lang="en-US" dirty="0"/>
          </a:p>
        </p:txBody>
      </p:sp>
      <p:grpSp>
        <p:nvGrpSpPr>
          <p:cNvPr id="5157" name="Group 5136">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138" name="Rectangle 5137">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8" name="Rectangle 5138">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4" name="Picture 4" descr="7 frågor som hjälper dig att bli en mötesmästare! - Nya ledarskapet">
            <a:extLst>
              <a:ext uri="{FF2B5EF4-FFF2-40B4-BE49-F238E27FC236}">
                <a16:creationId xmlns:a16="http://schemas.microsoft.com/office/drawing/2014/main" id="{4A2E493F-58F1-9B24-F46F-56CBB2E6F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2" r="9152" b="1"/>
          <a:stretch/>
        </p:blipFill>
        <p:spPr bwMode="auto">
          <a:xfrm>
            <a:off x="6093926" y="1116345"/>
            <a:ext cx="4821551" cy="3866172"/>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5140">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60" name="Straight Connector 5142">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6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A080A-BAE8-242F-A31B-2EEBF7E6BC8C}"/>
              </a:ext>
            </a:extLst>
          </p:cNvPr>
          <p:cNvSpPr>
            <a:spLocks noGrp="1"/>
          </p:cNvSpPr>
          <p:nvPr>
            <p:ph type="title"/>
          </p:nvPr>
        </p:nvSpPr>
        <p:spPr>
          <a:xfrm>
            <a:off x="1451579" y="804519"/>
            <a:ext cx="9603275" cy="1049235"/>
          </a:xfrm>
        </p:spPr>
        <p:txBody>
          <a:bodyPr>
            <a:normAutofit/>
          </a:bodyPr>
          <a:lstStyle/>
          <a:p>
            <a:r>
              <a:rPr lang="sv-SE"/>
              <a:t>Serieträffar, digitala, obligatoriska</a:t>
            </a:r>
          </a:p>
        </p:txBody>
      </p:sp>
      <p:sp>
        <p:nvSpPr>
          <p:cNvPr id="3" name="Platshållare för innehåll 2">
            <a:extLst>
              <a:ext uri="{FF2B5EF4-FFF2-40B4-BE49-F238E27FC236}">
                <a16:creationId xmlns:a16="http://schemas.microsoft.com/office/drawing/2014/main" id="{1D4E27BA-A250-B774-8D30-1438C480E62C}"/>
              </a:ext>
            </a:extLst>
          </p:cNvPr>
          <p:cNvSpPr>
            <a:spLocks noGrp="1"/>
          </p:cNvSpPr>
          <p:nvPr>
            <p:ph idx="1"/>
          </p:nvPr>
        </p:nvSpPr>
        <p:spPr>
          <a:xfrm>
            <a:off x="1451579" y="2015734"/>
            <a:ext cx="6195784" cy="3450613"/>
          </a:xfrm>
        </p:spPr>
        <p:txBody>
          <a:bodyPr>
            <a:normAutofit/>
          </a:bodyPr>
          <a:lstStyle/>
          <a:p>
            <a:pPr marL="0" indent="0">
              <a:buNone/>
            </a:pPr>
            <a:endParaRPr lang="sv-SE" dirty="0"/>
          </a:p>
          <a:p>
            <a:r>
              <a:rPr lang="sv-SE" dirty="0"/>
              <a:t>Röd och Blå nivå – 8/10</a:t>
            </a:r>
          </a:p>
          <a:p>
            <a:r>
              <a:rPr lang="sv-SE" dirty="0"/>
              <a:t>Grön nivå – 10/10 (Seriestart 2-3/11)</a:t>
            </a:r>
          </a:p>
          <a:p>
            <a:r>
              <a:rPr lang="sv-SE" dirty="0"/>
              <a:t>Kommer ske digitalt via Teams.</a:t>
            </a:r>
          </a:p>
          <a:p>
            <a:r>
              <a:rPr lang="sv-SE" dirty="0"/>
              <a:t>Röd och Blå startar serierna 21-22/10</a:t>
            </a:r>
          </a:p>
          <a:p>
            <a:r>
              <a:rPr lang="sv-SE" dirty="0"/>
              <a:t>Svart- Har fått ut information denna vecka.</a:t>
            </a:r>
          </a:p>
        </p:txBody>
      </p:sp>
      <p:pic>
        <p:nvPicPr>
          <p:cNvPr id="2050" name="Picture 2" descr="Inbjudan till digitala serieträffar nu på onsdag 27/5 - nu med förslag till  serieindelning | Innebandy.se">
            <a:extLst>
              <a:ext uri="{FF2B5EF4-FFF2-40B4-BE49-F238E27FC236}">
                <a16:creationId xmlns:a16="http://schemas.microsoft.com/office/drawing/2014/main" id="{49D8E44B-6575-ED49-8A8F-9CE290087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29" r="30507" b="-1"/>
          <a:stretch/>
        </p:blipFill>
        <p:spPr bwMode="auto">
          <a:xfrm>
            <a:off x="8128756" y="2567903"/>
            <a:ext cx="2926098" cy="234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4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02" name="Rectangle 7201">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04" name="Straight Connector 7203">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86D11E70-9D6D-7658-F26C-A0B14C1579CE}"/>
              </a:ext>
            </a:extLst>
          </p:cNvPr>
          <p:cNvSpPr>
            <a:spLocks noGrp="1"/>
          </p:cNvSpPr>
          <p:nvPr>
            <p:ph type="title"/>
          </p:nvPr>
        </p:nvSpPr>
        <p:spPr>
          <a:xfrm>
            <a:off x="7218030" y="804520"/>
            <a:ext cx="3520367" cy="1049235"/>
          </a:xfrm>
        </p:spPr>
        <p:txBody>
          <a:bodyPr vert="horz" lIns="91440" tIns="45720" rIns="91440" bIns="0" rtlCol="0">
            <a:normAutofit/>
          </a:bodyPr>
          <a:lstStyle/>
          <a:p>
            <a:r>
              <a:rPr lang="en-US" sz="2200"/>
              <a:t>Utdrag ur belastningsregistret</a:t>
            </a:r>
          </a:p>
        </p:txBody>
      </p:sp>
      <p:sp>
        <p:nvSpPr>
          <p:cNvPr id="7206" name="Rectangle 7205">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208" name="Group 7207">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7209" name="Rectangle 7208">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0" name="Rectangle 7209">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70" name="Picture 2" descr="Snout Character Fiction, tecknad tjuv, Tecknad serie, karaktär png | PNGEgg">
            <a:extLst>
              <a:ext uri="{FF2B5EF4-FFF2-40B4-BE49-F238E27FC236}">
                <a16:creationId xmlns:a16="http://schemas.microsoft.com/office/drawing/2014/main" id="{EF688E96-EA99-FAC4-4304-A6EC9D1FF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84" r="-5" b="11287"/>
          <a:stretch/>
        </p:blipFill>
        <p:spPr bwMode="auto">
          <a:xfrm>
            <a:off x="1271223" y="1116345"/>
            <a:ext cx="4825148" cy="3866172"/>
          </a:xfrm>
          <a:prstGeom prst="rect">
            <a:avLst/>
          </a:prstGeom>
          <a:noFill/>
          <a:extLst>
            <a:ext uri="{909E8E84-426E-40DD-AFC4-6F175D3DCCD1}">
              <a14:hiddenFill xmlns:a14="http://schemas.microsoft.com/office/drawing/2010/main">
                <a:solidFill>
                  <a:srgbClr val="FFFFFF"/>
                </a:solidFill>
              </a14:hiddenFill>
            </a:ext>
          </a:extLst>
        </p:spPr>
      </p:pic>
      <p:sp>
        <p:nvSpPr>
          <p:cNvPr id="7199" name="Content Placeholder 7198">
            <a:extLst>
              <a:ext uri="{FF2B5EF4-FFF2-40B4-BE49-F238E27FC236}">
                <a16:creationId xmlns:a16="http://schemas.microsoft.com/office/drawing/2014/main" id="{0596EA0B-98A6-7C24-4764-F8DF21BA4965}"/>
              </a:ext>
            </a:extLst>
          </p:cNvPr>
          <p:cNvSpPr>
            <a:spLocks noGrp="1"/>
          </p:cNvSpPr>
          <p:nvPr>
            <p:ph idx="1"/>
          </p:nvPr>
        </p:nvSpPr>
        <p:spPr>
          <a:xfrm>
            <a:off x="7218029" y="2015732"/>
            <a:ext cx="3520368" cy="3450613"/>
          </a:xfrm>
        </p:spPr>
        <p:txBody>
          <a:bodyPr>
            <a:normAutofit/>
          </a:bodyPr>
          <a:lstStyle/>
          <a:p>
            <a:r>
              <a:rPr lang="en-US" dirty="0" err="1"/>
              <a:t>Lämnas</a:t>
            </a:r>
            <a:r>
              <a:rPr lang="en-US" dirty="0"/>
              <a:t> till </a:t>
            </a:r>
            <a:r>
              <a:rPr lang="en-US" dirty="0" err="1"/>
              <a:t>kansliet</a:t>
            </a:r>
            <a:r>
              <a:rPr lang="en-US" dirty="0"/>
              <a:t> </a:t>
            </a:r>
            <a:r>
              <a:rPr lang="en-US" dirty="0" err="1"/>
              <a:t>så</a:t>
            </a:r>
            <a:r>
              <a:rPr lang="en-US" dirty="0"/>
              <a:t> fort </a:t>
            </a:r>
            <a:r>
              <a:rPr lang="en-US" dirty="0" err="1"/>
              <a:t>som</a:t>
            </a:r>
            <a:r>
              <a:rPr lang="en-US" dirty="0"/>
              <a:t> </a:t>
            </a:r>
            <a:r>
              <a:rPr lang="en-US" dirty="0" err="1"/>
              <a:t>möjligt</a:t>
            </a:r>
            <a:r>
              <a:rPr lang="en-US" dirty="0"/>
              <a:t>.</a:t>
            </a:r>
          </a:p>
          <a:p>
            <a:r>
              <a:rPr lang="en-US" dirty="0"/>
              <a:t>Sista </a:t>
            </a:r>
            <a:r>
              <a:rPr lang="en-US" dirty="0" err="1"/>
              <a:t>datumet</a:t>
            </a:r>
            <a:r>
              <a:rPr lang="en-US" dirty="0"/>
              <a:t> </a:t>
            </a:r>
            <a:r>
              <a:rPr lang="en-US" dirty="0" err="1"/>
              <a:t>är</a:t>
            </a:r>
            <a:r>
              <a:rPr lang="en-US" dirty="0"/>
              <a:t> ????</a:t>
            </a:r>
          </a:p>
          <a:p>
            <a:endParaRPr lang="en-US" dirty="0"/>
          </a:p>
        </p:txBody>
      </p:sp>
      <p:pic>
        <p:nvPicPr>
          <p:cNvPr id="7212" name="Picture 7211">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14" name="Straight Connector 7213">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8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216" name="Rectangle 821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18" name="Straight Connector 821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7CC61398-5E99-0024-4588-F60C89187DF3}"/>
              </a:ext>
            </a:extLst>
          </p:cNvPr>
          <p:cNvSpPr>
            <a:spLocks noGrp="1"/>
          </p:cNvSpPr>
          <p:nvPr>
            <p:ph type="title"/>
          </p:nvPr>
        </p:nvSpPr>
        <p:spPr>
          <a:xfrm>
            <a:off x="1451580" y="804520"/>
            <a:ext cx="4176511" cy="1049235"/>
          </a:xfrm>
        </p:spPr>
        <p:txBody>
          <a:bodyPr>
            <a:normAutofit/>
          </a:bodyPr>
          <a:lstStyle/>
          <a:p>
            <a:r>
              <a:rPr lang="sv-SE"/>
              <a:t>Medlems-och träningsavgifter</a:t>
            </a:r>
          </a:p>
        </p:txBody>
      </p:sp>
      <p:sp>
        <p:nvSpPr>
          <p:cNvPr id="8220" name="Rectangle 821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Platshållare för innehåll 2">
            <a:extLst>
              <a:ext uri="{FF2B5EF4-FFF2-40B4-BE49-F238E27FC236}">
                <a16:creationId xmlns:a16="http://schemas.microsoft.com/office/drawing/2014/main" id="{818DC2C1-AE3E-50F8-0836-523792ED0270}"/>
              </a:ext>
            </a:extLst>
          </p:cNvPr>
          <p:cNvSpPr>
            <a:spLocks noGrp="1"/>
          </p:cNvSpPr>
          <p:nvPr>
            <p:ph idx="1"/>
          </p:nvPr>
        </p:nvSpPr>
        <p:spPr>
          <a:xfrm>
            <a:off x="1451581" y="2015732"/>
            <a:ext cx="4172212" cy="3450613"/>
          </a:xfrm>
        </p:spPr>
        <p:txBody>
          <a:bodyPr>
            <a:normAutofit/>
          </a:bodyPr>
          <a:lstStyle/>
          <a:p>
            <a:r>
              <a:rPr lang="sv-SE" dirty="0"/>
              <a:t>Efter 3 prova på träningar  ska medlems och träningsavgiften betalas.</a:t>
            </a:r>
          </a:p>
          <a:p>
            <a:r>
              <a:rPr lang="sv-SE" dirty="0"/>
              <a:t>Ingen spelare licenseras om inte avgifterna är betalda.</a:t>
            </a:r>
          </a:p>
          <a:p>
            <a:r>
              <a:rPr lang="sv-SE" dirty="0"/>
              <a:t>Information hur mycket kostnader är finns på </a:t>
            </a:r>
            <a:r>
              <a:rPr lang="sv-SE" dirty="0" err="1"/>
              <a:t>laget.se</a:t>
            </a:r>
            <a:r>
              <a:rPr lang="sv-SE" dirty="0"/>
              <a:t> eller ring kansliet.</a:t>
            </a:r>
          </a:p>
        </p:txBody>
      </p:sp>
      <p:pic>
        <p:nvPicPr>
          <p:cNvPr id="4" name="Picture 2" descr="förening som har medlemsavgift Riksförbundet Unga Musikanter">
            <a:extLst>
              <a:ext uri="{FF2B5EF4-FFF2-40B4-BE49-F238E27FC236}">
                <a16:creationId xmlns:a16="http://schemas.microsoft.com/office/drawing/2014/main" id="{CF5412B7-9E4F-76EE-DA65-7C8C73A9F6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1" y="1794205"/>
            <a:ext cx="4960442" cy="2683517"/>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822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24" name="Straight Connector 822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42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11" name="Picture 1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En hand som håller en penna och skuggningar på ett ark">
            <a:extLst>
              <a:ext uri="{FF2B5EF4-FFF2-40B4-BE49-F238E27FC236}">
                <a16:creationId xmlns:a16="http://schemas.microsoft.com/office/drawing/2014/main" id="{878A1D40-DD7A-74DD-D8F6-229A2B5564CF}"/>
              </a:ext>
            </a:extLst>
          </p:cNvPr>
          <p:cNvPicPr>
            <a:picLocks noChangeAspect="1"/>
          </p:cNvPicPr>
          <p:nvPr/>
        </p:nvPicPr>
        <p:blipFill rotWithShape="1">
          <a:blip r:embed="rId3"/>
          <a:srcRect t="872" r="-1" b="2558"/>
          <a:stretch/>
        </p:blipFill>
        <p:spPr>
          <a:xfrm>
            <a:off x="20" y="10"/>
            <a:ext cx="12191675" cy="6857990"/>
          </a:xfrm>
          <a:prstGeom prst="rect">
            <a:avLst/>
          </a:prstGeom>
        </p:spPr>
      </p:pic>
      <p:sp>
        <p:nvSpPr>
          <p:cNvPr id="17" name="Rectangle 16">
            <a:extLst>
              <a:ext uri="{FF2B5EF4-FFF2-40B4-BE49-F238E27FC236}">
                <a16:creationId xmlns:a16="http://schemas.microsoft.com/office/drawing/2014/main" id="{CD1E95A3-8161-4F0A-A121-DECD04A9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7589"/>
            <a:ext cx="8295215" cy="1452930"/>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191E583-37CC-2FEE-BC30-84FF12DEE092}"/>
              </a:ext>
            </a:extLst>
          </p:cNvPr>
          <p:cNvSpPr>
            <a:spLocks noGrp="1"/>
          </p:cNvSpPr>
          <p:nvPr>
            <p:ph type="title"/>
          </p:nvPr>
        </p:nvSpPr>
        <p:spPr>
          <a:xfrm>
            <a:off x="1293993" y="5241371"/>
            <a:ext cx="6835556" cy="954556"/>
          </a:xfrm>
        </p:spPr>
        <p:txBody>
          <a:bodyPr vert="horz" lIns="91440" tIns="45720" rIns="91440" bIns="45720" rtlCol="0" anchor="t">
            <a:normAutofit/>
          </a:bodyPr>
          <a:lstStyle/>
          <a:p>
            <a:pPr algn="r"/>
            <a:r>
              <a:rPr lang="en-US" dirty="0">
                <a:solidFill>
                  <a:srgbClr val="FFFFFE"/>
                </a:solidFill>
              </a:rPr>
              <a:t>DOKUMENT ATT SKRIVA UNDER-</a:t>
            </a:r>
            <a:br>
              <a:rPr lang="en-US" dirty="0">
                <a:solidFill>
                  <a:srgbClr val="FFFFFE"/>
                </a:solidFill>
              </a:rPr>
            </a:br>
            <a:r>
              <a:rPr lang="en-US" sz="1800" dirty="0" err="1">
                <a:solidFill>
                  <a:srgbClr val="FFFFFE"/>
                </a:solidFill>
              </a:rPr>
              <a:t>angående</a:t>
            </a:r>
            <a:r>
              <a:rPr lang="en-US" sz="1800" dirty="0">
                <a:solidFill>
                  <a:srgbClr val="FFFFFE"/>
                </a:solidFill>
              </a:rPr>
              <a:t> din roll </a:t>
            </a:r>
            <a:r>
              <a:rPr lang="en-US" sz="1800" dirty="0" err="1">
                <a:solidFill>
                  <a:srgbClr val="FFFFFE"/>
                </a:solidFill>
              </a:rPr>
              <a:t>som</a:t>
            </a:r>
            <a:r>
              <a:rPr lang="en-US" sz="1800" dirty="0">
                <a:solidFill>
                  <a:srgbClr val="FFFFFE"/>
                </a:solidFill>
              </a:rPr>
              <a:t> representant </a:t>
            </a:r>
            <a:r>
              <a:rPr lang="en-US" sz="1800" dirty="0" err="1">
                <a:solidFill>
                  <a:srgbClr val="FFFFFE"/>
                </a:solidFill>
              </a:rPr>
              <a:t>och</a:t>
            </a:r>
            <a:r>
              <a:rPr lang="en-US" sz="1800" dirty="0">
                <a:solidFill>
                  <a:srgbClr val="FFFFFE"/>
                </a:solidFill>
              </a:rPr>
              <a:t> </a:t>
            </a:r>
            <a:r>
              <a:rPr lang="en-US" sz="1800" dirty="0" err="1">
                <a:solidFill>
                  <a:srgbClr val="FFFFFE"/>
                </a:solidFill>
              </a:rPr>
              <a:t>ledare</a:t>
            </a:r>
            <a:r>
              <a:rPr lang="en-US" sz="1800" dirty="0">
                <a:solidFill>
                  <a:srgbClr val="FFFFFE"/>
                </a:solidFill>
              </a:rPr>
              <a:t> I SVIF</a:t>
            </a:r>
            <a:endParaRPr lang="en-US" dirty="0">
              <a:solidFill>
                <a:srgbClr val="FFFFFE"/>
              </a:solidFill>
            </a:endParaRPr>
          </a:p>
        </p:txBody>
      </p:sp>
      <p:cxnSp>
        <p:nvCxnSpPr>
          <p:cNvPr id="19" name="Straight Connector 18">
            <a:extLst>
              <a:ext uri="{FF2B5EF4-FFF2-40B4-BE49-F238E27FC236}">
                <a16:creationId xmlns:a16="http://schemas.microsoft.com/office/drawing/2014/main" id="{DA0AC9CE-43F0-435C-BD6C-70E61E1B27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990" y="5075836"/>
            <a:ext cx="6832499" cy="0"/>
          </a:xfrm>
          <a:prstGeom prst="line">
            <a:avLst/>
          </a:prstGeom>
          <a:ln w="31750">
            <a:solidFill>
              <a:srgbClr val="F6B8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617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9" name="Straight Connector 5128">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D9989374-0741-654E-5545-D2A0BF7EB29B}"/>
              </a:ext>
            </a:extLst>
          </p:cNvPr>
          <p:cNvSpPr>
            <a:spLocks noGrp="1"/>
          </p:cNvSpPr>
          <p:nvPr>
            <p:ph type="title"/>
          </p:nvPr>
        </p:nvSpPr>
        <p:spPr>
          <a:xfrm>
            <a:off x="7218030" y="804520"/>
            <a:ext cx="3520367" cy="1049235"/>
          </a:xfrm>
        </p:spPr>
        <p:txBody>
          <a:bodyPr>
            <a:normAutofit/>
          </a:bodyPr>
          <a:lstStyle/>
          <a:p>
            <a:r>
              <a:rPr lang="sv-SE" dirty="0"/>
              <a:t>cuper</a:t>
            </a:r>
          </a:p>
        </p:txBody>
      </p:sp>
      <p:sp>
        <p:nvSpPr>
          <p:cNvPr id="5131" name="Rectangle 5130">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133" name="Group 5132">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134" name="Rectangle 5133">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2" name="Picture 2" descr="Innebandycuper &amp; camper: Nyheter">
            <a:extLst>
              <a:ext uri="{FF2B5EF4-FFF2-40B4-BE49-F238E27FC236}">
                <a16:creationId xmlns:a16="http://schemas.microsoft.com/office/drawing/2014/main" id="{D2EF69BE-C032-4B71-E670-CB448978D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 r="28705"/>
          <a:stretch/>
        </p:blipFill>
        <p:spPr bwMode="auto">
          <a:xfrm>
            <a:off x="1271223" y="1116345"/>
            <a:ext cx="4825148"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87CAC0A-B063-721C-032A-94F12B566DEB}"/>
              </a:ext>
            </a:extLst>
          </p:cNvPr>
          <p:cNvSpPr>
            <a:spLocks noGrp="1"/>
          </p:cNvSpPr>
          <p:nvPr>
            <p:ph idx="1"/>
          </p:nvPr>
        </p:nvSpPr>
        <p:spPr>
          <a:xfrm>
            <a:off x="7218029" y="2015732"/>
            <a:ext cx="3520368" cy="3450613"/>
          </a:xfrm>
        </p:spPr>
        <p:txBody>
          <a:bodyPr>
            <a:normAutofit/>
          </a:bodyPr>
          <a:lstStyle/>
          <a:p>
            <a:r>
              <a:rPr lang="sv-SE" dirty="0"/>
              <a:t>Bidrag från föreningen med 1000 kr/lag.</a:t>
            </a:r>
          </a:p>
          <a:p>
            <a:r>
              <a:rPr lang="sv-SE" dirty="0"/>
              <a:t>Vid frågor gällande cuper går det bra att prata med Maud.</a:t>
            </a:r>
          </a:p>
          <a:p>
            <a:endParaRPr lang="sv-SE" dirty="0"/>
          </a:p>
        </p:txBody>
      </p:sp>
      <p:pic>
        <p:nvPicPr>
          <p:cNvPr id="5137" name="Picture 5136">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39" name="Straight Connector 5138">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76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88" name="Rectangle 1087">
            <a:extLst>
              <a:ext uri="{FF2B5EF4-FFF2-40B4-BE49-F238E27FC236}">
                <a16:creationId xmlns:a16="http://schemas.microsoft.com/office/drawing/2014/main" id="{58394E52-1609-430B-A7A5-BFF43EB9C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0" name="Straight Connector 1089">
            <a:extLst>
              <a:ext uri="{FF2B5EF4-FFF2-40B4-BE49-F238E27FC236}">
                <a16:creationId xmlns:a16="http://schemas.microsoft.com/office/drawing/2014/main" id="{8DC4616F-FBF8-4855-A506-67D86C06BB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030F5D76-8B3C-2ADD-6DFE-7791225D2613}"/>
              </a:ext>
            </a:extLst>
          </p:cNvPr>
          <p:cNvSpPr>
            <a:spLocks noGrp="1"/>
          </p:cNvSpPr>
          <p:nvPr>
            <p:ph type="title"/>
          </p:nvPr>
        </p:nvSpPr>
        <p:spPr>
          <a:xfrm>
            <a:off x="1451580" y="804520"/>
            <a:ext cx="3530157" cy="1049235"/>
          </a:xfrm>
        </p:spPr>
        <p:txBody>
          <a:bodyPr>
            <a:normAutofit/>
          </a:bodyPr>
          <a:lstStyle/>
          <a:p>
            <a:r>
              <a:rPr lang="sv-SE" dirty="0"/>
              <a:t>Hämtning av material</a:t>
            </a:r>
          </a:p>
        </p:txBody>
      </p:sp>
      <p:sp>
        <p:nvSpPr>
          <p:cNvPr id="1092" name="Rectangle 1091">
            <a:extLst>
              <a:ext uri="{FF2B5EF4-FFF2-40B4-BE49-F238E27FC236}">
                <a16:creationId xmlns:a16="http://schemas.microsoft.com/office/drawing/2014/main" id="{D3697D93-D148-4A98-A3A4-98AA7C2B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Platshållare för innehåll 2">
            <a:extLst>
              <a:ext uri="{FF2B5EF4-FFF2-40B4-BE49-F238E27FC236}">
                <a16:creationId xmlns:a16="http://schemas.microsoft.com/office/drawing/2014/main" id="{1CC11D6C-1A3B-F72E-86F6-28D1C0F26485}"/>
              </a:ext>
            </a:extLst>
          </p:cNvPr>
          <p:cNvSpPr>
            <a:spLocks noGrp="1"/>
          </p:cNvSpPr>
          <p:nvPr>
            <p:ph idx="1"/>
          </p:nvPr>
        </p:nvSpPr>
        <p:spPr>
          <a:xfrm>
            <a:off x="1451581" y="2015732"/>
            <a:ext cx="3526523" cy="3450613"/>
          </a:xfrm>
        </p:spPr>
        <p:txBody>
          <a:bodyPr>
            <a:normAutofit/>
          </a:bodyPr>
          <a:lstStyle/>
          <a:p>
            <a:r>
              <a:rPr lang="sv-SE" dirty="0"/>
              <a:t>Söndag 8/9 19-19.30</a:t>
            </a:r>
          </a:p>
          <a:p>
            <a:endParaRPr lang="sv-SE" dirty="0"/>
          </a:p>
          <a:p>
            <a:r>
              <a:rPr lang="sv-SE" dirty="0"/>
              <a:t>Innebandyns förråd, under Barn-och utbildningsförvaltningen</a:t>
            </a:r>
          </a:p>
          <a:p>
            <a:r>
              <a:rPr lang="sv-SE"/>
              <a:t>Drottninggatan 7</a:t>
            </a:r>
            <a:endParaRPr lang="sv-SE" dirty="0"/>
          </a:p>
        </p:txBody>
      </p:sp>
      <p:grpSp>
        <p:nvGrpSpPr>
          <p:cNvPr id="1094" name="Group 1093">
            <a:extLst>
              <a:ext uri="{FF2B5EF4-FFF2-40B4-BE49-F238E27FC236}">
                <a16:creationId xmlns:a16="http://schemas.microsoft.com/office/drawing/2014/main" id="{3F354BC6-2994-4F4D-AF23-2386109F20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095" name="Rectangle 1094">
              <a:extLst>
                <a:ext uri="{FF2B5EF4-FFF2-40B4-BE49-F238E27FC236}">
                  <a16:creationId xmlns:a16="http://schemas.microsoft.com/office/drawing/2014/main" id="{948D8A8A-377B-4E5C-BEFB-15AD256EB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Rectangle 1095">
              <a:extLst>
                <a:ext uri="{FF2B5EF4-FFF2-40B4-BE49-F238E27FC236}">
                  <a16:creationId xmlns:a16="http://schemas.microsoft.com/office/drawing/2014/main" id="{C589EFFC-BCBD-45AD-9D67-24B6C7C56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Målvakt shorts FLOW SR - Övriga skydd - Målvakt - Innebandykungen">
            <a:extLst>
              <a:ext uri="{FF2B5EF4-FFF2-40B4-BE49-F238E27FC236}">
                <a16:creationId xmlns:a16="http://schemas.microsoft.com/office/drawing/2014/main" id="{A3DEFC6F-F347-8C91-8A6B-54BF90B49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809" r="2" b="5736"/>
          <a:stretch/>
        </p:blipFill>
        <p:spPr bwMode="auto">
          <a:xfrm>
            <a:off x="6094411" y="1116346"/>
            <a:ext cx="2328669" cy="1850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nebandy målvaktskläder &amp; målvaktsutrustning - Klubbhuset">
            <a:extLst>
              <a:ext uri="{FF2B5EF4-FFF2-40B4-BE49-F238E27FC236}">
                <a16:creationId xmlns:a16="http://schemas.microsoft.com/office/drawing/2014/main" id="{6E87C449-2681-AC13-D934-2AD6F2353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708" r="-4" b="21040"/>
          <a:stretch/>
        </p:blipFill>
        <p:spPr bwMode="auto">
          <a:xfrm>
            <a:off x="8586806" y="1124571"/>
            <a:ext cx="2328670" cy="18420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lshamns IBK - Målvaktsträning - Svenskalag.se">
            <a:extLst>
              <a:ext uri="{FF2B5EF4-FFF2-40B4-BE49-F238E27FC236}">
                <a16:creationId xmlns:a16="http://schemas.microsoft.com/office/drawing/2014/main" id="{50D43FFE-11FD-8395-4065-B643AD6CA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469" r="5" b="5"/>
          <a:stretch/>
        </p:blipFill>
        <p:spPr bwMode="auto">
          <a:xfrm>
            <a:off x="6090777" y="3131195"/>
            <a:ext cx="2332303" cy="1851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ålvakt - kläder och skor hos Gnesta Sportbutik">
            <a:extLst>
              <a:ext uri="{FF2B5EF4-FFF2-40B4-BE49-F238E27FC236}">
                <a16:creationId xmlns:a16="http://schemas.microsoft.com/office/drawing/2014/main" id="{7FD3F1F6-0A53-FE05-0CF8-35EB066F52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75" r="2" b="15949"/>
          <a:stretch/>
        </p:blipFill>
        <p:spPr bwMode="auto">
          <a:xfrm>
            <a:off x="8583174" y="3131196"/>
            <a:ext cx="2332303" cy="1851321"/>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1097">
            <a:extLst>
              <a:ext uri="{FF2B5EF4-FFF2-40B4-BE49-F238E27FC236}">
                <a16:creationId xmlns:a16="http://schemas.microsoft.com/office/drawing/2014/main" id="{F190D68A-CD84-4965-890D-4829B6C1ED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00" name="Straight Connector 1099">
            <a:extLst>
              <a:ext uri="{FF2B5EF4-FFF2-40B4-BE49-F238E27FC236}">
                <a16:creationId xmlns:a16="http://schemas.microsoft.com/office/drawing/2014/main" id="{7588CF8F-1D58-4649-9E47-A418EB852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15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7C7880-5333-9255-7B68-2002DB9C99B9}"/>
              </a:ext>
            </a:extLst>
          </p:cNvPr>
          <p:cNvSpPr>
            <a:spLocks noGrp="1"/>
          </p:cNvSpPr>
          <p:nvPr>
            <p:ph type="title"/>
          </p:nvPr>
        </p:nvSpPr>
        <p:spPr>
          <a:xfrm>
            <a:off x="1451579" y="804519"/>
            <a:ext cx="9603275" cy="1049235"/>
          </a:xfrm>
        </p:spPr>
        <p:txBody>
          <a:bodyPr>
            <a:normAutofit/>
          </a:bodyPr>
          <a:lstStyle/>
          <a:p>
            <a:r>
              <a:rPr lang="sv-SE" dirty="0"/>
              <a:t>Övrigt att komma ihåg!</a:t>
            </a:r>
          </a:p>
        </p:txBody>
      </p:sp>
      <p:sp>
        <p:nvSpPr>
          <p:cNvPr id="3" name="Platshållare för innehåll 2">
            <a:extLst>
              <a:ext uri="{FF2B5EF4-FFF2-40B4-BE49-F238E27FC236}">
                <a16:creationId xmlns:a16="http://schemas.microsoft.com/office/drawing/2014/main" id="{415612DC-81AC-2DB7-4790-F880B043A5FC}"/>
              </a:ext>
            </a:extLst>
          </p:cNvPr>
          <p:cNvSpPr>
            <a:spLocks noGrp="1"/>
          </p:cNvSpPr>
          <p:nvPr>
            <p:ph idx="1"/>
          </p:nvPr>
        </p:nvSpPr>
        <p:spPr>
          <a:xfrm>
            <a:off x="1451579" y="2015734"/>
            <a:ext cx="6195784" cy="3450613"/>
          </a:xfrm>
        </p:spPr>
        <p:txBody>
          <a:bodyPr>
            <a:normAutofit/>
          </a:bodyPr>
          <a:lstStyle/>
          <a:p>
            <a:pPr>
              <a:lnSpc>
                <a:spcPct val="110000"/>
              </a:lnSpc>
            </a:pPr>
            <a:r>
              <a:rPr lang="sv-SE" sz="1700" dirty="0"/>
              <a:t>Om nya ledare tillkommer eller om någon slutar - meddela Stina via mejl</a:t>
            </a:r>
          </a:p>
          <a:p>
            <a:pPr>
              <a:lnSpc>
                <a:spcPct val="110000"/>
              </a:lnSpc>
            </a:pPr>
            <a:r>
              <a:rPr lang="sv-SE" sz="1700" dirty="0"/>
              <a:t>Se till att ha det snyggt i förråden och ta inte med er grejer därifrån.</a:t>
            </a:r>
          </a:p>
          <a:p>
            <a:pPr>
              <a:lnSpc>
                <a:spcPct val="110000"/>
              </a:lnSpc>
            </a:pPr>
            <a:r>
              <a:rPr lang="sv-SE" sz="1700" dirty="0"/>
              <a:t>Lämna hallen i gott skick, fick många klagomål förra säsongen.</a:t>
            </a:r>
          </a:p>
          <a:p>
            <a:pPr>
              <a:lnSpc>
                <a:spcPct val="110000"/>
              </a:lnSpc>
            </a:pPr>
            <a:r>
              <a:rPr lang="sv-SE" sz="1700" dirty="0"/>
              <a:t>Stödfond finns om någon spelare inta har råd möjlighet att delta.</a:t>
            </a:r>
          </a:p>
          <a:p>
            <a:pPr>
              <a:lnSpc>
                <a:spcPct val="110000"/>
              </a:lnSpc>
            </a:pPr>
            <a:r>
              <a:rPr lang="sv-SE" sz="1700" dirty="0"/>
              <a:t>Håll </a:t>
            </a:r>
            <a:r>
              <a:rPr lang="sv-SE" sz="1700" dirty="0" err="1"/>
              <a:t>laget.se</a:t>
            </a:r>
            <a:r>
              <a:rPr lang="sv-SE" sz="1700" dirty="0"/>
              <a:t> uppdaterat med träningar, matcher mm</a:t>
            </a:r>
          </a:p>
          <a:p>
            <a:pPr>
              <a:lnSpc>
                <a:spcPct val="110000"/>
              </a:lnSpc>
            </a:pPr>
            <a:r>
              <a:rPr lang="sv-SE" sz="1700" dirty="0"/>
              <a:t>Lämna in material i tid och tvättat!</a:t>
            </a:r>
          </a:p>
          <a:p>
            <a:pPr marL="0" indent="0">
              <a:lnSpc>
                <a:spcPct val="110000"/>
              </a:lnSpc>
              <a:buNone/>
            </a:pPr>
            <a:r>
              <a:rPr lang="sv-SE" sz="1700" dirty="0"/>
              <a:t>Se till att mejl och mobil nummer är synliga för alla.</a:t>
            </a:r>
          </a:p>
        </p:txBody>
      </p:sp>
      <p:pic>
        <p:nvPicPr>
          <p:cNvPr id="6146" name="Picture 2" descr="Veckans KOM IHÅG!! / Svanskogs IF - Svenskalag.se">
            <a:extLst>
              <a:ext uri="{FF2B5EF4-FFF2-40B4-BE49-F238E27FC236}">
                <a16:creationId xmlns:a16="http://schemas.microsoft.com/office/drawing/2014/main" id="{FF2847DF-4427-8C5A-685C-DA30DA6AE6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8756" y="2277991"/>
            <a:ext cx="2926098" cy="292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3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C726D5-3E80-0162-458D-09FF55103A1D}"/>
              </a:ext>
            </a:extLst>
          </p:cNvPr>
          <p:cNvSpPr>
            <a:spLocks noGrp="1"/>
          </p:cNvSpPr>
          <p:nvPr>
            <p:ph type="title"/>
          </p:nvPr>
        </p:nvSpPr>
        <p:spPr/>
        <p:txBody>
          <a:bodyPr/>
          <a:lstStyle/>
          <a:p>
            <a:r>
              <a:rPr lang="sv-SE" dirty="0"/>
              <a:t>Övriga frågor från ledarna</a:t>
            </a:r>
          </a:p>
        </p:txBody>
      </p:sp>
      <p:sp>
        <p:nvSpPr>
          <p:cNvPr id="3" name="Platshållare för innehåll 2">
            <a:extLst>
              <a:ext uri="{FF2B5EF4-FFF2-40B4-BE49-F238E27FC236}">
                <a16:creationId xmlns:a16="http://schemas.microsoft.com/office/drawing/2014/main" id="{8AEFF6FE-A7E4-4B02-1F69-721C68E27B6B}"/>
              </a:ext>
            </a:extLst>
          </p:cNvPr>
          <p:cNvSpPr>
            <a:spLocks noGrp="1"/>
          </p:cNvSpPr>
          <p:nvPr>
            <p:ph idx="1"/>
          </p:nvPr>
        </p:nvSpPr>
        <p:spPr/>
        <p:txBody>
          <a:bodyPr>
            <a:normAutofit/>
          </a:bodyPr>
          <a:lstStyle/>
          <a:p>
            <a:r>
              <a:rPr lang="sv-SE" dirty="0"/>
              <a:t>Bortatröjor - man kan be att få gula matchtröjor som bortatröjor. Ni bokar dem på samma sätt som de vanliga matchtröjorna, av Maria Strömberg</a:t>
            </a:r>
          </a:p>
          <a:p>
            <a:r>
              <a:rPr lang="sv-SE" dirty="0"/>
              <a:t>Målvaktsträning - det kommer att bli målvaktsträningar även i år. Med Mikael Fransson. Vi vet inte halltid ännu men återkommer.. Ledarna poängterade att det var lika viktigt att komma ihåg målvakterna även på sina egna träningar</a:t>
            </a:r>
          </a:p>
          <a:p>
            <a:pPr marL="0" indent="0">
              <a:buNone/>
            </a:pPr>
            <a:br>
              <a:rPr lang="sv-SE" dirty="0"/>
            </a:br>
            <a:endParaRPr lang="sv-SE" dirty="0"/>
          </a:p>
          <a:p>
            <a:endParaRPr lang="sv-SE" dirty="0"/>
          </a:p>
        </p:txBody>
      </p:sp>
    </p:spTree>
    <p:extLst>
      <p:ext uri="{BB962C8B-B14F-4D97-AF65-F5344CB8AC3E}">
        <p14:creationId xmlns:p14="http://schemas.microsoft.com/office/powerpoint/2010/main" val="51063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FFBC2E-7F4C-547A-0D4C-6BB1651ABB3D}"/>
              </a:ext>
            </a:extLst>
          </p:cNvPr>
          <p:cNvSpPr>
            <a:spLocks noGrp="1"/>
          </p:cNvSpPr>
          <p:nvPr>
            <p:ph type="title"/>
          </p:nvPr>
        </p:nvSpPr>
        <p:spPr>
          <a:xfrm>
            <a:off x="1451579" y="804519"/>
            <a:ext cx="9603275" cy="1049235"/>
          </a:xfrm>
        </p:spPr>
        <p:txBody>
          <a:bodyPr>
            <a:normAutofit/>
          </a:bodyPr>
          <a:lstStyle/>
          <a:p>
            <a:r>
              <a:rPr lang="sv-SE" dirty="0"/>
              <a:t>DAGENS AGENDA</a:t>
            </a:r>
          </a:p>
        </p:txBody>
      </p:sp>
      <p:sp>
        <p:nvSpPr>
          <p:cNvPr id="3" name="Platshållare för innehåll 2">
            <a:extLst>
              <a:ext uri="{FF2B5EF4-FFF2-40B4-BE49-F238E27FC236}">
                <a16:creationId xmlns:a16="http://schemas.microsoft.com/office/drawing/2014/main" id="{0D6A77AB-1E8C-F286-E806-77CE7AD3FDC7}"/>
              </a:ext>
            </a:extLst>
          </p:cNvPr>
          <p:cNvSpPr>
            <a:spLocks noGrp="1"/>
          </p:cNvSpPr>
          <p:nvPr>
            <p:ph idx="1"/>
          </p:nvPr>
        </p:nvSpPr>
        <p:spPr>
          <a:xfrm>
            <a:off x="1451579" y="1192696"/>
            <a:ext cx="6195784" cy="4273651"/>
          </a:xfrm>
        </p:spPr>
        <p:txBody>
          <a:bodyPr>
            <a:noAutofit/>
          </a:bodyPr>
          <a:lstStyle/>
          <a:p>
            <a:pPr>
              <a:lnSpc>
                <a:spcPct val="110000"/>
              </a:lnSpc>
              <a:buFont typeface="Wingdings" pitchFamily="2" charset="2"/>
              <a:buChar char="v"/>
            </a:pPr>
            <a:r>
              <a:rPr lang="sv-SE" sz="1400" dirty="0"/>
              <a:t>Innebandysektionen, </a:t>
            </a:r>
          </a:p>
          <a:p>
            <a:pPr>
              <a:lnSpc>
                <a:spcPct val="110000"/>
              </a:lnSpc>
              <a:buFont typeface="Wingdings" pitchFamily="2" charset="2"/>
              <a:buChar char="v"/>
            </a:pPr>
            <a:r>
              <a:rPr lang="sv-SE" sz="1400" dirty="0"/>
              <a:t>Jocke informerar</a:t>
            </a:r>
          </a:p>
          <a:p>
            <a:pPr>
              <a:lnSpc>
                <a:spcPct val="110000"/>
              </a:lnSpc>
              <a:buFont typeface="Wingdings" pitchFamily="2" charset="2"/>
              <a:buChar char="v"/>
            </a:pPr>
            <a:r>
              <a:rPr lang="sv-SE" sz="1400" dirty="0"/>
              <a:t>Information  från förbundet</a:t>
            </a:r>
          </a:p>
          <a:p>
            <a:pPr>
              <a:lnSpc>
                <a:spcPct val="110000"/>
              </a:lnSpc>
              <a:buFont typeface="Wingdings" pitchFamily="2" charset="2"/>
              <a:buChar char="v"/>
            </a:pPr>
            <a:r>
              <a:rPr lang="sv-SE" sz="1400" dirty="0"/>
              <a:t>Halltider</a:t>
            </a:r>
          </a:p>
          <a:p>
            <a:pPr>
              <a:lnSpc>
                <a:spcPct val="110000"/>
              </a:lnSpc>
              <a:buFont typeface="Wingdings" pitchFamily="2" charset="2"/>
              <a:buChar char="v"/>
            </a:pPr>
            <a:r>
              <a:rPr lang="sv-SE" sz="1400" dirty="0"/>
              <a:t>Arbeten under säsongen</a:t>
            </a:r>
          </a:p>
          <a:p>
            <a:pPr>
              <a:lnSpc>
                <a:spcPct val="110000"/>
              </a:lnSpc>
              <a:buFont typeface="Wingdings" pitchFamily="2" charset="2"/>
              <a:buChar char="v"/>
            </a:pPr>
            <a:r>
              <a:rPr lang="sv-SE" sz="1400" dirty="0"/>
              <a:t>Föräldrarepresentanter</a:t>
            </a:r>
            <a:r>
              <a:rPr lang="sv-SE" sz="1400"/>
              <a:t>/Spelarråd</a:t>
            </a:r>
            <a:endParaRPr lang="sv-SE" sz="1400" dirty="0"/>
          </a:p>
          <a:p>
            <a:pPr>
              <a:lnSpc>
                <a:spcPct val="110000"/>
              </a:lnSpc>
              <a:buFont typeface="Wingdings" pitchFamily="2" charset="2"/>
              <a:buChar char="v"/>
            </a:pPr>
            <a:r>
              <a:rPr lang="sv-SE" sz="1400" dirty="0"/>
              <a:t>Serieträffar</a:t>
            </a:r>
          </a:p>
          <a:p>
            <a:pPr>
              <a:lnSpc>
                <a:spcPct val="110000"/>
              </a:lnSpc>
              <a:buFont typeface="Wingdings" pitchFamily="2" charset="2"/>
              <a:buChar char="v"/>
            </a:pPr>
            <a:r>
              <a:rPr lang="sv-SE" sz="1400" dirty="0"/>
              <a:t>Utdrag ur belastningsregistret</a:t>
            </a:r>
          </a:p>
          <a:p>
            <a:pPr>
              <a:lnSpc>
                <a:spcPct val="110000"/>
              </a:lnSpc>
              <a:buFont typeface="Wingdings" pitchFamily="2" charset="2"/>
              <a:buChar char="v"/>
            </a:pPr>
            <a:r>
              <a:rPr lang="sv-SE" sz="1400" dirty="0"/>
              <a:t>Medlems- och träningsavgifter, 3 träningar</a:t>
            </a:r>
          </a:p>
          <a:p>
            <a:pPr>
              <a:lnSpc>
                <a:spcPct val="110000"/>
              </a:lnSpc>
              <a:buFont typeface="Wingdings" pitchFamily="2" charset="2"/>
              <a:buChar char="v"/>
            </a:pPr>
            <a:r>
              <a:rPr lang="sv-SE" sz="1400" dirty="0"/>
              <a:t>Dokument att skriva under för alla ledare</a:t>
            </a:r>
          </a:p>
          <a:p>
            <a:pPr>
              <a:lnSpc>
                <a:spcPct val="110000"/>
              </a:lnSpc>
              <a:buFont typeface="Wingdings" pitchFamily="2" charset="2"/>
              <a:buChar char="v"/>
            </a:pPr>
            <a:r>
              <a:rPr lang="sv-SE" sz="1400" dirty="0"/>
              <a:t>Övrigt</a:t>
            </a:r>
          </a:p>
        </p:txBody>
      </p:sp>
      <p:pic>
        <p:nvPicPr>
          <p:cNvPr id="9218" name="Picture 2" descr="Agenda Written By 3d Hand-vektorgrafik och fler bilder på 2015 - 2015,  Affärsman, Affärsmöte - iStock">
            <a:extLst>
              <a:ext uri="{FF2B5EF4-FFF2-40B4-BE49-F238E27FC236}">
                <a16:creationId xmlns:a16="http://schemas.microsoft.com/office/drawing/2014/main" id="{9C2A69C1-AA90-1CBC-DD74-DBC8E14665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19" b="1"/>
          <a:stretch/>
        </p:blipFill>
        <p:spPr bwMode="auto">
          <a:xfrm>
            <a:off x="8128756" y="2568756"/>
            <a:ext cx="2926098" cy="234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7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Rubrik 1">
            <a:extLst>
              <a:ext uri="{FF2B5EF4-FFF2-40B4-BE49-F238E27FC236}">
                <a16:creationId xmlns:a16="http://schemas.microsoft.com/office/drawing/2014/main" id="{121BB52E-DD47-8B2C-D01B-7AEE0C814881}"/>
              </a:ext>
            </a:extLst>
          </p:cNvPr>
          <p:cNvSpPr>
            <a:spLocks noGrp="1"/>
          </p:cNvSpPr>
          <p:nvPr>
            <p:ph type="title"/>
          </p:nvPr>
        </p:nvSpPr>
        <p:spPr>
          <a:xfrm>
            <a:off x="7555992" y="707475"/>
            <a:ext cx="3157577" cy="1312001"/>
          </a:xfrm>
        </p:spPr>
        <p:txBody>
          <a:bodyPr anchor="t">
            <a:normAutofit fontScale="90000"/>
          </a:bodyPr>
          <a:lstStyle/>
          <a:p>
            <a:r>
              <a:rPr lang="sv-SE" sz="2800" dirty="0"/>
              <a:t>Yngsta lagen eller de som behöver…</a:t>
            </a:r>
            <a:br>
              <a:rPr lang="sv-SE" sz="2800" dirty="0"/>
            </a:br>
            <a:br>
              <a:rPr lang="sv-SE" sz="2800" dirty="0"/>
            </a:br>
            <a:endParaRPr lang="sv-SE" sz="2800" dirty="0"/>
          </a:p>
        </p:txBody>
      </p:sp>
      <p:cxnSp>
        <p:nvCxnSpPr>
          <p:cNvPr id="7179" name="Straight Connector 7178">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181"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7170" name="Picture 2" descr="More Details Find Extra Information Sign Stock Illustration 223031683 |  Shutterstock">
            <a:extLst>
              <a:ext uri="{FF2B5EF4-FFF2-40B4-BE49-F238E27FC236}">
                <a16:creationId xmlns:a16="http://schemas.microsoft.com/office/drawing/2014/main" id="{154F9481-C965-A6C3-D563-08E42C70D6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6348" y="837901"/>
            <a:ext cx="5761020" cy="524620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E797D3B-131F-5E26-91D3-CECB93112AFB}"/>
              </a:ext>
            </a:extLst>
          </p:cNvPr>
          <p:cNvSpPr>
            <a:spLocks noGrp="1"/>
          </p:cNvSpPr>
          <p:nvPr>
            <p:ph idx="1"/>
          </p:nvPr>
        </p:nvSpPr>
        <p:spPr>
          <a:xfrm>
            <a:off x="7554138" y="2273608"/>
            <a:ext cx="3159432" cy="3940925"/>
          </a:xfrm>
        </p:spPr>
        <p:txBody>
          <a:bodyPr>
            <a:normAutofit/>
          </a:bodyPr>
          <a:lstStyle/>
          <a:p>
            <a:r>
              <a:rPr lang="sv-SE" dirty="0"/>
              <a:t>Info om </a:t>
            </a:r>
            <a:r>
              <a:rPr lang="sv-SE" dirty="0" err="1"/>
              <a:t>laget.se</a:t>
            </a:r>
            <a:endParaRPr lang="sv-SE" dirty="0"/>
          </a:p>
          <a:p>
            <a:r>
              <a:rPr lang="sv-SE" dirty="0"/>
              <a:t>Info om IBIS</a:t>
            </a:r>
          </a:p>
          <a:p>
            <a:pPr marL="0" indent="0">
              <a:buNone/>
            </a:pPr>
            <a:r>
              <a:rPr lang="sv-SE" dirty="0"/>
              <a:t>Hör av er om behov finns.</a:t>
            </a:r>
          </a:p>
          <a:p>
            <a:endParaRPr lang="sv-SE" dirty="0"/>
          </a:p>
        </p:txBody>
      </p:sp>
    </p:spTree>
    <p:extLst>
      <p:ext uri="{BB962C8B-B14F-4D97-AF65-F5344CB8AC3E}">
        <p14:creationId xmlns:p14="http://schemas.microsoft.com/office/powerpoint/2010/main" val="383470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pic>
        <p:nvPicPr>
          <p:cNvPr id="12297" name="Picture 1229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299" name="Straight Connector 1229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301" name="Straight Connector 1230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303" name="Rectangle 12302">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5" name="Rectangle 12304">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Rubrik 1">
            <a:extLst>
              <a:ext uri="{FF2B5EF4-FFF2-40B4-BE49-F238E27FC236}">
                <a16:creationId xmlns:a16="http://schemas.microsoft.com/office/drawing/2014/main" id="{25DC85DF-FED7-BE4F-FA83-350EA61F3AA9}"/>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Tack för idag</a:t>
            </a:r>
          </a:p>
        </p:txBody>
      </p:sp>
      <p:cxnSp>
        <p:nvCxnSpPr>
          <p:cNvPr id="12307" name="Straight Connector 12306">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309" name="Group 12308">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310" name="Rectangle 12309">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1" name="Rectangle 12310">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313" name="Rectangle 12312">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CA Supermarket Sylte - Tack för visat intresse! Vi är nu klara med  ansökningsprocessen gällande sommarjobb hos oss. Vi har kontaktat de som  har gått vidare i processen. Till er som inte">
            <a:extLst>
              <a:ext uri="{FF2B5EF4-FFF2-40B4-BE49-F238E27FC236}">
                <a16:creationId xmlns:a16="http://schemas.microsoft.com/office/drawing/2014/main" id="{3A29B767-0BD1-8600-5466-A5FC7B12D4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5880" y="1116345"/>
            <a:ext cx="482790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12314">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317" name="Straight Connector 12316">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0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73" name="Straight Connector 11272">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9D80633C-83D7-CD3D-FEA9-25B57DF997CE}"/>
              </a:ext>
            </a:extLst>
          </p:cNvPr>
          <p:cNvSpPr>
            <a:spLocks noGrp="1"/>
          </p:cNvSpPr>
          <p:nvPr>
            <p:ph type="title"/>
          </p:nvPr>
        </p:nvSpPr>
        <p:spPr>
          <a:xfrm>
            <a:off x="5753318" y="804520"/>
            <a:ext cx="4985079" cy="1049235"/>
          </a:xfrm>
        </p:spPr>
        <p:txBody>
          <a:bodyPr>
            <a:normAutofit/>
          </a:bodyPr>
          <a:lstStyle/>
          <a:p>
            <a:r>
              <a:rPr lang="sv-SE" dirty="0"/>
              <a:t>Innebandysektionen</a:t>
            </a:r>
          </a:p>
        </p:txBody>
      </p:sp>
      <p:sp>
        <p:nvSpPr>
          <p:cNvPr id="11275" name="Rectangle 11274">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1277" name="Group 11276">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1278" name="Rectangle 11277">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9" name="Rectangle 11278">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266" name="Picture 2" descr="Spöland Vännäs IF - Wikipedia">
            <a:extLst>
              <a:ext uri="{FF2B5EF4-FFF2-40B4-BE49-F238E27FC236}">
                <a16:creationId xmlns:a16="http://schemas.microsoft.com/office/drawing/2014/main" id="{275C8B8C-A434-A7B4-C1DB-8D5A327B1E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 r="1" b="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651EC134-D80D-257A-1513-5F66F57D6730}"/>
              </a:ext>
            </a:extLst>
          </p:cNvPr>
          <p:cNvSpPr>
            <a:spLocks noGrp="1"/>
          </p:cNvSpPr>
          <p:nvPr>
            <p:ph idx="1"/>
          </p:nvPr>
        </p:nvSpPr>
        <p:spPr>
          <a:xfrm>
            <a:off x="5753317" y="2015732"/>
            <a:ext cx="4985080" cy="3450613"/>
          </a:xfrm>
        </p:spPr>
        <p:txBody>
          <a:bodyPr>
            <a:normAutofit/>
          </a:bodyPr>
          <a:lstStyle/>
          <a:p>
            <a:r>
              <a:rPr lang="sv-SE" dirty="0"/>
              <a:t>Stina </a:t>
            </a:r>
            <a:r>
              <a:rPr lang="sv-SE" dirty="0" err="1"/>
              <a:t>Thysell</a:t>
            </a:r>
            <a:r>
              <a:rPr lang="sv-SE" dirty="0"/>
              <a:t> Persson- Ordförande</a:t>
            </a:r>
          </a:p>
          <a:p>
            <a:r>
              <a:rPr lang="sv-SE" dirty="0"/>
              <a:t>Katarina  Eriksson– Sekreterare</a:t>
            </a:r>
          </a:p>
          <a:p>
            <a:r>
              <a:rPr lang="sv-SE" dirty="0"/>
              <a:t>Peter Albinsson</a:t>
            </a:r>
          </a:p>
          <a:p>
            <a:r>
              <a:rPr lang="sv-SE" dirty="0"/>
              <a:t>Catarina Roos</a:t>
            </a:r>
          </a:p>
          <a:p>
            <a:r>
              <a:rPr lang="sv-SE" dirty="0"/>
              <a:t>Maud </a:t>
            </a:r>
            <a:r>
              <a:rPr lang="sv-SE" dirty="0" err="1"/>
              <a:t>Mukkala</a:t>
            </a:r>
            <a:endParaRPr lang="sv-SE" dirty="0"/>
          </a:p>
          <a:p>
            <a:r>
              <a:rPr lang="sv-SE" dirty="0"/>
              <a:t>Daniel Wiklund</a:t>
            </a:r>
          </a:p>
          <a:p>
            <a:endParaRPr lang="sv-SE" dirty="0"/>
          </a:p>
        </p:txBody>
      </p:sp>
      <p:pic>
        <p:nvPicPr>
          <p:cNvPr id="11281" name="Picture 11280">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283" name="Straight Connector 11282">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33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1F0D8-91C3-F195-DE4D-9583D8DBB7BA}"/>
              </a:ext>
            </a:extLst>
          </p:cNvPr>
          <p:cNvSpPr>
            <a:spLocks noGrp="1"/>
          </p:cNvSpPr>
          <p:nvPr>
            <p:ph type="title"/>
          </p:nvPr>
        </p:nvSpPr>
        <p:spPr>
          <a:xfrm>
            <a:off x="1451579" y="804519"/>
            <a:ext cx="9603275" cy="1049235"/>
          </a:xfrm>
        </p:spPr>
        <p:txBody>
          <a:bodyPr>
            <a:normAutofit/>
          </a:bodyPr>
          <a:lstStyle/>
          <a:p>
            <a:r>
              <a:rPr lang="sv-SE" dirty="0"/>
              <a:t>Lagansvariga från sektionen</a:t>
            </a:r>
          </a:p>
        </p:txBody>
      </p:sp>
      <p:sp>
        <p:nvSpPr>
          <p:cNvPr id="3" name="Platshållare för innehåll 2">
            <a:extLst>
              <a:ext uri="{FF2B5EF4-FFF2-40B4-BE49-F238E27FC236}">
                <a16:creationId xmlns:a16="http://schemas.microsoft.com/office/drawing/2014/main" id="{3B5C4FBB-6138-31DF-4328-1EF688A9218A}"/>
              </a:ext>
            </a:extLst>
          </p:cNvPr>
          <p:cNvSpPr>
            <a:spLocks noGrp="1"/>
          </p:cNvSpPr>
          <p:nvPr>
            <p:ph idx="1"/>
          </p:nvPr>
        </p:nvSpPr>
        <p:spPr>
          <a:xfrm>
            <a:off x="1451579" y="2015734"/>
            <a:ext cx="5622284" cy="3450613"/>
          </a:xfrm>
        </p:spPr>
        <p:txBody>
          <a:bodyPr>
            <a:normAutofit/>
          </a:bodyPr>
          <a:lstStyle/>
          <a:p>
            <a:pPr>
              <a:lnSpc>
                <a:spcPct val="110000"/>
              </a:lnSpc>
            </a:pPr>
            <a:r>
              <a:rPr lang="sv-SE" dirty="0"/>
              <a:t>Stina- Herrlaget, F09/10, F12, Målvaktsträning &amp; Parainnebandy, </a:t>
            </a:r>
          </a:p>
          <a:p>
            <a:pPr>
              <a:lnSpc>
                <a:spcPct val="110000"/>
              </a:lnSpc>
            </a:pPr>
            <a:r>
              <a:rPr lang="sv-SE" dirty="0"/>
              <a:t>Katarina – </a:t>
            </a:r>
            <a:r>
              <a:rPr lang="sv-SE" dirty="0" err="1"/>
              <a:t>Dam.utv</a:t>
            </a:r>
            <a:r>
              <a:rPr lang="sv-SE" dirty="0"/>
              <a:t>, P10/11, Målvaktsträning &amp; Parainnebandy, </a:t>
            </a:r>
          </a:p>
          <a:p>
            <a:pPr>
              <a:lnSpc>
                <a:spcPct val="110000"/>
              </a:lnSpc>
            </a:pPr>
            <a:r>
              <a:rPr lang="sv-SE" dirty="0"/>
              <a:t>Peter – F11, F13, P15, P 18</a:t>
            </a:r>
          </a:p>
          <a:p>
            <a:pPr>
              <a:lnSpc>
                <a:spcPct val="110000"/>
              </a:lnSpc>
            </a:pPr>
            <a:r>
              <a:rPr lang="sv-SE" dirty="0"/>
              <a:t>Catarina – P12, F14, F15, F18</a:t>
            </a:r>
          </a:p>
          <a:p>
            <a:pPr>
              <a:lnSpc>
                <a:spcPct val="110000"/>
              </a:lnSpc>
            </a:pPr>
            <a:r>
              <a:rPr lang="sv-SE" dirty="0"/>
              <a:t>Maud –Damlaget, P13, F16</a:t>
            </a:r>
          </a:p>
          <a:p>
            <a:pPr>
              <a:lnSpc>
                <a:spcPct val="110000"/>
              </a:lnSpc>
            </a:pPr>
            <a:r>
              <a:rPr lang="sv-SE" dirty="0"/>
              <a:t>Daniel-  P14, P16 , p &amp; F 17</a:t>
            </a:r>
          </a:p>
        </p:txBody>
      </p:sp>
      <p:pic>
        <p:nvPicPr>
          <p:cNvPr id="1026" name="Picture 2" descr="Kontaktpersoner | Neuro">
            <a:extLst>
              <a:ext uri="{FF2B5EF4-FFF2-40B4-BE49-F238E27FC236}">
                <a16:creationId xmlns:a16="http://schemas.microsoft.com/office/drawing/2014/main" id="{49E2E029-4C14-444F-C9EE-1869F6B9E3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2157" y="2817713"/>
            <a:ext cx="3242697" cy="184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1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D113B-669F-0359-1126-D11FA4B5BDC3}"/>
              </a:ext>
            </a:extLst>
          </p:cNvPr>
          <p:cNvSpPr>
            <a:spLocks noGrp="1"/>
          </p:cNvSpPr>
          <p:nvPr>
            <p:ph type="title"/>
          </p:nvPr>
        </p:nvSpPr>
        <p:spPr/>
        <p:txBody>
          <a:bodyPr/>
          <a:lstStyle/>
          <a:p>
            <a:r>
              <a:rPr lang="sv-SE" dirty="0"/>
              <a:t>Jocke informerar…….</a:t>
            </a:r>
          </a:p>
        </p:txBody>
      </p:sp>
      <p:sp>
        <p:nvSpPr>
          <p:cNvPr id="3" name="Platshållare för innehåll 2">
            <a:extLst>
              <a:ext uri="{FF2B5EF4-FFF2-40B4-BE49-F238E27FC236}">
                <a16:creationId xmlns:a16="http://schemas.microsoft.com/office/drawing/2014/main" id="{74725C88-2376-A7B0-39F7-7B586FEA2D9D}"/>
              </a:ext>
            </a:extLst>
          </p:cNvPr>
          <p:cNvSpPr>
            <a:spLocks noGrp="1"/>
          </p:cNvSpPr>
          <p:nvPr>
            <p:ph idx="1"/>
          </p:nvPr>
        </p:nvSpPr>
        <p:spPr/>
        <p:txBody>
          <a:bodyPr/>
          <a:lstStyle/>
          <a:p>
            <a:r>
              <a:rPr lang="sv-SE" dirty="0"/>
              <a:t>Utbildningsansvarig</a:t>
            </a:r>
          </a:p>
          <a:p>
            <a:r>
              <a:rPr lang="sv-SE" dirty="0"/>
              <a:t>Teknikfredag</a:t>
            </a:r>
          </a:p>
          <a:p>
            <a:r>
              <a:rPr lang="sv-SE" dirty="0"/>
              <a:t>Kommande utbildningar:</a:t>
            </a:r>
          </a:p>
          <a:p>
            <a:pPr>
              <a:buFontTx/>
              <a:buChar char="-"/>
            </a:pPr>
            <a:r>
              <a:rPr lang="sv-SE" dirty="0"/>
              <a:t>Grundutbildning i Vännäs 10/11 18.00 på Hammar</a:t>
            </a:r>
          </a:p>
          <a:p>
            <a:pPr>
              <a:buFontTx/>
              <a:buChar char="-"/>
            </a:pPr>
            <a:r>
              <a:rPr lang="sv-SE" dirty="0"/>
              <a:t>Grön, Blå, Röd och Svart utbildning</a:t>
            </a:r>
          </a:p>
          <a:p>
            <a:pPr>
              <a:buFontTx/>
              <a:buChar char="-"/>
            </a:pPr>
            <a:r>
              <a:rPr lang="sv-SE" dirty="0"/>
              <a:t>Knäkontroll,  ALLA FÅR MATERIAL</a:t>
            </a:r>
          </a:p>
          <a:p>
            <a:pPr>
              <a:buFontTx/>
              <a:buChar char="-"/>
            </a:pPr>
            <a:r>
              <a:rPr lang="sv-SE" dirty="0"/>
              <a:t>Schysst lag- Från f/p13, 5 träffar innan träning.</a:t>
            </a:r>
          </a:p>
          <a:p>
            <a:endParaRPr lang="sv-SE" dirty="0"/>
          </a:p>
        </p:txBody>
      </p:sp>
    </p:spTree>
    <p:extLst>
      <p:ext uri="{BB962C8B-B14F-4D97-AF65-F5344CB8AC3E}">
        <p14:creationId xmlns:p14="http://schemas.microsoft.com/office/powerpoint/2010/main" val="157704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Rubrik 1">
            <a:extLst>
              <a:ext uri="{FF2B5EF4-FFF2-40B4-BE49-F238E27FC236}">
                <a16:creationId xmlns:a16="http://schemas.microsoft.com/office/drawing/2014/main" id="{DF066956-E534-B8EF-A364-0668EF60C351}"/>
              </a:ext>
            </a:extLst>
          </p:cNvPr>
          <p:cNvSpPr>
            <a:spLocks noGrp="1"/>
          </p:cNvSpPr>
          <p:nvPr>
            <p:ph type="title"/>
          </p:nvPr>
        </p:nvSpPr>
        <p:spPr>
          <a:xfrm>
            <a:off x="1451580" y="804520"/>
            <a:ext cx="4176511" cy="1049235"/>
          </a:xfrm>
        </p:spPr>
        <p:txBody>
          <a:bodyPr>
            <a:normAutofit/>
          </a:bodyPr>
          <a:lstStyle/>
          <a:p>
            <a:r>
              <a:rPr lang="sv-SE" sz="2500"/>
              <a:t>Change the game 2024- Rörelse som räknas</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Platshållare för innehåll 2">
            <a:extLst>
              <a:ext uri="{FF2B5EF4-FFF2-40B4-BE49-F238E27FC236}">
                <a16:creationId xmlns:a16="http://schemas.microsoft.com/office/drawing/2014/main" id="{41FBEB2F-DFB6-24BB-8005-262FC72D3503}"/>
              </a:ext>
            </a:extLst>
          </p:cNvPr>
          <p:cNvSpPr>
            <a:spLocks noGrp="1"/>
          </p:cNvSpPr>
          <p:nvPr>
            <p:ph idx="1"/>
          </p:nvPr>
        </p:nvSpPr>
        <p:spPr>
          <a:xfrm>
            <a:off x="1451581" y="2015732"/>
            <a:ext cx="4172212" cy="3450613"/>
          </a:xfrm>
        </p:spPr>
        <p:txBody>
          <a:bodyPr>
            <a:normAutofit/>
          </a:bodyPr>
          <a:lstStyle/>
          <a:p>
            <a:pPr marL="0" indent="0">
              <a:lnSpc>
                <a:spcPct val="110000"/>
              </a:lnSpc>
              <a:buNone/>
            </a:pPr>
            <a:r>
              <a:rPr lang="sv-SE" sz="1900"/>
              <a:t>Umeå 18-19/9</a:t>
            </a:r>
          </a:p>
          <a:p>
            <a:pPr>
              <a:lnSpc>
                <a:spcPct val="110000"/>
              </a:lnSpc>
            </a:pPr>
            <a:r>
              <a:rPr lang="sv-SE" sz="1900"/>
              <a:t>Med många värdefulla inslag för idrotten.</a:t>
            </a:r>
          </a:p>
          <a:p>
            <a:pPr>
              <a:lnSpc>
                <a:spcPct val="110000"/>
              </a:lnSpc>
            </a:pPr>
            <a:r>
              <a:rPr lang="sv-SE" sz="1900"/>
              <a:t>Modern färdighetsinlärning inom idrotten. </a:t>
            </a:r>
          </a:p>
          <a:p>
            <a:pPr>
              <a:lnSpc>
                <a:spcPct val="110000"/>
              </a:lnSpc>
            </a:pPr>
            <a:r>
              <a:rPr lang="sv-SE" sz="1900"/>
              <a:t>Utvecklingsmiljön som ledarens enda instrument för att främja färdighetsinlärning och motivation.</a:t>
            </a:r>
          </a:p>
          <a:p>
            <a:pPr>
              <a:lnSpc>
                <a:spcPct val="110000"/>
              </a:lnSpc>
            </a:pPr>
            <a:r>
              <a:rPr lang="sv-SE" sz="1900"/>
              <a:t>Leda och utveckla aktiviteter</a:t>
            </a:r>
          </a:p>
        </p:txBody>
      </p:sp>
      <p:pic>
        <p:nvPicPr>
          <p:cNvPr id="4" name="Bildobjekt 3">
            <a:extLst>
              <a:ext uri="{FF2B5EF4-FFF2-40B4-BE49-F238E27FC236}">
                <a16:creationId xmlns:a16="http://schemas.microsoft.com/office/drawing/2014/main" id="{A2708361-8E6A-0FD4-F8BF-44FD653194C5}"/>
              </a:ext>
            </a:extLst>
          </p:cNvPr>
          <p:cNvPicPr>
            <a:picLocks noChangeAspect="1"/>
          </p:cNvPicPr>
          <p:nvPr/>
        </p:nvPicPr>
        <p:blipFill>
          <a:blip r:embed="rId3"/>
          <a:stretch>
            <a:fillRect/>
          </a:stretch>
        </p:blipFill>
        <p:spPr>
          <a:xfrm>
            <a:off x="6094411" y="1740840"/>
            <a:ext cx="4960442" cy="2790247"/>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1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55DE7-0F86-5B8A-B438-2C123BE297DD}"/>
              </a:ext>
            </a:extLst>
          </p:cNvPr>
          <p:cNvSpPr>
            <a:spLocks noGrp="1"/>
          </p:cNvSpPr>
          <p:nvPr>
            <p:ph type="title"/>
          </p:nvPr>
        </p:nvSpPr>
        <p:spPr>
          <a:xfrm>
            <a:off x="1451579" y="804519"/>
            <a:ext cx="9603275" cy="1049235"/>
          </a:xfrm>
        </p:spPr>
        <p:txBody>
          <a:bodyPr>
            <a:normAutofit/>
          </a:bodyPr>
          <a:lstStyle/>
          <a:p>
            <a:r>
              <a:rPr lang="sv-SE" dirty="0"/>
              <a:t> Västerbottens Innebandyförbund påminner……</a:t>
            </a:r>
          </a:p>
        </p:txBody>
      </p:sp>
      <p:sp>
        <p:nvSpPr>
          <p:cNvPr id="3" name="Platshållare för innehåll 2">
            <a:extLst>
              <a:ext uri="{FF2B5EF4-FFF2-40B4-BE49-F238E27FC236}">
                <a16:creationId xmlns:a16="http://schemas.microsoft.com/office/drawing/2014/main" id="{1B786A65-DA18-350D-F021-7113D180EC53}"/>
              </a:ext>
            </a:extLst>
          </p:cNvPr>
          <p:cNvSpPr>
            <a:spLocks noGrp="1"/>
          </p:cNvSpPr>
          <p:nvPr>
            <p:ph idx="1"/>
          </p:nvPr>
        </p:nvSpPr>
        <p:spPr>
          <a:xfrm>
            <a:off x="1451578" y="2015734"/>
            <a:ext cx="6677177" cy="3450613"/>
          </a:xfrm>
        </p:spPr>
        <p:txBody>
          <a:bodyPr>
            <a:normAutofit fontScale="85000" lnSpcReduction="20000"/>
          </a:bodyPr>
          <a:lstStyle/>
          <a:p>
            <a:pPr marL="0" indent="0">
              <a:lnSpc>
                <a:spcPct val="110000"/>
              </a:lnSpc>
              <a:buNone/>
            </a:pPr>
            <a:r>
              <a:rPr lang="sv-SE" sz="1400" dirty="0">
                <a:latin typeface="Verdana" panose="020B0604030504040204" pitchFamily="34" charset="0"/>
              </a:rPr>
              <a:t>Från</a:t>
            </a:r>
            <a:r>
              <a:rPr lang="sv-SE" sz="1400" b="0" i="0" dirty="0">
                <a:effectLst/>
                <a:latin typeface="Verdana" panose="020B0604030504040204" pitchFamily="34" charset="0"/>
              </a:rPr>
              <a:t> 2023/2024 är det förbjudet för spelare att bära smycken som en del av sin personliga utrustning. Det innefattar bland annat:</a:t>
            </a:r>
          </a:p>
          <a:p>
            <a:pPr marL="0" indent="0">
              <a:lnSpc>
                <a:spcPct val="110000"/>
              </a:lnSpc>
              <a:buNone/>
            </a:pPr>
            <a:r>
              <a:rPr lang="sv-SE" sz="1400" b="0" i="0" dirty="0">
                <a:effectLst/>
                <a:latin typeface="Verdana" panose="020B0604030504040204" pitchFamily="34" charset="0"/>
              </a:rPr>
              <a:t>• Klocka</a:t>
            </a:r>
          </a:p>
          <a:p>
            <a:pPr marL="0" indent="0">
              <a:lnSpc>
                <a:spcPct val="110000"/>
              </a:lnSpc>
              <a:buNone/>
            </a:pPr>
            <a:r>
              <a:rPr lang="sv-SE" sz="1400" b="0" i="0" dirty="0">
                <a:effectLst/>
                <a:latin typeface="Verdana" panose="020B0604030504040204" pitchFamily="34" charset="0"/>
              </a:rPr>
              <a:t>• Örhängen (undantaget "läkeörhängen" som skall tejpas)</a:t>
            </a:r>
          </a:p>
          <a:p>
            <a:pPr marL="0" indent="0">
              <a:lnSpc>
                <a:spcPct val="110000"/>
              </a:lnSpc>
              <a:buNone/>
            </a:pPr>
            <a:r>
              <a:rPr lang="sv-SE" sz="1400" b="0" i="0" dirty="0">
                <a:effectLst/>
                <a:latin typeface="Verdana" panose="020B0604030504040204" pitchFamily="34" charset="0"/>
              </a:rPr>
              <a:t>• Armband</a:t>
            </a:r>
          </a:p>
          <a:p>
            <a:pPr marL="0" indent="0">
              <a:lnSpc>
                <a:spcPct val="110000"/>
              </a:lnSpc>
              <a:buNone/>
            </a:pPr>
            <a:r>
              <a:rPr lang="sv-SE" sz="1400" b="0" i="0" dirty="0">
                <a:effectLst/>
                <a:latin typeface="Verdana" panose="020B0604030504040204" pitchFamily="34" charset="0"/>
              </a:rPr>
              <a:t>• Halsband</a:t>
            </a:r>
          </a:p>
          <a:p>
            <a:pPr marL="0" indent="0">
              <a:lnSpc>
                <a:spcPct val="110000"/>
              </a:lnSpc>
              <a:buNone/>
            </a:pPr>
            <a:r>
              <a:rPr lang="sv-SE" sz="1400" b="0" i="0" dirty="0">
                <a:effectLst/>
                <a:latin typeface="Verdana" panose="020B0604030504040204" pitchFamily="34" charset="0"/>
              </a:rPr>
              <a:t>• Ringar, </a:t>
            </a:r>
            <a:r>
              <a:rPr lang="sv-SE" sz="1400" b="0" i="0" dirty="0" err="1">
                <a:effectLst/>
                <a:latin typeface="Verdana" panose="020B0604030504040204" pitchFamily="34" charset="0"/>
              </a:rPr>
              <a:t>etc</a:t>
            </a:r>
            <a:endParaRPr lang="sv-SE" sz="1400" b="0" i="0" dirty="0">
              <a:effectLst/>
              <a:latin typeface="Verdana" panose="020B0604030504040204" pitchFamily="34" charset="0"/>
            </a:endParaRPr>
          </a:p>
          <a:p>
            <a:pPr marL="0" indent="0">
              <a:lnSpc>
                <a:spcPct val="110000"/>
              </a:lnSpc>
              <a:buNone/>
            </a:pPr>
            <a:r>
              <a:rPr lang="sv-SE" sz="1400" b="0" i="0" dirty="0">
                <a:effectLst/>
                <a:latin typeface="Verdana" panose="020B0604030504040204" pitchFamily="34" charset="0"/>
              </a:rPr>
              <a:t>(Tejpning räcker </a:t>
            </a:r>
            <a:r>
              <a:rPr lang="sv-SE" sz="1400" b="0" i="0" u="sng" dirty="0">
                <a:effectLst/>
                <a:latin typeface="Verdana" panose="020B0604030504040204" pitchFamily="34" charset="0"/>
              </a:rPr>
              <a:t>EJ</a:t>
            </a:r>
            <a:r>
              <a:rPr lang="sv-SE" sz="1400" b="0" i="0" dirty="0">
                <a:effectLst/>
                <a:latin typeface="Verdana" panose="020B0604030504040204" pitchFamily="34" charset="0"/>
              </a:rPr>
              <a:t> som åtgärd i övriga fall)</a:t>
            </a:r>
          </a:p>
          <a:p>
            <a:pPr marL="0" indent="0">
              <a:lnSpc>
                <a:spcPct val="110000"/>
              </a:lnSpc>
              <a:buNone/>
            </a:pPr>
            <a:br>
              <a:rPr lang="sv-SE" sz="1400" b="0" i="0" dirty="0">
                <a:effectLst/>
                <a:latin typeface="Verdana" panose="020B0604030504040204" pitchFamily="34" charset="0"/>
              </a:rPr>
            </a:br>
            <a:endParaRPr lang="sv-SE" sz="1400" b="0" i="0" dirty="0">
              <a:effectLst/>
              <a:latin typeface="Verdana" panose="020B0604030504040204" pitchFamily="34" charset="0"/>
            </a:endParaRPr>
          </a:p>
          <a:p>
            <a:pPr marL="0" indent="0">
              <a:lnSpc>
                <a:spcPct val="110000"/>
              </a:lnSpc>
              <a:buNone/>
            </a:pPr>
            <a:r>
              <a:rPr lang="sv-SE" sz="1400" b="0" i="0" dirty="0">
                <a:effectLst/>
                <a:latin typeface="Verdana" panose="020B0604030504040204" pitchFamily="34" charset="0"/>
              </a:rPr>
              <a:t>Den spelare som trots förbudet bär smycken i samband med spel ska från domare först få en tillrättavisning och ta av smycket. Väljer spelaren att trots detta fortsätta spela med smycke kan denne komma att bestraffas enligt regelboken (U2, felaktig utrustning).</a:t>
            </a:r>
          </a:p>
          <a:p>
            <a:pPr>
              <a:lnSpc>
                <a:spcPct val="110000"/>
              </a:lnSpc>
            </a:pPr>
            <a:endParaRPr lang="sv-SE" sz="1400" b="0" i="0" dirty="0">
              <a:effectLst/>
              <a:latin typeface="Verdana" panose="020B0604030504040204" pitchFamily="34" charset="0"/>
            </a:endParaRPr>
          </a:p>
          <a:p>
            <a:pPr>
              <a:lnSpc>
                <a:spcPct val="110000"/>
              </a:lnSpc>
            </a:pPr>
            <a:endParaRPr lang="sv-SE" sz="800" dirty="0"/>
          </a:p>
        </p:txBody>
      </p:sp>
    </p:spTree>
    <p:extLst>
      <p:ext uri="{BB962C8B-B14F-4D97-AF65-F5344CB8AC3E}">
        <p14:creationId xmlns:p14="http://schemas.microsoft.com/office/powerpoint/2010/main" val="191112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drottshallar - Arcona">
            <a:extLst>
              <a:ext uri="{FF2B5EF4-FFF2-40B4-BE49-F238E27FC236}">
                <a16:creationId xmlns:a16="http://schemas.microsoft.com/office/drawing/2014/main" id="{65BFADF9-8C9B-50F8-29A3-D2FD4F3CB28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728" r="-1" b="-1"/>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157" name="Rectangle 61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Rubrik 1">
            <a:extLst>
              <a:ext uri="{FF2B5EF4-FFF2-40B4-BE49-F238E27FC236}">
                <a16:creationId xmlns:a16="http://schemas.microsoft.com/office/drawing/2014/main" id="{D5821689-7F60-FB52-5003-A856C33E20CF}"/>
              </a:ext>
            </a:extLst>
          </p:cNvPr>
          <p:cNvSpPr>
            <a:spLocks noGrp="1"/>
          </p:cNvSpPr>
          <p:nvPr>
            <p:ph type="title"/>
          </p:nvPr>
        </p:nvSpPr>
        <p:spPr>
          <a:xfrm>
            <a:off x="1130271" y="1193800"/>
            <a:ext cx="3193050" cy="4699000"/>
          </a:xfrm>
        </p:spPr>
        <p:txBody>
          <a:bodyPr anchor="ctr">
            <a:normAutofit/>
          </a:bodyPr>
          <a:lstStyle/>
          <a:p>
            <a:r>
              <a:rPr lang="sv-SE" dirty="0"/>
              <a:t>Halltider</a:t>
            </a:r>
          </a:p>
        </p:txBody>
      </p:sp>
      <p:cxnSp>
        <p:nvCxnSpPr>
          <p:cNvPr id="6159" name="Straight Connector 61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EB2AC66-515F-451E-5312-B0B4F817561A}"/>
              </a:ext>
            </a:extLst>
          </p:cNvPr>
          <p:cNvSpPr>
            <a:spLocks noGrp="1"/>
          </p:cNvSpPr>
          <p:nvPr>
            <p:ph idx="1"/>
          </p:nvPr>
        </p:nvSpPr>
        <p:spPr>
          <a:xfrm>
            <a:off x="4976636" y="1193800"/>
            <a:ext cx="6085091" cy="4699000"/>
          </a:xfrm>
        </p:spPr>
        <p:txBody>
          <a:bodyPr anchor="ctr">
            <a:normAutofit/>
          </a:bodyPr>
          <a:lstStyle/>
          <a:p>
            <a:r>
              <a:rPr lang="sv-SE" dirty="0"/>
              <a:t>Börjar gälla from 1/9.</a:t>
            </a:r>
          </a:p>
          <a:p>
            <a:r>
              <a:rPr lang="sv-SE" dirty="0"/>
              <a:t>Finns utlagda på sektionens sida på </a:t>
            </a:r>
            <a:r>
              <a:rPr lang="sv-SE" dirty="0" err="1"/>
              <a:t>laget.se</a:t>
            </a:r>
            <a:r>
              <a:rPr lang="sv-SE" dirty="0"/>
              <a:t>.</a:t>
            </a:r>
          </a:p>
          <a:p>
            <a:r>
              <a:rPr lang="sv-SE" dirty="0"/>
              <a:t>När det är lov, avboka tider om ni inte tränar.</a:t>
            </a:r>
          </a:p>
          <a:p>
            <a:r>
              <a:rPr lang="sv-SE" dirty="0"/>
              <a:t>Se till att ställ tillbaka material där ni tog det.</a:t>
            </a:r>
          </a:p>
          <a:p>
            <a:r>
              <a:rPr lang="sv-SE" dirty="0"/>
              <a:t>Västarna ska vara kvar i hallarna.</a:t>
            </a:r>
          </a:p>
          <a:p>
            <a:r>
              <a:rPr lang="sv-SE" dirty="0"/>
              <a:t>Nya skåp på Hammarhallen, kod 2009</a:t>
            </a:r>
          </a:p>
          <a:p>
            <a:r>
              <a:rPr lang="sv-SE" dirty="0"/>
              <a:t>Många ”gnäller” om 17 tider…….</a:t>
            </a:r>
          </a:p>
          <a:p>
            <a:r>
              <a:rPr lang="sv-SE" dirty="0"/>
              <a:t>Lag måste träna på fredagar.</a:t>
            </a:r>
          </a:p>
          <a:p>
            <a:pPr marL="0" indent="0">
              <a:buNone/>
            </a:pPr>
            <a:endParaRPr lang="sv-SE" dirty="0"/>
          </a:p>
          <a:p>
            <a:endParaRPr lang="sv-SE" dirty="0"/>
          </a:p>
        </p:txBody>
      </p:sp>
      <p:sp>
        <p:nvSpPr>
          <p:cNvPr id="61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592798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2CACCC-9431-55A8-CBA4-10D539FC26AB}"/>
              </a:ext>
            </a:extLst>
          </p:cNvPr>
          <p:cNvSpPr>
            <a:spLocks noGrp="1"/>
          </p:cNvSpPr>
          <p:nvPr>
            <p:ph type="title"/>
          </p:nvPr>
        </p:nvSpPr>
        <p:spPr/>
        <p:txBody>
          <a:bodyPr/>
          <a:lstStyle/>
          <a:p>
            <a:r>
              <a:rPr lang="sv-SE" dirty="0"/>
              <a:t>Vi är en förening…</a:t>
            </a:r>
          </a:p>
        </p:txBody>
      </p:sp>
      <p:sp>
        <p:nvSpPr>
          <p:cNvPr id="3" name="Platshållare för innehåll 2">
            <a:extLst>
              <a:ext uri="{FF2B5EF4-FFF2-40B4-BE49-F238E27FC236}">
                <a16:creationId xmlns:a16="http://schemas.microsoft.com/office/drawing/2014/main" id="{4A83F4FB-C2A9-B518-E9CE-DBE1F863A87A}"/>
              </a:ext>
            </a:extLst>
          </p:cNvPr>
          <p:cNvSpPr>
            <a:spLocks noGrp="1"/>
          </p:cNvSpPr>
          <p:nvPr>
            <p:ph idx="1"/>
          </p:nvPr>
        </p:nvSpPr>
        <p:spPr/>
        <p:txBody>
          <a:bodyPr/>
          <a:lstStyle/>
          <a:p>
            <a:r>
              <a:rPr lang="sv-SE" dirty="0"/>
              <a:t>Samverkan mellan ledare</a:t>
            </a:r>
          </a:p>
          <a:p>
            <a:r>
              <a:rPr lang="sv-SE" dirty="0"/>
              <a:t>Träna extra med lag som är äldre alt yngre</a:t>
            </a:r>
          </a:p>
          <a:p>
            <a:r>
              <a:rPr lang="sv-SE" dirty="0"/>
              <a:t>Lagtillhörigheten ska finnas kvar.</a:t>
            </a:r>
          </a:p>
          <a:p>
            <a:r>
              <a:rPr lang="sv-SE" dirty="0"/>
              <a:t>Kan hjälpa till på match uppåt och neråt.</a:t>
            </a:r>
          </a:p>
        </p:txBody>
      </p:sp>
    </p:spTree>
    <p:extLst>
      <p:ext uri="{BB962C8B-B14F-4D97-AF65-F5344CB8AC3E}">
        <p14:creationId xmlns:p14="http://schemas.microsoft.com/office/powerpoint/2010/main" val="2490150035"/>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Galleri</Template>
  <TotalTime>6285</TotalTime>
  <Words>822</Words>
  <Application>Microsoft Macintosh PowerPoint</Application>
  <PresentationFormat>Bredbild</PresentationFormat>
  <Paragraphs>126</Paragraphs>
  <Slides>21</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Aptos</vt:lpstr>
      <vt:lpstr>Arial</vt:lpstr>
      <vt:lpstr>Gill Sans MT</vt:lpstr>
      <vt:lpstr>Verdana</vt:lpstr>
      <vt:lpstr>Wingdings</vt:lpstr>
      <vt:lpstr>Galleri</vt:lpstr>
      <vt:lpstr>Upptakt, säsongen 24/25</vt:lpstr>
      <vt:lpstr>DAGENS AGENDA</vt:lpstr>
      <vt:lpstr>Innebandysektionen</vt:lpstr>
      <vt:lpstr>Lagansvariga från sektionen</vt:lpstr>
      <vt:lpstr>Jocke informerar…….</vt:lpstr>
      <vt:lpstr>Change the game 2024- Rörelse som räknas</vt:lpstr>
      <vt:lpstr> Västerbottens Innebandyförbund påminner……</vt:lpstr>
      <vt:lpstr>Halltider</vt:lpstr>
      <vt:lpstr>Vi är en förening…</vt:lpstr>
      <vt:lpstr>Arbeten under säsongen</vt:lpstr>
      <vt:lpstr>Föräldrarepresentanter/ Spelarråd</vt:lpstr>
      <vt:lpstr>Serieträffar, digitala, obligatoriska</vt:lpstr>
      <vt:lpstr>Utdrag ur belastningsregistret</vt:lpstr>
      <vt:lpstr>Medlems-och träningsavgifter</vt:lpstr>
      <vt:lpstr>DOKUMENT ATT SKRIVA UNDER- angående din roll som representant och ledare I SVIF</vt:lpstr>
      <vt:lpstr>cuper</vt:lpstr>
      <vt:lpstr>Hämtning av material</vt:lpstr>
      <vt:lpstr>Övrigt att komma ihåg!</vt:lpstr>
      <vt:lpstr>Övriga frågor från ledarna</vt:lpstr>
      <vt:lpstr>Yngsta lagen eller de som behöver…  </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Uppstart, säsongen 22/23</dc:title>
  <dc:creator>Stina Thysell Persson</dc:creator>
  <cp:lastModifiedBy>Stina Thysell Persson</cp:lastModifiedBy>
  <cp:revision>22</cp:revision>
  <dcterms:created xsi:type="dcterms:W3CDTF">2022-08-27T20:48:50Z</dcterms:created>
  <dcterms:modified xsi:type="dcterms:W3CDTF">2024-09-20T18:16:41Z</dcterms:modified>
</cp:coreProperties>
</file>