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1"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8288000" cy="10287000"/>
  <p:notesSz cx="6858000" cy="9144000"/>
  <p:embeddedFontLst>
    <p:embeddedFont>
      <p:font typeface="Glacial Indifference" panose="020B0604020202020204" charset="0"/>
      <p:regular r:id="rId28"/>
    </p:embeddedFont>
    <p:embeddedFont>
      <p:font typeface="Glacial Indifference Bold" panose="020B0604020202020204" charset="0"/>
      <p:regular r:id="rId29"/>
    </p:embeddedFont>
    <p:embeddedFont>
      <p:font typeface="Glacial Indifference Italics" panose="020B0604020202020204" charset="0"/>
      <p:regular r:id="rId30"/>
    </p:embeddedFont>
    <p:embeddedFont>
      <p:font typeface="Open Sans" panose="020B0606030504020204" pitchFamily="34" charset="0"/>
      <p:regular r:id="rId31"/>
    </p:embeddedFont>
    <p:embeddedFont>
      <p:font typeface="Open Sans Bold" panose="020B0806030504020204" charset="0"/>
      <p:regular r:id="rId32"/>
    </p:embeddedFont>
    <p:embeddedFont>
      <p:font typeface="Open Sans Italics" panose="020B0604020202020204" charset="0"/>
      <p:regular r:id="rId33"/>
    </p:embeddedFont>
    <p:embeddedFont>
      <p:font typeface="Sunborn"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E8BBE-480F-487D-A96A-2C828E672037}" v="5" dt="2024-04-09T17:50:47.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85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Svif" userId="f8984a7f-52ad-42e8-b626-de01a8e20f08" providerId="ADAL" clId="{14FE8BBE-480F-487D-A96A-2C828E672037}"/>
    <pc:docChg chg="custSel addSld delSld modSld">
      <pc:chgData name="Info Svif" userId="f8984a7f-52ad-42e8-b626-de01a8e20f08" providerId="ADAL" clId="{14FE8BBE-480F-487D-A96A-2C828E672037}" dt="2024-04-09T17:50:50.450" v="107" actId="20577"/>
      <pc:docMkLst>
        <pc:docMk/>
      </pc:docMkLst>
      <pc:sldChg chg="addSp delSp modSp mod">
        <pc:chgData name="Info Svif" userId="f8984a7f-52ad-42e8-b626-de01a8e20f08" providerId="ADAL" clId="{14FE8BBE-480F-487D-A96A-2C828E672037}" dt="2024-04-09T17:50:50.450" v="107" actId="20577"/>
        <pc:sldMkLst>
          <pc:docMk/>
          <pc:sldMk cId="0" sldId="265"/>
        </pc:sldMkLst>
        <pc:spChg chg="mod">
          <ac:chgData name="Info Svif" userId="f8984a7f-52ad-42e8-b626-de01a8e20f08" providerId="ADAL" clId="{14FE8BBE-480F-487D-A96A-2C828E672037}" dt="2024-04-09T17:50:50.450" v="107" actId="20577"/>
          <ac:spMkLst>
            <pc:docMk/>
            <pc:sldMk cId="0" sldId="265"/>
            <ac:spMk id="2" creationId="{00000000-0000-0000-0000-000000000000}"/>
          </ac:spMkLst>
        </pc:spChg>
        <pc:spChg chg="del">
          <ac:chgData name="Info Svif" userId="f8984a7f-52ad-42e8-b626-de01a8e20f08" providerId="ADAL" clId="{14FE8BBE-480F-487D-A96A-2C828E672037}" dt="2024-04-09T17:47:30.973" v="52" actId="478"/>
          <ac:spMkLst>
            <pc:docMk/>
            <pc:sldMk cId="0" sldId="265"/>
            <ac:spMk id="12" creationId="{00000000-0000-0000-0000-000000000000}"/>
          </ac:spMkLst>
        </pc:spChg>
        <pc:spChg chg="del">
          <ac:chgData name="Info Svif" userId="f8984a7f-52ad-42e8-b626-de01a8e20f08" providerId="ADAL" clId="{14FE8BBE-480F-487D-A96A-2C828E672037}" dt="2024-04-09T17:47:40.398" v="55" actId="478"/>
          <ac:spMkLst>
            <pc:docMk/>
            <pc:sldMk cId="0" sldId="265"/>
            <ac:spMk id="13" creationId="{00000000-0000-0000-0000-000000000000}"/>
          </ac:spMkLst>
        </pc:spChg>
        <pc:spChg chg="del mod">
          <ac:chgData name="Info Svif" userId="f8984a7f-52ad-42e8-b626-de01a8e20f08" providerId="ADAL" clId="{14FE8BBE-480F-487D-A96A-2C828E672037}" dt="2024-04-09T17:48:29.452" v="85" actId="478"/>
          <ac:spMkLst>
            <pc:docMk/>
            <pc:sldMk cId="0" sldId="265"/>
            <ac:spMk id="14" creationId="{00000000-0000-0000-0000-000000000000}"/>
          </ac:spMkLst>
        </pc:spChg>
        <pc:spChg chg="mod">
          <ac:chgData name="Info Svif" userId="f8984a7f-52ad-42e8-b626-de01a8e20f08" providerId="ADAL" clId="{14FE8BBE-480F-487D-A96A-2C828E672037}" dt="2024-04-09T17:47:36.236" v="53" actId="571"/>
          <ac:spMkLst>
            <pc:docMk/>
            <pc:sldMk cId="0" sldId="265"/>
            <ac:spMk id="19" creationId="{A4A93486-3170-26B5-1A3E-D0DF93EA8965}"/>
          </ac:spMkLst>
        </pc:spChg>
        <pc:spChg chg="mod">
          <ac:chgData name="Info Svif" userId="f8984a7f-52ad-42e8-b626-de01a8e20f08" providerId="ADAL" clId="{14FE8BBE-480F-487D-A96A-2C828E672037}" dt="2024-04-09T17:47:36.236" v="53" actId="571"/>
          <ac:spMkLst>
            <pc:docMk/>
            <pc:sldMk cId="0" sldId="265"/>
            <ac:spMk id="20" creationId="{90D84F23-A06F-AC71-1DDE-605C4FF3309A}"/>
          </ac:spMkLst>
        </pc:spChg>
        <pc:spChg chg="add mod">
          <ac:chgData name="Info Svif" userId="f8984a7f-52ad-42e8-b626-de01a8e20f08" providerId="ADAL" clId="{14FE8BBE-480F-487D-A96A-2C828E672037}" dt="2024-04-09T17:50:37.638" v="106" actId="1076"/>
          <ac:spMkLst>
            <pc:docMk/>
            <pc:sldMk cId="0" sldId="265"/>
            <ac:spMk id="21" creationId="{1B70886A-F6BA-A7FE-21ED-F5F6E0192D71}"/>
          </ac:spMkLst>
        </pc:spChg>
        <pc:spChg chg="add del mod">
          <ac:chgData name="Info Svif" userId="f8984a7f-52ad-42e8-b626-de01a8e20f08" providerId="ADAL" clId="{14FE8BBE-480F-487D-A96A-2C828E672037}" dt="2024-04-09T17:49:41.405" v="97"/>
          <ac:spMkLst>
            <pc:docMk/>
            <pc:sldMk cId="0" sldId="265"/>
            <ac:spMk id="22" creationId="{0FEE1A7B-910B-4F12-7B10-F32ADFF8F115}"/>
          </ac:spMkLst>
        </pc:spChg>
        <pc:spChg chg="add del mod">
          <ac:chgData name="Info Svif" userId="f8984a7f-52ad-42e8-b626-de01a8e20f08" providerId="ADAL" clId="{14FE8BBE-480F-487D-A96A-2C828E672037}" dt="2024-04-09T17:50:26.093" v="104" actId="478"/>
          <ac:spMkLst>
            <pc:docMk/>
            <pc:sldMk cId="0" sldId="265"/>
            <ac:spMk id="23" creationId="{48E771C6-6F87-FE89-4802-CE6D9F592097}"/>
          </ac:spMkLst>
        </pc:spChg>
        <pc:grpChg chg="del">
          <ac:chgData name="Info Svif" userId="f8984a7f-52ad-42e8-b626-de01a8e20f08" providerId="ADAL" clId="{14FE8BBE-480F-487D-A96A-2C828E672037}" dt="2024-04-09T17:47:28.011" v="51" actId="478"/>
          <ac:grpSpMkLst>
            <pc:docMk/>
            <pc:sldMk cId="0" sldId="265"/>
            <ac:grpSpMk id="3" creationId="{00000000-0000-0000-0000-000000000000}"/>
          </ac:grpSpMkLst>
        </pc:grpChg>
        <pc:grpChg chg="del">
          <ac:chgData name="Info Svif" userId="f8984a7f-52ad-42e8-b626-de01a8e20f08" providerId="ADAL" clId="{14FE8BBE-480F-487D-A96A-2C828E672037}" dt="2024-04-09T17:47:38.141" v="54" actId="478"/>
          <ac:grpSpMkLst>
            <pc:docMk/>
            <pc:sldMk cId="0" sldId="265"/>
            <ac:grpSpMk id="6" creationId="{00000000-0000-0000-0000-000000000000}"/>
          </ac:grpSpMkLst>
        </pc:grpChg>
        <pc:grpChg chg="del mod">
          <ac:chgData name="Info Svif" userId="f8984a7f-52ad-42e8-b626-de01a8e20f08" providerId="ADAL" clId="{14FE8BBE-480F-487D-A96A-2C828E672037}" dt="2024-04-09T17:50:16.767" v="103" actId="478"/>
          <ac:grpSpMkLst>
            <pc:docMk/>
            <pc:sldMk cId="0" sldId="265"/>
            <ac:grpSpMk id="9" creationId="{00000000-0000-0000-0000-000000000000}"/>
          </ac:grpSpMkLst>
        </pc:grpChg>
        <pc:grpChg chg="add mod">
          <ac:chgData name="Info Svif" userId="f8984a7f-52ad-42e8-b626-de01a8e20f08" providerId="ADAL" clId="{14FE8BBE-480F-487D-A96A-2C828E672037}" dt="2024-04-09T17:50:32.436" v="105" actId="14100"/>
          <ac:grpSpMkLst>
            <pc:docMk/>
            <pc:sldMk cId="0" sldId="265"/>
            <ac:grpSpMk id="18" creationId="{B9920443-C215-9707-DA93-E590BF158EA4}"/>
          </ac:grpSpMkLst>
        </pc:grpChg>
      </pc:sldChg>
      <pc:sldChg chg="add">
        <pc:chgData name="Info Svif" userId="f8984a7f-52ad-42e8-b626-de01a8e20f08" providerId="ADAL" clId="{14FE8BBE-480F-487D-A96A-2C828E672037}" dt="2024-04-09T17:47:06.717" v="2" actId="2890"/>
        <pc:sldMkLst>
          <pc:docMk/>
          <pc:sldMk cId="382261368" sldId="281"/>
        </pc:sldMkLst>
      </pc:sldChg>
      <pc:sldChg chg="add del">
        <pc:chgData name="Info Svif" userId="f8984a7f-52ad-42e8-b626-de01a8e20f08" providerId="ADAL" clId="{14FE8BBE-480F-487D-A96A-2C828E672037}" dt="2024-04-09T17:47:04.027" v="1" actId="47"/>
        <pc:sldMkLst>
          <pc:docMk/>
          <pc:sldMk cId="3276449842"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2452070" y="3298663"/>
            <a:ext cx="5453048" cy="5686647"/>
          </a:xfrm>
          <a:custGeom>
            <a:avLst/>
            <a:gdLst/>
            <a:ahLst/>
            <a:cxnLst/>
            <a:rect l="l" t="t" r="r" b="b"/>
            <a:pathLst>
              <a:path w="5453048" h="5686647">
                <a:moveTo>
                  <a:pt x="0" y="0"/>
                </a:moveTo>
                <a:lnTo>
                  <a:pt x="5453048" y="0"/>
                </a:lnTo>
                <a:lnTo>
                  <a:pt x="5453048" y="5686647"/>
                </a:lnTo>
                <a:lnTo>
                  <a:pt x="0" y="5686647"/>
                </a:lnTo>
                <a:lnTo>
                  <a:pt x="0" y="0"/>
                </a:lnTo>
                <a:close/>
              </a:path>
            </a:pathLst>
          </a:custGeom>
          <a:blipFill>
            <a:blip r:embed="rId2"/>
            <a:stretch>
              <a:fillRect l="-43353" r="-42868"/>
            </a:stretch>
          </a:blipFill>
        </p:spPr>
        <p:txBody>
          <a:bodyPr/>
          <a:lstStyle/>
          <a:p>
            <a:endParaRPr lang="sv-SE"/>
          </a:p>
        </p:txBody>
      </p:sp>
      <p:sp>
        <p:nvSpPr>
          <p:cNvPr id="3" name="Freeform 3"/>
          <p:cNvSpPr/>
          <p:nvPr/>
        </p:nvSpPr>
        <p:spPr>
          <a:xfrm rot="5400000">
            <a:off x="15909081" y="7906391"/>
            <a:ext cx="2700438" cy="2703818"/>
          </a:xfrm>
          <a:custGeom>
            <a:avLst/>
            <a:gdLst/>
            <a:ahLst/>
            <a:cxnLst/>
            <a:rect l="l" t="t" r="r" b="b"/>
            <a:pathLst>
              <a:path w="2700438" h="2703818">
                <a:moveTo>
                  <a:pt x="0" y="0"/>
                </a:moveTo>
                <a:lnTo>
                  <a:pt x="2700438" y="0"/>
                </a:lnTo>
                <a:lnTo>
                  <a:pt x="2700438" y="2703818"/>
                </a:lnTo>
                <a:lnTo>
                  <a:pt x="0" y="27038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a:p>
        </p:txBody>
      </p:sp>
      <p:sp>
        <p:nvSpPr>
          <p:cNvPr id="4" name="TextBox 4"/>
          <p:cNvSpPr txBox="1"/>
          <p:nvPr/>
        </p:nvSpPr>
        <p:spPr>
          <a:xfrm>
            <a:off x="2089100" y="701776"/>
            <a:ext cx="14109799" cy="1193800"/>
          </a:xfrm>
          <a:prstGeom prst="rect">
            <a:avLst/>
          </a:prstGeom>
        </p:spPr>
        <p:txBody>
          <a:bodyPr lIns="0" tIns="0" rIns="0" bIns="0" rtlCol="0" anchor="t">
            <a:spAutoFit/>
          </a:bodyPr>
          <a:lstStyle/>
          <a:p>
            <a:pPr algn="ctr">
              <a:lnSpc>
                <a:spcPts val="9799"/>
              </a:lnSpc>
            </a:pPr>
            <a:r>
              <a:rPr lang="en-US" sz="6999">
                <a:solidFill>
                  <a:srgbClr val="000000"/>
                </a:solidFill>
                <a:latin typeface="Sunborn"/>
              </a:rPr>
              <a:t>Våra regler och Uppförande</a:t>
            </a:r>
          </a:p>
        </p:txBody>
      </p:sp>
      <p:grpSp>
        <p:nvGrpSpPr>
          <p:cNvPr id="5" name="Group 5"/>
          <p:cNvGrpSpPr/>
          <p:nvPr/>
        </p:nvGrpSpPr>
        <p:grpSpPr>
          <a:xfrm>
            <a:off x="8736889" y="3298663"/>
            <a:ext cx="7681753" cy="5686647"/>
            <a:chOff x="0" y="0"/>
            <a:chExt cx="10242338" cy="7582196"/>
          </a:xfrm>
        </p:grpSpPr>
        <p:sp>
          <p:nvSpPr>
            <p:cNvPr id="6" name="Freeform 6"/>
            <p:cNvSpPr/>
            <p:nvPr/>
          </p:nvSpPr>
          <p:spPr>
            <a:xfrm>
              <a:off x="1252701" y="0"/>
              <a:ext cx="7736935" cy="7582196"/>
            </a:xfrm>
            <a:custGeom>
              <a:avLst/>
              <a:gdLst/>
              <a:ahLst/>
              <a:cxnLst/>
              <a:rect l="l" t="t" r="r" b="b"/>
              <a:pathLst>
                <a:path w="7736935" h="7582196">
                  <a:moveTo>
                    <a:pt x="0" y="0"/>
                  </a:moveTo>
                  <a:lnTo>
                    <a:pt x="7736935" y="0"/>
                  </a:lnTo>
                  <a:lnTo>
                    <a:pt x="7736935" y="7582196"/>
                  </a:lnTo>
                  <a:lnTo>
                    <a:pt x="0" y="75821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sv-SE"/>
            </a:p>
          </p:txBody>
        </p:sp>
        <p:sp>
          <p:nvSpPr>
            <p:cNvPr id="7" name="TextBox 7"/>
            <p:cNvSpPr txBox="1"/>
            <p:nvPr/>
          </p:nvSpPr>
          <p:spPr>
            <a:xfrm>
              <a:off x="0" y="1951980"/>
              <a:ext cx="10242338" cy="2835008"/>
            </a:xfrm>
            <a:prstGeom prst="rect">
              <a:avLst/>
            </a:prstGeom>
          </p:spPr>
          <p:txBody>
            <a:bodyPr lIns="0" tIns="0" rIns="0" bIns="0" rtlCol="0" anchor="t">
              <a:spAutoFit/>
            </a:bodyPr>
            <a:lstStyle/>
            <a:p>
              <a:pPr algn="ctr">
                <a:lnSpc>
                  <a:spcPts val="8673"/>
                </a:lnSpc>
              </a:pPr>
              <a:r>
                <a:rPr lang="en-US" sz="6195">
                  <a:solidFill>
                    <a:srgbClr val="000000"/>
                  </a:solidFill>
                  <a:latin typeface="Sunborn"/>
                </a:rPr>
                <a:t>ETT SVIF </a:t>
              </a:r>
            </a:p>
            <a:p>
              <a:pPr algn="ctr">
                <a:lnSpc>
                  <a:spcPts val="8673"/>
                </a:lnSpc>
              </a:pPr>
              <a:r>
                <a:rPr lang="en-US" sz="6195">
                  <a:solidFill>
                    <a:srgbClr val="000000"/>
                  </a:solidFill>
                  <a:latin typeface="Sunborn"/>
                </a:rPr>
                <a:t>FÖR ALLA</a:t>
              </a:r>
            </a:p>
          </p:txBody>
        </p:sp>
      </p:grpSp>
      <p:sp>
        <p:nvSpPr>
          <p:cNvPr id="8" name="TextBox 8"/>
          <p:cNvSpPr txBox="1"/>
          <p:nvPr/>
        </p:nvSpPr>
        <p:spPr>
          <a:xfrm>
            <a:off x="2501726" y="1828901"/>
            <a:ext cx="13284547" cy="613410"/>
          </a:xfrm>
          <a:prstGeom prst="rect">
            <a:avLst/>
          </a:prstGeom>
        </p:spPr>
        <p:txBody>
          <a:bodyPr lIns="0" tIns="0" rIns="0" bIns="0" rtlCol="0" anchor="t">
            <a:spAutoFit/>
          </a:bodyPr>
          <a:lstStyle/>
          <a:p>
            <a:pPr algn="ctr">
              <a:lnSpc>
                <a:spcPts val="5040"/>
              </a:lnSpc>
            </a:pPr>
            <a:r>
              <a:rPr lang="en-US" sz="3600">
                <a:solidFill>
                  <a:srgbClr val="000000"/>
                </a:solidFill>
                <a:latin typeface="Glacial Indifference"/>
              </a:rPr>
              <a:t>Så här vill spelare, ledare och vårdnadshavare i LAGNAMN ha det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303115" y="339407"/>
            <a:ext cx="13681770" cy="2693045"/>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Vad </a:t>
            </a:r>
            <a:r>
              <a:rPr lang="en-US" sz="8000" dirty="0" err="1">
                <a:solidFill>
                  <a:srgbClr val="000000"/>
                </a:solidFill>
                <a:latin typeface="Sunborn"/>
              </a:rPr>
              <a:t>är</a:t>
            </a:r>
            <a:r>
              <a:rPr lang="en-US" sz="8000" dirty="0">
                <a:solidFill>
                  <a:srgbClr val="000000"/>
                </a:solidFill>
                <a:latin typeface="Sunborn"/>
              </a:rPr>
              <a:t> </a:t>
            </a:r>
            <a:r>
              <a:rPr lang="en-US" sz="8000" dirty="0" err="1">
                <a:solidFill>
                  <a:srgbClr val="000000"/>
                </a:solidFill>
                <a:latin typeface="Sunborn"/>
              </a:rPr>
              <a:t>trygghet</a:t>
            </a:r>
            <a:r>
              <a:rPr lang="en-US" sz="8000">
                <a:solidFill>
                  <a:srgbClr val="000000"/>
                </a:solidFill>
                <a:latin typeface="Sunborn"/>
              </a:rPr>
              <a:t> </a:t>
            </a:r>
          </a:p>
          <a:p>
            <a:pPr algn="ctr">
              <a:lnSpc>
                <a:spcPts val="11200"/>
              </a:lnSpc>
            </a:pPr>
            <a:r>
              <a:rPr lang="en-US" sz="8000">
                <a:solidFill>
                  <a:srgbClr val="000000"/>
                </a:solidFill>
                <a:latin typeface="Sunborn"/>
              </a:rPr>
              <a:t>för </a:t>
            </a:r>
            <a:r>
              <a:rPr lang="en-US" sz="8000" dirty="0" err="1">
                <a:solidFill>
                  <a:srgbClr val="000000"/>
                </a:solidFill>
                <a:latin typeface="Sunborn"/>
              </a:rPr>
              <a:t>oss</a:t>
            </a:r>
            <a:endParaRPr lang="en-US" sz="8000" dirty="0">
              <a:solidFill>
                <a:srgbClr val="000000"/>
              </a:solidFill>
              <a:latin typeface="Sunborn"/>
            </a:endParaRP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grpSp>
        <p:nvGrpSpPr>
          <p:cNvPr id="18" name="Group 6">
            <a:extLst>
              <a:ext uri="{FF2B5EF4-FFF2-40B4-BE49-F238E27FC236}">
                <a16:creationId xmlns:a16="http://schemas.microsoft.com/office/drawing/2014/main" id="{B9920443-C215-9707-DA93-E590BF158EA4}"/>
              </a:ext>
            </a:extLst>
          </p:cNvPr>
          <p:cNvGrpSpPr/>
          <p:nvPr/>
        </p:nvGrpSpPr>
        <p:grpSpPr>
          <a:xfrm>
            <a:off x="2842374" y="3852275"/>
            <a:ext cx="12625554" cy="4632176"/>
            <a:chOff x="0" y="0"/>
            <a:chExt cx="1560043" cy="1335698"/>
          </a:xfrm>
        </p:grpSpPr>
        <p:sp>
          <p:nvSpPr>
            <p:cNvPr id="19" name="Freeform 7">
              <a:extLst>
                <a:ext uri="{FF2B5EF4-FFF2-40B4-BE49-F238E27FC236}">
                  <a16:creationId xmlns:a16="http://schemas.microsoft.com/office/drawing/2014/main" id="{A4A93486-3170-26B5-1A3E-D0DF93EA8965}"/>
                </a:ext>
              </a:extLst>
            </p:cNvPr>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20" name="TextBox 8">
              <a:extLst>
                <a:ext uri="{FF2B5EF4-FFF2-40B4-BE49-F238E27FC236}">
                  <a16:creationId xmlns:a16="http://schemas.microsoft.com/office/drawing/2014/main" id="{90D84F23-A06F-AC71-1DDE-605C4FF3309A}"/>
                </a:ext>
              </a:extLst>
            </p:cNvPr>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sp>
        <p:nvSpPr>
          <p:cNvPr id="21" name="TextBox 14">
            <a:extLst>
              <a:ext uri="{FF2B5EF4-FFF2-40B4-BE49-F238E27FC236}">
                <a16:creationId xmlns:a16="http://schemas.microsoft.com/office/drawing/2014/main" id="{1B70886A-F6BA-A7FE-21ED-F5F6E0192D71}"/>
              </a:ext>
            </a:extLst>
          </p:cNvPr>
          <p:cNvSpPr txBox="1"/>
          <p:nvPr/>
        </p:nvSpPr>
        <p:spPr>
          <a:xfrm>
            <a:off x="6438900" y="389037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I omklädningsrummet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303115" y="339407"/>
            <a:ext cx="13681770" cy="2797174"/>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Så ska vi agera som </a:t>
            </a:r>
          </a:p>
          <a:p>
            <a:pPr algn="ctr">
              <a:lnSpc>
                <a:spcPts val="11200"/>
              </a:lnSpc>
            </a:pPr>
            <a:r>
              <a:rPr lang="en-US" sz="8000">
                <a:solidFill>
                  <a:srgbClr val="000000"/>
                </a:solidFill>
                <a:latin typeface="Sunborn"/>
              </a:rPr>
              <a:t>Spelare på planen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sp>
        <p:nvSpPr>
          <p:cNvPr id="12" name="TextBox 12"/>
          <p:cNvSpPr txBox="1"/>
          <p:nvPr/>
        </p:nvSpPr>
        <p:spPr>
          <a:xfrm>
            <a:off x="1028700" y="398382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Aktiva</a:t>
            </a:r>
          </a:p>
        </p:txBody>
      </p:sp>
      <p:sp>
        <p:nvSpPr>
          <p:cNvPr id="13" name="TextBox 13"/>
          <p:cNvSpPr txBox="1"/>
          <p:nvPr/>
        </p:nvSpPr>
        <p:spPr>
          <a:xfrm>
            <a:off x="6438900" y="398382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Domare &amp; Ledare</a:t>
            </a:r>
          </a:p>
        </p:txBody>
      </p:sp>
      <p:sp>
        <p:nvSpPr>
          <p:cNvPr id="14" name="TextBox 14"/>
          <p:cNvSpPr txBox="1"/>
          <p:nvPr/>
        </p:nvSpPr>
        <p:spPr>
          <a:xfrm>
            <a:off x="11625543" y="398382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Publik &amp; Övrigt</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Tree>
    <p:extLst>
      <p:ext uri="{BB962C8B-B14F-4D97-AF65-F5344CB8AC3E}">
        <p14:creationId xmlns:p14="http://schemas.microsoft.com/office/powerpoint/2010/main" val="38226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
        <p:nvSpPr>
          <p:cNvPr id="5" name="TextBox 5"/>
          <p:cNvSpPr txBox="1"/>
          <p:nvPr/>
        </p:nvSpPr>
        <p:spPr>
          <a:xfrm>
            <a:off x="620241" y="339407"/>
            <a:ext cx="17047518" cy="2797174"/>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Så ska vi agera som </a:t>
            </a:r>
          </a:p>
          <a:p>
            <a:pPr algn="ctr">
              <a:lnSpc>
                <a:spcPts val="11200"/>
              </a:lnSpc>
            </a:pPr>
            <a:r>
              <a:rPr lang="en-US" sz="8000">
                <a:solidFill>
                  <a:srgbClr val="000000"/>
                </a:solidFill>
                <a:latin typeface="Sunborn"/>
              </a:rPr>
              <a:t>SPELARE utanför planen mot... </a:t>
            </a:r>
          </a:p>
        </p:txBody>
      </p:sp>
      <p:grpSp>
        <p:nvGrpSpPr>
          <p:cNvPr id="6" name="Group 6"/>
          <p:cNvGrpSpPr/>
          <p:nvPr/>
        </p:nvGrpSpPr>
        <p:grpSpPr>
          <a:xfrm>
            <a:off x="10287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9" name="Group 9"/>
          <p:cNvGrpSpPr/>
          <p:nvPr/>
        </p:nvGrpSpPr>
        <p:grpSpPr>
          <a:xfrm>
            <a:off x="64389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12" name="Group 12"/>
          <p:cNvGrpSpPr/>
          <p:nvPr/>
        </p:nvGrpSpPr>
        <p:grpSpPr>
          <a:xfrm>
            <a:off x="11849100" y="3852275"/>
            <a:ext cx="5410200" cy="4632176"/>
            <a:chOff x="0" y="0"/>
            <a:chExt cx="1560043" cy="1335698"/>
          </a:xfrm>
        </p:grpSpPr>
        <p:sp>
          <p:nvSpPr>
            <p:cNvPr id="13" name="Freeform 13"/>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14" name="TextBox 14"/>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sp>
        <p:nvSpPr>
          <p:cNvPr id="15" name="TextBox 15"/>
          <p:cNvSpPr txBox="1"/>
          <p:nvPr/>
        </p:nvSpPr>
        <p:spPr>
          <a:xfrm>
            <a:off x="1028700" y="401451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Aktiva</a:t>
            </a:r>
          </a:p>
        </p:txBody>
      </p:sp>
      <p:sp>
        <p:nvSpPr>
          <p:cNvPr id="16" name="TextBox 16"/>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Domare &amp; Ledare</a:t>
            </a:r>
          </a:p>
        </p:txBody>
      </p:sp>
      <p:sp>
        <p:nvSpPr>
          <p:cNvPr id="17" name="TextBox 17"/>
          <p:cNvSpPr txBox="1"/>
          <p:nvPr/>
        </p:nvSpPr>
        <p:spPr>
          <a:xfrm>
            <a:off x="11849100" y="396303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I omklädningsrummet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350568" y="339407"/>
            <a:ext cx="11586865" cy="2797174"/>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Så Vill vi att våra</a:t>
            </a:r>
          </a:p>
          <a:p>
            <a:pPr algn="ctr">
              <a:lnSpc>
                <a:spcPts val="11200"/>
              </a:lnSpc>
            </a:pPr>
            <a:r>
              <a:rPr lang="en-US" sz="8000">
                <a:solidFill>
                  <a:srgbClr val="000000"/>
                </a:solidFill>
                <a:latin typeface="Sunborn"/>
              </a:rPr>
              <a:t>ledare agerar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sp>
        <p:nvSpPr>
          <p:cNvPr id="12" name="TextBox 12"/>
          <p:cNvSpPr txBox="1"/>
          <p:nvPr/>
        </p:nvSpPr>
        <p:spPr>
          <a:xfrm>
            <a:off x="1028700" y="401451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Aktiva</a:t>
            </a:r>
          </a:p>
        </p:txBody>
      </p:sp>
      <p:sp>
        <p:nvSpPr>
          <p:cNvPr id="13" name="TextBox 13"/>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Domare &amp; Ledare</a:t>
            </a:r>
          </a:p>
        </p:txBody>
      </p:sp>
      <p:sp>
        <p:nvSpPr>
          <p:cNvPr id="14" name="TextBox 14"/>
          <p:cNvSpPr txBox="1"/>
          <p:nvPr/>
        </p:nvSpPr>
        <p:spPr>
          <a:xfrm>
            <a:off x="11849100" y="396303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I omklädningsrummet</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1570137" y="339407"/>
            <a:ext cx="15147727" cy="2797174"/>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Så Vill vi att </a:t>
            </a:r>
          </a:p>
          <a:p>
            <a:pPr algn="ctr">
              <a:lnSpc>
                <a:spcPts val="11200"/>
              </a:lnSpc>
            </a:pPr>
            <a:r>
              <a:rPr lang="en-US" sz="8000">
                <a:solidFill>
                  <a:srgbClr val="000000"/>
                </a:solidFill>
                <a:latin typeface="Sunborn"/>
              </a:rPr>
              <a:t>andra vuxna agerar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sp>
        <p:nvSpPr>
          <p:cNvPr id="12" name="TextBox 12"/>
          <p:cNvSpPr txBox="1"/>
          <p:nvPr/>
        </p:nvSpPr>
        <p:spPr>
          <a:xfrm>
            <a:off x="1028700" y="4014515"/>
            <a:ext cx="5410200" cy="1180465"/>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Lagkamrater &amp; motståndare</a:t>
            </a:r>
          </a:p>
        </p:txBody>
      </p:sp>
      <p:sp>
        <p:nvSpPr>
          <p:cNvPr id="13" name="TextBox 13"/>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Domare &amp; Ledare</a:t>
            </a:r>
          </a:p>
        </p:txBody>
      </p:sp>
      <p:sp>
        <p:nvSpPr>
          <p:cNvPr id="14" name="TextBox 14"/>
          <p:cNvSpPr txBox="1"/>
          <p:nvPr/>
        </p:nvSpPr>
        <p:spPr>
          <a:xfrm>
            <a:off x="11849100" y="396303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Publik</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94990" y="1342026"/>
            <a:ext cx="17498020" cy="2157097"/>
          </a:xfrm>
          <a:prstGeom prst="rect">
            <a:avLst/>
          </a:prstGeom>
        </p:spPr>
        <p:txBody>
          <a:bodyPr lIns="0" tIns="0" rIns="0" bIns="0" rtlCol="0" anchor="t">
            <a:spAutoFit/>
          </a:bodyPr>
          <a:lstStyle/>
          <a:p>
            <a:pPr algn="ctr">
              <a:lnSpc>
                <a:spcPts val="8679"/>
              </a:lnSpc>
            </a:pPr>
            <a:r>
              <a:rPr lang="en-US" sz="6199">
                <a:solidFill>
                  <a:srgbClr val="000000"/>
                </a:solidFill>
                <a:latin typeface="Sunborn"/>
              </a:rPr>
              <a:t>Om någon inte följer det vi pratat om? </a:t>
            </a:r>
          </a:p>
          <a:p>
            <a:pPr algn="ctr">
              <a:lnSpc>
                <a:spcPts val="8679"/>
              </a:lnSpc>
            </a:pPr>
            <a:r>
              <a:rPr lang="en-US" sz="6199">
                <a:solidFill>
                  <a:srgbClr val="000000"/>
                </a:solidFill>
                <a:latin typeface="Sunborn"/>
              </a:rPr>
              <a:t>Vad gör vi då?</a:t>
            </a:r>
          </a:p>
        </p:txBody>
      </p:sp>
      <p:grpSp>
        <p:nvGrpSpPr>
          <p:cNvPr id="3" name="Group 3"/>
          <p:cNvGrpSpPr/>
          <p:nvPr/>
        </p:nvGrpSpPr>
        <p:grpSpPr>
          <a:xfrm>
            <a:off x="723521" y="8484451"/>
            <a:ext cx="18317350" cy="2700438"/>
            <a:chOff x="0" y="0"/>
            <a:chExt cx="24423134" cy="3600584"/>
          </a:xfrm>
        </p:grpSpPr>
        <p:sp>
          <p:nvSpPr>
            <p:cNvPr id="4" name="Freeform 4"/>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Freeform 5"/>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669205" y="1028700"/>
            <a:ext cx="18371666" cy="10156189"/>
            <a:chOff x="0" y="0"/>
            <a:chExt cx="24495555" cy="13541586"/>
          </a:xfrm>
        </p:grpSpPr>
        <p:sp>
          <p:nvSpPr>
            <p:cNvPr id="3" name="Freeform 3"/>
            <p:cNvSpPr/>
            <p:nvPr/>
          </p:nvSpPr>
          <p:spPr>
            <a:xfrm rot="5400000">
              <a:off x="20892718" y="9938748"/>
              <a:ext cx="3600584" cy="3605091"/>
            </a:xfrm>
            <a:custGeom>
              <a:avLst/>
              <a:gdLst/>
              <a:ahLst/>
              <a:cxnLst/>
              <a:rect l="l" t="t" r="r" b="b"/>
              <a:pathLst>
                <a:path w="3600584" h="3605091">
                  <a:moveTo>
                    <a:pt x="0" y="0"/>
                  </a:moveTo>
                  <a:lnTo>
                    <a:pt x="3600584" y="0"/>
                  </a:lnTo>
                  <a:lnTo>
                    <a:pt x="3600584" y="3605091"/>
                  </a:lnTo>
                  <a:lnTo>
                    <a:pt x="0" y="36050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Freeform 4"/>
            <p:cNvSpPr/>
            <p:nvPr/>
          </p:nvSpPr>
          <p:spPr>
            <a:xfrm>
              <a:off x="4850521" y="1882024"/>
              <a:ext cx="18641205" cy="10462376"/>
            </a:xfrm>
            <a:custGeom>
              <a:avLst/>
              <a:gdLst/>
              <a:ahLst/>
              <a:cxnLst/>
              <a:rect l="l" t="t" r="r" b="b"/>
              <a:pathLst>
                <a:path w="18641205" h="10462376">
                  <a:moveTo>
                    <a:pt x="0" y="0"/>
                  </a:moveTo>
                  <a:lnTo>
                    <a:pt x="18641205" y="0"/>
                  </a:lnTo>
                  <a:lnTo>
                    <a:pt x="18641205" y="10462376"/>
                  </a:lnTo>
                  <a:lnTo>
                    <a:pt x="0" y="10462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a:p>
          </p:txBody>
        </p:sp>
        <p:grpSp>
          <p:nvGrpSpPr>
            <p:cNvPr id="5" name="Group 5"/>
            <p:cNvGrpSpPr/>
            <p:nvPr/>
          </p:nvGrpSpPr>
          <p:grpSpPr>
            <a:xfrm>
              <a:off x="0" y="9500393"/>
              <a:ext cx="4545411" cy="2844007"/>
              <a:chOff x="0" y="0"/>
              <a:chExt cx="1538385" cy="962548"/>
            </a:xfrm>
          </p:grpSpPr>
          <p:sp>
            <p:nvSpPr>
              <p:cNvPr id="6" name="Freeform 6"/>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a:p>
            </p:txBody>
          </p:sp>
          <p:sp>
            <p:nvSpPr>
              <p:cNvPr id="7" name="TextBox 7"/>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79326" y="-161925"/>
              <a:ext cx="20447682" cy="1783291"/>
            </a:xfrm>
            <a:prstGeom prst="rect">
              <a:avLst/>
            </a:prstGeom>
          </p:spPr>
          <p:txBody>
            <a:bodyPr lIns="0" tIns="0" rIns="0" bIns="0" rtlCol="0" anchor="t">
              <a:spAutoFit/>
            </a:bodyPr>
            <a:lstStyle/>
            <a:p>
              <a:pPr>
                <a:lnSpc>
                  <a:spcPts val="11200"/>
                </a:lnSpc>
              </a:pPr>
              <a:r>
                <a:rPr lang="en-US" sz="8000">
                  <a:solidFill>
                    <a:srgbClr val="000000"/>
                  </a:solidFill>
                  <a:latin typeface="Sunborn"/>
                </a:rPr>
                <a:t>ÅTGÄRDSTRAPPAN </a:t>
              </a:r>
            </a:p>
          </p:txBody>
        </p:sp>
        <p:grpSp>
          <p:nvGrpSpPr>
            <p:cNvPr id="9" name="Group 9"/>
            <p:cNvGrpSpPr/>
            <p:nvPr/>
          </p:nvGrpSpPr>
          <p:grpSpPr>
            <a:xfrm>
              <a:off x="3992342" y="7096995"/>
              <a:ext cx="4545411" cy="2844007"/>
              <a:chOff x="0" y="0"/>
              <a:chExt cx="1538385" cy="962548"/>
            </a:xfrm>
          </p:grpSpPr>
          <p:sp>
            <p:nvSpPr>
              <p:cNvPr id="10" name="Freeform 10"/>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a:p>
            </p:txBody>
          </p:sp>
          <p:sp>
            <p:nvSpPr>
              <p:cNvPr id="11" name="TextBox 11"/>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8177638" y="4269205"/>
              <a:ext cx="4545411" cy="2844007"/>
              <a:chOff x="0" y="0"/>
              <a:chExt cx="1538385" cy="962548"/>
            </a:xfrm>
          </p:grpSpPr>
          <p:sp>
            <p:nvSpPr>
              <p:cNvPr id="13" name="Freeform 13"/>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a:p>
            </p:txBody>
          </p:sp>
          <p:sp>
            <p:nvSpPr>
              <p:cNvPr id="14" name="TextBox 14"/>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2215449" y="1425199"/>
              <a:ext cx="4545411" cy="2844007"/>
              <a:chOff x="0" y="0"/>
              <a:chExt cx="1538385" cy="962548"/>
            </a:xfrm>
          </p:grpSpPr>
          <p:sp>
            <p:nvSpPr>
              <p:cNvPr id="16" name="Freeform 16"/>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a:p>
            </p:txBody>
          </p:sp>
          <p:sp>
            <p:nvSpPr>
              <p:cNvPr id="17" name="TextBox 17"/>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4850521" y="10491232"/>
              <a:ext cx="1775222" cy="795655"/>
            </a:xfrm>
            <a:prstGeom prst="rect">
              <a:avLst/>
            </a:prstGeom>
          </p:spPr>
          <p:txBody>
            <a:bodyPr lIns="0" tIns="0" rIns="0" bIns="0" rtlCol="0" anchor="t">
              <a:spAutoFit/>
            </a:bodyPr>
            <a:lstStyle/>
            <a:p>
              <a:pPr marL="777240" lvl="1" indent="-388620">
                <a:lnSpc>
                  <a:spcPts val="5040"/>
                </a:lnSpc>
                <a:buAutoNum type="arabicPeriod"/>
              </a:pPr>
              <a:r>
                <a:rPr lang="en-US" sz="3600">
                  <a:solidFill>
                    <a:srgbClr val="1A171A"/>
                  </a:solidFill>
                  <a:latin typeface="Glacial Indifference"/>
                </a:rPr>
                <a:t>XX</a:t>
              </a:r>
            </a:p>
          </p:txBody>
        </p:sp>
        <p:sp>
          <p:nvSpPr>
            <p:cNvPr id="19" name="TextBox 19"/>
            <p:cNvSpPr txBox="1"/>
            <p:nvPr/>
          </p:nvSpPr>
          <p:spPr>
            <a:xfrm>
              <a:off x="13479470" y="5055235"/>
              <a:ext cx="1383308" cy="795655"/>
            </a:xfrm>
            <a:prstGeom prst="rect">
              <a:avLst/>
            </a:prstGeom>
          </p:spPr>
          <p:txBody>
            <a:bodyPr lIns="0" tIns="0" rIns="0" bIns="0" rtlCol="0" anchor="t">
              <a:spAutoFit/>
            </a:bodyPr>
            <a:lstStyle/>
            <a:p>
              <a:pPr>
                <a:lnSpc>
                  <a:spcPts val="5040"/>
                </a:lnSpc>
              </a:pPr>
              <a:r>
                <a:rPr lang="en-US" sz="3600">
                  <a:solidFill>
                    <a:srgbClr val="1A171A"/>
                  </a:solidFill>
                  <a:latin typeface="Glacial Indifference"/>
                </a:rPr>
                <a:t>3. XX</a:t>
              </a:r>
            </a:p>
          </p:txBody>
        </p:sp>
        <p:sp>
          <p:nvSpPr>
            <p:cNvPr id="20" name="TextBox 20"/>
            <p:cNvSpPr txBox="1"/>
            <p:nvPr/>
          </p:nvSpPr>
          <p:spPr>
            <a:xfrm>
              <a:off x="17453655" y="2416037"/>
              <a:ext cx="1435100" cy="795655"/>
            </a:xfrm>
            <a:prstGeom prst="rect">
              <a:avLst/>
            </a:prstGeom>
          </p:spPr>
          <p:txBody>
            <a:bodyPr lIns="0" tIns="0" rIns="0" bIns="0" rtlCol="0" anchor="t">
              <a:spAutoFit/>
            </a:bodyPr>
            <a:lstStyle/>
            <a:p>
              <a:pPr>
                <a:lnSpc>
                  <a:spcPts val="5040"/>
                </a:lnSpc>
              </a:pPr>
              <a:r>
                <a:rPr lang="en-US" sz="3600">
                  <a:solidFill>
                    <a:srgbClr val="1A171A"/>
                  </a:solidFill>
                  <a:latin typeface="Glacial Indifference"/>
                </a:rPr>
                <a:t>4. XX</a:t>
              </a:r>
            </a:p>
          </p:txBody>
        </p:sp>
        <p:sp>
          <p:nvSpPr>
            <p:cNvPr id="21" name="TextBox 21"/>
            <p:cNvSpPr txBox="1"/>
            <p:nvPr/>
          </p:nvSpPr>
          <p:spPr>
            <a:xfrm>
              <a:off x="9524504" y="7723343"/>
              <a:ext cx="1770658" cy="795655"/>
            </a:xfrm>
            <a:prstGeom prst="rect">
              <a:avLst/>
            </a:prstGeom>
          </p:spPr>
          <p:txBody>
            <a:bodyPr lIns="0" tIns="0" rIns="0" bIns="0" rtlCol="0" anchor="t">
              <a:spAutoFit/>
            </a:bodyPr>
            <a:lstStyle/>
            <a:p>
              <a:pPr>
                <a:lnSpc>
                  <a:spcPts val="5040"/>
                </a:lnSpc>
              </a:pPr>
              <a:r>
                <a:rPr lang="en-US" sz="3600">
                  <a:solidFill>
                    <a:srgbClr val="1A171A"/>
                  </a:solidFill>
                  <a:latin typeface="Glacial Indifference"/>
                </a:rPr>
                <a:t>2.  XX </a:t>
              </a:r>
            </a:p>
          </p:txBody>
        </p:sp>
        <p:sp>
          <p:nvSpPr>
            <p:cNvPr id="22" name="TextBox 22"/>
            <p:cNvSpPr txBox="1"/>
            <p:nvPr/>
          </p:nvSpPr>
          <p:spPr>
            <a:xfrm>
              <a:off x="1903215" y="10491232"/>
              <a:ext cx="738981" cy="795655"/>
            </a:xfrm>
            <a:prstGeom prst="rect">
              <a:avLst/>
            </a:prstGeom>
          </p:spPr>
          <p:txBody>
            <a:bodyPr lIns="0" tIns="0" rIns="0" bIns="0" rtlCol="0" anchor="t">
              <a:spAutoFit/>
            </a:bodyPr>
            <a:lstStyle/>
            <a:p>
              <a:pPr algn="ctr">
                <a:lnSpc>
                  <a:spcPts val="5040"/>
                </a:lnSpc>
              </a:pPr>
              <a:r>
                <a:rPr lang="en-US" sz="3600">
                  <a:solidFill>
                    <a:srgbClr val="FFFFFF"/>
                  </a:solidFill>
                  <a:latin typeface="Glacial Indifference"/>
                </a:rPr>
                <a:t>XX</a:t>
              </a:r>
            </a:p>
          </p:txBody>
        </p:sp>
        <p:sp>
          <p:nvSpPr>
            <p:cNvPr id="23" name="TextBox 23"/>
            <p:cNvSpPr txBox="1"/>
            <p:nvPr/>
          </p:nvSpPr>
          <p:spPr>
            <a:xfrm>
              <a:off x="5895557" y="8087833"/>
              <a:ext cx="738981" cy="795655"/>
            </a:xfrm>
            <a:prstGeom prst="rect">
              <a:avLst/>
            </a:prstGeom>
          </p:spPr>
          <p:txBody>
            <a:bodyPr lIns="0" tIns="0" rIns="0" bIns="0" rtlCol="0" anchor="t">
              <a:spAutoFit/>
            </a:bodyPr>
            <a:lstStyle/>
            <a:p>
              <a:pPr algn="ctr">
                <a:lnSpc>
                  <a:spcPts val="5040"/>
                </a:lnSpc>
              </a:pPr>
              <a:r>
                <a:rPr lang="en-US" sz="3600">
                  <a:solidFill>
                    <a:srgbClr val="FFFFFF"/>
                  </a:solidFill>
                  <a:latin typeface="Glacial Indifference"/>
                </a:rPr>
                <a:t>XX</a:t>
              </a:r>
            </a:p>
          </p:txBody>
        </p:sp>
        <p:sp>
          <p:nvSpPr>
            <p:cNvPr id="24" name="TextBox 24"/>
            <p:cNvSpPr txBox="1"/>
            <p:nvPr/>
          </p:nvSpPr>
          <p:spPr>
            <a:xfrm>
              <a:off x="10080853" y="5260044"/>
              <a:ext cx="738981" cy="795655"/>
            </a:xfrm>
            <a:prstGeom prst="rect">
              <a:avLst/>
            </a:prstGeom>
          </p:spPr>
          <p:txBody>
            <a:bodyPr lIns="0" tIns="0" rIns="0" bIns="0" rtlCol="0" anchor="t">
              <a:spAutoFit/>
            </a:bodyPr>
            <a:lstStyle/>
            <a:p>
              <a:pPr algn="ctr">
                <a:lnSpc>
                  <a:spcPts val="5040"/>
                </a:lnSpc>
              </a:pPr>
              <a:r>
                <a:rPr lang="en-US" sz="3600">
                  <a:solidFill>
                    <a:srgbClr val="FFFFFF"/>
                  </a:solidFill>
                  <a:latin typeface="Glacial Indifference"/>
                </a:rPr>
                <a:t>XX</a:t>
              </a:r>
            </a:p>
          </p:txBody>
        </p:sp>
        <p:sp>
          <p:nvSpPr>
            <p:cNvPr id="25" name="TextBox 25"/>
            <p:cNvSpPr txBox="1"/>
            <p:nvPr/>
          </p:nvSpPr>
          <p:spPr>
            <a:xfrm>
              <a:off x="14118664" y="2416037"/>
              <a:ext cx="738981" cy="795655"/>
            </a:xfrm>
            <a:prstGeom prst="rect">
              <a:avLst/>
            </a:prstGeom>
          </p:spPr>
          <p:txBody>
            <a:bodyPr lIns="0" tIns="0" rIns="0" bIns="0" rtlCol="0" anchor="t">
              <a:spAutoFit/>
            </a:bodyPr>
            <a:lstStyle/>
            <a:p>
              <a:pPr algn="ctr">
                <a:lnSpc>
                  <a:spcPts val="5040"/>
                </a:lnSpc>
              </a:pPr>
              <a:r>
                <a:rPr lang="en-US" sz="3600">
                  <a:solidFill>
                    <a:srgbClr val="FFFFFF"/>
                  </a:solidFill>
                  <a:latin typeface="Glacial Indifference"/>
                </a:rPr>
                <a:t>XX</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475436" y="1310087"/>
            <a:ext cx="12811713" cy="1377949"/>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VÅRDNADSHAVARMÖTE </a:t>
            </a:r>
          </a:p>
        </p:txBody>
      </p:sp>
      <p:grpSp>
        <p:nvGrpSpPr>
          <p:cNvPr id="3" name="Group 3"/>
          <p:cNvGrpSpPr/>
          <p:nvPr/>
        </p:nvGrpSpPr>
        <p:grpSpPr>
          <a:xfrm>
            <a:off x="723521" y="8484451"/>
            <a:ext cx="18317350" cy="2700438"/>
            <a:chOff x="0" y="0"/>
            <a:chExt cx="24423134" cy="3600584"/>
          </a:xfrm>
        </p:grpSpPr>
        <p:sp>
          <p:nvSpPr>
            <p:cNvPr id="4" name="Freeform 4"/>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Freeform 5"/>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
        <p:nvSpPr>
          <p:cNvPr id="6" name="TextBox 6"/>
          <p:cNvSpPr txBox="1"/>
          <p:nvPr/>
        </p:nvSpPr>
        <p:spPr>
          <a:xfrm>
            <a:off x="5254877" y="4257491"/>
            <a:ext cx="7778246" cy="1251585"/>
          </a:xfrm>
          <a:prstGeom prst="rect">
            <a:avLst/>
          </a:prstGeom>
        </p:spPr>
        <p:txBody>
          <a:bodyPr lIns="0" tIns="0" rIns="0" bIns="0" rtlCol="0" anchor="t">
            <a:spAutoFit/>
          </a:bodyPr>
          <a:lstStyle/>
          <a:p>
            <a:pPr algn="ctr">
              <a:lnSpc>
                <a:spcPts val="5040"/>
              </a:lnSpc>
            </a:pPr>
            <a:r>
              <a:rPr lang="en-US" sz="3600">
                <a:solidFill>
                  <a:srgbClr val="000000"/>
                </a:solidFill>
                <a:latin typeface="Glacial Indifference"/>
              </a:rPr>
              <a:t>LAGNAMN SÄSONGEN XXXX </a:t>
            </a:r>
          </a:p>
          <a:p>
            <a:pPr algn="ctr">
              <a:lnSpc>
                <a:spcPts val="5040"/>
              </a:lnSpc>
            </a:pPr>
            <a:r>
              <a:rPr lang="en-US" sz="3600">
                <a:solidFill>
                  <a:srgbClr val="000000"/>
                </a:solidFill>
                <a:latin typeface="Glacial Indifference"/>
              </a:rPr>
              <a:t>(Ex. F11 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
        <p:nvSpPr>
          <p:cNvPr id="5" name="TextBox 5"/>
          <p:cNvSpPr txBox="1"/>
          <p:nvPr/>
        </p:nvSpPr>
        <p:spPr>
          <a:xfrm>
            <a:off x="1028700" y="866775"/>
            <a:ext cx="14471825" cy="1377949"/>
          </a:xfrm>
          <a:prstGeom prst="rect">
            <a:avLst/>
          </a:prstGeom>
        </p:spPr>
        <p:txBody>
          <a:bodyPr lIns="0" tIns="0" rIns="0" bIns="0" rtlCol="0" anchor="t">
            <a:spAutoFit/>
          </a:bodyPr>
          <a:lstStyle/>
          <a:p>
            <a:pPr>
              <a:lnSpc>
                <a:spcPts val="11200"/>
              </a:lnSpc>
            </a:pPr>
            <a:r>
              <a:rPr lang="en-US" sz="8000">
                <a:solidFill>
                  <a:srgbClr val="000000"/>
                </a:solidFill>
                <a:latin typeface="Sunborn"/>
              </a:rPr>
              <a:t>NÄRVARO &amp; PRESENTATION</a:t>
            </a:r>
          </a:p>
        </p:txBody>
      </p:sp>
      <p:sp>
        <p:nvSpPr>
          <p:cNvPr id="6" name="TextBox 6"/>
          <p:cNvSpPr txBox="1"/>
          <p:nvPr/>
        </p:nvSpPr>
        <p:spPr>
          <a:xfrm>
            <a:off x="909638" y="2508222"/>
            <a:ext cx="3523208" cy="1251585"/>
          </a:xfrm>
          <a:prstGeom prst="rect">
            <a:avLst/>
          </a:prstGeom>
        </p:spPr>
        <p:txBody>
          <a:bodyPr lIns="0" tIns="0" rIns="0" bIns="0" rtlCol="0" anchor="t">
            <a:spAutoFit/>
          </a:bodyPr>
          <a:lstStyle/>
          <a:p>
            <a:pPr>
              <a:lnSpc>
                <a:spcPts val="5040"/>
              </a:lnSpc>
            </a:pPr>
            <a:r>
              <a:rPr lang="en-US" sz="3600">
                <a:solidFill>
                  <a:srgbClr val="000000"/>
                </a:solidFill>
                <a:latin typeface="Glacial Indifference"/>
              </a:rPr>
              <a:t>www.menti.com</a:t>
            </a:r>
          </a:p>
          <a:p>
            <a:pPr>
              <a:lnSpc>
                <a:spcPts val="5040"/>
              </a:lnSpc>
            </a:pPr>
            <a:r>
              <a:rPr lang="en-US" sz="3600">
                <a:solidFill>
                  <a:srgbClr val="000000"/>
                </a:solidFill>
                <a:latin typeface="Glacial Indifference"/>
              </a:rPr>
              <a:t>KOD: XXXX-XXXX</a:t>
            </a:r>
          </a:p>
        </p:txBody>
      </p:sp>
      <p:sp>
        <p:nvSpPr>
          <p:cNvPr id="7" name="TextBox 7"/>
          <p:cNvSpPr txBox="1"/>
          <p:nvPr/>
        </p:nvSpPr>
        <p:spPr>
          <a:xfrm>
            <a:off x="909638" y="4705458"/>
            <a:ext cx="16316013" cy="1251585"/>
          </a:xfrm>
          <a:prstGeom prst="rect">
            <a:avLst/>
          </a:prstGeom>
        </p:spPr>
        <p:txBody>
          <a:bodyPr lIns="0" tIns="0" rIns="0" bIns="0" rtlCol="0" anchor="t">
            <a:spAutoFit/>
          </a:bodyPr>
          <a:lstStyle/>
          <a:p>
            <a:pPr>
              <a:lnSpc>
                <a:spcPts val="5040"/>
              </a:lnSpc>
            </a:pPr>
            <a:r>
              <a:rPr lang="en-US" sz="3600">
                <a:solidFill>
                  <a:srgbClr val="000000"/>
                </a:solidFill>
                <a:latin typeface="Glacial Indifference"/>
              </a:rPr>
              <a:t>Vad gör jag som vårdnadshavare för att mitt/mina barn ska tycka att fysisk aktivitet och idrott är roligt?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00065" y="467802"/>
            <a:ext cx="11876108" cy="1377949"/>
          </a:xfrm>
          <a:prstGeom prst="rect">
            <a:avLst/>
          </a:prstGeom>
        </p:spPr>
        <p:txBody>
          <a:bodyPr lIns="0" tIns="0" rIns="0" bIns="0" rtlCol="0" anchor="t">
            <a:spAutoFit/>
          </a:bodyPr>
          <a:lstStyle/>
          <a:p>
            <a:pPr>
              <a:lnSpc>
                <a:spcPts val="11200"/>
              </a:lnSpc>
            </a:pPr>
            <a:r>
              <a:rPr lang="en-US" sz="8000">
                <a:solidFill>
                  <a:srgbClr val="000000"/>
                </a:solidFill>
                <a:latin typeface="Sunborn"/>
              </a:rPr>
              <a:t>SVIF:S VÄRDEGRUND</a:t>
            </a:r>
          </a:p>
        </p:txBody>
      </p:sp>
      <p:grpSp>
        <p:nvGrpSpPr>
          <p:cNvPr id="3" name="Group 3"/>
          <p:cNvGrpSpPr/>
          <p:nvPr/>
        </p:nvGrpSpPr>
        <p:grpSpPr>
          <a:xfrm>
            <a:off x="10641254" y="2244724"/>
            <a:ext cx="7646746" cy="7708289"/>
            <a:chOff x="0" y="0"/>
            <a:chExt cx="10195662" cy="10277718"/>
          </a:xfrm>
        </p:grpSpPr>
        <p:sp>
          <p:nvSpPr>
            <p:cNvPr id="4" name="Freeform 4"/>
            <p:cNvSpPr/>
            <p:nvPr/>
          </p:nvSpPr>
          <p:spPr>
            <a:xfrm>
              <a:off x="0" y="0"/>
              <a:ext cx="4828103" cy="4889219"/>
            </a:xfrm>
            <a:custGeom>
              <a:avLst/>
              <a:gdLst/>
              <a:ahLst/>
              <a:cxnLst/>
              <a:rect l="l" t="t" r="r" b="b"/>
              <a:pathLst>
                <a:path w="4828103" h="4889219">
                  <a:moveTo>
                    <a:pt x="0" y="0"/>
                  </a:moveTo>
                  <a:lnTo>
                    <a:pt x="4828103" y="0"/>
                  </a:lnTo>
                  <a:lnTo>
                    <a:pt x="4828103"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Freeform 5"/>
            <p:cNvSpPr/>
            <p:nvPr/>
          </p:nvSpPr>
          <p:spPr>
            <a:xfrm>
              <a:off x="4828103" y="857924"/>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6" name="Freeform 6"/>
            <p:cNvSpPr/>
            <p:nvPr/>
          </p:nvSpPr>
          <p:spPr>
            <a:xfrm>
              <a:off x="448234" y="4977192"/>
              <a:ext cx="4828103" cy="4889219"/>
            </a:xfrm>
            <a:custGeom>
              <a:avLst/>
              <a:gdLst/>
              <a:ahLst/>
              <a:cxnLst/>
              <a:rect l="l" t="t" r="r" b="b"/>
              <a:pathLst>
                <a:path w="4828103" h="4889219">
                  <a:moveTo>
                    <a:pt x="0" y="0"/>
                  </a:moveTo>
                  <a:lnTo>
                    <a:pt x="4828104" y="0"/>
                  </a:lnTo>
                  <a:lnTo>
                    <a:pt x="4828104" y="4889218"/>
                  </a:lnTo>
                  <a:lnTo>
                    <a:pt x="0" y="4889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7" name="Freeform 7"/>
            <p:cNvSpPr/>
            <p:nvPr/>
          </p:nvSpPr>
          <p:spPr>
            <a:xfrm>
              <a:off x="5367558" y="5388499"/>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8" name="TextBox 8"/>
            <p:cNvSpPr txBox="1"/>
            <p:nvPr/>
          </p:nvSpPr>
          <p:spPr>
            <a:xfrm>
              <a:off x="0" y="2013444"/>
              <a:ext cx="4828103" cy="795655"/>
            </a:xfrm>
            <a:prstGeom prst="rect">
              <a:avLst/>
            </a:prstGeom>
          </p:spPr>
          <p:txBody>
            <a:bodyPr lIns="0" tIns="0" rIns="0" bIns="0" rtlCol="0" anchor="t">
              <a:spAutoFit/>
            </a:bodyPr>
            <a:lstStyle/>
            <a:p>
              <a:pPr algn="ctr">
                <a:lnSpc>
                  <a:spcPts val="5040"/>
                </a:lnSpc>
              </a:pPr>
              <a:r>
                <a:rPr lang="en-US" sz="3600">
                  <a:solidFill>
                    <a:srgbClr val="1A171A"/>
                  </a:solidFill>
                  <a:latin typeface="Glacial Indifference Bold"/>
                </a:rPr>
                <a:t>GLÄDJE</a:t>
              </a:r>
            </a:p>
          </p:txBody>
        </p:sp>
        <p:sp>
          <p:nvSpPr>
            <p:cNvPr id="9" name="TextBox 9"/>
            <p:cNvSpPr txBox="1"/>
            <p:nvPr/>
          </p:nvSpPr>
          <p:spPr>
            <a:xfrm>
              <a:off x="4828103" y="2871368"/>
              <a:ext cx="4828103" cy="795655"/>
            </a:xfrm>
            <a:prstGeom prst="rect">
              <a:avLst/>
            </a:prstGeom>
          </p:spPr>
          <p:txBody>
            <a:bodyPr lIns="0" tIns="0" rIns="0" bIns="0" rtlCol="0" anchor="t">
              <a:spAutoFit/>
            </a:bodyPr>
            <a:lstStyle/>
            <a:p>
              <a:pPr algn="ctr">
                <a:lnSpc>
                  <a:spcPts val="5040"/>
                </a:lnSpc>
              </a:pPr>
              <a:r>
                <a:rPr lang="en-US" sz="3600">
                  <a:solidFill>
                    <a:srgbClr val="1A171A"/>
                  </a:solidFill>
                  <a:latin typeface="Glacial Indifference Bold"/>
                </a:rPr>
                <a:t>RESPEKT</a:t>
              </a:r>
            </a:p>
          </p:txBody>
        </p:sp>
        <p:sp>
          <p:nvSpPr>
            <p:cNvPr id="10" name="TextBox 10"/>
            <p:cNvSpPr txBox="1"/>
            <p:nvPr/>
          </p:nvSpPr>
          <p:spPr>
            <a:xfrm>
              <a:off x="448234" y="6608578"/>
              <a:ext cx="4828103" cy="1447376"/>
            </a:xfrm>
            <a:prstGeom prst="rect">
              <a:avLst/>
            </a:prstGeom>
          </p:spPr>
          <p:txBody>
            <a:bodyPr lIns="0" tIns="0" rIns="0" bIns="0" rtlCol="0" anchor="t">
              <a:spAutoFit/>
            </a:bodyPr>
            <a:lstStyle/>
            <a:p>
              <a:pPr algn="ctr">
                <a:lnSpc>
                  <a:spcPts val="4480"/>
                </a:lnSpc>
              </a:pPr>
              <a:r>
                <a:rPr lang="en-US" sz="3200">
                  <a:solidFill>
                    <a:srgbClr val="1A171A"/>
                  </a:solidFill>
                  <a:latin typeface="Glacial Indifference Bold"/>
                </a:rPr>
                <a:t>DELAKTIGHET/</a:t>
              </a:r>
            </a:p>
            <a:p>
              <a:pPr algn="ctr">
                <a:lnSpc>
                  <a:spcPts val="4480"/>
                </a:lnSpc>
              </a:pPr>
              <a:r>
                <a:rPr lang="en-US" sz="3200">
                  <a:solidFill>
                    <a:srgbClr val="1A171A"/>
                  </a:solidFill>
                  <a:latin typeface="Glacial Indifference Bold"/>
                </a:rPr>
                <a:t>GEMENSKAP</a:t>
              </a:r>
            </a:p>
          </p:txBody>
        </p:sp>
        <p:sp>
          <p:nvSpPr>
            <p:cNvPr id="11" name="TextBox 11"/>
            <p:cNvSpPr txBox="1"/>
            <p:nvPr/>
          </p:nvSpPr>
          <p:spPr>
            <a:xfrm>
              <a:off x="6242033" y="7260299"/>
              <a:ext cx="3079155" cy="795655"/>
            </a:xfrm>
            <a:prstGeom prst="rect">
              <a:avLst/>
            </a:prstGeom>
          </p:spPr>
          <p:txBody>
            <a:bodyPr lIns="0" tIns="0" rIns="0" bIns="0" rtlCol="0" anchor="t">
              <a:spAutoFit/>
            </a:bodyPr>
            <a:lstStyle/>
            <a:p>
              <a:pPr algn="ctr">
                <a:lnSpc>
                  <a:spcPts val="5040"/>
                </a:lnSpc>
              </a:pPr>
              <a:r>
                <a:rPr lang="en-US" sz="3600">
                  <a:solidFill>
                    <a:srgbClr val="1A171A"/>
                  </a:solidFill>
                  <a:latin typeface="Glacial Indifference Bold"/>
                </a:rPr>
                <a:t>TRYGGHET</a:t>
              </a:r>
            </a:p>
          </p:txBody>
        </p:sp>
      </p:grpSp>
      <p:sp>
        <p:nvSpPr>
          <p:cNvPr id="12" name="TextBox 12"/>
          <p:cNvSpPr txBox="1"/>
          <p:nvPr/>
        </p:nvSpPr>
        <p:spPr>
          <a:xfrm>
            <a:off x="200065" y="2197099"/>
            <a:ext cx="10063028" cy="1298575"/>
          </a:xfrm>
          <a:prstGeom prst="rect">
            <a:avLst/>
          </a:prstGeom>
        </p:spPr>
        <p:txBody>
          <a:bodyPr lIns="0" tIns="0" rIns="0" bIns="0" rtlCol="0" anchor="t">
            <a:spAutoFit/>
          </a:bodyPr>
          <a:lstStyle/>
          <a:p>
            <a:pPr>
              <a:lnSpc>
                <a:spcPts val="3499"/>
              </a:lnSpc>
            </a:pPr>
            <a:r>
              <a:rPr lang="en-US" sz="2499">
                <a:solidFill>
                  <a:srgbClr val="000000"/>
                </a:solidFill>
                <a:latin typeface="Open Sans Bold"/>
              </a:rPr>
              <a:t>Glädje </a:t>
            </a:r>
            <a:r>
              <a:rPr lang="en-US" sz="2499">
                <a:solidFill>
                  <a:srgbClr val="000000"/>
                </a:solidFill>
                <a:latin typeface="Open Sans"/>
              </a:rPr>
              <a:t>- Föreningens hela verksamhet skall präglas av en uppmuntrande miljö. Vi skall glädjas åt varandras framgångar och stötta varandra vid motgångar.</a:t>
            </a:r>
          </a:p>
        </p:txBody>
      </p:sp>
      <p:sp>
        <p:nvSpPr>
          <p:cNvPr id="13" name="AutoShape 13"/>
          <p:cNvSpPr/>
          <p:nvPr/>
        </p:nvSpPr>
        <p:spPr>
          <a:xfrm>
            <a:off x="200065" y="3514724"/>
            <a:ext cx="9627320" cy="0"/>
          </a:xfrm>
          <a:prstGeom prst="line">
            <a:avLst/>
          </a:prstGeom>
          <a:ln w="38100" cap="flat">
            <a:solidFill>
              <a:srgbClr val="000000"/>
            </a:solidFill>
            <a:prstDash val="solid"/>
            <a:headEnd type="none" w="sm" len="sm"/>
            <a:tailEnd type="none" w="sm" len="sm"/>
          </a:ln>
        </p:spPr>
        <p:txBody>
          <a:bodyPr/>
          <a:lstStyle/>
          <a:p>
            <a:endParaRPr lang="sv-SE"/>
          </a:p>
        </p:txBody>
      </p:sp>
      <p:sp>
        <p:nvSpPr>
          <p:cNvPr id="14" name="TextBox 14"/>
          <p:cNvSpPr txBox="1"/>
          <p:nvPr/>
        </p:nvSpPr>
        <p:spPr>
          <a:xfrm>
            <a:off x="200065" y="3660784"/>
            <a:ext cx="10032337" cy="1298575"/>
          </a:xfrm>
          <a:prstGeom prst="rect">
            <a:avLst/>
          </a:prstGeom>
        </p:spPr>
        <p:txBody>
          <a:bodyPr lIns="0" tIns="0" rIns="0" bIns="0" rtlCol="0" anchor="t">
            <a:spAutoFit/>
          </a:bodyPr>
          <a:lstStyle/>
          <a:p>
            <a:pPr>
              <a:lnSpc>
                <a:spcPts val="3499"/>
              </a:lnSpc>
            </a:pPr>
            <a:r>
              <a:rPr lang="en-US" sz="2499">
                <a:solidFill>
                  <a:srgbClr val="000000"/>
                </a:solidFill>
                <a:latin typeface="Open Sans Bold"/>
              </a:rPr>
              <a:t>Respekt -</a:t>
            </a:r>
            <a:r>
              <a:rPr lang="en-US" sz="2499">
                <a:solidFill>
                  <a:srgbClr val="000000"/>
                </a:solidFill>
                <a:latin typeface="Open Sans"/>
              </a:rPr>
              <a:t> Respektera, acceptera och förstå varandras olika roller. Uppmuntra till ett gott uppträdande såväl inom som utanför idrotten. Allas åsikter och olikheter tas tillvara.</a:t>
            </a:r>
          </a:p>
        </p:txBody>
      </p:sp>
      <p:sp>
        <p:nvSpPr>
          <p:cNvPr id="15" name="AutoShape 15"/>
          <p:cNvSpPr/>
          <p:nvPr/>
        </p:nvSpPr>
        <p:spPr>
          <a:xfrm>
            <a:off x="200065" y="4978409"/>
            <a:ext cx="9627320" cy="0"/>
          </a:xfrm>
          <a:prstGeom prst="line">
            <a:avLst/>
          </a:prstGeom>
          <a:ln w="38100" cap="flat">
            <a:solidFill>
              <a:srgbClr val="000000"/>
            </a:solidFill>
            <a:prstDash val="solid"/>
            <a:headEnd type="none" w="sm" len="sm"/>
            <a:tailEnd type="none" w="sm" len="sm"/>
          </a:ln>
        </p:spPr>
        <p:txBody>
          <a:bodyPr/>
          <a:lstStyle/>
          <a:p>
            <a:endParaRPr lang="sv-SE"/>
          </a:p>
        </p:txBody>
      </p:sp>
      <p:sp>
        <p:nvSpPr>
          <p:cNvPr id="16" name="TextBox 16"/>
          <p:cNvSpPr txBox="1"/>
          <p:nvPr/>
        </p:nvSpPr>
        <p:spPr>
          <a:xfrm>
            <a:off x="200065" y="5095875"/>
            <a:ext cx="9817506" cy="1298575"/>
          </a:xfrm>
          <a:prstGeom prst="rect">
            <a:avLst/>
          </a:prstGeom>
        </p:spPr>
        <p:txBody>
          <a:bodyPr lIns="0" tIns="0" rIns="0" bIns="0" rtlCol="0" anchor="t">
            <a:spAutoFit/>
          </a:bodyPr>
          <a:lstStyle/>
          <a:p>
            <a:pPr>
              <a:lnSpc>
                <a:spcPts val="3499"/>
              </a:lnSpc>
            </a:pPr>
            <a:r>
              <a:rPr lang="en-US" sz="2499">
                <a:solidFill>
                  <a:srgbClr val="000000"/>
                </a:solidFill>
                <a:latin typeface="Open Sans Bold"/>
              </a:rPr>
              <a:t>Delaktighet/Gemenskap</a:t>
            </a:r>
            <a:r>
              <a:rPr lang="en-US" sz="2499">
                <a:solidFill>
                  <a:srgbClr val="000000"/>
                </a:solidFill>
                <a:latin typeface="Open Sans"/>
              </a:rPr>
              <a:t> </a:t>
            </a:r>
            <a:r>
              <a:rPr lang="en-US" sz="2499">
                <a:solidFill>
                  <a:srgbClr val="000000"/>
                </a:solidFill>
                <a:latin typeface="Open Sans Bold"/>
              </a:rPr>
              <a:t>- </a:t>
            </a:r>
            <a:r>
              <a:rPr lang="en-US" sz="2499">
                <a:solidFill>
                  <a:srgbClr val="000000"/>
                </a:solidFill>
                <a:latin typeface="Open Sans"/>
              </a:rPr>
              <a:t>Att alla känner engagemang att få vara med och påverka samt känna ansvar. Alla skall få vara med utifrån sina förutsättningar i föreningens aktiviteter.</a:t>
            </a:r>
          </a:p>
        </p:txBody>
      </p:sp>
      <p:sp>
        <p:nvSpPr>
          <p:cNvPr id="17" name="AutoShape 17"/>
          <p:cNvSpPr/>
          <p:nvPr/>
        </p:nvSpPr>
        <p:spPr>
          <a:xfrm>
            <a:off x="200065" y="6413500"/>
            <a:ext cx="9627320" cy="0"/>
          </a:xfrm>
          <a:prstGeom prst="line">
            <a:avLst/>
          </a:prstGeom>
          <a:ln w="38100" cap="flat">
            <a:solidFill>
              <a:srgbClr val="000000"/>
            </a:solidFill>
            <a:prstDash val="solid"/>
            <a:headEnd type="none" w="sm" len="sm"/>
            <a:tailEnd type="none" w="sm" len="sm"/>
          </a:ln>
        </p:spPr>
        <p:txBody>
          <a:bodyPr/>
          <a:lstStyle/>
          <a:p>
            <a:endParaRPr lang="sv-SE"/>
          </a:p>
        </p:txBody>
      </p:sp>
      <p:sp>
        <p:nvSpPr>
          <p:cNvPr id="18" name="TextBox 18"/>
          <p:cNvSpPr txBox="1"/>
          <p:nvPr/>
        </p:nvSpPr>
        <p:spPr>
          <a:xfrm>
            <a:off x="200065" y="6527800"/>
            <a:ext cx="9627320" cy="1298575"/>
          </a:xfrm>
          <a:prstGeom prst="rect">
            <a:avLst/>
          </a:prstGeom>
        </p:spPr>
        <p:txBody>
          <a:bodyPr lIns="0" tIns="0" rIns="0" bIns="0" rtlCol="0" anchor="t">
            <a:spAutoFit/>
          </a:bodyPr>
          <a:lstStyle/>
          <a:p>
            <a:pPr>
              <a:lnSpc>
                <a:spcPts val="3499"/>
              </a:lnSpc>
            </a:pPr>
            <a:r>
              <a:rPr lang="en-US" sz="2499">
                <a:solidFill>
                  <a:srgbClr val="000000"/>
                </a:solidFill>
                <a:latin typeface="Open Sans Bold"/>
              </a:rPr>
              <a:t>Trygghet -  </a:t>
            </a:r>
            <a:r>
              <a:rPr lang="en-US" sz="2499">
                <a:solidFill>
                  <a:srgbClr val="000000"/>
                </a:solidFill>
                <a:latin typeface="Open Sans"/>
              </a:rPr>
              <a:t>Ledares och aktivas engagemang ska erkännas och </a:t>
            </a:r>
          </a:p>
          <a:p>
            <a:pPr>
              <a:lnSpc>
                <a:spcPts val="3499"/>
              </a:lnSpc>
            </a:pPr>
            <a:r>
              <a:rPr lang="en-US" sz="2499">
                <a:solidFill>
                  <a:srgbClr val="000000"/>
                </a:solidFill>
                <a:latin typeface="Open Sans"/>
              </a:rPr>
              <a:t>uppmuntras och samtidigt ges möjlighet till utveckling. </a:t>
            </a:r>
          </a:p>
          <a:p>
            <a:pPr>
              <a:lnSpc>
                <a:spcPts val="3499"/>
              </a:lnSpc>
            </a:pPr>
            <a:r>
              <a:rPr lang="en-US" sz="2499">
                <a:solidFill>
                  <a:srgbClr val="000000"/>
                </a:solidFill>
                <a:latin typeface="Open Sans"/>
              </a:rPr>
              <a:t>Alla skall känna att man duger och kan vara sig själv. </a:t>
            </a:r>
          </a:p>
        </p:txBody>
      </p:sp>
      <p:grpSp>
        <p:nvGrpSpPr>
          <p:cNvPr id="19" name="Group 19"/>
          <p:cNvGrpSpPr/>
          <p:nvPr/>
        </p:nvGrpSpPr>
        <p:grpSpPr>
          <a:xfrm>
            <a:off x="723521" y="8484451"/>
            <a:ext cx="18317350" cy="2700438"/>
            <a:chOff x="0" y="0"/>
            <a:chExt cx="24423134" cy="3600584"/>
          </a:xfrm>
        </p:grpSpPr>
        <p:sp>
          <p:nvSpPr>
            <p:cNvPr id="20" name="Freeform 20"/>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a:p>
          </p:txBody>
        </p:sp>
        <p:sp>
          <p:nvSpPr>
            <p:cNvPr id="21" name="Freeform 21"/>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6"/>
              <a:stretch>
                <a:fillRect l="-43353" r="-42868"/>
              </a:stretch>
            </a:blipFill>
          </p:spPr>
          <p:txBody>
            <a:bodyPr/>
            <a:lstStyle/>
            <a:p>
              <a:endParaRPr lang="sv-S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613898" y="7733324"/>
            <a:ext cx="17997311" cy="2875195"/>
            <a:chOff x="0" y="0"/>
            <a:chExt cx="23996414" cy="3833594"/>
          </a:xfrm>
        </p:grpSpPr>
        <p:sp>
          <p:nvSpPr>
            <p:cNvPr id="3" name="Freeform 3"/>
            <p:cNvSpPr/>
            <p:nvPr/>
          </p:nvSpPr>
          <p:spPr>
            <a:xfrm rot="5400000">
              <a:off x="20393577" y="230756"/>
              <a:ext cx="3600584" cy="3605091"/>
            </a:xfrm>
            <a:custGeom>
              <a:avLst/>
              <a:gdLst/>
              <a:ahLst/>
              <a:cxnLst/>
              <a:rect l="l" t="t" r="r" b="b"/>
              <a:pathLst>
                <a:path w="3600584" h="3605091">
                  <a:moveTo>
                    <a:pt x="0" y="0"/>
                  </a:moveTo>
                  <a:lnTo>
                    <a:pt x="3600584" y="0"/>
                  </a:lnTo>
                  <a:lnTo>
                    <a:pt x="3600584" y="3605091"/>
                  </a:lnTo>
                  <a:lnTo>
                    <a:pt x="0" y="36050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Freeform 4"/>
            <p:cNvSpPr/>
            <p:nvPr/>
          </p:nvSpPr>
          <p:spPr>
            <a:xfrm>
              <a:off x="0" y="0"/>
              <a:ext cx="2892200" cy="3016097"/>
            </a:xfrm>
            <a:custGeom>
              <a:avLst/>
              <a:gdLst/>
              <a:ahLst/>
              <a:cxnLst/>
              <a:rect l="l" t="t" r="r" b="b"/>
              <a:pathLst>
                <a:path w="2892200" h="3016097">
                  <a:moveTo>
                    <a:pt x="0" y="0"/>
                  </a:moveTo>
                  <a:lnTo>
                    <a:pt x="2892200" y="0"/>
                  </a:lnTo>
                  <a:lnTo>
                    <a:pt x="2892200" y="3016097"/>
                  </a:lnTo>
                  <a:lnTo>
                    <a:pt x="0" y="3016097"/>
                  </a:lnTo>
                  <a:lnTo>
                    <a:pt x="0" y="0"/>
                  </a:lnTo>
                  <a:close/>
                </a:path>
              </a:pathLst>
            </a:custGeom>
            <a:blipFill>
              <a:blip r:embed="rId4"/>
              <a:stretch>
                <a:fillRect l="-43353" r="-42868"/>
              </a:stretch>
            </a:blipFill>
          </p:spPr>
          <p:txBody>
            <a:bodyPr/>
            <a:lstStyle/>
            <a:p>
              <a:endParaRPr lang="sv-SE"/>
            </a:p>
          </p:txBody>
        </p:sp>
      </p:grpSp>
      <p:sp>
        <p:nvSpPr>
          <p:cNvPr id="5" name="TextBox 5"/>
          <p:cNvSpPr txBox="1"/>
          <p:nvPr/>
        </p:nvSpPr>
        <p:spPr>
          <a:xfrm>
            <a:off x="1028700" y="1898227"/>
            <a:ext cx="16230600" cy="1308099"/>
          </a:xfrm>
          <a:prstGeom prst="rect">
            <a:avLst/>
          </a:prstGeom>
        </p:spPr>
        <p:txBody>
          <a:bodyPr lIns="0" tIns="0" rIns="0" bIns="0" rtlCol="0" anchor="t">
            <a:spAutoFit/>
          </a:bodyPr>
          <a:lstStyle/>
          <a:p>
            <a:pPr>
              <a:lnSpc>
                <a:spcPts val="3500"/>
              </a:lnSpc>
            </a:pPr>
            <a:r>
              <a:rPr lang="en-US" sz="2500">
                <a:solidFill>
                  <a:srgbClr val="000000"/>
                </a:solidFill>
                <a:latin typeface="Open Sans"/>
              </a:rPr>
              <a:t>Syftet är att spelare, ledare och vårdnadshavare ska få en större inblick i föreningens värdegrund och att spelarna tillsammans tar fram lagets gemensamma lagregler och sätter upp riktlinjer på hur de ska uppföra sig på och utanför planen mot varandra och mot andra. </a:t>
            </a:r>
          </a:p>
        </p:txBody>
      </p:sp>
      <p:sp>
        <p:nvSpPr>
          <p:cNvPr id="6" name="TextBox 6"/>
          <p:cNvSpPr txBox="1"/>
          <p:nvPr/>
        </p:nvSpPr>
        <p:spPr>
          <a:xfrm>
            <a:off x="1028700" y="933450"/>
            <a:ext cx="5890189" cy="837566"/>
          </a:xfrm>
          <a:prstGeom prst="rect">
            <a:avLst/>
          </a:prstGeom>
        </p:spPr>
        <p:txBody>
          <a:bodyPr lIns="0" tIns="0" rIns="0" bIns="0" rtlCol="0" anchor="t">
            <a:spAutoFit/>
          </a:bodyPr>
          <a:lstStyle/>
          <a:p>
            <a:pPr>
              <a:lnSpc>
                <a:spcPts val="6859"/>
              </a:lnSpc>
            </a:pPr>
            <a:r>
              <a:rPr lang="en-US" sz="4899">
                <a:solidFill>
                  <a:srgbClr val="000000"/>
                </a:solidFill>
                <a:latin typeface="Sunborn"/>
              </a:rPr>
              <a:t>INSTRUKTIONER</a:t>
            </a:r>
          </a:p>
        </p:txBody>
      </p:sp>
      <p:sp>
        <p:nvSpPr>
          <p:cNvPr id="7" name="AutoShape 7"/>
          <p:cNvSpPr/>
          <p:nvPr/>
        </p:nvSpPr>
        <p:spPr>
          <a:xfrm>
            <a:off x="1028700" y="3305774"/>
            <a:ext cx="16230600" cy="0"/>
          </a:xfrm>
          <a:prstGeom prst="line">
            <a:avLst/>
          </a:prstGeom>
          <a:ln w="38100" cap="flat">
            <a:solidFill>
              <a:srgbClr val="000000"/>
            </a:solidFill>
            <a:prstDash val="solid"/>
            <a:headEnd type="none" w="sm" len="sm"/>
            <a:tailEnd type="none" w="sm" len="sm"/>
          </a:ln>
        </p:spPr>
        <p:txBody>
          <a:bodyPr/>
          <a:lstStyle/>
          <a:p>
            <a:endParaRPr lang="sv-SE"/>
          </a:p>
        </p:txBody>
      </p:sp>
      <p:sp>
        <p:nvSpPr>
          <p:cNvPr id="8" name="TextBox 8"/>
          <p:cNvSpPr txBox="1"/>
          <p:nvPr/>
        </p:nvSpPr>
        <p:spPr>
          <a:xfrm>
            <a:off x="758875" y="3286724"/>
            <a:ext cx="16500425" cy="3113088"/>
          </a:xfrm>
          <a:prstGeom prst="rect">
            <a:avLst/>
          </a:prstGeom>
        </p:spPr>
        <p:txBody>
          <a:bodyPr lIns="0" tIns="0" rIns="0" bIns="0" rtlCol="0" anchor="t">
            <a:spAutoFit/>
          </a:bodyPr>
          <a:lstStyle/>
          <a:p>
            <a:pPr marL="539749" lvl="1" indent="-269875">
              <a:lnSpc>
                <a:spcPts val="5224"/>
              </a:lnSpc>
              <a:buAutoNum type="arabicPeriod"/>
            </a:pPr>
            <a:r>
              <a:rPr lang="en-US" sz="2499">
                <a:solidFill>
                  <a:srgbClr val="000000"/>
                </a:solidFill>
                <a:latin typeface="Open Sans"/>
              </a:rPr>
              <a:t>Ledarmöte - Diskussioner i ledargruppen utifrån frågorna.  </a:t>
            </a:r>
          </a:p>
          <a:p>
            <a:pPr marL="539749" lvl="1" indent="-269875">
              <a:lnSpc>
                <a:spcPts val="5224"/>
              </a:lnSpc>
              <a:buAutoNum type="arabicPeriod"/>
            </a:pPr>
            <a:r>
              <a:rPr lang="en-US" sz="2499">
                <a:solidFill>
                  <a:srgbClr val="000000"/>
                </a:solidFill>
                <a:latin typeface="Open Sans"/>
              </a:rPr>
              <a:t>Spelarmöte - Diskussion i smågrupper utifrån frågorna: </a:t>
            </a:r>
            <a:r>
              <a:rPr lang="en-US" sz="2499">
                <a:solidFill>
                  <a:srgbClr val="000000"/>
                </a:solidFill>
                <a:latin typeface="Open Sans Italics"/>
              </a:rPr>
              <a:t>Hur agerar vi? Hur vill vi att ledare och vårdnadshavare agerar? Vad händer om man inte uppfyller uppförandekoden?</a:t>
            </a:r>
          </a:p>
          <a:p>
            <a:pPr marL="539749" lvl="1" indent="-269875">
              <a:lnSpc>
                <a:spcPts val="5224"/>
              </a:lnSpc>
              <a:buAutoNum type="arabicPeriod"/>
            </a:pPr>
            <a:r>
              <a:rPr lang="en-US" sz="2499">
                <a:solidFill>
                  <a:srgbClr val="000000"/>
                </a:solidFill>
                <a:latin typeface="Open Sans"/>
              </a:rPr>
              <a:t>Föräldramöte - Presentera den gemensamma uppförandekoden.  </a:t>
            </a:r>
          </a:p>
          <a:p>
            <a:pPr algn="just">
              <a:lnSpc>
                <a:spcPts val="3499"/>
              </a:lnSpc>
            </a:pPr>
            <a:endParaRPr lang="en-US" sz="2499">
              <a:solidFill>
                <a:srgbClr val="000000"/>
              </a:solidFill>
              <a:latin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
        <p:nvSpPr>
          <p:cNvPr id="5" name="Freeform 5"/>
          <p:cNvSpPr/>
          <p:nvPr/>
        </p:nvSpPr>
        <p:spPr>
          <a:xfrm>
            <a:off x="7916936" y="4906435"/>
            <a:ext cx="2454129" cy="2454129"/>
          </a:xfrm>
          <a:custGeom>
            <a:avLst/>
            <a:gdLst/>
            <a:ahLst/>
            <a:cxnLst/>
            <a:rect l="l" t="t" r="r" b="b"/>
            <a:pathLst>
              <a:path w="2454129" h="2454129">
                <a:moveTo>
                  <a:pt x="0" y="0"/>
                </a:moveTo>
                <a:lnTo>
                  <a:pt x="2454128" y="0"/>
                </a:lnTo>
                <a:lnTo>
                  <a:pt x="2454128" y="2454129"/>
                </a:lnTo>
                <a:lnTo>
                  <a:pt x="0" y="2454129"/>
                </a:lnTo>
                <a:lnTo>
                  <a:pt x="0" y="0"/>
                </a:lnTo>
                <a:close/>
              </a:path>
            </a:pathLst>
          </a:custGeom>
          <a:blipFill>
            <a:blip r:embed="rId5"/>
            <a:stretch>
              <a:fillRect/>
            </a:stretch>
          </a:blipFill>
        </p:spPr>
        <p:txBody>
          <a:bodyPr/>
          <a:lstStyle/>
          <a:p>
            <a:endParaRPr lang="sv-SE"/>
          </a:p>
        </p:txBody>
      </p:sp>
      <p:grpSp>
        <p:nvGrpSpPr>
          <p:cNvPr id="6" name="Group 6"/>
          <p:cNvGrpSpPr/>
          <p:nvPr/>
        </p:nvGrpSpPr>
        <p:grpSpPr>
          <a:xfrm>
            <a:off x="11375844" y="3726289"/>
            <a:ext cx="3145333" cy="2470149"/>
            <a:chOff x="0" y="0"/>
            <a:chExt cx="1034969" cy="812800"/>
          </a:xfrm>
        </p:grpSpPr>
        <p:sp>
          <p:nvSpPr>
            <p:cNvPr id="7" name="Freeform 7"/>
            <p:cNvSpPr/>
            <p:nvPr/>
          </p:nvSpPr>
          <p:spPr>
            <a:xfrm>
              <a:off x="0" y="0"/>
              <a:ext cx="1034969" cy="812800"/>
            </a:xfrm>
            <a:custGeom>
              <a:avLst/>
              <a:gdLst/>
              <a:ahLst/>
              <a:cxnLst/>
              <a:rect l="l" t="t" r="r" b="b"/>
              <a:pathLst>
                <a:path w="1034969" h="812800">
                  <a:moveTo>
                    <a:pt x="517484" y="0"/>
                  </a:moveTo>
                  <a:cubicBezTo>
                    <a:pt x="231686" y="0"/>
                    <a:pt x="0" y="181951"/>
                    <a:pt x="0" y="406400"/>
                  </a:cubicBezTo>
                  <a:cubicBezTo>
                    <a:pt x="0" y="630849"/>
                    <a:pt x="231686" y="812800"/>
                    <a:pt x="517484" y="812800"/>
                  </a:cubicBezTo>
                  <a:cubicBezTo>
                    <a:pt x="803283" y="812800"/>
                    <a:pt x="1034969" y="630849"/>
                    <a:pt x="1034969" y="406400"/>
                  </a:cubicBezTo>
                  <a:cubicBezTo>
                    <a:pt x="1034969" y="181951"/>
                    <a:pt x="803283" y="0"/>
                    <a:pt x="517484" y="0"/>
                  </a:cubicBezTo>
                  <a:close/>
                </a:path>
              </a:pathLst>
            </a:custGeom>
            <a:solidFill>
              <a:srgbClr val="E6C955"/>
            </a:solidFill>
          </p:spPr>
          <p:txBody>
            <a:bodyPr/>
            <a:lstStyle/>
            <a:p>
              <a:endParaRPr lang="sv-SE"/>
            </a:p>
          </p:txBody>
        </p:sp>
        <p:sp>
          <p:nvSpPr>
            <p:cNvPr id="8" name="TextBox 8"/>
            <p:cNvSpPr txBox="1"/>
            <p:nvPr/>
          </p:nvSpPr>
          <p:spPr>
            <a:xfrm>
              <a:off x="97028" y="19050"/>
              <a:ext cx="840912" cy="717550"/>
            </a:xfrm>
            <a:prstGeom prst="rect">
              <a:avLst/>
            </a:prstGeom>
          </p:spPr>
          <p:txBody>
            <a:bodyPr lIns="50800" tIns="50800" rIns="50800" bIns="50800" rtlCol="0" anchor="ctr"/>
            <a:lstStyle/>
            <a:p>
              <a:pPr algn="ctr">
                <a:lnSpc>
                  <a:spcPts val="4200"/>
                </a:lnSpc>
              </a:pPr>
              <a:r>
                <a:rPr lang="en-US" sz="3000">
                  <a:solidFill>
                    <a:srgbClr val="000000"/>
                  </a:solidFill>
                  <a:latin typeface="Open Sans Bold"/>
                </a:rPr>
                <a:t>TRYGGHET</a:t>
              </a:r>
            </a:p>
          </p:txBody>
        </p:sp>
      </p:grpSp>
      <p:sp>
        <p:nvSpPr>
          <p:cNvPr id="9" name="TextBox 9"/>
          <p:cNvSpPr txBox="1"/>
          <p:nvPr/>
        </p:nvSpPr>
        <p:spPr>
          <a:xfrm>
            <a:off x="723521" y="656916"/>
            <a:ext cx="15335762" cy="1739901"/>
          </a:xfrm>
          <a:prstGeom prst="rect">
            <a:avLst/>
          </a:prstGeom>
        </p:spPr>
        <p:txBody>
          <a:bodyPr lIns="0" tIns="0" rIns="0" bIns="0" rtlCol="0" anchor="t">
            <a:spAutoFit/>
          </a:bodyPr>
          <a:lstStyle/>
          <a:p>
            <a:pPr>
              <a:lnSpc>
                <a:spcPts val="6999"/>
              </a:lnSpc>
            </a:pPr>
            <a:r>
              <a:rPr lang="en-US" sz="4999">
                <a:solidFill>
                  <a:srgbClr val="000000"/>
                </a:solidFill>
                <a:latin typeface="Sunborn"/>
              </a:rPr>
              <a:t>SVIF FÖLJER RF-SISU:S riktlinjer för barn- och ungdomsidrott</a:t>
            </a:r>
          </a:p>
        </p:txBody>
      </p:sp>
      <p:grpSp>
        <p:nvGrpSpPr>
          <p:cNvPr id="10" name="Group 10"/>
          <p:cNvGrpSpPr/>
          <p:nvPr/>
        </p:nvGrpSpPr>
        <p:grpSpPr>
          <a:xfrm>
            <a:off x="10570432" y="7249377"/>
            <a:ext cx="3513616" cy="2470149"/>
            <a:chOff x="0" y="0"/>
            <a:chExt cx="1156152" cy="812800"/>
          </a:xfrm>
        </p:grpSpPr>
        <p:sp>
          <p:nvSpPr>
            <p:cNvPr id="11" name="Freeform 11"/>
            <p:cNvSpPr/>
            <p:nvPr/>
          </p:nvSpPr>
          <p:spPr>
            <a:xfrm>
              <a:off x="0" y="0"/>
              <a:ext cx="1156152" cy="812800"/>
            </a:xfrm>
            <a:custGeom>
              <a:avLst/>
              <a:gdLst/>
              <a:ahLst/>
              <a:cxnLst/>
              <a:rect l="l" t="t" r="r" b="b"/>
              <a:pathLst>
                <a:path w="1156152" h="812800">
                  <a:moveTo>
                    <a:pt x="578076" y="0"/>
                  </a:moveTo>
                  <a:cubicBezTo>
                    <a:pt x="258813" y="0"/>
                    <a:pt x="0" y="181951"/>
                    <a:pt x="0" y="406400"/>
                  </a:cubicBezTo>
                  <a:cubicBezTo>
                    <a:pt x="0" y="630849"/>
                    <a:pt x="258813" y="812800"/>
                    <a:pt x="578076" y="812800"/>
                  </a:cubicBezTo>
                  <a:cubicBezTo>
                    <a:pt x="897338" y="812800"/>
                    <a:pt x="1156152" y="630849"/>
                    <a:pt x="1156152" y="406400"/>
                  </a:cubicBezTo>
                  <a:cubicBezTo>
                    <a:pt x="1156152" y="181951"/>
                    <a:pt x="897338" y="0"/>
                    <a:pt x="578076" y="0"/>
                  </a:cubicBezTo>
                  <a:close/>
                </a:path>
              </a:pathLst>
            </a:custGeom>
            <a:solidFill>
              <a:srgbClr val="E6C955"/>
            </a:solidFill>
          </p:spPr>
          <p:txBody>
            <a:bodyPr/>
            <a:lstStyle/>
            <a:p>
              <a:endParaRPr lang="sv-SE"/>
            </a:p>
          </p:txBody>
        </p:sp>
        <p:sp>
          <p:nvSpPr>
            <p:cNvPr id="12" name="TextBox 12"/>
            <p:cNvSpPr txBox="1"/>
            <p:nvPr/>
          </p:nvSpPr>
          <p:spPr>
            <a:xfrm>
              <a:off x="108389" y="19050"/>
              <a:ext cx="939373" cy="717550"/>
            </a:xfrm>
            <a:prstGeom prst="rect">
              <a:avLst/>
            </a:prstGeom>
          </p:spPr>
          <p:txBody>
            <a:bodyPr lIns="50800" tIns="50800" rIns="50800" bIns="50800" rtlCol="0" anchor="ctr"/>
            <a:lstStyle/>
            <a:p>
              <a:pPr algn="ctr">
                <a:lnSpc>
                  <a:spcPts val="4200"/>
                </a:lnSpc>
              </a:pPr>
              <a:r>
                <a:rPr lang="en-US" sz="3000">
                  <a:solidFill>
                    <a:srgbClr val="000000"/>
                  </a:solidFill>
                  <a:latin typeface="Open Sans Bold"/>
                </a:rPr>
                <a:t>DELAKTIGHET</a:t>
              </a:r>
            </a:p>
          </p:txBody>
        </p:sp>
      </p:grpSp>
      <p:grpSp>
        <p:nvGrpSpPr>
          <p:cNvPr id="13" name="Group 13"/>
          <p:cNvGrpSpPr/>
          <p:nvPr/>
        </p:nvGrpSpPr>
        <p:grpSpPr>
          <a:xfrm>
            <a:off x="4014511" y="7249377"/>
            <a:ext cx="3482925" cy="2470149"/>
            <a:chOff x="0" y="0"/>
            <a:chExt cx="1146053" cy="812800"/>
          </a:xfrm>
        </p:grpSpPr>
        <p:sp>
          <p:nvSpPr>
            <p:cNvPr id="14" name="Freeform 14"/>
            <p:cNvSpPr/>
            <p:nvPr/>
          </p:nvSpPr>
          <p:spPr>
            <a:xfrm>
              <a:off x="0" y="0"/>
              <a:ext cx="1146053" cy="812800"/>
            </a:xfrm>
            <a:custGeom>
              <a:avLst/>
              <a:gdLst/>
              <a:ahLst/>
              <a:cxnLst/>
              <a:rect l="l" t="t" r="r" b="b"/>
              <a:pathLst>
                <a:path w="1146053" h="812800">
                  <a:moveTo>
                    <a:pt x="573027" y="0"/>
                  </a:moveTo>
                  <a:cubicBezTo>
                    <a:pt x="256553" y="0"/>
                    <a:pt x="0" y="181951"/>
                    <a:pt x="0" y="406400"/>
                  </a:cubicBezTo>
                  <a:cubicBezTo>
                    <a:pt x="0" y="630849"/>
                    <a:pt x="256553" y="812800"/>
                    <a:pt x="573027" y="812800"/>
                  </a:cubicBezTo>
                  <a:cubicBezTo>
                    <a:pt x="889500" y="812800"/>
                    <a:pt x="1146053" y="630849"/>
                    <a:pt x="1146053" y="406400"/>
                  </a:cubicBezTo>
                  <a:cubicBezTo>
                    <a:pt x="1146053" y="181951"/>
                    <a:pt x="889500" y="0"/>
                    <a:pt x="573027" y="0"/>
                  </a:cubicBezTo>
                  <a:close/>
                </a:path>
              </a:pathLst>
            </a:custGeom>
            <a:solidFill>
              <a:srgbClr val="E6C955"/>
            </a:solidFill>
          </p:spPr>
          <p:txBody>
            <a:bodyPr/>
            <a:lstStyle/>
            <a:p>
              <a:endParaRPr lang="sv-SE"/>
            </a:p>
          </p:txBody>
        </p:sp>
        <p:sp>
          <p:nvSpPr>
            <p:cNvPr id="15" name="TextBox 15"/>
            <p:cNvSpPr txBox="1"/>
            <p:nvPr/>
          </p:nvSpPr>
          <p:spPr>
            <a:xfrm>
              <a:off x="107442" y="19050"/>
              <a:ext cx="931168" cy="717550"/>
            </a:xfrm>
            <a:prstGeom prst="rect">
              <a:avLst/>
            </a:prstGeom>
          </p:spPr>
          <p:txBody>
            <a:bodyPr lIns="50800" tIns="50800" rIns="50800" bIns="50800" rtlCol="0" anchor="ctr"/>
            <a:lstStyle/>
            <a:p>
              <a:pPr algn="ctr">
                <a:lnSpc>
                  <a:spcPts val="4200"/>
                </a:lnSpc>
              </a:pPr>
              <a:r>
                <a:rPr lang="en-US" sz="3000">
                  <a:solidFill>
                    <a:srgbClr val="000000"/>
                  </a:solidFill>
                  <a:latin typeface="Open Sans Bold"/>
                </a:rPr>
                <a:t>GLÄDJE</a:t>
              </a:r>
            </a:p>
          </p:txBody>
        </p:sp>
      </p:grpSp>
      <p:grpSp>
        <p:nvGrpSpPr>
          <p:cNvPr id="16" name="Group 16"/>
          <p:cNvGrpSpPr/>
          <p:nvPr/>
        </p:nvGrpSpPr>
        <p:grpSpPr>
          <a:xfrm>
            <a:off x="3555178" y="3726289"/>
            <a:ext cx="3212866" cy="2470149"/>
            <a:chOff x="0" y="0"/>
            <a:chExt cx="1057190" cy="812800"/>
          </a:xfrm>
        </p:grpSpPr>
        <p:sp>
          <p:nvSpPr>
            <p:cNvPr id="17" name="Freeform 17"/>
            <p:cNvSpPr/>
            <p:nvPr/>
          </p:nvSpPr>
          <p:spPr>
            <a:xfrm>
              <a:off x="0" y="0"/>
              <a:ext cx="1057190" cy="812800"/>
            </a:xfrm>
            <a:custGeom>
              <a:avLst/>
              <a:gdLst/>
              <a:ahLst/>
              <a:cxnLst/>
              <a:rect l="l" t="t" r="r" b="b"/>
              <a:pathLst>
                <a:path w="1057190" h="812800">
                  <a:moveTo>
                    <a:pt x="528595" y="0"/>
                  </a:moveTo>
                  <a:cubicBezTo>
                    <a:pt x="236660" y="0"/>
                    <a:pt x="0" y="181951"/>
                    <a:pt x="0" y="406400"/>
                  </a:cubicBezTo>
                  <a:cubicBezTo>
                    <a:pt x="0" y="630849"/>
                    <a:pt x="236660" y="812800"/>
                    <a:pt x="528595" y="812800"/>
                  </a:cubicBezTo>
                  <a:cubicBezTo>
                    <a:pt x="820530" y="812800"/>
                    <a:pt x="1057190" y="630849"/>
                    <a:pt x="1057190" y="406400"/>
                  </a:cubicBezTo>
                  <a:cubicBezTo>
                    <a:pt x="1057190" y="181951"/>
                    <a:pt x="820530" y="0"/>
                    <a:pt x="528595" y="0"/>
                  </a:cubicBezTo>
                  <a:close/>
                </a:path>
              </a:pathLst>
            </a:custGeom>
            <a:solidFill>
              <a:srgbClr val="E6C955"/>
            </a:solidFill>
          </p:spPr>
          <p:txBody>
            <a:bodyPr/>
            <a:lstStyle/>
            <a:p>
              <a:endParaRPr lang="sv-SE"/>
            </a:p>
          </p:txBody>
        </p:sp>
        <p:sp>
          <p:nvSpPr>
            <p:cNvPr id="18" name="TextBox 18"/>
            <p:cNvSpPr txBox="1"/>
            <p:nvPr/>
          </p:nvSpPr>
          <p:spPr>
            <a:xfrm>
              <a:off x="99112" y="19050"/>
              <a:ext cx="858967" cy="717550"/>
            </a:xfrm>
            <a:prstGeom prst="rect">
              <a:avLst/>
            </a:prstGeom>
          </p:spPr>
          <p:txBody>
            <a:bodyPr lIns="50800" tIns="50800" rIns="50800" bIns="50800" rtlCol="0" anchor="ctr"/>
            <a:lstStyle/>
            <a:p>
              <a:pPr algn="ctr">
                <a:lnSpc>
                  <a:spcPts val="4200"/>
                </a:lnSpc>
              </a:pPr>
              <a:r>
                <a:rPr lang="en-US" sz="3000">
                  <a:solidFill>
                    <a:srgbClr val="000000"/>
                  </a:solidFill>
                  <a:latin typeface="Open Sans Bold"/>
                </a:rPr>
                <a:t>ALLSIDIGHET</a:t>
              </a:r>
            </a:p>
          </p:txBody>
        </p:sp>
      </p:grpSp>
      <p:sp>
        <p:nvSpPr>
          <p:cNvPr id="19" name="AutoShape 19"/>
          <p:cNvSpPr/>
          <p:nvPr/>
        </p:nvSpPr>
        <p:spPr>
          <a:xfrm flipV="1">
            <a:off x="9162947" y="3837244"/>
            <a:ext cx="111621" cy="1067210"/>
          </a:xfrm>
          <a:prstGeom prst="line">
            <a:avLst/>
          </a:prstGeom>
          <a:ln w="38100" cap="flat">
            <a:solidFill>
              <a:srgbClr val="000000"/>
            </a:solidFill>
            <a:prstDash val="solid"/>
            <a:headEnd type="none" w="sm" len="sm"/>
            <a:tailEnd type="none" w="sm" len="sm"/>
          </a:ln>
        </p:spPr>
        <p:txBody>
          <a:bodyPr/>
          <a:lstStyle/>
          <a:p>
            <a:endParaRPr lang="sv-SE"/>
          </a:p>
        </p:txBody>
      </p:sp>
      <p:grpSp>
        <p:nvGrpSpPr>
          <p:cNvPr id="20" name="Group 20"/>
          <p:cNvGrpSpPr/>
          <p:nvPr/>
        </p:nvGrpSpPr>
        <p:grpSpPr>
          <a:xfrm>
            <a:off x="7916936" y="1964534"/>
            <a:ext cx="3088638" cy="2356640"/>
            <a:chOff x="0" y="0"/>
            <a:chExt cx="1065264" cy="812800"/>
          </a:xfrm>
        </p:grpSpPr>
        <p:sp>
          <p:nvSpPr>
            <p:cNvPr id="21" name="Freeform 21"/>
            <p:cNvSpPr/>
            <p:nvPr/>
          </p:nvSpPr>
          <p:spPr>
            <a:xfrm>
              <a:off x="0" y="0"/>
              <a:ext cx="1065264" cy="812800"/>
            </a:xfrm>
            <a:custGeom>
              <a:avLst/>
              <a:gdLst/>
              <a:ahLst/>
              <a:cxnLst/>
              <a:rect l="l" t="t" r="r" b="b"/>
              <a:pathLst>
                <a:path w="1065264" h="812800">
                  <a:moveTo>
                    <a:pt x="532632" y="0"/>
                  </a:moveTo>
                  <a:cubicBezTo>
                    <a:pt x="238468" y="0"/>
                    <a:pt x="0" y="181951"/>
                    <a:pt x="0" y="406400"/>
                  </a:cubicBezTo>
                  <a:cubicBezTo>
                    <a:pt x="0" y="630849"/>
                    <a:pt x="238468" y="812800"/>
                    <a:pt x="532632" y="812800"/>
                  </a:cubicBezTo>
                  <a:cubicBezTo>
                    <a:pt x="826797" y="812800"/>
                    <a:pt x="1065264" y="630849"/>
                    <a:pt x="1065264" y="406400"/>
                  </a:cubicBezTo>
                  <a:cubicBezTo>
                    <a:pt x="1065264" y="181951"/>
                    <a:pt x="826797" y="0"/>
                    <a:pt x="532632" y="0"/>
                  </a:cubicBezTo>
                  <a:close/>
                </a:path>
              </a:pathLst>
            </a:custGeom>
            <a:solidFill>
              <a:srgbClr val="E6C955"/>
            </a:solidFill>
          </p:spPr>
          <p:txBody>
            <a:bodyPr/>
            <a:lstStyle/>
            <a:p>
              <a:endParaRPr lang="sv-SE"/>
            </a:p>
          </p:txBody>
        </p:sp>
        <p:sp>
          <p:nvSpPr>
            <p:cNvPr id="22" name="TextBox 22"/>
            <p:cNvSpPr txBox="1"/>
            <p:nvPr/>
          </p:nvSpPr>
          <p:spPr>
            <a:xfrm>
              <a:off x="99869" y="19050"/>
              <a:ext cx="865527" cy="717550"/>
            </a:xfrm>
            <a:prstGeom prst="rect">
              <a:avLst/>
            </a:prstGeom>
          </p:spPr>
          <p:txBody>
            <a:bodyPr lIns="50800" tIns="50800" rIns="50800" bIns="50800" rtlCol="0" anchor="ctr"/>
            <a:lstStyle/>
            <a:p>
              <a:pPr algn="ctr">
                <a:lnSpc>
                  <a:spcPts val="4200"/>
                </a:lnSpc>
              </a:pPr>
              <a:r>
                <a:rPr lang="en-US" sz="3000">
                  <a:solidFill>
                    <a:srgbClr val="000000"/>
                  </a:solidFill>
                  <a:latin typeface="Open Sans Bold"/>
                </a:rPr>
                <a:t>HÄLSA</a:t>
              </a:r>
            </a:p>
          </p:txBody>
        </p:sp>
      </p:grpSp>
      <p:sp>
        <p:nvSpPr>
          <p:cNvPr id="23" name="AutoShape 23"/>
          <p:cNvSpPr/>
          <p:nvPr/>
        </p:nvSpPr>
        <p:spPr>
          <a:xfrm>
            <a:off x="10209348" y="6613183"/>
            <a:ext cx="783204" cy="733477"/>
          </a:xfrm>
          <a:prstGeom prst="line">
            <a:avLst/>
          </a:prstGeom>
          <a:ln w="38100" cap="flat">
            <a:solidFill>
              <a:srgbClr val="000000"/>
            </a:solidFill>
            <a:prstDash val="solid"/>
            <a:headEnd type="none" w="sm" len="sm"/>
            <a:tailEnd type="none" w="sm" len="sm"/>
          </a:ln>
        </p:spPr>
        <p:txBody>
          <a:bodyPr/>
          <a:lstStyle/>
          <a:p>
            <a:endParaRPr lang="sv-SE"/>
          </a:p>
        </p:txBody>
      </p:sp>
      <p:sp>
        <p:nvSpPr>
          <p:cNvPr id="24" name="AutoShape 24"/>
          <p:cNvSpPr/>
          <p:nvPr/>
        </p:nvSpPr>
        <p:spPr>
          <a:xfrm flipV="1">
            <a:off x="7073799" y="6661117"/>
            <a:ext cx="826118" cy="684781"/>
          </a:xfrm>
          <a:prstGeom prst="line">
            <a:avLst/>
          </a:prstGeom>
          <a:ln w="38100" cap="flat">
            <a:solidFill>
              <a:srgbClr val="000000"/>
            </a:solidFill>
            <a:prstDash val="solid"/>
            <a:headEnd type="none" w="sm" len="sm"/>
            <a:tailEnd type="none" w="sm" len="sm"/>
          </a:ln>
        </p:spPr>
        <p:txBody>
          <a:bodyPr/>
          <a:lstStyle/>
          <a:p>
            <a:endParaRPr lang="sv-SE"/>
          </a:p>
        </p:txBody>
      </p:sp>
      <p:sp>
        <p:nvSpPr>
          <p:cNvPr id="25" name="AutoShape 25"/>
          <p:cNvSpPr/>
          <p:nvPr/>
        </p:nvSpPr>
        <p:spPr>
          <a:xfrm>
            <a:off x="6874569" y="5400317"/>
            <a:ext cx="1037505" cy="273824"/>
          </a:xfrm>
          <a:prstGeom prst="line">
            <a:avLst/>
          </a:prstGeom>
          <a:ln w="38100" cap="flat">
            <a:solidFill>
              <a:srgbClr val="000000"/>
            </a:solidFill>
            <a:prstDash val="solid"/>
            <a:headEnd type="none" w="sm" len="sm"/>
            <a:tailEnd type="none" w="sm" len="sm"/>
          </a:ln>
        </p:spPr>
        <p:txBody>
          <a:bodyPr/>
          <a:lstStyle/>
          <a:p>
            <a:endParaRPr lang="sv-SE"/>
          </a:p>
        </p:txBody>
      </p:sp>
      <p:sp>
        <p:nvSpPr>
          <p:cNvPr id="26" name="AutoShape 26"/>
          <p:cNvSpPr/>
          <p:nvPr/>
        </p:nvSpPr>
        <p:spPr>
          <a:xfrm flipV="1">
            <a:off x="10322311" y="5405913"/>
            <a:ext cx="1034036" cy="286647"/>
          </a:xfrm>
          <a:prstGeom prst="line">
            <a:avLst/>
          </a:prstGeom>
          <a:ln w="38100" cap="flat">
            <a:solidFill>
              <a:srgbClr val="000000"/>
            </a:solidFill>
            <a:prstDash val="solid"/>
            <a:headEnd type="none" w="sm" len="sm"/>
            <a:tailEnd type="none" w="sm" len="sm"/>
          </a:ln>
        </p:spPr>
        <p:txBody>
          <a:bodyPr/>
          <a:lstStyle/>
          <a:p>
            <a:endParaRPr lang="sv-S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
        <p:nvSpPr>
          <p:cNvPr id="5" name="TextBox 5"/>
          <p:cNvSpPr txBox="1"/>
          <p:nvPr/>
        </p:nvSpPr>
        <p:spPr>
          <a:xfrm>
            <a:off x="1028700" y="904875"/>
            <a:ext cx="16912008" cy="1038225"/>
          </a:xfrm>
          <a:prstGeom prst="rect">
            <a:avLst/>
          </a:prstGeom>
        </p:spPr>
        <p:txBody>
          <a:bodyPr lIns="0" tIns="0" rIns="0" bIns="0" rtlCol="0" anchor="t">
            <a:spAutoFit/>
          </a:bodyPr>
          <a:lstStyle/>
          <a:p>
            <a:pPr>
              <a:lnSpc>
                <a:spcPts val="8400"/>
              </a:lnSpc>
            </a:pPr>
            <a:r>
              <a:rPr lang="en-US" sz="6000">
                <a:solidFill>
                  <a:srgbClr val="000000"/>
                </a:solidFill>
                <a:latin typeface="Sunborn"/>
              </a:rPr>
              <a:t>Vad är viktigt ditt barns idrottande?</a:t>
            </a:r>
          </a:p>
        </p:txBody>
      </p:sp>
      <p:sp>
        <p:nvSpPr>
          <p:cNvPr id="6" name="TextBox 6"/>
          <p:cNvSpPr txBox="1"/>
          <p:nvPr/>
        </p:nvSpPr>
        <p:spPr>
          <a:xfrm>
            <a:off x="2389716" y="1976782"/>
            <a:ext cx="6481453" cy="7600778"/>
          </a:xfrm>
          <a:prstGeom prst="rect">
            <a:avLst/>
          </a:prstGeom>
        </p:spPr>
        <p:txBody>
          <a:bodyPr lIns="0" tIns="0" rIns="0" bIns="0" rtlCol="0" anchor="t">
            <a:spAutoFit/>
          </a:bodyPr>
          <a:lstStyle/>
          <a:p>
            <a:pPr>
              <a:lnSpc>
                <a:spcPts val="4627"/>
              </a:lnSpc>
            </a:pPr>
            <a:r>
              <a:rPr lang="en-US" sz="3305">
                <a:solidFill>
                  <a:srgbClr val="000000"/>
                </a:solidFill>
                <a:latin typeface="Glacial Indifference"/>
              </a:rPr>
              <a:t>_____ Bli en bra idrottare </a:t>
            </a:r>
          </a:p>
          <a:p>
            <a:pPr>
              <a:lnSpc>
                <a:spcPts val="4627"/>
              </a:lnSpc>
            </a:pPr>
            <a:r>
              <a:rPr lang="en-US" sz="3305">
                <a:solidFill>
                  <a:srgbClr val="000000"/>
                </a:solidFill>
                <a:latin typeface="Glacial Indifference"/>
              </a:rPr>
              <a:t>_____ Lära sig idrotten </a:t>
            </a:r>
          </a:p>
          <a:p>
            <a:pPr>
              <a:lnSpc>
                <a:spcPts val="4627"/>
              </a:lnSpc>
            </a:pPr>
            <a:r>
              <a:rPr lang="en-US" sz="3305">
                <a:solidFill>
                  <a:srgbClr val="000000"/>
                </a:solidFill>
                <a:latin typeface="Glacial Indifference"/>
              </a:rPr>
              <a:t>_____ Lära sig laganda </a:t>
            </a:r>
          </a:p>
          <a:p>
            <a:pPr>
              <a:lnSpc>
                <a:spcPts val="4627"/>
              </a:lnSpc>
            </a:pPr>
            <a:r>
              <a:rPr lang="en-US" sz="3305">
                <a:solidFill>
                  <a:srgbClr val="000000"/>
                </a:solidFill>
                <a:latin typeface="Glacial Indifference"/>
              </a:rPr>
              <a:t>_____ Vinna </a:t>
            </a:r>
          </a:p>
          <a:p>
            <a:pPr>
              <a:lnSpc>
                <a:spcPts val="4627"/>
              </a:lnSpc>
            </a:pPr>
            <a:r>
              <a:rPr lang="en-US" sz="3305">
                <a:solidFill>
                  <a:srgbClr val="000000"/>
                </a:solidFill>
                <a:latin typeface="Glacial Indifference"/>
              </a:rPr>
              <a:t>_____ Få ökat självförtroende </a:t>
            </a:r>
          </a:p>
          <a:p>
            <a:pPr>
              <a:lnSpc>
                <a:spcPts val="4627"/>
              </a:lnSpc>
            </a:pPr>
            <a:r>
              <a:rPr lang="en-US" sz="3305">
                <a:solidFill>
                  <a:srgbClr val="000000"/>
                </a:solidFill>
                <a:latin typeface="Glacial Indifference"/>
              </a:rPr>
              <a:t>_____ Lära sig hantera motgångar </a:t>
            </a:r>
          </a:p>
          <a:p>
            <a:pPr>
              <a:lnSpc>
                <a:spcPts val="4627"/>
              </a:lnSpc>
            </a:pPr>
            <a:r>
              <a:rPr lang="en-US" sz="3305">
                <a:solidFill>
                  <a:srgbClr val="000000"/>
                </a:solidFill>
                <a:latin typeface="Glacial Indifference"/>
              </a:rPr>
              <a:t>_____ Fysisk hälsa </a:t>
            </a:r>
          </a:p>
          <a:p>
            <a:pPr>
              <a:lnSpc>
                <a:spcPts val="4627"/>
              </a:lnSpc>
            </a:pPr>
            <a:r>
              <a:rPr lang="en-US" sz="3305">
                <a:solidFill>
                  <a:srgbClr val="000000"/>
                </a:solidFill>
                <a:latin typeface="Glacial Indifference"/>
              </a:rPr>
              <a:t>_____ Erfarenheter för livet </a:t>
            </a:r>
          </a:p>
          <a:p>
            <a:pPr>
              <a:lnSpc>
                <a:spcPts val="4627"/>
              </a:lnSpc>
            </a:pPr>
            <a:r>
              <a:rPr lang="en-US" sz="3305">
                <a:solidFill>
                  <a:srgbClr val="000000"/>
                </a:solidFill>
                <a:latin typeface="Glacial Indifference"/>
              </a:rPr>
              <a:t>_____ Ha roligt </a:t>
            </a:r>
          </a:p>
          <a:p>
            <a:pPr>
              <a:lnSpc>
                <a:spcPts val="4627"/>
              </a:lnSpc>
            </a:pPr>
            <a:r>
              <a:rPr lang="en-US" sz="3305">
                <a:solidFill>
                  <a:srgbClr val="000000"/>
                </a:solidFill>
                <a:latin typeface="Glacial Indifference"/>
              </a:rPr>
              <a:t>_____ Få vänner </a:t>
            </a:r>
          </a:p>
          <a:p>
            <a:pPr>
              <a:lnSpc>
                <a:spcPts val="4627"/>
              </a:lnSpc>
            </a:pPr>
            <a:r>
              <a:rPr lang="en-US" sz="3305">
                <a:solidFill>
                  <a:srgbClr val="000000"/>
                </a:solidFill>
                <a:latin typeface="Glacial Indifference"/>
              </a:rPr>
              <a:t>_____ Få ett idrottsstipendium </a:t>
            </a:r>
          </a:p>
          <a:p>
            <a:pPr>
              <a:lnSpc>
                <a:spcPts val="4627"/>
              </a:lnSpc>
            </a:pPr>
            <a:r>
              <a:rPr lang="en-US" sz="3305">
                <a:solidFill>
                  <a:srgbClr val="000000"/>
                </a:solidFill>
                <a:latin typeface="Glacial Indifference"/>
              </a:rPr>
              <a:t>_____ Andra exempel?</a:t>
            </a:r>
          </a:p>
          <a:p>
            <a:pPr algn="ctr">
              <a:lnSpc>
                <a:spcPts val="4627"/>
              </a:lnSpc>
            </a:pPr>
            <a:endParaRPr lang="en-US" sz="3305">
              <a:solidFill>
                <a:srgbClr val="000000"/>
              </a:solidFill>
              <a:latin typeface="Glacial Indifference"/>
            </a:endParaRPr>
          </a:p>
        </p:txBody>
      </p:sp>
      <p:sp>
        <p:nvSpPr>
          <p:cNvPr id="7" name="TextBox 7"/>
          <p:cNvSpPr txBox="1"/>
          <p:nvPr/>
        </p:nvSpPr>
        <p:spPr>
          <a:xfrm>
            <a:off x="10994156" y="4279900"/>
            <a:ext cx="5098554" cy="863600"/>
          </a:xfrm>
          <a:prstGeom prst="rect">
            <a:avLst/>
          </a:prstGeom>
        </p:spPr>
        <p:txBody>
          <a:bodyPr lIns="0" tIns="0" rIns="0" bIns="0" rtlCol="0" anchor="t">
            <a:spAutoFit/>
          </a:bodyPr>
          <a:lstStyle/>
          <a:p>
            <a:pPr algn="ctr">
              <a:lnSpc>
                <a:spcPts val="7000"/>
              </a:lnSpc>
            </a:pPr>
            <a:r>
              <a:rPr lang="en-US" sz="5000">
                <a:solidFill>
                  <a:srgbClr val="000000"/>
                </a:solidFill>
                <a:latin typeface="Glacial Indifference Bold"/>
              </a:rPr>
              <a:t>100p ska delas ut</a:t>
            </a:r>
          </a:p>
        </p:txBody>
      </p:sp>
      <p:sp>
        <p:nvSpPr>
          <p:cNvPr id="8" name="TextBox 8"/>
          <p:cNvSpPr txBox="1"/>
          <p:nvPr/>
        </p:nvSpPr>
        <p:spPr>
          <a:xfrm>
            <a:off x="10994156" y="5151378"/>
            <a:ext cx="3378398" cy="1251585"/>
          </a:xfrm>
          <a:prstGeom prst="rect">
            <a:avLst/>
          </a:prstGeom>
        </p:spPr>
        <p:txBody>
          <a:bodyPr lIns="0" tIns="0" rIns="0" bIns="0" rtlCol="0" anchor="t">
            <a:spAutoFit/>
          </a:bodyPr>
          <a:lstStyle/>
          <a:p>
            <a:pPr>
              <a:lnSpc>
                <a:spcPts val="5040"/>
              </a:lnSpc>
            </a:pPr>
            <a:r>
              <a:rPr lang="en-US" sz="3600">
                <a:solidFill>
                  <a:srgbClr val="000000"/>
                </a:solidFill>
                <a:latin typeface="Glacial Indifference"/>
              </a:rPr>
              <a:t>www.menti.com</a:t>
            </a:r>
          </a:p>
          <a:p>
            <a:pPr>
              <a:lnSpc>
                <a:spcPts val="5040"/>
              </a:lnSpc>
            </a:pPr>
            <a:r>
              <a:rPr lang="en-US" sz="3600">
                <a:solidFill>
                  <a:srgbClr val="000000"/>
                </a:solidFill>
                <a:latin typeface="Glacial Indifference"/>
              </a:rPr>
              <a:t>Kod: XXXX-XXXX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
        <p:nvSpPr>
          <p:cNvPr id="5" name="TextBox 5"/>
          <p:cNvSpPr txBox="1"/>
          <p:nvPr/>
        </p:nvSpPr>
        <p:spPr>
          <a:xfrm>
            <a:off x="1028700" y="866775"/>
            <a:ext cx="15335762" cy="1377949"/>
          </a:xfrm>
          <a:prstGeom prst="rect">
            <a:avLst/>
          </a:prstGeom>
        </p:spPr>
        <p:txBody>
          <a:bodyPr lIns="0" tIns="0" rIns="0" bIns="0" rtlCol="0" anchor="t">
            <a:spAutoFit/>
          </a:bodyPr>
          <a:lstStyle/>
          <a:p>
            <a:pPr>
              <a:lnSpc>
                <a:spcPts val="11200"/>
              </a:lnSpc>
            </a:pPr>
            <a:r>
              <a:rPr lang="en-US" sz="8000">
                <a:solidFill>
                  <a:srgbClr val="000000"/>
                </a:solidFill>
                <a:latin typeface="Sunborn"/>
              </a:rPr>
              <a:t>SVIF ViLL...</a:t>
            </a:r>
          </a:p>
        </p:txBody>
      </p:sp>
      <p:sp>
        <p:nvSpPr>
          <p:cNvPr id="6" name="TextBox 6"/>
          <p:cNvSpPr txBox="1"/>
          <p:nvPr/>
        </p:nvSpPr>
        <p:spPr>
          <a:xfrm>
            <a:off x="723521" y="2127834"/>
            <a:ext cx="17564479" cy="4403979"/>
          </a:xfrm>
          <a:prstGeom prst="rect">
            <a:avLst/>
          </a:prstGeom>
        </p:spPr>
        <p:txBody>
          <a:bodyPr lIns="0" tIns="0" rIns="0" bIns="0" rtlCol="0" anchor="t">
            <a:spAutoFit/>
          </a:bodyPr>
          <a:lstStyle/>
          <a:p>
            <a:pPr marL="777240" lvl="1" indent="-388620">
              <a:lnSpc>
                <a:spcPts val="5867"/>
              </a:lnSpc>
              <a:buFont typeface="Arial"/>
              <a:buChar char="•"/>
            </a:pPr>
            <a:r>
              <a:rPr lang="en-US" sz="3600">
                <a:solidFill>
                  <a:srgbClr val="000000"/>
                </a:solidFill>
                <a:latin typeface="Glacial Indifference"/>
              </a:rPr>
              <a:t>att barn ska kunna multiidrotta så långt upp i åldrarna som möjligt genom att träningstider inte ska krocka i så stor utsträckning som möjligt.</a:t>
            </a:r>
          </a:p>
          <a:p>
            <a:pPr marL="777240" lvl="1" indent="-388620">
              <a:lnSpc>
                <a:spcPts val="5867"/>
              </a:lnSpc>
              <a:buFont typeface="Arial"/>
              <a:buChar char="•"/>
            </a:pPr>
            <a:r>
              <a:rPr lang="en-US" sz="3600">
                <a:solidFill>
                  <a:srgbClr val="000000"/>
                </a:solidFill>
                <a:latin typeface="Glacial Indifference"/>
              </a:rPr>
              <a:t>att den långsiktiga utvecklingen ska prioriteras före kortsiktiga resultat och segrar.</a:t>
            </a:r>
          </a:p>
          <a:p>
            <a:pPr marL="777240" lvl="1" indent="-388620">
              <a:lnSpc>
                <a:spcPts val="5867"/>
              </a:lnSpc>
              <a:buFont typeface="Arial"/>
              <a:buChar char="•"/>
            </a:pPr>
            <a:r>
              <a:rPr lang="en-US" sz="3600">
                <a:solidFill>
                  <a:srgbClr val="000000"/>
                </a:solidFill>
                <a:latin typeface="Glacial Indifference"/>
              </a:rPr>
              <a:t>erbjuda en utvecklande träningsmiljö genom att ge möjlighet till aktiva att träna med äldre och/eller yngre lag. </a:t>
            </a:r>
          </a:p>
          <a:p>
            <a:pPr marL="777240" lvl="1" indent="-388620">
              <a:lnSpc>
                <a:spcPts val="5867"/>
              </a:lnSpc>
              <a:buFont typeface="Arial"/>
              <a:buChar char="•"/>
            </a:pPr>
            <a:r>
              <a:rPr lang="en-US" sz="3600">
                <a:solidFill>
                  <a:srgbClr val="000000"/>
                </a:solidFill>
                <a:latin typeface="Glacial Indifference"/>
              </a:rPr>
              <a:t>att idrotten ska vara en trygg plats för samtliga aktiva.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723521" y="866775"/>
            <a:ext cx="15335762" cy="1377949"/>
          </a:xfrm>
          <a:prstGeom prst="rect">
            <a:avLst/>
          </a:prstGeom>
        </p:spPr>
        <p:txBody>
          <a:bodyPr lIns="0" tIns="0" rIns="0" bIns="0" rtlCol="0" anchor="t">
            <a:spAutoFit/>
          </a:bodyPr>
          <a:lstStyle/>
          <a:p>
            <a:pPr>
              <a:lnSpc>
                <a:spcPts val="11200"/>
              </a:lnSpc>
            </a:pPr>
            <a:r>
              <a:rPr lang="en-US" sz="8000">
                <a:solidFill>
                  <a:srgbClr val="000000"/>
                </a:solidFill>
                <a:latin typeface="Sunborn"/>
              </a:rPr>
              <a:t>BARNENS egna regler</a:t>
            </a:r>
          </a:p>
        </p:txBody>
      </p:sp>
      <p:grpSp>
        <p:nvGrpSpPr>
          <p:cNvPr id="3" name="Group 3"/>
          <p:cNvGrpSpPr/>
          <p:nvPr/>
        </p:nvGrpSpPr>
        <p:grpSpPr>
          <a:xfrm>
            <a:off x="723521" y="2244724"/>
            <a:ext cx="16945822" cy="7485534"/>
            <a:chOff x="0" y="0"/>
            <a:chExt cx="4768070" cy="2106215"/>
          </a:xfrm>
        </p:grpSpPr>
        <p:sp>
          <p:nvSpPr>
            <p:cNvPr id="4" name="Freeform 4"/>
            <p:cNvSpPr/>
            <p:nvPr/>
          </p:nvSpPr>
          <p:spPr>
            <a:xfrm>
              <a:off x="0" y="0"/>
              <a:ext cx="4768070" cy="2106215"/>
            </a:xfrm>
            <a:custGeom>
              <a:avLst/>
              <a:gdLst/>
              <a:ahLst/>
              <a:cxnLst/>
              <a:rect l="l" t="t" r="r" b="b"/>
              <a:pathLst>
                <a:path w="4768070" h="2106215">
                  <a:moveTo>
                    <a:pt x="0" y="0"/>
                  </a:moveTo>
                  <a:lnTo>
                    <a:pt x="4768070" y="0"/>
                  </a:lnTo>
                  <a:lnTo>
                    <a:pt x="4768070" y="2106215"/>
                  </a:lnTo>
                  <a:lnTo>
                    <a:pt x="0" y="2106215"/>
                  </a:lnTo>
                  <a:close/>
                </a:path>
              </a:pathLst>
            </a:custGeom>
            <a:solidFill>
              <a:srgbClr val="E6C955"/>
            </a:solidFill>
          </p:spPr>
          <p:txBody>
            <a:bodyPr/>
            <a:lstStyle/>
            <a:p>
              <a:endParaRPr lang="sv-SE"/>
            </a:p>
          </p:txBody>
        </p:sp>
        <p:sp>
          <p:nvSpPr>
            <p:cNvPr id="5" name="TextBox 5"/>
            <p:cNvSpPr txBox="1"/>
            <p:nvPr/>
          </p:nvSpPr>
          <p:spPr>
            <a:xfrm>
              <a:off x="0" y="-38100"/>
              <a:ext cx="4768070" cy="2144315"/>
            </a:xfrm>
            <a:prstGeom prst="rect">
              <a:avLst/>
            </a:prstGeom>
          </p:spPr>
          <p:txBody>
            <a:bodyPr lIns="47551" tIns="47551" rIns="47551" bIns="47551" rtlCol="0" anchor="ctr"/>
            <a:lstStyle/>
            <a:p>
              <a:pPr algn="ctr">
                <a:lnSpc>
                  <a:spcPts val="2659"/>
                </a:lnSpc>
              </a:pPr>
              <a:endParaRPr/>
            </a:p>
          </p:txBody>
        </p:sp>
      </p:grpSp>
      <p:sp>
        <p:nvSpPr>
          <p:cNvPr id="6" name="TextBox 6"/>
          <p:cNvSpPr txBox="1"/>
          <p:nvPr/>
        </p:nvSpPr>
        <p:spPr>
          <a:xfrm>
            <a:off x="2398025" y="2453662"/>
            <a:ext cx="13491950" cy="854075"/>
          </a:xfrm>
          <a:prstGeom prst="rect">
            <a:avLst/>
          </a:prstGeom>
        </p:spPr>
        <p:txBody>
          <a:bodyPr lIns="0" tIns="0" rIns="0" bIns="0" rtlCol="0" anchor="t">
            <a:spAutoFit/>
          </a:bodyPr>
          <a:lstStyle/>
          <a:p>
            <a:pPr algn="ctr">
              <a:lnSpc>
                <a:spcPts val="6999"/>
              </a:lnSpc>
            </a:pPr>
            <a:r>
              <a:rPr lang="en-US" sz="4999">
                <a:solidFill>
                  <a:srgbClr val="000000"/>
                </a:solidFill>
                <a:latin typeface="Glacial Indifference Bold"/>
              </a:rPr>
              <a:t>REGLER OCH UPPFÖRANDEKOD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rot="5400000">
            <a:off x="15627705" y="7584872"/>
            <a:ext cx="2700438" cy="2703818"/>
          </a:xfrm>
          <a:custGeom>
            <a:avLst/>
            <a:gdLst/>
            <a:ahLst/>
            <a:cxnLst/>
            <a:rect l="l" t="t" r="r" b="b"/>
            <a:pathLst>
              <a:path w="2700438" h="2703818">
                <a:moveTo>
                  <a:pt x="0" y="0"/>
                </a:moveTo>
                <a:lnTo>
                  <a:pt x="2700438" y="0"/>
                </a:lnTo>
                <a:lnTo>
                  <a:pt x="2700438" y="2703818"/>
                </a:lnTo>
                <a:lnTo>
                  <a:pt x="0" y="27038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3" name="Freeform 3"/>
          <p:cNvSpPr/>
          <p:nvPr/>
        </p:nvSpPr>
        <p:spPr>
          <a:xfrm>
            <a:off x="3556713" y="1992845"/>
            <a:ext cx="13980904" cy="7846782"/>
          </a:xfrm>
          <a:custGeom>
            <a:avLst/>
            <a:gdLst/>
            <a:ahLst/>
            <a:cxnLst/>
            <a:rect l="l" t="t" r="r" b="b"/>
            <a:pathLst>
              <a:path w="13980904" h="7846782">
                <a:moveTo>
                  <a:pt x="0" y="0"/>
                </a:moveTo>
                <a:lnTo>
                  <a:pt x="13980903" y="0"/>
                </a:lnTo>
                <a:lnTo>
                  <a:pt x="13980903" y="7846782"/>
                </a:lnTo>
                <a:lnTo>
                  <a:pt x="0" y="7846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a:p>
        </p:txBody>
      </p:sp>
      <p:grpSp>
        <p:nvGrpSpPr>
          <p:cNvPr id="4" name="Group 4"/>
          <p:cNvGrpSpPr/>
          <p:nvPr/>
        </p:nvGrpSpPr>
        <p:grpSpPr>
          <a:xfrm>
            <a:off x="-41833" y="7586562"/>
            <a:ext cx="3409058" cy="2133005"/>
            <a:chOff x="0" y="0"/>
            <a:chExt cx="1538385" cy="962548"/>
          </a:xfrm>
        </p:grpSpPr>
        <p:sp>
          <p:nvSpPr>
            <p:cNvPr id="5" name="Freeform 5"/>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a:p>
          </p:txBody>
        </p:sp>
        <p:sp>
          <p:nvSpPr>
            <p:cNvPr id="6" name="TextBox 6"/>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17662" y="-31114"/>
            <a:ext cx="15335762" cy="1377949"/>
          </a:xfrm>
          <a:prstGeom prst="rect">
            <a:avLst/>
          </a:prstGeom>
        </p:spPr>
        <p:txBody>
          <a:bodyPr lIns="0" tIns="0" rIns="0" bIns="0" rtlCol="0" anchor="t">
            <a:spAutoFit/>
          </a:bodyPr>
          <a:lstStyle/>
          <a:p>
            <a:pPr>
              <a:lnSpc>
                <a:spcPts val="11200"/>
              </a:lnSpc>
            </a:pPr>
            <a:r>
              <a:rPr lang="en-US" sz="8000">
                <a:solidFill>
                  <a:srgbClr val="000000"/>
                </a:solidFill>
                <a:latin typeface="Sunborn"/>
              </a:rPr>
              <a:t>BARNENS ÅTGÄRDSTRAPPA </a:t>
            </a:r>
          </a:p>
        </p:txBody>
      </p:sp>
      <p:grpSp>
        <p:nvGrpSpPr>
          <p:cNvPr id="8" name="Group 8"/>
          <p:cNvGrpSpPr/>
          <p:nvPr/>
        </p:nvGrpSpPr>
        <p:grpSpPr>
          <a:xfrm>
            <a:off x="2952423" y="5726924"/>
            <a:ext cx="3409058" cy="2133005"/>
            <a:chOff x="0" y="0"/>
            <a:chExt cx="1538385" cy="962548"/>
          </a:xfrm>
        </p:grpSpPr>
        <p:sp>
          <p:nvSpPr>
            <p:cNvPr id="9" name="Freeform 9"/>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a:p>
          </p:txBody>
        </p:sp>
        <p:sp>
          <p:nvSpPr>
            <p:cNvPr id="10" name="TextBox 10"/>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061013" y="3606082"/>
            <a:ext cx="3409058" cy="2133005"/>
            <a:chOff x="0" y="0"/>
            <a:chExt cx="1538385" cy="962548"/>
          </a:xfrm>
        </p:grpSpPr>
        <p:sp>
          <p:nvSpPr>
            <p:cNvPr id="12" name="Freeform 12"/>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a:p>
          </p:txBody>
        </p:sp>
        <p:sp>
          <p:nvSpPr>
            <p:cNvPr id="13" name="TextBox 13"/>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119753" y="1346835"/>
            <a:ext cx="3409058" cy="2133005"/>
            <a:chOff x="0" y="0"/>
            <a:chExt cx="1538385" cy="962548"/>
          </a:xfrm>
        </p:grpSpPr>
        <p:sp>
          <p:nvSpPr>
            <p:cNvPr id="15" name="Freeform 15"/>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a:p>
          </p:txBody>
        </p:sp>
        <p:sp>
          <p:nvSpPr>
            <p:cNvPr id="16" name="TextBox 16"/>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3602654" y="8323371"/>
            <a:ext cx="1331416" cy="613410"/>
          </a:xfrm>
          <a:prstGeom prst="rect">
            <a:avLst/>
          </a:prstGeom>
        </p:spPr>
        <p:txBody>
          <a:bodyPr lIns="0" tIns="0" rIns="0" bIns="0" rtlCol="0" anchor="t">
            <a:spAutoFit/>
          </a:bodyPr>
          <a:lstStyle/>
          <a:p>
            <a:pPr marL="777240" lvl="1" indent="-388620">
              <a:lnSpc>
                <a:spcPts val="5040"/>
              </a:lnSpc>
              <a:buAutoNum type="arabicPeriod"/>
            </a:pPr>
            <a:r>
              <a:rPr lang="en-US" sz="3600">
                <a:solidFill>
                  <a:srgbClr val="1A171A"/>
                </a:solidFill>
                <a:latin typeface="Glacial Indifference"/>
              </a:rPr>
              <a:t>XX</a:t>
            </a:r>
          </a:p>
        </p:txBody>
      </p:sp>
      <p:sp>
        <p:nvSpPr>
          <p:cNvPr id="18" name="TextBox 18"/>
          <p:cNvSpPr txBox="1"/>
          <p:nvPr/>
        </p:nvSpPr>
        <p:spPr>
          <a:xfrm>
            <a:off x="10063920" y="4332542"/>
            <a:ext cx="1037481" cy="613410"/>
          </a:xfrm>
          <a:prstGeom prst="rect">
            <a:avLst/>
          </a:prstGeom>
        </p:spPr>
        <p:txBody>
          <a:bodyPr lIns="0" tIns="0" rIns="0" bIns="0" rtlCol="0" anchor="t">
            <a:spAutoFit/>
          </a:bodyPr>
          <a:lstStyle/>
          <a:p>
            <a:pPr>
              <a:lnSpc>
                <a:spcPts val="5040"/>
              </a:lnSpc>
            </a:pPr>
            <a:r>
              <a:rPr lang="en-US" sz="3600">
                <a:solidFill>
                  <a:srgbClr val="1A171A"/>
                </a:solidFill>
                <a:latin typeface="Glacial Indifference"/>
              </a:rPr>
              <a:t>3. XX</a:t>
            </a:r>
          </a:p>
        </p:txBody>
      </p:sp>
      <p:sp>
        <p:nvSpPr>
          <p:cNvPr id="19" name="TextBox 19"/>
          <p:cNvSpPr txBox="1"/>
          <p:nvPr/>
        </p:nvSpPr>
        <p:spPr>
          <a:xfrm>
            <a:off x="13048408" y="2199537"/>
            <a:ext cx="1076325" cy="613410"/>
          </a:xfrm>
          <a:prstGeom prst="rect">
            <a:avLst/>
          </a:prstGeom>
        </p:spPr>
        <p:txBody>
          <a:bodyPr lIns="0" tIns="0" rIns="0" bIns="0" rtlCol="0" anchor="t">
            <a:spAutoFit/>
          </a:bodyPr>
          <a:lstStyle/>
          <a:p>
            <a:pPr>
              <a:lnSpc>
                <a:spcPts val="5040"/>
              </a:lnSpc>
            </a:pPr>
            <a:r>
              <a:rPr lang="en-US" sz="3600">
                <a:solidFill>
                  <a:srgbClr val="1A171A"/>
                </a:solidFill>
                <a:latin typeface="Glacial Indifference"/>
              </a:rPr>
              <a:t>4. XX</a:t>
            </a:r>
          </a:p>
        </p:txBody>
      </p:sp>
      <p:sp>
        <p:nvSpPr>
          <p:cNvPr id="20" name="TextBox 20"/>
          <p:cNvSpPr txBox="1"/>
          <p:nvPr/>
        </p:nvSpPr>
        <p:spPr>
          <a:xfrm>
            <a:off x="7101545" y="6453384"/>
            <a:ext cx="1327993" cy="613410"/>
          </a:xfrm>
          <a:prstGeom prst="rect">
            <a:avLst/>
          </a:prstGeom>
        </p:spPr>
        <p:txBody>
          <a:bodyPr lIns="0" tIns="0" rIns="0" bIns="0" rtlCol="0" anchor="t">
            <a:spAutoFit/>
          </a:bodyPr>
          <a:lstStyle/>
          <a:p>
            <a:pPr>
              <a:lnSpc>
                <a:spcPts val="5040"/>
              </a:lnSpc>
            </a:pPr>
            <a:r>
              <a:rPr lang="en-US" sz="3600">
                <a:solidFill>
                  <a:srgbClr val="1A171A"/>
                </a:solidFill>
                <a:latin typeface="Glacial Indifference"/>
              </a:rPr>
              <a:t>2.  XX </a:t>
            </a:r>
          </a:p>
        </p:txBody>
      </p:sp>
      <p:sp>
        <p:nvSpPr>
          <p:cNvPr id="21" name="TextBox 21"/>
          <p:cNvSpPr txBox="1"/>
          <p:nvPr/>
        </p:nvSpPr>
        <p:spPr>
          <a:xfrm>
            <a:off x="1385578" y="8313022"/>
            <a:ext cx="554236" cy="613410"/>
          </a:xfrm>
          <a:prstGeom prst="rect">
            <a:avLst/>
          </a:prstGeom>
        </p:spPr>
        <p:txBody>
          <a:bodyPr lIns="0" tIns="0" rIns="0" bIns="0" rtlCol="0" anchor="t">
            <a:spAutoFit/>
          </a:bodyPr>
          <a:lstStyle/>
          <a:p>
            <a:pPr algn="ctr">
              <a:lnSpc>
                <a:spcPts val="5040"/>
              </a:lnSpc>
            </a:pPr>
            <a:r>
              <a:rPr lang="en-US" sz="3600">
                <a:solidFill>
                  <a:srgbClr val="FFFFFF"/>
                </a:solidFill>
                <a:latin typeface="Glacial Indifference"/>
              </a:rPr>
              <a:t>XX</a:t>
            </a:r>
          </a:p>
        </p:txBody>
      </p:sp>
      <p:sp>
        <p:nvSpPr>
          <p:cNvPr id="22" name="TextBox 22"/>
          <p:cNvSpPr txBox="1"/>
          <p:nvPr/>
        </p:nvSpPr>
        <p:spPr>
          <a:xfrm>
            <a:off x="4379835" y="6453384"/>
            <a:ext cx="554236" cy="613410"/>
          </a:xfrm>
          <a:prstGeom prst="rect">
            <a:avLst/>
          </a:prstGeom>
        </p:spPr>
        <p:txBody>
          <a:bodyPr lIns="0" tIns="0" rIns="0" bIns="0" rtlCol="0" anchor="t">
            <a:spAutoFit/>
          </a:bodyPr>
          <a:lstStyle/>
          <a:p>
            <a:pPr algn="ctr">
              <a:lnSpc>
                <a:spcPts val="5040"/>
              </a:lnSpc>
            </a:pPr>
            <a:r>
              <a:rPr lang="en-US" sz="3600">
                <a:solidFill>
                  <a:srgbClr val="FFFFFF"/>
                </a:solidFill>
                <a:latin typeface="Glacial Indifference"/>
              </a:rPr>
              <a:t>XX</a:t>
            </a:r>
          </a:p>
        </p:txBody>
      </p:sp>
      <p:sp>
        <p:nvSpPr>
          <p:cNvPr id="23" name="TextBox 23"/>
          <p:cNvSpPr txBox="1"/>
          <p:nvPr/>
        </p:nvSpPr>
        <p:spPr>
          <a:xfrm>
            <a:off x="7488424" y="4332542"/>
            <a:ext cx="554236" cy="613410"/>
          </a:xfrm>
          <a:prstGeom prst="rect">
            <a:avLst/>
          </a:prstGeom>
        </p:spPr>
        <p:txBody>
          <a:bodyPr lIns="0" tIns="0" rIns="0" bIns="0" rtlCol="0" anchor="t">
            <a:spAutoFit/>
          </a:bodyPr>
          <a:lstStyle/>
          <a:p>
            <a:pPr algn="ctr">
              <a:lnSpc>
                <a:spcPts val="5040"/>
              </a:lnSpc>
            </a:pPr>
            <a:r>
              <a:rPr lang="en-US" sz="3600">
                <a:solidFill>
                  <a:srgbClr val="FFFFFF"/>
                </a:solidFill>
                <a:latin typeface="Glacial Indifference"/>
              </a:rPr>
              <a:t>XX</a:t>
            </a:r>
          </a:p>
        </p:txBody>
      </p:sp>
      <p:sp>
        <p:nvSpPr>
          <p:cNvPr id="24" name="TextBox 24"/>
          <p:cNvSpPr txBox="1"/>
          <p:nvPr/>
        </p:nvSpPr>
        <p:spPr>
          <a:xfrm>
            <a:off x="10547165" y="1926170"/>
            <a:ext cx="554236" cy="613410"/>
          </a:xfrm>
          <a:prstGeom prst="rect">
            <a:avLst/>
          </a:prstGeom>
        </p:spPr>
        <p:txBody>
          <a:bodyPr lIns="0" tIns="0" rIns="0" bIns="0" rtlCol="0" anchor="t">
            <a:spAutoFit/>
          </a:bodyPr>
          <a:lstStyle/>
          <a:p>
            <a:pPr algn="ctr">
              <a:lnSpc>
                <a:spcPts val="5040"/>
              </a:lnSpc>
            </a:pPr>
            <a:r>
              <a:rPr lang="en-US" sz="3600">
                <a:solidFill>
                  <a:srgbClr val="FFFFFF"/>
                </a:solidFill>
                <a:latin typeface="Glacial Indifference"/>
              </a:rPr>
              <a:t>XX</a:t>
            </a:r>
          </a:p>
        </p:txBody>
      </p:sp>
      <p:sp>
        <p:nvSpPr>
          <p:cNvPr id="25" name="TextBox 25"/>
          <p:cNvSpPr txBox="1"/>
          <p:nvPr/>
        </p:nvSpPr>
        <p:spPr>
          <a:xfrm>
            <a:off x="317662" y="1329798"/>
            <a:ext cx="6361482" cy="613410"/>
          </a:xfrm>
          <a:prstGeom prst="rect">
            <a:avLst/>
          </a:prstGeom>
        </p:spPr>
        <p:txBody>
          <a:bodyPr lIns="0" tIns="0" rIns="0" bIns="0" rtlCol="0" anchor="t">
            <a:spAutoFit/>
          </a:bodyPr>
          <a:lstStyle/>
          <a:p>
            <a:pPr>
              <a:lnSpc>
                <a:spcPts val="5040"/>
              </a:lnSpc>
            </a:pPr>
            <a:r>
              <a:rPr lang="en-US" sz="3600">
                <a:solidFill>
                  <a:srgbClr val="000000"/>
                </a:solidFill>
                <a:latin typeface="Glacial Indifference Italics"/>
              </a:rPr>
              <a:t>Vid upprepande händelser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723521" y="8484451"/>
            <a:ext cx="1484121" cy="1547698"/>
          </a:xfrm>
          <a:custGeom>
            <a:avLst/>
            <a:gdLst/>
            <a:ahLst/>
            <a:cxnLst/>
            <a:rect l="l" t="t" r="r" b="b"/>
            <a:pathLst>
              <a:path w="1484121" h="1547698">
                <a:moveTo>
                  <a:pt x="0" y="0"/>
                </a:moveTo>
                <a:lnTo>
                  <a:pt x="1484121" y="0"/>
                </a:lnTo>
                <a:lnTo>
                  <a:pt x="1484121" y="1547698"/>
                </a:lnTo>
                <a:lnTo>
                  <a:pt x="0" y="1547698"/>
                </a:lnTo>
                <a:lnTo>
                  <a:pt x="0" y="0"/>
                </a:lnTo>
                <a:close/>
              </a:path>
            </a:pathLst>
          </a:custGeom>
          <a:blipFill>
            <a:blip r:embed="rId2"/>
            <a:stretch>
              <a:fillRect l="-43353" r="-42868"/>
            </a:stretch>
          </a:blipFill>
        </p:spPr>
        <p:txBody>
          <a:bodyPr/>
          <a:lstStyle/>
          <a:p>
            <a:endParaRPr lang="sv-SE"/>
          </a:p>
        </p:txBody>
      </p:sp>
      <p:sp>
        <p:nvSpPr>
          <p:cNvPr id="3" name="TextBox 3"/>
          <p:cNvSpPr txBox="1"/>
          <p:nvPr/>
        </p:nvSpPr>
        <p:spPr>
          <a:xfrm>
            <a:off x="723521" y="866775"/>
            <a:ext cx="15335762" cy="1377949"/>
          </a:xfrm>
          <a:prstGeom prst="rect">
            <a:avLst/>
          </a:prstGeom>
        </p:spPr>
        <p:txBody>
          <a:bodyPr lIns="0" tIns="0" rIns="0" bIns="0" rtlCol="0" anchor="t">
            <a:spAutoFit/>
          </a:bodyPr>
          <a:lstStyle/>
          <a:p>
            <a:pPr>
              <a:lnSpc>
                <a:spcPts val="11200"/>
              </a:lnSpc>
            </a:pPr>
            <a:r>
              <a:rPr lang="en-US" sz="8000">
                <a:solidFill>
                  <a:srgbClr val="000000"/>
                </a:solidFill>
                <a:latin typeface="Sunborn"/>
              </a:rPr>
              <a:t>BARNENS vill att...</a:t>
            </a:r>
          </a:p>
        </p:txBody>
      </p:sp>
      <p:grpSp>
        <p:nvGrpSpPr>
          <p:cNvPr id="4" name="Group 4"/>
          <p:cNvGrpSpPr/>
          <p:nvPr/>
        </p:nvGrpSpPr>
        <p:grpSpPr>
          <a:xfrm>
            <a:off x="723521" y="2411352"/>
            <a:ext cx="7392953" cy="7693076"/>
            <a:chOff x="0" y="0"/>
            <a:chExt cx="9857270" cy="10257435"/>
          </a:xfrm>
        </p:grpSpPr>
        <p:grpSp>
          <p:nvGrpSpPr>
            <p:cNvPr id="5" name="Group 5"/>
            <p:cNvGrpSpPr/>
            <p:nvPr/>
          </p:nvGrpSpPr>
          <p:grpSpPr>
            <a:xfrm>
              <a:off x="0" y="0"/>
              <a:ext cx="9857270" cy="10257435"/>
              <a:chOff x="0" y="0"/>
              <a:chExt cx="2150731" cy="2238041"/>
            </a:xfrm>
          </p:grpSpPr>
          <p:sp>
            <p:nvSpPr>
              <p:cNvPr id="6" name="Freeform 6"/>
              <p:cNvSpPr/>
              <p:nvPr/>
            </p:nvSpPr>
            <p:spPr>
              <a:xfrm>
                <a:off x="0" y="0"/>
                <a:ext cx="2150731" cy="2238041"/>
              </a:xfrm>
              <a:custGeom>
                <a:avLst/>
                <a:gdLst/>
                <a:ahLst/>
                <a:cxnLst/>
                <a:rect l="l" t="t" r="r" b="b"/>
                <a:pathLst>
                  <a:path w="2150731" h="2238041">
                    <a:moveTo>
                      <a:pt x="0" y="0"/>
                    </a:moveTo>
                    <a:lnTo>
                      <a:pt x="2150731" y="0"/>
                    </a:lnTo>
                    <a:lnTo>
                      <a:pt x="2150731" y="2238041"/>
                    </a:lnTo>
                    <a:lnTo>
                      <a:pt x="0" y="2238041"/>
                    </a:lnTo>
                    <a:close/>
                  </a:path>
                </a:pathLst>
              </a:custGeom>
              <a:solidFill>
                <a:srgbClr val="E6C955"/>
              </a:solidFill>
            </p:spPr>
            <p:txBody>
              <a:bodyPr/>
              <a:lstStyle/>
              <a:p>
                <a:endParaRPr lang="sv-SE"/>
              </a:p>
            </p:txBody>
          </p:sp>
          <p:sp>
            <p:nvSpPr>
              <p:cNvPr id="7" name="TextBox 7"/>
              <p:cNvSpPr txBox="1"/>
              <p:nvPr/>
            </p:nvSpPr>
            <p:spPr>
              <a:xfrm>
                <a:off x="0" y="-38100"/>
                <a:ext cx="2150731" cy="2276141"/>
              </a:xfrm>
              <a:prstGeom prst="rect">
                <a:avLst/>
              </a:prstGeom>
            </p:spPr>
            <p:txBody>
              <a:bodyPr lIns="45991" tIns="45991" rIns="45991" bIns="45991" rtlCol="0" anchor="ctr"/>
              <a:lstStyle/>
              <a:p>
                <a:pPr algn="ctr">
                  <a:lnSpc>
                    <a:spcPts val="2659"/>
                  </a:lnSpc>
                </a:pPr>
                <a:endParaRPr/>
              </a:p>
            </p:txBody>
          </p:sp>
        </p:grpSp>
        <p:sp>
          <p:nvSpPr>
            <p:cNvPr id="8" name="TextBox 8"/>
            <p:cNvSpPr txBox="1"/>
            <p:nvPr/>
          </p:nvSpPr>
          <p:spPr>
            <a:xfrm>
              <a:off x="816661" y="-85725"/>
              <a:ext cx="8223949" cy="1783828"/>
            </a:xfrm>
            <a:prstGeom prst="rect">
              <a:avLst/>
            </a:prstGeom>
          </p:spPr>
          <p:txBody>
            <a:bodyPr lIns="0" tIns="0" rIns="0" bIns="0" rtlCol="0" anchor="t">
              <a:spAutoFit/>
            </a:bodyPr>
            <a:lstStyle/>
            <a:p>
              <a:pPr algn="ctr">
                <a:lnSpc>
                  <a:spcPts val="5402"/>
                </a:lnSpc>
              </a:pPr>
              <a:r>
                <a:rPr lang="en-US" sz="3859">
                  <a:solidFill>
                    <a:srgbClr val="000000"/>
                  </a:solidFill>
                  <a:latin typeface="Glacial Indifference Bold"/>
                </a:rPr>
                <a:t>LEDARE AGERAR OCH UPPFÖR ER ENLIGT NEDAN</a:t>
              </a:r>
            </a:p>
          </p:txBody>
        </p:sp>
      </p:grpSp>
      <p:grpSp>
        <p:nvGrpSpPr>
          <p:cNvPr id="9" name="Group 9"/>
          <p:cNvGrpSpPr/>
          <p:nvPr/>
        </p:nvGrpSpPr>
        <p:grpSpPr>
          <a:xfrm>
            <a:off x="9144000" y="2411352"/>
            <a:ext cx="8415107" cy="7693076"/>
            <a:chOff x="0" y="0"/>
            <a:chExt cx="11220143" cy="10257435"/>
          </a:xfrm>
        </p:grpSpPr>
        <p:grpSp>
          <p:nvGrpSpPr>
            <p:cNvPr id="10" name="Group 10"/>
            <p:cNvGrpSpPr/>
            <p:nvPr/>
          </p:nvGrpSpPr>
          <p:grpSpPr>
            <a:xfrm>
              <a:off x="0" y="0"/>
              <a:ext cx="11220143" cy="10257435"/>
              <a:chOff x="0" y="0"/>
              <a:chExt cx="2580981" cy="2359528"/>
            </a:xfrm>
          </p:grpSpPr>
          <p:sp>
            <p:nvSpPr>
              <p:cNvPr id="11" name="Freeform 11"/>
              <p:cNvSpPr/>
              <p:nvPr/>
            </p:nvSpPr>
            <p:spPr>
              <a:xfrm>
                <a:off x="0" y="0"/>
                <a:ext cx="2580981" cy="2359528"/>
              </a:xfrm>
              <a:custGeom>
                <a:avLst/>
                <a:gdLst/>
                <a:ahLst/>
                <a:cxnLst/>
                <a:rect l="l" t="t" r="r" b="b"/>
                <a:pathLst>
                  <a:path w="2580981" h="2359528">
                    <a:moveTo>
                      <a:pt x="0" y="0"/>
                    </a:moveTo>
                    <a:lnTo>
                      <a:pt x="2580981" y="0"/>
                    </a:lnTo>
                    <a:lnTo>
                      <a:pt x="2580981" y="2359528"/>
                    </a:lnTo>
                    <a:lnTo>
                      <a:pt x="0" y="2359528"/>
                    </a:lnTo>
                    <a:close/>
                  </a:path>
                </a:pathLst>
              </a:custGeom>
              <a:solidFill>
                <a:srgbClr val="E6C955"/>
              </a:solidFill>
            </p:spPr>
            <p:txBody>
              <a:bodyPr/>
              <a:lstStyle/>
              <a:p>
                <a:endParaRPr lang="sv-SE"/>
              </a:p>
            </p:txBody>
          </p:sp>
          <p:sp>
            <p:nvSpPr>
              <p:cNvPr id="12" name="TextBox 12"/>
              <p:cNvSpPr txBox="1"/>
              <p:nvPr/>
            </p:nvSpPr>
            <p:spPr>
              <a:xfrm>
                <a:off x="0" y="-38100"/>
                <a:ext cx="2580981" cy="2397628"/>
              </a:xfrm>
              <a:prstGeom prst="rect">
                <a:avLst/>
              </a:prstGeom>
            </p:spPr>
            <p:txBody>
              <a:bodyPr lIns="43623" tIns="43623" rIns="43623" bIns="43623" rtlCol="0" anchor="ctr"/>
              <a:lstStyle/>
              <a:p>
                <a:pPr algn="ctr">
                  <a:lnSpc>
                    <a:spcPts val="2659"/>
                  </a:lnSpc>
                </a:pPr>
                <a:endParaRPr/>
              </a:p>
            </p:txBody>
          </p:sp>
        </p:grpSp>
        <p:sp>
          <p:nvSpPr>
            <p:cNvPr id="13" name="TextBox 13"/>
            <p:cNvSpPr txBox="1"/>
            <p:nvPr/>
          </p:nvSpPr>
          <p:spPr>
            <a:xfrm>
              <a:off x="929573" y="-85725"/>
              <a:ext cx="9360998" cy="1782738"/>
            </a:xfrm>
            <a:prstGeom prst="rect">
              <a:avLst/>
            </a:prstGeom>
          </p:spPr>
          <p:txBody>
            <a:bodyPr lIns="0" tIns="0" rIns="0" bIns="0" rtlCol="0" anchor="t">
              <a:spAutoFit/>
            </a:bodyPr>
            <a:lstStyle/>
            <a:p>
              <a:pPr algn="ctr">
                <a:lnSpc>
                  <a:spcPts val="5447"/>
                </a:lnSpc>
              </a:pPr>
              <a:r>
                <a:rPr lang="en-US" sz="3891">
                  <a:solidFill>
                    <a:srgbClr val="000000"/>
                  </a:solidFill>
                  <a:latin typeface="Glacial Indifference Bold"/>
                </a:rPr>
                <a:t>ANDRA VUXNA AGERAR OCH UPPFÖR ER ENLIGT NEDAN</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4971008" y="3225461"/>
            <a:ext cx="8345984" cy="1377949"/>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TACK FÖR ER TID</a:t>
            </a:r>
          </a:p>
        </p:txBody>
      </p:sp>
      <p:grpSp>
        <p:nvGrpSpPr>
          <p:cNvPr id="3" name="Group 3"/>
          <p:cNvGrpSpPr/>
          <p:nvPr/>
        </p:nvGrpSpPr>
        <p:grpSpPr>
          <a:xfrm>
            <a:off x="723521" y="8484451"/>
            <a:ext cx="18317350" cy="2700438"/>
            <a:chOff x="0" y="0"/>
            <a:chExt cx="24423134" cy="3600584"/>
          </a:xfrm>
        </p:grpSpPr>
        <p:sp>
          <p:nvSpPr>
            <p:cNvPr id="4" name="Freeform 4"/>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Freeform 5"/>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613898" y="7733324"/>
            <a:ext cx="17997311" cy="2875195"/>
            <a:chOff x="0" y="0"/>
            <a:chExt cx="23996414" cy="3833594"/>
          </a:xfrm>
        </p:grpSpPr>
        <p:sp>
          <p:nvSpPr>
            <p:cNvPr id="3" name="Freeform 3"/>
            <p:cNvSpPr/>
            <p:nvPr/>
          </p:nvSpPr>
          <p:spPr>
            <a:xfrm rot="5400000">
              <a:off x="20393577" y="230756"/>
              <a:ext cx="3600584" cy="3605091"/>
            </a:xfrm>
            <a:custGeom>
              <a:avLst/>
              <a:gdLst/>
              <a:ahLst/>
              <a:cxnLst/>
              <a:rect l="l" t="t" r="r" b="b"/>
              <a:pathLst>
                <a:path w="3600584" h="3605091">
                  <a:moveTo>
                    <a:pt x="0" y="0"/>
                  </a:moveTo>
                  <a:lnTo>
                    <a:pt x="3600584" y="0"/>
                  </a:lnTo>
                  <a:lnTo>
                    <a:pt x="3600584" y="3605091"/>
                  </a:lnTo>
                  <a:lnTo>
                    <a:pt x="0" y="36050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4" name="Freeform 4"/>
            <p:cNvSpPr/>
            <p:nvPr/>
          </p:nvSpPr>
          <p:spPr>
            <a:xfrm>
              <a:off x="0" y="0"/>
              <a:ext cx="2892200" cy="3016097"/>
            </a:xfrm>
            <a:custGeom>
              <a:avLst/>
              <a:gdLst/>
              <a:ahLst/>
              <a:cxnLst/>
              <a:rect l="l" t="t" r="r" b="b"/>
              <a:pathLst>
                <a:path w="2892200" h="3016097">
                  <a:moveTo>
                    <a:pt x="0" y="0"/>
                  </a:moveTo>
                  <a:lnTo>
                    <a:pt x="2892200" y="0"/>
                  </a:lnTo>
                  <a:lnTo>
                    <a:pt x="2892200" y="3016097"/>
                  </a:lnTo>
                  <a:lnTo>
                    <a:pt x="0" y="3016097"/>
                  </a:lnTo>
                  <a:lnTo>
                    <a:pt x="0" y="0"/>
                  </a:lnTo>
                  <a:close/>
                </a:path>
              </a:pathLst>
            </a:custGeom>
            <a:blipFill>
              <a:blip r:embed="rId4"/>
              <a:stretch>
                <a:fillRect l="-43353" r="-42868"/>
              </a:stretch>
            </a:blipFill>
          </p:spPr>
          <p:txBody>
            <a:bodyPr/>
            <a:lstStyle/>
            <a:p>
              <a:endParaRPr lang="sv-SE"/>
            </a:p>
          </p:txBody>
        </p:sp>
      </p:grpSp>
      <p:sp>
        <p:nvSpPr>
          <p:cNvPr id="5" name="TextBox 5"/>
          <p:cNvSpPr txBox="1"/>
          <p:nvPr/>
        </p:nvSpPr>
        <p:spPr>
          <a:xfrm>
            <a:off x="5984379" y="3091159"/>
            <a:ext cx="6319242" cy="1377949"/>
          </a:xfrm>
          <a:prstGeom prst="rect">
            <a:avLst/>
          </a:prstGeom>
        </p:spPr>
        <p:txBody>
          <a:bodyPr lIns="0" tIns="0" rIns="0" bIns="0" rtlCol="0" anchor="t">
            <a:spAutoFit/>
          </a:bodyPr>
          <a:lstStyle/>
          <a:p>
            <a:pPr>
              <a:lnSpc>
                <a:spcPts val="11200"/>
              </a:lnSpc>
            </a:pPr>
            <a:r>
              <a:rPr lang="en-US" sz="8000">
                <a:solidFill>
                  <a:srgbClr val="000000"/>
                </a:solidFill>
                <a:latin typeface="Sunborn"/>
              </a:rPr>
              <a:t>LEDARMÖTE </a:t>
            </a:r>
          </a:p>
        </p:txBody>
      </p:sp>
      <p:sp>
        <p:nvSpPr>
          <p:cNvPr id="6" name="TextBox 6"/>
          <p:cNvSpPr txBox="1"/>
          <p:nvPr/>
        </p:nvSpPr>
        <p:spPr>
          <a:xfrm>
            <a:off x="6924005" y="4411958"/>
            <a:ext cx="4439989" cy="976629"/>
          </a:xfrm>
          <a:prstGeom prst="rect">
            <a:avLst/>
          </a:prstGeom>
        </p:spPr>
        <p:txBody>
          <a:bodyPr lIns="0" tIns="0" rIns="0" bIns="0" rtlCol="0" anchor="t">
            <a:spAutoFit/>
          </a:bodyPr>
          <a:lstStyle/>
          <a:p>
            <a:pPr algn="ctr">
              <a:lnSpc>
                <a:spcPts val="3920"/>
              </a:lnSpc>
            </a:pPr>
            <a:r>
              <a:rPr lang="en-US" sz="2800">
                <a:solidFill>
                  <a:srgbClr val="000000"/>
                </a:solidFill>
                <a:latin typeface="Glacial Indifference"/>
              </a:rPr>
              <a:t>LAGNAMN SÄSONGEN XXXX</a:t>
            </a:r>
          </a:p>
          <a:p>
            <a:pPr algn="ctr">
              <a:lnSpc>
                <a:spcPts val="3920"/>
              </a:lnSpc>
            </a:pPr>
            <a:r>
              <a:rPr lang="en-US" sz="2800">
                <a:solidFill>
                  <a:srgbClr val="000000"/>
                </a:solidFill>
                <a:latin typeface="Glacial Indifference"/>
              </a:rPr>
              <a:t>(Ex. F11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586558" y="339407"/>
            <a:ext cx="13114883" cy="2797174"/>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Så ska vi agera som </a:t>
            </a:r>
          </a:p>
          <a:p>
            <a:pPr algn="ctr">
              <a:lnSpc>
                <a:spcPts val="11200"/>
              </a:lnSpc>
            </a:pPr>
            <a:r>
              <a:rPr lang="en-US" sz="8000">
                <a:solidFill>
                  <a:srgbClr val="000000"/>
                </a:solidFill>
                <a:latin typeface="Sunborn"/>
              </a:rPr>
              <a:t>ledare på planen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sp>
        <p:nvSpPr>
          <p:cNvPr id="12" name="TextBox 12"/>
          <p:cNvSpPr txBox="1"/>
          <p:nvPr/>
        </p:nvSpPr>
        <p:spPr>
          <a:xfrm>
            <a:off x="1028700" y="398382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Aktiva</a:t>
            </a:r>
          </a:p>
        </p:txBody>
      </p:sp>
      <p:sp>
        <p:nvSpPr>
          <p:cNvPr id="13" name="TextBox 13"/>
          <p:cNvSpPr txBox="1"/>
          <p:nvPr/>
        </p:nvSpPr>
        <p:spPr>
          <a:xfrm>
            <a:off x="6438900" y="398382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Domare &amp; Ledare</a:t>
            </a:r>
          </a:p>
        </p:txBody>
      </p:sp>
      <p:sp>
        <p:nvSpPr>
          <p:cNvPr id="14" name="TextBox 14"/>
          <p:cNvSpPr txBox="1"/>
          <p:nvPr/>
        </p:nvSpPr>
        <p:spPr>
          <a:xfrm>
            <a:off x="11625543" y="398382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Publik</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903684" y="339407"/>
            <a:ext cx="16480631" cy="2797174"/>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Så ska vi agera som </a:t>
            </a:r>
          </a:p>
          <a:p>
            <a:pPr algn="ctr">
              <a:lnSpc>
                <a:spcPts val="11200"/>
              </a:lnSpc>
            </a:pPr>
            <a:r>
              <a:rPr lang="en-US" sz="8000">
                <a:solidFill>
                  <a:srgbClr val="000000"/>
                </a:solidFill>
                <a:latin typeface="Sunborn"/>
              </a:rPr>
              <a:t>ledare utanför planen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a:p>
          </p:txBody>
        </p:sp>
      </p:grpSp>
      <p:sp>
        <p:nvSpPr>
          <p:cNvPr id="12" name="TextBox 12"/>
          <p:cNvSpPr txBox="1"/>
          <p:nvPr/>
        </p:nvSpPr>
        <p:spPr>
          <a:xfrm>
            <a:off x="1028700" y="401451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Aktiva</a:t>
            </a:r>
          </a:p>
        </p:txBody>
      </p:sp>
      <p:sp>
        <p:nvSpPr>
          <p:cNvPr id="13" name="TextBox 13"/>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Domare &amp; Ledare</a:t>
            </a:r>
          </a:p>
        </p:txBody>
      </p:sp>
      <p:sp>
        <p:nvSpPr>
          <p:cNvPr id="14" name="TextBox 14"/>
          <p:cNvSpPr txBox="1"/>
          <p:nvPr/>
        </p:nvSpPr>
        <p:spPr>
          <a:xfrm>
            <a:off x="11849100" y="396303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I omklädningsrummet</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809049" y="1974587"/>
            <a:ext cx="10669901" cy="1377949"/>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SPELARMÖTE</a:t>
            </a:r>
          </a:p>
        </p:txBody>
      </p:sp>
      <p:sp>
        <p:nvSpPr>
          <p:cNvPr id="3" name="TextBox 3"/>
          <p:cNvSpPr txBox="1"/>
          <p:nvPr/>
        </p:nvSpPr>
        <p:spPr>
          <a:xfrm>
            <a:off x="5254877" y="4257491"/>
            <a:ext cx="7778246" cy="1251585"/>
          </a:xfrm>
          <a:prstGeom prst="rect">
            <a:avLst/>
          </a:prstGeom>
        </p:spPr>
        <p:txBody>
          <a:bodyPr lIns="0" tIns="0" rIns="0" bIns="0" rtlCol="0" anchor="t">
            <a:spAutoFit/>
          </a:bodyPr>
          <a:lstStyle/>
          <a:p>
            <a:pPr algn="ctr">
              <a:lnSpc>
                <a:spcPts val="5040"/>
              </a:lnSpc>
            </a:pPr>
            <a:r>
              <a:rPr lang="en-US" sz="3600">
                <a:solidFill>
                  <a:srgbClr val="000000"/>
                </a:solidFill>
                <a:latin typeface="Glacial Indifference"/>
              </a:rPr>
              <a:t>LAGNAMN SÄSONGEN XXXX </a:t>
            </a:r>
          </a:p>
          <a:p>
            <a:pPr algn="ctr">
              <a:lnSpc>
                <a:spcPts val="5040"/>
              </a:lnSpc>
            </a:pPr>
            <a:r>
              <a:rPr lang="en-US" sz="3600">
                <a:solidFill>
                  <a:srgbClr val="000000"/>
                </a:solidFill>
                <a:latin typeface="Glacial Indifference"/>
              </a:rPr>
              <a:t>(Ex. F11 2024)</a:t>
            </a:r>
          </a:p>
        </p:txBody>
      </p:sp>
      <p:grpSp>
        <p:nvGrpSpPr>
          <p:cNvPr id="4" name="Group 4"/>
          <p:cNvGrpSpPr/>
          <p:nvPr/>
        </p:nvGrpSpPr>
        <p:grpSpPr>
          <a:xfrm>
            <a:off x="723521" y="8484451"/>
            <a:ext cx="18317350" cy="2700438"/>
            <a:chOff x="0" y="0"/>
            <a:chExt cx="24423134" cy="3600584"/>
          </a:xfrm>
        </p:grpSpPr>
        <p:sp>
          <p:nvSpPr>
            <p:cNvPr id="5" name="Freeform 5"/>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6" name="Freeform 6"/>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4081016" y="866775"/>
            <a:ext cx="10125968" cy="1377949"/>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VARFÖR ÄR VI HÄR? </a:t>
            </a:r>
          </a:p>
        </p:txBody>
      </p:sp>
      <p:sp>
        <p:nvSpPr>
          <p:cNvPr id="3" name="TextBox 3"/>
          <p:cNvSpPr txBox="1"/>
          <p:nvPr/>
        </p:nvSpPr>
        <p:spPr>
          <a:xfrm>
            <a:off x="1028700" y="2527728"/>
            <a:ext cx="16230600" cy="1581150"/>
          </a:xfrm>
          <a:prstGeom prst="rect">
            <a:avLst/>
          </a:prstGeom>
        </p:spPr>
        <p:txBody>
          <a:bodyPr lIns="0" tIns="0" rIns="0" bIns="0" rtlCol="0" anchor="t">
            <a:spAutoFit/>
          </a:bodyPr>
          <a:lstStyle/>
          <a:p>
            <a:pPr marL="647702" lvl="1" indent="-323851">
              <a:lnSpc>
                <a:spcPts val="4200"/>
              </a:lnSpc>
              <a:buFont typeface="Arial"/>
              <a:buChar char="•"/>
            </a:pPr>
            <a:r>
              <a:rPr lang="en-US" sz="3000">
                <a:solidFill>
                  <a:srgbClr val="000000"/>
                </a:solidFill>
                <a:latin typeface="Open Sans"/>
              </a:rPr>
              <a:t>Ni ska komma överens om era lagregler, alltså hur ni vill att ni själva ska agera och uppföra er på och utanför planen men också berätta hur ni vill att vi som ledare, föräldrar och andra vuxna ska agera. </a:t>
            </a:r>
          </a:p>
        </p:txBody>
      </p:sp>
      <p:sp>
        <p:nvSpPr>
          <p:cNvPr id="4" name="TextBox 4"/>
          <p:cNvSpPr txBox="1"/>
          <p:nvPr/>
        </p:nvSpPr>
        <p:spPr>
          <a:xfrm>
            <a:off x="1028700" y="4591050"/>
            <a:ext cx="16230600" cy="1047750"/>
          </a:xfrm>
          <a:prstGeom prst="rect">
            <a:avLst/>
          </a:prstGeom>
        </p:spPr>
        <p:txBody>
          <a:bodyPr lIns="0" tIns="0" rIns="0" bIns="0" rtlCol="0" anchor="t">
            <a:spAutoFit/>
          </a:bodyPr>
          <a:lstStyle/>
          <a:p>
            <a:pPr marL="647702" lvl="1" indent="-323851">
              <a:lnSpc>
                <a:spcPts val="4200"/>
              </a:lnSpc>
              <a:buFont typeface="Arial"/>
              <a:buChar char="•"/>
            </a:pPr>
            <a:r>
              <a:rPr lang="en-US" sz="3000">
                <a:solidFill>
                  <a:srgbClr val="000000"/>
                </a:solidFill>
                <a:latin typeface="Open Sans"/>
              </a:rPr>
              <a:t>Vi ska även prata om vad som händer om man inte följer det som vi kommer överens om?</a:t>
            </a:r>
          </a:p>
        </p:txBody>
      </p:sp>
      <p:grpSp>
        <p:nvGrpSpPr>
          <p:cNvPr id="5" name="Group 5"/>
          <p:cNvGrpSpPr/>
          <p:nvPr/>
        </p:nvGrpSpPr>
        <p:grpSpPr>
          <a:xfrm>
            <a:off x="723521" y="8484451"/>
            <a:ext cx="18317350" cy="2700438"/>
            <a:chOff x="0" y="0"/>
            <a:chExt cx="24423134" cy="3600584"/>
          </a:xfrm>
        </p:grpSpPr>
        <p:sp>
          <p:nvSpPr>
            <p:cNvPr id="6" name="Freeform 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7" name="Freeform 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993209" cy="10287000"/>
            <a:chOff x="0" y="0"/>
            <a:chExt cx="308800" cy="1593725"/>
          </a:xfrm>
        </p:grpSpPr>
        <p:sp>
          <p:nvSpPr>
            <p:cNvPr id="3" name="Freeform 3"/>
            <p:cNvSpPr/>
            <p:nvPr/>
          </p:nvSpPr>
          <p:spPr>
            <a:xfrm>
              <a:off x="0" y="0"/>
              <a:ext cx="308800" cy="1593725"/>
            </a:xfrm>
            <a:custGeom>
              <a:avLst/>
              <a:gdLst/>
              <a:ahLst/>
              <a:cxnLst/>
              <a:rect l="l" t="t" r="r" b="b"/>
              <a:pathLst>
                <a:path w="308800" h="1593725">
                  <a:moveTo>
                    <a:pt x="0" y="0"/>
                  </a:moveTo>
                  <a:lnTo>
                    <a:pt x="308800" y="0"/>
                  </a:lnTo>
                  <a:lnTo>
                    <a:pt x="308800" y="1593725"/>
                  </a:lnTo>
                  <a:lnTo>
                    <a:pt x="0" y="1593725"/>
                  </a:lnTo>
                  <a:close/>
                </a:path>
              </a:pathLst>
            </a:custGeom>
            <a:solidFill>
              <a:srgbClr val="D9D9D9"/>
            </a:solidFill>
            <a:ln w="12700">
              <a:solidFill>
                <a:srgbClr val="000000"/>
              </a:solidFill>
            </a:ln>
          </p:spPr>
          <p:txBody>
            <a:bodyPr/>
            <a:lstStyle/>
            <a:p>
              <a:endParaRPr lang="sv-SE"/>
            </a:p>
          </p:txBody>
        </p:sp>
      </p:grpSp>
      <p:grpSp>
        <p:nvGrpSpPr>
          <p:cNvPr id="4" name="Group 4"/>
          <p:cNvGrpSpPr/>
          <p:nvPr/>
        </p:nvGrpSpPr>
        <p:grpSpPr>
          <a:xfrm>
            <a:off x="6741625" y="2762224"/>
            <a:ext cx="4804751" cy="3086100"/>
            <a:chOff x="0" y="0"/>
            <a:chExt cx="1265449" cy="812800"/>
          </a:xfrm>
        </p:grpSpPr>
        <p:sp>
          <p:nvSpPr>
            <p:cNvPr id="5" name="Freeform 5"/>
            <p:cNvSpPr/>
            <p:nvPr/>
          </p:nvSpPr>
          <p:spPr>
            <a:xfrm>
              <a:off x="0" y="0"/>
              <a:ext cx="1265449" cy="812800"/>
            </a:xfrm>
            <a:custGeom>
              <a:avLst/>
              <a:gdLst/>
              <a:ahLst/>
              <a:cxnLst/>
              <a:rect l="l" t="t" r="r" b="b"/>
              <a:pathLst>
                <a:path w="1265449" h="812800">
                  <a:moveTo>
                    <a:pt x="1027324" y="0"/>
                  </a:moveTo>
                  <a:lnTo>
                    <a:pt x="1265449" y="238125"/>
                  </a:lnTo>
                  <a:lnTo>
                    <a:pt x="1265449" y="574675"/>
                  </a:lnTo>
                  <a:lnTo>
                    <a:pt x="1027324" y="812800"/>
                  </a:lnTo>
                  <a:lnTo>
                    <a:pt x="238125" y="812800"/>
                  </a:lnTo>
                  <a:lnTo>
                    <a:pt x="0" y="574675"/>
                  </a:lnTo>
                  <a:lnTo>
                    <a:pt x="0" y="238125"/>
                  </a:lnTo>
                  <a:lnTo>
                    <a:pt x="238125" y="0"/>
                  </a:lnTo>
                  <a:lnTo>
                    <a:pt x="1027324" y="0"/>
                  </a:lnTo>
                  <a:close/>
                </a:path>
              </a:pathLst>
            </a:custGeom>
            <a:solidFill>
              <a:srgbClr val="E6C955"/>
            </a:solidFill>
            <a:ln w="38100" cap="sq">
              <a:solidFill>
                <a:srgbClr val="000000"/>
              </a:solidFill>
              <a:prstDash val="solid"/>
              <a:miter/>
            </a:ln>
          </p:spPr>
          <p:txBody>
            <a:bodyPr/>
            <a:lstStyle/>
            <a:p>
              <a:endParaRPr lang="sv-SE"/>
            </a:p>
          </p:txBody>
        </p:sp>
        <p:sp>
          <p:nvSpPr>
            <p:cNvPr id="6" name="TextBox 6"/>
            <p:cNvSpPr txBox="1"/>
            <p:nvPr/>
          </p:nvSpPr>
          <p:spPr>
            <a:xfrm>
              <a:off x="63500" y="6350"/>
              <a:ext cx="1138449" cy="742950"/>
            </a:xfrm>
            <a:prstGeom prst="rect">
              <a:avLst/>
            </a:prstGeom>
          </p:spPr>
          <p:txBody>
            <a:bodyPr lIns="50800" tIns="50800" rIns="50800" bIns="50800" rtlCol="0" anchor="ctr"/>
            <a:lstStyle/>
            <a:p>
              <a:pPr algn="ctr">
                <a:lnSpc>
                  <a:spcPts val="4899"/>
                </a:lnSpc>
              </a:pPr>
              <a:r>
                <a:rPr lang="en-US" sz="3499">
                  <a:solidFill>
                    <a:srgbClr val="000000"/>
                  </a:solidFill>
                  <a:latin typeface="Open Sans Bold"/>
                </a:rPr>
                <a:t>Vilken månad är du född i?</a:t>
              </a:r>
            </a:p>
          </p:txBody>
        </p:sp>
      </p:grpSp>
      <p:sp>
        <p:nvSpPr>
          <p:cNvPr id="7" name="TextBox 7"/>
          <p:cNvSpPr txBox="1"/>
          <p:nvPr/>
        </p:nvSpPr>
        <p:spPr>
          <a:xfrm>
            <a:off x="5355059" y="866775"/>
            <a:ext cx="7577882" cy="1377949"/>
          </a:xfrm>
          <a:prstGeom prst="rect">
            <a:avLst/>
          </a:prstGeom>
        </p:spPr>
        <p:txBody>
          <a:bodyPr lIns="0" tIns="0" rIns="0" bIns="0" rtlCol="0" anchor="t">
            <a:spAutoFit/>
          </a:bodyPr>
          <a:lstStyle/>
          <a:p>
            <a:pPr algn="ctr">
              <a:lnSpc>
                <a:spcPts val="11200"/>
              </a:lnSpc>
            </a:pPr>
            <a:r>
              <a:rPr lang="en-US" sz="8000">
                <a:solidFill>
                  <a:srgbClr val="000000"/>
                </a:solidFill>
                <a:latin typeface="Sunborn"/>
              </a:rPr>
              <a:t>PRESENTATION</a:t>
            </a:r>
          </a:p>
        </p:txBody>
      </p:sp>
      <p:grpSp>
        <p:nvGrpSpPr>
          <p:cNvPr id="8" name="Group 8"/>
          <p:cNvGrpSpPr/>
          <p:nvPr/>
        </p:nvGrpSpPr>
        <p:grpSpPr>
          <a:xfrm>
            <a:off x="12638690" y="3998372"/>
            <a:ext cx="4620610" cy="3086100"/>
            <a:chOff x="0" y="0"/>
            <a:chExt cx="1216951" cy="812800"/>
          </a:xfrm>
        </p:grpSpPr>
        <p:sp>
          <p:nvSpPr>
            <p:cNvPr id="9" name="Freeform 9"/>
            <p:cNvSpPr/>
            <p:nvPr/>
          </p:nvSpPr>
          <p:spPr>
            <a:xfrm>
              <a:off x="0" y="0"/>
              <a:ext cx="1216951" cy="812800"/>
            </a:xfrm>
            <a:custGeom>
              <a:avLst/>
              <a:gdLst/>
              <a:ahLst/>
              <a:cxnLst/>
              <a:rect l="l" t="t" r="r" b="b"/>
              <a:pathLst>
                <a:path w="1216951" h="812800">
                  <a:moveTo>
                    <a:pt x="978826" y="0"/>
                  </a:moveTo>
                  <a:lnTo>
                    <a:pt x="1216951" y="238125"/>
                  </a:lnTo>
                  <a:lnTo>
                    <a:pt x="1216951" y="574675"/>
                  </a:lnTo>
                  <a:lnTo>
                    <a:pt x="978826" y="812800"/>
                  </a:lnTo>
                  <a:lnTo>
                    <a:pt x="238125" y="812800"/>
                  </a:lnTo>
                  <a:lnTo>
                    <a:pt x="0" y="574675"/>
                  </a:lnTo>
                  <a:lnTo>
                    <a:pt x="0" y="238125"/>
                  </a:lnTo>
                  <a:lnTo>
                    <a:pt x="238125" y="0"/>
                  </a:lnTo>
                  <a:lnTo>
                    <a:pt x="978826" y="0"/>
                  </a:lnTo>
                  <a:close/>
                </a:path>
              </a:pathLst>
            </a:custGeom>
            <a:solidFill>
              <a:srgbClr val="E6C955"/>
            </a:solidFill>
            <a:ln w="38100" cap="sq">
              <a:solidFill>
                <a:srgbClr val="000000"/>
              </a:solidFill>
              <a:prstDash val="solid"/>
              <a:miter/>
            </a:ln>
          </p:spPr>
          <p:txBody>
            <a:bodyPr/>
            <a:lstStyle/>
            <a:p>
              <a:endParaRPr lang="sv-SE"/>
            </a:p>
          </p:txBody>
        </p:sp>
        <p:sp>
          <p:nvSpPr>
            <p:cNvPr id="10" name="TextBox 10"/>
            <p:cNvSpPr txBox="1"/>
            <p:nvPr/>
          </p:nvSpPr>
          <p:spPr>
            <a:xfrm>
              <a:off x="63500" y="6350"/>
              <a:ext cx="1089951" cy="742950"/>
            </a:xfrm>
            <a:prstGeom prst="rect">
              <a:avLst/>
            </a:prstGeom>
          </p:spPr>
          <p:txBody>
            <a:bodyPr lIns="50800" tIns="50800" rIns="50800" bIns="50800" rtlCol="0" anchor="ctr"/>
            <a:lstStyle/>
            <a:p>
              <a:pPr algn="ctr">
                <a:lnSpc>
                  <a:spcPts val="4899"/>
                </a:lnSpc>
              </a:pPr>
              <a:r>
                <a:rPr lang="en-US" sz="3499">
                  <a:solidFill>
                    <a:srgbClr val="000000"/>
                  </a:solidFill>
                  <a:latin typeface="Open Sans Bold"/>
                </a:rPr>
                <a:t>Favoritmat?</a:t>
              </a:r>
            </a:p>
          </p:txBody>
        </p:sp>
      </p:grpSp>
      <p:grpSp>
        <p:nvGrpSpPr>
          <p:cNvPr id="11" name="Group 11"/>
          <p:cNvGrpSpPr/>
          <p:nvPr/>
        </p:nvGrpSpPr>
        <p:grpSpPr>
          <a:xfrm>
            <a:off x="1400479" y="3998372"/>
            <a:ext cx="4620610" cy="3086100"/>
            <a:chOff x="0" y="0"/>
            <a:chExt cx="1216951" cy="812800"/>
          </a:xfrm>
        </p:grpSpPr>
        <p:sp>
          <p:nvSpPr>
            <p:cNvPr id="12" name="Freeform 12"/>
            <p:cNvSpPr/>
            <p:nvPr/>
          </p:nvSpPr>
          <p:spPr>
            <a:xfrm>
              <a:off x="0" y="0"/>
              <a:ext cx="1216951" cy="812800"/>
            </a:xfrm>
            <a:custGeom>
              <a:avLst/>
              <a:gdLst/>
              <a:ahLst/>
              <a:cxnLst/>
              <a:rect l="l" t="t" r="r" b="b"/>
              <a:pathLst>
                <a:path w="1216951" h="812800">
                  <a:moveTo>
                    <a:pt x="978826" y="0"/>
                  </a:moveTo>
                  <a:lnTo>
                    <a:pt x="1216951" y="238125"/>
                  </a:lnTo>
                  <a:lnTo>
                    <a:pt x="1216951" y="574675"/>
                  </a:lnTo>
                  <a:lnTo>
                    <a:pt x="978826" y="812800"/>
                  </a:lnTo>
                  <a:lnTo>
                    <a:pt x="238125" y="812800"/>
                  </a:lnTo>
                  <a:lnTo>
                    <a:pt x="0" y="574675"/>
                  </a:lnTo>
                  <a:lnTo>
                    <a:pt x="0" y="238125"/>
                  </a:lnTo>
                  <a:lnTo>
                    <a:pt x="238125" y="0"/>
                  </a:lnTo>
                  <a:lnTo>
                    <a:pt x="978826" y="0"/>
                  </a:lnTo>
                  <a:close/>
                </a:path>
              </a:pathLst>
            </a:custGeom>
            <a:solidFill>
              <a:srgbClr val="E6C955"/>
            </a:solidFill>
            <a:ln w="38100" cap="sq">
              <a:solidFill>
                <a:srgbClr val="000000"/>
              </a:solidFill>
              <a:prstDash val="solid"/>
              <a:miter/>
            </a:ln>
          </p:spPr>
          <p:txBody>
            <a:bodyPr/>
            <a:lstStyle/>
            <a:p>
              <a:endParaRPr lang="sv-SE"/>
            </a:p>
          </p:txBody>
        </p:sp>
        <p:sp>
          <p:nvSpPr>
            <p:cNvPr id="13" name="TextBox 13"/>
            <p:cNvSpPr txBox="1"/>
            <p:nvPr/>
          </p:nvSpPr>
          <p:spPr>
            <a:xfrm>
              <a:off x="63500" y="6350"/>
              <a:ext cx="1089951" cy="742950"/>
            </a:xfrm>
            <a:prstGeom prst="rect">
              <a:avLst/>
            </a:prstGeom>
          </p:spPr>
          <p:txBody>
            <a:bodyPr lIns="50800" tIns="50800" rIns="50800" bIns="50800" rtlCol="0" anchor="ctr"/>
            <a:lstStyle/>
            <a:p>
              <a:pPr algn="ctr">
                <a:lnSpc>
                  <a:spcPts val="4899"/>
                </a:lnSpc>
              </a:pPr>
              <a:r>
                <a:rPr lang="en-US" sz="3499">
                  <a:solidFill>
                    <a:srgbClr val="000000"/>
                  </a:solidFill>
                  <a:latin typeface="Open Sans Bold"/>
                </a:rPr>
                <a:t>Drömjobb?</a:t>
              </a:r>
            </a:p>
          </p:txBody>
        </p:sp>
      </p:grpSp>
      <p:grpSp>
        <p:nvGrpSpPr>
          <p:cNvPr id="14" name="Group 14"/>
          <p:cNvGrpSpPr/>
          <p:nvPr/>
        </p:nvGrpSpPr>
        <p:grpSpPr>
          <a:xfrm>
            <a:off x="723521" y="8484451"/>
            <a:ext cx="18317350" cy="2700438"/>
            <a:chOff x="0" y="0"/>
            <a:chExt cx="24423134" cy="3600584"/>
          </a:xfrm>
        </p:grpSpPr>
        <p:sp>
          <p:nvSpPr>
            <p:cNvPr id="15" name="Freeform 15"/>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16" name="Freeform 16"/>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00065" y="467802"/>
            <a:ext cx="11876108" cy="1377949"/>
          </a:xfrm>
          <a:prstGeom prst="rect">
            <a:avLst/>
          </a:prstGeom>
        </p:spPr>
        <p:txBody>
          <a:bodyPr lIns="0" tIns="0" rIns="0" bIns="0" rtlCol="0" anchor="t">
            <a:spAutoFit/>
          </a:bodyPr>
          <a:lstStyle/>
          <a:p>
            <a:pPr>
              <a:lnSpc>
                <a:spcPts val="11200"/>
              </a:lnSpc>
            </a:pPr>
            <a:r>
              <a:rPr lang="en-US" sz="8000">
                <a:solidFill>
                  <a:srgbClr val="000000"/>
                </a:solidFill>
                <a:latin typeface="Sunborn"/>
              </a:rPr>
              <a:t>SVIF:S VÄRDEGRUND</a:t>
            </a:r>
          </a:p>
        </p:txBody>
      </p:sp>
      <p:grpSp>
        <p:nvGrpSpPr>
          <p:cNvPr id="3" name="Group 3"/>
          <p:cNvGrpSpPr/>
          <p:nvPr/>
        </p:nvGrpSpPr>
        <p:grpSpPr>
          <a:xfrm>
            <a:off x="10641254" y="2244724"/>
            <a:ext cx="7646746" cy="7708289"/>
            <a:chOff x="0" y="0"/>
            <a:chExt cx="10195662" cy="10277718"/>
          </a:xfrm>
        </p:grpSpPr>
        <p:sp>
          <p:nvSpPr>
            <p:cNvPr id="4" name="Freeform 4"/>
            <p:cNvSpPr/>
            <p:nvPr/>
          </p:nvSpPr>
          <p:spPr>
            <a:xfrm>
              <a:off x="0" y="0"/>
              <a:ext cx="4828103" cy="4889219"/>
            </a:xfrm>
            <a:custGeom>
              <a:avLst/>
              <a:gdLst/>
              <a:ahLst/>
              <a:cxnLst/>
              <a:rect l="l" t="t" r="r" b="b"/>
              <a:pathLst>
                <a:path w="4828103" h="4889219">
                  <a:moveTo>
                    <a:pt x="0" y="0"/>
                  </a:moveTo>
                  <a:lnTo>
                    <a:pt x="4828103" y="0"/>
                  </a:lnTo>
                  <a:lnTo>
                    <a:pt x="4828103"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Freeform 5"/>
            <p:cNvSpPr/>
            <p:nvPr/>
          </p:nvSpPr>
          <p:spPr>
            <a:xfrm>
              <a:off x="4828103" y="857924"/>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6" name="Freeform 6"/>
            <p:cNvSpPr/>
            <p:nvPr/>
          </p:nvSpPr>
          <p:spPr>
            <a:xfrm>
              <a:off x="448234" y="4977192"/>
              <a:ext cx="4828103" cy="4889219"/>
            </a:xfrm>
            <a:custGeom>
              <a:avLst/>
              <a:gdLst/>
              <a:ahLst/>
              <a:cxnLst/>
              <a:rect l="l" t="t" r="r" b="b"/>
              <a:pathLst>
                <a:path w="4828103" h="4889219">
                  <a:moveTo>
                    <a:pt x="0" y="0"/>
                  </a:moveTo>
                  <a:lnTo>
                    <a:pt x="4828104" y="0"/>
                  </a:lnTo>
                  <a:lnTo>
                    <a:pt x="4828104" y="4889218"/>
                  </a:lnTo>
                  <a:lnTo>
                    <a:pt x="0" y="4889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7" name="Freeform 7"/>
            <p:cNvSpPr/>
            <p:nvPr/>
          </p:nvSpPr>
          <p:spPr>
            <a:xfrm>
              <a:off x="5367558" y="5388499"/>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8" name="TextBox 8"/>
            <p:cNvSpPr txBox="1"/>
            <p:nvPr/>
          </p:nvSpPr>
          <p:spPr>
            <a:xfrm>
              <a:off x="0" y="2013444"/>
              <a:ext cx="4828103" cy="795655"/>
            </a:xfrm>
            <a:prstGeom prst="rect">
              <a:avLst/>
            </a:prstGeom>
          </p:spPr>
          <p:txBody>
            <a:bodyPr lIns="0" tIns="0" rIns="0" bIns="0" rtlCol="0" anchor="t">
              <a:spAutoFit/>
            </a:bodyPr>
            <a:lstStyle/>
            <a:p>
              <a:pPr algn="ctr">
                <a:lnSpc>
                  <a:spcPts val="5040"/>
                </a:lnSpc>
              </a:pPr>
              <a:r>
                <a:rPr lang="en-US" sz="3600">
                  <a:solidFill>
                    <a:srgbClr val="1A171A"/>
                  </a:solidFill>
                  <a:latin typeface="Glacial Indifference Bold"/>
                </a:rPr>
                <a:t>GLÄDJE</a:t>
              </a:r>
            </a:p>
          </p:txBody>
        </p:sp>
        <p:sp>
          <p:nvSpPr>
            <p:cNvPr id="9" name="TextBox 9"/>
            <p:cNvSpPr txBox="1"/>
            <p:nvPr/>
          </p:nvSpPr>
          <p:spPr>
            <a:xfrm>
              <a:off x="4828103" y="2871368"/>
              <a:ext cx="4828103" cy="795655"/>
            </a:xfrm>
            <a:prstGeom prst="rect">
              <a:avLst/>
            </a:prstGeom>
          </p:spPr>
          <p:txBody>
            <a:bodyPr lIns="0" tIns="0" rIns="0" bIns="0" rtlCol="0" anchor="t">
              <a:spAutoFit/>
            </a:bodyPr>
            <a:lstStyle/>
            <a:p>
              <a:pPr algn="ctr">
                <a:lnSpc>
                  <a:spcPts val="5040"/>
                </a:lnSpc>
              </a:pPr>
              <a:r>
                <a:rPr lang="en-US" sz="3600">
                  <a:solidFill>
                    <a:srgbClr val="1A171A"/>
                  </a:solidFill>
                  <a:latin typeface="Glacial Indifference Bold"/>
                </a:rPr>
                <a:t>RESPEKT</a:t>
              </a:r>
            </a:p>
          </p:txBody>
        </p:sp>
        <p:sp>
          <p:nvSpPr>
            <p:cNvPr id="10" name="TextBox 10"/>
            <p:cNvSpPr txBox="1"/>
            <p:nvPr/>
          </p:nvSpPr>
          <p:spPr>
            <a:xfrm>
              <a:off x="448234" y="6608578"/>
              <a:ext cx="4828103" cy="1447376"/>
            </a:xfrm>
            <a:prstGeom prst="rect">
              <a:avLst/>
            </a:prstGeom>
          </p:spPr>
          <p:txBody>
            <a:bodyPr lIns="0" tIns="0" rIns="0" bIns="0" rtlCol="0" anchor="t">
              <a:spAutoFit/>
            </a:bodyPr>
            <a:lstStyle/>
            <a:p>
              <a:pPr algn="ctr">
                <a:lnSpc>
                  <a:spcPts val="4480"/>
                </a:lnSpc>
              </a:pPr>
              <a:r>
                <a:rPr lang="en-US" sz="3200">
                  <a:solidFill>
                    <a:srgbClr val="1A171A"/>
                  </a:solidFill>
                  <a:latin typeface="Glacial Indifference Bold"/>
                </a:rPr>
                <a:t>DELAKTIGHET/</a:t>
              </a:r>
            </a:p>
            <a:p>
              <a:pPr algn="ctr">
                <a:lnSpc>
                  <a:spcPts val="4480"/>
                </a:lnSpc>
              </a:pPr>
              <a:r>
                <a:rPr lang="en-US" sz="3200">
                  <a:solidFill>
                    <a:srgbClr val="1A171A"/>
                  </a:solidFill>
                  <a:latin typeface="Glacial Indifference Bold"/>
                </a:rPr>
                <a:t>GEMENSKAP</a:t>
              </a:r>
            </a:p>
          </p:txBody>
        </p:sp>
        <p:sp>
          <p:nvSpPr>
            <p:cNvPr id="11" name="TextBox 11"/>
            <p:cNvSpPr txBox="1"/>
            <p:nvPr/>
          </p:nvSpPr>
          <p:spPr>
            <a:xfrm>
              <a:off x="6242033" y="7260299"/>
              <a:ext cx="3079155" cy="795655"/>
            </a:xfrm>
            <a:prstGeom prst="rect">
              <a:avLst/>
            </a:prstGeom>
          </p:spPr>
          <p:txBody>
            <a:bodyPr lIns="0" tIns="0" rIns="0" bIns="0" rtlCol="0" anchor="t">
              <a:spAutoFit/>
            </a:bodyPr>
            <a:lstStyle/>
            <a:p>
              <a:pPr algn="ctr">
                <a:lnSpc>
                  <a:spcPts val="5040"/>
                </a:lnSpc>
              </a:pPr>
              <a:r>
                <a:rPr lang="en-US" sz="3600">
                  <a:solidFill>
                    <a:srgbClr val="1A171A"/>
                  </a:solidFill>
                  <a:latin typeface="Glacial Indifference Bold"/>
                </a:rPr>
                <a:t>TRYGGHET</a:t>
              </a:r>
            </a:p>
          </p:txBody>
        </p:sp>
      </p:grpSp>
      <p:sp>
        <p:nvSpPr>
          <p:cNvPr id="12" name="TextBox 12"/>
          <p:cNvSpPr txBox="1"/>
          <p:nvPr/>
        </p:nvSpPr>
        <p:spPr>
          <a:xfrm>
            <a:off x="200065" y="2197099"/>
            <a:ext cx="10063028" cy="1298575"/>
          </a:xfrm>
          <a:prstGeom prst="rect">
            <a:avLst/>
          </a:prstGeom>
        </p:spPr>
        <p:txBody>
          <a:bodyPr lIns="0" tIns="0" rIns="0" bIns="0" rtlCol="0" anchor="t">
            <a:spAutoFit/>
          </a:bodyPr>
          <a:lstStyle/>
          <a:p>
            <a:pPr>
              <a:lnSpc>
                <a:spcPts val="3499"/>
              </a:lnSpc>
            </a:pPr>
            <a:r>
              <a:rPr lang="en-US" sz="2499">
                <a:solidFill>
                  <a:srgbClr val="000000"/>
                </a:solidFill>
                <a:latin typeface="Open Sans Bold"/>
              </a:rPr>
              <a:t>Glädje </a:t>
            </a:r>
            <a:r>
              <a:rPr lang="en-US" sz="2499">
                <a:solidFill>
                  <a:srgbClr val="000000"/>
                </a:solidFill>
                <a:latin typeface="Open Sans"/>
              </a:rPr>
              <a:t>- Föreningens hela verksamhet skall präglas av en uppmuntrande miljö. Vi skall glädjas åt varandras framgångar och stötta varandra vid motgångar.</a:t>
            </a:r>
          </a:p>
        </p:txBody>
      </p:sp>
      <p:sp>
        <p:nvSpPr>
          <p:cNvPr id="13" name="AutoShape 13"/>
          <p:cNvSpPr/>
          <p:nvPr/>
        </p:nvSpPr>
        <p:spPr>
          <a:xfrm>
            <a:off x="200065" y="3514724"/>
            <a:ext cx="9627320" cy="0"/>
          </a:xfrm>
          <a:prstGeom prst="line">
            <a:avLst/>
          </a:prstGeom>
          <a:ln w="38100" cap="flat">
            <a:solidFill>
              <a:srgbClr val="000000"/>
            </a:solidFill>
            <a:prstDash val="solid"/>
            <a:headEnd type="none" w="sm" len="sm"/>
            <a:tailEnd type="none" w="sm" len="sm"/>
          </a:ln>
        </p:spPr>
        <p:txBody>
          <a:bodyPr/>
          <a:lstStyle/>
          <a:p>
            <a:endParaRPr lang="sv-SE"/>
          </a:p>
        </p:txBody>
      </p:sp>
      <p:sp>
        <p:nvSpPr>
          <p:cNvPr id="14" name="TextBox 14"/>
          <p:cNvSpPr txBox="1"/>
          <p:nvPr/>
        </p:nvSpPr>
        <p:spPr>
          <a:xfrm>
            <a:off x="200065" y="3660784"/>
            <a:ext cx="10032337" cy="1298575"/>
          </a:xfrm>
          <a:prstGeom prst="rect">
            <a:avLst/>
          </a:prstGeom>
        </p:spPr>
        <p:txBody>
          <a:bodyPr lIns="0" tIns="0" rIns="0" bIns="0" rtlCol="0" anchor="t">
            <a:spAutoFit/>
          </a:bodyPr>
          <a:lstStyle/>
          <a:p>
            <a:pPr>
              <a:lnSpc>
                <a:spcPts val="3499"/>
              </a:lnSpc>
            </a:pPr>
            <a:r>
              <a:rPr lang="en-US" sz="2499">
                <a:solidFill>
                  <a:srgbClr val="000000"/>
                </a:solidFill>
                <a:latin typeface="Open Sans Bold"/>
              </a:rPr>
              <a:t>Respekt -</a:t>
            </a:r>
            <a:r>
              <a:rPr lang="en-US" sz="2499">
                <a:solidFill>
                  <a:srgbClr val="000000"/>
                </a:solidFill>
                <a:latin typeface="Open Sans"/>
              </a:rPr>
              <a:t> Respektera, acceptera och förstå varandras olika roller. Uppmuntra till ett gott uppträdande såväl inom som utanför idrotten. Allas åsikter och olikheter tas tillvara.</a:t>
            </a:r>
          </a:p>
        </p:txBody>
      </p:sp>
      <p:sp>
        <p:nvSpPr>
          <p:cNvPr id="15" name="AutoShape 15"/>
          <p:cNvSpPr/>
          <p:nvPr/>
        </p:nvSpPr>
        <p:spPr>
          <a:xfrm>
            <a:off x="200065" y="4978409"/>
            <a:ext cx="9627320" cy="0"/>
          </a:xfrm>
          <a:prstGeom prst="line">
            <a:avLst/>
          </a:prstGeom>
          <a:ln w="38100" cap="flat">
            <a:solidFill>
              <a:srgbClr val="000000"/>
            </a:solidFill>
            <a:prstDash val="solid"/>
            <a:headEnd type="none" w="sm" len="sm"/>
            <a:tailEnd type="none" w="sm" len="sm"/>
          </a:ln>
        </p:spPr>
        <p:txBody>
          <a:bodyPr/>
          <a:lstStyle/>
          <a:p>
            <a:endParaRPr lang="sv-SE"/>
          </a:p>
        </p:txBody>
      </p:sp>
      <p:sp>
        <p:nvSpPr>
          <p:cNvPr id="16" name="TextBox 16"/>
          <p:cNvSpPr txBox="1"/>
          <p:nvPr/>
        </p:nvSpPr>
        <p:spPr>
          <a:xfrm>
            <a:off x="200065" y="5095875"/>
            <a:ext cx="9817506" cy="1298575"/>
          </a:xfrm>
          <a:prstGeom prst="rect">
            <a:avLst/>
          </a:prstGeom>
        </p:spPr>
        <p:txBody>
          <a:bodyPr lIns="0" tIns="0" rIns="0" bIns="0" rtlCol="0" anchor="t">
            <a:spAutoFit/>
          </a:bodyPr>
          <a:lstStyle/>
          <a:p>
            <a:pPr>
              <a:lnSpc>
                <a:spcPts val="3499"/>
              </a:lnSpc>
            </a:pPr>
            <a:r>
              <a:rPr lang="en-US" sz="2499">
                <a:solidFill>
                  <a:srgbClr val="000000"/>
                </a:solidFill>
                <a:latin typeface="Open Sans Bold"/>
              </a:rPr>
              <a:t>Delaktighet/Gemenskap</a:t>
            </a:r>
            <a:r>
              <a:rPr lang="en-US" sz="2499">
                <a:solidFill>
                  <a:srgbClr val="000000"/>
                </a:solidFill>
                <a:latin typeface="Open Sans"/>
              </a:rPr>
              <a:t> </a:t>
            </a:r>
            <a:r>
              <a:rPr lang="en-US" sz="2499">
                <a:solidFill>
                  <a:srgbClr val="000000"/>
                </a:solidFill>
                <a:latin typeface="Open Sans Bold"/>
              </a:rPr>
              <a:t>- </a:t>
            </a:r>
            <a:r>
              <a:rPr lang="en-US" sz="2499">
                <a:solidFill>
                  <a:srgbClr val="000000"/>
                </a:solidFill>
                <a:latin typeface="Open Sans"/>
              </a:rPr>
              <a:t>Att alla känner engagemang att få vara med och påverka samt känna ansvar. Alla skall få vara med utifrån sina förutsättningar i föreningens aktiviteter.</a:t>
            </a:r>
          </a:p>
        </p:txBody>
      </p:sp>
      <p:sp>
        <p:nvSpPr>
          <p:cNvPr id="17" name="AutoShape 17"/>
          <p:cNvSpPr/>
          <p:nvPr/>
        </p:nvSpPr>
        <p:spPr>
          <a:xfrm>
            <a:off x="200065" y="6413500"/>
            <a:ext cx="9627320" cy="0"/>
          </a:xfrm>
          <a:prstGeom prst="line">
            <a:avLst/>
          </a:prstGeom>
          <a:ln w="38100" cap="flat">
            <a:solidFill>
              <a:srgbClr val="000000"/>
            </a:solidFill>
            <a:prstDash val="solid"/>
            <a:headEnd type="none" w="sm" len="sm"/>
            <a:tailEnd type="none" w="sm" len="sm"/>
          </a:ln>
        </p:spPr>
        <p:txBody>
          <a:bodyPr/>
          <a:lstStyle/>
          <a:p>
            <a:endParaRPr lang="sv-SE"/>
          </a:p>
        </p:txBody>
      </p:sp>
      <p:sp>
        <p:nvSpPr>
          <p:cNvPr id="18" name="TextBox 18"/>
          <p:cNvSpPr txBox="1"/>
          <p:nvPr/>
        </p:nvSpPr>
        <p:spPr>
          <a:xfrm>
            <a:off x="200065" y="6527800"/>
            <a:ext cx="9627320" cy="1298575"/>
          </a:xfrm>
          <a:prstGeom prst="rect">
            <a:avLst/>
          </a:prstGeom>
        </p:spPr>
        <p:txBody>
          <a:bodyPr lIns="0" tIns="0" rIns="0" bIns="0" rtlCol="0" anchor="t">
            <a:spAutoFit/>
          </a:bodyPr>
          <a:lstStyle/>
          <a:p>
            <a:pPr>
              <a:lnSpc>
                <a:spcPts val="3499"/>
              </a:lnSpc>
            </a:pPr>
            <a:r>
              <a:rPr lang="en-US" sz="2499">
                <a:solidFill>
                  <a:srgbClr val="000000"/>
                </a:solidFill>
                <a:latin typeface="Open Sans Bold"/>
              </a:rPr>
              <a:t>Trygghet -  </a:t>
            </a:r>
            <a:r>
              <a:rPr lang="en-US" sz="2499">
                <a:solidFill>
                  <a:srgbClr val="000000"/>
                </a:solidFill>
                <a:latin typeface="Open Sans"/>
              </a:rPr>
              <a:t>Ledares och aktivas engagemang ska erkännas och </a:t>
            </a:r>
          </a:p>
          <a:p>
            <a:pPr>
              <a:lnSpc>
                <a:spcPts val="3499"/>
              </a:lnSpc>
            </a:pPr>
            <a:r>
              <a:rPr lang="en-US" sz="2499">
                <a:solidFill>
                  <a:srgbClr val="000000"/>
                </a:solidFill>
                <a:latin typeface="Open Sans"/>
              </a:rPr>
              <a:t>uppmuntras och samtidigt ges möjlighet till utveckling. </a:t>
            </a:r>
          </a:p>
          <a:p>
            <a:pPr>
              <a:lnSpc>
                <a:spcPts val="3499"/>
              </a:lnSpc>
            </a:pPr>
            <a:r>
              <a:rPr lang="en-US" sz="2499">
                <a:solidFill>
                  <a:srgbClr val="000000"/>
                </a:solidFill>
                <a:latin typeface="Open Sans"/>
              </a:rPr>
              <a:t>Alla skall känna att man duger och kan vara sig själv. </a:t>
            </a:r>
          </a:p>
        </p:txBody>
      </p:sp>
      <p:sp>
        <p:nvSpPr>
          <p:cNvPr id="19" name="Freeform 19"/>
          <p:cNvSpPr/>
          <p:nvPr/>
        </p:nvSpPr>
        <p:spPr>
          <a:xfrm>
            <a:off x="723521" y="8484451"/>
            <a:ext cx="1484121" cy="1547698"/>
          </a:xfrm>
          <a:custGeom>
            <a:avLst/>
            <a:gdLst/>
            <a:ahLst/>
            <a:cxnLst/>
            <a:rect l="l" t="t" r="r" b="b"/>
            <a:pathLst>
              <a:path w="1484121" h="1547698">
                <a:moveTo>
                  <a:pt x="0" y="0"/>
                </a:moveTo>
                <a:lnTo>
                  <a:pt x="1484121" y="0"/>
                </a:lnTo>
                <a:lnTo>
                  <a:pt x="1484121" y="1547698"/>
                </a:lnTo>
                <a:lnTo>
                  <a:pt x="0" y="1547698"/>
                </a:lnTo>
                <a:lnTo>
                  <a:pt x="0" y="0"/>
                </a:lnTo>
                <a:close/>
              </a:path>
            </a:pathLst>
          </a:custGeom>
          <a:blipFill>
            <a:blip r:embed="rId4"/>
            <a:stretch>
              <a:fillRect l="-43353" r="-42868"/>
            </a:stretch>
          </a:blipFill>
        </p:spPr>
        <p:txBody>
          <a:bodyPr/>
          <a:lstStyle/>
          <a:p>
            <a:endParaRPr lang="sv-S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829</Words>
  <Application>Microsoft Office PowerPoint</Application>
  <PresentationFormat>Anpassad</PresentationFormat>
  <Paragraphs>140</Paragraphs>
  <Slides>26</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26</vt:i4>
      </vt:variant>
    </vt:vector>
  </HeadingPairs>
  <TitlesOfParts>
    <vt:vector size="36" baseType="lpstr">
      <vt:lpstr>Open Sans</vt:lpstr>
      <vt:lpstr>Glacial Indifference</vt:lpstr>
      <vt:lpstr>Glacial Indifference Bold</vt:lpstr>
      <vt:lpstr>Glacial Indifference Italics</vt:lpstr>
      <vt:lpstr>Arial</vt:lpstr>
      <vt:lpstr>Calibri</vt:lpstr>
      <vt:lpstr>Open Sans Bold</vt:lpstr>
      <vt:lpstr>Sunborn</vt:lpstr>
      <vt:lpstr>Open Sans Italics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Våra regler och uppförande</dc:title>
  <cp:lastModifiedBy>Info Svif</cp:lastModifiedBy>
  <cp:revision>1</cp:revision>
  <dcterms:created xsi:type="dcterms:W3CDTF">2006-08-16T00:00:00Z</dcterms:created>
  <dcterms:modified xsi:type="dcterms:W3CDTF">2024-04-09T17:50:56Z</dcterms:modified>
  <dc:identifier>DAF-uYQR-Ns</dc:identifier>
</cp:coreProperties>
</file>