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8" r:id="rId4"/>
    <p:sldId id="258" r:id="rId5"/>
    <p:sldId id="259" r:id="rId6"/>
    <p:sldId id="272" r:id="rId7"/>
    <p:sldId id="273" r:id="rId8"/>
    <p:sldId id="274" r:id="rId9"/>
    <p:sldId id="277" r:id="rId10"/>
    <p:sldId id="261" r:id="rId11"/>
    <p:sldId id="270" r:id="rId12"/>
    <p:sldId id="271" r:id="rId13"/>
    <p:sldId id="280" r:id="rId14"/>
    <p:sldId id="262" r:id="rId15"/>
    <p:sldId id="263" r:id="rId16"/>
    <p:sldId id="264" r:id="rId17"/>
    <p:sldId id="266" r:id="rId18"/>
    <p:sldId id="269"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BFCB05-B1A5-5141-857E-756E37D19D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23E2503-4FA7-CF40-A0ED-A7EE8D81D4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65F3933-970E-AE46-BA8F-0D4B384599A1}"/>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5" name="Platshållare för sidfot 4">
            <a:extLst>
              <a:ext uri="{FF2B5EF4-FFF2-40B4-BE49-F238E27FC236}">
                <a16:creationId xmlns:a16="http://schemas.microsoft.com/office/drawing/2014/main" id="{C191B35C-72CE-5941-9FAF-E69E0530E6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B80998-8008-8A42-A2B0-EA449ADFE99B}"/>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26837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A63DFD-7625-6141-8766-F38958B735E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899D48B-0FD6-D548-92B1-2CA09974AEB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A616DC-B392-4F4A-B167-7FEE3B784A1F}"/>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5" name="Platshållare för sidfot 4">
            <a:extLst>
              <a:ext uri="{FF2B5EF4-FFF2-40B4-BE49-F238E27FC236}">
                <a16:creationId xmlns:a16="http://schemas.microsoft.com/office/drawing/2014/main" id="{8FE002B2-9082-1C45-A1A7-0C6E0F47CF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3CBC5BF-9F33-064E-AD9B-4B83275BAAA0}"/>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262000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E501628-4BF7-9F4D-9981-823B50BF9E4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6403245-116B-6E4C-B039-FFDFB954503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798ABA-76A9-5541-AF57-5368BF2034C5}"/>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5" name="Platshållare för sidfot 4">
            <a:extLst>
              <a:ext uri="{FF2B5EF4-FFF2-40B4-BE49-F238E27FC236}">
                <a16:creationId xmlns:a16="http://schemas.microsoft.com/office/drawing/2014/main" id="{F9F0924D-AFEA-1F49-983D-1FE8842736E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B597C7-422A-054A-81F2-25D3B6EA3303}"/>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241764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FAFBEC-8BC3-624F-8548-4E370BFBB08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D6D7F3-3D05-604C-BB99-4EA53EED4D7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9EB8B46-6680-CE4E-996F-33E352B66BD7}"/>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5" name="Platshållare för sidfot 4">
            <a:extLst>
              <a:ext uri="{FF2B5EF4-FFF2-40B4-BE49-F238E27FC236}">
                <a16:creationId xmlns:a16="http://schemas.microsoft.com/office/drawing/2014/main" id="{F6389593-F246-5446-9B84-45C25BCACDE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5EE1ABB-0B64-DC40-8486-2D7AE36F76D5}"/>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355652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AB67CE-97CA-2E4F-97F8-9622453D833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6FEF593-4281-744D-9DD2-8E8D60873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85D6032-C15F-2546-ADDC-219EA7F83A2E}"/>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5" name="Platshållare för sidfot 4">
            <a:extLst>
              <a:ext uri="{FF2B5EF4-FFF2-40B4-BE49-F238E27FC236}">
                <a16:creationId xmlns:a16="http://schemas.microsoft.com/office/drawing/2014/main" id="{9FE75161-447B-2D47-ABB6-E6DB2146664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CB0A117-1C5B-B543-862F-19FBE19D9172}"/>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113158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91C0AA-16E8-C24D-8F4B-11C355A790C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47AACB8-ECE2-5144-9C59-6B18C2AD11E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44E0BE1-59AE-9F4D-9990-D5762F9D7C4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4D1580E-F4EF-C24F-ADB4-5AF006DC790B}"/>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6" name="Platshållare för sidfot 5">
            <a:extLst>
              <a:ext uri="{FF2B5EF4-FFF2-40B4-BE49-F238E27FC236}">
                <a16:creationId xmlns:a16="http://schemas.microsoft.com/office/drawing/2014/main" id="{29B2224D-B07F-7447-999B-4F1C99DA3D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7E8D49F-F5AA-A541-83F5-EF048DDA77D2}"/>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228237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B68BE7-9F57-244B-8DF5-C7FC625CFCF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50E750-E4CB-0646-913C-A5E021252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864D377-B960-FF47-B93B-3923535F545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E43497B-9C8B-B14A-A22D-37413E43C8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8DAAF3F-C5FA-4942-B7C9-3BD3C1218E0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97266B2-D936-B141-B024-2CEAFBFC0BD9}"/>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8" name="Platshållare för sidfot 7">
            <a:extLst>
              <a:ext uri="{FF2B5EF4-FFF2-40B4-BE49-F238E27FC236}">
                <a16:creationId xmlns:a16="http://schemas.microsoft.com/office/drawing/2014/main" id="{EE7D8409-D634-8847-8593-0A39DB4E72A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199A981-F870-5A4A-9B03-AA4A75BA809C}"/>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411680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FDD99-6CCE-B04F-82FE-67DC556ECA2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EC041A0-89B0-FB47-BE01-08B5EB811AB3}"/>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4" name="Platshållare för sidfot 3">
            <a:extLst>
              <a:ext uri="{FF2B5EF4-FFF2-40B4-BE49-F238E27FC236}">
                <a16:creationId xmlns:a16="http://schemas.microsoft.com/office/drawing/2014/main" id="{751FFA12-83B8-3243-BFCB-63706EAA65A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B76E974-E434-B640-B1BE-AFE5659B9004}"/>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351846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EF1776D-B653-FC43-8916-24012747A580}"/>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3" name="Platshållare för sidfot 2">
            <a:extLst>
              <a:ext uri="{FF2B5EF4-FFF2-40B4-BE49-F238E27FC236}">
                <a16:creationId xmlns:a16="http://schemas.microsoft.com/office/drawing/2014/main" id="{703E9DBC-00F3-9943-99BB-BE426F5709F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44E38D2-8D8E-214B-91A4-C519B5D81068}"/>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330203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B58396-98F3-2A46-BD52-5878E1608C9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9E5A11A-51D5-8C47-BD52-311547295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B5E1C7B-2F4E-6E45-89C4-BAC3F7472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3280FFA-2F02-5441-9B4B-9DDDCB7251C4}"/>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6" name="Platshållare för sidfot 5">
            <a:extLst>
              <a:ext uri="{FF2B5EF4-FFF2-40B4-BE49-F238E27FC236}">
                <a16:creationId xmlns:a16="http://schemas.microsoft.com/office/drawing/2014/main" id="{56CE8E25-57A2-7149-9A57-812614E6F4D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E40625C-CEE9-5646-BD74-946284FF8ACE}"/>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40449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FB1A7D-BB7B-2244-B04C-AEF6FE2287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ACA9B48-FEE9-EE41-B806-65A2C2ACF9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B2E28AA-085F-CB42-AFDA-473551BC4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ACB78F1-E361-E941-8D4A-2F0773678019}"/>
              </a:ext>
            </a:extLst>
          </p:cNvPr>
          <p:cNvSpPr>
            <a:spLocks noGrp="1"/>
          </p:cNvSpPr>
          <p:nvPr>
            <p:ph type="dt" sz="half" idx="10"/>
          </p:nvPr>
        </p:nvSpPr>
        <p:spPr/>
        <p:txBody>
          <a:bodyPr/>
          <a:lstStyle/>
          <a:p>
            <a:fld id="{CEA4DA82-A5C9-264F-AD0E-1EF7822821F7}" type="datetimeFigureOut">
              <a:rPr lang="sv-SE" smtClean="0"/>
              <a:t>2020-04-07</a:t>
            </a:fld>
            <a:endParaRPr lang="sv-SE"/>
          </a:p>
        </p:txBody>
      </p:sp>
      <p:sp>
        <p:nvSpPr>
          <p:cNvPr id="6" name="Platshållare för sidfot 5">
            <a:extLst>
              <a:ext uri="{FF2B5EF4-FFF2-40B4-BE49-F238E27FC236}">
                <a16:creationId xmlns:a16="http://schemas.microsoft.com/office/drawing/2014/main" id="{6B4039F2-0C9D-B546-ADF6-CDAF6E022D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0AD938-0155-C643-B2FD-A250D55D01D5}"/>
              </a:ext>
            </a:extLst>
          </p:cNvPr>
          <p:cNvSpPr>
            <a:spLocks noGrp="1"/>
          </p:cNvSpPr>
          <p:nvPr>
            <p:ph type="sldNum" sz="quarter" idx="12"/>
          </p:nvPr>
        </p:nvSpPr>
        <p:spPr/>
        <p:txBody>
          <a:bodyPr/>
          <a:lstStyle/>
          <a:p>
            <a:fld id="{1AF235FB-84B3-DB41-87E8-4DE5C3A02D3B}" type="slidenum">
              <a:rPr lang="sv-SE" smtClean="0"/>
              <a:t>‹#›</a:t>
            </a:fld>
            <a:endParaRPr lang="sv-SE"/>
          </a:p>
        </p:txBody>
      </p:sp>
    </p:spTree>
    <p:extLst>
      <p:ext uri="{BB962C8B-B14F-4D97-AF65-F5344CB8AC3E}">
        <p14:creationId xmlns:p14="http://schemas.microsoft.com/office/powerpoint/2010/main" val="337687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30261EC-8346-A14E-B2DC-F1BD9F2C5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EB721D9-BCE5-3542-9A90-65173B11A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DA843A7-01D5-E949-96FA-ED8153F06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4DA82-A5C9-264F-AD0E-1EF7822821F7}" type="datetimeFigureOut">
              <a:rPr lang="sv-SE" smtClean="0"/>
              <a:t>2020-04-07</a:t>
            </a:fld>
            <a:endParaRPr lang="sv-SE"/>
          </a:p>
        </p:txBody>
      </p:sp>
      <p:sp>
        <p:nvSpPr>
          <p:cNvPr id="5" name="Platshållare för sidfot 4">
            <a:extLst>
              <a:ext uri="{FF2B5EF4-FFF2-40B4-BE49-F238E27FC236}">
                <a16:creationId xmlns:a16="http://schemas.microsoft.com/office/drawing/2014/main" id="{E23E9A14-F701-CA45-AA31-D73F1A671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CD278C2-B23B-E241-8AB1-FB730490B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235FB-84B3-DB41-87E8-4DE5C3A02D3B}" type="slidenum">
              <a:rPr lang="sv-SE" smtClean="0"/>
              <a:t>‹#›</a:t>
            </a:fld>
            <a:endParaRPr lang="sv-SE"/>
          </a:p>
        </p:txBody>
      </p:sp>
      <p:pic>
        <p:nvPicPr>
          <p:cNvPr id="7" name="Bildobjekt 6">
            <a:extLst>
              <a:ext uri="{FF2B5EF4-FFF2-40B4-BE49-F238E27FC236}">
                <a16:creationId xmlns:a16="http://schemas.microsoft.com/office/drawing/2014/main" id="{BB395883-1DDB-BE4B-AC6F-71A4830734F6}"/>
              </a:ext>
            </a:extLst>
          </p:cNvPr>
          <p:cNvPicPr>
            <a:picLocks noChangeAspect="1"/>
          </p:cNvPicPr>
          <p:nvPr userDrawn="1"/>
        </p:nvPicPr>
        <p:blipFill>
          <a:blip r:embed="rId13"/>
          <a:stretch>
            <a:fillRect/>
          </a:stretch>
        </p:blipFill>
        <p:spPr>
          <a:xfrm>
            <a:off x="9982200" y="579333"/>
            <a:ext cx="929703" cy="897145"/>
          </a:xfrm>
          <a:prstGeom prst="rect">
            <a:avLst/>
          </a:prstGeom>
        </p:spPr>
      </p:pic>
    </p:spTree>
    <p:extLst>
      <p:ext uri="{BB962C8B-B14F-4D97-AF65-F5344CB8AC3E}">
        <p14:creationId xmlns:p14="http://schemas.microsoft.com/office/powerpoint/2010/main" val="4015486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olkhalsomyndigheten.se/smittskydd-beredskap/utbrott/aktuella-utbrott/covid-19/skydda-dig-och-andr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nnalinh@hotmail.com" TargetMode="External"/><Relationship Id="rId2" Type="http://schemas.openxmlformats.org/officeDocument/2006/relationships/hyperlink" Target="mailto:asa@gvt.se" TargetMode="External"/><Relationship Id="rId1" Type="http://schemas.openxmlformats.org/officeDocument/2006/relationships/slideLayout" Target="../slideLayouts/slideLayout2.xml"/><Relationship Id="rId6" Type="http://schemas.openxmlformats.org/officeDocument/2006/relationships/hyperlink" Target="mailto:michael.bridgeman@columbusglobal.com" TargetMode="External"/><Relationship Id="rId5" Type="http://schemas.openxmlformats.org/officeDocument/2006/relationships/hyperlink" Target="mailto:lars.fellbrink@gmail.com" TargetMode="External"/><Relationship Id="rId4" Type="http://schemas.openxmlformats.org/officeDocument/2006/relationships/hyperlink" Target="mailto:zandra.zattlin@gmai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D:/H&#195;&#164;mtade%20Filer%20Chrome/Slatta-Sportklubbs-Spelarutbildningsplan%20(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D789ED-555A-E549-A550-9C59CD47F021}"/>
              </a:ext>
            </a:extLst>
          </p:cNvPr>
          <p:cNvSpPr>
            <a:spLocks noGrp="1"/>
          </p:cNvSpPr>
          <p:nvPr>
            <p:ph type="ctrTitle"/>
          </p:nvPr>
        </p:nvSpPr>
        <p:spPr>
          <a:xfrm>
            <a:off x="1524000" y="2235200"/>
            <a:ext cx="9144000" cy="1655762"/>
          </a:xfrm>
        </p:spPr>
        <p:txBody>
          <a:bodyPr>
            <a:normAutofit/>
          </a:bodyPr>
          <a:lstStyle/>
          <a:p>
            <a:r>
              <a:rPr lang="sv-SE" dirty="0"/>
              <a:t>Föräldramöte 2020-04-05</a:t>
            </a:r>
            <a:br>
              <a:rPr lang="sv-SE" dirty="0"/>
            </a:br>
            <a:endParaRPr lang="sv-SE" sz="2400" dirty="0">
              <a:latin typeface="+mn-lt"/>
              <a:ea typeface="+mn-ea"/>
              <a:cs typeface="+mn-cs"/>
            </a:endParaRPr>
          </a:p>
        </p:txBody>
      </p:sp>
      <p:sp>
        <p:nvSpPr>
          <p:cNvPr id="3" name="Underrubrik 2">
            <a:extLst>
              <a:ext uri="{FF2B5EF4-FFF2-40B4-BE49-F238E27FC236}">
                <a16:creationId xmlns:a16="http://schemas.microsoft.com/office/drawing/2014/main" id="{DF717EA8-0DE2-D545-BB44-FADF1465148A}"/>
              </a:ext>
            </a:extLst>
          </p:cNvPr>
          <p:cNvSpPr>
            <a:spLocks noGrp="1"/>
          </p:cNvSpPr>
          <p:nvPr>
            <p:ph type="subTitle" idx="1"/>
          </p:nvPr>
        </p:nvSpPr>
        <p:spPr>
          <a:xfrm>
            <a:off x="1245705" y="1147418"/>
            <a:ext cx="9144000" cy="1655762"/>
          </a:xfrm>
        </p:spPr>
        <p:txBody>
          <a:bodyPr/>
          <a:lstStyle/>
          <a:p>
            <a:r>
              <a:rPr lang="sv-SE" dirty="0"/>
              <a:t>Slätta SK F05/06</a:t>
            </a:r>
          </a:p>
        </p:txBody>
      </p:sp>
    </p:spTree>
    <p:extLst>
      <p:ext uri="{BB962C8B-B14F-4D97-AF65-F5344CB8AC3E}">
        <p14:creationId xmlns:p14="http://schemas.microsoft.com/office/powerpoint/2010/main" val="89195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6FE3B5-BF05-4541-8780-7766EFA4D531}"/>
              </a:ext>
            </a:extLst>
          </p:cNvPr>
          <p:cNvSpPr>
            <a:spLocks noGrp="1"/>
          </p:cNvSpPr>
          <p:nvPr>
            <p:ph type="title"/>
          </p:nvPr>
        </p:nvSpPr>
        <p:spPr/>
        <p:txBody>
          <a:bodyPr/>
          <a:lstStyle/>
          <a:p>
            <a:r>
              <a:rPr lang="sv-SE" dirty="0"/>
              <a:t>Förhållningssätt mellan spelare</a:t>
            </a:r>
          </a:p>
        </p:txBody>
      </p:sp>
      <p:sp>
        <p:nvSpPr>
          <p:cNvPr id="3" name="Platshållare för innehåll 2">
            <a:extLst>
              <a:ext uri="{FF2B5EF4-FFF2-40B4-BE49-F238E27FC236}">
                <a16:creationId xmlns:a16="http://schemas.microsoft.com/office/drawing/2014/main" id="{1FB9AABE-A8E6-6342-BC85-F55FB861725B}"/>
              </a:ext>
            </a:extLst>
          </p:cNvPr>
          <p:cNvSpPr>
            <a:spLocks noGrp="1"/>
          </p:cNvSpPr>
          <p:nvPr>
            <p:ph idx="1"/>
          </p:nvPr>
        </p:nvSpPr>
        <p:spPr/>
        <p:txBody>
          <a:bodyPr>
            <a:normAutofit fontScale="92500" lnSpcReduction="20000"/>
          </a:bodyPr>
          <a:lstStyle/>
          <a:p>
            <a:r>
              <a:rPr lang="sv-SE" dirty="0"/>
              <a:t>Under träning (</a:t>
            </a:r>
            <a:r>
              <a:rPr lang="sv-SE" dirty="0">
                <a:solidFill>
                  <a:srgbClr val="FF0000"/>
                </a:solidFill>
              </a:rPr>
              <a:t>spelarnas egna kommentarer 2018!)</a:t>
            </a:r>
          </a:p>
          <a:p>
            <a:pPr lvl="1"/>
            <a:r>
              <a:rPr lang="sv-SE" dirty="0"/>
              <a:t>Vi hejar på varandra när man kommer</a:t>
            </a:r>
          </a:p>
          <a:p>
            <a:pPr lvl="1"/>
            <a:r>
              <a:rPr lang="sv-SE" dirty="0"/>
              <a:t>Vara öppen och inbjudande, alla tränar med alla, släpp grupperingar</a:t>
            </a:r>
          </a:p>
          <a:p>
            <a:pPr lvl="1"/>
            <a:r>
              <a:rPr lang="sv-SE" dirty="0"/>
              <a:t>Hjälpa varandra och förklara om någon inte förstått övningen</a:t>
            </a:r>
          </a:p>
          <a:p>
            <a:pPr lvl="1"/>
            <a:r>
              <a:rPr lang="sv-SE" dirty="0"/>
              <a:t>Vi spelar i ett lag och slår t ex passningar till alla</a:t>
            </a:r>
          </a:p>
          <a:p>
            <a:pPr lvl="1"/>
            <a:r>
              <a:rPr lang="sv-SE" dirty="0"/>
              <a:t>Alltid vara schysst mot andra, även när en är trött och grinig</a:t>
            </a:r>
          </a:p>
          <a:p>
            <a:pPr lvl="1"/>
            <a:r>
              <a:rPr lang="sv-SE" dirty="0"/>
              <a:t>Stötta varandra när vissa övningar är svåra</a:t>
            </a:r>
          </a:p>
          <a:p>
            <a:pPr lvl="1"/>
            <a:r>
              <a:rPr lang="sv-SE" dirty="0"/>
              <a:t>Peppa, inte klaga, ge tips till varandra</a:t>
            </a:r>
          </a:p>
          <a:p>
            <a:pPr lvl="1"/>
            <a:r>
              <a:rPr lang="sv-SE" dirty="0"/>
              <a:t>Vara snäll, behandla alla med respekt</a:t>
            </a:r>
          </a:p>
          <a:p>
            <a:pPr lvl="1"/>
            <a:r>
              <a:rPr lang="sv-SE" dirty="0"/>
              <a:t>Sprid positiv energi</a:t>
            </a:r>
          </a:p>
          <a:p>
            <a:pPr lvl="1"/>
            <a:r>
              <a:rPr lang="sv-SE" dirty="0"/>
              <a:t>Berömma varandra, inte prata skit bakom ryggen på andra</a:t>
            </a:r>
          </a:p>
          <a:p>
            <a:pPr lvl="1"/>
            <a:r>
              <a:rPr lang="sv-SE" dirty="0"/>
              <a:t>Ha kul, vara kompis med alla</a:t>
            </a:r>
          </a:p>
          <a:p>
            <a:pPr lvl="1"/>
            <a:r>
              <a:rPr lang="sv-SE" dirty="0"/>
              <a:t>Göra sitt bästa på träningen</a:t>
            </a:r>
          </a:p>
          <a:p>
            <a:pPr lvl="1"/>
            <a:endParaRPr lang="sv-SE" dirty="0"/>
          </a:p>
          <a:p>
            <a:endParaRPr lang="sv-SE" dirty="0"/>
          </a:p>
        </p:txBody>
      </p:sp>
    </p:spTree>
    <p:extLst>
      <p:ext uri="{BB962C8B-B14F-4D97-AF65-F5344CB8AC3E}">
        <p14:creationId xmlns:p14="http://schemas.microsoft.com/office/powerpoint/2010/main" val="335256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6FE3B5-BF05-4541-8780-7766EFA4D531}"/>
              </a:ext>
            </a:extLst>
          </p:cNvPr>
          <p:cNvSpPr>
            <a:spLocks noGrp="1"/>
          </p:cNvSpPr>
          <p:nvPr>
            <p:ph type="title"/>
          </p:nvPr>
        </p:nvSpPr>
        <p:spPr/>
        <p:txBody>
          <a:bodyPr/>
          <a:lstStyle/>
          <a:p>
            <a:r>
              <a:rPr lang="sv-SE" dirty="0"/>
              <a:t>Förhållningssätt mellan spelare</a:t>
            </a:r>
          </a:p>
        </p:txBody>
      </p:sp>
      <p:sp>
        <p:nvSpPr>
          <p:cNvPr id="3" name="Platshållare för innehåll 2">
            <a:extLst>
              <a:ext uri="{FF2B5EF4-FFF2-40B4-BE49-F238E27FC236}">
                <a16:creationId xmlns:a16="http://schemas.microsoft.com/office/drawing/2014/main" id="{1FB9AABE-A8E6-6342-BC85-F55FB861725B}"/>
              </a:ext>
            </a:extLst>
          </p:cNvPr>
          <p:cNvSpPr>
            <a:spLocks noGrp="1"/>
          </p:cNvSpPr>
          <p:nvPr>
            <p:ph idx="1"/>
          </p:nvPr>
        </p:nvSpPr>
        <p:spPr/>
        <p:txBody>
          <a:bodyPr>
            <a:normAutofit/>
          </a:bodyPr>
          <a:lstStyle/>
          <a:p>
            <a:r>
              <a:rPr lang="sv-SE" dirty="0"/>
              <a:t>Matcher</a:t>
            </a:r>
          </a:p>
          <a:p>
            <a:pPr lvl="1"/>
            <a:r>
              <a:rPr lang="sv-SE" dirty="0"/>
              <a:t>Vi hejar på varandra när man kommer till matchen</a:t>
            </a:r>
          </a:p>
          <a:p>
            <a:pPr lvl="1"/>
            <a:r>
              <a:rPr lang="sv-SE" dirty="0"/>
              <a:t>Vi spelar i ett lag och slår t ex passningar till alla</a:t>
            </a:r>
          </a:p>
          <a:p>
            <a:pPr lvl="1"/>
            <a:r>
              <a:rPr lang="sv-SE" dirty="0"/>
              <a:t>Alltid vara schysst mot andra, även när en är trött och grinig</a:t>
            </a:r>
          </a:p>
          <a:p>
            <a:pPr lvl="1"/>
            <a:r>
              <a:rPr lang="sv-SE" dirty="0"/>
              <a:t>Stötta varandra även när matchen inte går bra</a:t>
            </a:r>
          </a:p>
          <a:p>
            <a:pPr lvl="1"/>
            <a:r>
              <a:rPr lang="sv-SE" dirty="0"/>
              <a:t>Peppa, inte klaga, ge tips till varandra</a:t>
            </a:r>
          </a:p>
          <a:p>
            <a:pPr lvl="1"/>
            <a:r>
              <a:rPr lang="sv-SE" dirty="0"/>
              <a:t>Vara snäll, behandla alla med respekt</a:t>
            </a:r>
          </a:p>
          <a:p>
            <a:pPr lvl="1"/>
            <a:r>
              <a:rPr lang="sv-SE" dirty="0"/>
              <a:t>Sprid positiv energi</a:t>
            </a:r>
          </a:p>
          <a:p>
            <a:pPr lvl="1"/>
            <a:r>
              <a:rPr lang="sv-SE" dirty="0"/>
              <a:t>Berömma varandra, inte prata skit bakom ryggen på andra</a:t>
            </a:r>
          </a:p>
          <a:p>
            <a:pPr lvl="1"/>
            <a:r>
              <a:rPr lang="sv-SE" dirty="0"/>
              <a:t>Göra sitt bästa på matchen, alltid lär man sig något</a:t>
            </a:r>
          </a:p>
        </p:txBody>
      </p:sp>
    </p:spTree>
    <p:extLst>
      <p:ext uri="{BB962C8B-B14F-4D97-AF65-F5344CB8AC3E}">
        <p14:creationId xmlns:p14="http://schemas.microsoft.com/office/powerpoint/2010/main" val="155337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6FE3B5-BF05-4541-8780-7766EFA4D531}"/>
              </a:ext>
            </a:extLst>
          </p:cNvPr>
          <p:cNvSpPr>
            <a:spLocks noGrp="1"/>
          </p:cNvSpPr>
          <p:nvPr>
            <p:ph type="title"/>
          </p:nvPr>
        </p:nvSpPr>
        <p:spPr/>
        <p:txBody>
          <a:bodyPr/>
          <a:lstStyle/>
          <a:p>
            <a:r>
              <a:rPr lang="sv-SE" dirty="0"/>
              <a:t>Förhållningssätt mellan spelare</a:t>
            </a:r>
          </a:p>
        </p:txBody>
      </p:sp>
      <p:sp>
        <p:nvSpPr>
          <p:cNvPr id="3" name="Platshållare för innehåll 2">
            <a:extLst>
              <a:ext uri="{FF2B5EF4-FFF2-40B4-BE49-F238E27FC236}">
                <a16:creationId xmlns:a16="http://schemas.microsoft.com/office/drawing/2014/main" id="{1FB9AABE-A8E6-6342-BC85-F55FB861725B}"/>
              </a:ext>
            </a:extLst>
          </p:cNvPr>
          <p:cNvSpPr>
            <a:spLocks noGrp="1"/>
          </p:cNvSpPr>
          <p:nvPr>
            <p:ph idx="1"/>
          </p:nvPr>
        </p:nvSpPr>
        <p:spPr/>
        <p:txBody>
          <a:bodyPr>
            <a:normAutofit/>
          </a:bodyPr>
          <a:lstStyle/>
          <a:p>
            <a:r>
              <a:rPr lang="sv-SE" dirty="0"/>
              <a:t>Utanför fotbollen</a:t>
            </a:r>
          </a:p>
          <a:p>
            <a:pPr lvl="1"/>
            <a:r>
              <a:rPr lang="sv-SE" dirty="0"/>
              <a:t>Vi hejar på varandra</a:t>
            </a:r>
          </a:p>
          <a:p>
            <a:pPr lvl="1"/>
            <a:r>
              <a:rPr lang="sv-SE" dirty="0"/>
              <a:t>Ha kul tillsammans – var stolta över att ni spelar i samma lag</a:t>
            </a:r>
          </a:p>
          <a:p>
            <a:pPr lvl="1"/>
            <a:r>
              <a:rPr lang="sv-SE" dirty="0"/>
              <a:t>Behandla alla med respekt</a:t>
            </a:r>
          </a:p>
          <a:p>
            <a:pPr lvl="1"/>
            <a:r>
              <a:rPr lang="sv-SE" dirty="0"/>
              <a:t>Sprid positiv energi</a:t>
            </a:r>
          </a:p>
          <a:p>
            <a:pPr lvl="1"/>
            <a:r>
              <a:rPr lang="sv-SE" dirty="0"/>
              <a:t>Alla får vara med på F05/06 sociala medier ! </a:t>
            </a:r>
          </a:p>
        </p:txBody>
      </p:sp>
    </p:spTree>
    <p:extLst>
      <p:ext uri="{BB962C8B-B14F-4D97-AF65-F5344CB8AC3E}">
        <p14:creationId xmlns:p14="http://schemas.microsoft.com/office/powerpoint/2010/main" val="9551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EEEBAF-1A6F-4144-B503-CF0781FC883A}"/>
              </a:ext>
            </a:extLst>
          </p:cNvPr>
          <p:cNvSpPr>
            <a:spLocks noGrp="1"/>
          </p:cNvSpPr>
          <p:nvPr>
            <p:ph type="title"/>
          </p:nvPr>
        </p:nvSpPr>
        <p:spPr/>
        <p:txBody>
          <a:bodyPr/>
          <a:lstStyle/>
          <a:p>
            <a:r>
              <a:rPr lang="sv-SE" dirty="0"/>
              <a:t>Kick-off 24-25 April</a:t>
            </a:r>
          </a:p>
        </p:txBody>
      </p:sp>
      <p:sp>
        <p:nvSpPr>
          <p:cNvPr id="3" name="Platshållare för innehåll 2">
            <a:extLst>
              <a:ext uri="{FF2B5EF4-FFF2-40B4-BE49-F238E27FC236}">
                <a16:creationId xmlns:a16="http://schemas.microsoft.com/office/drawing/2014/main" id="{2347AA0E-AC90-2A42-8812-EF259E112875}"/>
              </a:ext>
            </a:extLst>
          </p:cNvPr>
          <p:cNvSpPr>
            <a:spLocks noGrp="1"/>
          </p:cNvSpPr>
          <p:nvPr>
            <p:ph idx="1"/>
          </p:nvPr>
        </p:nvSpPr>
        <p:spPr/>
        <p:txBody>
          <a:bodyPr>
            <a:normAutofit/>
          </a:bodyPr>
          <a:lstStyle/>
          <a:p>
            <a:r>
              <a:rPr lang="sv-SE" dirty="0"/>
              <a:t>Mer information kommer senare</a:t>
            </a:r>
          </a:p>
          <a:p>
            <a:endParaRPr lang="sv-SE" dirty="0"/>
          </a:p>
        </p:txBody>
      </p:sp>
    </p:spTree>
    <p:extLst>
      <p:ext uri="{BB962C8B-B14F-4D97-AF65-F5344CB8AC3E}">
        <p14:creationId xmlns:p14="http://schemas.microsoft.com/office/powerpoint/2010/main" val="351603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EEEBAF-1A6F-4144-B503-CF0781FC883A}"/>
              </a:ext>
            </a:extLst>
          </p:cNvPr>
          <p:cNvSpPr>
            <a:spLocks noGrp="1"/>
          </p:cNvSpPr>
          <p:nvPr>
            <p:ph type="title"/>
          </p:nvPr>
        </p:nvSpPr>
        <p:spPr/>
        <p:txBody>
          <a:bodyPr/>
          <a:lstStyle/>
          <a:p>
            <a:r>
              <a:rPr lang="sv-SE" dirty="0"/>
              <a:t>Träning</a:t>
            </a:r>
          </a:p>
        </p:txBody>
      </p:sp>
      <p:sp>
        <p:nvSpPr>
          <p:cNvPr id="3" name="Platshållare för innehåll 2">
            <a:extLst>
              <a:ext uri="{FF2B5EF4-FFF2-40B4-BE49-F238E27FC236}">
                <a16:creationId xmlns:a16="http://schemas.microsoft.com/office/drawing/2014/main" id="{2347AA0E-AC90-2A42-8812-EF259E112875}"/>
              </a:ext>
            </a:extLst>
          </p:cNvPr>
          <p:cNvSpPr>
            <a:spLocks noGrp="1"/>
          </p:cNvSpPr>
          <p:nvPr>
            <p:ph idx="1"/>
          </p:nvPr>
        </p:nvSpPr>
        <p:spPr>
          <a:xfrm>
            <a:off x="838200" y="1825625"/>
            <a:ext cx="10515600" cy="4565236"/>
          </a:xfrm>
        </p:spPr>
        <p:txBody>
          <a:bodyPr>
            <a:normAutofit fontScale="92500" lnSpcReduction="20000"/>
          </a:bodyPr>
          <a:lstStyle/>
          <a:p>
            <a:r>
              <a:rPr lang="sv-SE" dirty="0"/>
              <a:t>Inomhusträning på fredagar sedan slutet på November - avslutad</a:t>
            </a:r>
          </a:p>
          <a:p>
            <a:r>
              <a:rPr lang="sv-SE" dirty="0"/>
              <a:t>Utomhusträning startar 2020-03-18, tillsvidare gäller</a:t>
            </a:r>
          </a:p>
          <a:p>
            <a:endParaRPr lang="sv-SE" dirty="0"/>
          </a:p>
          <a:p>
            <a:pPr lvl="1"/>
            <a:r>
              <a:rPr lang="sv-SE" dirty="0"/>
              <a:t>Träning måndagar 	19.00 - 20.30</a:t>
            </a:r>
          </a:p>
          <a:p>
            <a:pPr lvl="1"/>
            <a:r>
              <a:rPr lang="sv-SE" dirty="0"/>
              <a:t>Träning onsdagar 		19.30 - 21.00</a:t>
            </a:r>
          </a:p>
          <a:p>
            <a:pPr lvl="1"/>
            <a:r>
              <a:rPr lang="sv-SE" dirty="0"/>
              <a:t>Träning söndagar 		13.30 - 15.00</a:t>
            </a:r>
          </a:p>
          <a:p>
            <a:pPr lvl="1"/>
            <a:r>
              <a:rPr lang="sv-SE" dirty="0"/>
              <a:t>Förmodligen ändras dessa framåt Maj</a:t>
            </a:r>
          </a:p>
          <a:p>
            <a:pPr marL="457200" lvl="1" indent="0">
              <a:buNone/>
            </a:pPr>
            <a:endParaRPr lang="sv-SE" dirty="0"/>
          </a:p>
          <a:p>
            <a:r>
              <a:rPr lang="sv-SE" dirty="0"/>
              <a:t>Det ska vara 100% fokus på övningarna vi gör (och även på instruktionerna)</a:t>
            </a:r>
          </a:p>
          <a:p>
            <a:r>
              <a:rPr lang="sv-SE" dirty="0"/>
              <a:t>Det skall vara 100% fokus när tränarna ger information</a:t>
            </a:r>
          </a:p>
          <a:p>
            <a:r>
              <a:rPr lang="sv-SE" dirty="0"/>
              <a:t>Önskvärt med hög träningsnärvaro!</a:t>
            </a:r>
          </a:p>
          <a:p>
            <a:r>
              <a:rPr lang="sv-SE" dirty="0"/>
              <a:t>Spelarna skall skriva i laget.se/gästboken eller sms:a en tränare att de inte kan komma, då vet vi hur många som kommer på träningen</a:t>
            </a:r>
          </a:p>
          <a:p>
            <a:endParaRPr lang="sv-SE" dirty="0"/>
          </a:p>
        </p:txBody>
      </p:sp>
    </p:spTree>
    <p:extLst>
      <p:ext uri="{BB962C8B-B14F-4D97-AF65-F5344CB8AC3E}">
        <p14:creationId xmlns:p14="http://schemas.microsoft.com/office/powerpoint/2010/main" val="147843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A11138-5218-5140-85DE-95D315184C0A}"/>
              </a:ext>
            </a:extLst>
          </p:cNvPr>
          <p:cNvSpPr>
            <a:spLocks noGrp="1"/>
          </p:cNvSpPr>
          <p:nvPr>
            <p:ph type="title"/>
          </p:nvPr>
        </p:nvSpPr>
        <p:spPr/>
        <p:txBody>
          <a:bodyPr/>
          <a:lstStyle/>
          <a:p>
            <a:r>
              <a:rPr lang="sv-SE" dirty="0"/>
              <a:t>Seriespel och matcher</a:t>
            </a:r>
          </a:p>
        </p:txBody>
      </p:sp>
      <p:sp>
        <p:nvSpPr>
          <p:cNvPr id="3" name="Platshållare för innehåll 2">
            <a:extLst>
              <a:ext uri="{FF2B5EF4-FFF2-40B4-BE49-F238E27FC236}">
                <a16:creationId xmlns:a16="http://schemas.microsoft.com/office/drawing/2014/main" id="{22EA37C7-ACF8-6448-83A3-D0D6D26AB59A}"/>
              </a:ext>
            </a:extLst>
          </p:cNvPr>
          <p:cNvSpPr>
            <a:spLocks noGrp="1"/>
          </p:cNvSpPr>
          <p:nvPr>
            <p:ph idx="1"/>
          </p:nvPr>
        </p:nvSpPr>
        <p:spPr/>
        <p:txBody>
          <a:bodyPr vert="horz" lIns="91440" tIns="45720" rIns="91440" bIns="45720" rtlCol="0" anchor="t">
            <a:normAutofit fontScale="55000" lnSpcReduction="20000"/>
          </a:bodyPr>
          <a:lstStyle/>
          <a:p>
            <a:r>
              <a:rPr lang="sv-SE" dirty="0">
                <a:solidFill>
                  <a:srgbClr val="FF0000"/>
                </a:solidFill>
              </a:rPr>
              <a:t>Notera att det för tillfället inte är beslutat om och när seriespel skall genomföras!</a:t>
            </a:r>
          </a:p>
          <a:p>
            <a:r>
              <a:rPr lang="sv-SE" dirty="0"/>
              <a:t>Vi har anmält tre lag till seriespel</a:t>
            </a:r>
          </a:p>
          <a:p>
            <a:pPr lvl="1"/>
            <a:r>
              <a:rPr lang="sv-SE" dirty="0"/>
              <a:t>F15 Elit (11-11)</a:t>
            </a:r>
          </a:p>
          <a:p>
            <a:pPr lvl="1"/>
            <a:r>
              <a:rPr lang="sv-SE" dirty="0"/>
              <a:t>division 2 (11-11)</a:t>
            </a:r>
          </a:p>
          <a:p>
            <a:pPr lvl="1"/>
            <a:r>
              <a:rPr lang="sv-SE" dirty="0"/>
              <a:t>Division 3 ( stor 9-9)</a:t>
            </a:r>
            <a:endParaRPr lang="sv-SE" dirty="0">
              <a:cs typeface="Calibri"/>
            </a:endParaRPr>
          </a:p>
          <a:p>
            <a:pPr lvl="1"/>
            <a:r>
              <a:rPr lang="sv-SE" dirty="0"/>
              <a:t>Viktigt med hög närvaro på matcherna</a:t>
            </a:r>
          </a:p>
          <a:p>
            <a:r>
              <a:rPr lang="sv-SE" dirty="0"/>
              <a:t>Viktigt! Skall vi ha tre lag så behövs fler målvakter, vi räknar med frivilliga som då får spela fler matcher! Peppa spelarna att pröva på!</a:t>
            </a:r>
          </a:p>
          <a:p>
            <a:r>
              <a:rPr lang="sv-SE" dirty="0"/>
              <a:t>Samåkning uppmuntras. Man skall inte tacka nej för att man saknar skjuts, då gör vi allt för att lösa det!</a:t>
            </a:r>
          </a:p>
          <a:p>
            <a:r>
              <a:rPr lang="sv-SE" dirty="0"/>
              <a:t>Vi har inte bestämt hur vi matchar de olika lagen, något vi får återkomma till.</a:t>
            </a:r>
          </a:p>
          <a:p>
            <a:r>
              <a:rPr lang="sv-SE" dirty="0"/>
              <a:t>Matchschema</a:t>
            </a:r>
          </a:p>
          <a:p>
            <a:pPr lvl="1"/>
            <a:r>
              <a:rPr lang="sv-SE" dirty="0"/>
              <a:t>Osäkert när serien börjar, förhoppningsvis i Maj</a:t>
            </a:r>
          </a:p>
          <a:p>
            <a:pPr lvl="1"/>
            <a:r>
              <a:rPr lang="sv-SE" dirty="0"/>
              <a:t>Totalt 33 matcher, alla spelare blir kallade till lika många matcher</a:t>
            </a:r>
          </a:p>
          <a:p>
            <a:r>
              <a:rPr lang="sv-SE" dirty="0"/>
              <a:t>Kallelser</a:t>
            </a:r>
          </a:p>
          <a:p>
            <a:pPr lvl="1"/>
            <a:r>
              <a:rPr lang="sv-SE" dirty="0"/>
              <a:t>Kallelser till matcher en-två veckor före match</a:t>
            </a:r>
          </a:p>
          <a:p>
            <a:r>
              <a:rPr lang="sv-SE" dirty="0"/>
              <a:t>Det är färre matcher i år men det kan komma möjligheter att dubblera</a:t>
            </a:r>
          </a:p>
          <a:p>
            <a:r>
              <a:rPr lang="sv-SE" dirty="0"/>
              <a:t>Kul att många vill kolla på andras matcher: Tänk på att inte sitta på spelarbänken eller störa spelarna. Däremot peppa och fylla vattenflaskor är toppen.</a:t>
            </a:r>
          </a:p>
          <a:p>
            <a:endParaRPr lang="sv-SE" dirty="0"/>
          </a:p>
        </p:txBody>
      </p:sp>
    </p:spTree>
    <p:extLst>
      <p:ext uri="{BB962C8B-B14F-4D97-AF65-F5344CB8AC3E}">
        <p14:creationId xmlns:p14="http://schemas.microsoft.com/office/powerpoint/2010/main" val="244364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263A0C-6B58-C64B-A746-3A7985152EB3}"/>
              </a:ext>
            </a:extLst>
          </p:cNvPr>
          <p:cNvSpPr>
            <a:spLocks noGrp="1"/>
          </p:cNvSpPr>
          <p:nvPr>
            <p:ph type="title"/>
          </p:nvPr>
        </p:nvSpPr>
        <p:spPr/>
        <p:txBody>
          <a:bodyPr/>
          <a:lstStyle/>
          <a:p>
            <a:r>
              <a:rPr lang="sv-SE" dirty="0"/>
              <a:t>Cuper och distriktslag</a:t>
            </a:r>
          </a:p>
        </p:txBody>
      </p:sp>
      <p:sp>
        <p:nvSpPr>
          <p:cNvPr id="3" name="Platshållare för innehåll 2">
            <a:extLst>
              <a:ext uri="{FF2B5EF4-FFF2-40B4-BE49-F238E27FC236}">
                <a16:creationId xmlns:a16="http://schemas.microsoft.com/office/drawing/2014/main" id="{27DA7AD0-8B7B-4840-91AD-40EE2FDC12E0}"/>
              </a:ext>
            </a:extLst>
          </p:cNvPr>
          <p:cNvSpPr>
            <a:spLocks noGrp="1"/>
          </p:cNvSpPr>
          <p:nvPr>
            <p:ph idx="1"/>
          </p:nvPr>
        </p:nvSpPr>
        <p:spPr/>
        <p:txBody>
          <a:bodyPr>
            <a:normAutofit fontScale="85000" lnSpcReduction="20000"/>
          </a:bodyPr>
          <a:lstStyle/>
          <a:p>
            <a:r>
              <a:rPr lang="sv-SE" dirty="0"/>
              <a:t>Cupansvarig Flygfyren Cup: Michael Bridgeman</a:t>
            </a:r>
          </a:p>
          <a:p>
            <a:r>
              <a:rPr lang="sv-SE" dirty="0"/>
              <a:t>Flygfyren Cup 31 juli -2 augusti (vi är anmälda, osäkert om det blir av)</a:t>
            </a:r>
          </a:p>
          <a:p>
            <a:pPr lvl="1"/>
            <a:r>
              <a:rPr lang="sv-SE" dirty="0"/>
              <a:t>2 stycken 11-11 lag anmälda</a:t>
            </a:r>
          </a:p>
          <a:p>
            <a:pPr lvl="1"/>
            <a:r>
              <a:rPr lang="sv-SE" dirty="0"/>
              <a:t>Avgifter: 1.470 kronor/spelare (väljer ni egen transport till Norrtälje så är avgiften 1.120 kronor)</a:t>
            </a:r>
          </a:p>
          <a:p>
            <a:pPr lvl="1"/>
            <a:r>
              <a:rPr lang="sv-SE" dirty="0" err="1"/>
              <a:t>Swisha</a:t>
            </a:r>
            <a:r>
              <a:rPr lang="sv-SE" dirty="0"/>
              <a:t> med texten</a:t>
            </a:r>
            <a:r>
              <a:rPr lang="sv-SE" b="1" u="sng" dirty="0"/>
              <a:t> F05/06 2020 cup</a:t>
            </a:r>
            <a:r>
              <a:rPr lang="sv-SE" b="1" dirty="0"/>
              <a:t> </a:t>
            </a:r>
            <a:r>
              <a:rPr lang="sv-SE" dirty="0"/>
              <a:t>samt</a:t>
            </a:r>
            <a:r>
              <a:rPr lang="sv-SE" b="1" dirty="0"/>
              <a:t> </a:t>
            </a:r>
            <a:r>
              <a:rPr lang="sv-SE" b="1" u="sng" dirty="0"/>
              <a:t>namnet på spelaren</a:t>
            </a:r>
            <a:endParaRPr lang="sv-SE" dirty="0"/>
          </a:p>
          <a:p>
            <a:pPr lvl="1"/>
            <a:r>
              <a:rPr lang="sv-SE" dirty="0"/>
              <a:t>Avgiften skall </a:t>
            </a:r>
            <a:r>
              <a:rPr lang="sv-SE" dirty="0" err="1"/>
              <a:t>swishas</a:t>
            </a:r>
            <a:r>
              <a:rPr lang="sv-SE" dirty="0"/>
              <a:t> </a:t>
            </a:r>
            <a:r>
              <a:rPr lang="sv-SE" b="1" dirty="0"/>
              <a:t>senast 27 April</a:t>
            </a:r>
            <a:endParaRPr lang="sv-SE" dirty="0"/>
          </a:p>
          <a:p>
            <a:pPr lvl="1"/>
            <a:r>
              <a:rPr lang="sv-SE" dirty="0" err="1"/>
              <a:t>Swishnummer</a:t>
            </a:r>
            <a:r>
              <a:rPr lang="sv-SE" dirty="0"/>
              <a:t> till Slätta SK är: </a:t>
            </a:r>
            <a:r>
              <a:rPr lang="sv-SE" b="1" dirty="0"/>
              <a:t>123 041 64 38</a:t>
            </a:r>
            <a:endParaRPr lang="sv-SE" dirty="0"/>
          </a:p>
          <a:p>
            <a:r>
              <a:rPr lang="sv-SE" dirty="0" err="1"/>
              <a:t>Miljönären</a:t>
            </a:r>
            <a:r>
              <a:rPr lang="sv-SE" dirty="0"/>
              <a:t> Cup (vi deltar om den blir av)</a:t>
            </a:r>
          </a:p>
          <a:p>
            <a:pPr lvl="1"/>
            <a:r>
              <a:rPr lang="sv-SE" dirty="0"/>
              <a:t>F05 </a:t>
            </a:r>
          </a:p>
          <a:p>
            <a:pPr lvl="1"/>
            <a:r>
              <a:rPr lang="sv-SE" dirty="0"/>
              <a:t>F06</a:t>
            </a:r>
          </a:p>
          <a:p>
            <a:r>
              <a:rPr lang="sv-SE" dirty="0"/>
              <a:t>Distriktslags matcher (F05) (vi deltar om den blir av)</a:t>
            </a:r>
          </a:p>
          <a:p>
            <a:pPr lvl="1"/>
            <a:r>
              <a:rPr lang="sv-SE" dirty="0"/>
              <a:t>X antal matcher</a:t>
            </a:r>
          </a:p>
          <a:p>
            <a:pPr lvl="1"/>
            <a:r>
              <a:rPr lang="sv-SE" dirty="0"/>
              <a:t>Y antal uttagna</a:t>
            </a:r>
          </a:p>
        </p:txBody>
      </p:sp>
    </p:spTree>
    <p:extLst>
      <p:ext uri="{BB962C8B-B14F-4D97-AF65-F5344CB8AC3E}">
        <p14:creationId xmlns:p14="http://schemas.microsoft.com/office/powerpoint/2010/main" val="23834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1C6133-71EA-1049-953C-20D6E5D73E7F}"/>
              </a:ext>
            </a:extLst>
          </p:cNvPr>
          <p:cNvSpPr>
            <a:spLocks noGrp="1"/>
          </p:cNvSpPr>
          <p:nvPr>
            <p:ph type="title"/>
          </p:nvPr>
        </p:nvSpPr>
        <p:spPr/>
        <p:txBody>
          <a:bodyPr/>
          <a:lstStyle/>
          <a:p>
            <a:r>
              <a:rPr lang="sv-SE" dirty="0"/>
              <a:t>Uppgifter till föräldrar </a:t>
            </a:r>
          </a:p>
        </p:txBody>
      </p:sp>
      <p:sp>
        <p:nvSpPr>
          <p:cNvPr id="3" name="Platshållare för innehåll 2">
            <a:extLst>
              <a:ext uri="{FF2B5EF4-FFF2-40B4-BE49-F238E27FC236}">
                <a16:creationId xmlns:a16="http://schemas.microsoft.com/office/drawing/2014/main" id="{A2420C45-3E68-EA4D-81A3-C50944585ABD}"/>
              </a:ext>
            </a:extLst>
          </p:cNvPr>
          <p:cNvSpPr>
            <a:spLocks noGrp="1"/>
          </p:cNvSpPr>
          <p:nvPr>
            <p:ph idx="1"/>
          </p:nvPr>
        </p:nvSpPr>
        <p:spPr/>
        <p:txBody>
          <a:bodyPr>
            <a:normAutofit fontScale="62500" lnSpcReduction="20000"/>
          </a:bodyPr>
          <a:lstStyle/>
          <a:p>
            <a:r>
              <a:rPr lang="sv-SE" dirty="0"/>
              <a:t>Alla föräldrar:</a:t>
            </a:r>
          </a:p>
          <a:p>
            <a:pPr lvl="1"/>
            <a:r>
              <a:rPr lang="sv-SE" dirty="0"/>
              <a:t>Hjälpa till och ställa upp vid hemmamatcher efter behov, gör alla lite så blir det inte mycket per person</a:t>
            </a:r>
          </a:p>
          <a:p>
            <a:r>
              <a:rPr lang="sv-SE" dirty="0"/>
              <a:t>Kontaktförälder är ansvarig för (1-2 kontaktföräldrar/lag) </a:t>
            </a:r>
          </a:p>
          <a:p>
            <a:pPr lvl="1"/>
            <a:r>
              <a:rPr lang="sv-SE" dirty="0"/>
              <a:t>Kontaktansvarig: Joakim Lindblad (Li-Mings pappa) och Åsa Forsberg (Elsas mamma)</a:t>
            </a:r>
          </a:p>
          <a:p>
            <a:pPr lvl="1"/>
            <a:r>
              <a:rPr lang="sv-SE" dirty="0"/>
              <a:t>Ansvariga för förberedelser för de arrangemang inom föreningen som laget deltar i t ex </a:t>
            </a:r>
          </a:p>
          <a:p>
            <a:pPr lvl="2"/>
            <a:r>
              <a:rPr lang="sv-SE" dirty="0"/>
              <a:t>Hemmamatcher: Kona upp planen, bollar och bänkar till båda lagen, i samråd med domaren besluta om behov av linjedomare</a:t>
            </a:r>
          </a:p>
          <a:p>
            <a:pPr lvl="1"/>
            <a:r>
              <a:rPr lang="sv-SE" dirty="0"/>
              <a:t>föräldraengagemang (tex aktivitet i samband med match)</a:t>
            </a:r>
          </a:p>
          <a:p>
            <a:pPr lvl="1"/>
            <a:r>
              <a:rPr lang="sv-SE" dirty="0"/>
              <a:t>att föräldrar uppträder som fina supporters och hejar positivt på sitt lag</a:t>
            </a:r>
          </a:p>
          <a:p>
            <a:r>
              <a:rPr lang="sv-SE" dirty="0"/>
              <a:t>Säljansvarig är ansvarig för (1-2 säljansvariga/lag) </a:t>
            </a:r>
          </a:p>
          <a:p>
            <a:pPr lvl="1"/>
            <a:r>
              <a:rPr lang="sv-SE" dirty="0"/>
              <a:t>Säljansvarig: Torbjörn Olofsson. Johan Widmark (Emma och Mollys pappa) och Sofia Larsson (Nellies pappa) hjälper till</a:t>
            </a:r>
          </a:p>
          <a:p>
            <a:pPr lvl="1"/>
            <a:r>
              <a:rPr lang="sv-SE" dirty="0"/>
              <a:t>att organisera lagets eventuella egna försäljning </a:t>
            </a:r>
          </a:p>
          <a:p>
            <a:pPr lvl="1"/>
            <a:r>
              <a:rPr lang="sv-SE" dirty="0"/>
              <a:t>redovisa lagets intäkter och uttag ur lagkassan till kansliet?</a:t>
            </a:r>
          </a:p>
          <a:p>
            <a:pPr lvl="1"/>
            <a:r>
              <a:rPr lang="sv-SE" dirty="0"/>
              <a:t>Ansvarig för Ravelli </a:t>
            </a:r>
          </a:p>
          <a:p>
            <a:pPr lvl="2"/>
            <a:r>
              <a:rPr lang="sv-SE" dirty="0"/>
              <a:t>Sälj kravet är sänkt från 4 till 3 paket per spelare</a:t>
            </a:r>
          </a:p>
          <a:p>
            <a:pPr lvl="2"/>
            <a:r>
              <a:rPr lang="sv-SE" dirty="0"/>
              <a:t>Det går att köpa sig fri, 250:- per spelare, </a:t>
            </a:r>
            <a:r>
              <a:rPr lang="sv-SE" b="1" dirty="0"/>
              <a:t>meddelas säljansvarig i respektive lag senast 15 maj</a:t>
            </a:r>
            <a:r>
              <a:rPr lang="sv-SE" dirty="0"/>
              <a:t> </a:t>
            </a:r>
          </a:p>
          <a:p>
            <a:pPr lvl="2"/>
            <a:r>
              <a:rPr lang="sv-SE" dirty="0"/>
              <a:t>Säljperioden är 1 april till 15 maj</a:t>
            </a:r>
          </a:p>
          <a:p>
            <a:pPr lvl="2"/>
            <a:endParaRPr lang="sv-SE" dirty="0"/>
          </a:p>
          <a:p>
            <a:pPr lvl="1"/>
            <a:r>
              <a:rPr lang="sv-SE" dirty="0"/>
              <a:t>Ansvarig för kiosk bemanning</a:t>
            </a:r>
          </a:p>
          <a:p>
            <a:endParaRPr lang="sv-SE" dirty="0"/>
          </a:p>
        </p:txBody>
      </p:sp>
    </p:spTree>
    <p:extLst>
      <p:ext uri="{BB962C8B-B14F-4D97-AF65-F5344CB8AC3E}">
        <p14:creationId xmlns:p14="http://schemas.microsoft.com/office/powerpoint/2010/main" val="413808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A011F3-FD3A-2A4C-ACFA-1EDAF90D1DAB}"/>
              </a:ext>
            </a:extLst>
          </p:cNvPr>
          <p:cNvSpPr>
            <a:spLocks noGrp="1"/>
          </p:cNvSpPr>
          <p:nvPr>
            <p:ph type="title"/>
          </p:nvPr>
        </p:nvSpPr>
        <p:spPr/>
        <p:txBody>
          <a:bodyPr/>
          <a:lstStyle/>
          <a:p>
            <a:r>
              <a:rPr lang="sv-SE" dirty="0"/>
              <a:t>Diverse</a:t>
            </a:r>
          </a:p>
        </p:txBody>
      </p:sp>
      <p:sp>
        <p:nvSpPr>
          <p:cNvPr id="3" name="Platshållare för innehåll 2">
            <a:extLst>
              <a:ext uri="{FF2B5EF4-FFF2-40B4-BE49-F238E27FC236}">
                <a16:creationId xmlns:a16="http://schemas.microsoft.com/office/drawing/2014/main" id="{8F4078AC-ECAD-FC43-A92E-E37F37B4D2B4}"/>
              </a:ext>
            </a:extLst>
          </p:cNvPr>
          <p:cNvSpPr>
            <a:spLocks noGrp="1"/>
          </p:cNvSpPr>
          <p:nvPr>
            <p:ph idx="1"/>
          </p:nvPr>
        </p:nvSpPr>
        <p:spPr/>
        <p:txBody>
          <a:bodyPr/>
          <a:lstStyle/>
          <a:p>
            <a:r>
              <a:rPr lang="sv-SE" dirty="0"/>
              <a:t>18 April – träningsmatch mot Sollerön?</a:t>
            </a:r>
          </a:p>
          <a:p>
            <a:r>
              <a:rPr lang="sv-SE" dirty="0"/>
              <a:t>Öppen träning F06: 7/5 och 6/6. F05: ej bestämt ännu</a:t>
            </a:r>
          </a:p>
          <a:p>
            <a:r>
              <a:rPr lang="sv-SE" dirty="0"/>
              <a:t>Domarkurs F06 inställt tom April, förmodligen även maj</a:t>
            </a:r>
          </a:p>
          <a:p>
            <a:r>
              <a:rPr lang="sv-SE" dirty="0"/>
              <a:t>Mobilförbud under träning, matcher och cuper (lägg undan mobilen)</a:t>
            </a:r>
          </a:p>
          <a:p>
            <a:r>
              <a:rPr lang="sv-SE" dirty="0"/>
              <a:t>Läs gärna Föreningspolicyn och Spelarutbildningsplanen på </a:t>
            </a:r>
          </a:p>
          <a:p>
            <a:pPr marL="0" indent="0">
              <a:buNone/>
            </a:pPr>
            <a:r>
              <a:rPr lang="sv-SE" dirty="0"/>
              <a:t>Slätta </a:t>
            </a:r>
            <a:r>
              <a:rPr lang="sv-SE" dirty="0" err="1"/>
              <a:t>SK´s</a:t>
            </a:r>
            <a:r>
              <a:rPr lang="sv-SE" dirty="0"/>
              <a:t> Laget.se sida. Finns under dokument/ Stadgar &amp; Policy och Spelarutbildning</a:t>
            </a:r>
          </a:p>
          <a:p>
            <a:endParaRPr lang="sv-SE" dirty="0"/>
          </a:p>
          <a:p>
            <a:pPr marL="0" indent="0">
              <a:buNone/>
            </a:pPr>
            <a:endParaRPr lang="sv-SE" dirty="0"/>
          </a:p>
        </p:txBody>
      </p:sp>
    </p:spTree>
    <p:extLst>
      <p:ext uri="{BB962C8B-B14F-4D97-AF65-F5344CB8AC3E}">
        <p14:creationId xmlns:p14="http://schemas.microsoft.com/office/powerpoint/2010/main" val="404075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10098F-3CE4-2345-96F6-A87E3B61B587}"/>
              </a:ext>
            </a:extLst>
          </p:cNvPr>
          <p:cNvSpPr>
            <a:spLocks noGrp="1"/>
          </p:cNvSpPr>
          <p:nvPr>
            <p:ph type="title"/>
          </p:nvPr>
        </p:nvSpPr>
        <p:spPr/>
        <p:txBody>
          <a:bodyPr/>
          <a:lstStyle/>
          <a:p>
            <a:r>
              <a:rPr lang="sv-SE" dirty="0"/>
              <a:t>Säsongen 2020</a:t>
            </a:r>
          </a:p>
        </p:txBody>
      </p:sp>
      <p:sp>
        <p:nvSpPr>
          <p:cNvPr id="3" name="Platshållare för innehåll 2">
            <a:extLst>
              <a:ext uri="{FF2B5EF4-FFF2-40B4-BE49-F238E27FC236}">
                <a16:creationId xmlns:a16="http://schemas.microsoft.com/office/drawing/2014/main" id="{4E7143F9-DF96-BD4E-AD3C-D593103FDE2C}"/>
              </a:ext>
            </a:extLst>
          </p:cNvPr>
          <p:cNvSpPr>
            <a:spLocks noGrp="1"/>
          </p:cNvSpPr>
          <p:nvPr>
            <p:ph idx="1"/>
          </p:nvPr>
        </p:nvSpPr>
        <p:spPr/>
        <p:txBody>
          <a:bodyPr>
            <a:normAutofit fontScale="85000" lnSpcReduction="20000"/>
          </a:bodyPr>
          <a:lstStyle/>
          <a:p>
            <a:r>
              <a:rPr lang="sv-SE" dirty="0"/>
              <a:t>Corona</a:t>
            </a:r>
          </a:p>
          <a:p>
            <a:r>
              <a:rPr lang="sv-SE" dirty="0"/>
              <a:t>Laget</a:t>
            </a:r>
          </a:p>
          <a:p>
            <a:r>
              <a:rPr lang="sv-SE" dirty="0"/>
              <a:t>Tränare</a:t>
            </a:r>
          </a:p>
          <a:p>
            <a:r>
              <a:rPr lang="sv-SE" dirty="0"/>
              <a:t>Spelarutbildningsplan</a:t>
            </a:r>
          </a:p>
          <a:p>
            <a:r>
              <a:rPr lang="sv-SE" dirty="0"/>
              <a:t>Spelformer</a:t>
            </a:r>
          </a:p>
          <a:p>
            <a:r>
              <a:rPr lang="sv-SE" dirty="0"/>
              <a:t>Förhållningssätt mellan spelare</a:t>
            </a:r>
          </a:p>
          <a:p>
            <a:r>
              <a:rPr lang="sv-SE" dirty="0"/>
              <a:t>Träning</a:t>
            </a:r>
          </a:p>
          <a:p>
            <a:r>
              <a:rPr lang="sv-SE" dirty="0"/>
              <a:t>Seriematcher</a:t>
            </a:r>
          </a:p>
          <a:p>
            <a:r>
              <a:rPr lang="sv-SE" dirty="0"/>
              <a:t>Cup</a:t>
            </a:r>
          </a:p>
          <a:p>
            <a:r>
              <a:rPr lang="sv-SE" dirty="0"/>
              <a:t>Uppgifter till föräldrar</a:t>
            </a:r>
          </a:p>
          <a:p>
            <a:r>
              <a:rPr lang="sv-SE" dirty="0"/>
              <a:t>Diverse</a:t>
            </a:r>
          </a:p>
        </p:txBody>
      </p:sp>
    </p:spTree>
    <p:extLst>
      <p:ext uri="{BB962C8B-B14F-4D97-AF65-F5344CB8AC3E}">
        <p14:creationId xmlns:p14="http://schemas.microsoft.com/office/powerpoint/2010/main" val="231209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10098F-3CE4-2345-96F6-A87E3B61B587}"/>
              </a:ext>
            </a:extLst>
          </p:cNvPr>
          <p:cNvSpPr>
            <a:spLocks noGrp="1"/>
          </p:cNvSpPr>
          <p:nvPr>
            <p:ph type="title"/>
          </p:nvPr>
        </p:nvSpPr>
        <p:spPr/>
        <p:txBody>
          <a:bodyPr/>
          <a:lstStyle/>
          <a:p>
            <a:r>
              <a:rPr lang="sv-SE" dirty="0"/>
              <a:t>Corona – covid-19</a:t>
            </a:r>
          </a:p>
        </p:txBody>
      </p:sp>
      <p:sp>
        <p:nvSpPr>
          <p:cNvPr id="3" name="Platshållare för innehåll 2">
            <a:extLst>
              <a:ext uri="{FF2B5EF4-FFF2-40B4-BE49-F238E27FC236}">
                <a16:creationId xmlns:a16="http://schemas.microsoft.com/office/drawing/2014/main" id="{4E7143F9-DF96-BD4E-AD3C-D593103FDE2C}"/>
              </a:ext>
            </a:extLst>
          </p:cNvPr>
          <p:cNvSpPr>
            <a:spLocks noGrp="1"/>
          </p:cNvSpPr>
          <p:nvPr>
            <p:ph idx="1"/>
          </p:nvPr>
        </p:nvSpPr>
        <p:spPr/>
        <p:txBody>
          <a:bodyPr>
            <a:normAutofit fontScale="70000" lnSpcReduction="20000"/>
          </a:bodyPr>
          <a:lstStyle/>
          <a:p>
            <a:r>
              <a:rPr lang="sv-SE" dirty="0"/>
              <a:t>Vi följer rekommendationer från SvFF och DFF samt Slätta SK. För aktuell information, se </a:t>
            </a:r>
            <a:r>
              <a:rPr lang="sv-SE" dirty="0" err="1"/>
              <a:t>DFFs</a:t>
            </a:r>
            <a:r>
              <a:rPr lang="sv-SE" dirty="0"/>
              <a:t> (http://</a:t>
            </a:r>
            <a:r>
              <a:rPr lang="sv-SE" dirty="0" err="1"/>
              <a:t>dalafotboll.nu</a:t>
            </a:r>
            <a:r>
              <a:rPr lang="sv-SE" dirty="0"/>
              <a:t>) och Slättas hemsidor, det kan ändras snabbt!</a:t>
            </a:r>
          </a:p>
          <a:p>
            <a:r>
              <a:rPr lang="sv-SE" dirty="0"/>
              <a:t>Seriespel framflyttat till obestämt datum</a:t>
            </a:r>
          </a:p>
          <a:p>
            <a:r>
              <a:rPr lang="sv-SE" dirty="0"/>
              <a:t>Träningsmatcher är tillåtna om direktiv från FHM följs (2020-04-06)</a:t>
            </a:r>
          </a:p>
          <a:p>
            <a:r>
              <a:rPr lang="sv-SE" dirty="0"/>
              <a:t>Träningsverksamhet fortsätter (2020-04-03)</a:t>
            </a:r>
          </a:p>
          <a:p>
            <a:r>
              <a:rPr lang="sv-SE" dirty="0">
                <a:solidFill>
                  <a:srgbClr val="FF0000"/>
                </a:solidFill>
              </a:rPr>
              <a:t>Allt det vi presenterar kan förändras då det råder mycket osäkerhet just nu</a:t>
            </a:r>
          </a:p>
          <a:p>
            <a:pPr marL="0" indent="0">
              <a:buNone/>
            </a:pPr>
            <a:endParaRPr lang="sv-SE" dirty="0"/>
          </a:p>
          <a:p>
            <a:pPr marL="0" indent="0">
              <a:buNone/>
            </a:pPr>
            <a:r>
              <a:rPr lang="sv-SE" dirty="0"/>
              <a:t>VIKTIGT! Vi skall alla följa vad Folkhalsomyndigheten rekommenderar:</a:t>
            </a:r>
          </a:p>
          <a:p>
            <a:r>
              <a:rPr lang="sv-SE" dirty="0"/>
              <a:t>Är man</a:t>
            </a:r>
            <a:r>
              <a:rPr lang="sv-SE" dirty="0">
                <a:highlight>
                  <a:srgbClr val="FFFF00"/>
                </a:highlight>
              </a:rPr>
              <a:t> minsta </a:t>
            </a:r>
            <a:r>
              <a:rPr lang="sv-SE" dirty="0"/>
              <a:t>sjuk så stannar man hemma</a:t>
            </a:r>
          </a:p>
          <a:p>
            <a:r>
              <a:rPr lang="sv-SE" dirty="0"/>
              <a:t>48 timmar symptomfri gäller</a:t>
            </a:r>
          </a:p>
          <a:p>
            <a:r>
              <a:rPr lang="sv-SE" dirty="0"/>
              <a:t>Man dricker bara ur sin egen vattenflaska</a:t>
            </a:r>
          </a:p>
          <a:p>
            <a:r>
              <a:rPr lang="sv-SE" dirty="0"/>
              <a:t>Mer finns på deras hemsida: </a:t>
            </a:r>
            <a:r>
              <a:rPr lang="sv-SE" dirty="0">
                <a:hlinkClick r:id="rId2"/>
              </a:rPr>
              <a:t>https://www.folkhalsomyndigheten.se/smittskydd-beredskap/utbrott/aktuella-utbrott/covid-19/skydda-dig-och-andra/</a:t>
            </a:r>
            <a:endParaRPr lang="sv-SE" dirty="0"/>
          </a:p>
          <a:p>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283244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ED61B5-668A-2048-80C1-759338325C21}"/>
              </a:ext>
            </a:extLst>
          </p:cNvPr>
          <p:cNvSpPr>
            <a:spLocks noGrp="1"/>
          </p:cNvSpPr>
          <p:nvPr>
            <p:ph type="title"/>
          </p:nvPr>
        </p:nvSpPr>
        <p:spPr/>
        <p:txBody>
          <a:bodyPr/>
          <a:lstStyle/>
          <a:p>
            <a:r>
              <a:rPr lang="sv-SE" dirty="0"/>
              <a:t>Laget</a:t>
            </a:r>
          </a:p>
        </p:txBody>
      </p:sp>
      <p:graphicFrame>
        <p:nvGraphicFramePr>
          <p:cNvPr id="4" name="Tabell 3">
            <a:extLst>
              <a:ext uri="{FF2B5EF4-FFF2-40B4-BE49-F238E27FC236}">
                <a16:creationId xmlns:a16="http://schemas.microsoft.com/office/drawing/2014/main" id="{8430268F-1B91-5A4D-AD47-89DE43E507D5}"/>
              </a:ext>
            </a:extLst>
          </p:cNvPr>
          <p:cNvGraphicFramePr>
            <a:graphicFrameLocks noGrp="1"/>
          </p:cNvGraphicFramePr>
          <p:nvPr>
            <p:extLst>
              <p:ext uri="{D42A27DB-BD31-4B8C-83A1-F6EECF244321}">
                <p14:modId xmlns:p14="http://schemas.microsoft.com/office/powerpoint/2010/main" val="3934521013"/>
              </p:ext>
            </p:extLst>
          </p:nvPr>
        </p:nvGraphicFramePr>
        <p:xfrm>
          <a:off x="914135" y="1835564"/>
          <a:ext cx="4660900" cy="4309745"/>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763557929"/>
                    </a:ext>
                  </a:extLst>
                </a:gridCol>
                <a:gridCol w="2374900">
                  <a:extLst>
                    <a:ext uri="{9D8B030D-6E8A-4147-A177-3AD203B41FA5}">
                      <a16:colId xmlns:a16="http://schemas.microsoft.com/office/drawing/2014/main" val="2582670681"/>
                    </a:ext>
                  </a:extLst>
                </a:gridCol>
              </a:tblGrid>
              <a:tr h="215900">
                <a:tc>
                  <a:txBody>
                    <a:bodyPr/>
                    <a:lstStyle/>
                    <a:p>
                      <a:pPr algn="l" fontAlgn="b"/>
                      <a:r>
                        <a:rPr lang="sv-SE" sz="1300" u="none" strike="noStrike" dirty="0">
                          <a:effectLst/>
                        </a:rPr>
                        <a:t>Julia Olofsson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dirty="0">
                          <a:effectLst/>
                        </a:rPr>
                        <a:t>Molly Widmark </a:t>
                      </a:r>
                      <a:endParaRPr lang="sv-SE" sz="1300" b="0" i="0" u="none" strike="noStrike" dirty="0">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3687830250"/>
                  </a:ext>
                </a:extLst>
              </a:tr>
              <a:tr h="215900">
                <a:tc>
                  <a:txBody>
                    <a:bodyPr/>
                    <a:lstStyle/>
                    <a:p>
                      <a:pPr algn="l" fontAlgn="b"/>
                      <a:r>
                        <a:rPr lang="sv-SE" sz="1300" u="none" strike="noStrike" dirty="0">
                          <a:effectLst/>
                        </a:rPr>
                        <a:t>Astrid Eljas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a:effectLst/>
                        </a:rPr>
                        <a:t>Kajsa Olofsson </a:t>
                      </a:r>
                      <a:endParaRPr lang="sv-SE" sz="1300" b="0" i="0" u="none" strike="noStrike">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322845975"/>
                  </a:ext>
                </a:extLst>
              </a:tr>
              <a:tr h="215900">
                <a:tc>
                  <a:txBody>
                    <a:bodyPr/>
                    <a:lstStyle/>
                    <a:p>
                      <a:pPr algn="l" fontAlgn="b"/>
                      <a:r>
                        <a:rPr lang="sv-SE" sz="1300" u="none" strike="noStrike" dirty="0">
                          <a:effectLst/>
                        </a:rPr>
                        <a:t>Hilda Kanslätt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a:effectLst/>
                        </a:rPr>
                        <a:t>Albana Shala </a:t>
                      </a:r>
                      <a:endParaRPr lang="sv-SE" sz="1300" b="0" i="0" u="none" strike="noStrike">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3965185780"/>
                  </a:ext>
                </a:extLst>
              </a:tr>
              <a:tr h="215900">
                <a:tc>
                  <a:txBody>
                    <a:bodyPr/>
                    <a:lstStyle/>
                    <a:p>
                      <a:pPr algn="l" fontAlgn="b"/>
                      <a:r>
                        <a:rPr lang="sv-SE" sz="1300" u="none" strike="noStrike" dirty="0">
                          <a:effectLst/>
                        </a:rPr>
                        <a:t>Nellie Larsson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a:effectLst/>
                        </a:rPr>
                        <a:t>Annie Anell </a:t>
                      </a:r>
                      <a:endParaRPr lang="sv-SE" sz="1300" b="0" i="0" u="none" strike="noStrike">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3758089383"/>
                  </a:ext>
                </a:extLst>
              </a:tr>
              <a:tr h="215900">
                <a:tc>
                  <a:txBody>
                    <a:bodyPr/>
                    <a:lstStyle/>
                    <a:p>
                      <a:pPr algn="l" fontAlgn="b"/>
                      <a:r>
                        <a:rPr lang="sv-SE" sz="1300" u="none" strike="noStrike" dirty="0">
                          <a:effectLst/>
                        </a:rPr>
                        <a:t>Karin Bergkvist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a:effectLst/>
                        </a:rPr>
                        <a:t>Fiona Eidenert </a:t>
                      </a:r>
                      <a:endParaRPr lang="sv-SE" sz="1300" b="0" i="0" u="none" strike="noStrike">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2187149369"/>
                  </a:ext>
                </a:extLst>
              </a:tr>
              <a:tr h="215900">
                <a:tc>
                  <a:txBody>
                    <a:bodyPr/>
                    <a:lstStyle/>
                    <a:p>
                      <a:pPr algn="l" fontAlgn="b"/>
                      <a:r>
                        <a:rPr lang="sv-SE" sz="1300" u="none" strike="noStrike" dirty="0">
                          <a:effectLst/>
                        </a:rPr>
                        <a:t>Ella </a:t>
                      </a:r>
                      <a:r>
                        <a:rPr lang="sv-SE" sz="1300" u="none" strike="noStrike" dirty="0" err="1">
                          <a:effectLst/>
                        </a:rPr>
                        <a:t>Foberg</a:t>
                      </a:r>
                      <a:r>
                        <a:rPr lang="sv-SE" sz="1300" u="none" strike="noStrike" dirty="0">
                          <a:effectLst/>
                        </a:rPr>
                        <a:t>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a:effectLst/>
                        </a:rPr>
                        <a:t>Lovisa Fellbrink </a:t>
                      </a:r>
                      <a:endParaRPr lang="sv-SE" sz="1300" b="0" i="0" u="none" strike="noStrike">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208564985"/>
                  </a:ext>
                </a:extLst>
              </a:tr>
              <a:tr h="215900">
                <a:tc>
                  <a:txBody>
                    <a:bodyPr/>
                    <a:lstStyle/>
                    <a:p>
                      <a:pPr algn="l" fontAlgn="b"/>
                      <a:r>
                        <a:rPr lang="sv-SE" sz="1300" u="none" strike="noStrike" dirty="0">
                          <a:effectLst/>
                        </a:rPr>
                        <a:t>Tova Lennartsson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dirty="0" err="1">
                          <a:effectLst/>
                        </a:rPr>
                        <a:t>Elvina</a:t>
                      </a:r>
                      <a:r>
                        <a:rPr lang="sv-SE" sz="1300" u="none" strike="noStrike" dirty="0">
                          <a:effectLst/>
                        </a:rPr>
                        <a:t> </a:t>
                      </a:r>
                      <a:r>
                        <a:rPr lang="sv-SE" sz="1300" u="none" strike="noStrike" dirty="0" err="1">
                          <a:effectLst/>
                        </a:rPr>
                        <a:t>Aslani</a:t>
                      </a:r>
                      <a:r>
                        <a:rPr lang="sv-SE" sz="1300" u="none" strike="noStrike" dirty="0">
                          <a:effectLst/>
                        </a:rPr>
                        <a:t> </a:t>
                      </a:r>
                      <a:endParaRPr lang="sv-SE" sz="1300" b="0" i="0" u="none" strike="noStrike" dirty="0">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119647123"/>
                  </a:ext>
                </a:extLst>
              </a:tr>
              <a:tr h="215900">
                <a:tc>
                  <a:txBody>
                    <a:bodyPr/>
                    <a:lstStyle/>
                    <a:p>
                      <a:pPr algn="l" fontAlgn="b"/>
                      <a:r>
                        <a:rPr lang="sv-SE" sz="1300" u="none" strike="noStrike" dirty="0">
                          <a:effectLst/>
                        </a:rPr>
                        <a:t>Clara Albinsson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300" u="none" strike="noStrike" kern="1200" dirty="0" err="1">
                          <a:solidFill>
                            <a:schemeClr val="dk1"/>
                          </a:solidFill>
                          <a:effectLst/>
                          <a:latin typeface="+mn-lt"/>
                          <a:ea typeface="+mn-ea"/>
                          <a:cs typeface="+mn-cs"/>
                        </a:rPr>
                        <a:t>Isra</a:t>
                      </a:r>
                      <a:r>
                        <a:rPr lang="sv-SE" sz="1300" u="none" strike="noStrike" kern="1200" dirty="0">
                          <a:solidFill>
                            <a:schemeClr val="dk1"/>
                          </a:solidFill>
                          <a:effectLst/>
                          <a:latin typeface="+mn-lt"/>
                          <a:ea typeface="+mn-ea"/>
                          <a:cs typeface="+mn-cs"/>
                        </a:rPr>
                        <a:t> Abdi</a:t>
                      </a:r>
                      <a:endParaRPr lang="sv-SE" sz="1300" b="0" i="0" u="none" strike="noStrike" dirty="0">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2818233202"/>
                  </a:ext>
                </a:extLst>
              </a:tr>
              <a:tr h="215900">
                <a:tc>
                  <a:txBody>
                    <a:bodyPr/>
                    <a:lstStyle/>
                    <a:p>
                      <a:pPr algn="l" fontAlgn="b"/>
                      <a:r>
                        <a:rPr lang="sv-SE" sz="1300" u="none" strike="noStrike" dirty="0">
                          <a:effectLst/>
                        </a:rPr>
                        <a:t>Stina Gustafsson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a:effectLst/>
                        </a:rPr>
                        <a:t>Linnea Anestedt </a:t>
                      </a:r>
                      <a:endParaRPr lang="sv-SE" sz="1300" b="0" i="0" u="none" strike="noStrike">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3262906579"/>
                  </a:ext>
                </a:extLst>
              </a:tr>
              <a:tr h="215900">
                <a:tc>
                  <a:txBody>
                    <a:bodyPr/>
                    <a:lstStyle/>
                    <a:p>
                      <a:pPr algn="l" fontAlgn="b"/>
                      <a:r>
                        <a:rPr lang="sv-SE" sz="1300" u="none" strike="noStrike" dirty="0">
                          <a:effectLst/>
                        </a:rPr>
                        <a:t>Tilde </a:t>
                      </a:r>
                      <a:r>
                        <a:rPr lang="sv-SE" sz="1300" u="none" strike="noStrike" dirty="0" err="1">
                          <a:effectLst/>
                        </a:rPr>
                        <a:t>Fondelius</a:t>
                      </a:r>
                      <a:r>
                        <a:rPr lang="sv-SE" sz="1300" u="none" strike="noStrike" dirty="0">
                          <a:effectLst/>
                        </a:rPr>
                        <a:t>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a:effectLst/>
                        </a:rPr>
                        <a:t>Svea Zättlin </a:t>
                      </a:r>
                      <a:endParaRPr lang="sv-SE" sz="1300" b="0" i="0" u="none" strike="noStrike">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996191287"/>
                  </a:ext>
                </a:extLst>
              </a:tr>
              <a:tr h="215900">
                <a:tc>
                  <a:txBody>
                    <a:bodyPr/>
                    <a:lstStyle/>
                    <a:p>
                      <a:pPr algn="l" fontAlgn="b"/>
                      <a:r>
                        <a:rPr lang="sv-SE" sz="1300" u="none" strike="noStrike" dirty="0">
                          <a:effectLst/>
                        </a:rPr>
                        <a:t>Elenor Eriksson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b="0" i="0" u="none" strike="noStrike" dirty="0" err="1">
                          <a:solidFill>
                            <a:srgbClr val="333333"/>
                          </a:solidFill>
                          <a:effectLst/>
                          <a:latin typeface="Helvetica Neue" panose="02000503000000020004" pitchFamily="2" charset="0"/>
                        </a:rPr>
                        <a:t>I</a:t>
                      </a:r>
                      <a:r>
                        <a:rPr lang="sv-SE" sz="1300" u="none" strike="noStrike" kern="1200" dirty="0" err="1">
                          <a:solidFill>
                            <a:schemeClr val="dk1"/>
                          </a:solidFill>
                          <a:effectLst/>
                          <a:latin typeface="+mn-lt"/>
                          <a:ea typeface="+mn-ea"/>
                          <a:cs typeface="+mn-cs"/>
                        </a:rPr>
                        <a:t>zabela</a:t>
                      </a:r>
                      <a:r>
                        <a:rPr lang="sv-SE" sz="1300" u="none" strike="noStrike" kern="1200" dirty="0">
                          <a:solidFill>
                            <a:schemeClr val="dk1"/>
                          </a:solidFill>
                          <a:effectLst/>
                          <a:latin typeface="+mn-lt"/>
                          <a:ea typeface="+mn-ea"/>
                          <a:cs typeface="+mn-cs"/>
                        </a:rPr>
                        <a:t> </a:t>
                      </a:r>
                      <a:r>
                        <a:rPr lang="sv-SE" sz="1300" u="none" strike="noStrike" kern="1200" dirty="0" err="1">
                          <a:solidFill>
                            <a:schemeClr val="dk1"/>
                          </a:solidFill>
                          <a:effectLst/>
                          <a:latin typeface="+mn-lt"/>
                          <a:ea typeface="+mn-ea"/>
                          <a:cs typeface="+mn-cs"/>
                        </a:rPr>
                        <a:t>Gasanin</a:t>
                      </a:r>
                      <a:endParaRPr lang="sv-SE" sz="13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338055328"/>
                  </a:ext>
                </a:extLst>
              </a:tr>
              <a:tr h="215900">
                <a:tc>
                  <a:txBody>
                    <a:bodyPr/>
                    <a:lstStyle/>
                    <a:p>
                      <a:pPr algn="l" fontAlgn="b"/>
                      <a:r>
                        <a:rPr lang="sv-SE" sz="1300" u="none" strike="noStrike" dirty="0">
                          <a:effectLst/>
                        </a:rPr>
                        <a:t>Elsa Forsberg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dirty="0">
                          <a:effectLst/>
                        </a:rPr>
                        <a:t>Li-Ming Lindblad </a:t>
                      </a:r>
                      <a:endParaRPr lang="sv-SE" sz="1300" b="0" i="0" u="none" strike="noStrike" dirty="0">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730809552"/>
                  </a:ext>
                </a:extLst>
              </a:tr>
              <a:tr h="215900">
                <a:tc>
                  <a:txBody>
                    <a:bodyPr/>
                    <a:lstStyle/>
                    <a:p>
                      <a:pPr algn="l" fontAlgn="b"/>
                      <a:r>
                        <a:rPr lang="sv-SE" sz="1300" u="none" strike="noStrike" dirty="0">
                          <a:effectLst/>
                        </a:rPr>
                        <a:t>Emma Bridgeman-Williams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a:effectLst/>
                        </a:rPr>
                        <a:t>Filippa Hilbrands-Hammar </a:t>
                      </a:r>
                      <a:endParaRPr lang="sv-SE" sz="1300" b="0" i="0" u="none" strike="noStrike">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1449190594"/>
                  </a:ext>
                </a:extLst>
              </a:tr>
              <a:tr h="215900">
                <a:tc>
                  <a:txBody>
                    <a:bodyPr/>
                    <a:lstStyle/>
                    <a:p>
                      <a:pPr algn="l" fontAlgn="b"/>
                      <a:r>
                        <a:rPr lang="sv-SE" sz="1300" u="none" strike="noStrike" dirty="0">
                          <a:effectLst/>
                        </a:rPr>
                        <a:t>Ebba Ekdahl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a:effectLst/>
                        </a:rPr>
                        <a:t>Tilda Kruse </a:t>
                      </a:r>
                      <a:endParaRPr lang="sv-SE" sz="1300" b="0" i="0" u="none" strike="noStrike">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1149386282"/>
                  </a:ext>
                </a:extLst>
              </a:tr>
              <a:tr h="215900">
                <a:tc>
                  <a:txBody>
                    <a:bodyPr/>
                    <a:lstStyle/>
                    <a:p>
                      <a:pPr algn="l" fontAlgn="b"/>
                      <a:r>
                        <a:rPr lang="sv-SE" sz="1300" u="none" strike="noStrike" dirty="0">
                          <a:effectLst/>
                        </a:rPr>
                        <a:t>Moa Carlsson-Nord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a:effectLst/>
                        </a:rPr>
                        <a:t>Ellinor Jonsson </a:t>
                      </a:r>
                      <a:endParaRPr lang="sv-SE" sz="1300" b="0" i="0" u="none" strike="noStrike">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2845156162"/>
                  </a:ext>
                </a:extLst>
              </a:tr>
              <a:tr h="215900">
                <a:tc>
                  <a:txBody>
                    <a:bodyPr/>
                    <a:lstStyle/>
                    <a:p>
                      <a:pPr algn="l" fontAlgn="b"/>
                      <a:r>
                        <a:rPr lang="sv-SE" sz="1300" u="none" strike="noStrike" dirty="0">
                          <a:effectLst/>
                        </a:rPr>
                        <a:t>Linnea Sandelin </a:t>
                      </a:r>
                      <a:r>
                        <a:rPr lang="sv-SE" sz="1300" u="none" strike="noStrike" dirty="0" err="1">
                          <a:effectLst/>
                        </a:rPr>
                        <a:t>Halfvars</a:t>
                      </a:r>
                      <a:r>
                        <a:rPr lang="sv-SE" sz="1300" u="none" strike="noStrike" dirty="0">
                          <a:effectLst/>
                        </a:rPr>
                        <a:t>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dirty="0">
                          <a:effectLst/>
                        </a:rPr>
                        <a:t>Maya Nordström </a:t>
                      </a:r>
                      <a:endParaRPr lang="sv-SE" sz="1300" b="0" i="0" u="none" strike="noStrike" dirty="0">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3808830516"/>
                  </a:ext>
                </a:extLst>
              </a:tr>
              <a:tr h="215900">
                <a:tc>
                  <a:txBody>
                    <a:bodyPr/>
                    <a:lstStyle/>
                    <a:p>
                      <a:pPr algn="l" fontAlgn="b"/>
                      <a:r>
                        <a:rPr lang="sv-SE" sz="1300" u="none" strike="noStrike" dirty="0">
                          <a:effectLst/>
                        </a:rPr>
                        <a:t>Elvira </a:t>
                      </a:r>
                      <a:r>
                        <a:rPr lang="sv-SE" sz="1300" u="none" strike="noStrike" dirty="0" err="1">
                          <a:effectLst/>
                        </a:rPr>
                        <a:t>Hanaeus</a:t>
                      </a:r>
                      <a:r>
                        <a:rPr lang="sv-SE" sz="1300" u="none" strike="noStrike" dirty="0">
                          <a:effectLst/>
                        </a:rPr>
                        <a:t>-Ledin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r>
                        <a:rPr lang="sv-SE" sz="1300" u="none" strike="noStrike" kern="1200" dirty="0">
                          <a:solidFill>
                            <a:schemeClr val="dk1"/>
                          </a:solidFill>
                          <a:effectLst/>
                          <a:latin typeface="+mn-lt"/>
                          <a:ea typeface="+mn-ea"/>
                          <a:cs typeface="+mn-cs"/>
                        </a:rPr>
                        <a:t>Ella Holmertz-Runesson</a:t>
                      </a:r>
                    </a:p>
                  </a:txBody>
                  <a:tcPr marL="9525" marR="9525" marT="9525" marB="0" anchor="b"/>
                </a:tc>
                <a:extLst>
                  <a:ext uri="{0D108BD9-81ED-4DB2-BD59-A6C34878D82A}">
                    <a16:rowId xmlns:a16="http://schemas.microsoft.com/office/drawing/2014/main" val="2731985445"/>
                  </a:ext>
                </a:extLst>
              </a:tr>
              <a:tr h="215900">
                <a:tc>
                  <a:txBody>
                    <a:bodyPr/>
                    <a:lstStyle/>
                    <a:p>
                      <a:pPr algn="l" fontAlgn="b"/>
                      <a:r>
                        <a:rPr lang="sv-SE" sz="1300" u="none" strike="noStrike" dirty="0">
                          <a:effectLst/>
                        </a:rPr>
                        <a:t>Ella </a:t>
                      </a:r>
                      <a:r>
                        <a:rPr lang="sv-SE" sz="1300" u="none" strike="noStrike" dirty="0" err="1">
                          <a:effectLst/>
                        </a:rPr>
                        <a:t>Siljendahl</a:t>
                      </a:r>
                      <a:r>
                        <a:rPr lang="sv-SE" sz="1300" u="none" strike="noStrike" dirty="0">
                          <a:effectLst/>
                        </a:rPr>
                        <a:t>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marL="0" algn="l" defTabSz="914400" rtl="0" eaLnBrk="1" fontAlgn="b" latinLnBrk="0" hangingPunct="1"/>
                      <a:r>
                        <a:rPr lang="sv-SE" sz="1300" u="none" strike="noStrike" kern="1200" dirty="0">
                          <a:solidFill>
                            <a:schemeClr val="dk1"/>
                          </a:solidFill>
                          <a:effectLst/>
                          <a:latin typeface="+mn-lt"/>
                          <a:ea typeface="+mn-ea"/>
                          <a:cs typeface="+mn-cs"/>
                        </a:rPr>
                        <a:t>Emma Åkers</a:t>
                      </a:r>
                    </a:p>
                  </a:txBody>
                  <a:tcPr marL="9525" marR="9525" marT="9525" marB="0" anchor="b"/>
                </a:tc>
                <a:extLst>
                  <a:ext uri="{0D108BD9-81ED-4DB2-BD59-A6C34878D82A}">
                    <a16:rowId xmlns:a16="http://schemas.microsoft.com/office/drawing/2014/main" val="1194888049"/>
                  </a:ext>
                </a:extLst>
              </a:tr>
              <a:tr h="215900">
                <a:tc>
                  <a:txBody>
                    <a:bodyPr/>
                    <a:lstStyle/>
                    <a:p>
                      <a:pPr algn="l" fontAlgn="b"/>
                      <a:r>
                        <a:rPr lang="sv-SE" sz="1300" u="none" strike="noStrike" dirty="0">
                          <a:effectLst/>
                        </a:rPr>
                        <a:t>Ebba Widmark </a:t>
                      </a:r>
                      <a:endParaRPr lang="sv-SE" sz="1300" b="0" i="0" u="none" strike="noStrike" dirty="0">
                        <a:solidFill>
                          <a:srgbClr val="333333"/>
                        </a:solidFill>
                        <a:effectLst/>
                        <a:latin typeface="Helvetica Neue" panose="02000503000000020004" pitchFamily="2" charset="0"/>
                      </a:endParaRPr>
                    </a:p>
                  </a:txBody>
                  <a:tcPr marL="9525" marR="9525" marT="9525" marB="0" anchor="b"/>
                </a:tc>
                <a:tc>
                  <a:txBody>
                    <a:bodyPr/>
                    <a:lstStyle/>
                    <a:p>
                      <a:pPr algn="l" fontAlgn="b"/>
                      <a:endParaRPr lang="sv-SE" sz="1300" b="0" i="0" u="none" strike="noStrike" dirty="0">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2187240798"/>
                  </a:ext>
                </a:extLst>
              </a:tr>
              <a:tr h="131222">
                <a:tc>
                  <a:txBody>
                    <a:bodyPr/>
                    <a:lstStyle/>
                    <a:p>
                      <a:pPr algn="l" fontAlgn="b"/>
                      <a:endParaRPr lang="sv-SE" sz="1300" u="none" strike="noStrike" kern="1200" dirty="0">
                        <a:solidFill>
                          <a:schemeClr val="dk1"/>
                        </a:solidFill>
                        <a:effectLst/>
                        <a:latin typeface="+mn-lt"/>
                        <a:ea typeface="+mn-ea"/>
                        <a:cs typeface="+mn-cs"/>
                      </a:endParaRPr>
                    </a:p>
                  </a:txBody>
                  <a:tcPr marL="9525" marR="9525" marT="9525" marB="0" anchor="b"/>
                </a:tc>
                <a:tc>
                  <a:txBody>
                    <a:bodyPr/>
                    <a:lstStyle/>
                    <a:p>
                      <a:pPr algn="l" fontAlgn="b"/>
                      <a:r>
                        <a:rPr lang="sv-SE" sz="1300" u="none" strike="noStrike" dirty="0">
                          <a:effectLst/>
                        </a:rPr>
                        <a:t> </a:t>
                      </a:r>
                      <a:endParaRPr lang="sv-SE" sz="1300" b="0" i="0" u="none" strike="noStrike" dirty="0">
                        <a:solidFill>
                          <a:srgbClr val="333333"/>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2896758491"/>
                  </a:ext>
                </a:extLst>
              </a:tr>
            </a:tbl>
          </a:graphicData>
        </a:graphic>
      </p:graphicFrame>
    </p:spTree>
    <p:extLst>
      <p:ext uri="{BB962C8B-B14F-4D97-AF65-F5344CB8AC3E}">
        <p14:creationId xmlns:p14="http://schemas.microsoft.com/office/powerpoint/2010/main" val="91600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11BFFB-7A26-CC47-A982-7D8D3030C8D8}"/>
              </a:ext>
            </a:extLst>
          </p:cNvPr>
          <p:cNvSpPr>
            <a:spLocks noGrp="1"/>
          </p:cNvSpPr>
          <p:nvPr>
            <p:ph type="title"/>
          </p:nvPr>
        </p:nvSpPr>
        <p:spPr/>
        <p:txBody>
          <a:bodyPr/>
          <a:lstStyle/>
          <a:p>
            <a:r>
              <a:rPr lang="sv-SE" dirty="0"/>
              <a:t>Tränare</a:t>
            </a:r>
          </a:p>
        </p:txBody>
      </p:sp>
      <p:sp>
        <p:nvSpPr>
          <p:cNvPr id="3" name="Platshållare för innehåll 2">
            <a:extLst>
              <a:ext uri="{FF2B5EF4-FFF2-40B4-BE49-F238E27FC236}">
                <a16:creationId xmlns:a16="http://schemas.microsoft.com/office/drawing/2014/main" id="{7F605147-AA36-EB4E-8ABA-C6B6BE5E7768}"/>
              </a:ext>
            </a:extLst>
          </p:cNvPr>
          <p:cNvSpPr>
            <a:spLocks noGrp="1"/>
          </p:cNvSpPr>
          <p:nvPr>
            <p:ph idx="1"/>
          </p:nvPr>
        </p:nvSpPr>
        <p:spPr/>
        <p:txBody>
          <a:bodyPr>
            <a:normAutofit/>
          </a:bodyPr>
          <a:lstStyle/>
          <a:p>
            <a:r>
              <a:rPr lang="sv-SE" dirty="0"/>
              <a:t>Åsa </a:t>
            </a:r>
            <a:r>
              <a:rPr lang="sv-SE" dirty="0" err="1"/>
              <a:t>Hanaeus</a:t>
            </a:r>
            <a:r>
              <a:rPr lang="sv-SE" dirty="0"/>
              <a:t> - </a:t>
            </a:r>
            <a:r>
              <a:rPr lang="sv-SE" dirty="0">
                <a:hlinkClick r:id="rId2"/>
              </a:rPr>
              <a:t>asa@gvt.se</a:t>
            </a:r>
            <a:endParaRPr lang="sv-SE" dirty="0"/>
          </a:p>
          <a:p>
            <a:r>
              <a:rPr lang="sv-SE" dirty="0"/>
              <a:t>Anna </a:t>
            </a:r>
            <a:r>
              <a:rPr lang="sv-SE" dirty="0" err="1"/>
              <a:t>Linh</a:t>
            </a:r>
            <a:r>
              <a:rPr lang="sv-SE" dirty="0"/>
              <a:t> - </a:t>
            </a:r>
            <a:r>
              <a:rPr lang="sv-SE" dirty="0">
                <a:hlinkClick r:id="rId3"/>
              </a:rPr>
              <a:t>annalinh@hotmail.com</a:t>
            </a:r>
            <a:endParaRPr lang="sv-SE" dirty="0"/>
          </a:p>
          <a:p>
            <a:r>
              <a:rPr lang="sv-SE" dirty="0"/>
              <a:t>Zandra </a:t>
            </a:r>
            <a:r>
              <a:rPr lang="sv-SE" dirty="0" err="1"/>
              <a:t>Zättlin</a:t>
            </a:r>
            <a:r>
              <a:rPr lang="sv-SE" dirty="0"/>
              <a:t> - </a:t>
            </a:r>
            <a:r>
              <a:rPr lang="sv-SE" dirty="0">
                <a:hlinkClick r:id="rId4"/>
              </a:rPr>
              <a:t>zandra.zattlin@gmail.com</a:t>
            </a:r>
            <a:endParaRPr lang="sv-SE" dirty="0"/>
          </a:p>
          <a:p>
            <a:r>
              <a:rPr lang="sv-SE" dirty="0"/>
              <a:t>Lars </a:t>
            </a:r>
            <a:r>
              <a:rPr lang="sv-SE" dirty="0" err="1"/>
              <a:t>Fellbrink</a:t>
            </a:r>
            <a:r>
              <a:rPr lang="sv-SE" dirty="0"/>
              <a:t> - </a:t>
            </a:r>
            <a:r>
              <a:rPr lang="sv-SE" dirty="0">
                <a:hlinkClick r:id="rId5"/>
              </a:rPr>
              <a:t>lars.fellbrink@gmail.com</a:t>
            </a:r>
            <a:endParaRPr lang="sv-SE" dirty="0"/>
          </a:p>
          <a:p>
            <a:r>
              <a:rPr lang="sv-SE" dirty="0"/>
              <a:t>Michael Bridgeman – </a:t>
            </a:r>
            <a:r>
              <a:rPr lang="sv-SE" dirty="0">
                <a:hlinkClick r:id="rId6"/>
              </a:rPr>
              <a:t>michael.bridgeman@columbusglobal.com</a:t>
            </a:r>
            <a:endParaRPr lang="sv-SE" dirty="0"/>
          </a:p>
          <a:p>
            <a:r>
              <a:rPr lang="sv-SE"/>
              <a:t>En till?!</a:t>
            </a: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417470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90F19-6614-3D48-B383-D4102BCCF081}"/>
              </a:ext>
            </a:extLst>
          </p:cNvPr>
          <p:cNvSpPr>
            <a:spLocks noGrp="1"/>
          </p:cNvSpPr>
          <p:nvPr>
            <p:ph type="title"/>
          </p:nvPr>
        </p:nvSpPr>
        <p:spPr/>
        <p:txBody>
          <a:bodyPr/>
          <a:lstStyle/>
          <a:p>
            <a:r>
              <a:rPr lang="sv-SE" dirty="0"/>
              <a:t>Spelarutbildningsplan</a:t>
            </a:r>
          </a:p>
        </p:txBody>
      </p:sp>
      <p:sp>
        <p:nvSpPr>
          <p:cNvPr id="3" name="Platshållare för innehåll 2">
            <a:extLst>
              <a:ext uri="{FF2B5EF4-FFF2-40B4-BE49-F238E27FC236}">
                <a16:creationId xmlns:a16="http://schemas.microsoft.com/office/drawing/2014/main" id="{1E4E59BD-50E9-1B46-8E02-A97B6B61D8C9}"/>
              </a:ext>
            </a:extLst>
          </p:cNvPr>
          <p:cNvSpPr>
            <a:spLocks noGrp="1"/>
          </p:cNvSpPr>
          <p:nvPr>
            <p:ph idx="1"/>
          </p:nvPr>
        </p:nvSpPr>
        <p:spPr>
          <a:xfrm>
            <a:off x="838200" y="1365337"/>
            <a:ext cx="10515600" cy="4811626"/>
          </a:xfrm>
        </p:spPr>
        <p:txBody>
          <a:bodyPr/>
          <a:lstStyle/>
          <a:p>
            <a:r>
              <a:rPr lang="sv-SE" sz="2000" dirty="0"/>
              <a:t>Ur </a:t>
            </a:r>
            <a:r>
              <a:rPr lang="sv-SE" sz="2000" b="1" dirty="0"/>
              <a:t>Slättas Spelarutbildningsplan </a:t>
            </a:r>
            <a:r>
              <a:rPr lang="sv-SE" sz="1200" dirty="0">
                <a:hlinkClick r:id="rId2"/>
              </a:rPr>
              <a:t>file:///D:/H%C3%A4mtade%20Filer%20Chrome/Slatta-Sportklubbs-Spelarutbildningsplan%20(1).pdf</a:t>
            </a:r>
            <a:endParaRPr lang="sv-SE" sz="1200" b="1" dirty="0"/>
          </a:p>
          <a:p>
            <a:pPr marL="0" indent="0">
              <a:buNone/>
            </a:pPr>
            <a:r>
              <a:rPr lang="sv-SE" sz="2000" i="1" dirty="0"/>
              <a:t>”Långsiktig utveckling - Målet är att forma en lärandemiljö som utvecklar spelaren och ger förutsättningar för ett livslångt lärande och en aktiv livsstil. Vår spelarutbildningsplan utgår från Svenska Fotbollförbundets Spelarutbildningsplan. Vi vill att ”Så många som möjligt, så länge som möjligt” ska vilja spelar fotboll. Det betyder att vi har en långsiktighet i vårt förhållningssätt till verksamheten. Så många som möjligt ska uppleva fotbollsglädje i sitt utövande.” </a:t>
            </a:r>
          </a:p>
          <a:p>
            <a:pPr marL="0" indent="0">
              <a:buNone/>
            </a:pPr>
            <a:endParaRPr lang="sv-SE" sz="2000" i="1" dirty="0"/>
          </a:p>
          <a:p>
            <a:r>
              <a:rPr lang="sv-SE" dirty="0"/>
              <a:t> </a:t>
            </a:r>
          </a:p>
        </p:txBody>
      </p:sp>
      <p:pic>
        <p:nvPicPr>
          <p:cNvPr id="1028" name="Picture 4" descr="https://lh3.googleusercontent.com/zunyDbZ-04cfNVlrERyU6cNEld5DbonUmjCIZb0s3cJ-JJg8SbLrvx67wEB-qPv12WSBzOzql04WXFx9aBELmQhtpjXXU7P3trYF72TIXL9eySo4_LYgkjNGY80y1FSXQq_Yi78v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82" y="3463110"/>
            <a:ext cx="4391374" cy="3232052"/>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5123145" y="3463110"/>
            <a:ext cx="6926893" cy="3139321"/>
          </a:xfrm>
          <a:prstGeom prst="rect">
            <a:avLst/>
          </a:prstGeom>
        </p:spPr>
        <p:txBody>
          <a:bodyPr wrap="square">
            <a:spAutoFit/>
          </a:bodyPr>
          <a:lstStyle/>
          <a:p>
            <a:pPr marL="285750" indent="-285750" fontAlgn="base">
              <a:buFont typeface="Arial" panose="020B0604020202020204" pitchFamily="34" charset="0"/>
              <a:buChar char="•"/>
            </a:pPr>
            <a:r>
              <a:rPr lang="sv-SE" dirty="0"/>
              <a:t>Redo för att ta större </a:t>
            </a:r>
            <a:r>
              <a:rPr lang="sv-SE" b="1" dirty="0"/>
              <a:t>språng i utvecklingen</a:t>
            </a:r>
            <a:r>
              <a:rPr lang="sv-SE" dirty="0"/>
              <a:t>. </a:t>
            </a:r>
          </a:p>
          <a:p>
            <a:pPr marL="285750" indent="-285750" fontAlgn="base">
              <a:buFont typeface="Arial" panose="020B0604020202020204" pitchFamily="34" charset="0"/>
              <a:buChar char="•"/>
            </a:pPr>
            <a:r>
              <a:rPr lang="sv-SE" dirty="0"/>
              <a:t>Mot </a:t>
            </a:r>
            <a:r>
              <a:rPr lang="sv-SE" b="1" dirty="0"/>
              <a:t>slutet av perioden öka träningsmängd och </a:t>
            </a:r>
          </a:p>
          <a:p>
            <a:r>
              <a:rPr lang="sv-SE" b="1" dirty="0"/>
              <a:t>     fokus.</a:t>
            </a:r>
          </a:p>
          <a:p>
            <a:pPr marL="285750" indent="-285750" fontAlgn="base">
              <a:buFont typeface="Arial" panose="020B0604020202020204" pitchFamily="34" charset="0"/>
              <a:buChar char="•"/>
            </a:pPr>
            <a:r>
              <a:rPr lang="sv-SE" dirty="0"/>
              <a:t>Även om spelaren börjar bli relativt duktig på vissa moment </a:t>
            </a:r>
          </a:p>
          <a:p>
            <a:r>
              <a:rPr lang="sv-SE" dirty="0"/>
              <a:t>     </a:t>
            </a:r>
            <a:r>
              <a:rPr lang="sv-SE" b="1" dirty="0"/>
              <a:t>återstår mycket träning och insamlande av erfarenhet för att bli   </a:t>
            </a:r>
          </a:p>
          <a:p>
            <a:r>
              <a:rPr lang="sv-SE" b="1" dirty="0"/>
              <a:t>     riktigt bra. </a:t>
            </a:r>
          </a:p>
          <a:p>
            <a:pPr marL="285750" indent="-285750" fontAlgn="base">
              <a:buFont typeface="Arial" panose="020B0604020202020204" pitchFamily="34" charset="0"/>
              <a:buChar char="•"/>
            </a:pPr>
            <a:r>
              <a:rPr lang="sv-SE" dirty="0"/>
              <a:t>Det är fortsatt viktigt att </a:t>
            </a:r>
            <a:r>
              <a:rPr lang="sv-SE" b="1" dirty="0"/>
              <a:t>fokusera på prestation – att vinna matcher är underordnat. </a:t>
            </a:r>
          </a:p>
          <a:p>
            <a:pPr marL="285750" indent="-285750" fontAlgn="base">
              <a:buFont typeface="Arial" panose="020B0604020202020204" pitchFamily="34" charset="0"/>
              <a:buChar char="•"/>
            </a:pPr>
            <a:r>
              <a:rPr lang="sv-SE" dirty="0"/>
              <a:t>Många spelare slutar under den här perioden. Detta minimeras genom </a:t>
            </a:r>
            <a:r>
              <a:rPr lang="sv-SE" b="1" dirty="0"/>
              <a:t>långsiktigt och systematiskt arbete med spelarutbildningsplaner</a:t>
            </a:r>
            <a:r>
              <a:rPr lang="sv-SE" dirty="0"/>
              <a:t>, bra organisation och socialt stöd.</a:t>
            </a:r>
          </a:p>
        </p:txBody>
      </p:sp>
    </p:spTree>
    <p:extLst>
      <p:ext uri="{BB962C8B-B14F-4D97-AF65-F5344CB8AC3E}">
        <p14:creationId xmlns:p14="http://schemas.microsoft.com/office/powerpoint/2010/main" val="358194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890" y="365124"/>
            <a:ext cx="7049110" cy="528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7377830" y="1828800"/>
            <a:ext cx="4647156" cy="3539430"/>
          </a:xfrm>
          <a:prstGeom prst="rect">
            <a:avLst/>
          </a:prstGeom>
          <a:solidFill>
            <a:schemeClr val="accent1">
              <a:lumMod val="20000"/>
              <a:lumOff val="80000"/>
            </a:schemeClr>
          </a:solidFill>
        </p:spPr>
        <p:txBody>
          <a:bodyPr wrap="square" rtlCol="0">
            <a:spAutoFit/>
          </a:bodyPr>
          <a:lstStyle/>
          <a:p>
            <a:r>
              <a:rPr lang="sv-SE" sz="2800" dirty="0"/>
              <a:t>Den fysiska grundträningen är viktig och fysiska moment ska integreras i fotbollsträningen i övningar med få upprepningar – lite men ofta. </a:t>
            </a:r>
          </a:p>
          <a:p>
            <a:r>
              <a:rPr lang="sv-SE" sz="2800" dirty="0"/>
              <a:t>Figuren visar hur de fysiska kvaliteterna bör prioriteras (1=hög prioritet) </a:t>
            </a:r>
          </a:p>
        </p:txBody>
      </p:sp>
    </p:spTree>
    <p:extLst>
      <p:ext uri="{BB962C8B-B14F-4D97-AF65-F5344CB8AC3E}">
        <p14:creationId xmlns:p14="http://schemas.microsoft.com/office/powerpoint/2010/main" val="385078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65821A-0EC8-C944-9833-0EA0963D3DF9}"/>
              </a:ext>
            </a:extLst>
          </p:cNvPr>
          <p:cNvSpPr>
            <a:spLocks noGrp="1"/>
          </p:cNvSpPr>
          <p:nvPr>
            <p:ph type="title"/>
          </p:nvPr>
        </p:nvSpPr>
        <p:spPr/>
        <p:txBody>
          <a:bodyPr/>
          <a:lstStyle/>
          <a:p>
            <a:r>
              <a:rPr lang="sv-SE" dirty="0"/>
              <a:t>Spelformer </a:t>
            </a:r>
          </a:p>
        </p:txBody>
      </p:sp>
      <p:sp>
        <p:nvSpPr>
          <p:cNvPr id="3" name="Platshållare för innehåll 2">
            <a:extLst>
              <a:ext uri="{FF2B5EF4-FFF2-40B4-BE49-F238E27FC236}">
                <a16:creationId xmlns:a16="http://schemas.microsoft.com/office/drawing/2014/main" id="{F6E89ECD-0F82-7F4F-AAF7-AC52B47AE193}"/>
              </a:ext>
            </a:extLst>
          </p:cNvPr>
          <p:cNvSpPr>
            <a:spLocks noGrp="1"/>
          </p:cNvSpPr>
          <p:nvPr>
            <p:ph idx="1"/>
          </p:nvPr>
        </p:nvSpPr>
        <p:spPr>
          <a:xfrm>
            <a:off x="838200" y="1377863"/>
            <a:ext cx="10515600" cy="4799100"/>
          </a:xfrm>
        </p:spPr>
        <p:txBody>
          <a:bodyPr vert="horz" lIns="91440" tIns="45720" rIns="91440" bIns="45720" rtlCol="0" anchor="t">
            <a:normAutofit/>
          </a:bodyPr>
          <a:lstStyle/>
          <a:p>
            <a:r>
              <a:rPr lang="sv-SE" dirty="0"/>
              <a:t>Spelformen (stor) 9 mot 9</a:t>
            </a:r>
          </a:p>
          <a:p>
            <a:r>
              <a:rPr lang="sv-SE" dirty="0"/>
              <a:t>Spelformen 11 mot 11</a:t>
            </a:r>
            <a:endParaRPr lang="sv-SE" dirty="0">
              <a:cs typeface="Calibri"/>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757" y="2703426"/>
            <a:ext cx="7155719" cy="379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93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65821A-0EC8-C944-9833-0EA0963D3DF9}"/>
              </a:ext>
            </a:extLst>
          </p:cNvPr>
          <p:cNvSpPr>
            <a:spLocks noGrp="1"/>
          </p:cNvSpPr>
          <p:nvPr>
            <p:ph type="title"/>
          </p:nvPr>
        </p:nvSpPr>
        <p:spPr/>
        <p:txBody>
          <a:bodyPr/>
          <a:lstStyle/>
          <a:p>
            <a:r>
              <a:rPr lang="sv-SE" dirty="0"/>
              <a:t>Spelformen 11 mot 11 </a:t>
            </a:r>
          </a:p>
        </p:txBody>
      </p:sp>
      <p:sp>
        <p:nvSpPr>
          <p:cNvPr id="3" name="Platshållare för innehåll 2">
            <a:extLst>
              <a:ext uri="{FF2B5EF4-FFF2-40B4-BE49-F238E27FC236}">
                <a16:creationId xmlns:a16="http://schemas.microsoft.com/office/drawing/2014/main" id="{F6E89ECD-0F82-7F4F-AAF7-AC52B47AE193}"/>
              </a:ext>
            </a:extLst>
          </p:cNvPr>
          <p:cNvSpPr>
            <a:spLocks noGrp="1"/>
          </p:cNvSpPr>
          <p:nvPr>
            <p:ph idx="1"/>
          </p:nvPr>
        </p:nvSpPr>
        <p:spPr>
          <a:xfrm>
            <a:off x="838200" y="1377863"/>
            <a:ext cx="10515600" cy="4799100"/>
          </a:xfrm>
        </p:spPr>
        <p:txBody>
          <a:bodyPr vert="horz" lIns="91440" tIns="45720" rIns="91440" bIns="45720" rtlCol="0" anchor="t">
            <a:normAutofit/>
          </a:bodyPr>
          <a:lstStyle/>
          <a:p>
            <a:pPr marL="0" indent="0">
              <a:buNone/>
            </a:pPr>
            <a:r>
              <a:rPr lang="sv-SE" sz="2000" dirty="0">
                <a:cs typeface="Calibri" panose="020F0502020204030204"/>
              </a:rPr>
              <a:t> Slätta SK - </a:t>
            </a:r>
            <a:r>
              <a:rPr lang="sv-SE" sz="2000" dirty="0" err="1">
                <a:cs typeface="Calibri" panose="020F0502020204030204"/>
              </a:rPr>
              <a:t>Svff</a:t>
            </a:r>
            <a:endParaRPr lang="sv-SE" sz="2000" dirty="0">
              <a:cs typeface="Calibri"/>
            </a:endParaRPr>
          </a:p>
          <a:p>
            <a:pPr marL="0" indent="0">
              <a:buNone/>
            </a:pPr>
            <a:endParaRPr lang="sv-SE" sz="1800" dirty="0"/>
          </a:p>
          <a:p>
            <a:endParaRPr lang="sv-SE" dirty="0"/>
          </a:p>
        </p:txBody>
      </p:sp>
      <p:sp>
        <p:nvSpPr>
          <p:cNvPr id="4" name="textruta 3"/>
          <p:cNvSpPr txBox="1"/>
          <p:nvPr/>
        </p:nvSpPr>
        <p:spPr>
          <a:xfrm>
            <a:off x="655181" y="1760086"/>
            <a:ext cx="11120677" cy="6678751"/>
          </a:xfrm>
          <a:prstGeom prst="rect">
            <a:avLst/>
          </a:prstGeom>
          <a:noFill/>
        </p:spPr>
        <p:txBody>
          <a:bodyPr wrap="square" rtlCol="0" anchor="t">
            <a:spAutoFit/>
          </a:bodyPr>
          <a:lstStyle/>
          <a:p>
            <a:r>
              <a:rPr lang="sv-SE" sz="2000" b="1" dirty="0"/>
              <a:t>Nytt:</a:t>
            </a:r>
            <a:endParaRPr lang="sv-SE" dirty="0"/>
          </a:p>
          <a:p>
            <a:pPr marL="342900" indent="-342900">
              <a:buFont typeface="Arial"/>
              <a:buChar char="•"/>
            </a:pPr>
            <a:r>
              <a:rPr lang="sv-SE" sz="2000" dirty="0"/>
              <a:t>Större plan</a:t>
            </a:r>
            <a:endParaRPr lang="sv-SE" dirty="0">
              <a:cs typeface="Calibri"/>
            </a:endParaRPr>
          </a:p>
          <a:p>
            <a:pPr marL="342900" indent="-342900">
              <a:buFont typeface="Arial" panose="020B0604020202020204" pitchFamily="34" charset="0"/>
              <a:buChar char="•"/>
            </a:pPr>
            <a:r>
              <a:rPr lang="sv-SE" sz="2000" dirty="0"/>
              <a:t>Större mål </a:t>
            </a:r>
            <a:endParaRPr lang="sv-SE" sz="2000" dirty="0">
              <a:cs typeface="Calibri" panose="020F0502020204030204"/>
            </a:endParaRPr>
          </a:p>
          <a:p>
            <a:pPr marL="342900" indent="-342900">
              <a:buFont typeface="Arial" panose="020B0604020202020204" pitchFamily="34" charset="0"/>
              <a:buChar char="•"/>
            </a:pPr>
            <a:r>
              <a:rPr lang="sv-SE" sz="2000" dirty="0">
                <a:cs typeface="Calibri" panose="020F0502020204030204"/>
              </a:rPr>
              <a:t>2 x 40 minuter</a:t>
            </a:r>
          </a:p>
          <a:p>
            <a:pPr marL="342900" indent="-342900">
              <a:buFont typeface="Arial" panose="020B0604020202020204" pitchFamily="34" charset="0"/>
              <a:buChar char="•"/>
            </a:pPr>
            <a:r>
              <a:rPr lang="sv-SE" sz="2000" dirty="0"/>
              <a:t>Rekommenderat antal avbytare i en match är tre till fyra. </a:t>
            </a:r>
            <a:endParaRPr lang="sv-SE" sz="2000" dirty="0">
              <a:cs typeface="Calibri" panose="020F0502020204030204"/>
            </a:endParaRPr>
          </a:p>
          <a:p>
            <a:pPr marL="342900" indent="-342900">
              <a:buFont typeface="Arial" panose="020B0604020202020204" pitchFamily="34" charset="0"/>
              <a:buChar char="•"/>
            </a:pPr>
            <a:r>
              <a:rPr lang="sv-SE" sz="2000" b="1" dirty="0"/>
              <a:t>Tips från </a:t>
            </a:r>
            <a:r>
              <a:rPr lang="sv-SE" sz="2000" b="1" dirty="0" err="1"/>
              <a:t>Svff</a:t>
            </a:r>
            <a:r>
              <a:rPr lang="sv-SE" sz="2000" b="1" dirty="0"/>
              <a:t>:</a:t>
            </a:r>
          </a:p>
          <a:p>
            <a:pPr marL="342900" indent="-342900">
              <a:buFont typeface="Arial" panose="020B0604020202020204" pitchFamily="34" charset="0"/>
              <a:buChar char="•"/>
            </a:pPr>
            <a:r>
              <a:rPr lang="sv-SE" sz="2000" dirty="0">
                <a:ea typeface="+mn-lt"/>
                <a:cs typeface="+mn-lt"/>
              </a:rPr>
              <a:t>Spelarna bör fortsätta att träna på alla färdigheter, men en viss del av träningen kan ägnas åt att förstärka en styrka eller förbättra en svaghet.</a:t>
            </a:r>
            <a:endParaRPr lang="sv-SE" sz="2000" dirty="0"/>
          </a:p>
          <a:p>
            <a:pPr marL="342900" indent="-342900">
              <a:buFont typeface="Arial" panose="020B0604020202020204" pitchFamily="34" charset="0"/>
              <a:buChar char="•"/>
            </a:pPr>
            <a:r>
              <a:rPr lang="sv-SE" sz="2000" dirty="0">
                <a:ea typeface="+mn-lt"/>
                <a:cs typeface="+mn-lt"/>
              </a:rPr>
              <a:t>Alla spelare i matchtruppen spelar minst halva speltiden.</a:t>
            </a:r>
          </a:p>
          <a:p>
            <a:pPr marL="342900" indent="-342900">
              <a:buFont typeface="Arial" panose="020B0604020202020204" pitchFamily="34" charset="0"/>
              <a:buChar char="•"/>
            </a:pPr>
            <a:r>
              <a:rPr lang="sv-SE" sz="2000" dirty="0">
                <a:ea typeface="+mn-lt"/>
                <a:cs typeface="+mn-lt"/>
              </a:rPr>
              <a:t>Det är viktigt att alla spelare får samma möjligheter och får spela lika mycket. Viktigt att alla spelare får vara aktiva och spela mycket under matcherna. </a:t>
            </a:r>
          </a:p>
          <a:p>
            <a:pPr marL="342900" indent="-342900">
              <a:buFont typeface="Arial" panose="020B0604020202020204" pitchFamily="34" charset="0"/>
              <a:buChar char="•"/>
            </a:pPr>
            <a:r>
              <a:rPr lang="sv-SE" sz="2000" dirty="0">
                <a:ea typeface="+mn-lt"/>
                <a:cs typeface="+mn-lt"/>
              </a:rPr>
              <a:t>Alla spelare erbjuds matchspel, men intresse och utveckling kan påverka i vilket av föreningens lag de spelar.</a:t>
            </a:r>
          </a:p>
          <a:p>
            <a:pPr marL="342900" indent="-342900">
              <a:buFont typeface="Arial" panose="020B0604020202020204" pitchFamily="34" charset="0"/>
              <a:buChar char="•"/>
            </a:pPr>
            <a:r>
              <a:rPr lang="sv-SE" sz="2000" dirty="0">
                <a:ea typeface="+mn-lt"/>
                <a:cs typeface="+mn-lt"/>
              </a:rPr>
              <a:t>Det rekommenderas att ingen spelare deltar i mer än 1,5 match per vecka i snitt under säsongen. Att spela för många matcher kan leda till överbelastningsskador, minskad långsiktig motivation och mindre tid för både allsidig och specifik träning.</a:t>
            </a:r>
          </a:p>
          <a:p>
            <a:endParaRPr lang="sv-SE" sz="2000" dirty="0">
              <a:ea typeface="+mn-lt"/>
              <a:cs typeface="+mn-lt"/>
            </a:endParaRPr>
          </a:p>
          <a:p>
            <a:pPr marL="342900" indent="-342900">
              <a:buFont typeface="Arial" panose="020B0604020202020204" pitchFamily="34" charset="0"/>
              <a:buChar char="•"/>
            </a:pPr>
            <a:endParaRPr lang="sv-SE" sz="2000" dirty="0">
              <a:cs typeface="Calibri"/>
            </a:endParaRPr>
          </a:p>
          <a:p>
            <a:endParaRPr lang="sv-SE" sz="2000" dirty="0">
              <a:cs typeface="Calibri"/>
            </a:endParaRPr>
          </a:p>
          <a:p>
            <a:endParaRPr lang="sv-SE" sz="800" dirty="0">
              <a:cs typeface="Calibri"/>
            </a:endParaRP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endParaRPr lang="sv-SE" sz="2000" dirty="0">
              <a:cs typeface="Calibri"/>
            </a:endParaRPr>
          </a:p>
        </p:txBody>
      </p:sp>
    </p:spTree>
    <p:extLst>
      <p:ext uri="{BB962C8B-B14F-4D97-AF65-F5344CB8AC3E}">
        <p14:creationId xmlns:p14="http://schemas.microsoft.com/office/powerpoint/2010/main" val="405138601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4308</TotalTime>
  <Words>1568</Words>
  <Application>Microsoft Macintosh PowerPoint</Application>
  <PresentationFormat>Bredbild</PresentationFormat>
  <Paragraphs>212</Paragraphs>
  <Slides>18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Calibri Light</vt:lpstr>
      <vt:lpstr>Helvetica Neue</vt:lpstr>
      <vt:lpstr>Office-tema</vt:lpstr>
      <vt:lpstr>Föräldramöte 2020-04-05 </vt:lpstr>
      <vt:lpstr>Säsongen 2020</vt:lpstr>
      <vt:lpstr>Corona – covid-19</vt:lpstr>
      <vt:lpstr>Laget</vt:lpstr>
      <vt:lpstr>Tränare</vt:lpstr>
      <vt:lpstr>Spelarutbildningsplan</vt:lpstr>
      <vt:lpstr>PowerPoint-presentation</vt:lpstr>
      <vt:lpstr>Spelformer </vt:lpstr>
      <vt:lpstr>Spelformen 11 mot 11 </vt:lpstr>
      <vt:lpstr>Förhållningssätt mellan spelare</vt:lpstr>
      <vt:lpstr>Förhållningssätt mellan spelare</vt:lpstr>
      <vt:lpstr>Förhållningssätt mellan spelare</vt:lpstr>
      <vt:lpstr>Kick-off 24-25 April</vt:lpstr>
      <vt:lpstr>Träning</vt:lpstr>
      <vt:lpstr>Seriespel och matcher</vt:lpstr>
      <vt:lpstr>Cuper och distriktslag</vt:lpstr>
      <vt:lpstr>Uppgifter till föräldrar </vt:lpstr>
      <vt:lpstr>Diverse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2019-04-xx</dc:title>
  <dc:creator>Michael Bridgeman</dc:creator>
  <cp:lastModifiedBy> </cp:lastModifiedBy>
  <cp:revision>130</cp:revision>
  <dcterms:created xsi:type="dcterms:W3CDTF">2019-03-22T12:04:03Z</dcterms:created>
  <dcterms:modified xsi:type="dcterms:W3CDTF">2020-04-07T09:09:21Z</dcterms:modified>
</cp:coreProperties>
</file>