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2" r:id="rId2"/>
    <p:sldMasterId id="2147483674" r:id="rId3"/>
  </p:sldMasterIdLst>
  <p:notesMasterIdLst>
    <p:notesMasterId r:id="rId18"/>
  </p:notesMasterIdLst>
  <p:sldIdLst>
    <p:sldId id="275" r:id="rId4"/>
    <p:sldId id="276" r:id="rId5"/>
    <p:sldId id="277" r:id="rId6"/>
    <p:sldId id="278" r:id="rId7"/>
    <p:sldId id="279" r:id="rId8"/>
    <p:sldId id="280" r:id="rId9"/>
    <p:sldId id="281" r:id="rId10"/>
    <p:sldId id="282" r:id="rId11"/>
    <p:sldId id="269" r:id="rId12"/>
    <p:sldId id="273" r:id="rId13"/>
    <p:sldId id="270" r:id="rId14"/>
    <p:sldId id="283" r:id="rId15"/>
    <p:sldId id="284" r:id="rId16"/>
    <p:sldId id="274" r:id="rId17"/>
  </p:sldIdLst>
  <p:sldSz cx="12192000" cy="6858000"/>
  <p:notesSz cx="6797675" cy="99250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qcFWmMz52IdWKhhoFyFug8SANJ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2565" autoAdjust="0"/>
  </p:normalViewPr>
  <p:slideViewPr>
    <p:cSldViewPr>
      <p:cViewPr varScale="1">
        <p:scale>
          <a:sx n="75" d="100"/>
          <a:sy n="75" d="100"/>
        </p:scale>
        <p:origin x="-96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ael Sirén" userId="54681f6d-91cd-49af-abd3-ec5b62f21866" providerId="ADAL" clId="{F96E8E38-FFED-4481-8A15-545AD8525A0D}"/>
    <pc:docChg chg="undo custSel modSld sldOrd">
      <pc:chgData name="Mickael Sirén" userId="54681f6d-91cd-49af-abd3-ec5b62f21866" providerId="ADAL" clId="{F96E8E38-FFED-4481-8A15-545AD8525A0D}" dt="2023-09-17T16:11:12.561" v="480" actId="20577"/>
      <pc:docMkLst>
        <pc:docMk/>
      </pc:docMkLst>
      <pc:sldChg chg="modSp mod">
        <pc:chgData name="Mickael Sirén" userId="54681f6d-91cd-49af-abd3-ec5b62f21866" providerId="ADAL" clId="{F96E8E38-FFED-4481-8A15-545AD8525A0D}" dt="2023-09-17T16:07:16.153" v="5" actId="1076"/>
        <pc:sldMkLst>
          <pc:docMk/>
          <pc:sldMk cId="0" sldId="256"/>
        </pc:sldMkLst>
        <pc:picChg chg="mod">
          <ac:chgData name="Mickael Sirén" userId="54681f6d-91cd-49af-abd3-ec5b62f21866" providerId="ADAL" clId="{F96E8E38-FFED-4481-8A15-545AD8525A0D}" dt="2023-09-17T16:07:16.153" v="5" actId="1076"/>
          <ac:picMkLst>
            <pc:docMk/>
            <pc:sldMk cId="0" sldId="256"/>
            <ac:picMk id="102" creationId="{00000000-0000-0000-0000-000000000000}"/>
          </ac:picMkLst>
        </pc:picChg>
      </pc:sldChg>
      <pc:sldChg chg="ord">
        <pc:chgData name="Mickael Sirén" userId="54681f6d-91cd-49af-abd3-ec5b62f21866" providerId="ADAL" clId="{F96E8E38-FFED-4481-8A15-545AD8525A0D}" dt="2023-09-17T16:05:25.653" v="3"/>
        <pc:sldMkLst>
          <pc:docMk/>
          <pc:sldMk cId="414069953" sldId="270"/>
        </pc:sldMkLst>
      </pc:sldChg>
      <pc:sldChg chg="modSp mod">
        <pc:chgData name="Mickael Sirén" userId="54681f6d-91cd-49af-abd3-ec5b62f21866" providerId="ADAL" clId="{F96E8E38-FFED-4481-8A15-545AD8525A0D}" dt="2023-09-17T16:11:12.561" v="480" actId="20577"/>
        <pc:sldMkLst>
          <pc:docMk/>
          <pc:sldMk cId="1573327395" sldId="273"/>
        </pc:sldMkLst>
        <pc:spChg chg="mod">
          <ac:chgData name="Mickael Sirén" userId="54681f6d-91cd-49af-abd3-ec5b62f21866" providerId="ADAL" clId="{F96E8E38-FFED-4481-8A15-545AD8525A0D}" dt="2023-09-17T16:11:12.561" v="480" actId="20577"/>
          <ac:spMkLst>
            <pc:docMk/>
            <pc:sldMk cId="1573327395" sldId="273"/>
            <ac:spMk id="2" creationId="{DE21AE9C-034B-5CE4-DBBB-B12EA77AE33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797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797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7076"/>
            <a:ext cx="2945659" cy="49797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793881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Frågor kring bildspelet – kontakta styrelsen.</a:t>
            </a:r>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1</a:t>
            </a:fld>
            <a:endParaRPr lang="sv-SE">
              <a:solidFill>
                <a:prstClr val="black"/>
              </a:solidFill>
              <a:latin typeface="Calibri"/>
            </a:endParaRPr>
          </a:p>
        </p:txBody>
      </p:sp>
    </p:spTree>
    <p:extLst>
      <p:ext uri="{BB962C8B-B14F-4D97-AF65-F5344CB8AC3E}">
        <p14:creationId xmlns:p14="http://schemas.microsoft.com/office/powerpoint/2010/main" val="3893223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DB8C216D-629E-4C46-A1AF-9824A5DA4BC2}" type="slidenum">
              <a:rPr lang="sv-SE" smtClean="0">
                <a:solidFill>
                  <a:prstClr val="black"/>
                </a:solidFill>
                <a:latin typeface="Calibri"/>
              </a:rPr>
              <a:pPr/>
              <a:t>2</a:t>
            </a:fld>
            <a:endParaRPr lang="sv-SE">
              <a:solidFill>
                <a:prstClr val="black"/>
              </a:solidFill>
              <a:latin typeface="Calibri"/>
            </a:endParaRPr>
          </a:p>
        </p:txBody>
      </p:sp>
    </p:spTree>
    <p:extLst>
      <p:ext uri="{BB962C8B-B14F-4D97-AF65-F5344CB8AC3E}">
        <p14:creationId xmlns:p14="http://schemas.microsoft.com/office/powerpoint/2010/main" val="2176701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455902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a:spLocks noGrp="1" noRot="1" noChangeAspect="1"/>
          </p:cNvSpPr>
          <p:nvPr>
            <p:ph type="sldImg" idx="2"/>
          </p:nvPr>
        </p:nvSpPr>
        <p:spPr>
          <a:xfrm>
            <a:off x="420688" y="1239838"/>
            <a:ext cx="5956300" cy="33512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4:notes"/>
          <p:cNvSpPr txBox="1">
            <a:spLocks noGrp="1"/>
          </p:cNvSpPr>
          <p:nvPr>
            <p:ph type="body" idx="1"/>
          </p:nvPr>
        </p:nvSpPr>
        <p:spPr>
          <a:xfrm>
            <a:off x="679768" y="4776431"/>
            <a:ext cx="5438140" cy="39079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4:notes"/>
          <p:cNvSpPr txBox="1">
            <a:spLocks noGrp="1"/>
          </p:cNvSpPr>
          <p:nvPr>
            <p:ph type="sldNum" idx="12"/>
          </p:nvPr>
        </p:nvSpPr>
        <p:spPr>
          <a:xfrm>
            <a:off x="3850443" y="9427076"/>
            <a:ext cx="2945659" cy="49797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981406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6"/>
        <p:cNvGrpSpPr/>
        <p:nvPr/>
      </p:nvGrpSpPr>
      <p:grpSpPr>
        <a:xfrm>
          <a:off x="0" y="0"/>
          <a:ext cx="0" cy="0"/>
          <a:chOff x="0" y="0"/>
          <a:chExt cx="0" cy="0"/>
        </a:xfrm>
      </p:grpSpPr>
      <p:sp>
        <p:nvSpPr>
          <p:cNvPr id="37" name="Google Shape;37;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90"/>
        <p:cNvGrpSpPr/>
        <p:nvPr/>
      </p:nvGrpSpPr>
      <p:grpSpPr>
        <a:xfrm>
          <a:off x="0" y="0"/>
          <a:ext cx="0" cy="0"/>
          <a:chOff x="0" y="0"/>
          <a:chExt cx="0" cy="0"/>
        </a:xfrm>
      </p:grpSpPr>
      <p:sp>
        <p:nvSpPr>
          <p:cNvPr id="91" name="Google Shape;91;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560795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90696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028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39086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25293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17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42097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245105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8996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42"/>
        <p:cNvGrpSpPr/>
        <p:nvPr/>
      </p:nvGrpSpPr>
      <p:grpSpPr>
        <a:xfrm>
          <a:off x="0" y="0"/>
          <a:ext cx="0" cy="0"/>
          <a:chOff x="0" y="0"/>
          <a:chExt cx="0" cy="0"/>
        </a:xfrm>
      </p:grpSpPr>
      <p:sp>
        <p:nvSpPr>
          <p:cNvPr id="43" name="Google Shape;43;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5" name="Google Shape;4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865736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50716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186007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373156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043482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12681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29143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786901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8282310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07684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377711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42731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51FC5A6D-FFC4-4C1F-ADC6-C5E5705D803A}" type="datetimeFigureOut">
              <a:rPr lang="sv-SE" smtClean="0">
                <a:solidFill>
                  <a:prstClr val="black">
                    <a:tint val="75000"/>
                  </a:prstClr>
                </a:solidFill>
              </a:rPr>
              <a:pPr/>
              <a:t>2023-09-20</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685C7988-94A2-4357-B494-FF446E7ACE94}"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5769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66"/>
        <p:cNvGrpSpPr/>
        <p:nvPr/>
      </p:nvGrpSpPr>
      <p:grpSpPr>
        <a:xfrm>
          <a:off x="0" y="0"/>
          <a:ext cx="0" cy="0"/>
          <a:chOff x="0" y="0"/>
          <a:chExt cx="0" cy="0"/>
        </a:xfrm>
      </p:grpSpPr>
      <p:sp>
        <p:nvSpPr>
          <p:cNvPr id="67" name="Google Shape;6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77"/>
        <p:cNvGrpSpPr/>
        <p:nvPr/>
      </p:nvGrpSpPr>
      <p:grpSpPr>
        <a:xfrm>
          <a:off x="0" y="0"/>
          <a:ext cx="0" cy="0"/>
          <a:chOff x="0" y="0"/>
          <a:chExt cx="0" cy="0"/>
        </a:xfrm>
      </p:grpSpPr>
      <p:sp>
        <p:nvSpPr>
          <p:cNvPr id="78" name="Google Shape;7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6"/>
          <p:cNvSpPr>
            <a:spLocks noGrp="1"/>
          </p:cNvSpPr>
          <p:nvPr>
            <p:ph type="pic" idx="2"/>
          </p:nvPr>
        </p:nvSpPr>
        <p:spPr>
          <a:xfrm>
            <a:off x="5183188" y="987425"/>
            <a:ext cx="6172200" cy="4873625"/>
          </a:xfrm>
          <a:prstGeom prst="rect">
            <a:avLst/>
          </a:prstGeom>
          <a:noFill/>
          <a:ln>
            <a:noFill/>
          </a:ln>
        </p:spPr>
      </p:sp>
      <p:sp>
        <p:nvSpPr>
          <p:cNvPr id="80" name="Google Shape;80;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84"/>
        <p:cNvGrpSpPr/>
        <p:nvPr/>
      </p:nvGrpSpPr>
      <p:grpSpPr>
        <a:xfrm>
          <a:off x="0" y="0"/>
          <a:ext cx="0" cy="0"/>
          <a:chOff x="0" y="0"/>
          <a:chExt cx="0" cy="0"/>
        </a:xfrm>
      </p:grpSpPr>
      <p:sp>
        <p:nvSpPr>
          <p:cNvPr id="85" name="Google Shape;85;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rgbClr val="888888"/>
                </a:solidFill>
                <a:latin typeface="Calibri"/>
                <a:ea typeface="Calibri"/>
                <a:cs typeface="Calibri"/>
                <a:sym typeface="Calibri"/>
              </a:defRPr>
            </a:lvl1pPr>
            <a:lvl2pPr marL="0" marR="0" lvl="1" indent="0" algn="r" rtl="0">
              <a:spcBef>
                <a:spcPts val="0"/>
              </a:spcBef>
              <a:buNone/>
              <a:defRPr sz="1200" b="0" u="none">
                <a:solidFill>
                  <a:srgbClr val="888888"/>
                </a:solidFill>
                <a:latin typeface="Calibri"/>
                <a:ea typeface="Calibri"/>
                <a:cs typeface="Calibri"/>
                <a:sym typeface="Calibri"/>
              </a:defRPr>
            </a:lvl2pPr>
            <a:lvl3pPr marL="0" marR="0" lvl="2" indent="0" algn="r" rtl="0">
              <a:spcBef>
                <a:spcPts val="0"/>
              </a:spcBef>
              <a:buNone/>
              <a:defRPr sz="1200" b="0" u="none">
                <a:solidFill>
                  <a:srgbClr val="888888"/>
                </a:solidFill>
                <a:latin typeface="Calibri"/>
                <a:ea typeface="Calibri"/>
                <a:cs typeface="Calibri"/>
                <a:sym typeface="Calibri"/>
              </a:defRPr>
            </a:lvl3pPr>
            <a:lvl4pPr marL="0" marR="0" lvl="3" indent="0" algn="r" rtl="0">
              <a:spcBef>
                <a:spcPts val="0"/>
              </a:spcBef>
              <a:buNone/>
              <a:defRPr sz="1200" b="0" u="none">
                <a:solidFill>
                  <a:srgbClr val="888888"/>
                </a:solidFill>
                <a:latin typeface="Calibri"/>
                <a:ea typeface="Calibri"/>
                <a:cs typeface="Calibri"/>
                <a:sym typeface="Calibri"/>
              </a:defRPr>
            </a:lvl4pPr>
            <a:lvl5pPr marL="0" marR="0" lvl="4" indent="0" algn="r" rtl="0">
              <a:spcBef>
                <a:spcPts val="0"/>
              </a:spcBef>
              <a:buNone/>
              <a:defRPr sz="1200" b="0" u="none">
                <a:solidFill>
                  <a:srgbClr val="888888"/>
                </a:solidFill>
                <a:latin typeface="Calibri"/>
                <a:ea typeface="Calibri"/>
                <a:cs typeface="Calibri"/>
                <a:sym typeface="Calibri"/>
              </a:defRPr>
            </a:lvl5pPr>
            <a:lvl6pPr marL="0" marR="0" lvl="5" indent="0" algn="r" rtl="0">
              <a:spcBef>
                <a:spcPts val="0"/>
              </a:spcBef>
              <a:buNone/>
              <a:defRPr sz="1200" b="0" u="none">
                <a:solidFill>
                  <a:srgbClr val="888888"/>
                </a:solidFill>
                <a:latin typeface="Calibri"/>
                <a:ea typeface="Calibri"/>
                <a:cs typeface="Calibri"/>
                <a:sym typeface="Calibri"/>
              </a:defRPr>
            </a:lvl6pPr>
            <a:lvl7pPr marL="0" marR="0" lvl="6" indent="0" algn="r" rtl="0">
              <a:spcBef>
                <a:spcPts val="0"/>
              </a:spcBef>
              <a:buNone/>
              <a:defRPr sz="1200" b="0" u="none">
                <a:solidFill>
                  <a:srgbClr val="888888"/>
                </a:solidFill>
                <a:latin typeface="Calibri"/>
                <a:ea typeface="Calibri"/>
                <a:cs typeface="Calibri"/>
                <a:sym typeface="Calibri"/>
              </a:defRPr>
            </a:lvl7pPr>
            <a:lvl8pPr marL="0" marR="0" lvl="7" indent="0" algn="r" rtl="0">
              <a:spcBef>
                <a:spcPts val="0"/>
              </a:spcBef>
              <a:buNone/>
              <a:defRPr sz="1200" b="0" u="none">
                <a:solidFill>
                  <a:srgbClr val="888888"/>
                </a:solidFill>
                <a:latin typeface="Calibri"/>
                <a:ea typeface="Calibri"/>
                <a:cs typeface="Calibri"/>
                <a:sym typeface="Calibri"/>
              </a:defRPr>
            </a:lvl8pPr>
            <a:lvl9pPr marL="0" marR="0" lvl="8" indent="0" algn="r" rtl="0">
              <a:spcBef>
                <a:spcPts val="0"/>
              </a:spcBef>
              <a:buNone/>
              <a:defRPr sz="1200" b="0" u="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2023-09-20</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76163682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51FC5A6D-FFC4-4C1F-ADC6-C5E5705D803A}" type="datetimeFigureOut">
              <a:rPr lang="sv-SE" kern="1200" smtClean="0">
                <a:solidFill>
                  <a:prstClr val="black">
                    <a:tint val="75000"/>
                  </a:prstClr>
                </a:solidFill>
                <a:latin typeface="Calibri" panose="020F0502020204030204"/>
                <a:ea typeface="+mn-ea"/>
                <a:cs typeface="+mn-cs"/>
              </a:rPr>
              <a:pPr>
                <a:buClrTx/>
                <a:buFontTx/>
                <a:buNone/>
              </a:pPr>
              <a:t>2023-09-20</a:t>
            </a:fld>
            <a:endParaRPr lang="sv-SE" kern="1200">
              <a:solidFill>
                <a:prstClr val="black">
                  <a:tint val="75000"/>
                </a:prstClr>
              </a:solidFill>
              <a:latin typeface="Calibri" panose="020F0502020204030204"/>
              <a:ea typeface="+mn-ea"/>
              <a:cs typeface="+mn-cs"/>
            </a:endParaRPr>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sv-SE" kern="1200">
              <a:solidFill>
                <a:prstClr val="black">
                  <a:tint val="75000"/>
                </a:prstClr>
              </a:solidFill>
              <a:latin typeface="Calibri" panose="020F0502020204030204"/>
              <a:ea typeface="+mn-ea"/>
              <a:cs typeface="+mn-cs"/>
            </a:endParaRPr>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685C7988-94A2-4357-B494-FF446E7ACE94}" type="slidenum">
              <a:rPr lang="sv-SE" kern="1200" smtClean="0">
                <a:solidFill>
                  <a:prstClr val="black">
                    <a:tint val="75000"/>
                  </a:prstClr>
                </a:solidFill>
                <a:latin typeface="Calibri" panose="020F0502020204030204"/>
                <a:ea typeface="+mn-ea"/>
                <a:cs typeface="+mn-cs"/>
              </a:rPr>
              <a:pPr>
                <a:buClrTx/>
                <a:buFontTx/>
                <a:buNone/>
              </a:pPr>
              <a:t>‹#›</a:t>
            </a:fld>
            <a:endParaRPr lang="sv-SE"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307295009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stats.innebandy.se/sasong/41/lag/120125/spelprogram"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69">
            <a:extLst>
              <a:ext uri="{FF2B5EF4-FFF2-40B4-BE49-F238E27FC236}">
                <a16:creationId xmlns:a16="http://schemas.microsoft.com/office/drawing/2014/main" xmlns="" id="{B0354608-2C0B-45C8-8C8B-8E3ED2EF58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pic>
        <p:nvPicPr>
          <p:cNvPr id="8" name="Bildobjekt 7" descr="En bild som visar person, skidåkning, personer, skatebordåkning&#10;&#10;Automatiskt genererad beskrivning">
            <a:extLst>
              <a:ext uri="{FF2B5EF4-FFF2-40B4-BE49-F238E27FC236}">
                <a16:creationId xmlns:a16="http://schemas.microsoft.com/office/drawing/2014/main" xmlns="" id="{76E9B5F4-F026-4227-B8E3-A9B4CC227722}"/>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t="7376" b="8669"/>
          <a:stretch/>
        </p:blipFill>
        <p:spPr>
          <a:xfrm>
            <a:off x="2" y="10"/>
            <a:ext cx="12191997" cy="6857990"/>
          </a:xfrm>
          <a:prstGeom prst="rect">
            <a:avLst/>
          </a:prstGeom>
        </p:spPr>
      </p:pic>
      <p:sp>
        <p:nvSpPr>
          <p:cNvPr id="7" name="textruta 6">
            <a:extLst>
              <a:ext uri="{FF2B5EF4-FFF2-40B4-BE49-F238E27FC236}">
                <a16:creationId xmlns:a16="http://schemas.microsoft.com/office/drawing/2014/main" xmlns="" id="{79FC9238-DBE2-4DBA-96B3-0C1659D59E37}"/>
              </a:ext>
            </a:extLst>
          </p:cNvPr>
          <p:cNvSpPr txBox="1"/>
          <p:nvPr/>
        </p:nvSpPr>
        <p:spPr>
          <a:xfrm>
            <a:off x="2590991" y="1680291"/>
            <a:ext cx="7010018" cy="2288225"/>
          </a:xfrm>
          <a:prstGeom prst="rect">
            <a:avLst/>
          </a:prstGeom>
        </p:spPr>
        <p:txBody>
          <a:bodyPr vert="horz" lIns="91440" tIns="45720" rIns="91440" bIns="45720" rtlCol="0" anchor="b">
            <a:normAutofit/>
          </a:bodyPr>
          <a:lstStyle/>
          <a:p>
            <a:pPr>
              <a:lnSpc>
                <a:spcPct val="90000"/>
              </a:lnSpc>
              <a:spcBef>
                <a:spcPct val="0"/>
              </a:spcBef>
              <a:spcAft>
                <a:spcPts val="600"/>
              </a:spcAft>
              <a:buClrTx/>
              <a:buFontTx/>
              <a:buNone/>
            </a:pPr>
            <a:r>
              <a:rPr lang="en-US" sz="61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Välkomna</a:t>
            </a:r>
            <a:r>
              <a:rPr lang="en-US" sz="61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till </a:t>
            </a:r>
            <a:r>
              <a:rPr lang="en-US" sz="6100" kern="1200" dirty="0" err="1">
                <a:solidFill>
                  <a:prstClr val="white"/>
                </a:solidFill>
                <a:effectLst>
                  <a:outerShdw blurRad="38100" dist="38100" dir="2700000" algn="tl">
                    <a:srgbClr val="000000">
                      <a:alpha val="43137"/>
                    </a:srgbClr>
                  </a:outerShdw>
                </a:effectLst>
                <a:latin typeface="Calibri Light" panose="020F0302020204030204"/>
                <a:ea typeface="+mn-ea"/>
                <a:cs typeface="+mn-cs"/>
              </a:rPr>
              <a:t>säsongen</a:t>
            </a:r>
            <a:r>
              <a:rPr lang="en-US" sz="6100" kern="1200" dirty="0">
                <a:solidFill>
                  <a:prstClr val="white"/>
                </a:solidFill>
                <a:effectLst>
                  <a:outerShdw blurRad="38100" dist="38100" dir="2700000" algn="tl">
                    <a:srgbClr val="000000">
                      <a:alpha val="43137"/>
                    </a:srgbClr>
                  </a:outerShdw>
                </a:effectLst>
                <a:latin typeface="Calibri Light" panose="020F0302020204030204"/>
                <a:ea typeface="+mn-ea"/>
                <a:cs typeface="+mn-cs"/>
              </a:rPr>
              <a:t> 2023/2024</a:t>
            </a:r>
          </a:p>
        </p:txBody>
      </p:sp>
      <p:sp>
        <p:nvSpPr>
          <p:cNvPr id="77" name="Freeform 5">
            <a:extLst>
              <a:ext uri="{FF2B5EF4-FFF2-40B4-BE49-F238E27FC236}">
                <a16:creationId xmlns:a16="http://schemas.microsoft.com/office/drawing/2014/main" xmlns="" id="{A69EB637-CEDE-43AD-8B65-DDD63C08FB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790870" y="2245586"/>
            <a:ext cx="1262906" cy="1108260"/>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tx1">
              <a:alpha val="40000"/>
            </a:schemeClr>
          </a:solidFill>
          <a:ln w="63500" cap="flat">
            <a:noFill/>
            <a:prstDash val="solid"/>
            <a:miter lim="800000"/>
            <a:headEnd/>
            <a:tailEnd/>
          </a:ln>
        </p:spPr>
        <p:txBody>
          <a:bodyPr vert="horz" wrap="square" lIns="91440" tIns="45720" rIns="91440" bIns="45720" numCol="1" anchor="t" anchorCtr="0" compatLnSpc="1">
            <a:prstTxWarp prst="textNoShape">
              <a:avLst/>
            </a:prstTxWarp>
          </a:bodyPr>
          <a:lstStyle/>
          <a:p>
            <a:pPr>
              <a:buClrTx/>
              <a:buFontTx/>
              <a:buNone/>
            </a:pPr>
            <a:endParaRPr lang="en-US" sz="1800" kern="1200" dirty="0">
              <a:solidFill>
                <a:prstClr val="white"/>
              </a:solidFill>
              <a:latin typeface="Calibri" panose="020F0502020204030204"/>
              <a:ea typeface="+mn-ea"/>
              <a:cs typeface="+mn-cs"/>
            </a:endParaRPr>
          </a:p>
        </p:txBody>
      </p:sp>
      <p:pic>
        <p:nvPicPr>
          <p:cNvPr id="23" name="Bildobjekt 22">
            <a:extLst>
              <a:ext uri="{FF2B5EF4-FFF2-40B4-BE49-F238E27FC236}">
                <a16:creationId xmlns:a16="http://schemas.microsoft.com/office/drawing/2014/main" xmlns="" id="{F43FA177-F720-43B1-8340-ADAF5E641C0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962" r="16196" b="-4"/>
          <a:stretch/>
        </p:blipFill>
        <p:spPr>
          <a:xfrm>
            <a:off x="695400" y="911082"/>
            <a:ext cx="2034550" cy="1797684"/>
          </a:xfrm>
          <a:custGeom>
            <a:avLst/>
            <a:gdLst/>
            <a:ahLst/>
            <a:cxnLst/>
            <a:rect l="l" t="t" r="r" b="b"/>
            <a:pathLst>
              <a:path w="2034550" h="1797684">
                <a:moveTo>
                  <a:pt x="585760" y="0"/>
                </a:moveTo>
                <a:cubicBezTo>
                  <a:pt x="585760" y="0"/>
                  <a:pt x="585760" y="0"/>
                  <a:pt x="1448790" y="0"/>
                </a:cubicBezTo>
                <a:cubicBezTo>
                  <a:pt x="1502846" y="0"/>
                  <a:pt x="1555038" y="29714"/>
                  <a:pt x="1581134" y="77999"/>
                </a:cubicBezTo>
                <a:cubicBezTo>
                  <a:pt x="1581134" y="77999"/>
                  <a:pt x="1581134" y="77999"/>
                  <a:pt x="2013580" y="822701"/>
                </a:cubicBezTo>
                <a:cubicBezTo>
                  <a:pt x="2041540" y="869128"/>
                  <a:pt x="2041540" y="928556"/>
                  <a:pt x="2013580" y="974984"/>
                </a:cubicBezTo>
                <a:cubicBezTo>
                  <a:pt x="2013580" y="974984"/>
                  <a:pt x="2013580" y="974984"/>
                  <a:pt x="1581134" y="1719685"/>
                </a:cubicBezTo>
                <a:cubicBezTo>
                  <a:pt x="1555038" y="1767970"/>
                  <a:pt x="1502846" y="1797684"/>
                  <a:pt x="1448790" y="1797684"/>
                </a:cubicBezTo>
                <a:cubicBezTo>
                  <a:pt x="1448790" y="1797684"/>
                  <a:pt x="1448790" y="1797684"/>
                  <a:pt x="585760" y="1797684"/>
                </a:cubicBezTo>
                <a:cubicBezTo>
                  <a:pt x="529841" y="1797684"/>
                  <a:pt x="479513" y="1767970"/>
                  <a:pt x="451553" y="1719685"/>
                </a:cubicBezTo>
                <a:cubicBezTo>
                  <a:pt x="451553" y="1719685"/>
                  <a:pt x="451553" y="1719685"/>
                  <a:pt x="20970" y="974984"/>
                </a:cubicBezTo>
                <a:cubicBezTo>
                  <a:pt x="-6990" y="928556"/>
                  <a:pt x="-6990" y="869128"/>
                  <a:pt x="20970" y="822701"/>
                </a:cubicBezTo>
                <a:cubicBezTo>
                  <a:pt x="20970" y="822701"/>
                  <a:pt x="20970" y="822701"/>
                  <a:pt x="451553" y="77999"/>
                </a:cubicBezTo>
                <a:cubicBezTo>
                  <a:pt x="479513" y="29714"/>
                  <a:pt x="529841" y="0"/>
                  <a:pt x="585760" y="0"/>
                </a:cubicBezTo>
                <a:close/>
              </a:path>
            </a:pathLst>
          </a:custGeom>
          <a:ln w="63500">
            <a:solidFill>
              <a:schemeClr val="tx1">
                <a:alpha val="80000"/>
              </a:schemeClr>
            </a:solidFill>
          </a:ln>
        </p:spPr>
      </p:pic>
    </p:spTree>
    <p:extLst>
      <p:ext uri="{BB962C8B-B14F-4D97-AF65-F5344CB8AC3E}">
        <p14:creationId xmlns:p14="http://schemas.microsoft.com/office/powerpoint/2010/main" val="9248268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911424" y="476672"/>
            <a:ext cx="7164288" cy="108250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dirty="0" err="1"/>
              <a:t>Pojkar</a:t>
            </a:r>
            <a:r>
              <a:rPr lang="en-US" b="1" dirty="0"/>
              <a:t> 07/08</a:t>
            </a:r>
            <a:endParaRPr dirty="0"/>
          </a:p>
        </p:txBody>
      </p:sp>
      <p:pic>
        <p:nvPicPr>
          <p:cNvPr id="227" name="Google Shape;227;p14"/>
          <p:cNvPicPr preferRelativeResize="0"/>
          <p:nvPr/>
        </p:nvPicPr>
        <p:blipFill rotWithShape="1">
          <a:blip r:embed="rId3">
            <a:alphaModFix/>
          </a:blip>
          <a:srcRect/>
          <a:stretch/>
        </p:blipFill>
        <p:spPr>
          <a:xfrm>
            <a:off x="9480376" y="188640"/>
            <a:ext cx="2479834" cy="1511516"/>
          </a:xfrm>
          <a:prstGeom prst="rect">
            <a:avLst/>
          </a:prstGeom>
          <a:noFill/>
          <a:ln>
            <a:noFill/>
          </a:ln>
        </p:spPr>
      </p:pic>
      <p:sp>
        <p:nvSpPr>
          <p:cNvPr id="2" name="textruta 1">
            <a:extLst>
              <a:ext uri="{FF2B5EF4-FFF2-40B4-BE49-F238E27FC236}">
                <a16:creationId xmlns="" xmlns:a16="http://schemas.microsoft.com/office/drawing/2014/main" id="{DE21AE9C-034B-5CE4-DBBB-B12EA77AE335}"/>
              </a:ext>
            </a:extLst>
          </p:cNvPr>
          <p:cNvSpPr txBox="1"/>
          <p:nvPr/>
        </p:nvSpPr>
        <p:spPr>
          <a:xfrm>
            <a:off x="231790" y="1700156"/>
            <a:ext cx="11737304" cy="5232202"/>
          </a:xfrm>
          <a:prstGeom prst="rect">
            <a:avLst/>
          </a:prstGeom>
          <a:noFill/>
        </p:spPr>
        <p:txBody>
          <a:bodyPr wrap="square" rtlCol="0">
            <a:spAutoFit/>
          </a:bodyPr>
          <a:lstStyle/>
          <a:p>
            <a:r>
              <a:rPr lang="sv-SE" sz="2000" dirty="0"/>
              <a:t>I år består laget av 14 utespelare o 1 målvakt. Tyvärr har vi tappat 5 </a:t>
            </a:r>
            <a:r>
              <a:rPr lang="sv-SE" sz="2000" dirty="0" err="1"/>
              <a:t>st</a:t>
            </a:r>
            <a:r>
              <a:rPr lang="sv-SE" sz="2000" dirty="0"/>
              <a:t> från förra säsongen 2 har valt att byta förening och 3 har slutat helt med innebandy.</a:t>
            </a:r>
          </a:p>
          <a:p>
            <a:r>
              <a:rPr lang="sv-SE" sz="2000" dirty="0"/>
              <a:t>3 </a:t>
            </a:r>
            <a:r>
              <a:rPr lang="sv-SE" sz="2000" dirty="0" err="1"/>
              <a:t>st</a:t>
            </a:r>
            <a:r>
              <a:rPr lang="sv-SE" sz="2000" dirty="0"/>
              <a:t> träningar i veckan som ligger måndag, tisdag o fredag tider o kallelser kommer i Laget.se.</a:t>
            </a:r>
          </a:p>
          <a:p>
            <a:endParaRPr lang="sv-SE" sz="2000" dirty="0"/>
          </a:p>
          <a:p>
            <a:r>
              <a:rPr lang="sv-SE" sz="2000" dirty="0"/>
              <a:t>Som vi brukar kör vi en kick-off 7/10 då vi också åker och tittar på en SSL match i Mullsjö.</a:t>
            </a:r>
          </a:p>
          <a:p>
            <a:endParaRPr lang="sv-SE" sz="2000" dirty="0"/>
          </a:p>
          <a:p>
            <a:r>
              <a:rPr lang="sv-SE" sz="2000" dirty="0"/>
              <a:t>Hjärnplus kommer att ha föreläsningar för våra killar där de kommer att få verktyg för att hantera olika situationer, som alla vet utsätts vi alla för utmaningar av alla dess olika slag och inte minst </a:t>
            </a:r>
            <a:r>
              <a:rPr lang="sv-SE" sz="2000"/>
              <a:t>våra ungdomar.</a:t>
            </a:r>
            <a:endParaRPr lang="sv-SE" sz="2000" dirty="0"/>
          </a:p>
          <a:p>
            <a:endParaRPr lang="sv-SE" sz="2000" dirty="0"/>
          </a:p>
          <a:p>
            <a:r>
              <a:rPr lang="sv-SE" sz="2000" dirty="0"/>
              <a:t>Vi kommer att delta i 2 cuper. </a:t>
            </a:r>
            <a:r>
              <a:rPr lang="sv-SE" sz="2000" dirty="0" err="1"/>
              <a:t>Sibben</a:t>
            </a:r>
            <a:r>
              <a:rPr lang="sv-SE" sz="2000" dirty="0"/>
              <a:t> Cup 5-7/1 2024 och Linköping </a:t>
            </a:r>
            <a:r>
              <a:rPr lang="sv-SE" sz="2000" dirty="0" err="1"/>
              <a:t>Floorball</a:t>
            </a:r>
            <a:r>
              <a:rPr lang="sv-SE" sz="2000" dirty="0"/>
              <a:t> Games 19-21/4 2024.</a:t>
            </a:r>
          </a:p>
          <a:p>
            <a:endParaRPr lang="sv-SE" sz="2000" dirty="0"/>
          </a:p>
          <a:p>
            <a:r>
              <a:rPr lang="sv-SE" sz="2000" dirty="0"/>
              <a:t>Från er föräldrar vill vi ha hjälp med att stöta och pusha era barn genom säsongen, det kommer att bli tuffa utmaningar som kommer att utveckla killarna enormt mycket.</a:t>
            </a:r>
          </a:p>
          <a:p>
            <a:endParaRPr lang="sv-SE" sz="2000" dirty="0"/>
          </a:p>
          <a:p>
            <a:endParaRPr lang="sv-SE" sz="2000" dirty="0"/>
          </a:p>
          <a:p>
            <a:endParaRPr lang="sv-SE" dirty="0"/>
          </a:p>
        </p:txBody>
      </p:sp>
    </p:spTree>
    <p:extLst>
      <p:ext uri="{BB962C8B-B14F-4D97-AF65-F5344CB8AC3E}">
        <p14:creationId xmlns:p14="http://schemas.microsoft.com/office/powerpoint/2010/main" val="1573327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Skövde IBF träningsgrupper och lag (match)</a:t>
            </a:r>
          </a:p>
        </p:txBody>
      </p:sp>
      <p:pic>
        <p:nvPicPr>
          <p:cNvPr id="4" name="Bildobjekt 3" descr="https://www.innebandy.se/media/5061/siu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2853" y="1484784"/>
            <a:ext cx="7936939" cy="49504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416" y="1628800"/>
            <a:ext cx="2305798" cy="4836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069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26EEBAF-60E6-CA17-C3D8-E93B3C106408}"/>
              </a:ext>
            </a:extLst>
          </p:cNvPr>
          <p:cNvSpPr>
            <a:spLocks noGrp="1"/>
          </p:cNvSpPr>
          <p:nvPr>
            <p:ph type="title"/>
          </p:nvPr>
        </p:nvSpPr>
        <p:spPr/>
        <p:txBody>
          <a:bodyPr/>
          <a:lstStyle/>
          <a:p>
            <a:r>
              <a:rPr lang="sv-SE" dirty="0"/>
              <a:t>Vårt lags uppgifter (P07/08)</a:t>
            </a:r>
          </a:p>
        </p:txBody>
      </p:sp>
      <p:sp>
        <p:nvSpPr>
          <p:cNvPr id="3" name="Platshållare för innehåll 2">
            <a:extLst>
              <a:ext uri="{FF2B5EF4-FFF2-40B4-BE49-F238E27FC236}">
                <a16:creationId xmlns:a16="http://schemas.microsoft.com/office/drawing/2014/main" xmlns="" id="{CF9E0343-AD4D-4DDC-3D5F-FA3759F83A1A}"/>
              </a:ext>
            </a:extLst>
          </p:cNvPr>
          <p:cNvSpPr>
            <a:spLocks noGrp="1"/>
          </p:cNvSpPr>
          <p:nvPr>
            <p:ph idx="1"/>
          </p:nvPr>
        </p:nvSpPr>
        <p:spPr/>
        <p:txBody>
          <a:bodyPr>
            <a:normAutofit/>
          </a:bodyPr>
          <a:lstStyle/>
          <a:p>
            <a:pPr rtl="0" fontAlgn="base">
              <a:lnSpc>
                <a:spcPct val="150000"/>
              </a:lnSpc>
              <a:spcBef>
                <a:spcPts val="0"/>
              </a:spcBef>
              <a:spcAft>
                <a:spcPts val="0"/>
              </a:spcAft>
              <a:buFont typeface="Arial" panose="020B0604020202020204" pitchFamily="34" charset="0"/>
              <a:buChar char="•"/>
            </a:pPr>
            <a:r>
              <a:rPr lang="sv-SE" sz="2000" b="0" i="0" u="none" strike="noStrike" dirty="0">
                <a:solidFill>
                  <a:srgbClr val="000000"/>
                </a:solidFill>
                <a:effectLst/>
                <a:latin typeface="Calibri" panose="020F0502020204030204" pitchFamily="34" charset="0"/>
              </a:rPr>
              <a:t>Bemanna Sibben </a:t>
            </a:r>
            <a:r>
              <a:rPr lang="sv-SE" sz="2000" b="0" i="0" u="none" strike="noStrike" dirty="0" smtClean="0">
                <a:solidFill>
                  <a:srgbClr val="000000"/>
                </a:solidFill>
                <a:effectLst/>
                <a:latin typeface="Calibri" panose="020F0502020204030204" pitchFamily="34" charset="0"/>
              </a:rPr>
              <a:t>Cup (9 </a:t>
            </a:r>
            <a:r>
              <a:rPr lang="sv-SE" sz="2000" b="0" i="0" u="none" strike="noStrike" dirty="0" err="1" smtClean="0">
                <a:solidFill>
                  <a:srgbClr val="000000"/>
                </a:solidFill>
                <a:effectLst/>
                <a:latin typeface="Calibri" panose="020F0502020204030204" pitchFamily="34" charset="0"/>
              </a:rPr>
              <a:t>tim</a:t>
            </a:r>
            <a:r>
              <a:rPr lang="sv-SE" sz="2000" b="0" i="0" u="none" strike="noStrike" dirty="0" smtClean="0">
                <a:solidFill>
                  <a:srgbClr val="000000"/>
                </a:solidFill>
                <a:effectLst/>
                <a:latin typeface="Calibri" panose="020F0502020204030204" pitchFamily="34" charset="0"/>
              </a:rPr>
              <a:t> per </a:t>
            </a:r>
            <a:r>
              <a:rPr lang="sv-SE" sz="2000" b="0" i="0" u="none" strike="noStrike" dirty="0" smtClean="0">
                <a:solidFill>
                  <a:srgbClr val="000000"/>
                </a:solidFill>
                <a:effectLst/>
                <a:latin typeface="Calibri" panose="020F0502020204030204" pitchFamily="34" charset="0"/>
              </a:rPr>
              <a:t>spelare</a:t>
            </a:r>
            <a:r>
              <a:rPr lang="sv-SE" sz="2000" b="0" i="0" u="none" strike="noStrike" dirty="0" smtClean="0">
                <a:solidFill>
                  <a:srgbClr val="000000"/>
                </a:solidFill>
                <a:effectLst/>
                <a:latin typeface="Calibri" panose="020F0502020204030204" pitchFamily="34" charset="0"/>
              </a:rPr>
              <a:t>)</a:t>
            </a:r>
            <a:endParaRPr lang="sv-SE" sz="2000" b="0" i="0" u="none" strike="noStrike" dirty="0">
              <a:solidFill>
                <a:srgbClr val="000000"/>
              </a:solidFill>
              <a:effectLst/>
              <a:latin typeface="Calibri" panose="020F0502020204030204" pitchFamily="34" charset="0"/>
            </a:endParaRPr>
          </a:p>
          <a:p>
            <a:pPr rtl="0" fontAlgn="base">
              <a:lnSpc>
                <a:spcPct val="150000"/>
              </a:lnSpc>
              <a:spcBef>
                <a:spcPts val="0"/>
              </a:spcBef>
              <a:spcAft>
                <a:spcPts val="0"/>
              </a:spcAft>
              <a:buFont typeface="Arial" panose="020B0604020202020204" pitchFamily="34" charset="0"/>
              <a:buChar char="•"/>
            </a:pPr>
            <a:r>
              <a:rPr lang="sv-SE" sz="2000" b="0" i="0" u="none" strike="noStrike" dirty="0">
                <a:solidFill>
                  <a:srgbClr val="000000"/>
                </a:solidFill>
                <a:effectLst/>
                <a:latin typeface="Calibri" panose="020F0502020204030204" pitchFamily="34" charset="0"/>
              </a:rPr>
              <a:t>Sälja </a:t>
            </a:r>
            <a:r>
              <a:rPr lang="sv-SE" sz="2000" b="0" i="0" u="none" strike="noStrike" dirty="0" smtClean="0">
                <a:solidFill>
                  <a:srgbClr val="000000"/>
                </a:solidFill>
                <a:effectLst/>
                <a:latin typeface="Calibri" panose="020F0502020204030204" pitchFamily="34" charset="0"/>
              </a:rPr>
              <a:t>idrottsrabatten (5 </a:t>
            </a:r>
            <a:r>
              <a:rPr lang="sv-SE" sz="2000" b="0" i="0" u="none" strike="noStrike" dirty="0" err="1" smtClean="0">
                <a:solidFill>
                  <a:srgbClr val="000000"/>
                </a:solidFill>
                <a:effectLst/>
                <a:latin typeface="Calibri" panose="020F0502020204030204" pitchFamily="34" charset="0"/>
              </a:rPr>
              <a:t>st</a:t>
            </a:r>
            <a:r>
              <a:rPr lang="sv-SE" sz="2000" b="0" i="0" u="none" strike="noStrike" dirty="0" smtClean="0">
                <a:solidFill>
                  <a:srgbClr val="000000"/>
                </a:solidFill>
                <a:effectLst/>
                <a:latin typeface="Calibri" panose="020F0502020204030204" pitchFamily="34" charset="0"/>
              </a:rPr>
              <a:t> </a:t>
            </a:r>
            <a:r>
              <a:rPr lang="sv-SE" sz="2000" b="0" i="0" u="none" strike="noStrike" dirty="0" smtClean="0">
                <a:solidFill>
                  <a:srgbClr val="000000"/>
                </a:solidFill>
                <a:effectLst/>
                <a:latin typeface="Calibri" panose="020F0502020204030204" pitchFamily="34" charset="0"/>
              </a:rPr>
              <a:t>per spelare på hösten)</a:t>
            </a:r>
            <a:endParaRPr lang="sv-SE" sz="2000" b="0" i="0" u="none" strike="noStrike" dirty="0">
              <a:solidFill>
                <a:srgbClr val="000000"/>
              </a:solidFill>
              <a:effectLst/>
              <a:latin typeface="Calibri" panose="020F0502020204030204" pitchFamily="34" charset="0"/>
            </a:endParaRPr>
          </a:p>
          <a:p>
            <a:pPr rtl="0" fontAlgn="base">
              <a:lnSpc>
                <a:spcPct val="150000"/>
              </a:lnSpc>
              <a:spcBef>
                <a:spcPts val="0"/>
              </a:spcBef>
              <a:spcAft>
                <a:spcPts val="0"/>
              </a:spcAft>
              <a:buFont typeface="Arial" panose="020B0604020202020204" pitchFamily="34" charset="0"/>
              <a:buChar char="•"/>
            </a:pPr>
            <a:r>
              <a:rPr lang="sv-SE" sz="2000" b="0" i="0" u="none" strike="noStrike" dirty="0">
                <a:solidFill>
                  <a:srgbClr val="000000"/>
                </a:solidFill>
                <a:effectLst/>
                <a:latin typeface="Calibri" panose="020F0502020204030204" pitchFamily="34" charset="0"/>
              </a:rPr>
              <a:t>Bemanna kiosken (v 39, 49, 11)</a:t>
            </a:r>
          </a:p>
          <a:p>
            <a:pPr rtl="0" fontAlgn="base">
              <a:lnSpc>
                <a:spcPct val="150000"/>
              </a:lnSpc>
              <a:spcBef>
                <a:spcPts val="0"/>
              </a:spcBef>
              <a:spcAft>
                <a:spcPts val="0"/>
              </a:spcAft>
              <a:buFont typeface="Arial" panose="020B0604020202020204" pitchFamily="34" charset="0"/>
              <a:buChar char="•"/>
            </a:pPr>
            <a:r>
              <a:rPr lang="sv-SE" sz="2000" b="0" i="0" u="none" strike="noStrike" dirty="0">
                <a:solidFill>
                  <a:srgbClr val="000000"/>
                </a:solidFill>
                <a:effectLst/>
                <a:latin typeface="Calibri" panose="020F0502020204030204" pitchFamily="34" charset="0"/>
              </a:rPr>
              <a:t>Sargvakter till Herr-A-matcher, inkl. entré, matchvärd, bollasläng, lotter (v </a:t>
            </a:r>
            <a:r>
              <a:rPr lang="sv-SE" sz="2000" dirty="0" smtClean="0">
                <a:solidFill>
                  <a:srgbClr val="000000"/>
                </a:solidFill>
                <a:latin typeface="Calibri" panose="020F0502020204030204" pitchFamily="34" charset="0"/>
              </a:rPr>
              <a:t>29/9</a:t>
            </a:r>
            <a:r>
              <a:rPr lang="sv-SE" sz="2000" b="0" i="0" u="none" strike="noStrike" dirty="0" smtClean="0">
                <a:solidFill>
                  <a:srgbClr val="000000"/>
                </a:solidFill>
                <a:effectLst/>
                <a:latin typeface="Calibri" panose="020F0502020204030204" pitchFamily="34" charset="0"/>
              </a:rPr>
              <a:t>, 21/10, 2/3)</a:t>
            </a:r>
            <a:endParaRPr lang="sv-SE" sz="2000" b="0" i="0" u="none" strike="noStrike" dirty="0">
              <a:solidFill>
                <a:srgbClr val="000000"/>
              </a:solidFill>
              <a:effectLst/>
              <a:latin typeface="Calibri" panose="020F0502020204030204" pitchFamily="34" charset="0"/>
            </a:endParaRPr>
          </a:p>
          <a:p>
            <a:pPr rtl="0" fontAlgn="base">
              <a:lnSpc>
                <a:spcPct val="150000"/>
              </a:lnSpc>
              <a:spcBef>
                <a:spcPts val="0"/>
              </a:spcBef>
              <a:spcAft>
                <a:spcPts val="800"/>
              </a:spcAft>
              <a:buFont typeface="Arial" panose="020B0604020202020204" pitchFamily="34" charset="0"/>
              <a:buChar char="•"/>
            </a:pPr>
            <a:r>
              <a:rPr lang="sv-SE" sz="2000" b="0" i="0" u="none" strike="noStrike" dirty="0">
                <a:effectLst/>
                <a:latin typeface="Calibri" panose="020F0502020204030204" pitchFamily="34" charset="0"/>
              </a:rPr>
              <a:t>Sätta upp Sibben-banderollen på fredagar (hösten 23)</a:t>
            </a:r>
          </a:p>
          <a:p>
            <a:pPr rtl="0" fontAlgn="base">
              <a:spcBef>
                <a:spcPts val="0"/>
              </a:spcBef>
              <a:spcAft>
                <a:spcPts val="800"/>
              </a:spcAft>
              <a:buFont typeface="Arial" panose="020B0604020202020204" pitchFamily="34" charset="0"/>
              <a:buChar char="•"/>
            </a:pPr>
            <a:r>
              <a:rPr lang="sv-SE" sz="2000" b="0" i="0" u="none" strike="noStrike" dirty="0">
                <a:effectLst/>
                <a:latin typeface="Calibri" panose="020F0502020204030204" pitchFamily="34" charset="0"/>
              </a:rPr>
              <a:t>Filma egna matcher för livesändning på Solidsport</a:t>
            </a:r>
          </a:p>
          <a:p>
            <a:pPr rtl="0" fontAlgn="base">
              <a:spcBef>
                <a:spcPts val="0"/>
              </a:spcBef>
              <a:spcAft>
                <a:spcPts val="800"/>
              </a:spcAft>
              <a:buFont typeface="Arial" panose="020B0604020202020204" pitchFamily="34" charset="0"/>
              <a:buChar char="•"/>
            </a:pPr>
            <a:r>
              <a:rPr lang="sv-SE" sz="2000" b="0" i="0" u="none" strike="noStrike" dirty="0">
                <a:effectLst/>
                <a:latin typeface="Calibri" panose="020F0502020204030204" pitchFamily="34" charset="0"/>
              </a:rPr>
              <a:t>Bemanna egna hemmamatcher (matchvärd, sekretariat, liverapportering och musik)</a:t>
            </a:r>
          </a:p>
          <a:p>
            <a:endParaRPr lang="sv-SE" sz="3200" dirty="0"/>
          </a:p>
        </p:txBody>
      </p:sp>
    </p:spTree>
    <p:extLst>
      <p:ext uri="{BB962C8B-B14F-4D97-AF65-F5344CB8AC3E}">
        <p14:creationId xmlns:p14="http://schemas.microsoft.com/office/powerpoint/2010/main" val="370979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2994"/>
          <a:stretch/>
        </p:blipFill>
        <p:spPr bwMode="auto">
          <a:xfrm>
            <a:off x="3152742" y="1424330"/>
            <a:ext cx="6487683" cy="3962324"/>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4" name="Rektangel 3"/>
          <p:cNvSpPr/>
          <p:nvPr/>
        </p:nvSpPr>
        <p:spPr>
          <a:xfrm>
            <a:off x="4376878" y="5617763"/>
            <a:ext cx="5117106" cy="307777"/>
          </a:xfrm>
          <a:prstGeom prst="rect">
            <a:avLst/>
          </a:prstGeom>
        </p:spPr>
        <p:txBody>
          <a:bodyPr wrap="none">
            <a:spAutoFit/>
          </a:bodyPr>
          <a:lstStyle/>
          <a:p>
            <a:r>
              <a:rPr lang="sv-SE" dirty="0">
                <a:hlinkClick r:id="rId3"/>
              </a:rPr>
              <a:t>https://</a:t>
            </a:r>
            <a:r>
              <a:rPr lang="sv-SE" dirty="0" smtClean="0">
                <a:hlinkClick r:id="rId3"/>
              </a:rPr>
              <a:t>stats.innebandy.se/sasong/41/lag/120125/spelprogram</a:t>
            </a:r>
            <a:r>
              <a:rPr lang="sv-SE" dirty="0" smtClean="0"/>
              <a:t> </a:t>
            </a:r>
            <a:endParaRPr lang="sv-SE" dirty="0"/>
          </a:p>
        </p:txBody>
      </p:sp>
      <p:sp>
        <p:nvSpPr>
          <p:cNvPr id="5" name="Rektangel 4"/>
          <p:cNvSpPr/>
          <p:nvPr/>
        </p:nvSpPr>
        <p:spPr>
          <a:xfrm>
            <a:off x="4808926" y="721219"/>
            <a:ext cx="3953326" cy="461665"/>
          </a:xfrm>
          <a:prstGeom prst="rect">
            <a:avLst/>
          </a:prstGeom>
        </p:spPr>
        <p:txBody>
          <a:bodyPr wrap="none">
            <a:spAutoFit/>
          </a:bodyPr>
          <a:lstStyle/>
          <a:p>
            <a:r>
              <a:rPr lang="sv-SE" sz="2400" dirty="0" smtClean="0"/>
              <a:t>innebandy.se/vastergotland</a:t>
            </a:r>
            <a:endParaRPr lang="sv-SE" sz="2400" dirty="0"/>
          </a:p>
        </p:txBody>
      </p:sp>
      <p:pic>
        <p:nvPicPr>
          <p:cNvPr id="2051" name="622360CC-A46D-4112-B2D6-09F53D1EDA27" descr="Skärmavbild 2023-09-17 kl. 22.43.5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295" y="1424330"/>
            <a:ext cx="2394401" cy="5201421"/>
          </a:xfrm>
          <a:prstGeom prst="rect">
            <a:avLst/>
          </a:prstGeom>
          <a:ln w="9525">
            <a:solidFill>
              <a:srgbClr val="000000"/>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6245198B-FD63-4D26-B1B7-66FF7D7896AB" descr="Skärmavbild 2023-09-17 kl. 22.45.57.png"/>
          <p:cNvPicPr>
            <a:picLocks noChangeAspect="1" noChangeArrowheads="1"/>
          </p:cNvPicPr>
          <p:nvPr/>
        </p:nvPicPr>
        <p:blipFill rotWithShape="1">
          <a:blip r:embed="rId5">
            <a:extLst>
              <a:ext uri="{28A0092B-C50C-407E-A947-70E740481C1C}">
                <a14:useLocalDpi xmlns:a14="http://schemas.microsoft.com/office/drawing/2010/main" val="0"/>
              </a:ext>
            </a:extLst>
          </a:blip>
          <a:srcRect l="6125" t="4621" r="12578" b="50000"/>
          <a:stretch/>
        </p:blipFill>
        <p:spPr bwMode="auto">
          <a:xfrm>
            <a:off x="1183937" y="351183"/>
            <a:ext cx="751115" cy="944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6245198B-FD63-4D26-B1B7-66FF7D7896AB" descr="Skärmavbild 2023-09-17 kl. 22.45.57.png"/>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a:stretch/>
        </p:blipFill>
        <p:spPr bwMode="auto">
          <a:xfrm>
            <a:off x="10557676" y="1772816"/>
            <a:ext cx="865675" cy="975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4249" t="15444"/>
          <a:stretch/>
        </p:blipFill>
        <p:spPr bwMode="auto">
          <a:xfrm>
            <a:off x="9927770" y="3104119"/>
            <a:ext cx="2125489" cy="575606"/>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561023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91344" y="116632"/>
            <a:ext cx="9153446" cy="659735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6000"/>
              <a:buFont typeface="Calibri"/>
              <a:buNone/>
            </a:pPr>
            <a:r>
              <a:rPr lang="en-US" sz="4000" b="1" dirty="0"/>
              <a:t>Lag </a:t>
            </a:r>
            <a:r>
              <a:rPr lang="en-US" sz="4000" b="1" dirty="0" err="1"/>
              <a:t>föräldrar</a:t>
            </a:r>
            <a:r>
              <a:rPr lang="en-US" sz="4000" b="1" dirty="0"/>
              <a:t> 2 </a:t>
            </a:r>
            <a:r>
              <a:rPr lang="en-US" sz="4000" b="1" dirty="0" err="1"/>
              <a:t>st</a:t>
            </a:r>
            <a:r>
              <a:rPr lang="en-US" sz="4000" b="1" dirty="0" smtClean="0"/>
              <a:t>: </a:t>
            </a:r>
            <a:br>
              <a:rPr lang="en-US" sz="4000" b="1" dirty="0" smtClean="0"/>
            </a:br>
            <a:r>
              <a:rPr lang="en-US" sz="4000" b="1" dirty="0" smtClean="0"/>
              <a:t>Fredrik </a:t>
            </a:r>
            <a:r>
              <a:rPr lang="en-US" sz="4000" b="1" dirty="0" err="1" smtClean="0"/>
              <a:t>Erninge</a:t>
            </a:r>
            <a:r>
              <a:rPr lang="en-US" sz="4000" b="1" dirty="0" smtClean="0"/>
              <a:t>, Mats </a:t>
            </a:r>
            <a:r>
              <a:rPr lang="en-US" sz="4000" b="1" dirty="0" err="1" smtClean="0"/>
              <a:t>Månsson</a:t>
            </a:r>
            <a:r>
              <a:rPr lang="en-US" sz="4000" b="1" dirty="0"/>
              <a:t/>
            </a:r>
            <a:br>
              <a:rPr lang="en-US" sz="4000" b="1" dirty="0"/>
            </a:br>
            <a:r>
              <a:rPr lang="en-US" sz="4000" b="1" dirty="0"/>
              <a:t/>
            </a:r>
            <a:br>
              <a:rPr lang="en-US" sz="4000" b="1" dirty="0"/>
            </a:br>
            <a:r>
              <a:rPr lang="en-US" sz="4000" b="1" dirty="0" err="1"/>
              <a:t>Ansvariga</a:t>
            </a:r>
            <a:r>
              <a:rPr lang="en-US" sz="4000" b="1" dirty="0"/>
              <a:t> </a:t>
            </a:r>
            <a:r>
              <a:rPr lang="en-US" sz="4000" b="1" dirty="0" err="1"/>
              <a:t>lagkassa</a:t>
            </a:r>
            <a:r>
              <a:rPr lang="en-US" sz="4000" b="1" dirty="0"/>
              <a:t> 2 </a:t>
            </a:r>
            <a:r>
              <a:rPr lang="en-US" sz="4000" b="1" dirty="0" err="1"/>
              <a:t>st</a:t>
            </a:r>
            <a:r>
              <a:rPr lang="en-US" sz="4000" b="1" dirty="0" smtClean="0"/>
              <a:t>: </a:t>
            </a:r>
            <a:br>
              <a:rPr lang="en-US" sz="4000" b="1" dirty="0" smtClean="0"/>
            </a:br>
            <a:r>
              <a:rPr lang="en-US" sz="4000" b="1" dirty="0" smtClean="0"/>
              <a:t>Jenny Eriksson, Caroline </a:t>
            </a:r>
            <a:r>
              <a:rPr lang="en-US" sz="4000" b="1" dirty="0" err="1" smtClean="0"/>
              <a:t>Jernvald</a:t>
            </a:r>
            <a:r>
              <a:rPr lang="en-US" sz="4000" b="1" dirty="0"/>
              <a:t/>
            </a:r>
            <a:br>
              <a:rPr lang="en-US" sz="4000" b="1" dirty="0"/>
            </a:br>
            <a:r>
              <a:rPr lang="en-US" sz="4000" b="1" dirty="0"/>
              <a:t/>
            </a:r>
            <a:br>
              <a:rPr lang="en-US" sz="4000" b="1" dirty="0"/>
            </a:br>
            <a:r>
              <a:rPr lang="en-US" sz="4000" b="1" dirty="0" err="1"/>
              <a:t>Filmansvarig</a:t>
            </a:r>
            <a:r>
              <a:rPr lang="en-US" sz="4000" b="1" dirty="0"/>
              <a:t> 1 </a:t>
            </a:r>
            <a:r>
              <a:rPr lang="en-US" sz="4000" b="1" dirty="0" err="1"/>
              <a:t>st</a:t>
            </a:r>
            <a:r>
              <a:rPr lang="en-US" sz="4000" b="1" dirty="0" smtClean="0"/>
              <a:t>: </a:t>
            </a:r>
            <a:br>
              <a:rPr lang="en-US" sz="4000" b="1" dirty="0" smtClean="0"/>
            </a:br>
            <a:r>
              <a:rPr lang="en-US" sz="4000" b="1" dirty="0" smtClean="0"/>
              <a:t>Björn </a:t>
            </a:r>
            <a:r>
              <a:rPr lang="en-US" sz="4000" b="1" dirty="0" err="1" smtClean="0"/>
              <a:t>Lackdal</a:t>
            </a:r>
            <a:r>
              <a:rPr lang="en-US" sz="4000" b="1" dirty="0"/>
              <a:t/>
            </a:r>
            <a:br>
              <a:rPr lang="en-US" sz="4000" b="1" dirty="0"/>
            </a:br>
            <a:r>
              <a:rPr lang="en-US" sz="4000" b="1" dirty="0"/>
              <a:t/>
            </a:r>
            <a:br>
              <a:rPr lang="en-US" sz="4000" b="1" dirty="0"/>
            </a:br>
            <a:r>
              <a:rPr lang="en-US" sz="4000" b="1" dirty="0"/>
              <a:t>Sibben cup </a:t>
            </a:r>
            <a:r>
              <a:rPr lang="en-US" sz="4000" b="1" dirty="0" err="1"/>
              <a:t>ansvariga</a:t>
            </a:r>
            <a:r>
              <a:rPr lang="en-US" sz="4000" b="1" dirty="0"/>
              <a:t> 2 </a:t>
            </a:r>
            <a:r>
              <a:rPr lang="en-US" sz="4000" b="1" dirty="0" err="1"/>
              <a:t>st</a:t>
            </a:r>
            <a:r>
              <a:rPr lang="en-US" sz="4000" b="1" dirty="0" smtClean="0"/>
              <a:t>:</a:t>
            </a:r>
            <a:br>
              <a:rPr lang="en-US" sz="4000" b="1" dirty="0" smtClean="0"/>
            </a:br>
            <a:r>
              <a:rPr lang="en-US" sz="4000" b="1" dirty="0" smtClean="0"/>
              <a:t>Jenny Eriksson, Maria </a:t>
            </a:r>
            <a:r>
              <a:rPr lang="en-US" sz="4000" b="1" dirty="0" err="1" smtClean="0"/>
              <a:t>Lackdal</a:t>
            </a:r>
            <a:endParaRPr sz="4000" dirty="0"/>
          </a:p>
        </p:txBody>
      </p:sp>
      <p:pic>
        <p:nvPicPr>
          <p:cNvPr id="227" name="Google Shape;227;p14"/>
          <p:cNvPicPr preferRelativeResize="0"/>
          <p:nvPr/>
        </p:nvPicPr>
        <p:blipFill rotWithShape="1">
          <a:blip r:embed="rId3">
            <a:alphaModFix/>
          </a:blip>
          <a:srcRect/>
          <a:stretch/>
        </p:blipFill>
        <p:spPr>
          <a:xfrm>
            <a:off x="9552384" y="260648"/>
            <a:ext cx="2479834" cy="1511516"/>
          </a:xfrm>
          <a:prstGeom prst="rect">
            <a:avLst/>
          </a:prstGeom>
          <a:noFill/>
          <a:ln>
            <a:noFill/>
          </a:ln>
        </p:spPr>
      </p:pic>
    </p:spTree>
    <p:extLst>
      <p:ext uri="{BB962C8B-B14F-4D97-AF65-F5344CB8AC3E}">
        <p14:creationId xmlns:p14="http://schemas.microsoft.com/office/powerpoint/2010/main" val="3066332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D009D6D5-DAC2-4A8B-A17A-E206B9012D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US" sz="1800" kern="1200">
              <a:solidFill>
                <a:prstClr val="white"/>
              </a:solidFill>
            </a:endParaRPr>
          </a:p>
        </p:txBody>
      </p:sp>
      <p:sp>
        <p:nvSpPr>
          <p:cNvPr id="2" name="Rubrik 1"/>
          <p:cNvSpPr>
            <a:spLocks noGrp="1"/>
          </p:cNvSpPr>
          <p:nvPr>
            <p:ph type="title"/>
          </p:nvPr>
        </p:nvSpPr>
        <p:spPr>
          <a:xfrm>
            <a:off x="838201" y="365125"/>
            <a:ext cx="5251316" cy="1807305"/>
          </a:xfrm>
        </p:spPr>
        <p:txBody>
          <a:bodyPr vert="horz" lIns="91440" tIns="45720" rIns="91440" bIns="45720" rtlCol="0" anchor="ctr">
            <a:normAutofit/>
          </a:bodyPr>
          <a:lstStyle/>
          <a:p>
            <a:r>
              <a:rPr lang="en-US" dirty="0" err="1">
                <a:effectLst>
                  <a:outerShdw blurRad="38100" dist="38100" dir="2700000" algn="tl">
                    <a:srgbClr val="000000">
                      <a:alpha val="43137"/>
                    </a:srgbClr>
                  </a:outerShdw>
                </a:effectLst>
              </a:rPr>
              <a:t>Vår</a:t>
            </a:r>
            <a:r>
              <a:rPr lang="en-US" dirty="0">
                <a:effectLst>
                  <a:outerShdw blurRad="38100" dist="38100" dir="2700000" algn="tl">
                    <a:srgbClr val="000000">
                      <a:alpha val="43137"/>
                    </a:srgbClr>
                  </a:outerShdw>
                </a:effectLst>
              </a:rPr>
              <a:t> vision </a:t>
            </a:r>
            <a:r>
              <a:rPr lang="en-US" dirty="0" err="1">
                <a:effectLst>
                  <a:outerShdw blurRad="38100" dist="38100" dir="2700000" algn="tl">
                    <a:srgbClr val="000000">
                      <a:alpha val="43137"/>
                    </a:srgbClr>
                  </a:outerShdw>
                </a:effectLst>
              </a:rPr>
              <a:t>och</a:t>
            </a:r>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verksamhetsidé</a:t>
            </a:r>
            <a:endParaRPr lang="en-US" dirty="0">
              <a:effectLst>
                <a:outerShdw blurRad="38100" dist="38100" dir="2700000" algn="tl">
                  <a:srgbClr val="000000">
                    <a:alpha val="43137"/>
                  </a:srgbClr>
                </a:outerShdw>
              </a:effectLst>
            </a:endParaRPr>
          </a:p>
        </p:txBody>
      </p:sp>
      <p:sp>
        <p:nvSpPr>
          <p:cNvPr id="11" name="Platshållare för innehåll 10"/>
          <p:cNvSpPr>
            <a:spLocks noGrp="1"/>
          </p:cNvSpPr>
          <p:nvPr>
            <p:ph sz="half" idx="2"/>
          </p:nvPr>
        </p:nvSpPr>
        <p:spPr>
          <a:xfrm>
            <a:off x="441596" y="2333297"/>
            <a:ext cx="5251316" cy="3843666"/>
          </a:xfrm>
        </p:spPr>
        <p:txBody>
          <a:bodyPr vert="horz" lIns="91440" tIns="45720" rIns="91440" bIns="45720" rtlCol="0">
            <a:normAutofit/>
          </a:bodyPr>
          <a:lstStyle/>
          <a:p>
            <a:pPr marL="457200" lvl="1" indent="0">
              <a:buNone/>
            </a:pPr>
            <a:r>
              <a:rPr lang="sv-SE" sz="2000" dirty="0">
                <a:latin typeface="+mj-lt"/>
              </a:rPr>
              <a:t>Vi bygger vår verksamhet på gemenskap, stolthet och glädje och vill erbjuda en verksamhet som skapar ett livslångt intresse för innebandy och träning. </a:t>
            </a:r>
          </a:p>
          <a:p>
            <a:pPr marL="457200" lvl="1" indent="0">
              <a:buNone/>
            </a:pPr>
            <a:endParaRPr lang="sv-SE" sz="2000" dirty="0">
              <a:latin typeface="+mj-lt"/>
            </a:endParaRPr>
          </a:p>
          <a:p>
            <a:pPr marL="457200" lvl="1" indent="0">
              <a:buNone/>
            </a:pPr>
            <a:r>
              <a:rPr lang="sv-SE" sz="2000" dirty="0">
                <a:latin typeface="+mj-lt"/>
              </a:rPr>
              <a:t>Vi är en del av den svenska idrottsrörelsen vilket innebär att vi delar målsättningarna att engagera så många som möjligt, så länge som möjligt, i en så bra verksamhet som möjligt. </a:t>
            </a:r>
            <a:r>
              <a:rPr lang="en-US" sz="2000" dirty="0">
                <a:latin typeface="+mj-lt"/>
              </a:rPr>
              <a:t> </a:t>
            </a:r>
          </a:p>
          <a:p>
            <a:pPr marL="0"/>
            <a:endParaRPr lang="en-US" sz="1800" i="1" dirty="0">
              <a:effectLst>
                <a:outerShdw blurRad="38100" dist="38100" dir="2700000" algn="tl">
                  <a:srgbClr val="000000">
                    <a:alpha val="43137"/>
                  </a:srgbClr>
                </a:outerShdw>
              </a:effectLst>
            </a:endParaRPr>
          </a:p>
        </p:txBody>
      </p:sp>
      <p:pic>
        <p:nvPicPr>
          <p:cNvPr id="4" name="Bildobjekt 3" descr="En bild som visar text, person, utomhus, spelare&#10;&#10;Automatiskt genererad beskrivning">
            <a:extLst>
              <a:ext uri="{FF2B5EF4-FFF2-40B4-BE49-F238E27FC236}">
                <a16:creationId xmlns:a16="http://schemas.microsoft.com/office/drawing/2014/main" xmlns="" id="{5AF4EDF5-03CC-4682-8482-E1C8100E76FD}"/>
              </a:ext>
            </a:extLst>
          </p:cNvPr>
          <p:cNvPicPr>
            <a:picLocks noChangeAspect="1"/>
          </p:cNvPicPr>
          <p:nvPr/>
        </p:nvPicPr>
        <p:blipFill rotWithShape="1">
          <a:blip r:embed="rId3">
            <a:extLst>
              <a:ext uri="{28A0092B-C50C-407E-A947-70E740481C1C}">
                <a14:useLocalDpi xmlns:a14="http://schemas.microsoft.com/office/drawing/2010/main" val="0"/>
              </a:ext>
            </a:extLst>
          </a:blip>
          <a:srcRect t="631" r="-3" b="4194"/>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156424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Beskrivning saknas.">
            <a:extLst>
              <a:ext uri="{FF2B5EF4-FFF2-40B4-BE49-F238E27FC236}">
                <a16:creationId xmlns:a16="http://schemas.microsoft.com/office/drawing/2014/main" xmlns="" id="{9508A331-3A0D-91DC-1D4D-BD59571E2D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471" b="965"/>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atshållare för innehåll 5">
            <a:extLst>
              <a:ext uri="{FF2B5EF4-FFF2-40B4-BE49-F238E27FC236}">
                <a16:creationId xmlns:a16="http://schemas.microsoft.com/office/drawing/2014/main" xmlns="" id="{A73BEAD5-1E8D-4846-9FC3-47BBD1238272}"/>
              </a:ext>
            </a:extLst>
          </p:cNvPr>
          <p:cNvSpPr>
            <a:spLocks noGrp="1"/>
          </p:cNvSpPr>
          <p:nvPr>
            <p:ph idx="1"/>
          </p:nvPr>
        </p:nvSpPr>
        <p:spPr>
          <a:xfrm>
            <a:off x="502401" y="1557618"/>
            <a:ext cx="3822189" cy="4274221"/>
          </a:xfrm>
        </p:spPr>
        <p:txBody>
          <a:bodyPr>
            <a:normAutofit lnSpcReduction="10000"/>
          </a:bodyPr>
          <a:lstStyle/>
          <a:p>
            <a:pPr marL="457200" lvl="1" indent="0">
              <a:buNone/>
            </a:pPr>
            <a:r>
              <a:rPr lang="sv-SE" sz="2000" dirty="0">
                <a:latin typeface="+mj-lt"/>
              </a:rPr>
              <a:t>Denna säsong har vi </a:t>
            </a:r>
            <a:r>
              <a:rPr lang="sv-SE" sz="2000" dirty="0" smtClean="0">
                <a:latin typeface="+mj-lt"/>
              </a:rPr>
              <a:t>20 </a:t>
            </a:r>
            <a:r>
              <a:rPr lang="sv-SE" sz="2000" dirty="0">
                <a:latin typeface="+mj-lt"/>
              </a:rPr>
              <a:t>olika träningsgrupper från innebandyskolans 6-åringar till vuxna i träningsgrupper. </a:t>
            </a:r>
          </a:p>
          <a:p>
            <a:pPr marL="457200" lvl="1" indent="0">
              <a:buNone/>
            </a:pPr>
            <a:endParaRPr lang="sv-SE" sz="2000" dirty="0">
              <a:latin typeface="+mj-lt"/>
            </a:endParaRPr>
          </a:p>
          <a:p>
            <a:pPr marL="457200" lvl="1" indent="0">
              <a:buNone/>
            </a:pPr>
            <a:r>
              <a:rPr lang="sv-SE" sz="2000" dirty="0">
                <a:latin typeface="+mj-lt"/>
              </a:rPr>
              <a:t>Alla tränar och spelar hemmamatch i Kavelbro, så här skapar vi tillsammans en härlig föreningskänsla. </a:t>
            </a:r>
            <a:endParaRPr lang="sv-SE" sz="2000" dirty="0" smtClean="0">
              <a:latin typeface="+mj-lt"/>
            </a:endParaRPr>
          </a:p>
          <a:p>
            <a:pPr marL="457200" lvl="1" indent="0">
              <a:buNone/>
            </a:pPr>
            <a:endParaRPr lang="sv-SE" sz="2000" dirty="0">
              <a:latin typeface="+mj-lt"/>
            </a:endParaRPr>
          </a:p>
          <a:p>
            <a:pPr marL="457200" lvl="1" indent="0">
              <a:buNone/>
            </a:pPr>
            <a:r>
              <a:rPr lang="sv-SE" sz="2000" dirty="0" smtClean="0">
                <a:latin typeface="+mj-lt"/>
              </a:rPr>
              <a:t>Vi har mer än 60 </a:t>
            </a:r>
            <a:r>
              <a:rPr lang="sv-SE" sz="2000" dirty="0" err="1" smtClean="0">
                <a:latin typeface="+mj-lt"/>
              </a:rPr>
              <a:t>tim</a:t>
            </a:r>
            <a:r>
              <a:rPr lang="sv-SE" sz="2000" dirty="0" smtClean="0">
                <a:latin typeface="+mj-lt"/>
              </a:rPr>
              <a:t> schemalagd träning per vecka och spelar över </a:t>
            </a:r>
            <a:r>
              <a:rPr lang="sv-SE" sz="2000" dirty="0">
                <a:latin typeface="+mj-lt"/>
              </a:rPr>
              <a:t>130 hemmamatcher </a:t>
            </a:r>
            <a:r>
              <a:rPr lang="sv-SE" sz="2000" dirty="0" smtClean="0">
                <a:latin typeface="+mj-lt"/>
              </a:rPr>
              <a:t>i Kavelbro per säsong.</a:t>
            </a:r>
            <a:endParaRPr lang="sv-SE" sz="2000" dirty="0">
              <a:latin typeface="+mj-lt"/>
            </a:endParaRPr>
          </a:p>
          <a:p>
            <a:pPr marL="457200" lvl="1" indent="0">
              <a:buNone/>
            </a:pPr>
            <a:endParaRPr lang="sv-SE" sz="2000" dirty="0">
              <a:latin typeface="+mj-lt"/>
            </a:endParaRP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3454212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5" name="Rectangle 1030">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Beskrivning saknas.">
            <a:extLst>
              <a:ext uri="{FF2B5EF4-FFF2-40B4-BE49-F238E27FC236}">
                <a16:creationId xmlns:a16="http://schemas.microsoft.com/office/drawing/2014/main" xmlns="" id="{61872CC3-37AA-51E3-76CF-603CE94A73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36"/>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032">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xmlns="" id="{C8AA1C21-887E-4D46-89E9-4002950995B5}"/>
              </a:ext>
            </a:extLst>
          </p:cNvPr>
          <p:cNvSpPr txBox="1">
            <a:spLocks/>
          </p:cNvSpPr>
          <p:nvPr/>
        </p:nvSpPr>
        <p:spPr>
          <a:xfrm>
            <a:off x="7815943" y="1004546"/>
            <a:ext cx="4189790" cy="5497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indent="0">
              <a:buNone/>
            </a:pPr>
            <a:r>
              <a:rPr lang="sv-SE" sz="2000" dirty="0">
                <a:latin typeface="+mj-lt"/>
              </a:rPr>
              <a:t>Våra spelare är basen i vår verksamhet och organisationen runt spelarna bygger på ett ideellt engagemang. </a:t>
            </a:r>
          </a:p>
          <a:p>
            <a:pPr marL="228600" lvl="1" indent="0">
              <a:buNone/>
            </a:pPr>
            <a:endParaRPr lang="sv-SE" sz="2000" dirty="0">
              <a:latin typeface="+mj-lt"/>
            </a:endParaRPr>
          </a:p>
          <a:p>
            <a:pPr marL="228600" lvl="1" indent="0">
              <a:buNone/>
            </a:pPr>
            <a:r>
              <a:rPr lang="sv-SE" sz="2000" dirty="0">
                <a:latin typeface="+mj-lt"/>
              </a:rPr>
              <a:t>Vi har ca 90 ledare i föreningen. </a:t>
            </a:r>
            <a:r>
              <a:rPr lang="en-US" sz="2000" dirty="0">
                <a:latin typeface="+mj-lt"/>
              </a:rPr>
              <a:t>De </a:t>
            </a:r>
            <a:r>
              <a:rPr lang="en-US" sz="2000" dirty="0" err="1">
                <a:latin typeface="+mj-lt"/>
              </a:rPr>
              <a:t>går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a:t>
            </a:r>
            <a:r>
              <a:rPr lang="en-US" sz="2000" dirty="0" err="1">
                <a:latin typeface="+mj-lt"/>
              </a:rPr>
              <a:t>innebandy-förbundet</a:t>
            </a:r>
            <a:r>
              <a:rPr lang="en-US" sz="2000" dirty="0">
                <a:latin typeface="+mj-lt"/>
              </a:rPr>
              <a:t> </a:t>
            </a:r>
            <a:r>
              <a:rPr lang="en-US" sz="2000" dirty="0" err="1">
                <a:latin typeface="+mj-lt"/>
              </a:rPr>
              <a:t>anordnar</a:t>
            </a:r>
            <a:r>
              <a:rPr lang="en-US" sz="2000" dirty="0">
                <a:latin typeface="+mj-lt"/>
              </a:rPr>
              <a:t> </a:t>
            </a:r>
            <a:r>
              <a:rPr lang="en-US" sz="2000" dirty="0" err="1">
                <a:latin typeface="+mj-lt"/>
              </a:rPr>
              <a:t>så</a:t>
            </a:r>
            <a:r>
              <a:rPr lang="en-US" sz="2000" dirty="0">
                <a:latin typeface="+mj-lt"/>
              </a:rPr>
              <a:t> </a:t>
            </a:r>
            <a:r>
              <a:rPr lang="en-US" sz="2000" dirty="0" err="1">
                <a:latin typeface="+mj-lt"/>
              </a:rPr>
              <a:t>att</a:t>
            </a:r>
            <a:r>
              <a:rPr lang="en-US" sz="2000" dirty="0">
                <a:latin typeface="+mj-lt"/>
              </a:rPr>
              <a:t> de </a:t>
            </a:r>
            <a:r>
              <a:rPr lang="en-US" sz="2000" dirty="0" err="1">
                <a:latin typeface="+mj-lt"/>
              </a:rPr>
              <a:t>har</a:t>
            </a:r>
            <a:r>
              <a:rPr lang="en-US" sz="2000" dirty="0">
                <a:latin typeface="+mj-lt"/>
              </a:rPr>
              <a:t> </a:t>
            </a:r>
            <a:r>
              <a:rPr lang="en-US" sz="2000" dirty="0" err="1">
                <a:latin typeface="+mj-lt"/>
              </a:rPr>
              <a:t>rätt</a:t>
            </a:r>
            <a:r>
              <a:rPr lang="en-US" sz="2000" dirty="0">
                <a:latin typeface="+mj-lt"/>
              </a:rPr>
              <a:t> </a:t>
            </a:r>
            <a:r>
              <a:rPr lang="en-US" sz="2000" dirty="0" err="1">
                <a:latin typeface="+mj-lt"/>
              </a:rPr>
              <a:t>utbildning</a:t>
            </a:r>
            <a:r>
              <a:rPr lang="en-US" sz="2000" dirty="0">
                <a:latin typeface="+mj-lt"/>
              </a:rPr>
              <a:t> för </a:t>
            </a:r>
            <a:r>
              <a:rPr lang="en-US" sz="2000" dirty="0" err="1">
                <a:latin typeface="+mj-lt"/>
              </a:rPr>
              <a:t>lagets</a:t>
            </a:r>
            <a:r>
              <a:rPr lang="en-US" sz="2000" dirty="0">
                <a:latin typeface="+mj-lt"/>
              </a:rPr>
              <a:t> </a:t>
            </a:r>
            <a:r>
              <a:rPr lang="en-US" sz="2000" dirty="0" err="1">
                <a:latin typeface="+mj-lt"/>
              </a:rPr>
              <a:t>åldersnivå</a:t>
            </a:r>
            <a:r>
              <a:rPr lang="en-US" sz="2000" dirty="0">
                <a:latin typeface="+mj-lt"/>
              </a:rPr>
              <a:t>. Det </a:t>
            </a:r>
            <a:r>
              <a:rPr lang="en-US" sz="2000" dirty="0" err="1">
                <a:latin typeface="+mj-lt"/>
              </a:rPr>
              <a:t>finns</a:t>
            </a:r>
            <a:r>
              <a:rPr lang="en-US" sz="2000" dirty="0">
                <a:latin typeface="+mj-lt"/>
              </a:rPr>
              <a:t> </a:t>
            </a:r>
            <a:r>
              <a:rPr lang="en-US" sz="2000" dirty="0" err="1">
                <a:latin typeface="+mj-lt"/>
              </a:rPr>
              <a:t>också</a:t>
            </a:r>
            <a:r>
              <a:rPr lang="en-US" sz="2000" dirty="0">
                <a:latin typeface="+mj-lt"/>
              </a:rPr>
              <a:t> </a:t>
            </a:r>
            <a:r>
              <a:rPr lang="en-US" sz="2000" dirty="0" err="1">
                <a:latin typeface="+mj-lt"/>
              </a:rPr>
              <a:t>fler</a:t>
            </a:r>
            <a:r>
              <a:rPr lang="en-US" sz="2000" dirty="0">
                <a:latin typeface="+mj-lt"/>
              </a:rPr>
              <a:t> </a:t>
            </a:r>
            <a:r>
              <a:rPr lang="en-US" sz="2000" dirty="0" err="1">
                <a:latin typeface="+mj-lt"/>
              </a:rPr>
              <a:t>utbildningar</a:t>
            </a:r>
            <a:r>
              <a:rPr lang="en-US" sz="2000" dirty="0">
                <a:latin typeface="+mj-lt"/>
              </a:rPr>
              <a:t> </a:t>
            </a:r>
            <a:r>
              <a:rPr lang="en-US" sz="2000" dirty="0" err="1">
                <a:latin typeface="+mj-lt"/>
              </a:rPr>
              <a:t>som</a:t>
            </a:r>
            <a:r>
              <a:rPr lang="en-US" sz="2000" dirty="0">
                <a:latin typeface="+mj-lt"/>
              </a:rPr>
              <a:t> vi </a:t>
            </a:r>
            <a:r>
              <a:rPr lang="en-US" sz="2000" dirty="0" err="1">
                <a:latin typeface="+mj-lt"/>
              </a:rPr>
              <a:t>erbjuder</a:t>
            </a:r>
            <a:r>
              <a:rPr lang="en-US" sz="2000" dirty="0">
                <a:latin typeface="+mj-lt"/>
              </a:rPr>
              <a:t> </a:t>
            </a:r>
            <a:r>
              <a:rPr lang="en-US" sz="2000" dirty="0" err="1">
                <a:latin typeface="+mj-lt"/>
              </a:rPr>
              <a:t>ledare</a:t>
            </a:r>
            <a:r>
              <a:rPr lang="en-US" sz="2000" dirty="0">
                <a:latin typeface="+mj-lt"/>
              </a:rPr>
              <a:t> och </a:t>
            </a:r>
            <a:r>
              <a:rPr lang="en-US" sz="2000" dirty="0" err="1">
                <a:latin typeface="+mj-lt"/>
              </a:rPr>
              <a:t>funktionärer</a:t>
            </a:r>
            <a:r>
              <a:rPr lang="en-US" sz="2000" dirty="0">
                <a:latin typeface="+mj-lt"/>
              </a:rPr>
              <a:t>.</a:t>
            </a:r>
          </a:p>
          <a:p>
            <a:pPr marL="457200" lvl="1" indent="0">
              <a:buNone/>
            </a:pPr>
            <a:endParaRPr lang="en-US" sz="2000" dirty="0">
              <a:latin typeface="+mj-lt"/>
            </a:endParaRPr>
          </a:p>
          <a:p>
            <a:pPr marL="228600" lvl="1" indent="0">
              <a:buNone/>
            </a:pPr>
            <a:r>
              <a:rPr lang="en-US" sz="2000" b="1" dirty="0" err="1">
                <a:latin typeface="+mj-lt"/>
              </a:rPr>
              <a:t>Visste</a:t>
            </a:r>
            <a:r>
              <a:rPr lang="en-US" sz="2000" b="1" dirty="0">
                <a:latin typeface="+mj-lt"/>
              </a:rPr>
              <a:t> du </a:t>
            </a:r>
            <a:r>
              <a:rPr lang="en-US" sz="2000" b="1" dirty="0" err="1">
                <a:latin typeface="+mj-lt"/>
              </a:rPr>
              <a:t>att</a:t>
            </a:r>
            <a:r>
              <a:rPr lang="en-US" sz="2000" b="1" dirty="0">
                <a:latin typeface="+mj-lt"/>
              </a:rPr>
              <a:t>? </a:t>
            </a:r>
          </a:p>
          <a:p>
            <a:pPr marL="228600" lvl="1" indent="0">
              <a:buNone/>
            </a:pPr>
            <a:r>
              <a:rPr lang="en-US" sz="2000" dirty="0" err="1">
                <a:latin typeface="+mj-lt"/>
              </a:rPr>
              <a:t>Alla</a:t>
            </a:r>
            <a:r>
              <a:rPr lang="en-US" sz="2000" dirty="0">
                <a:latin typeface="+mj-lt"/>
              </a:rPr>
              <a:t> </a:t>
            </a:r>
            <a:r>
              <a:rPr lang="en-US" sz="2000" dirty="0" err="1">
                <a:latin typeface="+mj-lt"/>
              </a:rPr>
              <a:t>ledare</a:t>
            </a:r>
            <a:r>
              <a:rPr lang="en-US" sz="2000" dirty="0">
                <a:latin typeface="+mj-lt"/>
              </a:rPr>
              <a:t> ska </a:t>
            </a:r>
            <a:r>
              <a:rPr lang="en-US" sz="2000" dirty="0" err="1">
                <a:latin typeface="+mj-lt"/>
              </a:rPr>
              <a:t>uppvisa</a:t>
            </a:r>
            <a:r>
              <a:rPr lang="en-US" sz="2000" dirty="0">
                <a:latin typeface="+mj-lt"/>
              </a:rPr>
              <a:t> </a:t>
            </a:r>
            <a:r>
              <a:rPr lang="en-US" sz="2000" dirty="0" err="1">
                <a:latin typeface="+mj-lt"/>
              </a:rPr>
              <a:t>registerutdrag</a:t>
            </a:r>
            <a:r>
              <a:rPr lang="en-US" sz="2000" dirty="0">
                <a:latin typeface="+mj-lt"/>
              </a:rPr>
              <a:t> </a:t>
            </a:r>
            <a:r>
              <a:rPr lang="en-US" sz="2000" dirty="0" err="1">
                <a:latin typeface="+mj-lt"/>
              </a:rPr>
              <a:t>ur</a:t>
            </a:r>
            <a:r>
              <a:rPr lang="en-US" sz="2000" dirty="0">
                <a:latin typeface="+mj-lt"/>
              </a:rPr>
              <a:t> </a:t>
            </a:r>
            <a:r>
              <a:rPr lang="en-US" sz="2000" dirty="0" err="1">
                <a:latin typeface="+mj-lt"/>
              </a:rPr>
              <a:t>belastningsregistret</a:t>
            </a:r>
            <a:r>
              <a:rPr lang="en-US" sz="2000" dirty="0">
                <a:latin typeface="+mj-lt"/>
              </a:rPr>
              <a:t> </a:t>
            </a:r>
            <a:r>
              <a:rPr lang="en-US" sz="2000" dirty="0" err="1">
                <a:latin typeface="+mj-lt"/>
              </a:rPr>
              <a:t>varje</a:t>
            </a:r>
            <a:r>
              <a:rPr lang="en-US" sz="2000" dirty="0">
                <a:latin typeface="+mj-lt"/>
              </a:rPr>
              <a:t> </a:t>
            </a:r>
            <a:r>
              <a:rPr lang="en-US" sz="2000" dirty="0" err="1">
                <a:latin typeface="+mj-lt"/>
              </a:rPr>
              <a:t>år</a:t>
            </a:r>
            <a:r>
              <a:rPr lang="en-US" sz="2000" dirty="0">
                <a:latin typeface="+mj-lt"/>
              </a:rPr>
              <a:t>.</a:t>
            </a:r>
          </a:p>
          <a:p>
            <a:pPr marL="0" indent="0">
              <a:buNone/>
            </a:pPr>
            <a:endParaRPr lang="en-US" sz="2000" dirty="0">
              <a:latin typeface="+mj-lt"/>
            </a:endParaRPr>
          </a:p>
        </p:txBody>
      </p:sp>
    </p:spTree>
    <p:extLst>
      <p:ext uri="{BB962C8B-B14F-4D97-AF65-F5344CB8AC3E}">
        <p14:creationId xmlns:p14="http://schemas.microsoft.com/office/powerpoint/2010/main" val="3458556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xmlns="" id="{921286D7-34FA-400E-BA8D-283C5A445DC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286"/>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Platshållare för innehåll 5">
            <a:extLst>
              <a:ext uri="{FF2B5EF4-FFF2-40B4-BE49-F238E27FC236}">
                <a16:creationId xmlns:a16="http://schemas.microsoft.com/office/drawing/2014/main" xmlns="" id="{89BC4858-D37F-4766-A17F-EE62DB152DA6}"/>
              </a:ext>
            </a:extLst>
          </p:cNvPr>
          <p:cNvSpPr txBox="1">
            <a:spLocks/>
          </p:cNvSpPr>
          <p:nvPr/>
        </p:nvSpPr>
        <p:spPr>
          <a:xfrm>
            <a:off x="410633" y="1088424"/>
            <a:ext cx="3822189" cy="52446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None/>
            </a:pPr>
            <a:endParaRPr lang="en-US" sz="2000" dirty="0">
              <a:latin typeface="+mj-lt"/>
            </a:endParaRPr>
          </a:p>
          <a:p>
            <a:pPr marL="0" lvl="1" indent="0">
              <a:lnSpc>
                <a:spcPct val="100000"/>
              </a:lnSpc>
              <a:buNone/>
            </a:pPr>
            <a:r>
              <a:rPr lang="en-US" sz="2000" dirty="0" err="1">
                <a:latin typeface="+mj-lt"/>
              </a:rPr>
              <a:t>Förutom</a:t>
            </a:r>
            <a:r>
              <a:rPr lang="en-US" sz="2000" dirty="0">
                <a:latin typeface="+mj-lt"/>
              </a:rPr>
              <a:t> </a:t>
            </a:r>
            <a:r>
              <a:rPr lang="en-US" sz="2000" dirty="0" err="1">
                <a:latin typeface="+mj-lt"/>
              </a:rPr>
              <a:t>ledare</a:t>
            </a:r>
            <a:r>
              <a:rPr lang="en-US" sz="2000" dirty="0">
                <a:latin typeface="+mj-lt"/>
              </a:rPr>
              <a:t> </a:t>
            </a:r>
            <a:r>
              <a:rPr lang="en-US" sz="2000" dirty="0" err="1">
                <a:latin typeface="+mj-lt"/>
              </a:rPr>
              <a:t>måste</a:t>
            </a:r>
            <a:r>
              <a:rPr lang="en-US" sz="2000" dirty="0">
                <a:latin typeface="+mj-lt"/>
              </a:rPr>
              <a:t> </a:t>
            </a:r>
            <a:r>
              <a:rPr lang="en-US" sz="2000" dirty="0" err="1">
                <a:latin typeface="+mj-lt"/>
              </a:rPr>
              <a:t>andra</a:t>
            </a:r>
            <a:r>
              <a:rPr lang="en-US" sz="2000" dirty="0">
                <a:latin typeface="+mj-lt"/>
              </a:rPr>
              <a:t> </a:t>
            </a:r>
            <a:r>
              <a:rPr lang="en-US" sz="2000" dirty="0" err="1">
                <a:latin typeface="+mj-lt"/>
              </a:rPr>
              <a:t>personer</a:t>
            </a:r>
            <a:r>
              <a:rPr lang="en-US" sz="2000" dirty="0">
                <a:latin typeface="+mj-lt"/>
              </a:rPr>
              <a:t> </a:t>
            </a:r>
            <a:r>
              <a:rPr lang="en-US" sz="2000" dirty="0" err="1">
                <a:latin typeface="+mj-lt"/>
              </a:rPr>
              <a:t>i</a:t>
            </a:r>
            <a:r>
              <a:rPr lang="en-US" sz="2000" dirty="0">
                <a:latin typeface="+mj-lt"/>
              </a:rPr>
              <a:t> </a:t>
            </a:r>
            <a:r>
              <a:rPr lang="en-US" sz="2000" dirty="0" err="1">
                <a:latin typeface="+mj-lt"/>
              </a:rPr>
              <a:t>lagen</a:t>
            </a:r>
            <a:r>
              <a:rPr lang="en-US" sz="2000" dirty="0">
                <a:latin typeface="+mj-lt"/>
              </a:rPr>
              <a:t> </a:t>
            </a:r>
            <a:r>
              <a:rPr lang="en-US" sz="2000" dirty="0" err="1">
                <a:latin typeface="+mj-lt"/>
              </a:rPr>
              <a:t>engagera</a:t>
            </a:r>
            <a:r>
              <a:rPr lang="en-US" sz="2000" dirty="0">
                <a:latin typeface="+mj-lt"/>
              </a:rPr>
              <a:t> sig för </a:t>
            </a:r>
            <a:r>
              <a:rPr lang="en-US" sz="2000" dirty="0" err="1">
                <a:latin typeface="+mj-lt"/>
              </a:rPr>
              <a:t>att</a:t>
            </a:r>
            <a:r>
              <a:rPr lang="en-US" sz="2000" dirty="0">
                <a:latin typeface="+mj-lt"/>
              </a:rPr>
              <a:t> vi ska ha </a:t>
            </a:r>
            <a:r>
              <a:rPr lang="en-US" sz="2000" dirty="0" err="1">
                <a:latin typeface="+mj-lt"/>
              </a:rPr>
              <a:t>kioskverksamhet</a:t>
            </a:r>
            <a:r>
              <a:rPr lang="en-US" sz="2000" dirty="0">
                <a:latin typeface="+mj-lt"/>
              </a:rPr>
              <a:t>, </a:t>
            </a:r>
            <a:r>
              <a:rPr lang="en-US" sz="2000" dirty="0" err="1">
                <a:latin typeface="+mj-lt"/>
              </a:rPr>
              <a:t>matcharrangemang</a:t>
            </a:r>
            <a:r>
              <a:rPr lang="en-US" sz="2000" dirty="0">
                <a:latin typeface="+mj-lt"/>
              </a:rPr>
              <a:t>, </a:t>
            </a:r>
            <a:r>
              <a:rPr lang="en-US" sz="2000" dirty="0" err="1">
                <a:latin typeface="+mj-lt"/>
              </a:rPr>
              <a:t>klassinnebandy</a:t>
            </a:r>
            <a:r>
              <a:rPr lang="en-US" sz="2000" dirty="0">
                <a:latin typeface="+mj-lt"/>
              </a:rPr>
              <a:t>, </a:t>
            </a:r>
            <a:r>
              <a:rPr lang="en-US" sz="2000" dirty="0" err="1">
                <a:latin typeface="+mj-lt"/>
              </a:rPr>
              <a:t>föreningsavslutning</a:t>
            </a:r>
            <a:r>
              <a:rPr lang="en-US" sz="2000" dirty="0">
                <a:latin typeface="+mj-lt"/>
              </a:rPr>
              <a:t> och Sibben Cup.</a:t>
            </a:r>
          </a:p>
          <a:p>
            <a:pPr marL="0" lvl="1" indent="0">
              <a:lnSpc>
                <a:spcPct val="100000"/>
              </a:lnSpc>
              <a:buNone/>
            </a:pPr>
            <a:endParaRPr lang="en-US" sz="2000" dirty="0">
              <a:latin typeface="+mj-lt"/>
            </a:endParaRPr>
          </a:p>
          <a:p>
            <a:pPr marL="0" lvl="1" indent="0">
              <a:lnSpc>
                <a:spcPct val="100000"/>
              </a:lnSpc>
              <a:buNone/>
            </a:pPr>
            <a:r>
              <a:rPr lang="sv-SE" sz="2000" dirty="0">
                <a:latin typeface="+mj-lt"/>
              </a:rPr>
              <a:t>Tack vare alla ideella krafter kan vi ha låga avgifter i vår förening. </a:t>
            </a:r>
          </a:p>
          <a:p>
            <a:pPr marL="0" lvl="1" indent="0">
              <a:lnSpc>
                <a:spcPct val="100000"/>
              </a:lnSpc>
              <a:buNone/>
            </a:pPr>
            <a:endParaRPr lang="sv-SE" sz="2000" dirty="0">
              <a:latin typeface="+mj-lt"/>
            </a:endParaRPr>
          </a:p>
          <a:p>
            <a:pPr marL="0" lvl="1" indent="0">
              <a:lnSpc>
                <a:spcPct val="100000"/>
              </a:lnSpc>
              <a:buNone/>
            </a:pPr>
            <a:r>
              <a:rPr lang="sv-SE" sz="2000" dirty="0">
                <a:latin typeface="+mj-lt"/>
              </a:rPr>
              <a:t>Vilka uppgifter ert lag har återkommer vi till.</a:t>
            </a:r>
            <a:endParaRPr lang="en-US" sz="1700" dirty="0"/>
          </a:p>
          <a:p>
            <a:pPr marL="0"/>
            <a:endParaRPr lang="en-US" sz="1700" dirty="0"/>
          </a:p>
        </p:txBody>
      </p:sp>
    </p:spTree>
    <p:extLst>
      <p:ext uri="{BB962C8B-B14F-4D97-AF65-F5344CB8AC3E}">
        <p14:creationId xmlns:p14="http://schemas.microsoft.com/office/powerpoint/2010/main" val="875640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Beskrivning saknas.">
            <a:extLst>
              <a:ext uri="{FF2B5EF4-FFF2-40B4-BE49-F238E27FC236}">
                <a16:creationId xmlns:a16="http://schemas.microsoft.com/office/drawing/2014/main" xmlns="" id="{CED2B7AA-5A8B-6F55-566B-9AD5F829D1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6"/>
          <a:stretch/>
        </p:blipFill>
        <p:spPr bwMode="auto">
          <a:xfrm>
            <a:off x="255622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4" name="Rectangle 2063">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Platshållare för innehåll 5">
            <a:extLst>
              <a:ext uri="{FF2B5EF4-FFF2-40B4-BE49-F238E27FC236}">
                <a16:creationId xmlns:a16="http://schemas.microsoft.com/office/drawing/2014/main" xmlns="" id="{DE6047ED-96E4-47D3-BE25-23CF68599C16}"/>
              </a:ext>
            </a:extLst>
          </p:cNvPr>
          <p:cNvSpPr>
            <a:spLocks noGrp="1"/>
          </p:cNvSpPr>
          <p:nvPr>
            <p:ph idx="1"/>
          </p:nvPr>
        </p:nvSpPr>
        <p:spPr>
          <a:xfrm>
            <a:off x="203342" y="1659217"/>
            <a:ext cx="3822189" cy="3759448"/>
          </a:xfrm>
        </p:spPr>
        <p:txBody>
          <a:bodyPr>
            <a:normAutofit/>
          </a:bodyPr>
          <a:lstStyle/>
          <a:p>
            <a:pPr marL="228600" lvl="1" indent="0">
              <a:buNone/>
            </a:pPr>
            <a:r>
              <a:rPr lang="sv-SE" sz="2000" dirty="0">
                <a:latin typeface="+mj-lt"/>
              </a:rPr>
              <a:t>Våra viktigaste inkomstkällor är:</a:t>
            </a:r>
            <a:br>
              <a:rPr lang="sv-SE" sz="2000" dirty="0">
                <a:latin typeface="+mj-lt"/>
              </a:rPr>
            </a:br>
            <a:endParaRPr lang="sv-SE" sz="2000" dirty="0">
              <a:latin typeface="+mj-lt"/>
            </a:endParaRPr>
          </a:p>
          <a:p>
            <a:pPr marL="571500" lvl="1" indent="-342900"/>
            <a:r>
              <a:rPr lang="sv-SE" sz="2000" dirty="0">
                <a:latin typeface="+mj-lt"/>
              </a:rPr>
              <a:t>Medlems- och spelaravgifter</a:t>
            </a:r>
          </a:p>
          <a:p>
            <a:pPr marL="571500" lvl="1" indent="-342900"/>
            <a:r>
              <a:rPr lang="sv-SE" sz="2000" dirty="0">
                <a:latin typeface="+mj-lt"/>
              </a:rPr>
              <a:t>Idrottsrabatten</a:t>
            </a:r>
          </a:p>
          <a:p>
            <a:pPr marL="571500" lvl="1" indent="-342900"/>
            <a:r>
              <a:rPr lang="sv-SE" sz="2000" dirty="0">
                <a:latin typeface="+mj-lt"/>
              </a:rPr>
              <a:t>Sponsring</a:t>
            </a:r>
          </a:p>
          <a:p>
            <a:pPr marL="571500" lvl="1" indent="-342900"/>
            <a:r>
              <a:rPr lang="sv-SE" sz="2000" dirty="0">
                <a:latin typeface="+mj-lt"/>
              </a:rPr>
              <a:t>Kioskverksamheten</a:t>
            </a:r>
          </a:p>
          <a:p>
            <a:pPr marL="571500" lvl="1" indent="-342900"/>
            <a:r>
              <a:rPr lang="sv-SE" sz="2000" dirty="0">
                <a:latin typeface="+mj-lt"/>
              </a:rPr>
              <a:t>Kommunala och statliga bidrag</a:t>
            </a:r>
          </a:p>
          <a:p>
            <a:pPr marL="571500" lvl="1" indent="-342900"/>
            <a:r>
              <a:rPr lang="sv-SE" sz="2000" dirty="0">
                <a:latin typeface="+mj-lt"/>
              </a:rPr>
              <a:t>och </a:t>
            </a:r>
            <a:r>
              <a:rPr lang="sv-SE" sz="2000" b="1" dirty="0">
                <a:latin typeface="+mj-lt"/>
              </a:rPr>
              <a:t>Sibben Cup</a:t>
            </a:r>
          </a:p>
          <a:p>
            <a:pPr marL="457200" lvl="1" indent="0">
              <a:buNone/>
            </a:pPr>
            <a:endParaRPr lang="sv-SE" sz="2000" dirty="0"/>
          </a:p>
          <a:p>
            <a:pPr marL="0" indent="0">
              <a:buNone/>
            </a:pPr>
            <a:endParaRPr lang="sv-SE" sz="2000" dirty="0"/>
          </a:p>
        </p:txBody>
      </p:sp>
    </p:spTree>
    <p:extLst>
      <p:ext uri="{BB962C8B-B14F-4D97-AF65-F5344CB8AC3E}">
        <p14:creationId xmlns:p14="http://schemas.microsoft.com/office/powerpoint/2010/main" val="1789137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69" name="Rectangle 2068">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ildobjekt 1" descr="En bild som visar person, kvinna&#10;&#10;Automatiskt genererad beskrivning">
            <a:extLst>
              <a:ext uri="{FF2B5EF4-FFF2-40B4-BE49-F238E27FC236}">
                <a16:creationId xmlns:a16="http://schemas.microsoft.com/office/drawing/2014/main" xmlns="" id="{6A517527-762E-2F19-9CDD-5B7F67D583B2}"/>
              </a:ext>
            </a:extLst>
          </p:cNvPr>
          <p:cNvPicPr>
            <a:picLocks noChangeAspect="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071" name="Rectangle 2070">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atshållare för innehåll 5">
            <a:extLst>
              <a:ext uri="{FF2B5EF4-FFF2-40B4-BE49-F238E27FC236}">
                <a16:creationId xmlns:a16="http://schemas.microsoft.com/office/drawing/2014/main" xmlns="" id="{1769D77B-D498-0A8E-0311-96E2AC132749}"/>
              </a:ext>
            </a:extLst>
          </p:cNvPr>
          <p:cNvSpPr>
            <a:spLocks noGrp="1"/>
          </p:cNvSpPr>
          <p:nvPr>
            <p:ph idx="1"/>
          </p:nvPr>
        </p:nvSpPr>
        <p:spPr>
          <a:xfrm>
            <a:off x="294959" y="964399"/>
            <a:ext cx="3253784" cy="5467086"/>
          </a:xfrm>
        </p:spPr>
        <p:txBody>
          <a:bodyPr vert="horz" lIns="91440" tIns="45720" rIns="91440" bIns="45720" rtlCol="0">
            <a:normAutofit/>
          </a:bodyPr>
          <a:lstStyle/>
          <a:p>
            <a:pPr marL="228600" lvl="1" indent="0">
              <a:buNone/>
            </a:pPr>
            <a:r>
              <a:rPr lang="en-US" sz="3200" dirty="0">
                <a:latin typeface="+mj-lt"/>
              </a:rPr>
              <a:t>Sibben cup </a:t>
            </a:r>
            <a:r>
              <a:rPr lang="en-US" sz="2800" dirty="0">
                <a:latin typeface="+mj-lt"/>
              </a:rPr>
              <a:t> </a:t>
            </a:r>
            <a:r>
              <a:rPr lang="en-US" sz="2000" dirty="0" err="1">
                <a:latin typeface="+mj-lt"/>
              </a:rPr>
              <a:t>arrangeras</a:t>
            </a:r>
            <a:r>
              <a:rPr lang="en-US" sz="2000" dirty="0">
                <a:latin typeface="+mj-lt"/>
              </a:rPr>
              <a:t> 5-7 </a:t>
            </a:r>
            <a:r>
              <a:rPr lang="en-US" sz="2000" dirty="0" err="1">
                <a:latin typeface="+mj-lt"/>
              </a:rPr>
              <a:t>januari</a:t>
            </a:r>
            <a:r>
              <a:rPr lang="en-US" sz="2000" dirty="0">
                <a:latin typeface="+mj-lt"/>
              </a:rPr>
              <a:t> 2024. Detta </a:t>
            </a:r>
            <a:r>
              <a:rPr lang="en-US" sz="2000" dirty="0" err="1">
                <a:latin typeface="+mj-lt"/>
              </a:rPr>
              <a:t>är</a:t>
            </a:r>
            <a:r>
              <a:rPr lang="en-US" sz="2000" dirty="0">
                <a:latin typeface="+mj-lt"/>
              </a:rPr>
              <a:t> </a:t>
            </a:r>
            <a:r>
              <a:rPr lang="en-US" sz="2000" dirty="0" err="1">
                <a:latin typeface="+mj-lt"/>
              </a:rPr>
              <a:t>en</a:t>
            </a:r>
            <a:r>
              <a:rPr lang="en-US" sz="2000" dirty="0">
                <a:latin typeface="+mj-lt"/>
              </a:rPr>
              <a:t> </a:t>
            </a:r>
            <a:r>
              <a:rPr lang="en-US" sz="2000" dirty="0" err="1">
                <a:latin typeface="+mj-lt"/>
              </a:rPr>
              <a:t>riktig</a:t>
            </a:r>
            <a:r>
              <a:rPr lang="en-US" sz="2000" dirty="0">
                <a:latin typeface="+mj-lt"/>
              </a:rPr>
              <a:t> </a:t>
            </a:r>
            <a:r>
              <a:rPr lang="en-US" sz="2000" dirty="0" err="1">
                <a:latin typeface="+mj-lt"/>
              </a:rPr>
              <a:t>innebandyfest</a:t>
            </a:r>
            <a:r>
              <a:rPr lang="en-US" sz="2000" dirty="0">
                <a:latin typeface="+mj-lt"/>
              </a:rPr>
              <a:t>! 2020 </a:t>
            </a:r>
            <a:r>
              <a:rPr lang="en-US" sz="2000" dirty="0" err="1">
                <a:latin typeface="+mj-lt"/>
              </a:rPr>
              <a:t>deltog</a:t>
            </a:r>
            <a:r>
              <a:rPr lang="en-US" sz="2000" dirty="0">
                <a:latin typeface="+mj-lt"/>
              </a:rPr>
              <a:t> 116 lag </a:t>
            </a:r>
            <a:r>
              <a:rPr lang="en-US" sz="2000" dirty="0" err="1">
                <a:latin typeface="+mj-lt"/>
              </a:rPr>
              <a:t>från</a:t>
            </a:r>
            <a:r>
              <a:rPr lang="en-US" sz="2000" dirty="0">
                <a:latin typeface="+mj-lt"/>
              </a:rPr>
              <a:t> 46 </a:t>
            </a:r>
            <a:r>
              <a:rPr lang="en-US" sz="2000" dirty="0" err="1">
                <a:latin typeface="+mj-lt"/>
              </a:rPr>
              <a:t>olika</a:t>
            </a:r>
            <a:r>
              <a:rPr lang="en-US" sz="2000" dirty="0">
                <a:latin typeface="+mj-lt"/>
              </a:rPr>
              <a:t> </a:t>
            </a:r>
            <a:r>
              <a:rPr lang="en-US" sz="2000" dirty="0" err="1">
                <a:latin typeface="+mj-lt"/>
              </a:rPr>
              <a:t>föreningar</a:t>
            </a:r>
            <a:r>
              <a:rPr lang="en-US" sz="2000" dirty="0">
                <a:latin typeface="+mj-lt"/>
              </a:rPr>
              <a:t>. Vi </a:t>
            </a:r>
            <a:r>
              <a:rPr lang="en-US" sz="2000" dirty="0" err="1">
                <a:latin typeface="+mj-lt"/>
              </a:rPr>
              <a:t>gör</a:t>
            </a:r>
            <a:r>
              <a:rPr lang="en-US" sz="2000" dirty="0">
                <a:latin typeface="+mj-lt"/>
              </a:rPr>
              <a:t> det till </a:t>
            </a:r>
            <a:r>
              <a:rPr lang="en-US" sz="2000" dirty="0" err="1">
                <a:latin typeface="+mj-lt"/>
              </a:rPr>
              <a:t>en</a:t>
            </a:r>
            <a:r>
              <a:rPr lang="en-US" sz="2000" dirty="0">
                <a:latin typeface="+mj-lt"/>
              </a:rPr>
              <a:t> </a:t>
            </a:r>
            <a:r>
              <a:rPr lang="en-US" sz="2000" dirty="0" err="1">
                <a:latin typeface="+mj-lt"/>
              </a:rPr>
              <a:t>minnesvärd</a:t>
            </a:r>
            <a:r>
              <a:rPr lang="en-US" sz="2000" dirty="0">
                <a:latin typeface="+mj-lt"/>
              </a:rPr>
              <a:t> </a:t>
            </a:r>
            <a:r>
              <a:rPr lang="en-US" sz="2000" dirty="0" err="1">
                <a:latin typeface="+mj-lt"/>
              </a:rPr>
              <a:t>upplevelse</a:t>
            </a:r>
            <a:r>
              <a:rPr lang="en-US" sz="2000" dirty="0">
                <a:latin typeface="+mj-lt"/>
              </a:rPr>
              <a:t> för 1800 </a:t>
            </a:r>
            <a:r>
              <a:rPr lang="en-US" sz="2000" dirty="0" err="1">
                <a:latin typeface="+mj-lt"/>
              </a:rPr>
              <a:t>spelare</a:t>
            </a:r>
            <a:r>
              <a:rPr lang="en-US" sz="2000" dirty="0">
                <a:latin typeface="+mj-lt"/>
              </a:rPr>
              <a:t> tack </a:t>
            </a:r>
            <a:r>
              <a:rPr lang="en-US" sz="2000" dirty="0" err="1">
                <a:latin typeface="+mj-lt"/>
              </a:rPr>
              <a:t>vare</a:t>
            </a:r>
            <a:r>
              <a:rPr lang="en-US" sz="2000" dirty="0">
                <a:latin typeface="+mj-lt"/>
              </a:rPr>
              <a:t> </a:t>
            </a:r>
            <a:r>
              <a:rPr lang="en-US" sz="2000" dirty="0" err="1">
                <a:latin typeface="+mj-lt"/>
              </a:rPr>
              <a:t>att</a:t>
            </a:r>
            <a:r>
              <a:rPr lang="en-US" sz="2000" dirty="0">
                <a:latin typeface="+mj-lt"/>
              </a:rPr>
              <a:t> </a:t>
            </a:r>
            <a:r>
              <a:rPr lang="en-US" sz="2000" dirty="0" err="1">
                <a:latin typeface="+mj-lt"/>
              </a:rPr>
              <a:t>alla</a:t>
            </a:r>
            <a:r>
              <a:rPr lang="en-US" sz="2000" dirty="0">
                <a:latin typeface="+mj-lt"/>
              </a:rPr>
              <a:t> </a:t>
            </a:r>
            <a:r>
              <a:rPr lang="en-US" sz="2000" dirty="0" err="1">
                <a:latin typeface="+mj-lt"/>
              </a:rPr>
              <a:t>i</a:t>
            </a:r>
            <a:r>
              <a:rPr lang="en-US" sz="2000" dirty="0">
                <a:latin typeface="+mj-lt"/>
              </a:rPr>
              <a:t> </a:t>
            </a:r>
            <a:r>
              <a:rPr lang="en-US" sz="2000" dirty="0" err="1">
                <a:latin typeface="+mj-lt"/>
              </a:rPr>
              <a:t>vår</a:t>
            </a:r>
            <a:r>
              <a:rPr lang="en-US" sz="2000" dirty="0">
                <a:latin typeface="+mj-lt"/>
              </a:rPr>
              <a:t> </a:t>
            </a:r>
            <a:r>
              <a:rPr lang="en-US" sz="2000" dirty="0" err="1">
                <a:latin typeface="+mj-lt"/>
              </a:rPr>
              <a:t>förening</a:t>
            </a:r>
            <a:r>
              <a:rPr lang="en-US" sz="2000" dirty="0">
                <a:latin typeface="+mj-lt"/>
              </a:rPr>
              <a:t> </a:t>
            </a:r>
            <a:r>
              <a:rPr lang="en-US" sz="2000" dirty="0" err="1">
                <a:latin typeface="+mj-lt"/>
              </a:rPr>
              <a:t>hjälper</a:t>
            </a:r>
            <a:r>
              <a:rPr lang="en-US" sz="2000" dirty="0">
                <a:latin typeface="+mj-lt"/>
              </a:rPr>
              <a:t> till </a:t>
            </a:r>
            <a:r>
              <a:rPr lang="en-US" sz="2000" dirty="0" err="1">
                <a:latin typeface="+mj-lt"/>
              </a:rPr>
              <a:t>i</a:t>
            </a:r>
            <a:r>
              <a:rPr lang="en-US" sz="2000" dirty="0">
                <a:latin typeface="+mj-lt"/>
              </a:rPr>
              <a:t> </a:t>
            </a:r>
            <a:r>
              <a:rPr lang="en-US" sz="2000" dirty="0" err="1">
                <a:latin typeface="+mj-lt"/>
              </a:rPr>
              <a:t>logi</a:t>
            </a:r>
            <a:r>
              <a:rPr lang="en-US" sz="2000" dirty="0">
                <a:latin typeface="+mj-lt"/>
              </a:rPr>
              <a:t>, </a:t>
            </a:r>
            <a:r>
              <a:rPr lang="en-US" sz="2000" dirty="0" err="1">
                <a:latin typeface="+mj-lt"/>
              </a:rPr>
              <a:t>frukost</a:t>
            </a:r>
            <a:r>
              <a:rPr lang="en-US" sz="2000" dirty="0">
                <a:latin typeface="+mj-lt"/>
              </a:rPr>
              <a:t>, </a:t>
            </a:r>
            <a:r>
              <a:rPr lang="en-US" sz="2000" dirty="0" err="1">
                <a:latin typeface="+mj-lt"/>
              </a:rPr>
              <a:t>kiosker</a:t>
            </a:r>
            <a:r>
              <a:rPr lang="en-US" sz="2000" dirty="0">
                <a:latin typeface="+mj-lt"/>
              </a:rPr>
              <a:t>, </a:t>
            </a:r>
            <a:r>
              <a:rPr lang="en-US" sz="2000" dirty="0" err="1">
                <a:latin typeface="+mj-lt"/>
              </a:rPr>
              <a:t>sekretariat</a:t>
            </a:r>
            <a:r>
              <a:rPr lang="en-US" sz="2000" dirty="0">
                <a:latin typeface="+mj-lt"/>
              </a:rPr>
              <a:t> och </a:t>
            </a:r>
            <a:r>
              <a:rPr lang="en-US" sz="2000" dirty="0" err="1">
                <a:latin typeface="+mj-lt"/>
              </a:rPr>
              <a:t>prisutdelningar</a:t>
            </a:r>
            <a:r>
              <a:rPr lang="en-US" sz="2000" dirty="0">
                <a:latin typeface="+mj-lt"/>
              </a:rPr>
              <a:t>. </a:t>
            </a:r>
            <a:br>
              <a:rPr lang="en-US" sz="2000" dirty="0">
                <a:latin typeface="+mj-lt"/>
              </a:rPr>
            </a:br>
            <a:endParaRPr lang="en-US" sz="2000" dirty="0">
              <a:latin typeface="+mj-lt"/>
            </a:endParaRPr>
          </a:p>
          <a:p>
            <a:pPr marL="228600" lvl="1" indent="0">
              <a:buNone/>
            </a:pPr>
            <a:endParaRPr lang="en-US" sz="2000" dirty="0">
              <a:latin typeface="+mj-lt"/>
            </a:endParaRPr>
          </a:p>
          <a:p>
            <a:pPr marL="228600" lvl="1" indent="0">
              <a:buNone/>
            </a:pPr>
            <a:r>
              <a:rPr lang="en-US" sz="2000" dirty="0">
                <a:latin typeface="+mj-lt"/>
              </a:rPr>
              <a:t/>
            </a:r>
            <a:br>
              <a:rPr lang="en-US" sz="2000" dirty="0">
                <a:latin typeface="+mj-lt"/>
              </a:rPr>
            </a:br>
            <a:endParaRPr lang="en-US" sz="1700" dirty="0"/>
          </a:p>
          <a:p>
            <a:pPr marL="0"/>
            <a:endParaRPr lang="en-US" sz="1700" dirty="0"/>
          </a:p>
        </p:txBody>
      </p:sp>
    </p:spTree>
    <p:extLst>
      <p:ext uri="{BB962C8B-B14F-4D97-AF65-F5344CB8AC3E}">
        <p14:creationId xmlns:p14="http://schemas.microsoft.com/office/powerpoint/2010/main" val="1406748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38" name="Rectangle 1037">
            <a:extLst>
              <a:ext uri="{FF2B5EF4-FFF2-40B4-BE49-F238E27FC236}">
                <a16:creationId xmlns:a16="http://schemas.microsoft.com/office/drawing/2014/main" xmlns=""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Beskrivning saknas.">
            <a:extLst>
              <a:ext uri="{FF2B5EF4-FFF2-40B4-BE49-F238E27FC236}">
                <a16:creationId xmlns:a16="http://schemas.microsoft.com/office/drawing/2014/main" xmlns="" id="{FA99699A-8DA1-42FF-8EB2-3E872EB3AF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620"/>
          <a:stretch/>
        </p:blipFill>
        <p:spPr bwMode="auto">
          <a:xfrm>
            <a:off x="0" y="0"/>
            <a:ext cx="11376049" cy="6858000"/>
          </a:xfrm>
          <a:prstGeom prst="rect">
            <a:avLst/>
          </a:prstGeom>
          <a:noFill/>
          <a:extLst>
            <a:ext uri="{909E8E84-426E-40DD-AFC4-6F175D3DCCD1}">
              <a14:hiddenFill xmlns:a14="http://schemas.microsoft.com/office/drawing/2010/main">
                <a:solidFill>
                  <a:srgbClr val="FFFFFF"/>
                </a:solidFill>
              </a14:hiddenFill>
            </a:ext>
          </a:extLst>
        </p:spPr>
      </p:pic>
      <p:sp>
        <p:nvSpPr>
          <p:cNvPr id="1040" name="Rectangle 1039">
            <a:extLst>
              <a:ext uri="{FF2B5EF4-FFF2-40B4-BE49-F238E27FC236}">
                <a16:creationId xmlns:a16="http://schemas.microsoft.com/office/drawing/2014/main" xmlns=""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latshållare för innehåll 5">
            <a:extLst>
              <a:ext uri="{FF2B5EF4-FFF2-40B4-BE49-F238E27FC236}">
                <a16:creationId xmlns:a16="http://schemas.microsoft.com/office/drawing/2014/main" xmlns="" id="{C8AA1C21-887E-4D46-89E9-4002950995B5}"/>
              </a:ext>
            </a:extLst>
          </p:cNvPr>
          <p:cNvSpPr txBox="1">
            <a:spLocks/>
          </p:cNvSpPr>
          <p:nvPr/>
        </p:nvSpPr>
        <p:spPr>
          <a:xfrm>
            <a:off x="7629874" y="1332512"/>
            <a:ext cx="4531860" cy="3742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gn="ctr">
              <a:spcBef>
                <a:spcPct val="0"/>
              </a:spcBef>
              <a:spcAft>
                <a:spcPts val="600"/>
              </a:spcAft>
            </a:pPr>
            <a:endParaRPr lang="en-US" sz="2000" dirty="0"/>
          </a:p>
          <a:p>
            <a:pPr marL="0" lvl="1" indent="0" algn="ctr">
              <a:spcBef>
                <a:spcPct val="0"/>
              </a:spcBef>
              <a:spcAft>
                <a:spcPts val="600"/>
              </a:spcAft>
              <a:buNone/>
            </a:pPr>
            <a:r>
              <a:rPr lang="en-US" sz="4400" dirty="0" err="1"/>
              <a:t>Välkomna</a:t>
            </a:r>
            <a:r>
              <a:rPr lang="en-US" sz="4400" dirty="0"/>
              <a:t> till </a:t>
            </a:r>
            <a:r>
              <a:rPr lang="en-US" sz="4400" dirty="0" err="1"/>
              <a:t>en</a:t>
            </a:r>
            <a:r>
              <a:rPr lang="en-US" sz="4400" dirty="0"/>
              <a:t> </a:t>
            </a:r>
            <a:r>
              <a:rPr lang="en-US" sz="4400" dirty="0" err="1"/>
              <a:t>härlig</a:t>
            </a:r>
            <a:r>
              <a:rPr lang="en-US" sz="4400" dirty="0"/>
              <a:t> </a:t>
            </a:r>
            <a:r>
              <a:rPr lang="en-US" sz="4400" dirty="0" err="1"/>
              <a:t>säsong</a:t>
            </a:r>
            <a:r>
              <a:rPr lang="en-US" sz="4400" dirty="0"/>
              <a:t> </a:t>
            </a:r>
            <a:r>
              <a:rPr lang="en-US" sz="4400" dirty="0" err="1"/>
              <a:t>tillsammans</a:t>
            </a:r>
            <a:r>
              <a:rPr lang="en-US" sz="4400" dirty="0"/>
              <a:t>!</a:t>
            </a:r>
          </a:p>
          <a:p>
            <a:pPr marL="0" lvl="1" indent="0" algn="ctr">
              <a:spcBef>
                <a:spcPct val="0"/>
              </a:spcBef>
              <a:spcAft>
                <a:spcPts val="600"/>
              </a:spcAft>
              <a:buNone/>
            </a:pPr>
            <a:endParaRPr lang="en-US" sz="3600" dirty="0"/>
          </a:p>
          <a:p>
            <a:pPr marL="0" lvl="1" indent="0" algn="ctr">
              <a:spcBef>
                <a:spcPct val="0"/>
              </a:spcBef>
              <a:spcAft>
                <a:spcPts val="600"/>
              </a:spcAft>
              <a:buNone/>
            </a:pPr>
            <a:r>
              <a:rPr lang="en-US" sz="3200" dirty="0" err="1"/>
              <a:t>hälsar</a:t>
            </a:r>
            <a:r>
              <a:rPr lang="en-US" sz="3200" dirty="0"/>
              <a:t> </a:t>
            </a:r>
            <a:r>
              <a:rPr lang="en-US" sz="3200" dirty="0" err="1"/>
              <a:t>styrelsen</a:t>
            </a:r>
            <a:endParaRPr lang="en-US" sz="3200" dirty="0"/>
          </a:p>
          <a:p>
            <a:pPr marL="0" algn="ctr">
              <a:spcBef>
                <a:spcPct val="0"/>
              </a:spcBef>
              <a:spcAft>
                <a:spcPts val="600"/>
              </a:spcAft>
            </a:pPr>
            <a:endParaRPr lang="en-US" sz="2000" dirty="0"/>
          </a:p>
        </p:txBody>
      </p:sp>
    </p:spTree>
    <p:extLst>
      <p:ext uri="{BB962C8B-B14F-4D97-AF65-F5344CB8AC3E}">
        <p14:creationId xmlns:p14="http://schemas.microsoft.com/office/powerpoint/2010/main" val="209283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4"/>
          <p:cNvSpPr txBox="1">
            <a:spLocks noGrp="1"/>
          </p:cNvSpPr>
          <p:nvPr>
            <p:ph type="ctrTitle"/>
          </p:nvPr>
        </p:nvSpPr>
        <p:spPr>
          <a:xfrm>
            <a:off x="1524000" y="1122363"/>
            <a:ext cx="9144000" cy="198278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b="1"/>
              <a:t>Information från egna laget</a:t>
            </a:r>
            <a:endParaRPr/>
          </a:p>
        </p:txBody>
      </p:sp>
      <p:pic>
        <p:nvPicPr>
          <p:cNvPr id="227" name="Google Shape;227;p14"/>
          <p:cNvPicPr preferRelativeResize="0"/>
          <p:nvPr/>
        </p:nvPicPr>
        <p:blipFill rotWithShape="1">
          <a:blip r:embed="rId3">
            <a:alphaModFix/>
          </a:blip>
          <a:srcRect/>
          <a:stretch/>
        </p:blipFill>
        <p:spPr>
          <a:xfrm>
            <a:off x="4856083" y="3837100"/>
            <a:ext cx="2479834" cy="1511516"/>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582</Words>
  <Application>Microsoft Office PowerPoint</Application>
  <PresentationFormat>Anpassad</PresentationFormat>
  <Paragraphs>68</Paragraphs>
  <Slides>14</Slides>
  <Notes>5</Notes>
  <HiddenSlides>0</HiddenSlides>
  <MMClips>0</MMClips>
  <ScaleCrop>false</ScaleCrop>
  <HeadingPairs>
    <vt:vector size="4" baseType="variant">
      <vt:variant>
        <vt:lpstr>Tema</vt:lpstr>
      </vt:variant>
      <vt:variant>
        <vt:i4>3</vt:i4>
      </vt:variant>
      <vt:variant>
        <vt:lpstr>Bildrubriker</vt:lpstr>
      </vt:variant>
      <vt:variant>
        <vt:i4>14</vt:i4>
      </vt:variant>
    </vt:vector>
  </HeadingPairs>
  <TitlesOfParts>
    <vt:vector size="17" baseType="lpstr">
      <vt:lpstr>Office-tema</vt:lpstr>
      <vt:lpstr>1_Office-tema</vt:lpstr>
      <vt:lpstr>2_Office-tema</vt:lpstr>
      <vt:lpstr>PowerPoint-presentation</vt:lpstr>
      <vt:lpstr>Vår vision och verksamhetsidé</vt:lpstr>
      <vt:lpstr>PowerPoint-presentation</vt:lpstr>
      <vt:lpstr>PowerPoint-presentation</vt:lpstr>
      <vt:lpstr>PowerPoint-presentation</vt:lpstr>
      <vt:lpstr>PowerPoint-presentation</vt:lpstr>
      <vt:lpstr>PowerPoint-presentation</vt:lpstr>
      <vt:lpstr>PowerPoint-presentation</vt:lpstr>
      <vt:lpstr>Information från egna laget</vt:lpstr>
      <vt:lpstr>Pojkar 07/08</vt:lpstr>
      <vt:lpstr>Skövde IBF träningsgrupper och lag (match)</vt:lpstr>
      <vt:lpstr>Vårt lags uppgifter (P07/08)</vt:lpstr>
      <vt:lpstr>PowerPoint-presentation</vt:lpstr>
      <vt:lpstr>Lag föräldrar 2 st:  Fredrik Erninge, Mats Månsson  Ansvariga lagkassa 2 st:  Jenny Eriksson, Caroline Jernvald  Filmansvarig 1 st:  Björn Lackdal  Sibben cup ansvariga 2 st: Jenny Eriksson, Maria Lackdal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Olofsson</dc:creator>
  <cp:lastModifiedBy>Daniel Thyni</cp:lastModifiedBy>
  <cp:revision>18</cp:revision>
  <dcterms:created xsi:type="dcterms:W3CDTF">2020-05-02T07:17:49Z</dcterms:created>
  <dcterms:modified xsi:type="dcterms:W3CDTF">2023-09-20T19:26:01Z</dcterms:modified>
</cp:coreProperties>
</file>