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 id="2147483674" r:id="rId3"/>
  </p:sldMasterIdLst>
  <p:notesMasterIdLst>
    <p:notesMasterId r:id="rId34"/>
  </p:notesMasterIdLst>
  <p:sldIdLst>
    <p:sldId id="275" r:id="rId4"/>
    <p:sldId id="276" r:id="rId5"/>
    <p:sldId id="278" r:id="rId6"/>
    <p:sldId id="279" r:id="rId7"/>
    <p:sldId id="280" r:id="rId8"/>
    <p:sldId id="281" r:id="rId9"/>
    <p:sldId id="285" r:id="rId10"/>
    <p:sldId id="282" r:id="rId11"/>
    <p:sldId id="269" r:id="rId12"/>
    <p:sldId id="289" r:id="rId13"/>
    <p:sldId id="439" r:id="rId14"/>
    <p:sldId id="440" r:id="rId15"/>
    <p:sldId id="425" r:id="rId16"/>
    <p:sldId id="303" r:id="rId17"/>
    <p:sldId id="458" r:id="rId18"/>
    <p:sldId id="457" r:id="rId19"/>
    <p:sldId id="435" r:id="rId20"/>
    <p:sldId id="455" r:id="rId21"/>
    <p:sldId id="441" r:id="rId22"/>
    <p:sldId id="459" r:id="rId23"/>
    <p:sldId id="446" r:id="rId24"/>
    <p:sldId id="448" r:id="rId25"/>
    <p:sldId id="442" r:id="rId26"/>
    <p:sldId id="456" r:id="rId27"/>
    <p:sldId id="443" r:id="rId28"/>
    <p:sldId id="449" r:id="rId29"/>
    <p:sldId id="426" r:id="rId30"/>
    <p:sldId id="424" r:id="rId31"/>
    <p:sldId id="445" r:id="rId32"/>
    <p:sldId id="444" r:id="rId33"/>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7607" autoAdjust="0"/>
  </p:normalViewPr>
  <p:slideViewPr>
    <p:cSldViewPr>
      <p:cViewPr varScale="1">
        <p:scale>
          <a:sx n="98" d="100"/>
          <a:sy n="98" d="100"/>
        </p:scale>
        <p:origin x="87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montserrat" panose="00000500000000000000" pitchFamily="2" charset="0"/>
              </a:rPr>
              <a:t>Träna för att tävla (junior och senior) – svart</a:t>
            </a:r>
          </a:p>
          <a:p>
            <a:pPr algn="l"/>
            <a:r>
              <a:rPr lang="sv-SE" b="0" i="0" dirty="0">
                <a:solidFill>
                  <a:srgbClr val="000000"/>
                </a:solidFill>
                <a:effectLst/>
                <a:latin typeface="Assistant" pitchFamily="2" charset="-79"/>
                <a:cs typeface="Assistant" pitchFamily="2" charset="-79"/>
              </a:rPr>
              <a:t>När man som innebandyspelare befinner sig på denna nivå är man mer inställd på att satsa på innebandyn och för många är målet att nå elitnivå. Spelarna bemästrar alla grunder och träningen inriktas mot mer avancerade och komplexa spelövningar. De fysiska kvaliteterna vidareutvecklas och matchas såväl mot vad spelet kräver som var de aktiva befinner sig utvecklingsmässigt, om möjligt på individuell basis. </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Träna för att träna (12-16 år) – röd</a:t>
            </a:r>
          </a:p>
          <a:p>
            <a:pPr algn="l"/>
            <a:r>
              <a:rPr lang="sv-SE" sz="1200" b="0" i="0" dirty="0">
                <a:solidFill>
                  <a:srgbClr val="000000"/>
                </a:solidFill>
                <a:effectLst/>
                <a:latin typeface="Assistant" pitchFamily="2" charset="-79"/>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 Det förekommer mer matcher, i första hand på lokal och regional nivå men även på riksnivå. Fler spelare väljer innebandy som sin idrott, men samtidigt bör det erbjudas möjlighet att delta i andra idrotter.</a:t>
            </a:r>
          </a:p>
          <a:p>
            <a:pPr algn="l"/>
            <a:endParaRPr lang="sv-SE" sz="1200" b="1" i="0" dirty="0">
              <a:solidFill>
                <a:srgbClr val="000000"/>
              </a:solidFill>
              <a:effectLst/>
              <a:latin typeface="montserrat" panose="00000500000000000000" pitchFamily="2" charset="0"/>
            </a:endParaRPr>
          </a:p>
          <a:p>
            <a:pPr algn="l"/>
            <a:r>
              <a:rPr lang="sv-SE" sz="1200" b="1" i="0" dirty="0">
                <a:solidFill>
                  <a:srgbClr val="000000"/>
                </a:solidFill>
                <a:effectLst/>
                <a:latin typeface="montserrat" panose="00000500000000000000" pitchFamily="2" charset="0"/>
              </a:rPr>
              <a:t>Lära sig träna (9-12 år) – blå</a:t>
            </a:r>
          </a:p>
          <a:p>
            <a:pPr algn="l"/>
            <a:r>
              <a:rPr lang="sv-SE" sz="1200" b="0" i="0" dirty="0">
                <a:solidFill>
                  <a:srgbClr val="000000"/>
                </a:solidFill>
                <a:effectLst/>
                <a:latin typeface="Assistant" pitchFamily="2" charset="-79"/>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Rörelseglädje (6-9 år) – grön</a:t>
            </a:r>
          </a:p>
          <a:p>
            <a:pPr algn="l"/>
            <a:r>
              <a:rPr lang="sv-SE" sz="1200" b="0" i="0" dirty="0">
                <a:solidFill>
                  <a:srgbClr val="000000"/>
                </a:solidFill>
                <a:effectLst/>
                <a:latin typeface="Assistant" pitchFamily="2" charset="-79"/>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Lek och rörelse (0-6 år) – ljusgrön</a:t>
            </a:r>
          </a:p>
          <a:p>
            <a:pPr algn="l"/>
            <a:r>
              <a:rPr lang="sv-SE" sz="1200" b="0" i="0" dirty="0">
                <a:solidFill>
                  <a:srgbClr val="000000"/>
                </a:solidFill>
                <a:effectLst/>
                <a:latin typeface="Assistant" pitchFamily="2" charset="-79"/>
                <a:cs typeface="Assistant" pitchFamily="2" charset="-79"/>
              </a:rPr>
              <a:t>Denna nivå är inte särskilt inriktat gentemot innebandy utan kan bedrivas i olika idrottsliga sammanhang. Här ska lek och rörelse stå i fokus och fysisk aktivitet utgör en rolig del av barns liv. Träningen är varierad med enkla aktiviteter där deltagarna får använda sin fantasi och uppleva rörelseglädje</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6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42955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11</a:t>
            </a:fld>
            <a:endParaRPr lang="sv-SE"/>
          </a:p>
        </p:txBody>
      </p:sp>
    </p:spTree>
    <p:extLst>
      <p:ext uri="{BB962C8B-B14F-4D97-AF65-F5344CB8AC3E}">
        <p14:creationId xmlns:p14="http://schemas.microsoft.com/office/powerpoint/2010/main" val="193324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9F37409-7870-4BC8-8A24-A8C280985400}" type="slidenum">
              <a:rPr lang="sv-SE" smtClean="0"/>
              <a:t>14</a:t>
            </a:fld>
            <a:endParaRPr lang="sv-SE"/>
          </a:p>
        </p:txBody>
      </p:sp>
    </p:spTree>
    <p:extLst>
      <p:ext uri="{BB962C8B-B14F-4D97-AF65-F5344CB8AC3E}">
        <p14:creationId xmlns:p14="http://schemas.microsoft.com/office/powerpoint/2010/main" val="282893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till de föräldrar som gjorde </a:t>
            </a:r>
            <a:r>
              <a:rPr lang="sv-SE"/>
              <a:t>det möjligt.</a:t>
            </a:r>
          </a:p>
        </p:txBody>
      </p:sp>
      <p:sp>
        <p:nvSpPr>
          <p:cNvPr id="4" name="Platshållare för bildnummer 3"/>
          <p:cNvSpPr>
            <a:spLocks noGrp="1"/>
          </p:cNvSpPr>
          <p:nvPr>
            <p:ph type="sldNum" sz="quarter" idx="5"/>
          </p:nvPr>
        </p:nvSpPr>
        <p:spPr/>
        <p:txBody>
          <a:bodyPr/>
          <a:lstStyle/>
          <a:p>
            <a:fld id="{DB8C216D-629E-4C46-A1AF-9824A5DA4BC2}" type="slidenum">
              <a:rPr lang="sv-SE" smtClean="0"/>
              <a:t>25</a:t>
            </a:fld>
            <a:endParaRPr lang="sv-SE"/>
          </a:p>
        </p:txBody>
      </p:sp>
    </p:spTree>
    <p:extLst>
      <p:ext uri="{BB962C8B-B14F-4D97-AF65-F5344CB8AC3E}">
        <p14:creationId xmlns:p14="http://schemas.microsoft.com/office/powerpoint/2010/main" val="77804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2024-10-07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2024-10-07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31861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59" r:id="rId6"/>
    <p:sldLayoutId id="2147483660" r:id="rId7"/>
    <p:sldLayoutId id="2147483661"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2024-10-07</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2024-10-07</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1.jpg"/><Relationship Id="rId3" Type="http://schemas.openxmlformats.org/officeDocument/2006/relationships/image" Target="../media/image14.jpeg"/><Relationship Id="rId7" Type="http://schemas.openxmlformats.org/officeDocument/2006/relationships/image" Target="../media/image18.png"/><Relationship Id="rId12"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innebandy.se/vastergotland/tavling/seriespel-2022-23/forutsattningar-junior-ungdomsserier-2022-23/"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s://www.innebandy.se/vastergotland/tavling/seriespel-2022-23/forutsattningar-junior-ungdomsserier-2022-23/"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Skovde.innebandyf.2010@hotmail.co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www.innebandy.se/utveckling/svensk-innebandys-utvecklingsmodell-siu/siu-modellens-olika-niva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5303912" y="1655603"/>
            <a:ext cx="5760640"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Välkomna</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till </a:t>
            </a: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säsongen</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2024/2025</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3" name="Bildobjekt 2">
            <a:extLst>
              <a:ext uri="{FF2B5EF4-FFF2-40B4-BE49-F238E27FC236}">
                <a16:creationId xmlns:a16="http://schemas.microsoft.com/office/drawing/2014/main" id="{080FA0E5-2703-781D-31C8-FF2CFEFE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16" y="1844824"/>
            <a:ext cx="4719439" cy="2872701"/>
          </a:xfrm>
          <a:prstGeom prst="rect">
            <a:avLst/>
          </a:prstGeom>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73169" y="9744"/>
            <a:ext cx="11768866" cy="684825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US" sz="3100" b="1" u="sng" dirty="0" err="1"/>
              <a:t>Vårt</a:t>
            </a:r>
            <a:r>
              <a:rPr lang="en-US" sz="3100" b="1" u="sng" dirty="0"/>
              <a:t> lags </a:t>
            </a:r>
            <a:r>
              <a:rPr lang="en-US" sz="3100" b="1" u="sng" dirty="0" err="1"/>
              <a:t>uppgifter</a:t>
            </a:r>
            <a:r>
              <a:rPr lang="en-US" sz="3100" b="1" u="sng" dirty="0"/>
              <a:t> under </a:t>
            </a:r>
            <a:r>
              <a:rPr lang="en-US" sz="3100" b="1" u="sng" dirty="0" err="1"/>
              <a:t>säsongen</a:t>
            </a:r>
            <a:r>
              <a:rPr lang="en-US" sz="3100" b="1" u="sng" dirty="0"/>
              <a:t> 24/25.</a:t>
            </a:r>
            <a:br>
              <a:rPr lang="en-US" sz="3100" b="1" dirty="0"/>
            </a:br>
            <a:br>
              <a:rPr lang="en-US" sz="3100" b="1" dirty="0"/>
            </a:br>
            <a:r>
              <a:rPr lang="en-US" sz="3100" b="1" dirty="0" err="1"/>
              <a:t>Sälja</a:t>
            </a:r>
            <a:r>
              <a:rPr lang="en-US" sz="3100" b="1" dirty="0"/>
              <a:t> </a:t>
            </a:r>
            <a:r>
              <a:rPr lang="en-US" sz="3100" b="1" dirty="0" err="1"/>
              <a:t>idrottsrabatten</a:t>
            </a:r>
            <a:r>
              <a:rPr lang="en-US" sz="3100" b="1" dirty="0"/>
              <a:t>: </a:t>
            </a:r>
            <a:br>
              <a:rPr lang="en-US" sz="3100" b="1" dirty="0"/>
            </a:br>
            <a:r>
              <a:rPr lang="en-US" sz="3100" b="1" dirty="0"/>
              <a:t>- 5 </a:t>
            </a:r>
            <a:r>
              <a:rPr lang="en-US" sz="3100" b="1" dirty="0" err="1"/>
              <a:t>st</a:t>
            </a:r>
            <a:r>
              <a:rPr lang="en-US" sz="3100" b="1" dirty="0"/>
              <a:t> </a:t>
            </a:r>
            <a:r>
              <a:rPr lang="en-US" sz="3100" b="1" dirty="0" err="1"/>
              <a:t>häften</a:t>
            </a:r>
            <a:r>
              <a:rPr lang="en-US" sz="3100" b="1" dirty="0"/>
              <a:t> per </a:t>
            </a:r>
            <a:r>
              <a:rPr lang="en-US" sz="3100" b="1" dirty="0" err="1"/>
              <a:t>spelare</a:t>
            </a:r>
            <a:r>
              <a:rPr lang="en-US" sz="3100" b="1" dirty="0"/>
              <a:t> under </a:t>
            </a:r>
            <a:r>
              <a:rPr lang="en-US" sz="3100" b="1" dirty="0" err="1"/>
              <a:t>hösten</a:t>
            </a:r>
            <a:r>
              <a:rPr lang="en-US" sz="3100" b="1" dirty="0"/>
              <a:t> (inga </a:t>
            </a:r>
            <a:r>
              <a:rPr lang="en-US" sz="3100" b="1" dirty="0" err="1"/>
              <a:t>på</a:t>
            </a:r>
            <a:r>
              <a:rPr lang="en-US" sz="3100" b="1" dirty="0"/>
              <a:t> </a:t>
            </a:r>
            <a:r>
              <a:rPr lang="en-US" sz="3100" b="1" dirty="0" err="1"/>
              <a:t>våren</a:t>
            </a:r>
            <a:r>
              <a:rPr lang="en-US" sz="3100" b="1" dirty="0"/>
              <a:t>)</a:t>
            </a:r>
            <a:br>
              <a:rPr lang="en-US" sz="3100" b="1" dirty="0"/>
            </a:br>
            <a:br>
              <a:rPr lang="en-US" sz="3100" b="1" dirty="0"/>
            </a:br>
            <a:r>
              <a:rPr lang="en-US" sz="3100" b="1" dirty="0" err="1"/>
              <a:t>Arbete</a:t>
            </a:r>
            <a:r>
              <a:rPr lang="en-US" sz="3100" b="1" dirty="0"/>
              <a:t> under </a:t>
            </a:r>
            <a:r>
              <a:rPr lang="en-US" sz="3100" b="1" dirty="0" err="1"/>
              <a:t>Sibben</a:t>
            </a:r>
            <a:r>
              <a:rPr lang="en-US" sz="3100" b="1" dirty="0"/>
              <a:t> Cup: </a:t>
            </a:r>
            <a:br>
              <a:rPr lang="en-US" sz="3100" b="1" dirty="0"/>
            </a:br>
            <a:r>
              <a:rPr lang="en-US" sz="3100" b="1" dirty="0"/>
              <a:t>- 9 </a:t>
            </a:r>
            <a:r>
              <a:rPr lang="en-US" sz="3100" b="1" dirty="0" err="1"/>
              <a:t>timmar</a:t>
            </a:r>
            <a:r>
              <a:rPr lang="en-US" sz="3100" b="1" dirty="0"/>
              <a:t> </a:t>
            </a:r>
            <a:r>
              <a:rPr lang="en-US" sz="3100" b="1" dirty="0" err="1"/>
              <a:t>arbete</a:t>
            </a:r>
            <a:r>
              <a:rPr lang="en-US" sz="3100" b="1" dirty="0"/>
              <a:t> per </a:t>
            </a:r>
            <a:r>
              <a:rPr lang="en-US" sz="3100" b="1" dirty="0" err="1"/>
              <a:t>spelare</a:t>
            </a:r>
            <a:r>
              <a:rPr lang="en-US" sz="3100" b="1" dirty="0"/>
              <a:t> under </a:t>
            </a:r>
            <a:r>
              <a:rPr lang="en-US" sz="3100" b="1" dirty="0" err="1"/>
              <a:t>cupen</a:t>
            </a:r>
            <a:r>
              <a:rPr lang="en-US" sz="3100" b="1" dirty="0"/>
              <a:t> (3-5 </a:t>
            </a:r>
            <a:r>
              <a:rPr lang="en-US" sz="3100" b="1" dirty="0" err="1"/>
              <a:t>januari</a:t>
            </a:r>
            <a:r>
              <a:rPr lang="en-US" sz="3100" b="1" dirty="0"/>
              <a:t>)</a:t>
            </a:r>
            <a:br>
              <a:rPr lang="en-US" sz="3100" b="1" dirty="0"/>
            </a:br>
            <a:br>
              <a:rPr lang="en-US" sz="3100" b="1" dirty="0"/>
            </a:br>
            <a:r>
              <a:rPr lang="en-US" sz="3100" b="1" dirty="0" err="1"/>
              <a:t>Arrangemang</a:t>
            </a:r>
            <a:r>
              <a:rPr lang="en-US" sz="3100" b="1" dirty="0"/>
              <a:t> av </a:t>
            </a:r>
            <a:r>
              <a:rPr lang="en-US" sz="3100" b="1" dirty="0" err="1"/>
              <a:t>eget</a:t>
            </a:r>
            <a:r>
              <a:rPr lang="en-US" sz="3100" b="1" dirty="0"/>
              <a:t> lags </a:t>
            </a:r>
            <a:r>
              <a:rPr lang="en-US" sz="3100" b="1" dirty="0" err="1"/>
              <a:t>hemmamatcher</a:t>
            </a:r>
            <a:r>
              <a:rPr lang="en-US" sz="3100" b="1" dirty="0"/>
              <a:t>:</a:t>
            </a:r>
            <a:br>
              <a:rPr lang="en-US" sz="3100" b="1" dirty="0"/>
            </a:br>
            <a:r>
              <a:rPr lang="en-US" sz="3100" b="1" dirty="0"/>
              <a:t>- </a:t>
            </a:r>
            <a:r>
              <a:rPr lang="en-US" sz="3100" b="1" dirty="0" err="1"/>
              <a:t>Hallvärd</a:t>
            </a:r>
            <a:r>
              <a:rPr lang="en-US" sz="3100" b="1" dirty="0"/>
              <a:t> (</a:t>
            </a:r>
            <a:r>
              <a:rPr lang="en-US" sz="3100" b="1" dirty="0" err="1"/>
              <a:t>minst</a:t>
            </a:r>
            <a:r>
              <a:rPr lang="en-US" sz="3100" b="1" dirty="0"/>
              <a:t> 1 </a:t>
            </a:r>
            <a:r>
              <a:rPr lang="en-US" sz="3100" b="1" dirty="0" err="1"/>
              <a:t>vuxen</a:t>
            </a:r>
            <a:r>
              <a:rPr lang="en-US" sz="3100" b="1" dirty="0"/>
              <a:t>)</a:t>
            </a:r>
            <a:br>
              <a:rPr lang="en-US" sz="3100" b="1" dirty="0"/>
            </a:br>
            <a:r>
              <a:rPr lang="en-US" sz="3100" b="1" dirty="0"/>
              <a:t>- </a:t>
            </a:r>
            <a:r>
              <a:rPr lang="en-US" sz="3100" b="1" dirty="0" err="1"/>
              <a:t>Sekretariat</a:t>
            </a:r>
            <a:r>
              <a:rPr lang="en-US" sz="3100" b="1" dirty="0"/>
              <a:t> (1 </a:t>
            </a:r>
            <a:r>
              <a:rPr lang="en-US" sz="3100" b="1" dirty="0" err="1"/>
              <a:t>st</a:t>
            </a:r>
            <a:r>
              <a:rPr lang="en-US" sz="3100" b="1" dirty="0"/>
              <a:t> </a:t>
            </a:r>
            <a:r>
              <a:rPr lang="en-US" sz="3100" b="1" dirty="0" err="1"/>
              <a:t>klockan</a:t>
            </a:r>
            <a:r>
              <a:rPr lang="en-US" sz="3100" b="1" dirty="0"/>
              <a:t> </a:t>
            </a:r>
            <a:r>
              <a:rPr lang="en-US" sz="3100" b="1" dirty="0" err="1"/>
              <a:t>och</a:t>
            </a:r>
            <a:r>
              <a:rPr lang="en-US" sz="3100" b="1" dirty="0"/>
              <a:t> 1 </a:t>
            </a:r>
            <a:r>
              <a:rPr lang="en-US" sz="3100" b="1" dirty="0" err="1"/>
              <a:t>st</a:t>
            </a:r>
            <a:r>
              <a:rPr lang="en-US" sz="3100" b="1" dirty="0"/>
              <a:t> </a:t>
            </a:r>
            <a:r>
              <a:rPr lang="en-US" sz="3100" b="1" dirty="0" err="1"/>
              <a:t>matchprotokoll</a:t>
            </a:r>
            <a:r>
              <a:rPr lang="en-US" sz="3100" b="1" dirty="0"/>
              <a:t> </a:t>
            </a:r>
            <a:r>
              <a:rPr lang="en-US" sz="3100" b="1" dirty="0" err="1"/>
              <a:t>inkl</a:t>
            </a:r>
            <a:r>
              <a:rPr lang="en-US" sz="3100" b="1" dirty="0"/>
              <a:t>. </a:t>
            </a:r>
            <a:r>
              <a:rPr lang="en-US" sz="3100" b="1" dirty="0" err="1"/>
              <a:t>musik</a:t>
            </a:r>
            <a:r>
              <a:rPr lang="en-US" sz="3100" b="1" dirty="0"/>
              <a:t>)</a:t>
            </a:r>
            <a:br>
              <a:rPr lang="en-US" sz="3100" b="1" dirty="0"/>
            </a:br>
            <a:r>
              <a:rPr lang="en-US" sz="3100" b="1" dirty="0"/>
              <a:t>- </a:t>
            </a:r>
            <a:r>
              <a:rPr lang="en-US" sz="3100" b="1" dirty="0" err="1"/>
              <a:t>Filmning</a:t>
            </a:r>
            <a:r>
              <a:rPr lang="en-US" sz="3100" b="1" dirty="0"/>
              <a:t> (1 </a:t>
            </a:r>
            <a:r>
              <a:rPr lang="en-US" sz="3100" b="1" dirty="0" err="1"/>
              <a:t>st</a:t>
            </a:r>
            <a:r>
              <a:rPr lang="en-US" sz="3100" b="1" dirty="0"/>
              <a:t> </a:t>
            </a:r>
            <a:r>
              <a:rPr lang="en-US" sz="3100" b="1" dirty="0" err="1"/>
              <a:t>vuxen</a:t>
            </a:r>
            <a:r>
              <a:rPr lang="en-US" sz="3100" b="1" dirty="0"/>
              <a:t>)</a:t>
            </a:r>
            <a:br>
              <a:rPr lang="en-US" sz="3100" b="1" dirty="0"/>
            </a:br>
            <a:br>
              <a:rPr lang="en-US" sz="3100" b="1" dirty="0"/>
            </a:br>
            <a:r>
              <a:rPr lang="en-US" sz="3100" b="1" dirty="0" err="1"/>
              <a:t>Övriga</a:t>
            </a:r>
            <a:r>
              <a:rPr lang="en-US" sz="3100" b="1" dirty="0"/>
              <a:t> </a:t>
            </a:r>
            <a:r>
              <a:rPr lang="en-US" sz="3100" b="1" dirty="0" err="1"/>
              <a:t>uppgifter</a:t>
            </a:r>
            <a:r>
              <a:rPr lang="en-US" sz="3100" b="1" dirty="0"/>
              <a:t> </a:t>
            </a:r>
            <a:r>
              <a:rPr lang="en-US" sz="3100" b="1" dirty="0" err="1"/>
              <a:t>åt</a:t>
            </a:r>
            <a:r>
              <a:rPr lang="en-US" sz="3100" b="1" dirty="0"/>
              <a:t> </a:t>
            </a:r>
            <a:r>
              <a:rPr lang="en-US" sz="3100" b="1" dirty="0" err="1"/>
              <a:t>föreningen</a:t>
            </a:r>
            <a:r>
              <a:rPr lang="en-US" sz="3100" b="1" dirty="0"/>
              <a:t>:</a:t>
            </a:r>
            <a:br>
              <a:rPr lang="en-US" sz="3100" b="1" dirty="0"/>
            </a:br>
            <a:r>
              <a:rPr lang="en-US" sz="3100" b="1" dirty="0"/>
              <a:t>- </a:t>
            </a:r>
            <a:r>
              <a:rPr lang="en-US" sz="3100" b="1" dirty="0" err="1"/>
              <a:t>Bemanna</a:t>
            </a:r>
            <a:r>
              <a:rPr lang="en-US" sz="3100" b="1" dirty="0"/>
              <a:t> </a:t>
            </a:r>
            <a:r>
              <a:rPr lang="en-US" sz="3100" b="1" dirty="0" err="1"/>
              <a:t>sibben-kiosken</a:t>
            </a:r>
            <a:r>
              <a:rPr lang="en-US" sz="3100" b="1" dirty="0"/>
              <a:t> (v.41, 50 &amp; 10)</a:t>
            </a:r>
            <a:br>
              <a:rPr lang="en-US" sz="3100" b="1" dirty="0"/>
            </a:br>
            <a:r>
              <a:rPr lang="en-US" sz="3100" b="1" dirty="0"/>
              <a:t>- </a:t>
            </a:r>
            <a:r>
              <a:rPr lang="en-US" sz="3100" b="1" dirty="0" err="1"/>
              <a:t>Sargvakt</a:t>
            </a:r>
            <a:r>
              <a:rPr lang="en-US" sz="3100" b="1" dirty="0"/>
              <a:t> </a:t>
            </a:r>
            <a:r>
              <a:rPr lang="en-US" sz="3100" b="1" dirty="0" err="1"/>
              <a:t>inkl</a:t>
            </a:r>
            <a:r>
              <a:rPr lang="en-US" sz="3100" b="1" dirty="0"/>
              <a:t>. 2st </a:t>
            </a:r>
            <a:r>
              <a:rPr lang="en-US" sz="3100" b="1" dirty="0" err="1"/>
              <a:t>föräldrar</a:t>
            </a:r>
            <a:r>
              <a:rPr lang="en-US" sz="3100" b="1" dirty="0"/>
              <a:t> till </a:t>
            </a:r>
            <a:r>
              <a:rPr lang="en-US" sz="3100" b="1" dirty="0" err="1"/>
              <a:t>Entrén</a:t>
            </a:r>
            <a:r>
              <a:rPr lang="en-US" sz="3100" b="1" dirty="0"/>
              <a:t> (6/11 kl. 19:30 &amp; 7/12 kl. 13:00)</a:t>
            </a:r>
            <a:br>
              <a:rPr lang="en-US" sz="3100" b="1" dirty="0"/>
            </a:br>
            <a:r>
              <a:rPr lang="en-US" sz="3100" b="1" dirty="0"/>
              <a:t>- </a:t>
            </a:r>
            <a:r>
              <a:rPr lang="en-US" sz="3100" b="1" dirty="0" err="1"/>
              <a:t>Hänga</a:t>
            </a:r>
            <a:r>
              <a:rPr lang="en-US" sz="3100" b="1" dirty="0"/>
              <a:t> </a:t>
            </a:r>
            <a:r>
              <a:rPr lang="en-US" sz="3100" b="1" dirty="0" err="1"/>
              <a:t>upp</a:t>
            </a:r>
            <a:r>
              <a:rPr lang="en-US" sz="3100" b="1" dirty="0"/>
              <a:t> </a:t>
            </a:r>
            <a:r>
              <a:rPr lang="en-US" sz="3100" b="1" dirty="0" err="1"/>
              <a:t>banderollen</a:t>
            </a:r>
            <a:r>
              <a:rPr lang="en-US" sz="3100" b="1" dirty="0"/>
              <a:t> </a:t>
            </a:r>
            <a:r>
              <a:rPr lang="en-US" sz="3100" b="1" dirty="0" err="1"/>
              <a:t>på</a:t>
            </a:r>
            <a:r>
              <a:rPr lang="en-US" sz="3100" b="1" dirty="0"/>
              <a:t> </a:t>
            </a:r>
            <a:r>
              <a:rPr lang="en-US" sz="3100" b="1" dirty="0" err="1"/>
              <a:t>fredagar</a:t>
            </a:r>
            <a:r>
              <a:rPr lang="en-US" sz="3100" b="1" dirty="0"/>
              <a:t> under </a:t>
            </a:r>
            <a:r>
              <a:rPr lang="en-US" sz="3100" b="1" dirty="0" err="1"/>
              <a:t>hösten</a:t>
            </a: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94954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648929" y="266502"/>
            <a:ext cx="3505495" cy="1293120"/>
          </a:xfrm>
        </p:spPr>
        <p:txBody>
          <a:bodyPr vert="horz" lIns="91440" tIns="45720" rIns="91440" bIns="45720" rtlCol="0" anchor="ctr">
            <a:normAutofit/>
          </a:bodyPr>
          <a:lstStyle/>
          <a:p>
            <a:r>
              <a:rPr lang="en-US" b="1" kern="1200" dirty="0" err="1">
                <a:solidFill>
                  <a:schemeClr val="tx1"/>
                </a:solidFill>
                <a:effectLst>
                  <a:outerShdw blurRad="38100" dist="38100" dir="2700000" algn="tl">
                    <a:srgbClr val="000000">
                      <a:alpha val="43137"/>
                    </a:srgbClr>
                  </a:outerShdw>
                </a:effectLst>
                <a:latin typeface="+mj-lt"/>
                <a:ea typeface="+mj-ea"/>
                <a:cs typeface="+mj-cs"/>
              </a:rPr>
              <a:t>Laget</a:t>
            </a:r>
            <a:endParaRPr 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0" name="textruta 9">
            <a:extLst>
              <a:ext uri="{FF2B5EF4-FFF2-40B4-BE49-F238E27FC236}">
                <a16:creationId xmlns:a16="http://schemas.microsoft.com/office/drawing/2014/main" id="{049EAF2B-F34C-4981-866B-39EAFEAA0604}"/>
              </a:ext>
            </a:extLst>
          </p:cNvPr>
          <p:cNvSpPr txBox="1"/>
          <p:nvPr/>
        </p:nvSpPr>
        <p:spPr>
          <a:xfrm>
            <a:off x="648929" y="1356328"/>
            <a:ext cx="3505494" cy="5235170"/>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b="1" dirty="0"/>
              <a:t>2020-2021</a:t>
            </a:r>
          </a:p>
          <a:p>
            <a:pPr marL="342900" indent="-228600">
              <a:lnSpc>
                <a:spcPct val="90000"/>
              </a:lnSpc>
              <a:spcAft>
                <a:spcPts val="600"/>
              </a:spcAft>
              <a:buFont typeface="Arial" panose="020B0604020202020204" pitchFamily="34" charset="0"/>
              <a:buChar char="•"/>
            </a:pPr>
            <a:r>
              <a:rPr lang="en-US" sz="2000" dirty="0"/>
              <a:t>27st </a:t>
            </a:r>
            <a:r>
              <a:rPr lang="en-US" sz="2000" dirty="0" err="1"/>
              <a:t>registrerade</a:t>
            </a:r>
            <a:r>
              <a:rPr lang="en-US" sz="2000" dirty="0"/>
              <a:t> barn</a:t>
            </a:r>
          </a:p>
          <a:p>
            <a:pPr marL="342900" lvl="1" indent="-228600">
              <a:lnSpc>
                <a:spcPct val="90000"/>
              </a:lnSpc>
              <a:spcAft>
                <a:spcPts val="600"/>
              </a:spcAft>
              <a:buFont typeface="Arial" panose="020B0604020202020204" pitchFamily="34" charset="0"/>
              <a:buChar char="•"/>
            </a:pPr>
            <a:r>
              <a:rPr lang="en-US" sz="2000" dirty="0" err="1"/>
              <a:t>Inkl</a:t>
            </a:r>
            <a:r>
              <a:rPr lang="en-US" sz="2000" dirty="0"/>
              <a:t>. 3st </a:t>
            </a:r>
            <a:r>
              <a:rPr lang="en-US" sz="2000" dirty="0" err="1"/>
              <a:t>målvakter</a:t>
            </a:r>
            <a:endParaRPr lang="en-US" sz="2000" dirty="0"/>
          </a:p>
          <a:p>
            <a:pPr marL="34290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1" dirty="0"/>
              <a:t>2021-2022</a:t>
            </a:r>
          </a:p>
          <a:p>
            <a:pPr marL="342900" indent="-228600">
              <a:lnSpc>
                <a:spcPct val="90000"/>
              </a:lnSpc>
              <a:spcAft>
                <a:spcPts val="600"/>
              </a:spcAft>
              <a:buFont typeface="Arial" panose="020B0604020202020204" pitchFamily="34" charset="0"/>
              <a:buChar char="•"/>
            </a:pPr>
            <a:r>
              <a:rPr lang="en-US" sz="2000" dirty="0"/>
              <a:t>25st </a:t>
            </a:r>
            <a:r>
              <a:rPr lang="en-US" sz="2000" dirty="0" err="1"/>
              <a:t>registrerade</a:t>
            </a:r>
            <a:r>
              <a:rPr lang="en-US" sz="2000" dirty="0"/>
              <a:t> barn</a:t>
            </a:r>
          </a:p>
          <a:p>
            <a:pPr marL="342900" indent="-228600">
              <a:lnSpc>
                <a:spcPct val="90000"/>
              </a:lnSpc>
              <a:spcAft>
                <a:spcPts val="600"/>
              </a:spcAft>
              <a:buFont typeface="Arial" panose="020B0604020202020204" pitchFamily="34" charset="0"/>
              <a:buChar char="•"/>
            </a:pPr>
            <a:r>
              <a:rPr lang="en-US" sz="2000" dirty="0" err="1"/>
              <a:t>Inkl</a:t>
            </a:r>
            <a:r>
              <a:rPr lang="en-US" sz="2000" dirty="0"/>
              <a:t>. 2st </a:t>
            </a:r>
            <a:r>
              <a:rPr lang="en-US" sz="2000" dirty="0" err="1"/>
              <a:t>målvakter</a:t>
            </a:r>
            <a:endParaRPr lang="en-US" sz="2000" dirty="0"/>
          </a:p>
          <a:p>
            <a:pPr>
              <a:lnSpc>
                <a:spcPct val="90000"/>
              </a:lnSpc>
              <a:spcAft>
                <a:spcPts val="600"/>
              </a:spcAft>
            </a:pPr>
            <a:endParaRPr lang="en-US" sz="2000" b="1" dirty="0"/>
          </a:p>
          <a:p>
            <a:pPr indent="-228600">
              <a:lnSpc>
                <a:spcPct val="90000"/>
              </a:lnSpc>
              <a:spcAft>
                <a:spcPts val="600"/>
              </a:spcAft>
              <a:buFont typeface="Arial" panose="020B0604020202020204" pitchFamily="34" charset="0"/>
              <a:buChar char="•"/>
            </a:pPr>
            <a:r>
              <a:rPr lang="en-US" sz="2000" b="1" dirty="0"/>
              <a:t>2022-2023</a:t>
            </a:r>
          </a:p>
          <a:p>
            <a:pPr marL="342900" indent="-228600">
              <a:lnSpc>
                <a:spcPct val="90000"/>
              </a:lnSpc>
              <a:spcAft>
                <a:spcPts val="600"/>
              </a:spcAft>
              <a:buFont typeface="Arial" panose="020B0604020202020204" pitchFamily="34" charset="0"/>
              <a:buChar char="•"/>
            </a:pPr>
            <a:r>
              <a:rPr lang="en-US" sz="2000" dirty="0"/>
              <a:t>25st </a:t>
            </a:r>
            <a:r>
              <a:rPr lang="en-US" sz="2000" dirty="0" err="1"/>
              <a:t>registrerade</a:t>
            </a:r>
            <a:r>
              <a:rPr lang="en-US" sz="2000" dirty="0"/>
              <a:t> barn</a:t>
            </a:r>
          </a:p>
          <a:p>
            <a:pPr marL="342900" indent="-228600">
              <a:lnSpc>
                <a:spcPct val="90000"/>
              </a:lnSpc>
              <a:spcAft>
                <a:spcPts val="600"/>
              </a:spcAft>
              <a:buFont typeface="Arial" panose="020B0604020202020204" pitchFamily="34" charset="0"/>
              <a:buChar char="•"/>
            </a:pPr>
            <a:r>
              <a:rPr lang="en-US" sz="2000" dirty="0" err="1"/>
              <a:t>Inkl</a:t>
            </a:r>
            <a:r>
              <a:rPr lang="en-US" sz="2000" dirty="0"/>
              <a:t>. 2st </a:t>
            </a:r>
            <a:r>
              <a:rPr lang="en-US" sz="2000" dirty="0" err="1"/>
              <a:t>målvakter</a:t>
            </a:r>
            <a:br>
              <a:rPr lang="en-US" sz="2000" dirty="0"/>
            </a:br>
            <a:endParaRPr lang="en-US" sz="2000" dirty="0"/>
          </a:p>
          <a:p>
            <a:pPr indent="-228600">
              <a:lnSpc>
                <a:spcPct val="90000"/>
              </a:lnSpc>
              <a:spcAft>
                <a:spcPts val="600"/>
              </a:spcAft>
              <a:buFont typeface="Arial" panose="020B0604020202020204" pitchFamily="34" charset="0"/>
              <a:buChar char="•"/>
            </a:pPr>
            <a:r>
              <a:rPr lang="en-US" sz="2000" b="1" dirty="0"/>
              <a:t>2023-2024</a:t>
            </a:r>
          </a:p>
          <a:p>
            <a:pPr marL="342900" indent="-228600">
              <a:lnSpc>
                <a:spcPct val="90000"/>
              </a:lnSpc>
              <a:spcAft>
                <a:spcPts val="600"/>
              </a:spcAft>
              <a:buFont typeface="Arial" panose="020B0604020202020204" pitchFamily="34" charset="0"/>
              <a:buChar char="•"/>
            </a:pPr>
            <a:r>
              <a:rPr lang="en-US" sz="2000" dirty="0"/>
              <a:t>18st </a:t>
            </a:r>
            <a:r>
              <a:rPr lang="en-US" sz="2000" dirty="0" err="1"/>
              <a:t>registrerade</a:t>
            </a:r>
            <a:r>
              <a:rPr lang="en-US" sz="2000" dirty="0"/>
              <a:t> barn</a:t>
            </a:r>
          </a:p>
          <a:p>
            <a:pPr marL="342900" indent="-228600">
              <a:lnSpc>
                <a:spcPct val="90000"/>
              </a:lnSpc>
              <a:spcAft>
                <a:spcPts val="600"/>
              </a:spcAft>
              <a:buFont typeface="Arial" panose="020B0604020202020204" pitchFamily="34" charset="0"/>
              <a:buChar char="•"/>
            </a:pPr>
            <a:r>
              <a:rPr lang="en-US" sz="2000" dirty="0" err="1"/>
              <a:t>Inkl</a:t>
            </a:r>
            <a:r>
              <a:rPr lang="en-US" sz="2000" dirty="0"/>
              <a:t>. 2st </a:t>
            </a:r>
            <a:r>
              <a:rPr lang="en-US" sz="2000" dirty="0" err="1"/>
              <a:t>målvakter</a:t>
            </a:r>
            <a:endParaRPr lang="en-US" sz="2000" dirty="0"/>
          </a:p>
          <a:p>
            <a:pPr marL="114300">
              <a:lnSpc>
                <a:spcPct val="90000"/>
              </a:lnSpc>
              <a:spcAft>
                <a:spcPts val="600"/>
              </a:spcAft>
            </a:pPr>
            <a:endParaRPr lang="en-US" sz="2000"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1026" name="Picture 2">
            <a:extLst>
              <a:ext uri="{FF2B5EF4-FFF2-40B4-BE49-F238E27FC236}">
                <a16:creationId xmlns:a16="http://schemas.microsoft.com/office/drawing/2014/main" id="{5C0EBC41-71F0-D92F-7F50-83817CFE5D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46" b="8732"/>
          <a:stretch/>
        </p:blipFill>
        <p:spPr bwMode="auto">
          <a:xfrm>
            <a:off x="5289755" y="1440426"/>
            <a:ext cx="6331948" cy="328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991203"/>
          </a:xfrm>
        </p:spPr>
        <p:txBody>
          <a:bodyPr/>
          <a:lstStyle/>
          <a:p>
            <a:r>
              <a:rPr lang="sv-SE" sz="4000" b="1" dirty="0">
                <a:effectLst>
                  <a:outerShdw blurRad="38100" dist="38100" dir="2700000" algn="tl">
                    <a:srgbClr val="000000">
                      <a:alpha val="43137"/>
                    </a:srgbClr>
                  </a:outerShdw>
                </a:effectLst>
              </a:rPr>
              <a:t>Ledarstaben</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838200" y="1148316"/>
            <a:ext cx="10515600" cy="5028647"/>
          </a:xfrm>
        </p:spPr>
        <p:txBody>
          <a:bodyPr>
            <a:normAutofit lnSpcReduction="10000"/>
          </a:bodyPr>
          <a:lstStyle/>
          <a:p>
            <a:r>
              <a:rPr lang="sv-SE" sz="3200" b="1" dirty="0"/>
              <a:t>Tränare</a:t>
            </a:r>
            <a:r>
              <a:rPr lang="sv-SE" dirty="0"/>
              <a:t> 				</a:t>
            </a:r>
            <a:r>
              <a:rPr lang="sv-SE" i="1" dirty="0"/>
              <a:t>Jimmy Algerin</a:t>
            </a:r>
            <a:br>
              <a:rPr lang="sv-SE" i="1" dirty="0"/>
            </a:br>
            <a:r>
              <a:rPr lang="sv-SE" i="1" dirty="0"/>
              <a:t>						Jacob Lind</a:t>
            </a:r>
          </a:p>
          <a:p>
            <a:endParaRPr lang="sv-SE" i="1" dirty="0"/>
          </a:p>
          <a:p>
            <a:r>
              <a:rPr lang="sv-SE" sz="2800" b="1" dirty="0"/>
              <a:t>Målvaktstränare			</a:t>
            </a:r>
            <a:r>
              <a:rPr lang="sv-SE" i="1" dirty="0"/>
              <a:t>Henrik Nilsson</a:t>
            </a:r>
          </a:p>
          <a:p>
            <a:pPr marL="0" indent="0">
              <a:buNone/>
            </a:pPr>
            <a:endParaRPr lang="sv-SE" sz="1000" i="1" dirty="0"/>
          </a:p>
          <a:p>
            <a:pPr marL="0" indent="0">
              <a:buNone/>
            </a:pPr>
            <a:endParaRPr lang="sv-SE" sz="1000" i="1" dirty="0"/>
          </a:p>
          <a:p>
            <a:pPr marL="0" indent="0">
              <a:buNone/>
            </a:pPr>
            <a:endParaRPr lang="sv-SE" sz="1000" i="1" dirty="0"/>
          </a:p>
          <a:p>
            <a:r>
              <a:rPr lang="sv-SE" sz="3200" b="1" dirty="0"/>
              <a:t>Tränarstöd				</a:t>
            </a:r>
            <a:r>
              <a:rPr lang="sv-SE" sz="2800" i="1" dirty="0"/>
              <a:t>Mikael Ljungström</a:t>
            </a:r>
            <a:br>
              <a:rPr lang="sv-SE" sz="2800" i="1" dirty="0"/>
            </a:br>
            <a:r>
              <a:rPr lang="sv-SE" sz="2800" i="1" dirty="0"/>
              <a:t>						Erik </a:t>
            </a:r>
            <a:r>
              <a:rPr lang="sv-SE" sz="2800" i="1" dirty="0" err="1"/>
              <a:t>Karl</a:t>
            </a:r>
            <a:r>
              <a:rPr lang="sv-SE" i="1" dirty="0" err="1"/>
              <a:t>bom</a:t>
            </a:r>
            <a:br>
              <a:rPr lang="sv-SE" sz="2800" i="1" dirty="0"/>
            </a:br>
            <a:r>
              <a:rPr lang="sv-SE" sz="2800" i="1" dirty="0"/>
              <a:t>						</a:t>
            </a:r>
            <a:endParaRPr lang="sv-SE" i="1" dirty="0"/>
          </a:p>
          <a:p>
            <a:pPr marL="3657600" lvl="8" indent="0">
              <a:buNone/>
            </a:pPr>
            <a:r>
              <a:rPr lang="sv-SE" sz="2800" i="1" dirty="0"/>
              <a:t>		</a:t>
            </a:r>
            <a:endParaRPr lang="sv-SE" sz="1000" i="1" dirty="0"/>
          </a:p>
          <a:p>
            <a:pPr marL="3657600" lvl="8" indent="0">
              <a:buNone/>
            </a:pPr>
            <a:r>
              <a:rPr lang="sv-SE" sz="2800" i="1" dirty="0"/>
              <a:t>		</a:t>
            </a:r>
            <a:endParaRPr lang="sv-SE" sz="1000" i="1"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43479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D099F55-3C9B-48FD-90FF-04B2269A5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721" y="2492375"/>
            <a:ext cx="3810000" cy="3810000"/>
          </a:xfrm>
          <a:prstGeom prst="rect">
            <a:avLst/>
          </a:prstGeom>
        </p:spPr>
      </p:pic>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47725" y="30765"/>
            <a:ext cx="8178209" cy="1325563"/>
          </a:xfrm>
        </p:spPr>
        <p:txBody>
          <a:bodyPr/>
          <a:lstStyle/>
          <a:p>
            <a:r>
              <a:rPr lang="sv-SE" sz="4000" b="1" dirty="0">
                <a:effectLst>
                  <a:outerShdw blurRad="38100" dist="38100" dir="2700000" algn="tl">
                    <a:srgbClr val="000000">
                      <a:alpha val="43137"/>
                    </a:srgbClr>
                  </a:outerShdw>
                </a:effectLst>
              </a:rPr>
              <a:t>Vi behöver föräldrastöd (lagföräldrar)</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363279" y="951213"/>
            <a:ext cx="8990271" cy="5782961"/>
          </a:xfrm>
        </p:spPr>
        <p:txBody>
          <a:bodyPr>
            <a:normAutofit fontScale="92500" lnSpcReduction="10000"/>
          </a:bodyPr>
          <a:lstStyle/>
          <a:p>
            <a:pPr marL="0" lvl="0" indent="0">
              <a:buNone/>
            </a:pPr>
            <a:r>
              <a:rPr lang="sv-SE" sz="3200" b="1" dirty="0"/>
              <a:t>Lagföräldrar</a:t>
            </a:r>
          </a:p>
          <a:p>
            <a:pPr marL="742950" lvl="1" indent="-285750">
              <a:buFont typeface="Courier New" panose="02070309020205020404" pitchFamily="49" charset="0"/>
              <a:buChar char="o"/>
            </a:pPr>
            <a:r>
              <a:rPr lang="sv-SE" sz="3200" dirty="0"/>
              <a:t>Kommunikation/hemsida (laget.se)</a:t>
            </a:r>
            <a:r>
              <a:rPr lang="sv-SE" sz="3200" b="1" dirty="0"/>
              <a:t> </a:t>
            </a:r>
            <a:br>
              <a:rPr lang="sv-SE" sz="3200" b="1" dirty="0"/>
            </a:br>
            <a:r>
              <a:rPr lang="sv-SE" sz="3200" b="1" dirty="0"/>
              <a:t>– Simon Asplund</a:t>
            </a:r>
          </a:p>
          <a:p>
            <a:pPr marL="742950" lvl="1" indent="-285750">
              <a:buFont typeface="Courier New" panose="02070309020205020404" pitchFamily="49" charset="0"/>
              <a:buChar char="o"/>
            </a:pPr>
            <a:endParaRPr lang="sv-SE" sz="3200" dirty="0"/>
          </a:p>
          <a:p>
            <a:pPr marL="742950" lvl="1" indent="-285750">
              <a:buFont typeface="Courier New" panose="02070309020205020404" pitchFamily="49" charset="0"/>
              <a:buChar char="o"/>
            </a:pPr>
            <a:r>
              <a:rPr lang="sv-SE" sz="3200" dirty="0"/>
              <a:t>Sibben cup föräldrar </a:t>
            </a:r>
            <a:br>
              <a:rPr lang="sv-SE" sz="3200" dirty="0"/>
            </a:br>
            <a:r>
              <a:rPr lang="sv-SE" sz="3200" dirty="0"/>
              <a:t>– </a:t>
            </a:r>
            <a:r>
              <a:rPr lang="sv-SE" sz="3200" b="1" dirty="0"/>
              <a:t>Helena Bobic, Tomas Andersson &amp; Emmelie</a:t>
            </a:r>
            <a:br>
              <a:rPr lang="sv-SE" sz="3200" b="1" dirty="0"/>
            </a:br>
            <a:r>
              <a:rPr lang="sv-SE" sz="3200" b="1" dirty="0"/>
              <a:t>   Svensson</a:t>
            </a:r>
            <a:endParaRPr lang="sv-SE" sz="3200" dirty="0"/>
          </a:p>
          <a:p>
            <a:pPr marL="742950" lvl="1" indent="-285750">
              <a:buFont typeface="Courier New" panose="02070309020205020404" pitchFamily="49" charset="0"/>
              <a:buChar char="o"/>
            </a:pPr>
            <a:endParaRPr lang="sv-SE" sz="3200" dirty="0"/>
          </a:p>
          <a:p>
            <a:pPr marL="742950" lvl="1" indent="-285750">
              <a:buFont typeface="Courier New" panose="02070309020205020404" pitchFamily="49" charset="0"/>
              <a:buChar char="o"/>
            </a:pPr>
            <a:r>
              <a:rPr lang="sv-SE" sz="3200" dirty="0"/>
              <a:t>Kiosk samordnare:</a:t>
            </a:r>
            <a:br>
              <a:rPr lang="sv-SE" sz="3200" dirty="0"/>
            </a:br>
            <a:r>
              <a:rPr lang="sv-SE" sz="3200" b="1" dirty="0"/>
              <a:t>–</a:t>
            </a:r>
            <a:r>
              <a:rPr lang="sv-SE" sz="3200" dirty="0"/>
              <a:t> </a:t>
            </a:r>
            <a:r>
              <a:rPr lang="sv-SE" sz="3200" b="1" dirty="0"/>
              <a:t>Therése Bengtzelius</a:t>
            </a:r>
            <a:endParaRPr lang="sv-SE" sz="3200" dirty="0"/>
          </a:p>
          <a:p>
            <a:pPr marL="742950" lvl="1" indent="-285750">
              <a:buFont typeface="Courier New" panose="02070309020205020404" pitchFamily="49" charset="0"/>
              <a:buChar char="o"/>
            </a:pPr>
            <a:endParaRPr lang="sv-SE" sz="3200" dirty="0"/>
          </a:p>
          <a:p>
            <a:pPr marL="742950" lvl="1" indent="-285750">
              <a:buFont typeface="Courier New" panose="02070309020205020404" pitchFamily="49" charset="0"/>
              <a:buChar char="o"/>
            </a:pPr>
            <a:r>
              <a:rPr lang="sv-SE" sz="3200" dirty="0"/>
              <a:t>Matchansvariga (sekretariat, matchvärdar mm)</a:t>
            </a:r>
            <a:br>
              <a:rPr lang="sv-SE" sz="3200" dirty="0"/>
            </a:br>
            <a:r>
              <a:rPr lang="sv-SE" sz="3200" b="1" dirty="0"/>
              <a:t>–</a:t>
            </a:r>
            <a:r>
              <a:rPr lang="sv-SE" sz="3200" dirty="0"/>
              <a:t> </a:t>
            </a:r>
            <a:r>
              <a:rPr lang="sv-SE" sz="3200" b="1" dirty="0"/>
              <a:t>Per Edin &amp; Peter Johansson</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83043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30" descr="En bild som visar köksutrustning&#10;&#10;Automatiskt genererad beskrivning">
            <a:extLst>
              <a:ext uri="{FF2B5EF4-FFF2-40B4-BE49-F238E27FC236}">
                <a16:creationId xmlns:a16="http://schemas.microsoft.com/office/drawing/2014/main" id="{DACF259B-E791-0E50-20B1-EB1880C48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722" y="113506"/>
            <a:ext cx="2438400" cy="1828800"/>
          </a:xfrm>
          <a:prstGeom prst="rect">
            <a:avLst/>
          </a:prstGeom>
        </p:spPr>
      </p:pic>
      <p:sp>
        <p:nvSpPr>
          <p:cNvPr id="2" name="Rubrik 1">
            <a:extLst>
              <a:ext uri="{FF2B5EF4-FFF2-40B4-BE49-F238E27FC236}">
                <a16:creationId xmlns:a16="http://schemas.microsoft.com/office/drawing/2014/main" id="{8D9A865D-6E6C-F690-02B8-802F67D977D4}"/>
              </a:ext>
            </a:extLst>
          </p:cNvPr>
          <p:cNvSpPr>
            <a:spLocks noGrp="1"/>
          </p:cNvSpPr>
          <p:nvPr>
            <p:ph type="title"/>
          </p:nvPr>
        </p:nvSpPr>
        <p:spPr/>
        <p:txBody>
          <a:bodyPr>
            <a:normAutofit/>
          </a:bodyPr>
          <a:lstStyle/>
          <a:p>
            <a:r>
              <a:rPr lang="sv-SE" dirty="0"/>
              <a:t>Vikten av ett fungerande lag</a:t>
            </a:r>
            <a:br>
              <a:rPr lang="sv-SE" dirty="0"/>
            </a:br>
            <a:r>
              <a:rPr lang="sv-SE" dirty="0"/>
              <a:t> och fungerande spelare i ett lag.</a:t>
            </a:r>
          </a:p>
        </p:txBody>
      </p:sp>
      <p:pic>
        <p:nvPicPr>
          <p:cNvPr id="29" name="Bildobjekt 28">
            <a:extLst>
              <a:ext uri="{FF2B5EF4-FFF2-40B4-BE49-F238E27FC236}">
                <a16:creationId xmlns:a16="http://schemas.microsoft.com/office/drawing/2014/main" id="{FA11532F-70B8-09C7-7A8A-E0962AA99D80}"/>
              </a:ext>
            </a:extLst>
          </p:cNvPr>
          <p:cNvPicPr>
            <a:picLocks noChangeAspect="1"/>
          </p:cNvPicPr>
          <p:nvPr/>
        </p:nvPicPr>
        <p:blipFill>
          <a:blip r:embed="rId4"/>
          <a:stretch>
            <a:fillRect/>
          </a:stretch>
        </p:blipFill>
        <p:spPr>
          <a:xfrm>
            <a:off x="1524000" y="2663934"/>
            <a:ext cx="2013799" cy="1680263"/>
          </a:xfrm>
          <a:prstGeom prst="rect">
            <a:avLst/>
          </a:prstGeom>
        </p:spPr>
      </p:pic>
      <p:pic>
        <p:nvPicPr>
          <p:cNvPr id="26" name="Bildobjekt 25">
            <a:extLst>
              <a:ext uri="{FF2B5EF4-FFF2-40B4-BE49-F238E27FC236}">
                <a16:creationId xmlns:a16="http://schemas.microsoft.com/office/drawing/2014/main" id="{D27B43E3-104C-DA5F-F5C1-CB3DE11E21C0}"/>
              </a:ext>
            </a:extLst>
          </p:cNvPr>
          <p:cNvPicPr>
            <a:picLocks noChangeAspect="1"/>
          </p:cNvPicPr>
          <p:nvPr/>
        </p:nvPicPr>
        <p:blipFill>
          <a:blip r:embed="rId5"/>
          <a:stretch>
            <a:fillRect/>
          </a:stretch>
        </p:blipFill>
        <p:spPr>
          <a:xfrm rot="20528329">
            <a:off x="955620" y="4148925"/>
            <a:ext cx="1390934" cy="1772071"/>
          </a:xfrm>
          <a:prstGeom prst="rect">
            <a:avLst/>
          </a:prstGeom>
        </p:spPr>
      </p:pic>
      <p:pic>
        <p:nvPicPr>
          <p:cNvPr id="28" name="Bildobjekt 27">
            <a:extLst>
              <a:ext uri="{FF2B5EF4-FFF2-40B4-BE49-F238E27FC236}">
                <a16:creationId xmlns:a16="http://schemas.microsoft.com/office/drawing/2014/main" id="{7254D2A3-94CF-3EC9-426E-43F26A8DBF0E}"/>
              </a:ext>
            </a:extLst>
          </p:cNvPr>
          <p:cNvPicPr>
            <a:picLocks noChangeAspect="1"/>
          </p:cNvPicPr>
          <p:nvPr/>
        </p:nvPicPr>
        <p:blipFill>
          <a:blip r:embed="rId6"/>
          <a:stretch>
            <a:fillRect/>
          </a:stretch>
        </p:blipFill>
        <p:spPr>
          <a:xfrm rot="1402212">
            <a:off x="3282786" y="3813426"/>
            <a:ext cx="1036398" cy="1334139"/>
          </a:xfrm>
          <a:prstGeom prst="rect">
            <a:avLst/>
          </a:prstGeom>
        </p:spPr>
      </p:pic>
      <p:pic>
        <p:nvPicPr>
          <p:cNvPr id="24" name="Platshållare för innehåll 23">
            <a:extLst>
              <a:ext uri="{FF2B5EF4-FFF2-40B4-BE49-F238E27FC236}">
                <a16:creationId xmlns:a16="http://schemas.microsoft.com/office/drawing/2014/main" id="{995133B8-05EA-9C9C-D210-C5FB6F56BB17}"/>
              </a:ext>
            </a:extLst>
          </p:cNvPr>
          <p:cNvPicPr>
            <a:picLocks noGrp="1" noChangeAspect="1"/>
          </p:cNvPicPr>
          <p:nvPr>
            <p:ph idx="1"/>
          </p:nvPr>
        </p:nvPicPr>
        <p:blipFill>
          <a:blip r:embed="rId7"/>
          <a:stretch>
            <a:fillRect/>
          </a:stretch>
        </p:blipFill>
        <p:spPr>
          <a:xfrm rot="1365980">
            <a:off x="295991" y="1899755"/>
            <a:ext cx="1421816" cy="1816027"/>
          </a:xfrm>
        </p:spPr>
      </p:pic>
      <p:pic>
        <p:nvPicPr>
          <p:cNvPr id="10" name="Bildobjekt 9">
            <a:extLst>
              <a:ext uri="{FF2B5EF4-FFF2-40B4-BE49-F238E27FC236}">
                <a16:creationId xmlns:a16="http://schemas.microsoft.com/office/drawing/2014/main" id="{E30BC161-D211-F1ED-C127-62277C1FB6A0}"/>
              </a:ext>
            </a:extLst>
          </p:cNvPr>
          <p:cNvPicPr>
            <a:picLocks noChangeAspect="1"/>
          </p:cNvPicPr>
          <p:nvPr/>
        </p:nvPicPr>
        <p:blipFill>
          <a:blip r:embed="rId8"/>
          <a:stretch>
            <a:fillRect/>
          </a:stretch>
        </p:blipFill>
        <p:spPr>
          <a:xfrm>
            <a:off x="6299371" y="1770998"/>
            <a:ext cx="5371929" cy="3883006"/>
          </a:xfrm>
          <a:prstGeom prst="rect">
            <a:avLst/>
          </a:prstGeom>
        </p:spPr>
      </p:pic>
      <p:grpSp>
        <p:nvGrpSpPr>
          <p:cNvPr id="4" name="Grupp 3"/>
          <p:cNvGrpSpPr/>
          <p:nvPr/>
        </p:nvGrpSpPr>
        <p:grpSpPr>
          <a:xfrm>
            <a:off x="1524000" y="5903522"/>
            <a:ext cx="9144000" cy="648752"/>
            <a:chOff x="0" y="5903522"/>
            <a:chExt cx="9144000" cy="648752"/>
          </a:xfrm>
        </p:grpSpPr>
        <p:grpSp>
          <p:nvGrpSpPr>
            <p:cNvPr id="5" name="Grupp 4"/>
            <p:cNvGrpSpPr/>
            <p:nvPr/>
          </p:nvGrpSpPr>
          <p:grpSpPr>
            <a:xfrm>
              <a:off x="0" y="5903522"/>
              <a:ext cx="8604448" cy="648752"/>
              <a:chOff x="0" y="5913616"/>
              <a:chExt cx="8604448" cy="648752"/>
            </a:xfrm>
          </p:grpSpPr>
          <p:cxnSp>
            <p:nvCxnSpPr>
              <p:cNvPr id="7" name="Rak 6"/>
              <p:cNvCxnSpPr>
                <a:endCxn id="9" idx="1"/>
              </p:cNvCxnSpPr>
              <p:nvPr/>
            </p:nvCxnSpPr>
            <p:spPr>
              <a:xfrm>
                <a:off x="0" y="6237992"/>
                <a:ext cx="7596336" cy="0"/>
              </a:xfrm>
              <a:prstGeom prst="line">
                <a:avLst/>
              </a:prstGeom>
              <a:ln w="1270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Bildobjekt 7" descr="ny_boll_grå.jpg"/>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a:off x="467545" y="5975518"/>
                <a:ext cx="576063" cy="549826"/>
              </a:xfrm>
              <a:prstGeom prst="rect">
                <a:avLst/>
              </a:prstGeom>
            </p:spPr>
          </p:pic>
          <p:pic>
            <p:nvPicPr>
              <p:cNvPr id="9" name="Picture 4"/>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6336" y="5913616"/>
                <a:ext cx="1008112" cy="648752"/>
              </a:xfrm>
              <a:prstGeom prst="rect">
                <a:avLst/>
              </a:prstGeom>
            </p:spPr>
          </p:pic>
        </p:grpSp>
        <p:cxnSp>
          <p:nvCxnSpPr>
            <p:cNvPr id="6" name="Rak 5"/>
            <p:cNvCxnSpPr/>
            <p:nvPr/>
          </p:nvCxnSpPr>
          <p:spPr>
            <a:xfrm>
              <a:off x="8604448" y="6250431"/>
              <a:ext cx="539552" cy="0"/>
            </a:xfrm>
            <a:prstGeom prst="line">
              <a:avLst/>
            </a:prstGeom>
            <a:ln w="1270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pic>
        <p:nvPicPr>
          <p:cNvPr id="3" name="Bildobjekt 2">
            <a:extLst>
              <a:ext uri="{FF2B5EF4-FFF2-40B4-BE49-F238E27FC236}">
                <a16:creationId xmlns:a16="http://schemas.microsoft.com/office/drawing/2014/main" id="{73632A27-DF8A-4DC9-E204-D5EEAFE037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37651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Träningar</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8" name="textruta 7">
            <a:extLst>
              <a:ext uri="{FF2B5EF4-FFF2-40B4-BE49-F238E27FC236}">
                <a16:creationId xmlns:a16="http://schemas.microsoft.com/office/drawing/2014/main" id="{67AF8909-72C1-4042-B8AD-13D244730A6B}"/>
              </a:ext>
            </a:extLst>
          </p:cNvPr>
          <p:cNvSpPr txBox="1"/>
          <p:nvPr/>
        </p:nvSpPr>
        <p:spPr>
          <a:xfrm>
            <a:off x="838199" y="1475187"/>
            <a:ext cx="10166499" cy="2677656"/>
          </a:xfrm>
          <a:prstGeom prst="rect">
            <a:avLst/>
          </a:prstGeom>
          <a:noFill/>
        </p:spPr>
        <p:txBody>
          <a:bodyPr wrap="square">
            <a:spAutoFit/>
          </a:bodyPr>
          <a:lstStyle/>
          <a:p>
            <a:pPr marL="457200" indent="-457200">
              <a:buFont typeface="Arial" panose="020B0604020202020204" pitchFamily="34" charset="0"/>
              <a:buChar char="•"/>
            </a:pPr>
            <a:r>
              <a:rPr lang="sv-SE" sz="2800" b="0" i="0" dirty="0">
                <a:effectLst/>
                <a:latin typeface="Montserrat" panose="020B0604020202020204" pitchFamily="2" charset="0"/>
              </a:rPr>
              <a:t>Oktober 2024 till mars 2025</a:t>
            </a:r>
          </a:p>
          <a:p>
            <a:pPr marL="914400" lvl="1" indent="-457200">
              <a:buFont typeface="Arial" panose="020B0604020202020204" pitchFamily="34" charset="0"/>
              <a:buChar char="•"/>
            </a:pPr>
            <a:r>
              <a:rPr lang="sv-SE" sz="2800" dirty="0">
                <a:latin typeface="Montserrat" panose="020B0604020202020204" pitchFamily="2" charset="0"/>
              </a:rPr>
              <a:t>3 tillfällen per vecka (</a:t>
            </a:r>
            <a:r>
              <a:rPr lang="sv-SE" sz="2800" dirty="0" err="1">
                <a:latin typeface="Montserrat" panose="020B0604020202020204" pitchFamily="2" charset="0"/>
              </a:rPr>
              <a:t>tis</a:t>
            </a:r>
            <a:r>
              <a:rPr lang="sv-SE" sz="2800" dirty="0">
                <a:latin typeface="Montserrat" panose="020B0604020202020204" pitchFamily="2" charset="0"/>
              </a:rPr>
              <a:t>, </a:t>
            </a:r>
            <a:r>
              <a:rPr lang="sv-SE" sz="2800" dirty="0" err="1">
                <a:latin typeface="Montserrat" panose="020B0604020202020204" pitchFamily="2" charset="0"/>
              </a:rPr>
              <a:t>ons</a:t>
            </a:r>
            <a:r>
              <a:rPr lang="sv-SE" sz="2800" dirty="0">
                <a:latin typeface="Montserrat" panose="020B0604020202020204" pitchFamily="2" charset="0"/>
              </a:rPr>
              <a:t> &amp; </a:t>
            </a:r>
            <a:r>
              <a:rPr lang="sv-SE" sz="2800" dirty="0" err="1">
                <a:latin typeface="Montserrat" panose="020B0604020202020204" pitchFamily="2" charset="0"/>
              </a:rPr>
              <a:t>fre</a:t>
            </a:r>
            <a:r>
              <a:rPr lang="sv-SE" sz="2800" dirty="0">
                <a:latin typeface="Montserrat" panose="020B0604020202020204" pitchFamily="2" charset="0"/>
              </a:rPr>
              <a:t>)</a:t>
            </a:r>
            <a:endParaRPr lang="sv-SE" sz="2800" b="0" i="0" dirty="0">
              <a:effectLst/>
              <a:latin typeface="Montserrat" panose="020B0604020202020204" pitchFamily="2" charset="0"/>
            </a:endParaRPr>
          </a:p>
          <a:p>
            <a:pPr marL="457200" indent="-457200">
              <a:buFont typeface="Arial" panose="020B0604020202020204" pitchFamily="34" charset="0"/>
              <a:buChar char="•"/>
            </a:pPr>
            <a:r>
              <a:rPr lang="sv-SE" sz="2800" dirty="0"/>
              <a:t>Uppehåll:</a:t>
            </a:r>
          </a:p>
          <a:p>
            <a:pPr marL="914400" lvl="1" indent="-457200">
              <a:buFont typeface="Arial" panose="020B0604020202020204" pitchFamily="34" charset="0"/>
              <a:buChar char="•"/>
            </a:pPr>
            <a:r>
              <a:rPr lang="sv-SE" sz="2800" dirty="0"/>
              <a:t>Vecka 44 2023</a:t>
            </a:r>
          </a:p>
          <a:p>
            <a:pPr marL="914400" lvl="1" indent="-457200">
              <a:buFont typeface="Arial" panose="020B0604020202020204" pitchFamily="34" charset="0"/>
              <a:buChar char="•"/>
            </a:pPr>
            <a:r>
              <a:rPr lang="sv-SE" sz="2800" dirty="0"/>
              <a:t>23/12-24 – 2/1-25</a:t>
            </a:r>
          </a:p>
          <a:p>
            <a:pPr marL="914400" lvl="1" indent="-457200">
              <a:buFont typeface="Arial" panose="020B0604020202020204" pitchFamily="34" charset="0"/>
              <a:buChar char="•"/>
            </a:pPr>
            <a:r>
              <a:rPr lang="sv-SE" sz="2800" dirty="0"/>
              <a:t>Vecka 7 2025 (sportlov)</a:t>
            </a:r>
            <a:endParaRPr lang="sv-SE" sz="2800" i="1" dirty="0"/>
          </a:p>
        </p:txBody>
      </p:sp>
      <p:sp>
        <p:nvSpPr>
          <p:cNvPr id="6" name="textruta 5">
            <a:extLst>
              <a:ext uri="{FF2B5EF4-FFF2-40B4-BE49-F238E27FC236}">
                <a16:creationId xmlns:a16="http://schemas.microsoft.com/office/drawing/2014/main" id="{F5E44415-844C-4D4C-1624-18012E87D3B0}"/>
              </a:ext>
            </a:extLst>
          </p:cNvPr>
          <p:cNvSpPr txBox="1"/>
          <p:nvPr/>
        </p:nvSpPr>
        <p:spPr>
          <a:xfrm>
            <a:off x="5554843" y="6123543"/>
            <a:ext cx="6096000" cy="369332"/>
          </a:xfrm>
          <a:prstGeom prst="rect">
            <a:avLst/>
          </a:prstGeom>
          <a:noFill/>
        </p:spPr>
        <p:txBody>
          <a:bodyPr wrap="square">
            <a:spAutoFit/>
          </a:bodyPr>
          <a:lstStyle/>
          <a:p>
            <a:r>
              <a:rPr lang="sv-SE" dirty="0">
                <a:hlinkClick r:id="rId3"/>
              </a:rPr>
              <a:t>Förutsättningar Junior/Ungdomsserier 2022/23 | Innebandy.se</a:t>
            </a:r>
            <a:endParaRPr lang="sv-SE" dirty="0"/>
          </a:p>
        </p:txBody>
      </p:sp>
    </p:spTree>
    <p:extLst>
      <p:ext uri="{BB962C8B-B14F-4D97-AF65-F5344CB8AC3E}">
        <p14:creationId xmlns:p14="http://schemas.microsoft.com/office/powerpoint/2010/main" val="123017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231C38-E92F-C04B-B0D1-FCF2A7C3FD00}"/>
              </a:ext>
            </a:extLst>
          </p:cNvPr>
          <p:cNvSpPr>
            <a:spLocks noGrp="1"/>
          </p:cNvSpPr>
          <p:nvPr>
            <p:ph type="title"/>
          </p:nvPr>
        </p:nvSpPr>
        <p:spPr>
          <a:xfrm>
            <a:off x="1359310" y="146665"/>
            <a:ext cx="10515600" cy="1325563"/>
          </a:xfrm>
        </p:spPr>
        <p:txBody>
          <a:bodyPr/>
          <a:lstStyle/>
          <a:p>
            <a:r>
              <a:rPr lang="sv-SE" dirty="0"/>
              <a:t>Omklädningsrums ”hänget”</a:t>
            </a:r>
          </a:p>
        </p:txBody>
      </p:sp>
      <p:sp>
        <p:nvSpPr>
          <p:cNvPr id="3" name="Platshållare för innehåll 2">
            <a:extLst>
              <a:ext uri="{FF2B5EF4-FFF2-40B4-BE49-F238E27FC236}">
                <a16:creationId xmlns:a16="http://schemas.microsoft.com/office/drawing/2014/main" id="{3E4E201F-8F47-227B-AF2B-F06C208082E2}"/>
              </a:ext>
            </a:extLst>
          </p:cNvPr>
          <p:cNvSpPr>
            <a:spLocks noGrp="1"/>
          </p:cNvSpPr>
          <p:nvPr>
            <p:ph idx="1"/>
          </p:nvPr>
        </p:nvSpPr>
        <p:spPr>
          <a:xfrm>
            <a:off x="749710" y="1690688"/>
            <a:ext cx="6418006" cy="4351338"/>
          </a:xfrm>
        </p:spPr>
        <p:txBody>
          <a:bodyPr/>
          <a:lstStyle/>
          <a:p>
            <a:r>
              <a:rPr lang="sv-SE" dirty="0"/>
              <a:t>Vi eftersträvar att samlas i omklädningsrummet 15 min innan träning på fredagar.</a:t>
            </a:r>
          </a:p>
          <a:p>
            <a:endParaRPr lang="sv-SE" dirty="0"/>
          </a:p>
          <a:p>
            <a:endParaRPr lang="sv-SE" dirty="0"/>
          </a:p>
          <a:p>
            <a:r>
              <a:rPr lang="sv-SE" dirty="0"/>
              <a:t>Vi ser helst att spelare efter främst bortamatcher duschar innan hemfärd.</a:t>
            </a:r>
          </a:p>
          <a:p>
            <a:pPr lvl="1"/>
            <a:r>
              <a:rPr lang="sv-SE" dirty="0"/>
              <a:t>mobilförbud</a:t>
            </a:r>
          </a:p>
        </p:txBody>
      </p:sp>
      <p:pic>
        <p:nvPicPr>
          <p:cNvPr id="3074" name="Picture 2" descr="ADD mamman - Duscha">
            <a:extLst>
              <a:ext uri="{FF2B5EF4-FFF2-40B4-BE49-F238E27FC236}">
                <a16:creationId xmlns:a16="http://schemas.microsoft.com/office/drawing/2014/main" id="{EF8468F7-2492-B433-8984-ACDF461A2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648" y="4058265"/>
            <a:ext cx="15049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mklädningsrum-arkiv - DAMFOTBOLL">
            <a:extLst>
              <a:ext uri="{FF2B5EF4-FFF2-40B4-BE49-F238E27FC236}">
                <a16:creationId xmlns:a16="http://schemas.microsoft.com/office/drawing/2014/main" id="{84B5F227-8D9A-18F5-2AC0-274055C57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110" y="1472228"/>
            <a:ext cx="25431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3D6E0329-661F-CABE-7C78-10F0FF7CB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23369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Matcher Röd nivå 12 – 14 år (5 - 5)</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8" name="textruta 7">
            <a:extLst>
              <a:ext uri="{FF2B5EF4-FFF2-40B4-BE49-F238E27FC236}">
                <a16:creationId xmlns:a16="http://schemas.microsoft.com/office/drawing/2014/main" id="{67AF8909-72C1-4042-B8AD-13D244730A6B}"/>
              </a:ext>
            </a:extLst>
          </p:cNvPr>
          <p:cNvSpPr txBox="1"/>
          <p:nvPr/>
        </p:nvSpPr>
        <p:spPr>
          <a:xfrm>
            <a:off x="838199" y="1475187"/>
            <a:ext cx="10166499" cy="3539430"/>
          </a:xfrm>
          <a:prstGeom prst="rect">
            <a:avLst/>
          </a:prstGeom>
          <a:noFill/>
        </p:spPr>
        <p:txBody>
          <a:bodyPr wrap="square">
            <a:spAutoFit/>
          </a:bodyPr>
          <a:lstStyle/>
          <a:p>
            <a:pPr marL="457200" indent="-457200">
              <a:buFont typeface="Arial" panose="020B0604020202020204" pitchFamily="34" charset="0"/>
              <a:buChar char="•"/>
            </a:pPr>
            <a:r>
              <a:rPr lang="sv-SE" sz="2800" b="0" i="0" dirty="0">
                <a:effectLst/>
                <a:latin typeface="Montserrat" panose="020B0604020202020204" pitchFamily="2" charset="0"/>
              </a:rPr>
              <a:t>Seriespel, tabell</a:t>
            </a:r>
          </a:p>
          <a:p>
            <a:pPr marL="457200" indent="-457200">
              <a:buFont typeface="Arial" panose="020B0604020202020204" pitchFamily="34" charset="0"/>
              <a:buChar char="•"/>
            </a:pPr>
            <a:r>
              <a:rPr lang="sv-SE" sz="2800" b="0" i="0" dirty="0">
                <a:effectLst/>
                <a:latin typeface="Montserrat" panose="020B0604020202020204" pitchFamily="2" charset="0"/>
              </a:rPr>
              <a:t>Speltid: 3x20 min rullande tid (effektiv tid sista 3 min)</a:t>
            </a:r>
          </a:p>
          <a:p>
            <a:pPr marL="457200" indent="-457200">
              <a:buFont typeface="Arial" panose="020B0604020202020204" pitchFamily="34" charset="0"/>
              <a:buChar char="•"/>
            </a:pPr>
            <a:r>
              <a:rPr lang="sv-SE" sz="2800" b="0" i="0" dirty="0">
                <a:effectLst/>
                <a:latin typeface="Montserrat" panose="020B0604020202020204" pitchFamily="2" charset="0"/>
              </a:rPr>
              <a:t>Paus: 5 min</a:t>
            </a:r>
          </a:p>
          <a:p>
            <a:pPr marL="457200" indent="-457200">
              <a:buFont typeface="Arial" panose="020B0604020202020204" pitchFamily="34" charset="0"/>
              <a:buChar char="•"/>
            </a:pPr>
            <a:r>
              <a:rPr lang="sv-SE" sz="2800" b="0" i="0" dirty="0">
                <a:effectLst/>
                <a:latin typeface="Montserrat" panose="020B0604020202020204" pitchFamily="2" charset="0"/>
              </a:rPr>
              <a:t>Planstorlek: 40x20 meter</a:t>
            </a:r>
          </a:p>
          <a:p>
            <a:pPr marL="457200" indent="-457200">
              <a:buFont typeface="Arial" panose="020B0604020202020204" pitchFamily="34" charset="0"/>
              <a:buChar char="•"/>
            </a:pPr>
            <a:r>
              <a:rPr lang="sv-SE" sz="2800" b="0" i="0" dirty="0">
                <a:effectLst/>
                <a:latin typeface="Montserrat" panose="020B0604020202020204" pitchFamily="2" charset="0"/>
              </a:rPr>
              <a:t>Målburar: ordinarie målburar</a:t>
            </a:r>
          </a:p>
          <a:p>
            <a:pPr marL="457200" indent="-457200">
              <a:buFont typeface="Arial" panose="020B0604020202020204" pitchFamily="34" charset="0"/>
              <a:buChar char="•"/>
            </a:pPr>
            <a:r>
              <a:rPr lang="sv-SE" sz="2800" b="0" i="0" dirty="0">
                <a:effectLst/>
                <a:latin typeface="Montserrat" panose="020B0604020202020204" pitchFamily="2" charset="0"/>
              </a:rPr>
              <a:t>Resultatrapporterad</a:t>
            </a:r>
          </a:p>
          <a:p>
            <a:pPr marL="457200" indent="-457200">
              <a:buFont typeface="Arial" panose="020B0604020202020204" pitchFamily="34" charset="0"/>
              <a:buChar char="•"/>
            </a:pPr>
            <a:r>
              <a:rPr lang="sv-SE" sz="2800" b="0" i="0" dirty="0">
                <a:effectLst/>
                <a:latin typeface="Montserrat" panose="020B0604020202020204" pitchFamily="2" charset="0"/>
              </a:rPr>
              <a:t>Domare: 1-2 tillsatt av förbundet och 0-1 tillsatt av föreningen</a:t>
            </a:r>
            <a:endParaRPr lang="sv-SE" sz="2800" i="1" dirty="0"/>
          </a:p>
        </p:txBody>
      </p:sp>
      <p:sp>
        <p:nvSpPr>
          <p:cNvPr id="6" name="textruta 5">
            <a:extLst>
              <a:ext uri="{FF2B5EF4-FFF2-40B4-BE49-F238E27FC236}">
                <a16:creationId xmlns:a16="http://schemas.microsoft.com/office/drawing/2014/main" id="{F5E44415-844C-4D4C-1624-18012E87D3B0}"/>
              </a:ext>
            </a:extLst>
          </p:cNvPr>
          <p:cNvSpPr txBox="1"/>
          <p:nvPr/>
        </p:nvSpPr>
        <p:spPr>
          <a:xfrm>
            <a:off x="5554843" y="6123543"/>
            <a:ext cx="6096000" cy="369332"/>
          </a:xfrm>
          <a:prstGeom prst="rect">
            <a:avLst/>
          </a:prstGeom>
          <a:noFill/>
        </p:spPr>
        <p:txBody>
          <a:bodyPr wrap="square">
            <a:spAutoFit/>
          </a:bodyPr>
          <a:lstStyle/>
          <a:p>
            <a:r>
              <a:rPr lang="sv-SE" dirty="0">
                <a:hlinkClick r:id="rId3"/>
              </a:rPr>
              <a:t>Förutsättningar Junior/Ungdomsserier 2022/23 | Innebandy.se</a:t>
            </a:r>
            <a:endParaRPr lang="sv-SE" dirty="0"/>
          </a:p>
        </p:txBody>
      </p:sp>
    </p:spTree>
    <p:extLst>
      <p:ext uri="{BB962C8B-B14F-4D97-AF65-F5344CB8AC3E}">
        <p14:creationId xmlns:p14="http://schemas.microsoft.com/office/powerpoint/2010/main" val="159039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87D7BB6-87BE-4D93-A90F-A96A73655AFD}"/>
              </a:ext>
            </a:extLst>
          </p:cNvPr>
          <p:cNvSpPr>
            <a:spLocks noGrp="1"/>
          </p:cNvSpPr>
          <p:nvPr>
            <p:ph idx="1"/>
          </p:nvPr>
        </p:nvSpPr>
        <p:spPr>
          <a:xfrm>
            <a:off x="624510" y="1487758"/>
            <a:ext cx="10515600" cy="2717371"/>
          </a:xfrm>
        </p:spPr>
        <p:txBody>
          <a:bodyPr>
            <a:normAutofit fontScale="85000" lnSpcReduction="20000"/>
          </a:bodyPr>
          <a:lstStyle/>
          <a:p>
            <a:r>
              <a:rPr lang="sv-SE" b="1" dirty="0">
                <a:latin typeface="Arial Black" panose="020B0A04020102020204" pitchFamily="34" charset="0"/>
              </a:rPr>
              <a:t>Bör under en normalvecka kunna träna 2 av 3 träningar (prioritera tisdagar och onsdagar)</a:t>
            </a:r>
          </a:p>
          <a:p>
            <a:endParaRPr lang="sv-SE" sz="1200" b="1" dirty="0">
              <a:latin typeface="Arial Black" panose="020B0A04020102020204" pitchFamily="34" charset="0"/>
            </a:endParaRPr>
          </a:p>
          <a:p>
            <a:r>
              <a:rPr lang="sv-SE" b="1" dirty="0">
                <a:latin typeface="Arial Black" panose="020B0A04020102020204" pitchFamily="34" charset="0"/>
              </a:rPr>
              <a:t>Bör kunna spela &gt;80% av matcherna under en säsong oavsett om det är hemma- eller bortamatch.</a:t>
            </a:r>
          </a:p>
          <a:p>
            <a:pPr lvl="1"/>
            <a:r>
              <a:rPr lang="sv-SE" b="1" dirty="0">
                <a:latin typeface="Arial Black" panose="020B0A04020102020204" pitchFamily="34" charset="0"/>
              </a:rPr>
              <a:t>Viktigt att killarna ställer upp, då nästintill alla sagt att de vill spela 2 matcher per vecka (vi ska bemanna 3 matcher/helg)</a:t>
            </a:r>
          </a:p>
          <a:p>
            <a:endParaRPr lang="sv-SE" sz="1200" b="1" dirty="0">
              <a:latin typeface="Arial Black" panose="020B0A04020102020204" pitchFamily="34" charset="0"/>
            </a:endParaRPr>
          </a:p>
          <a:p>
            <a:r>
              <a:rPr lang="sv-SE" b="1" dirty="0">
                <a:latin typeface="Arial Black" panose="020B0A04020102020204" pitchFamily="34" charset="0"/>
              </a:rPr>
              <a:t>Måste träna regelbundet för att få spela matcher.</a:t>
            </a:r>
          </a:p>
        </p:txBody>
      </p:sp>
      <p:sp>
        <p:nvSpPr>
          <p:cNvPr id="4" name="Rubrik 1">
            <a:extLst>
              <a:ext uri="{FF2B5EF4-FFF2-40B4-BE49-F238E27FC236}">
                <a16:creationId xmlns:a16="http://schemas.microsoft.com/office/drawing/2014/main" id="{9F8549A6-7521-4650-9949-DC9E5C2BB809}"/>
              </a:ext>
            </a:extLst>
          </p:cNvPr>
          <p:cNvSpPr>
            <a:spLocks noGrp="1"/>
          </p:cNvSpPr>
          <p:nvPr>
            <p:ph type="title"/>
          </p:nvPr>
        </p:nvSpPr>
        <p:spPr>
          <a:xfrm>
            <a:off x="838200" y="469797"/>
            <a:ext cx="8176591" cy="886532"/>
          </a:xfrm>
        </p:spPr>
        <p:txBody>
          <a:bodyPr>
            <a:normAutofit/>
          </a:bodyPr>
          <a:lstStyle/>
          <a:p>
            <a:r>
              <a:rPr lang="sv-SE" sz="4900" b="1" dirty="0"/>
              <a:t>2024-2025</a:t>
            </a:r>
            <a:endParaRPr lang="sv-SE" i="1" dirty="0"/>
          </a:p>
        </p:txBody>
      </p:sp>
      <p:pic>
        <p:nvPicPr>
          <p:cNvPr id="5" name="Bildobjekt 4">
            <a:extLst>
              <a:ext uri="{FF2B5EF4-FFF2-40B4-BE49-F238E27FC236}">
                <a16:creationId xmlns:a16="http://schemas.microsoft.com/office/drawing/2014/main" id="{64DCE1A7-9418-4F55-9E0C-0DD01E46D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6" name="Rektangel 5">
            <a:extLst>
              <a:ext uri="{FF2B5EF4-FFF2-40B4-BE49-F238E27FC236}">
                <a16:creationId xmlns:a16="http://schemas.microsoft.com/office/drawing/2014/main" id="{CD271E8C-3877-4500-BE21-1121C5C9F5FF}"/>
              </a:ext>
            </a:extLst>
          </p:cNvPr>
          <p:cNvSpPr/>
          <p:nvPr/>
        </p:nvSpPr>
        <p:spPr>
          <a:xfrm>
            <a:off x="708992" y="4336561"/>
            <a:ext cx="10346636" cy="21875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b="1" dirty="0">
                <a:latin typeface="Arial Black" panose="020B0A04020102020204" pitchFamily="34" charset="0"/>
              </a:rPr>
              <a:t>Hur fördelas antalet matcher i gruppen?</a:t>
            </a:r>
          </a:p>
          <a:p>
            <a:pPr algn="ctr"/>
            <a:endParaRPr lang="sv-SE" sz="2000" b="1" dirty="0">
              <a:latin typeface="Arial Black" panose="020B0A04020102020204" pitchFamily="34" charset="0"/>
            </a:endParaRPr>
          </a:p>
          <a:p>
            <a:pPr marL="285750" indent="-285750">
              <a:buFont typeface="Arial" panose="020B0604020202020204" pitchFamily="34" charset="0"/>
              <a:buChar char="•"/>
            </a:pPr>
            <a:r>
              <a:rPr lang="sv-SE" sz="2000" b="1" dirty="0">
                <a:latin typeface="Arial Black" panose="020B0A04020102020204" pitchFamily="34" charset="0"/>
              </a:rPr>
              <a:t>Självklart får spelaren träna när spelaren kan och tycker det är roligt.</a:t>
            </a:r>
          </a:p>
          <a:p>
            <a:endParaRPr lang="sv-SE" sz="2000" b="1" dirty="0">
              <a:latin typeface="Arial Black" panose="020B0A04020102020204" pitchFamily="34" charset="0"/>
            </a:endParaRPr>
          </a:p>
          <a:p>
            <a:pPr marL="285750" indent="-285750">
              <a:buFont typeface="Arial" panose="020B0604020202020204" pitchFamily="34" charset="0"/>
              <a:buChar char="•"/>
            </a:pPr>
            <a:r>
              <a:rPr lang="sv-SE" sz="2000" b="1" dirty="0">
                <a:latin typeface="Arial Black" panose="020B0A04020102020204" pitchFamily="34" charset="0"/>
              </a:rPr>
              <a:t>Självklart kommer alla spelare erbjudas spela matcher, men antalet matcher man blir kallad till baseras på träningsnärvaron.</a:t>
            </a:r>
          </a:p>
          <a:p>
            <a:pPr algn="ctr"/>
            <a:endParaRPr lang="sv-SE" dirty="0"/>
          </a:p>
        </p:txBody>
      </p:sp>
    </p:spTree>
    <p:extLst>
      <p:ext uri="{BB962C8B-B14F-4D97-AF65-F5344CB8AC3E}">
        <p14:creationId xmlns:p14="http://schemas.microsoft.com/office/powerpoint/2010/main" val="751480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Matcher</a:t>
            </a:r>
          </a:p>
        </p:txBody>
      </p:sp>
      <p:sp>
        <p:nvSpPr>
          <p:cNvPr id="3" name="Platshållare för innehåll 2">
            <a:extLst>
              <a:ext uri="{FF2B5EF4-FFF2-40B4-BE49-F238E27FC236}">
                <a16:creationId xmlns:a16="http://schemas.microsoft.com/office/drawing/2014/main" id="{D19532AE-B2A2-C7AF-CF62-A02E188868B7}"/>
              </a:ext>
            </a:extLst>
          </p:cNvPr>
          <p:cNvSpPr>
            <a:spLocks noGrp="1"/>
          </p:cNvSpPr>
          <p:nvPr>
            <p:ph idx="1"/>
          </p:nvPr>
        </p:nvSpPr>
        <p:spPr>
          <a:xfrm>
            <a:off x="228600" y="1892957"/>
            <a:ext cx="11422243" cy="4351338"/>
          </a:xfrm>
        </p:spPr>
        <p:txBody>
          <a:bodyPr>
            <a:normAutofit fontScale="85000" lnSpcReduction="20000"/>
          </a:bodyPr>
          <a:lstStyle/>
          <a:p>
            <a:pPr marL="0" indent="0">
              <a:buNone/>
            </a:pPr>
            <a:r>
              <a:rPr lang="sv-SE" sz="4000" b="1" dirty="0"/>
              <a:t>3 lag anmälda till seriespel</a:t>
            </a:r>
          </a:p>
          <a:p>
            <a:pPr marL="0" indent="0">
              <a:buNone/>
            </a:pPr>
            <a:endParaRPr lang="sv-SE" sz="4000" dirty="0"/>
          </a:p>
          <a:p>
            <a:pPr lvl="1"/>
            <a:r>
              <a:rPr lang="sv-SE" sz="4000" dirty="0" err="1"/>
              <a:t>Pantamera</a:t>
            </a:r>
            <a:r>
              <a:rPr lang="sv-SE" sz="4000" dirty="0"/>
              <a:t> Pojkar Röd </a:t>
            </a:r>
            <a:br>
              <a:rPr lang="sv-SE" sz="4000" dirty="0"/>
            </a:br>
            <a:r>
              <a:rPr lang="sv-SE" sz="4000" dirty="0"/>
              <a:t>serie 2 (med 08/09)</a:t>
            </a:r>
            <a:br>
              <a:rPr lang="sv-SE" sz="4000" dirty="0"/>
            </a:br>
            <a:endParaRPr lang="sv-SE" sz="4000" dirty="0"/>
          </a:p>
          <a:p>
            <a:pPr lvl="1"/>
            <a:r>
              <a:rPr lang="sv-SE" sz="4000" dirty="0" err="1"/>
              <a:t>Pantamera</a:t>
            </a:r>
            <a:r>
              <a:rPr lang="sv-SE" sz="4000" dirty="0"/>
              <a:t> Pojkar Röd </a:t>
            </a:r>
            <a:br>
              <a:rPr lang="sv-SE" sz="4000" dirty="0"/>
            </a:br>
            <a:r>
              <a:rPr lang="sv-SE" sz="4000" dirty="0"/>
              <a:t>serie 3 Norra</a:t>
            </a:r>
          </a:p>
          <a:p>
            <a:pPr lvl="1"/>
            <a:endParaRPr lang="sv-SE" sz="4000" dirty="0"/>
          </a:p>
          <a:p>
            <a:pPr lvl="1"/>
            <a:r>
              <a:rPr lang="sv-SE" sz="4000" dirty="0" err="1"/>
              <a:t>Pantamera</a:t>
            </a:r>
            <a:r>
              <a:rPr lang="sv-SE" sz="4000" dirty="0"/>
              <a:t> Pojkar Röd</a:t>
            </a:r>
            <a:br>
              <a:rPr lang="sv-SE" sz="4000" dirty="0"/>
            </a:br>
            <a:r>
              <a:rPr lang="sv-SE" sz="4000" dirty="0"/>
              <a:t>serie 4 Norra (med P11)</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8" name="Bildobjekt 7" descr="En bild som visar clipart&#10;&#10;Automatiskt genererad beskrivning">
            <a:extLst>
              <a:ext uri="{FF2B5EF4-FFF2-40B4-BE49-F238E27FC236}">
                <a16:creationId xmlns:a16="http://schemas.microsoft.com/office/drawing/2014/main" id="{D8ACDB3E-65C3-CCCB-5223-F1B7EDA9A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600" y="1795359"/>
            <a:ext cx="4584700" cy="2273267"/>
          </a:xfrm>
          <a:prstGeom prst="rect">
            <a:avLst/>
          </a:prstGeom>
        </p:spPr>
      </p:pic>
    </p:spTree>
    <p:extLst>
      <p:ext uri="{BB962C8B-B14F-4D97-AF65-F5344CB8AC3E}">
        <p14:creationId xmlns:p14="http://schemas.microsoft.com/office/powerpoint/2010/main" val="175761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541157" y="515117"/>
            <a:ext cx="9555343" cy="1162045"/>
          </a:xfrm>
        </p:spPr>
        <p:txBody>
          <a:bodyPr>
            <a:normAutofit fontScale="90000"/>
          </a:bodyPr>
          <a:lstStyle/>
          <a:p>
            <a:r>
              <a:rPr lang="sv-SE" sz="4000" b="1" dirty="0">
                <a:effectLst>
                  <a:outerShdw blurRad="38100" dist="38100" dir="2700000" algn="tl">
                    <a:srgbClr val="000000">
                      <a:alpha val="43137"/>
                    </a:srgbClr>
                  </a:outerShdw>
                </a:effectLst>
              </a:rPr>
              <a:t>Matcher</a:t>
            </a:r>
            <a:br>
              <a:rPr lang="sv-SE" sz="4000" b="1" dirty="0">
                <a:effectLst>
                  <a:outerShdw blurRad="38100" dist="38100" dir="2700000" algn="tl">
                    <a:srgbClr val="000000">
                      <a:alpha val="43137"/>
                    </a:srgbClr>
                  </a:outerShdw>
                </a:effectLst>
              </a:rPr>
            </a:br>
            <a:r>
              <a:rPr lang="sv-SE" sz="4000" b="1" dirty="0">
                <a:effectLst>
                  <a:outerShdw blurRad="38100" dist="38100" dir="2700000" algn="tl">
                    <a:srgbClr val="000000">
                      <a:alpha val="43137"/>
                    </a:srgbClr>
                  </a:outerShdw>
                </a:effectLst>
              </a:rPr>
              <a:t> </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6" name="Platshållare för innehåll 5">
            <a:extLst>
              <a:ext uri="{FF2B5EF4-FFF2-40B4-BE49-F238E27FC236}">
                <a16:creationId xmlns:a16="http://schemas.microsoft.com/office/drawing/2014/main" id="{54144A05-3C0E-52A0-0571-F50008C1A636}"/>
              </a:ext>
            </a:extLst>
          </p:cNvPr>
          <p:cNvSpPr>
            <a:spLocks noGrp="1"/>
          </p:cNvSpPr>
          <p:nvPr>
            <p:ph idx="1"/>
          </p:nvPr>
        </p:nvSpPr>
        <p:spPr/>
        <p:txBody>
          <a:bodyPr>
            <a:normAutofit fontScale="92500" lnSpcReduction="10000"/>
          </a:bodyPr>
          <a:lstStyle/>
          <a:p>
            <a:r>
              <a:rPr lang="sv-SE" dirty="0"/>
              <a:t>Vi kommer att spela 3 matcher i veckan</a:t>
            </a:r>
            <a:br>
              <a:rPr lang="sv-SE" dirty="0"/>
            </a:br>
            <a:endParaRPr lang="sv-SE" dirty="0"/>
          </a:p>
          <a:p>
            <a:r>
              <a:rPr lang="sv-SE" dirty="0"/>
              <a:t>Matcherna ligger oftast både lördag och söndag (1 tisdag &amp; 2 fredagar)</a:t>
            </a:r>
            <a:br>
              <a:rPr lang="sv-SE" dirty="0"/>
            </a:br>
            <a:endParaRPr lang="sv-SE" dirty="0"/>
          </a:p>
          <a:p>
            <a:r>
              <a:rPr lang="sv-SE" dirty="0"/>
              <a:t>De lag vi delar med P08/09 &amp; P11 kommer att se olika ut från match till match</a:t>
            </a:r>
          </a:p>
          <a:p>
            <a:pPr lvl="1"/>
            <a:r>
              <a:rPr lang="sv-SE" dirty="0"/>
              <a:t>Tanken är att vi delar, dvs vi tar ut ett halvt lag var (5-9 spelare)</a:t>
            </a:r>
          </a:p>
          <a:p>
            <a:pPr lvl="1"/>
            <a:r>
              <a:rPr lang="sv-SE" dirty="0"/>
              <a:t>Vissa matcher krockar med lagens ordinarie matcher och då kommer ”tunna” trupper tas ut</a:t>
            </a:r>
          </a:p>
          <a:p>
            <a:pPr lvl="1"/>
            <a:r>
              <a:rPr lang="sv-SE" dirty="0"/>
              <a:t>De killar som inte vill spela i Röd 2 serien kommer att få fler kallelser till Röd 4 serien</a:t>
            </a:r>
          </a:p>
          <a:p>
            <a:pPr lvl="1"/>
            <a:r>
              <a:rPr lang="sv-SE" dirty="0"/>
              <a:t>De killar som vill spela i Röd 2 serien kommer att få spela i alla 3 lagen</a:t>
            </a:r>
          </a:p>
          <a:p>
            <a:endParaRPr lang="sv-SE" dirty="0"/>
          </a:p>
        </p:txBody>
      </p:sp>
    </p:spTree>
    <p:extLst>
      <p:ext uri="{BB962C8B-B14F-4D97-AF65-F5344CB8AC3E}">
        <p14:creationId xmlns:p14="http://schemas.microsoft.com/office/powerpoint/2010/main" val="166159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Matcher</a:t>
            </a:r>
          </a:p>
        </p:txBody>
      </p:sp>
      <p:sp>
        <p:nvSpPr>
          <p:cNvPr id="6" name="Platshållare för innehåll 5">
            <a:extLst>
              <a:ext uri="{FF2B5EF4-FFF2-40B4-BE49-F238E27FC236}">
                <a16:creationId xmlns:a16="http://schemas.microsoft.com/office/drawing/2014/main" id="{EB7B845B-5CA3-1545-1923-E987AECC61C7}"/>
              </a:ext>
            </a:extLst>
          </p:cNvPr>
          <p:cNvSpPr>
            <a:spLocks noGrp="1"/>
          </p:cNvSpPr>
          <p:nvPr>
            <p:ph idx="1"/>
          </p:nvPr>
        </p:nvSpPr>
        <p:spPr>
          <a:xfrm>
            <a:off x="838200" y="1943099"/>
            <a:ext cx="10515600" cy="3967163"/>
          </a:xfrm>
        </p:spPr>
        <p:txBody>
          <a:bodyPr>
            <a:normAutofit lnSpcReduction="10000"/>
          </a:bodyPr>
          <a:lstStyle/>
          <a:p>
            <a:r>
              <a:rPr lang="sv-SE" dirty="0"/>
              <a:t>Hur tar vi ut lag till matcher?</a:t>
            </a:r>
          </a:p>
          <a:p>
            <a:pPr marL="0" indent="0">
              <a:buNone/>
            </a:pPr>
            <a:r>
              <a:rPr lang="sv-SE" sz="2000" i="1" dirty="0"/>
              <a:t>(ett lag består av 10-13 spelare + målvakt, </a:t>
            </a:r>
            <a:br>
              <a:rPr lang="sv-SE" sz="2000" i="1" dirty="0"/>
            </a:br>
            <a:r>
              <a:rPr lang="sv-SE" sz="2000" i="1" dirty="0"/>
              <a:t>alternativt 5-8 spelare + målvakt).</a:t>
            </a:r>
          </a:p>
          <a:p>
            <a:endParaRPr lang="sv-SE" dirty="0"/>
          </a:p>
          <a:p>
            <a:endParaRPr lang="sv-SE" dirty="0"/>
          </a:p>
          <a:p>
            <a:endParaRPr lang="sv-SE" dirty="0"/>
          </a:p>
          <a:p>
            <a:r>
              <a:rPr lang="sv-SE" dirty="0"/>
              <a:t>Hur tar vi laget till matcher?</a:t>
            </a:r>
          </a:p>
          <a:p>
            <a:pPr lvl="1"/>
            <a:r>
              <a:rPr lang="sv-SE" dirty="0"/>
              <a:t>Egna bilar!</a:t>
            </a:r>
          </a:p>
          <a:p>
            <a:pPr lvl="2"/>
            <a:r>
              <a:rPr lang="sv-SE" dirty="0"/>
              <a:t>Samåkning</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4" name="Bildobjekt 3">
            <a:extLst>
              <a:ext uri="{FF2B5EF4-FFF2-40B4-BE49-F238E27FC236}">
                <a16:creationId xmlns:a16="http://schemas.microsoft.com/office/drawing/2014/main" id="{F1F96D29-147D-7C16-E76B-E31627BABACA}"/>
              </a:ext>
            </a:extLst>
          </p:cNvPr>
          <p:cNvPicPr>
            <a:picLocks noChangeAspect="1"/>
          </p:cNvPicPr>
          <p:nvPr/>
        </p:nvPicPr>
        <p:blipFill>
          <a:blip r:embed="rId3"/>
          <a:stretch>
            <a:fillRect/>
          </a:stretch>
        </p:blipFill>
        <p:spPr>
          <a:xfrm>
            <a:off x="5450404" y="3998042"/>
            <a:ext cx="1800477" cy="1181265"/>
          </a:xfrm>
          <a:prstGeom prst="rect">
            <a:avLst/>
          </a:prstGeom>
        </p:spPr>
      </p:pic>
      <p:pic>
        <p:nvPicPr>
          <p:cNvPr id="4098" name="Picture 2" descr="Varnhems Idrottsförening - Innebandy PF10-12">
            <a:extLst>
              <a:ext uri="{FF2B5EF4-FFF2-40B4-BE49-F238E27FC236}">
                <a16:creationId xmlns:a16="http://schemas.microsoft.com/office/drawing/2014/main" id="{523C95F9-650E-E124-44BF-EB4FC1E76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292" y="1611954"/>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1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Positioner under match</a:t>
            </a:r>
          </a:p>
        </p:txBody>
      </p:sp>
      <p:sp>
        <p:nvSpPr>
          <p:cNvPr id="7" name="Platshållare för innehåll 6">
            <a:extLst>
              <a:ext uri="{FF2B5EF4-FFF2-40B4-BE49-F238E27FC236}">
                <a16:creationId xmlns:a16="http://schemas.microsoft.com/office/drawing/2014/main" id="{7F3BA476-081C-9F49-AB79-134C5955ADF4}"/>
              </a:ext>
            </a:extLst>
          </p:cNvPr>
          <p:cNvSpPr>
            <a:spLocks noGrp="1"/>
          </p:cNvSpPr>
          <p:nvPr>
            <p:ph sz="half" idx="1"/>
          </p:nvPr>
        </p:nvSpPr>
        <p:spPr/>
        <p:txBody>
          <a:bodyPr/>
          <a:lstStyle/>
          <a:p>
            <a:r>
              <a:rPr lang="sv-SE" dirty="0"/>
              <a:t>Spelarna kommer få önska vilken position de vill spela på.</a:t>
            </a:r>
          </a:p>
          <a:p>
            <a:endParaRPr lang="sv-SE" dirty="0"/>
          </a:p>
          <a:p>
            <a:r>
              <a:rPr lang="sv-SE" dirty="0"/>
              <a:t>Men ledarna kommer att besluta vid varje match vilken position spelaren får på den specifika matchen.</a:t>
            </a:r>
          </a:p>
          <a:p>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3" name="Bildobjekt 2">
            <a:extLst>
              <a:ext uri="{FF2B5EF4-FFF2-40B4-BE49-F238E27FC236}">
                <a16:creationId xmlns:a16="http://schemas.microsoft.com/office/drawing/2014/main" id="{E18BD9FB-3016-E0D8-4CFC-D353A038C8C3}"/>
              </a:ext>
            </a:extLst>
          </p:cNvPr>
          <p:cNvPicPr>
            <a:picLocks noChangeAspect="1"/>
          </p:cNvPicPr>
          <p:nvPr/>
        </p:nvPicPr>
        <p:blipFill rotWithShape="1">
          <a:blip r:embed="rId3"/>
          <a:srcRect l="2689" t="2834" r="1400" b="827"/>
          <a:stretch/>
        </p:blipFill>
        <p:spPr>
          <a:xfrm>
            <a:off x="7287787" y="1690688"/>
            <a:ext cx="3227813" cy="3705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ruta 8">
            <a:extLst>
              <a:ext uri="{FF2B5EF4-FFF2-40B4-BE49-F238E27FC236}">
                <a16:creationId xmlns:a16="http://schemas.microsoft.com/office/drawing/2014/main" id="{108BC611-7D87-5B4A-E04B-28B3423B56CB}"/>
              </a:ext>
            </a:extLst>
          </p:cNvPr>
          <p:cNvSpPr txBox="1"/>
          <p:nvPr/>
        </p:nvSpPr>
        <p:spPr>
          <a:xfrm>
            <a:off x="6718300" y="5730482"/>
            <a:ext cx="4763227" cy="369332"/>
          </a:xfrm>
          <a:prstGeom prst="rect">
            <a:avLst/>
          </a:prstGeom>
          <a:noFill/>
        </p:spPr>
        <p:txBody>
          <a:bodyPr wrap="none" rtlCol="0">
            <a:spAutoFit/>
          </a:bodyPr>
          <a:lstStyle/>
          <a:p>
            <a:r>
              <a:rPr lang="sv-SE" dirty="0"/>
              <a:t>Enkät där spelaren fått rangordna sina positioner</a:t>
            </a:r>
          </a:p>
        </p:txBody>
      </p:sp>
    </p:spTree>
    <p:extLst>
      <p:ext uri="{BB962C8B-B14F-4D97-AF65-F5344CB8AC3E}">
        <p14:creationId xmlns:p14="http://schemas.microsoft.com/office/powerpoint/2010/main" val="75257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normAutofit/>
          </a:bodyPr>
          <a:lstStyle/>
          <a:p>
            <a:r>
              <a:rPr lang="sv-SE" sz="4000" b="1" dirty="0">
                <a:effectLst>
                  <a:outerShdw blurRad="38100" dist="38100" dir="2700000" algn="tl">
                    <a:srgbClr val="000000">
                      <a:alpha val="43137"/>
                    </a:srgbClr>
                  </a:outerShdw>
                </a:effectLst>
              </a:rPr>
              <a:t>”Matchkläder”</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838200" y="1825625"/>
            <a:ext cx="7433930" cy="4351338"/>
          </a:xfrm>
        </p:spPr>
        <p:txBody>
          <a:bodyPr>
            <a:normAutofit lnSpcReduction="10000"/>
          </a:bodyPr>
          <a:lstStyle/>
          <a:p>
            <a:r>
              <a:rPr lang="sv-SE" dirty="0"/>
              <a:t>Alla föräldrar kommer att få kvittera ut </a:t>
            </a:r>
            <a:br>
              <a:rPr lang="sv-SE" dirty="0"/>
            </a:br>
            <a:r>
              <a:rPr lang="sv-SE" dirty="0"/>
              <a:t>en röd och en svart tröja. </a:t>
            </a:r>
            <a:br>
              <a:rPr lang="sv-SE" dirty="0"/>
            </a:br>
            <a:r>
              <a:rPr lang="sv-SE" dirty="0"/>
              <a:t>Strumpor och shorts kan också kvitteras </a:t>
            </a:r>
            <a:br>
              <a:rPr lang="sv-SE" dirty="0"/>
            </a:br>
            <a:r>
              <a:rPr lang="sv-SE" dirty="0"/>
              <a:t>ut för de som vill/behöver.</a:t>
            </a:r>
            <a:br>
              <a:rPr lang="sv-SE" dirty="0"/>
            </a:br>
            <a:endParaRPr lang="sv-SE" dirty="0"/>
          </a:p>
          <a:p>
            <a:r>
              <a:rPr lang="sv-SE" dirty="0"/>
              <a:t>Samtliga utkvitterade matchkläder tas </a:t>
            </a:r>
            <a:br>
              <a:rPr lang="sv-SE" dirty="0"/>
            </a:br>
            <a:r>
              <a:rPr lang="sv-SE" dirty="0"/>
              <a:t>med till varje match.</a:t>
            </a:r>
            <a:br>
              <a:rPr lang="sv-SE" dirty="0"/>
            </a:br>
            <a:endParaRPr lang="sv-SE" dirty="0"/>
          </a:p>
          <a:p>
            <a:r>
              <a:rPr lang="sv-SE" dirty="0"/>
              <a:t>Glömmer man sina matchkläder så får man</a:t>
            </a:r>
            <a:br>
              <a:rPr lang="sv-SE" dirty="0"/>
            </a:br>
            <a:r>
              <a:rPr lang="sv-SE" dirty="0"/>
              <a:t>inte spela.</a:t>
            </a:r>
            <a:br>
              <a:rPr lang="sv-SE" dirty="0"/>
            </a:br>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7B3DF534-51C4-45EB-AF48-44FB41022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988" y="1427467"/>
            <a:ext cx="4910471" cy="2378986"/>
          </a:xfrm>
          <a:prstGeom prst="rect">
            <a:avLst/>
          </a:prstGeom>
        </p:spPr>
      </p:pic>
    </p:spTree>
    <p:extLst>
      <p:ext uri="{BB962C8B-B14F-4D97-AF65-F5344CB8AC3E}">
        <p14:creationId xmlns:p14="http://schemas.microsoft.com/office/powerpoint/2010/main" val="3412550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02213-1465-A4FE-4A6A-9382DD2E14D8}"/>
              </a:ext>
            </a:extLst>
          </p:cNvPr>
          <p:cNvSpPr>
            <a:spLocks noGrp="1"/>
          </p:cNvSpPr>
          <p:nvPr>
            <p:ph type="title"/>
          </p:nvPr>
        </p:nvSpPr>
        <p:spPr/>
        <p:txBody>
          <a:bodyPr/>
          <a:lstStyle/>
          <a:p>
            <a:r>
              <a:rPr lang="sv-SE" sz="4400" b="1" dirty="0">
                <a:effectLst>
                  <a:outerShdw blurRad="38100" dist="38100" dir="2700000" algn="tl">
                    <a:srgbClr val="000000">
                      <a:alpha val="43137"/>
                    </a:srgbClr>
                  </a:outerShdw>
                </a:effectLst>
              </a:rPr>
              <a:t>Målvakt / Målvaktskläder</a:t>
            </a:r>
            <a:endParaRPr lang="sv-SE" dirty="0"/>
          </a:p>
        </p:txBody>
      </p:sp>
      <p:sp>
        <p:nvSpPr>
          <p:cNvPr id="8" name="Platshållare för innehåll 7">
            <a:extLst>
              <a:ext uri="{FF2B5EF4-FFF2-40B4-BE49-F238E27FC236}">
                <a16:creationId xmlns:a16="http://schemas.microsoft.com/office/drawing/2014/main" id="{7EF3FB2C-E04F-D5A6-6FE0-09D9CAD95D2B}"/>
              </a:ext>
            </a:extLst>
          </p:cNvPr>
          <p:cNvSpPr>
            <a:spLocks noGrp="1"/>
          </p:cNvSpPr>
          <p:nvPr>
            <p:ph sz="half" idx="1"/>
          </p:nvPr>
        </p:nvSpPr>
        <p:spPr>
          <a:xfrm>
            <a:off x="838200" y="1825625"/>
            <a:ext cx="6515100" cy="4351338"/>
          </a:xfrm>
        </p:spPr>
        <p:txBody>
          <a:bodyPr>
            <a:normAutofit/>
          </a:bodyPr>
          <a:lstStyle/>
          <a:p>
            <a:r>
              <a:rPr lang="sv-SE" sz="3600" b="1" dirty="0"/>
              <a:t>1 fast målvakt (Emil)</a:t>
            </a:r>
            <a:br>
              <a:rPr lang="sv-SE" sz="3600" b="1" u="sng" dirty="0"/>
            </a:br>
            <a:endParaRPr lang="sv-SE" sz="3600" b="1" u="sng" dirty="0"/>
          </a:p>
          <a:p>
            <a:r>
              <a:rPr lang="sv-SE" sz="3200" b="1" dirty="0"/>
              <a:t>1 reservställ finns </a:t>
            </a:r>
          </a:p>
          <a:p>
            <a:pPr marL="0" indent="0">
              <a:buNone/>
            </a:pPr>
            <a:endParaRPr lang="sv-SE" sz="3200" b="1" dirty="0"/>
          </a:p>
          <a:p>
            <a:pPr marL="0" indent="0">
              <a:buNone/>
            </a:pPr>
            <a:endParaRPr lang="sv-SE" sz="2800" b="1" dirty="0"/>
          </a:p>
          <a:p>
            <a:endParaRPr lang="sv-SE" sz="2000" b="1" dirty="0"/>
          </a:p>
          <a:p>
            <a:endParaRPr lang="sv-SE" dirty="0"/>
          </a:p>
        </p:txBody>
      </p:sp>
      <p:pic>
        <p:nvPicPr>
          <p:cNvPr id="3" name="Bildobjekt 2">
            <a:extLst>
              <a:ext uri="{FF2B5EF4-FFF2-40B4-BE49-F238E27FC236}">
                <a16:creationId xmlns:a16="http://schemas.microsoft.com/office/drawing/2014/main" id="{9AF4DD6E-2121-0C95-9572-C96F2E839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262346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Övriga</a:t>
            </a:r>
            <a:r>
              <a:rPr lang="sv-SE" sz="1800" b="1" dirty="0">
                <a:effectLst/>
                <a:latin typeface="Calibri" panose="020F0502020204030204" pitchFamily="34" charset="0"/>
                <a:ea typeface="Calibri" panose="020F0502020204030204" pitchFamily="34" charset="0"/>
                <a:cs typeface="Calibri" panose="020F0502020204030204" pitchFamily="34" charset="0"/>
              </a:rPr>
              <a:t> </a:t>
            </a:r>
            <a:r>
              <a:rPr lang="sv-SE" sz="4000" b="1" dirty="0">
                <a:effectLst>
                  <a:outerShdw blurRad="38100" dist="38100" dir="2700000" algn="tl">
                    <a:srgbClr val="000000">
                      <a:alpha val="43137"/>
                    </a:srgbClr>
                  </a:outerShdw>
                </a:effectLst>
              </a:rPr>
              <a:t>aktiviteter</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761082" y="1484101"/>
            <a:ext cx="10515600" cy="5181103"/>
          </a:xfrm>
        </p:spPr>
        <p:txBody>
          <a:bodyPr>
            <a:normAutofit lnSpcReduction="10000"/>
          </a:bodyPr>
          <a:lstStyle/>
          <a:p>
            <a:pPr marL="342900" lvl="0" indent="-342900">
              <a:buFont typeface="Symbol" panose="05050102010706020507" pitchFamily="18" charset="2"/>
              <a:buChar char=""/>
            </a:pPr>
            <a:r>
              <a:rPr lang="sv-SE" sz="3200" dirty="0"/>
              <a:t>Träningsmatch mot Alingsås/</a:t>
            </a:r>
            <a:r>
              <a:rPr lang="sv-SE" sz="3200" dirty="0" err="1"/>
              <a:t>Wårgårda</a:t>
            </a:r>
            <a:r>
              <a:rPr lang="sv-SE" sz="3200" dirty="0"/>
              <a:t> 6/10-24</a:t>
            </a:r>
            <a:br>
              <a:rPr lang="sv-SE" sz="3200" dirty="0"/>
            </a:br>
            <a:endParaRPr lang="sv-SE" sz="3200" dirty="0"/>
          </a:p>
          <a:p>
            <a:pPr marL="342900" lvl="0" indent="-342900">
              <a:buFont typeface="Symbol" panose="05050102010706020507" pitchFamily="18" charset="2"/>
              <a:buChar char=""/>
            </a:pPr>
            <a:r>
              <a:rPr lang="sv-SE" sz="3200" dirty="0"/>
              <a:t>Träningsläger i Karlsborg 12-13/10-24</a:t>
            </a:r>
            <a:br>
              <a:rPr lang="sv-SE" sz="3200" dirty="0"/>
            </a:br>
            <a:endParaRPr lang="sv-SE" sz="3200" dirty="0"/>
          </a:p>
          <a:p>
            <a:pPr marL="342900" lvl="0" indent="-342900">
              <a:buFont typeface="Symbol" panose="05050102010706020507" pitchFamily="18" charset="2"/>
              <a:buChar char=""/>
            </a:pPr>
            <a:r>
              <a:rPr lang="sv-SE" sz="3200" dirty="0"/>
              <a:t>Sibben</a:t>
            </a:r>
            <a:r>
              <a:rPr lang="sv-SE" sz="1800" dirty="0">
                <a:effectLst/>
                <a:latin typeface="Calibri" panose="020F0502020204030204" pitchFamily="34" charset="0"/>
                <a:ea typeface="Calibri" panose="020F0502020204030204" pitchFamily="34" charset="0"/>
                <a:cs typeface="Calibri" panose="020F0502020204030204" pitchFamily="34" charset="0"/>
              </a:rPr>
              <a:t> </a:t>
            </a:r>
            <a:r>
              <a:rPr lang="sv-SE" sz="3200" dirty="0"/>
              <a:t>Cup 3-5 januari 2025</a:t>
            </a:r>
          </a:p>
          <a:p>
            <a:pPr marL="800100" lvl="1" indent="-342900">
              <a:buFont typeface="Symbol" panose="05050102010706020507" pitchFamily="18" charset="2"/>
              <a:buChar char=""/>
            </a:pPr>
            <a:r>
              <a:rPr lang="sv-SE" sz="2800" i="1" dirty="0"/>
              <a:t>1 lag anmält (info kommer)</a:t>
            </a:r>
          </a:p>
          <a:p>
            <a:pPr marL="342900" lvl="0" indent="-342900">
              <a:buFont typeface="Symbol" panose="05050102010706020507" pitchFamily="18" charset="2"/>
              <a:buChar char=""/>
            </a:pPr>
            <a:endParaRPr lang="sv-SE" sz="3200" dirty="0"/>
          </a:p>
          <a:p>
            <a:pPr marL="342900" lvl="0" indent="-342900">
              <a:buFont typeface="Symbol" panose="05050102010706020507" pitchFamily="18" charset="2"/>
              <a:buChar char=""/>
            </a:pPr>
            <a:r>
              <a:rPr lang="sv-SE" sz="3200" dirty="0"/>
              <a:t>Avslutningscup</a:t>
            </a:r>
          </a:p>
          <a:p>
            <a:pPr marL="800100" lvl="1" indent="-342900">
              <a:buFont typeface="Symbol" panose="05050102010706020507" pitchFamily="18" charset="2"/>
              <a:buChar char=""/>
            </a:pPr>
            <a:r>
              <a:rPr lang="sv-SE" sz="2800" dirty="0"/>
              <a:t>Warbergspelen 11-13/4-25</a:t>
            </a:r>
          </a:p>
          <a:p>
            <a:pPr marL="800100" lvl="1" indent="-342900">
              <a:buFont typeface="Symbol" panose="05050102010706020507" pitchFamily="18" charset="2"/>
              <a:buChar char=""/>
            </a:pPr>
            <a:r>
              <a:rPr lang="sv-SE" sz="2800" dirty="0"/>
              <a:t>Linköping Floorball games 4-6/4-25</a:t>
            </a:r>
          </a:p>
          <a:p>
            <a:pPr marL="800100" lvl="1" indent="-342900">
              <a:buFont typeface="Symbol" panose="05050102010706020507" pitchFamily="18" charset="2"/>
              <a:buChar char=""/>
            </a:pPr>
            <a:r>
              <a:rPr lang="sv-SE" sz="2800" dirty="0"/>
              <a:t>Örebro cupen 11-13/4-25</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144587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Stöd vid Cuper</a:t>
            </a:r>
          </a:p>
        </p:txBody>
      </p:sp>
      <p:sp>
        <p:nvSpPr>
          <p:cNvPr id="3" name="Platshållare för innehåll 2">
            <a:extLst>
              <a:ext uri="{FF2B5EF4-FFF2-40B4-BE49-F238E27FC236}">
                <a16:creationId xmlns:a16="http://schemas.microsoft.com/office/drawing/2014/main" id="{74424516-90B8-52D0-69BA-6C683B90A5D3}"/>
              </a:ext>
            </a:extLst>
          </p:cNvPr>
          <p:cNvSpPr>
            <a:spLocks noGrp="1"/>
          </p:cNvSpPr>
          <p:nvPr>
            <p:ph sz="half" idx="1"/>
          </p:nvPr>
        </p:nvSpPr>
        <p:spPr/>
        <p:txBody>
          <a:bodyPr>
            <a:normAutofit/>
          </a:bodyPr>
          <a:lstStyle/>
          <a:p>
            <a:r>
              <a:rPr lang="sv-SE" dirty="0"/>
              <a:t>Resor till och från cup</a:t>
            </a:r>
            <a:br>
              <a:rPr lang="sv-SE" dirty="0"/>
            </a:br>
            <a:endParaRPr lang="sv-SE" dirty="0"/>
          </a:p>
          <a:p>
            <a:r>
              <a:rPr lang="sv-SE" dirty="0"/>
              <a:t>Logistik under cup</a:t>
            </a:r>
            <a:br>
              <a:rPr lang="sv-SE" dirty="0"/>
            </a:br>
            <a:endParaRPr lang="sv-SE" dirty="0"/>
          </a:p>
          <a:p>
            <a:r>
              <a:rPr lang="sv-SE" dirty="0"/>
              <a:t>Aktiviteter vid cupen</a:t>
            </a:r>
          </a:p>
          <a:p>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42019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Kommunikation</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838200" y="1509823"/>
            <a:ext cx="10730408" cy="4667140"/>
          </a:xfrm>
        </p:spPr>
        <p:txBody>
          <a:bodyPr>
            <a:normAutofit/>
          </a:bodyPr>
          <a:lstStyle/>
          <a:p>
            <a:r>
              <a:rPr lang="sv-SE" dirty="0"/>
              <a:t>Laget.se	- Kalender (verksamhets översikt)</a:t>
            </a:r>
          </a:p>
          <a:p>
            <a:pPr lvl="4">
              <a:buFontTx/>
              <a:buChar char="-"/>
            </a:pPr>
            <a:r>
              <a:rPr lang="sv-SE" sz="2800" dirty="0"/>
              <a:t>Anmälningar till aktiviteter (viktigt att svara på kallelser)</a:t>
            </a:r>
          </a:p>
          <a:p>
            <a:pPr lvl="4">
              <a:buFontTx/>
              <a:buChar char="-"/>
            </a:pPr>
            <a:r>
              <a:rPr lang="sv-SE" sz="2800" dirty="0"/>
              <a:t>Allmän kommunikation</a:t>
            </a:r>
          </a:p>
          <a:p>
            <a:pPr marL="1828800" lvl="4" indent="0">
              <a:buNone/>
            </a:pPr>
            <a:endParaRPr lang="sv-SE" dirty="0"/>
          </a:p>
          <a:p>
            <a:r>
              <a:rPr lang="sv-SE" dirty="0"/>
              <a:t>SMS-grupp (</a:t>
            </a:r>
            <a:r>
              <a:rPr lang="sv-SE" dirty="0" err="1"/>
              <a:t>supertext</a:t>
            </a:r>
            <a:r>
              <a:rPr lang="sv-SE" dirty="0"/>
              <a:t>) = tidskritisk info</a:t>
            </a:r>
          </a:p>
          <a:p>
            <a:endParaRPr lang="sv-SE" dirty="0"/>
          </a:p>
          <a:p>
            <a:pPr marL="0" indent="0">
              <a:buNone/>
            </a:pPr>
            <a:r>
              <a:rPr lang="sv-SE" dirty="0">
                <a:hlinkClick r:id="rId2"/>
              </a:rPr>
              <a:t>Skovde.innebandyf.2010@hotmail.com</a:t>
            </a:r>
            <a:r>
              <a:rPr lang="sv-SE" dirty="0"/>
              <a:t> = enskild kommunikation</a:t>
            </a:r>
          </a:p>
          <a:p>
            <a:pPr marL="0" indent="0">
              <a:buNone/>
            </a:pPr>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4" name="textruta 3">
            <a:extLst>
              <a:ext uri="{FF2B5EF4-FFF2-40B4-BE49-F238E27FC236}">
                <a16:creationId xmlns:a16="http://schemas.microsoft.com/office/drawing/2014/main" id="{4E303DF7-25A8-4EF0-809D-F50828A4D0E8}"/>
              </a:ext>
            </a:extLst>
          </p:cNvPr>
          <p:cNvSpPr txBox="1"/>
          <p:nvPr/>
        </p:nvSpPr>
        <p:spPr>
          <a:xfrm>
            <a:off x="335360" y="4857452"/>
            <a:ext cx="11233248" cy="200054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sv-SE" b="1" dirty="0"/>
          </a:p>
          <a:p>
            <a:pPr algn="ctr"/>
            <a:r>
              <a:rPr lang="sv-SE" sz="2400" b="1" dirty="0"/>
              <a:t>Vi skickar bara ut och vill ha in anmälningar vid viktiga aktiviteter!</a:t>
            </a:r>
          </a:p>
          <a:p>
            <a:pPr algn="ctr"/>
            <a:r>
              <a:rPr lang="sv-SE" sz="2400" b="1" dirty="0"/>
              <a:t>Dvs det behövs inte meddela om barnet är sjukt,  inte kommer eller kommer </a:t>
            </a:r>
            <a:br>
              <a:rPr lang="sv-SE" sz="2400" b="1" dirty="0"/>
            </a:br>
            <a:r>
              <a:rPr lang="sv-SE" sz="2400" b="1" dirty="0"/>
              <a:t>sent mm. Dock kan ni meddela om barnet inte kan/vill spela innebandy </a:t>
            </a:r>
            <a:br>
              <a:rPr lang="sv-SE" sz="2400" b="1" dirty="0"/>
            </a:br>
            <a:r>
              <a:rPr lang="sv-SE" sz="2400" b="1" dirty="0"/>
              <a:t>under en längre tid (&gt;1 vecka).</a:t>
            </a:r>
          </a:p>
          <a:p>
            <a:endParaRPr lang="sv-SE" b="1" dirty="0"/>
          </a:p>
        </p:txBody>
      </p:sp>
    </p:spTree>
    <p:extLst>
      <p:ext uri="{BB962C8B-B14F-4D97-AF65-F5344CB8AC3E}">
        <p14:creationId xmlns:p14="http://schemas.microsoft.com/office/powerpoint/2010/main" val="423141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648929" y="629266"/>
            <a:ext cx="3505495" cy="1622321"/>
          </a:xfrm>
        </p:spPr>
        <p:txBody>
          <a:bodyPr>
            <a:normAutofit/>
          </a:bodyPr>
          <a:lstStyle/>
          <a:p>
            <a:r>
              <a:rPr lang="sv-SE" b="1">
                <a:effectLst>
                  <a:outerShdw blurRad="38100" dist="38100" dir="2700000" algn="tl">
                    <a:srgbClr val="000000">
                      <a:alpha val="43137"/>
                    </a:srgbClr>
                  </a:outerShdw>
                </a:effectLst>
              </a:rPr>
              <a:t>”Synen på nya spelare”</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648931" y="2438400"/>
            <a:ext cx="3505494" cy="3785419"/>
          </a:xfrm>
        </p:spPr>
        <p:txBody>
          <a:bodyPr>
            <a:normAutofit lnSpcReduction="10000"/>
          </a:bodyPr>
          <a:lstStyle/>
          <a:p>
            <a:r>
              <a:rPr lang="sv-SE" sz="1900" b="1" dirty="0"/>
              <a:t>Alla är välkomna!</a:t>
            </a:r>
          </a:p>
          <a:p>
            <a:endParaRPr lang="sv-SE" sz="1900" dirty="0"/>
          </a:p>
          <a:p>
            <a:r>
              <a:rPr lang="sv-SE" sz="1900" b="1" dirty="0"/>
              <a:t>Kunskapsnivån kommer variera!</a:t>
            </a:r>
          </a:p>
          <a:p>
            <a:endParaRPr lang="sv-SE" sz="1900" dirty="0"/>
          </a:p>
          <a:p>
            <a:r>
              <a:rPr lang="sv-SE" sz="1900" b="1" u="sng" dirty="0"/>
              <a:t>Prestation</a:t>
            </a:r>
            <a:r>
              <a:rPr lang="sv-SE" sz="1900" dirty="0"/>
              <a:t> </a:t>
            </a:r>
            <a:r>
              <a:rPr lang="sv-SE" sz="1900" b="1" dirty="0"/>
              <a:t>före resultat.</a:t>
            </a:r>
          </a:p>
          <a:p>
            <a:endParaRPr lang="sv-SE" sz="1900" dirty="0"/>
          </a:p>
          <a:p>
            <a:r>
              <a:rPr lang="sv-SE" sz="1900" b="1" dirty="0"/>
              <a:t>Vi toppar inga lag!</a:t>
            </a:r>
          </a:p>
          <a:p>
            <a:endParaRPr lang="sv-SE" sz="1900" b="1" dirty="0"/>
          </a:p>
          <a:p>
            <a:r>
              <a:rPr lang="sv-SE" sz="1900" b="1" dirty="0"/>
              <a:t>Alla får spela! </a:t>
            </a:r>
          </a:p>
        </p:txBody>
      </p:sp>
      <p:pic>
        <p:nvPicPr>
          <p:cNvPr id="7" name="Bildobjekt 6" descr="En bild som visar håller&#10;&#10;Automatiskt genererad beskrivning">
            <a:extLst>
              <a:ext uri="{FF2B5EF4-FFF2-40B4-BE49-F238E27FC236}">
                <a16:creationId xmlns:a16="http://schemas.microsoft.com/office/drawing/2014/main" id="{4B19D962-6DD5-4233-80CC-35F46430F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405" y="616378"/>
            <a:ext cx="1454468" cy="886532"/>
          </a:xfrm>
          <a:prstGeom prst="rect">
            <a:avLst/>
          </a:prstGeom>
        </p:spPr>
      </p:pic>
    </p:spTree>
    <p:extLst>
      <p:ext uri="{BB962C8B-B14F-4D97-AF65-F5344CB8AC3E}">
        <p14:creationId xmlns:p14="http://schemas.microsoft.com/office/powerpoint/2010/main" val="45646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8DD76-B09D-4FB4-AAC4-E5836616081A}"/>
              </a:ext>
            </a:extLst>
          </p:cNvPr>
          <p:cNvSpPr>
            <a:spLocks noGrp="1"/>
          </p:cNvSpPr>
          <p:nvPr>
            <p:ph type="title"/>
          </p:nvPr>
        </p:nvSpPr>
        <p:spPr/>
        <p:txBody>
          <a:bodyPr>
            <a:normAutofit/>
          </a:bodyPr>
          <a:lstStyle/>
          <a:p>
            <a:pPr algn="ctr"/>
            <a:r>
              <a:rPr lang="sv-SE" dirty="0"/>
              <a:t>Vi vill med er föräldrars hjälp bygga </a:t>
            </a:r>
            <a:br>
              <a:rPr lang="sv-SE" dirty="0"/>
            </a:br>
            <a:r>
              <a:rPr lang="sv-SE" dirty="0"/>
              <a:t>ETT lag med olika spelarpersonligheter i.</a:t>
            </a:r>
          </a:p>
        </p:txBody>
      </p:sp>
      <p:pic>
        <p:nvPicPr>
          <p:cNvPr id="4" name="Bildobjekt 3">
            <a:extLst>
              <a:ext uri="{FF2B5EF4-FFF2-40B4-BE49-F238E27FC236}">
                <a16:creationId xmlns:a16="http://schemas.microsoft.com/office/drawing/2014/main" id="{0996E568-2F39-4D60-BE0D-79DBA9FED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566" y="141374"/>
            <a:ext cx="1454468" cy="886532"/>
          </a:xfrm>
          <a:prstGeom prst="rect">
            <a:avLst/>
          </a:prstGeom>
        </p:spPr>
      </p:pic>
      <p:pic>
        <p:nvPicPr>
          <p:cNvPr id="5" name="Bildobjekt 4">
            <a:extLst>
              <a:ext uri="{FF2B5EF4-FFF2-40B4-BE49-F238E27FC236}">
                <a16:creationId xmlns:a16="http://schemas.microsoft.com/office/drawing/2014/main" id="{F17E50A4-B601-43BA-A0B2-BD6F45417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00084" y="1914439"/>
            <a:ext cx="5343866" cy="4597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059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krivning saknas.">
            <a:extLst>
              <a:ext uri="{FF2B5EF4-FFF2-40B4-BE49-F238E27FC236}">
                <a16:creationId xmlns:a16="http://schemas.microsoft.com/office/drawing/2014/main"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a:t>
            </a:r>
            <a:r>
              <a:rPr lang="en-US" sz="2000" dirty="0" err="1">
                <a:latin typeface="+mj-lt"/>
              </a:rPr>
              <a:t>går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a:t>
            </a:r>
            <a:r>
              <a:rPr lang="en-US" sz="2000" dirty="0" err="1">
                <a:latin typeface="+mj-lt"/>
              </a:rPr>
              <a:t>innebandy-förbundet</a:t>
            </a:r>
            <a:r>
              <a:rPr lang="en-US" sz="2000" dirty="0">
                <a:latin typeface="+mj-lt"/>
              </a:rPr>
              <a:t> </a:t>
            </a:r>
            <a:r>
              <a:rPr lang="en-US" sz="2000" dirty="0" err="1">
                <a:latin typeface="+mj-lt"/>
              </a:rPr>
              <a:t>anordnar</a:t>
            </a:r>
            <a:r>
              <a:rPr lang="en-US" sz="2000" dirty="0">
                <a:latin typeface="+mj-lt"/>
              </a:rPr>
              <a:t> </a:t>
            </a:r>
            <a:r>
              <a:rPr lang="en-US" sz="2000" dirty="0" err="1">
                <a:latin typeface="+mj-lt"/>
              </a:rPr>
              <a:t>så</a:t>
            </a:r>
            <a:r>
              <a:rPr lang="en-US" sz="2000" dirty="0">
                <a:latin typeface="+mj-lt"/>
              </a:rPr>
              <a:t> </a:t>
            </a:r>
            <a:r>
              <a:rPr lang="en-US" sz="2000" dirty="0" err="1">
                <a:latin typeface="+mj-lt"/>
              </a:rPr>
              <a:t>att</a:t>
            </a:r>
            <a:r>
              <a:rPr lang="en-US" sz="2000" dirty="0">
                <a:latin typeface="+mj-lt"/>
              </a:rPr>
              <a:t> de </a:t>
            </a:r>
            <a:r>
              <a:rPr lang="en-US" sz="2000" dirty="0" err="1">
                <a:latin typeface="+mj-lt"/>
              </a:rPr>
              <a:t>har</a:t>
            </a:r>
            <a:r>
              <a:rPr lang="en-US" sz="2000" dirty="0">
                <a:latin typeface="+mj-lt"/>
              </a:rPr>
              <a:t> </a:t>
            </a:r>
            <a:r>
              <a:rPr lang="en-US" sz="2000" dirty="0" err="1">
                <a:latin typeface="+mj-lt"/>
              </a:rPr>
              <a:t>rätt</a:t>
            </a:r>
            <a:r>
              <a:rPr lang="en-US" sz="2000" dirty="0">
                <a:latin typeface="+mj-lt"/>
              </a:rPr>
              <a:t> </a:t>
            </a:r>
            <a:r>
              <a:rPr lang="en-US" sz="2000" dirty="0" err="1">
                <a:latin typeface="+mj-lt"/>
              </a:rPr>
              <a:t>utbildning</a:t>
            </a:r>
            <a:r>
              <a:rPr lang="en-US" sz="2000" dirty="0">
                <a:latin typeface="+mj-lt"/>
              </a:rPr>
              <a:t> för </a:t>
            </a:r>
            <a:r>
              <a:rPr lang="en-US" sz="2000" dirty="0" err="1">
                <a:latin typeface="+mj-lt"/>
              </a:rPr>
              <a:t>lagets</a:t>
            </a:r>
            <a:r>
              <a:rPr lang="en-US" sz="2000" dirty="0">
                <a:latin typeface="+mj-lt"/>
              </a:rPr>
              <a:t> </a:t>
            </a:r>
            <a:r>
              <a:rPr lang="en-US" sz="2000" dirty="0" err="1">
                <a:latin typeface="+mj-lt"/>
              </a:rPr>
              <a:t>åldersnivå</a:t>
            </a:r>
            <a:r>
              <a:rPr lang="en-US" sz="2000" dirty="0">
                <a:latin typeface="+mj-lt"/>
              </a:rPr>
              <a:t>. Det </a:t>
            </a:r>
            <a:r>
              <a:rPr lang="en-US" sz="2000" dirty="0" err="1">
                <a:latin typeface="+mj-lt"/>
              </a:rPr>
              <a:t>finns</a:t>
            </a:r>
            <a:r>
              <a:rPr lang="en-US" sz="2000" dirty="0">
                <a:latin typeface="+mj-lt"/>
              </a:rPr>
              <a:t> </a:t>
            </a:r>
            <a:r>
              <a:rPr lang="en-US" sz="2000" dirty="0" err="1">
                <a:latin typeface="+mj-lt"/>
              </a:rPr>
              <a:t>också</a:t>
            </a:r>
            <a:r>
              <a:rPr lang="en-US" sz="2000" dirty="0">
                <a:latin typeface="+mj-lt"/>
              </a:rPr>
              <a:t> </a:t>
            </a:r>
            <a:r>
              <a:rPr lang="en-US" sz="2000" dirty="0" err="1">
                <a:latin typeface="+mj-lt"/>
              </a:rPr>
              <a:t>fler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vi </a:t>
            </a:r>
            <a:r>
              <a:rPr lang="en-US" sz="2000" dirty="0" err="1">
                <a:latin typeface="+mj-lt"/>
              </a:rPr>
              <a:t>erbjuder</a:t>
            </a:r>
            <a:r>
              <a:rPr lang="en-US" sz="2000" dirty="0">
                <a:latin typeface="+mj-lt"/>
              </a:rPr>
              <a:t> </a:t>
            </a:r>
            <a:r>
              <a:rPr lang="en-US" sz="2000" dirty="0" err="1">
                <a:latin typeface="+mj-lt"/>
              </a:rPr>
              <a:t>ledare</a:t>
            </a:r>
            <a:r>
              <a:rPr lang="en-US" sz="2000" dirty="0">
                <a:latin typeface="+mj-lt"/>
              </a:rPr>
              <a:t> och </a:t>
            </a:r>
            <a:r>
              <a:rPr lang="en-US" sz="2000" dirty="0" err="1">
                <a:latin typeface="+mj-lt"/>
              </a:rPr>
              <a:t>funktionärer</a:t>
            </a:r>
            <a:r>
              <a:rPr lang="en-US" sz="2000" dirty="0">
                <a:latin typeface="+mj-lt"/>
              </a:rPr>
              <a:t>.</a:t>
            </a:r>
          </a:p>
          <a:p>
            <a:pPr marL="457200" lvl="1" indent="0">
              <a:buNone/>
            </a:pPr>
            <a:endParaRPr lang="en-US" sz="2000" dirty="0">
              <a:latin typeface="+mj-lt"/>
            </a:endParaRPr>
          </a:p>
          <a:p>
            <a:pPr marL="228600" lvl="1" indent="0">
              <a:buNone/>
            </a:pPr>
            <a:r>
              <a:rPr lang="en-US" sz="2000" b="1" dirty="0" err="1">
                <a:latin typeface="+mj-lt"/>
              </a:rPr>
              <a:t>Visste</a:t>
            </a:r>
            <a:r>
              <a:rPr lang="en-US" sz="2000" b="1" dirty="0">
                <a:latin typeface="+mj-lt"/>
              </a:rPr>
              <a:t> du </a:t>
            </a:r>
            <a:r>
              <a:rPr lang="en-US" sz="2000" b="1" dirty="0" err="1">
                <a:latin typeface="+mj-lt"/>
              </a:rPr>
              <a:t>att</a:t>
            </a:r>
            <a:r>
              <a:rPr lang="en-US" sz="2000" b="1" dirty="0">
                <a:latin typeface="+mj-lt"/>
              </a:rPr>
              <a:t>? </a:t>
            </a:r>
          </a:p>
          <a:p>
            <a:pPr marL="228600" lvl="1" indent="0">
              <a:buNone/>
            </a:pPr>
            <a:r>
              <a:rPr lang="en-US" sz="2000" dirty="0" err="1">
                <a:latin typeface="+mj-lt"/>
              </a:rPr>
              <a:t>Alla</a:t>
            </a:r>
            <a:r>
              <a:rPr lang="en-US" sz="2000" dirty="0">
                <a:latin typeface="+mj-lt"/>
              </a:rPr>
              <a:t> </a:t>
            </a:r>
            <a:r>
              <a:rPr lang="en-US" sz="2000" dirty="0" err="1">
                <a:latin typeface="+mj-lt"/>
              </a:rPr>
              <a:t>ledare</a:t>
            </a:r>
            <a:r>
              <a:rPr lang="en-US" sz="2000" dirty="0">
                <a:latin typeface="+mj-lt"/>
              </a:rPr>
              <a:t> ska </a:t>
            </a:r>
            <a:r>
              <a:rPr lang="en-US" sz="2000" dirty="0" err="1">
                <a:latin typeface="+mj-lt"/>
              </a:rPr>
              <a:t>uppvisa</a:t>
            </a:r>
            <a:r>
              <a:rPr lang="en-US" sz="2000" dirty="0">
                <a:latin typeface="+mj-lt"/>
              </a:rPr>
              <a:t> </a:t>
            </a:r>
            <a:r>
              <a:rPr lang="en-US" sz="2000" dirty="0" err="1">
                <a:latin typeface="+mj-lt"/>
              </a:rPr>
              <a:t>registerutdrag</a:t>
            </a:r>
            <a:r>
              <a:rPr lang="en-US" sz="2000" dirty="0">
                <a:latin typeface="+mj-lt"/>
              </a:rPr>
              <a:t> </a:t>
            </a:r>
            <a:r>
              <a:rPr lang="en-US" sz="2000" dirty="0" err="1">
                <a:latin typeface="+mj-lt"/>
              </a:rPr>
              <a:t>ur</a:t>
            </a:r>
            <a:r>
              <a:rPr lang="en-US" sz="2000" dirty="0">
                <a:latin typeface="+mj-lt"/>
              </a:rPr>
              <a:t> </a:t>
            </a:r>
            <a:r>
              <a:rPr lang="en-US" sz="2000" dirty="0" err="1">
                <a:latin typeface="+mj-lt"/>
              </a:rPr>
              <a:t>belastningsregistret</a:t>
            </a:r>
            <a:r>
              <a:rPr lang="en-US" sz="2000" dirty="0">
                <a:latin typeface="+mj-lt"/>
              </a:rPr>
              <a:t> </a:t>
            </a:r>
            <a:r>
              <a:rPr lang="en-US" sz="2000" dirty="0" err="1">
                <a:latin typeface="+mj-lt"/>
              </a:rPr>
              <a:t>varje</a:t>
            </a:r>
            <a:r>
              <a:rPr lang="en-US" sz="2000" dirty="0">
                <a:latin typeface="+mj-lt"/>
              </a:rPr>
              <a:t> </a:t>
            </a:r>
            <a:r>
              <a:rPr lang="en-US" sz="2000" dirty="0" err="1">
                <a:latin typeface="+mj-lt"/>
              </a:rPr>
              <a:t>år</a:t>
            </a:r>
            <a:r>
              <a:rPr lang="en-US" sz="2000" dirty="0">
                <a:latin typeface="+mj-lt"/>
              </a:rPr>
              <a:t>.</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a:effectLst>
                  <a:outerShdw blurRad="38100" dist="38100" dir="2700000" algn="tl">
                    <a:srgbClr val="000000">
                      <a:alpha val="43137"/>
                    </a:srgbClr>
                  </a:outerShdw>
                </a:effectLst>
              </a:rPr>
              <a:t>Frågor</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8D714179-D601-4EBC-A45A-EC5E5DAB1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56" y="913062"/>
            <a:ext cx="3667737" cy="4148036"/>
          </a:xfrm>
          <a:prstGeom prst="rect">
            <a:avLst/>
          </a:prstGeom>
        </p:spPr>
      </p:pic>
    </p:spTree>
    <p:extLst>
      <p:ext uri="{BB962C8B-B14F-4D97-AF65-F5344CB8AC3E}">
        <p14:creationId xmlns:p14="http://schemas.microsoft.com/office/powerpoint/2010/main" val="264120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CED2B7AA-5A8B-6F55-566B-9AD5F829D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person, kvinna&#10;&#10;Automatiskt genererad beskrivning">
            <a:extLst>
              <a:ext uri="{FF2B5EF4-FFF2-40B4-BE49-F238E27FC236}">
                <a16:creationId xmlns:a16="http://schemas.microsoft.com/office/drawing/2014/main"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err="1">
                <a:latin typeface="+mj-lt"/>
              </a:rPr>
              <a:t>arrangeras</a:t>
            </a:r>
            <a:r>
              <a:rPr lang="en-US" sz="2000" dirty="0">
                <a:latin typeface="+mj-lt"/>
              </a:rPr>
              <a:t> 3-5 </a:t>
            </a:r>
            <a:r>
              <a:rPr lang="en-US" sz="2000" dirty="0" err="1">
                <a:latin typeface="+mj-lt"/>
              </a:rPr>
              <a:t>januari</a:t>
            </a:r>
            <a:r>
              <a:rPr lang="en-US" sz="2000" dirty="0">
                <a:latin typeface="+mj-lt"/>
              </a:rPr>
              <a:t> 2025.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365125"/>
            <a:ext cx="11521280" cy="1325563"/>
          </a:xfrm>
        </p:spPr>
        <p:txBody>
          <a:bodyPr>
            <a:normAutofit/>
          </a:bodyPr>
          <a:lstStyle/>
          <a:p>
            <a:r>
              <a:rPr lang="sv-SE" sz="4000" b="1" u="sng" dirty="0"/>
              <a:t>Svensk innebandys utvecklingsmodell - SIU modellen</a:t>
            </a:r>
          </a:p>
        </p:txBody>
      </p:sp>
      <p:sp>
        <p:nvSpPr>
          <p:cNvPr id="3" name="Rubrik 1">
            <a:extLst>
              <a:ext uri="{FF2B5EF4-FFF2-40B4-BE49-F238E27FC236}">
                <a16:creationId xmlns:a16="http://schemas.microsoft.com/office/drawing/2014/main" id="{A77D28C4-9B1C-1ED0-455D-D1976B5F9F06}"/>
              </a:ext>
            </a:extLst>
          </p:cNvPr>
          <p:cNvSpPr txBox="1">
            <a:spLocks/>
          </p:cNvSpPr>
          <p:nvPr/>
        </p:nvSpPr>
        <p:spPr>
          <a:xfrm>
            <a:off x="42414" y="1670216"/>
            <a:ext cx="5848147" cy="87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Skövde IBF förhåller sig till Svenska innebandyförbundets utvecklingsmodell. Vi har 20 olika träningsgrupper och erbjuder verksamhet i alla SIU-modellens nivåer. </a:t>
            </a:r>
          </a:p>
        </p:txBody>
      </p:sp>
      <p:pic>
        <p:nvPicPr>
          <p:cNvPr id="6" name="Bildobjekt 5">
            <a:extLst>
              <a:ext uri="{FF2B5EF4-FFF2-40B4-BE49-F238E27FC236}">
                <a16:creationId xmlns:a16="http://schemas.microsoft.com/office/drawing/2014/main" id="{D623420D-6DDC-7968-7916-F30A2C237FC0}"/>
              </a:ext>
            </a:extLst>
          </p:cNvPr>
          <p:cNvPicPr>
            <a:picLocks noChangeAspect="1"/>
          </p:cNvPicPr>
          <p:nvPr/>
        </p:nvPicPr>
        <p:blipFill>
          <a:blip r:embed="rId3"/>
          <a:srcRect l="9761" t="13318" r="8543" b="12973"/>
          <a:stretch/>
        </p:blipFill>
        <p:spPr>
          <a:xfrm>
            <a:off x="6008493" y="1888401"/>
            <a:ext cx="5848147" cy="3404145"/>
          </a:xfrm>
          <a:prstGeom prst="rect">
            <a:avLst/>
          </a:prstGeom>
          <a:ln>
            <a:noFill/>
          </a:ln>
          <a:effectLst>
            <a:softEdge rad="112500"/>
          </a:effectLst>
        </p:spPr>
      </p:pic>
      <p:sp>
        <p:nvSpPr>
          <p:cNvPr id="8" name="textruta 7">
            <a:extLst>
              <a:ext uri="{FF2B5EF4-FFF2-40B4-BE49-F238E27FC236}">
                <a16:creationId xmlns:a16="http://schemas.microsoft.com/office/drawing/2014/main" id="{BBAEB84C-AFEE-EE2A-31A1-CEE6797F706B}"/>
              </a:ext>
            </a:extLst>
          </p:cNvPr>
          <p:cNvSpPr txBox="1"/>
          <p:nvPr/>
        </p:nvSpPr>
        <p:spPr>
          <a:xfrm>
            <a:off x="5876514" y="5292546"/>
            <a:ext cx="6098058" cy="1200329"/>
          </a:xfrm>
          <a:prstGeom prst="rect">
            <a:avLst/>
          </a:prstGeom>
          <a:noFill/>
        </p:spPr>
        <p:txBody>
          <a:bodyPr wrap="square">
            <a:spAutoFit/>
          </a:bodyPr>
          <a:lstStyle/>
          <a:p>
            <a:pPr algn="ctr"/>
            <a:r>
              <a:rPr lang="sv-SE" sz="1800" b="0" i="0" dirty="0">
                <a:solidFill>
                  <a:srgbClr val="000000"/>
                </a:solidFill>
                <a:effectLst/>
                <a:latin typeface="Assistant" pitchFamily="2" charset="-79"/>
                <a:cs typeface="Assistant" pitchFamily="2" charset="-79"/>
              </a:rPr>
              <a:t>Att de olika nivåerna visas som pusselbitar (med tvåfärgade bollar mellan nivåerna) vill synliggöra att aktiva ska kunna röra sig mellan olika nivåer utifrån förutsättningar, intresse och ambitionsnivå. </a:t>
            </a:r>
            <a:endParaRPr lang="sv-SE" sz="1800" dirty="0"/>
          </a:p>
        </p:txBody>
      </p:sp>
      <p:graphicFrame>
        <p:nvGraphicFramePr>
          <p:cNvPr id="16" name="Tabell 15">
            <a:extLst>
              <a:ext uri="{FF2B5EF4-FFF2-40B4-BE49-F238E27FC236}">
                <a16:creationId xmlns:a16="http://schemas.microsoft.com/office/drawing/2014/main" id="{D8621146-D1E7-5A5B-B27D-6AF6087298DB}"/>
              </a:ext>
            </a:extLst>
          </p:cNvPr>
          <p:cNvGraphicFramePr>
            <a:graphicFrameLocks noGrp="1"/>
          </p:cNvGraphicFramePr>
          <p:nvPr>
            <p:extLst>
              <p:ext uri="{D42A27DB-BD31-4B8C-83A1-F6EECF244321}">
                <p14:modId xmlns:p14="http://schemas.microsoft.com/office/powerpoint/2010/main" val="1814999408"/>
              </p:ext>
            </p:extLst>
          </p:nvPr>
        </p:nvGraphicFramePr>
        <p:xfrm>
          <a:off x="3287688" y="2591841"/>
          <a:ext cx="2032000" cy="4086225"/>
        </p:xfrm>
        <a:graphic>
          <a:graphicData uri="http://schemas.openxmlformats.org/drawingml/2006/table">
            <a:tbl>
              <a:tblPr/>
              <a:tblGrid>
                <a:gridCol w="1016000">
                  <a:extLst>
                    <a:ext uri="{9D8B030D-6E8A-4147-A177-3AD203B41FA5}">
                      <a16:colId xmlns:a16="http://schemas.microsoft.com/office/drawing/2014/main" val="2763017023"/>
                    </a:ext>
                  </a:extLst>
                </a:gridCol>
                <a:gridCol w="1016000">
                  <a:extLst>
                    <a:ext uri="{9D8B030D-6E8A-4147-A177-3AD203B41FA5}">
                      <a16:colId xmlns:a16="http://schemas.microsoft.com/office/drawing/2014/main" val="3190037258"/>
                    </a:ext>
                  </a:extLst>
                </a:gridCol>
              </a:tblGrid>
              <a:tr h="190500">
                <a:tc>
                  <a:txBody>
                    <a:bodyPr/>
                    <a:lstStyle/>
                    <a:p>
                      <a:pPr algn="ctr" fontAlgn="ctr"/>
                      <a:r>
                        <a:rPr lang="sv-SE" sz="1200" b="1" i="0" u="none" strike="noStrike">
                          <a:solidFill>
                            <a:srgbClr val="000000"/>
                          </a:solidFill>
                          <a:effectLst/>
                          <a:latin typeface="Aptos Narrow" panose="020B0004020202020204" pitchFamily="34" charset="0"/>
                        </a:rPr>
                        <a:t>Träningsgrupp</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1" i="0" u="none" strike="noStrike">
                          <a:solidFill>
                            <a:srgbClr val="000000"/>
                          </a:solidFill>
                          <a:effectLst/>
                          <a:latin typeface="Arial" panose="020B0604020202020204" pitchFamily="34" charset="0"/>
                        </a:rPr>
                        <a:t>Ålder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509150"/>
                  </a:ext>
                </a:extLst>
              </a:tr>
              <a:tr h="190500">
                <a:tc>
                  <a:txBody>
                    <a:bodyPr/>
                    <a:lstStyle/>
                    <a:p>
                      <a:pPr algn="ctr" fontAlgn="ctr"/>
                      <a:r>
                        <a:rPr lang="sv-SE" sz="1000" b="0" i="0" u="none" strike="noStrike">
                          <a:solidFill>
                            <a:srgbClr val="000000"/>
                          </a:solidFill>
                          <a:effectLst/>
                          <a:latin typeface="Arial" panose="020B0604020202020204" pitchFamily="34" charset="0"/>
                        </a:rPr>
                        <a:t>HA</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45387546"/>
                  </a:ext>
                </a:extLst>
              </a:tr>
              <a:tr h="190500">
                <a:tc>
                  <a:txBody>
                    <a:bodyPr/>
                    <a:lstStyle/>
                    <a:p>
                      <a:pPr algn="ctr" fontAlgn="ctr"/>
                      <a:r>
                        <a:rPr lang="sv-SE" sz="1000" b="0" i="0" u="none" strike="noStrike">
                          <a:solidFill>
                            <a:srgbClr val="000000"/>
                          </a:solidFill>
                          <a:effectLst/>
                          <a:latin typeface="Arial" panose="020B0604020202020204" pitchFamily="34" charset="0"/>
                        </a:rPr>
                        <a:t>DAM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0046041"/>
                  </a:ext>
                </a:extLst>
              </a:tr>
              <a:tr h="190500">
                <a:tc>
                  <a:txBody>
                    <a:bodyPr/>
                    <a:lstStyle/>
                    <a:p>
                      <a:pPr algn="ctr" fontAlgn="ctr"/>
                      <a:r>
                        <a:rPr lang="sv-SE" sz="1000" b="0" i="0" u="none" strike="noStrike">
                          <a:solidFill>
                            <a:srgbClr val="000000"/>
                          </a:solidFill>
                          <a:effectLst/>
                          <a:latin typeface="Arial" panose="020B0604020202020204" pitchFamily="34" charset="0"/>
                        </a:rPr>
                        <a:t>HJ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sv-SE" sz="1200" b="0" i="0" u="none" strike="noStrike">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25651609"/>
                  </a:ext>
                </a:extLst>
              </a:tr>
              <a:tr h="190500">
                <a:tc>
                  <a:txBody>
                    <a:bodyPr/>
                    <a:lstStyle/>
                    <a:p>
                      <a:pPr algn="ctr" fontAlgn="ctr"/>
                      <a:r>
                        <a:rPr lang="sv-SE" sz="1000" b="0" i="0" u="none" strike="noStrike">
                          <a:solidFill>
                            <a:srgbClr val="000000"/>
                          </a:solidFill>
                          <a:effectLst/>
                          <a:latin typeface="Arial" panose="020B0604020202020204" pitchFamily="34" charset="0"/>
                        </a:rPr>
                        <a:t>DJ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200" b="0" i="0" u="none" strike="noStrike" dirty="0">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4787934"/>
                  </a:ext>
                </a:extLst>
              </a:tr>
              <a:tr h="190500">
                <a:tc>
                  <a:txBody>
                    <a:bodyPr/>
                    <a:lstStyle/>
                    <a:p>
                      <a:pPr algn="ctr" fontAlgn="ctr"/>
                      <a:r>
                        <a:rPr lang="sv-SE" sz="1000" b="0" i="0" u="none" strike="noStrike">
                          <a:solidFill>
                            <a:srgbClr val="000000"/>
                          </a:solidFill>
                          <a:effectLst/>
                          <a:latin typeface="Arial" panose="020B0604020202020204" pitchFamily="34" charset="0"/>
                        </a:rPr>
                        <a:t>P 08/09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b"/>
                      <a:r>
                        <a:rPr lang="sv-SE" sz="1200" b="0" i="0" u="none" strike="noStrike" dirty="0">
                          <a:solidFill>
                            <a:srgbClr val="FFFFFF"/>
                          </a:solidFill>
                          <a:effectLst/>
                          <a:latin typeface="Arial" panose="020B0604020202020204" pitchFamily="34" charset="0"/>
                        </a:rPr>
                        <a:t>15-16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21670217"/>
                  </a:ext>
                </a:extLst>
              </a:tr>
              <a:tr h="190500">
                <a:tc>
                  <a:txBody>
                    <a:bodyPr/>
                    <a:lstStyle/>
                    <a:p>
                      <a:pPr algn="ctr" fontAlgn="ctr"/>
                      <a:r>
                        <a:rPr lang="sv-SE" sz="1000" b="0" i="0" u="none" strike="noStrike">
                          <a:solidFill>
                            <a:srgbClr val="FFFFFF"/>
                          </a:solidFill>
                          <a:effectLst/>
                          <a:latin typeface="Arial" panose="020B0604020202020204" pitchFamily="34" charset="0"/>
                        </a:rPr>
                        <a:t>P 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33375939"/>
                  </a:ext>
                </a:extLst>
              </a:tr>
              <a:tr h="200025">
                <a:tc>
                  <a:txBody>
                    <a:bodyPr/>
                    <a:lstStyle/>
                    <a:p>
                      <a:pPr algn="ctr" fontAlgn="ctr"/>
                      <a:r>
                        <a:rPr lang="sv-SE" sz="1000" b="0" i="0" u="none" strike="noStrike" dirty="0">
                          <a:solidFill>
                            <a:srgbClr val="000000"/>
                          </a:solidFill>
                          <a:effectLst/>
                          <a:latin typeface="Arial" panose="020B0604020202020204" pitchFamily="34" charset="0"/>
                        </a:rPr>
                        <a:t>F 10/11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0811228"/>
                  </a:ext>
                </a:extLst>
              </a:tr>
              <a:tr h="190500">
                <a:tc>
                  <a:txBody>
                    <a:bodyPr/>
                    <a:lstStyle/>
                    <a:p>
                      <a:pPr algn="ctr" fontAlgn="ctr"/>
                      <a:r>
                        <a:rPr lang="sv-SE" sz="1000" b="0" i="0" u="none" strike="noStrike">
                          <a:solidFill>
                            <a:srgbClr val="000000"/>
                          </a:solidFill>
                          <a:effectLst/>
                          <a:latin typeface="Arial" panose="020B0604020202020204" pitchFamily="34" charset="0"/>
                        </a:rPr>
                        <a:t>P 11/12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b"/>
                      <a:r>
                        <a:rPr lang="sv-SE" sz="1200" b="0" i="0" u="none" strike="noStrike" dirty="0">
                          <a:solidFill>
                            <a:srgbClr val="FFFFFF"/>
                          </a:solidFill>
                          <a:effectLst/>
                          <a:latin typeface="Arial" panose="020B0604020202020204" pitchFamily="34" charset="0"/>
                        </a:rPr>
                        <a:t>13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02118215"/>
                  </a:ext>
                </a:extLst>
              </a:tr>
              <a:tr h="190500">
                <a:tc>
                  <a:txBody>
                    <a:bodyPr/>
                    <a:lstStyle/>
                    <a:p>
                      <a:pPr algn="ctr" fontAlgn="ctr"/>
                      <a:r>
                        <a:rPr lang="sv-SE" sz="1000" b="0" i="0" u="none" strike="noStrike">
                          <a:solidFill>
                            <a:srgbClr val="000000"/>
                          </a:solidFill>
                          <a:effectLst/>
                          <a:latin typeface="Arial" panose="020B0604020202020204" pitchFamily="34" charset="0"/>
                        </a:rPr>
                        <a:t>F12/13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sv-SE" sz="1200" b="0" i="0" u="none" strike="noStrike" dirty="0">
                          <a:solidFill>
                            <a:srgbClr val="FFFFFF"/>
                          </a:solidFill>
                          <a:effectLst/>
                          <a:latin typeface="Arial" panose="020B0604020202020204" pitchFamily="34" charset="0"/>
                        </a:rPr>
                        <a:t>11-12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6279070"/>
                  </a:ext>
                </a:extLst>
              </a:tr>
              <a:tr h="190500">
                <a:tc>
                  <a:txBody>
                    <a:bodyPr/>
                    <a:lstStyle/>
                    <a:p>
                      <a:pPr algn="ctr" fontAlgn="ctr"/>
                      <a:r>
                        <a:rPr lang="sv-SE" sz="1000" b="0" i="0" u="none" strike="noStrike">
                          <a:solidFill>
                            <a:srgbClr val="FFFFFF"/>
                          </a:solidFill>
                          <a:effectLst/>
                          <a:latin typeface="Arial" panose="020B0604020202020204" pitchFamily="34" charset="0"/>
                        </a:rPr>
                        <a:t>P13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b"/>
                      <a:r>
                        <a:rPr lang="sv-SE" sz="1200" b="0" i="0" u="none" strike="noStrike" dirty="0">
                          <a:solidFill>
                            <a:srgbClr val="FFFFFF"/>
                          </a:solidFill>
                          <a:effectLst/>
                          <a:latin typeface="Arial" panose="020B0604020202020204" pitchFamily="34" charset="0"/>
                        </a:rPr>
                        <a:t>11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41561059"/>
                  </a:ext>
                </a:extLst>
              </a:tr>
              <a:tr h="190500">
                <a:tc>
                  <a:txBody>
                    <a:bodyPr/>
                    <a:lstStyle/>
                    <a:p>
                      <a:pPr algn="ctr" fontAlgn="ctr"/>
                      <a:r>
                        <a:rPr lang="sv-SE" sz="1000" b="0" i="0" u="none" strike="noStrike">
                          <a:solidFill>
                            <a:srgbClr val="000000"/>
                          </a:solidFill>
                          <a:effectLst/>
                          <a:latin typeface="Arial" panose="020B0604020202020204" pitchFamily="34" charset="0"/>
                        </a:rPr>
                        <a:t>P 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a:txBody>
                    <a:bodyPr/>
                    <a:lstStyle/>
                    <a:p>
                      <a:pPr algn="ctr" fontAlgn="b"/>
                      <a:r>
                        <a:rPr lang="sv-SE" sz="1200" b="0" i="0" u="none" strike="noStrike" dirty="0">
                          <a:solidFill>
                            <a:srgbClr val="FFFFFF"/>
                          </a:solidFill>
                          <a:effectLst/>
                          <a:latin typeface="Arial" panose="020B0604020202020204" pitchFamily="34" charset="0"/>
                        </a:rPr>
                        <a:t>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9207352"/>
                  </a:ext>
                </a:extLst>
              </a:tr>
              <a:tr h="200025">
                <a:tc>
                  <a:txBody>
                    <a:bodyPr/>
                    <a:lstStyle/>
                    <a:p>
                      <a:pPr algn="ctr" fontAlgn="ctr"/>
                      <a:r>
                        <a:rPr lang="sv-SE" sz="1000" b="0" i="0" u="none" strike="noStrike">
                          <a:solidFill>
                            <a:srgbClr val="000000"/>
                          </a:solidFill>
                          <a:effectLst/>
                          <a:latin typeface="Arial" panose="020B0604020202020204" pitchFamily="34" charset="0"/>
                        </a:rPr>
                        <a:t>F 14/15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6C09"/>
                    </a:solidFill>
                  </a:tcPr>
                </a:tc>
                <a:tc>
                  <a:txBody>
                    <a:bodyPr/>
                    <a:lstStyle/>
                    <a:p>
                      <a:pPr algn="ctr" fontAlgn="b"/>
                      <a:r>
                        <a:rPr lang="sv-SE" sz="1200" b="0" i="0" u="none" strike="noStrike" dirty="0">
                          <a:solidFill>
                            <a:srgbClr val="FFFFFF"/>
                          </a:solidFill>
                          <a:effectLst/>
                          <a:latin typeface="Arial" panose="020B0604020202020204" pitchFamily="34" charset="0"/>
                        </a:rPr>
                        <a:t>9-10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98291149"/>
                  </a:ext>
                </a:extLst>
              </a:tr>
              <a:tr h="200025">
                <a:tc>
                  <a:txBody>
                    <a:bodyPr/>
                    <a:lstStyle/>
                    <a:p>
                      <a:pPr algn="ctr" fontAlgn="ctr"/>
                      <a:r>
                        <a:rPr lang="sv-SE" sz="1000" b="0" i="0" u="none" strike="noStrike">
                          <a:solidFill>
                            <a:srgbClr val="000000"/>
                          </a:solidFill>
                          <a:effectLst/>
                          <a:latin typeface="Arial" panose="020B0604020202020204" pitchFamily="34" charset="0"/>
                        </a:rPr>
                        <a:t>IBS P15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9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1602659"/>
                  </a:ext>
                </a:extLst>
              </a:tr>
              <a:tr h="190500">
                <a:tc>
                  <a:txBody>
                    <a:bodyPr/>
                    <a:lstStyle/>
                    <a:p>
                      <a:pPr algn="ctr" fontAlgn="ctr"/>
                      <a:r>
                        <a:rPr lang="sv-SE" sz="1000" b="0" i="0" u="none" strike="noStrike" dirty="0">
                          <a:solidFill>
                            <a:srgbClr val="000000"/>
                          </a:solidFill>
                          <a:effectLst/>
                          <a:latin typeface="Arial" panose="020B0604020202020204" pitchFamily="34" charset="0"/>
                        </a:rPr>
                        <a:t>IBS P16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792220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F16/17/18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6-8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3202823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7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08894741"/>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73122577"/>
                  </a:ext>
                </a:extLst>
              </a:tr>
              <a:tr h="200025">
                <a:tc>
                  <a:txBody>
                    <a:bodyPr/>
                    <a:lstStyle/>
                    <a:p>
                      <a:pPr algn="ctr" fontAlgn="ctr"/>
                      <a:r>
                        <a:rPr lang="sv-SE" sz="1000" b="0" i="0" u="none" strike="noStrike">
                          <a:solidFill>
                            <a:srgbClr val="000000"/>
                          </a:solidFill>
                          <a:effectLst/>
                          <a:latin typeface="Arial" panose="020B0604020202020204" pitchFamily="34" charset="0"/>
                        </a:rPr>
                        <a:t>Innebandylek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5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241480487"/>
                  </a:ext>
                </a:extLst>
              </a:tr>
              <a:tr h="200025">
                <a:tc>
                  <a:txBody>
                    <a:bodyPr/>
                    <a:lstStyle/>
                    <a:p>
                      <a:pPr algn="ctr" fontAlgn="ctr"/>
                      <a:r>
                        <a:rPr lang="sv-SE" sz="1000" b="0" i="0" u="none" strike="noStrike">
                          <a:solidFill>
                            <a:srgbClr val="000000"/>
                          </a:solidFill>
                          <a:effectLst/>
                          <a:latin typeface="Arial" panose="020B0604020202020204" pitchFamily="34" charset="0"/>
                        </a:rPr>
                        <a:t>F-35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sv-SE" sz="1200" b="0" i="0" u="none" strike="noStrike">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545293377"/>
                  </a:ext>
                </a:extLst>
              </a:tr>
              <a:tr h="200025">
                <a:tc>
                  <a:txBody>
                    <a:bodyPr/>
                    <a:lstStyle/>
                    <a:p>
                      <a:pPr algn="ctr" fontAlgn="ctr"/>
                      <a:r>
                        <a:rPr lang="sv-SE" sz="1000" b="0" i="0" u="none" strike="noStrike">
                          <a:solidFill>
                            <a:srgbClr val="FFFFFF"/>
                          </a:solidFill>
                          <a:effectLst/>
                          <a:latin typeface="Arial" panose="020B0604020202020204" pitchFamily="34" charset="0"/>
                        </a:rPr>
                        <a:t>PF-40isch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fontAlgn="b"/>
                      <a:r>
                        <a:rPr lang="sv-SE" sz="1200" b="0" i="0" u="none" strike="noStrike" dirty="0">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3619478796"/>
                  </a:ext>
                </a:extLst>
              </a:tr>
            </a:tbl>
          </a:graphicData>
        </a:graphic>
      </p:graphicFrame>
      <p:sp>
        <p:nvSpPr>
          <p:cNvPr id="18" name="textruta 17">
            <a:extLst>
              <a:ext uri="{FF2B5EF4-FFF2-40B4-BE49-F238E27FC236}">
                <a16:creationId xmlns:a16="http://schemas.microsoft.com/office/drawing/2014/main" id="{79FAD1D3-8817-9836-869D-5A58B429A239}"/>
              </a:ext>
            </a:extLst>
          </p:cNvPr>
          <p:cNvSpPr txBox="1"/>
          <p:nvPr/>
        </p:nvSpPr>
        <p:spPr>
          <a:xfrm>
            <a:off x="5721010" y="6551108"/>
            <a:ext cx="6598126" cy="253916"/>
          </a:xfrm>
          <a:prstGeom prst="rect">
            <a:avLst/>
          </a:prstGeom>
          <a:noFill/>
        </p:spPr>
        <p:txBody>
          <a:bodyPr wrap="square">
            <a:spAutoFit/>
          </a:bodyPr>
          <a:lstStyle/>
          <a:p>
            <a:r>
              <a:rPr lang="sv-SE" sz="1050" dirty="0">
                <a:hlinkClick r:id="rId4"/>
              </a:rPr>
              <a:t>https://www.innebandy.se/utveckling/svensk-innebandys-utvecklingsmodell-siu/siu-modellens-olika-nivaer</a:t>
            </a:r>
            <a:endParaRPr lang="sv-SE" sz="1050" dirty="0"/>
          </a:p>
        </p:txBody>
      </p:sp>
      <p:pic>
        <p:nvPicPr>
          <p:cNvPr id="19" name="Google Shape;227;p14">
            <a:extLst>
              <a:ext uri="{FF2B5EF4-FFF2-40B4-BE49-F238E27FC236}">
                <a16:creationId xmlns:a16="http://schemas.microsoft.com/office/drawing/2014/main" id="{34B8E564-AD74-2DCF-C9E6-BD28ECD4E20A}"/>
              </a:ext>
            </a:extLst>
          </p:cNvPr>
          <p:cNvPicPr preferRelativeResize="0"/>
          <p:nvPr/>
        </p:nvPicPr>
        <p:blipFill rotWithShape="1">
          <a:blip r:embed="rId5">
            <a:alphaModFix/>
          </a:blip>
          <a:srcRect/>
          <a:stretch/>
        </p:blipFill>
        <p:spPr>
          <a:xfrm>
            <a:off x="463452" y="3834160"/>
            <a:ext cx="2479834" cy="1511516"/>
          </a:xfrm>
          <a:prstGeom prst="rect">
            <a:avLst/>
          </a:prstGeom>
          <a:noFill/>
          <a:ln>
            <a:noFill/>
          </a:ln>
        </p:spPr>
      </p:pic>
    </p:spTree>
    <p:extLst>
      <p:ext uri="{BB962C8B-B14F-4D97-AF65-F5344CB8AC3E}">
        <p14:creationId xmlns:p14="http://schemas.microsoft.com/office/powerpoint/2010/main" val="15924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err="1"/>
              <a:t>Välkomna</a:t>
            </a:r>
            <a:r>
              <a:rPr lang="en-US" sz="4400" dirty="0"/>
              <a:t> till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Information från egna laget</a:t>
            </a:r>
            <a:endParaRPr/>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1779</Words>
  <Application>Microsoft Office PowerPoint</Application>
  <PresentationFormat>Bredbild</PresentationFormat>
  <Paragraphs>247</Paragraphs>
  <Slides>30</Slides>
  <Notes>8</Notes>
  <HiddenSlides>0</HiddenSlides>
  <MMClips>0</MMClips>
  <ScaleCrop>false</ScaleCrop>
  <HeadingPairs>
    <vt:vector size="6" baseType="variant">
      <vt:variant>
        <vt:lpstr>Använt teckensnitt</vt:lpstr>
      </vt:variant>
      <vt:variant>
        <vt:i4>11</vt:i4>
      </vt:variant>
      <vt:variant>
        <vt:lpstr>Tema</vt:lpstr>
      </vt:variant>
      <vt:variant>
        <vt:i4>3</vt:i4>
      </vt:variant>
      <vt:variant>
        <vt:lpstr>Bildrubriker</vt:lpstr>
      </vt:variant>
      <vt:variant>
        <vt:i4>30</vt:i4>
      </vt:variant>
    </vt:vector>
  </HeadingPairs>
  <TitlesOfParts>
    <vt:vector size="44" baseType="lpstr">
      <vt:lpstr>Aptos Narrow</vt:lpstr>
      <vt:lpstr>Arial</vt:lpstr>
      <vt:lpstr>Arial Black</vt:lpstr>
      <vt:lpstr>Assistant</vt:lpstr>
      <vt:lpstr>Calibri</vt:lpstr>
      <vt:lpstr>Calibri Light</vt:lpstr>
      <vt:lpstr>Courier New</vt:lpstr>
      <vt:lpstr>montserrat</vt:lpstr>
      <vt:lpstr>montserrat</vt:lpstr>
      <vt:lpstr>Roboto</vt:lpstr>
      <vt:lpstr>Symbol</vt:lpstr>
      <vt:lpstr>Office-tema</vt:lpstr>
      <vt:lpstr>1_Office-tema</vt:lpstr>
      <vt:lpstr>2_Office-tema</vt:lpstr>
      <vt:lpstr>PowerPoint-presentation</vt:lpstr>
      <vt:lpstr>Vår vision och verksamhetsidé</vt:lpstr>
      <vt:lpstr>PowerPoint-presentation</vt:lpstr>
      <vt:lpstr>PowerPoint-presentation</vt:lpstr>
      <vt:lpstr>PowerPoint-presentation</vt:lpstr>
      <vt:lpstr>PowerPoint-presentation</vt:lpstr>
      <vt:lpstr>Svensk innebandys utvecklingsmodell - SIU modellen</vt:lpstr>
      <vt:lpstr>PowerPoint-presentation</vt:lpstr>
      <vt:lpstr>Information från egna laget</vt:lpstr>
      <vt:lpstr>Vårt lags uppgifter under säsongen 24/25.  Sälja idrottsrabatten:  - 5 st häften per spelare under hösten (inga på våren)  Arbete under Sibben Cup:  - 9 timmar arbete per spelare under cupen (3-5 januari)  Arrangemang av eget lags hemmamatcher: - Hallvärd (minst 1 vuxen) - Sekretariat (1 st klockan och 1 st matchprotokoll inkl. musik) - Filmning (1 st vuxen)  Övriga uppgifter åt föreningen: - Bemanna sibben-kiosken (v.41, 50 &amp; 10) - Sargvakt inkl. 2st föräldrar till Entrén (6/11 kl. 19:30 &amp; 7/12 kl. 13:00) - Hänga upp banderollen på fredagar under hösten</vt:lpstr>
      <vt:lpstr>Laget</vt:lpstr>
      <vt:lpstr>Ledarstaben</vt:lpstr>
      <vt:lpstr>Vi behöver föräldrastöd (lagföräldrar)</vt:lpstr>
      <vt:lpstr>Vikten av ett fungerande lag  och fungerande spelare i ett lag.</vt:lpstr>
      <vt:lpstr>Träningar</vt:lpstr>
      <vt:lpstr>Omklädningsrums ”hänget”</vt:lpstr>
      <vt:lpstr>Matcher Röd nivå 12 – 14 år (5 - 5)</vt:lpstr>
      <vt:lpstr>2024-2025</vt:lpstr>
      <vt:lpstr>Matcher</vt:lpstr>
      <vt:lpstr>Matcher  </vt:lpstr>
      <vt:lpstr>Matcher</vt:lpstr>
      <vt:lpstr>Positioner under match</vt:lpstr>
      <vt:lpstr>”Matchkläder”</vt:lpstr>
      <vt:lpstr>Målvakt / Målvaktskläder</vt:lpstr>
      <vt:lpstr>Övriga aktiviteter</vt:lpstr>
      <vt:lpstr>Stöd vid Cuper</vt:lpstr>
      <vt:lpstr>Kommunikation</vt:lpstr>
      <vt:lpstr>”Synen på nya spelare”</vt:lpstr>
      <vt:lpstr>Vi vill med er föräldrars hjälp bygga  ETT lag med olika spelarpersonligheter i.</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Jimmy Algerin</cp:lastModifiedBy>
  <cp:revision>32</cp:revision>
  <dcterms:created xsi:type="dcterms:W3CDTF">2020-05-02T07:17:49Z</dcterms:created>
  <dcterms:modified xsi:type="dcterms:W3CDTF">2024-10-07T17:33:28Z</dcterms:modified>
</cp:coreProperties>
</file>