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7" r:id="rId2"/>
    <p:sldId id="345" r:id="rId3"/>
    <p:sldId id="323" r:id="rId4"/>
    <p:sldId id="325" r:id="rId5"/>
    <p:sldId id="354" r:id="rId6"/>
    <p:sldId id="329" r:id="rId7"/>
    <p:sldId id="346" r:id="rId8"/>
    <p:sldId id="347" r:id="rId9"/>
    <p:sldId id="348" r:id="rId10"/>
    <p:sldId id="344" r:id="rId11"/>
    <p:sldId id="350" r:id="rId12"/>
    <p:sldId id="355" r:id="rId13"/>
    <p:sldId id="328" r:id="rId14"/>
    <p:sldId id="358" r:id="rId15"/>
    <p:sldId id="349" r:id="rId16"/>
    <p:sldId id="356" r:id="rId17"/>
    <p:sldId id="357" r:id="rId18"/>
    <p:sldId id="317" r:id="rId19"/>
    <p:sldId id="359" r:id="rId20"/>
    <p:sldId id="360" r:id="rId21"/>
    <p:sldId id="352" r:id="rId22"/>
    <p:sldId id="353"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4643"/>
  </p:normalViewPr>
  <p:slideViewPr>
    <p:cSldViewPr snapToGrid="0" snapToObjects="1">
      <p:cViewPr varScale="1">
        <p:scale>
          <a:sx n="72" d="100"/>
          <a:sy n="72"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37360-39C6-9C4E-BA9D-15999B583B40}" type="datetimeFigureOut">
              <a:rPr lang="sv-SE" smtClean="0"/>
              <a:t>2019-03-14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3C2A8-FC8A-9148-ACCC-013D3C2D7A79}" type="slidenum">
              <a:rPr lang="sv-SE" smtClean="0"/>
              <a:t>‹#›</a:t>
            </a:fld>
            <a:endParaRPr lang="sv-SE"/>
          </a:p>
        </p:txBody>
      </p:sp>
    </p:spTree>
    <p:extLst>
      <p:ext uri="{BB962C8B-B14F-4D97-AF65-F5344CB8AC3E}">
        <p14:creationId xmlns:p14="http://schemas.microsoft.com/office/powerpoint/2010/main" val="204516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c586e2f75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c586e2f75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22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95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Mattias</a:t>
            </a:r>
          </a:p>
          <a:p>
            <a:r>
              <a:rPr lang="sv-SE" dirty="0"/>
              <a:t>Fysisk inaktivitet och ohälsosamma matvanor från stora konsekvenser på hur vi mår fysiskt och psykiskt. Här och nu och i framtiden. Men inte lätt för den som vill leva hälsosamt, vår vardag ofta designad för att göra ohälsosamma val</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C1838-54A8-458B-8E36-BFA08ADDD45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75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8131022-C97F-454F-B870-1D691CAD41EC}" type="datetime1">
              <a:rPr lang="sv-SE" smtClean="0"/>
              <a:pPr/>
              <a:t>2019-03-14</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6066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2E77B1-3175-4178-826E-785927248F75}" type="datetime1">
              <a:rPr lang="sv-SE" smtClean="0"/>
              <a:pPr/>
              <a:t>2019-03-14</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07876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1"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1"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B1B1452-ABF6-452A-80F0-50E6EBDA3B50}" type="datetime1">
              <a:rPr lang="sv-SE" smtClean="0"/>
              <a:pPr/>
              <a:t>2019-03-14</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275916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Rubrikbild">
    <p:spTree>
      <p:nvGrpSpPr>
        <p:cNvPr id="1" name=""/>
        <p:cNvGrpSpPr/>
        <p:nvPr/>
      </p:nvGrpSpPr>
      <p:grpSpPr>
        <a:xfrm>
          <a:off x="0" y="0"/>
          <a:ext cx="0" cy="0"/>
          <a:chOff x="0" y="0"/>
          <a:chExt cx="0" cy="0"/>
        </a:xfrm>
      </p:grpSpPr>
      <p:pic>
        <p:nvPicPr>
          <p:cNvPr id="1028" name="Picture 4" descr="https://northeurope1-mediap.svc.ms/transform/thumbnail?provider=spo&amp;inputFormat=jpg&amp;cs=fFNQTw&amp;docid=https%3A%2F%2Fpepstiftelse.sharepoint.com%3A443%2F_api%2Fv2.0%2Fdrives%2Fb!ybihzt8f5kacPi2WfWDmjhJ72F08xmRDgfh_BP4JXEs4tl12hIO4RrY76f8GgDIj%2Fitems%2F01MTADPEVUSSTCE7SUDFGIFFWE3Z7G4MQK%3Fversion%3DPublished&amp;access_token=eyJ0eXAiOiJKV1QiLCJhbGciOiJub25lIn0.eyJhdWQiOiIwMDAwMDAwMy0wMDAwLTBmZjEtY2UwMC0wMDAwMDAwMDAwMDAvcGVwc3RpZnRlbHNlLnNoYXJlcG9pbnQuY29tQGJlNTk1ZTg2LTA3ZmItNDE3OS1iODM1LWUzMTk3ZjAyNGM2YiIsImlzcyI6IjAwMDAwMDAzLTAwMDAtMGZmMS1jZTAwLTAwMDAwMDAwMDAwMCIsIm5iZiI6IjE1NDA1NDEyODkiLCJleHAiOiIxNTQwNTYyODg5IiwiZW5kcG9pbnR1cmwiOiJWTUZQTkJNcEVRcUVvOWo2MWM2RGZmVzBndndHRFY5WGZYeUYrSFI5bXF3PSIsImVuZHBvaW50dXJsTGVuZ3RoIjoiMTE5IiwiaXNsb29wYmFjayI6IlRydWUiLCJjaWQiOiJOell4T1Rsak9XVXRaakJqWlMwM01EQXdMV00zTkdZdE56STRNV0ZqTURVME5tRmsiLCJ2ZXIiOiJoYXNoZWRwcm9vZnRva2VuIiwic2l0ZWlkIjoiWTJWaE1XSTRZemt0TVdaa1ppMDBObVUyTFRsak0yVXRNbVE1Tmpka05qQmxOamhsIiwic2lnbmluX3N0YXRlIjoiW1wia21zaVwiXSIsIm5hbWVpZCI6IjAjLmZ8bWVtYmVyc2hpcHxnZXJkYUBnZW5lcmF0aW9ucGVwLnNlIiwibmlpIjoibWljcm9zb2Z0LnNoYXJlcG9pbnQiLCJpc3VzZXIiOiJ0cnVlIiwiY2FjaGVrZXkiOiIwaC5mfG1lbWJlcnNoaXB8MTAwMzdmZmVhMTBhOTlmMkBsaXZlLmNvbSIsInR0IjoiMCIsInVzZVBlcnNpc3RlbnRDb29raWUiOiIzIn0.MjB4eGJ5N1RRREZSZ1JPZHg5VVVoYkpkdGptMkJJN1pTU0h2T3FQczQ5Zz0&amp;encodeFailures=1&amp;width=606&amp;height=909&amp;srcWidth=2667&amp;srcHeight=4000">
            <a:extLst>
              <a:ext uri="{FF2B5EF4-FFF2-40B4-BE49-F238E27FC236}">
                <a16:creationId xmlns:a16="http://schemas.microsoft.com/office/drawing/2014/main" id="{E4AC7EB6-F6FC-454D-BF29-05848A81492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923" b="24710"/>
          <a:stretch/>
        </p:blipFill>
        <p:spPr bwMode="auto">
          <a:xfrm>
            <a:off x="0" y="-1"/>
            <a:ext cx="12192000" cy="7186779"/>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0014D407-EC75-40E9-A61A-94BEF55DB818}"/>
              </a:ext>
            </a:extLst>
          </p:cNvPr>
          <p:cNvSpPr/>
          <p:nvPr userDrawn="1"/>
        </p:nvSpPr>
        <p:spPr>
          <a:xfrm>
            <a:off x="0" y="1"/>
            <a:ext cx="12192000" cy="7186779"/>
          </a:xfrm>
          <a:prstGeom prst="rect">
            <a:avLst/>
          </a:prstGeom>
          <a:solidFill>
            <a:srgbClr val="024AF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427461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8B62671-A60C-4F80-846A-B71BE22E2DD3}" type="datetime1">
              <a:rPr lang="sv-SE" smtClean="0"/>
              <a:pPr/>
              <a:t>2019-03-14</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77855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0"/>
            <a:ext cx="105156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F69EEB9-8BD9-4392-80D8-5F0DE78948A3}" type="datetime1">
              <a:rPr lang="sv-SE" smtClean="0"/>
              <a:pPr/>
              <a:t>2019-03-14</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228329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C5A9A22-C7AB-4E79-B3C0-3666A7E79A44}" type="datetime1">
              <a:rPr lang="sv-SE" smtClean="0"/>
              <a:pPr/>
              <a:t>2019-03-14</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55761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7"/>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1"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DBA13D0-4E4B-4D02-BD45-ECCC53831788}" type="datetime1">
              <a:rPr lang="sv-SE" smtClean="0"/>
              <a:pPr/>
              <a:t>2019-03-14</a:t>
            </a:fld>
            <a:endParaRPr lang="sv-SE"/>
          </a:p>
        </p:txBody>
      </p:sp>
      <p:sp>
        <p:nvSpPr>
          <p:cNvPr id="8" name="Platshållare för sidfot 7"/>
          <p:cNvSpPr>
            <a:spLocks noGrp="1"/>
          </p:cNvSpPr>
          <p:nvPr>
            <p:ph type="ftr" sz="quarter" idx="11"/>
          </p:nvPr>
        </p:nvSpPr>
        <p:spPr/>
        <p:txBody>
          <a:bodyPr/>
          <a:lstStyle/>
          <a:p>
            <a:r>
              <a:rPr lang="sv-SE"/>
              <a:t>Skiljebo SK Ungdom Elit 2014</a:t>
            </a:r>
          </a:p>
        </p:txBody>
      </p:sp>
      <p:sp>
        <p:nvSpPr>
          <p:cNvPr id="9" name="Platshållare för bildnummer 8"/>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56762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CA2B53-C9B4-4C1B-8A37-E8EAC9E96FFD}" type="datetime1">
              <a:rPr lang="sv-SE" smtClean="0"/>
              <a:pPr/>
              <a:t>2019-03-14</a:t>
            </a:fld>
            <a:endParaRPr lang="sv-SE"/>
          </a:p>
        </p:txBody>
      </p:sp>
      <p:sp>
        <p:nvSpPr>
          <p:cNvPr id="4" name="Platshållare för sidfot 3"/>
          <p:cNvSpPr>
            <a:spLocks noGrp="1"/>
          </p:cNvSpPr>
          <p:nvPr>
            <p:ph type="ftr" sz="quarter" idx="11"/>
          </p:nvPr>
        </p:nvSpPr>
        <p:spPr/>
        <p:txBody>
          <a:bodyPr/>
          <a:lstStyle/>
          <a:p>
            <a:r>
              <a:rPr lang="sv-SE"/>
              <a:t>Skiljebo SK Ungdom Elit 2014</a:t>
            </a:r>
          </a:p>
        </p:txBody>
      </p:sp>
      <p:sp>
        <p:nvSpPr>
          <p:cNvPr id="5" name="Platshållare för bildnummer 4"/>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73406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59F9224-FE8D-4E05-9B57-442C67D2ADC0}" type="datetime1">
              <a:rPr lang="sv-SE" smtClean="0"/>
              <a:pPr/>
              <a:t>2019-03-14</a:t>
            </a:fld>
            <a:endParaRPr lang="sv-SE"/>
          </a:p>
        </p:txBody>
      </p:sp>
      <p:sp>
        <p:nvSpPr>
          <p:cNvPr id="3" name="Platshållare för sidfot 2"/>
          <p:cNvSpPr>
            <a:spLocks noGrp="1"/>
          </p:cNvSpPr>
          <p:nvPr>
            <p:ph type="ftr" sz="quarter" idx="11"/>
          </p:nvPr>
        </p:nvSpPr>
        <p:spPr/>
        <p:txBody>
          <a:bodyPr/>
          <a:lstStyle/>
          <a:p>
            <a:r>
              <a:rPr lang="sv-SE"/>
              <a:t>Skiljebo SK Ungdom Elit 2014</a:t>
            </a:r>
          </a:p>
        </p:txBody>
      </p:sp>
      <p:sp>
        <p:nvSpPr>
          <p:cNvPr id="4" name="Platshållare för bildnummer 3"/>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70910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E22BF19-340B-4AF9-8D2B-C2A16E20F768}" type="datetime1">
              <a:rPr lang="sv-SE" smtClean="0"/>
              <a:pPr/>
              <a:t>2019-03-14</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70229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BDB749F-B48B-4928-9125-F1A9D92A12E8}" type="datetime1">
              <a:rPr lang="sv-SE" smtClean="0"/>
              <a:pPr/>
              <a:t>2019-03-14</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96947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7E482B-2AB7-417F-9DEF-30C816884285}" type="datetime1">
              <a:rPr lang="sv-SE" smtClean="0"/>
              <a:pPr/>
              <a:t>2019-03-14</a:t>
            </a:fld>
            <a:endParaRPr lang="sv-SE"/>
          </a:p>
        </p:txBody>
      </p:sp>
      <p:sp>
        <p:nvSpPr>
          <p:cNvPr id="5" name="Platshållare för sidfot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sv-SE"/>
              <a:t>Skiljebo SK Ungdom Elit 2014</a:t>
            </a:r>
          </a:p>
        </p:txBody>
      </p:sp>
      <p:sp>
        <p:nvSpPr>
          <p:cNvPr id="6" name="Platshållare för bild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C2C617-7647-4A9A-A516-310D04A2874B}" type="slidenum">
              <a:rPr lang="sv-SE" smtClean="0"/>
              <a:pPr/>
              <a:t>‹#›</a:t>
            </a:fld>
            <a:endParaRPr lang="sv-SE"/>
          </a:p>
        </p:txBody>
      </p:sp>
    </p:spTree>
    <p:extLst>
      <p:ext uri="{BB962C8B-B14F-4D97-AF65-F5344CB8AC3E}">
        <p14:creationId xmlns:p14="http://schemas.microsoft.com/office/powerpoint/2010/main" val="482909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835700" y="3882018"/>
            <a:ext cx="8520600" cy="1011300"/>
          </a:xfrm>
          <a:prstGeom prst="rect">
            <a:avLst/>
          </a:prstGeom>
        </p:spPr>
        <p:txBody>
          <a:bodyPr spcFirstLastPara="1" vert="horz" wrap="square" lIns="91425" tIns="91425" rIns="91425" bIns="91425" rtlCol="0" anchor="b" anchorCtr="0">
            <a:noAutofit/>
          </a:bodyPr>
          <a:lstStyle/>
          <a:p>
            <a:pPr>
              <a:spcBef>
                <a:spcPts val="0"/>
              </a:spcBef>
            </a:pPr>
            <a:r>
              <a:rPr lang="sv" dirty="0">
                <a:solidFill>
                  <a:srgbClr val="666666"/>
                </a:solidFill>
              </a:rPr>
              <a:t>Skiljebo SK P-09</a:t>
            </a:r>
            <a:endParaRPr dirty="0">
              <a:solidFill>
                <a:srgbClr val="666666"/>
              </a:solidFill>
            </a:endParaRPr>
          </a:p>
        </p:txBody>
      </p:sp>
      <p:sp>
        <p:nvSpPr>
          <p:cNvPr id="60" name="Google Shape;60;p14"/>
          <p:cNvSpPr txBox="1">
            <a:spLocks noGrp="1"/>
          </p:cNvSpPr>
          <p:nvPr>
            <p:ph type="subTitle" idx="1"/>
          </p:nvPr>
        </p:nvSpPr>
        <p:spPr>
          <a:xfrm>
            <a:off x="1835700" y="4836168"/>
            <a:ext cx="8520600" cy="792600"/>
          </a:xfrm>
          <a:prstGeom prst="rect">
            <a:avLst/>
          </a:prstGeom>
        </p:spPr>
        <p:txBody>
          <a:bodyPr spcFirstLastPara="1" vert="horz" wrap="square" lIns="91425" tIns="91425" rIns="91425" bIns="91425" rtlCol="0" anchor="t" anchorCtr="0">
            <a:noAutofit/>
          </a:bodyPr>
          <a:lstStyle/>
          <a:p>
            <a:pPr>
              <a:spcBef>
                <a:spcPts val="0"/>
              </a:spcBef>
            </a:pPr>
            <a:r>
              <a:rPr lang="sv" dirty="0">
                <a:solidFill>
                  <a:srgbClr val="666666"/>
                </a:solidFill>
              </a:rPr>
              <a:t>Säsong 2019</a:t>
            </a:r>
            <a:endParaRPr dirty="0">
              <a:solidFill>
                <a:srgbClr val="666666"/>
              </a:solidFill>
            </a:endParaRPr>
          </a:p>
        </p:txBody>
      </p:sp>
      <p:pic>
        <p:nvPicPr>
          <p:cNvPr id="3" name="Bildobjekt 2">
            <a:extLst>
              <a:ext uri="{FF2B5EF4-FFF2-40B4-BE49-F238E27FC236}">
                <a16:creationId xmlns:a16="http://schemas.microsoft.com/office/drawing/2014/main" id="{91CD207C-782D-2E44-8B3B-2EB4AF229BDE}"/>
              </a:ext>
            </a:extLst>
          </p:cNvPr>
          <p:cNvPicPr>
            <a:picLocks noChangeAspect="1"/>
          </p:cNvPicPr>
          <p:nvPr/>
        </p:nvPicPr>
        <p:blipFill>
          <a:blip r:embed="rId3"/>
          <a:stretch>
            <a:fillRect/>
          </a:stretch>
        </p:blipFill>
        <p:spPr>
          <a:xfrm>
            <a:off x="4674502" y="1057972"/>
            <a:ext cx="2842999" cy="2824046"/>
          </a:xfrm>
          <a:prstGeom prst="rect">
            <a:avLst/>
          </a:prstGeom>
        </p:spPr>
      </p:pic>
    </p:spTree>
    <p:extLst>
      <p:ext uri="{BB962C8B-B14F-4D97-AF65-F5344CB8AC3E}">
        <p14:creationId xmlns:p14="http://schemas.microsoft.com/office/powerpoint/2010/main" val="63193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251594"/>
            <a:ext cx="7886700" cy="1325563"/>
          </a:xfrm>
        </p:spPr>
        <p:txBody>
          <a:bodyPr/>
          <a:lstStyle/>
          <a:p>
            <a:r>
              <a:rPr lang="sv-SE" dirty="0"/>
              <a:t>Matcher och Cuper 2019 - Jens </a:t>
            </a:r>
          </a:p>
        </p:txBody>
      </p:sp>
      <p:sp>
        <p:nvSpPr>
          <p:cNvPr id="3" name="Platshållare för innehåll 2"/>
          <p:cNvSpPr>
            <a:spLocks noGrp="1"/>
          </p:cNvSpPr>
          <p:nvPr>
            <p:ph idx="1"/>
          </p:nvPr>
        </p:nvSpPr>
        <p:spPr>
          <a:xfrm>
            <a:off x="1775520" y="764704"/>
            <a:ext cx="8395422" cy="5616624"/>
          </a:xfrm>
        </p:spPr>
        <p:txBody>
          <a:bodyPr>
            <a:normAutofit lnSpcReduction="10000"/>
          </a:bodyPr>
          <a:lstStyle/>
          <a:p>
            <a:pPr marL="0" indent="0">
              <a:buNone/>
            </a:pPr>
            <a:r>
              <a:rPr lang="sv-SE" sz="2000" b="1" u="sng" dirty="0"/>
              <a:t>Matcher</a:t>
            </a:r>
          </a:p>
          <a:p>
            <a:pPr lvl="0">
              <a:buFontTx/>
              <a:buChar char="-"/>
            </a:pPr>
            <a:r>
              <a:rPr lang="sv-SE" sz="2000" dirty="0"/>
              <a:t>Barnen delas upp i 4 lag/färger som behålls hela året. </a:t>
            </a:r>
          </a:p>
          <a:p>
            <a:pPr lvl="0">
              <a:buFontTx/>
              <a:buChar char="-"/>
            </a:pPr>
            <a:r>
              <a:rPr lang="sv-SE" sz="2000" dirty="0"/>
              <a:t>7-manna. Seriespel utan poäng och mål. Viktigt att vi fokuserar på spelet och det vi tränar på under veckorna.</a:t>
            </a:r>
          </a:p>
          <a:p>
            <a:pPr lvl="0">
              <a:buFontTx/>
              <a:buChar char="-"/>
            </a:pPr>
            <a:r>
              <a:rPr lang="sv-SE" sz="2000" dirty="0"/>
              <a:t>Under matcherna så byter vi inte positioner. Detta gör det lättare att coacha barnen under match på den position som de spelar i. Vi provade detta med framgång i några lag förra året och applicerar på alla i år. Spelarna blir tryggare och får chansen att utvecklas i respektive position.</a:t>
            </a:r>
          </a:p>
          <a:p>
            <a:pPr lvl="0">
              <a:buFontTx/>
              <a:buChar char="-"/>
            </a:pPr>
            <a:r>
              <a:rPr lang="sv-SE" sz="2000" dirty="0"/>
              <a:t>Från och med i år kommer vi att hantera kallelser till match baserat på träningsnärvaro. </a:t>
            </a:r>
          </a:p>
          <a:p>
            <a:pPr lvl="0">
              <a:buFontTx/>
              <a:buChar char="-"/>
            </a:pPr>
            <a:r>
              <a:rPr lang="sv-SE" sz="2000" dirty="0"/>
              <a:t>Första seriematchen 5 Maj enligt förbundet i rådande stund. 23 juni sista innan semestrarna</a:t>
            </a:r>
          </a:p>
          <a:p>
            <a:pPr lvl="0">
              <a:buFontTx/>
              <a:buChar char="-"/>
            </a:pPr>
            <a:r>
              <a:rPr lang="sv-SE" sz="2000" dirty="0"/>
              <a:t>Samåkning om möjligt. Diskussion i gruppen.</a:t>
            </a:r>
          </a:p>
          <a:p>
            <a:pPr marL="0" lvl="0" indent="0">
              <a:buNone/>
            </a:pPr>
            <a:r>
              <a:rPr lang="sv-SE" sz="2000" b="1" u="sng" dirty="0"/>
              <a:t>Cuper</a:t>
            </a:r>
          </a:p>
          <a:p>
            <a:pPr marL="0" indent="0">
              <a:buNone/>
            </a:pPr>
            <a:r>
              <a:rPr lang="sv-SE" sz="2000" dirty="0"/>
              <a:t>- </a:t>
            </a:r>
            <a:r>
              <a:rPr lang="sv-SE" sz="2000" dirty="0" err="1"/>
              <a:t>Aroscupen</a:t>
            </a:r>
            <a:r>
              <a:rPr lang="sv-SE" sz="2000" dirty="0"/>
              <a:t> , fotbollens dag och 7-mannaträffen?</a:t>
            </a:r>
          </a:p>
          <a:p>
            <a:pPr lvl="0">
              <a:buFontTx/>
              <a:buChar char="-"/>
            </a:pPr>
            <a:r>
              <a:rPr lang="sv-SE" sz="2000" dirty="0"/>
              <a:t>Varje lags respektive lagansvarig kallar till varje match. Otroligt viktigt att ni som föräldrar har koll på mail och kallelser, annars försvårar ni vårt jobb. Gå gärna in redan nu på </a:t>
            </a:r>
            <a:r>
              <a:rPr lang="sv-SE" sz="2000" dirty="0" err="1"/>
              <a:t>laget.se</a:t>
            </a:r>
            <a:r>
              <a:rPr lang="sv-SE" sz="2000" dirty="0"/>
              <a:t> och kolla så era kontaktuppgifter stämmer.</a:t>
            </a:r>
          </a:p>
          <a:p>
            <a:pPr marL="0" indent="0">
              <a:buNone/>
            </a:pPr>
            <a:endParaRPr lang="sv-SE" sz="2000" dirty="0"/>
          </a:p>
          <a:p>
            <a:pPr lvl="0">
              <a:buFontTx/>
              <a:buChar char="-"/>
            </a:pPr>
            <a:endParaRPr lang="sv-SE" sz="2000" dirty="0"/>
          </a:p>
          <a:p>
            <a:pPr lvl="0">
              <a:buFontTx/>
              <a:buChar char="-"/>
            </a:pPr>
            <a:endParaRPr lang="sv-SE" sz="2000" dirty="0"/>
          </a:p>
          <a:p>
            <a:pPr marL="0" indent="0">
              <a:buNone/>
            </a:pPr>
            <a:endParaRPr lang="sv-SE" sz="2000" dirty="0"/>
          </a:p>
        </p:txBody>
      </p:sp>
      <p:pic>
        <p:nvPicPr>
          <p:cNvPr id="6" name="Picture 2">
            <a:extLst>
              <a:ext uri="{FF2B5EF4-FFF2-40B4-BE49-F238E27FC236}">
                <a16:creationId xmlns:a16="http://schemas.microsoft.com/office/drawing/2014/main" id="{4899EC36-42C8-344A-B517-BDF5F191E6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56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251594"/>
            <a:ext cx="7886700" cy="1325563"/>
          </a:xfrm>
        </p:spPr>
        <p:txBody>
          <a:bodyPr/>
          <a:lstStyle/>
          <a:p>
            <a:r>
              <a:rPr lang="sv-SE" dirty="0"/>
              <a:t>Om närvaro 2019 - Jens </a:t>
            </a:r>
          </a:p>
        </p:txBody>
      </p:sp>
      <p:sp>
        <p:nvSpPr>
          <p:cNvPr id="3" name="Platshållare för innehåll 2"/>
          <p:cNvSpPr>
            <a:spLocks noGrp="1"/>
          </p:cNvSpPr>
          <p:nvPr>
            <p:ph idx="1"/>
          </p:nvPr>
        </p:nvSpPr>
        <p:spPr>
          <a:xfrm>
            <a:off x="1758430" y="908720"/>
            <a:ext cx="8280920" cy="4608512"/>
          </a:xfrm>
        </p:spPr>
        <p:txBody>
          <a:bodyPr>
            <a:noAutofit/>
          </a:bodyPr>
          <a:lstStyle/>
          <a:p>
            <a:pPr marL="457200" indent="-304800">
              <a:lnSpc>
                <a:spcPct val="100000"/>
              </a:lnSpc>
              <a:spcBef>
                <a:spcPts val="0"/>
              </a:spcBef>
              <a:buClr>
                <a:srgbClr val="1F1F1F"/>
              </a:buClr>
              <a:buSzPts val="1200"/>
              <a:buChar char="❏"/>
            </a:pPr>
            <a:r>
              <a:rPr lang="sv-SE" sz="1800" dirty="0">
                <a:solidFill>
                  <a:srgbClr val="1F1F1F"/>
                </a:solidFill>
                <a:highlight>
                  <a:srgbClr val="FFFFFF"/>
                </a:highlight>
              </a:rPr>
              <a:t>Stor variation i träningsnärvaro</a:t>
            </a:r>
          </a:p>
          <a:p>
            <a:pPr marL="914400" lvl="1" indent="-317500">
              <a:lnSpc>
                <a:spcPct val="100000"/>
              </a:lnSpc>
              <a:spcBef>
                <a:spcPts val="0"/>
              </a:spcBef>
              <a:buClr>
                <a:srgbClr val="1F1F1F"/>
              </a:buClr>
              <a:buSzPts val="1400"/>
              <a:buChar char="❏"/>
            </a:pPr>
            <a:r>
              <a:rPr lang="sv-SE" dirty="0">
                <a:solidFill>
                  <a:srgbClr val="1F1F1F"/>
                </a:solidFill>
                <a:highlight>
                  <a:srgbClr val="FFFFFF"/>
                </a:highlight>
              </a:rPr>
              <a:t>Leder till stora skillnader i hur långt man kommit i sin fotbollsutbildning</a:t>
            </a:r>
          </a:p>
          <a:p>
            <a:pPr marL="1371600" lvl="2" indent="-317500">
              <a:lnSpc>
                <a:spcPct val="100000"/>
              </a:lnSpc>
              <a:spcBef>
                <a:spcPts val="0"/>
              </a:spcBef>
              <a:buClr>
                <a:srgbClr val="1F1F1F"/>
              </a:buClr>
              <a:buSzPts val="1400"/>
              <a:buChar char="❏"/>
            </a:pPr>
            <a:r>
              <a:rPr lang="sv-SE" sz="1800" dirty="0">
                <a:solidFill>
                  <a:srgbClr val="1F1F1F"/>
                </a:solidFill>
                <a:highlight>
                  <a:srgbClr val="FFFFFF"/>
                </a:highlight>
              </a:rPr>
              <a:t>individuella färdigheter</a:t>
            </a:r>
          </a:p>
          <a:p>
            <a:pPr marL="1371600" lvl="2" indent="-317500">
              <a:lnSpc>
                <a:spcPct val="100000"/>
              </a:lnSpc>
              <a:spcBef>
                <a:spcPts val="0"/>
              </a:spcBef>
              <a:buClr>
                <a:srgbClr val="1F1F1F"/>
              </a:buClr>
              <a:buSzPts val="1400"/>
              <a:buChar char="❏"/>
            </a:pPr>
            <a:r>
              <a:rPr lang="sv-SE" sz="1800" dirty="0">
                <a:solidFill>
                  <a:srgbClr val="1F1F1F"/>
                </a:solidFill>
                <a:highlight>
                  <a:srgbClr val="FFFFFF"/>
                </a:highlight>
              </a:rPr>
              <a:t>lagets metoder</a:t>
            </a:r>
          </a:p>
          <a:p>
            <a:pPr marL="1371600" lvl="2" indent="-317500">
              <a:lnSpc>
                <a:spcPct val="100000"/>
              </a:lnSpc>
              <a:spcBef>
                <a:spcPts val="0"/>
              </a:spcBef>
              <a:buClr>
                <a:srgbClr val="1F1F1F"/>
              </a:buClr>
              <a:buSzPts val="1400"/>
              <a:buChar char="❏"/>
            </a:pPr>
            <a:r>
              <a:rPr lang="sv-SE" sz="1800" dirty="0">
                <a:solidFill>
                  <a:srgbClr val="1F1F1F"/>
                </a:solidFill>
                <a:highlight>
                  <a:srgbClr val="FFFFFF"/>
                </a:highlight>
              </a:rPr>
              <a:t>positioner och spelsystem</a:t>
            </a:r>
          </a:p>
          <a:p>
            <a:pPr marL="457200" indent="-317500">
              <a:lnSpc>
                <a:spcPct val="100000"/>
              </a:lnSpc>
              <a:spcBef>
                <a:spcPts val="0"/>
              </a:spcBef>
              <a:buClr>
                <a:srgbClr val="1F1F1F"/>
              </a:buClr>
              <a:buSzPts val="1400"/>
              <a:buChar char="❏"/>
            </a:pPr>
            <a:endParaRPr lang="sv-SE" sz="1800" dirty="0">
              <a:solidFill>
                <a:srgbClr val="1F1F1F"/>
              </a:solidFill>
              <a:highlight>
                <a:srgbClr val="FFFFFF"/>
              </a:highlight>
            </a:endParaRPr>
          </a:p>
          <a:p>
            <a:pPr marL="457200" indent="-317500">
              <a:lnSpc>
                <a:spcPct val="100000"/>
              </a:lnSpc>
              <a:spcBef>
                <a:spcPts val="0"/>
              </a:spcBef>
              <a:buClr>
                <a:srgbClr val="1F1F1F"/>
              </a:buClr>
              <a:buSzPts val="1400"/>
              <a:buChar char="❏"/>
            </a:pPr>
            <a:r>
              <a:rPr lang="sv-SE" sz="1800" dirty="0">
                <a:solidFill>
                  <a:srgbClr val="1F1F1F"/>
                </a:solidFill>
                <a:highlight>
                  <a:srgbClr val="FFFFFF"/>
                </a:highlight>
              </a:rPr>
              <a:t>Träningsnärvaron avgör hur många matcher man får spela</a:t>
            </a:r>
          </a:p>
          <a:p>
            <a:pPr marL="914400" lvl="1" indent="-317500">
              <a:lnSpc>
                <a:spcPct val="100000"/>
              </a:lnSpc>
              <a:spcBef>
                <a:spcPts val="0"/>
              </a:spcBef>
              <a:buClr>
                <a:srgbClr val="1F1F1F"/>
              </a:buClr>
              <a:buSzPts val="1400"/>
              <a:buChar char="❏"/>
            </a:pPr>
            <a:r>
              <a:rPr lang="sv-SE" dirty="0">
                <a:solidFill>
                  <a:srgbClr val="1F1F1F"/>
                </a:solidFill>
                <a:highlight>
                  <a:srgbClr val="FFFFFF"/>
                </a:highlight>
              </a:rPr>
              <a:t>Alla med acceptabel träningsnärvaro kommer erbjudas en seriematch i veckan. Minst 50% sammanhängande</a:t>
            </a:r>
          </a:p>
          <a:p>
            <a:pPr marL="914400" lvl="1" indent="-317500">
              <a:lnSpc>
                <a:spcPct val="100000"/>
              </a:lnSpc>
              <a:spcBef>
                <a:spcPts val="0"/>
              </a:spcBef>
              <a:buClr>
                <a:srgbClr val="1F1F1F"/>
              </a:buClr>
              <a:buSzPts val="1400"/>
              <a:buFont typeface="Arial" panose="020B0604020202020204" pitchFamily="34" charset="0"/>
              <a:buChar char="❏"/>
            </a:pPr>
            <a:r>
              <a:rPr lang="sv-SE" dirty="0">
                <a:solidFill>
                  <a:srgbClr val="1F1F1F"/>
                </a:solidFill>
                <a:highlight>
                  <a:srgbClr val="FFFFFF"/>
                </a:highlight>
              </a:rPr>
              <a:t>Glöm inte att skriva anledning på frånvaro vid kallelser, detta gör det lättare för uppföljningen. Vi vill att barnen skall röra på sig och utvecklas. Självklart kan det krocka med andra sporter och det är för oss alla en ”giltig” frånvaro.</a:t>
            </a:r>
          </a:p>
          <a:p>
            <a:pPr marL="0" indent="0">
              <a:lnSpc>
                <a:spcPct val="100000"/>
              </a:lnSpc>
              <a:spcBef>
                <a:spcPts val="0"/>
              </a:spcBef>
              <a:buNone/>
            </a:pPr>
            <a:endParaRPr lang="sv-SE" sz="1800" dirty="0">
              <a:solidFill>
                <a:srgbClr val="1F1F1F"/>
              </a:solidFill>
              <a:highlight>
                <a:srgbClr val="FFFFFF"/>
              </a:highlight>
            </a:endParaRPr>
          </a:p>
          <a:p>
            <a:pPr marL="457200" indent="-317500">
              <a:lnSpc>
                <a:spcPct val="100000"/>
              </a:lnSpc>
              <a:spcBef>
                <a:spcPts val="0"/>
              </a:spcBef>
              <a:buClr>
                <a:srgbClr val="1F1F1F"/>
              </a:buClr>
              <a:buSzPts val="1400"/>
              <a:buChar char="❏"/>
            </a:pPr>
            <a:r>
              <a:rPr lang="sv-SE" sz="1800" dirty="0">
                <a:solidFill>
                  <a:srgbClr val="1F1F1F"/>
                </a:solidFill>
                <a:highlight>
                  <a:srgbClr val="FFFFFF"/>
                </a:highlight>
              </a:rPr>
              <a:t>Men: ingen fotbollsträning vid sjukdom eller skada!!</a:t>
            </a:r>
          </a:p>
          <a:p>
            <a:pPr marL="457200" indent="0">
              <a:lnSpc>
                <a:spcPct val="100000"/>
              </a:lnSpc>
              <a:spcBef>
                <a:spcPts val="0"/>
              </a:spcBef>
              <a:buNone/>
            </a:pPr>
            <a:endParaRPr lang="sv-SE" sz="1800" dirty="0">
              <a:solidFill>
                <a:srgbClr val="1F1F1F"/>
              </a:solidFill>
              <a:highlight>
                <a:srgbClr val="FFFFFF"/>
              </a:highlight>
            </a:endParaRPr>
          </a:p>
          <a:p>
            <a:pPr marL="457200" indent="-317500">
              <a:lnSpc>
                <a:spcPct val="100000"/>
              </a:lnSpc>
              <a:spcBef>
                <a:spcPts val="0"/>
              </a:spcBef>
              <a:buClr>
                <a:srgbClr val="1F1F1F"/>
              </a:buClr>
              <a:buSzPts val="1400"/>
              <a:buChar char="❏"/>
            </a:pPr>
            <a:r>
              <a:rPr lang="sv-SE" sz="1800" dirty="0">
                <a:solidFill>
                  <a:srgbClr val="1F1F1F"/>
                </a:solidFill>
                <a:highlight>
                  <a:srgbClr val="FFFFFF"/>
                </a:highlight>
              </a:rPr>
              <a:t>Vad kan man som spelare göra för att inte halka efter?</a:t>
            </a:r>
          </a:p>
          <a:p>
            <a:pPr marL="914400" lvl="1" indent="-317500">
              <a:lnSpc>
                <a:spcPct val="100000"/>
              </a:lnSpc>
              <a:spcBef>
                <a:spcPts val="0"/>
              </a:spcBef>
              <a:buClr>
                <a:srgbClr val="1F1F1F"/>
              </a:buClr>
              <a:buSzPts val="1400"/>
              <a:buChar char="❏"/>
            </a:pPr>
            <a:r>
              <a:rPr lang="sv-SE" dirty="0">
                <a:solidFill>
                  <a:srgbClr val="1F1F1F"/>
                </a:solidFill>
                <a:highlight>
                  <a:srgbClr val="FFFFFF"/>
                </a:highlight>
              </a:rPr>
              <a:t>Rehab, vara med och titta, träna själv...</a:t>
            </a:r>
          </a:p>
          <a:p>
            <a:pPr marL="914400" lvl="1" indent="-317500">
              <a:lnSpc>
                <a:spcPct val="100000"/>
              </a:lnSpc>
              <a:spcBef>
                <a:spcPts val="0"/>
              </a:spcBef>
              <a:buClr>
                <a:srgbClr val="1F1F1F"/>
              </a:buClr>
              <a:buSzPts val="1400"/>
              <a:buChar char="❏"/>
            </a:pPr>
            <a:r>
              <a:rPr lang="sv-SE" dirty="0">
                <a:solidFill>
                  <a:srgbClr val="1F1F1F"/>
                </a:solidFill>
                <a:highlight>
                  <a:srgbClr val="FFFFFF"/>
                </a:highlight>
              </a:rPr>
              <a:t>Kom gärna ned på träningen och se vad kompisarna gör samt delta på vissa               moment som rör teori etc.</a:t>
            </a:r>
          </a:p>
          <a:p>
            <a:pPr marL="0" indent="0">
              <a:lnSpc>
                <a:spcPct val="100000"/>
              </a:lnSpc>
              <a:spcBef>
                <a:spcPts val="0"/>
              </a:spcBef>
              <a:buNone/>
            </a:pPr>
            <a:endParaRPr lang="sv-SE" sz="1800" dirty="0">
              <a:solidFill>
                <a:srgbClr val="1F1F1F"/>
              </a:solidFill>
              <a:highlight>
                <a:srgbClr val="FFFFFF"/>
              </a:highlight>
            </a:endParaRPr>
          </a:p>
        </p:txBody>
      </p:sp>
      <p:pic>
        <p:nvPicPr>
          <p:cNvPr id="6" name="Picture 2">
            <a:extLst>
              <a:ext uri="{FF2B5EF4-FFF2-40B4-BE49-F238E27FC236}">
                <a16:creationId xmlns:a16="http://schemas.microsoft.com/office/drawing/2014/main" id="{74AC8F5C-DDC4-B34C-BF32-F040582639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38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251594"/>
            <a:ext cx="7886700" cy="1325563"/>
          </a:xfrm>
        </p:spPr>
        <p:txBody>
          <a:bodyPr/>
          <a:lstStyle/>
          <a:p>
            <a:r>
              <a:rPr lang="sv-SE" dirty="0"/>
              <a:t>Säsongsupptakt 2019 - Jens </a:t>
            </a:r>
          </a:p>
        </p:txBody>
      </p:sp>
      <p:sp>
        <p:nvSpPr>
          <p:cNvPr id="3" name="Platshållare för innehåll 2"/>
          <p:cNvSpPr>
            <a:spLocks noGrp="1"/>
          </p:cNvSpPr>
          <p:nvPr>
            <p:ph idx="1"/>
          </p:nvPr>
        </p:nvSpPr>
        <p:spPr>
          <a:xfrm>
            <a:off x="1775520" y="1124744"/>
            <a:ext cx="8280920" cy="5472608"/>
          </a:xfrm>
        </p:spPr>
        <p:txBody>
          <a:bodyPr>
            <a:normAutofit/>
          </a:bodyPr>
          <a:lstStyle/>
          <a:p>
            <a:pPr marL="0" indent="0">
              <a:buNone/>
            </a:pPr>
            <a:r>
              <a:rPr lang="sv-SE" sz="2000" b="1" u="sng" dirty="0"/>
              <a:t>Lördagen den 13 April.</a:t>
            </a:r>
          </a:p>
          <a:p>
            <a:pPr lvl="0">
              <a:buFontTx/>
              <a:buChar char="-"/>
            </a:pPr>
            <a:r>
              <a:rPr lang="sv-SE" sz="2000" dirty="0"/>
              <a:t>Konstgräs 7-manna vid kansliet.</a:t>
            </a:r>
          </a:p>
          <a:p>
            <a:pPr lvl="0">
              <a:buFontTx/>
              <a:buChar char="-"/>
            </a:pPr>
            <a:r>
              <a:rPr lang="sv-SE" sz="2000" dirty="0"/>
              <a:t>Alla spelare med föräldrar samlas för matchspel 4 lag. (endast barnen spelar)</a:t>
            </a:r>
          </a:p>
          <a:p>
            <a:pPr lvl="0">
              <a:buFontTx/>
              <a:buChar char="-"/>
            </a:pPr>
            <a:r>
              <a:rPr lang="sv-SE" sz="2000" dirty="0"/>
              <a:t>Samling 09:40. Pågår till 12.00.</a:t>
            </a:r>
          </a:p>
          <a:p>
            <a:pPr lvl="0">
              <a:buFontTx/>
              <a:buChar char="-"/>
            </a:pPr>
            <a:r>
              <a:rPr lang="sv-SE" sz="2000" dirty="0"/>
              <a:t>Korvgrillning på plats genom evenemangsgruppen.</a:t>
            </a:r>
          </a:p>
          <a:p>
            <a:pPr lvl="0">
              <a:buFontTx/>
              <a:buChar char="-"/>
            </a:pPr>
            <a:r>
              <a:rPr lang="sv-SE" sz="2000" dirty="0"/>
              <a:t>Lite allmän info för de som inte spelar.</a:t>
            </a:r>
          </a:p>
          <a:p>
            <a:pPr lvl="0">
              <a:buFontTx/>
              <a:buChar char="-"/>
            </a:pPr>
            <a:endParaRPr lang="sv-SE" sz="2000" dirty="0"/>
          </a:p>
          <a:p>
            <a:pPr marL="0" lvl="0" indent="0">
              <a:buNone/>
            </a:pPr>
            <a:r>
              <a:rPr lang="sv-SE" sz="2000" dirty="0"/>
              <a:t>Ta tillfället i akt att lära känna de övriga föräldrarna och spelarna i de lag som ni blir uppdelade i för säsongen. Vi går igenom dom på plats.</a:t>
            </a:r>
          </a:p>
          <a:p>
            <a:pPr lvl="0">
              <a:buFontTx/>
              <a:buChar char="-"/>
            </a:pPr>
            <a:endParaRPr lang="sv-SE" sz="2000" dirty="0"/>
          </a:p>
        </p:txBody>
      </p:sp>
      <p:pic>
        <p:nvPicPr>
          <p:cNvPr id="6" name="Picture 2">
            <a:extLst>
              <a:ext uri="{FF2B5EF4-FFF2-40B4-BE49-F238E27FC236}">
                <a16:creationId xmlns:a16="http://schemas.microsoft.com/office/drawing/2014/main" id="{EB139BE5-CF97-DC43-A91C-D7E391E9EC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24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12118"/>
            <a:ext cx="7886700" cy="1325563"/>
          </a:xfrm>
        </p:spPr>
        <p:txBody>
          <a:bodyPr/>
          <a:lstStyle/>
          <a:p>
            <a:r>
              <a:rPr lang="sv-SE" dirty="0"/>
              <a:t>Spelarfokus &amp; Uppförandekod – André</a:t>
            </a:r>
          </a:p>
        </p:txBody>
      </p:sp>
      <p:sp>
        <p:nvSpPr>
          <p:cNvPr id="3" name="Platshållare för innehåll 2"/>
          <p:cNvSpPr>
            <a:spLocks noGrp="1"/>
          </p:cNvSpPr>
          <p:nvPr>
            <p:ph idx="1"/>
          </p:nvPr>
        </p:nvSpPr>
        <p:spPr>
          <a:xfrm>
            <a:off x="1847528" y="1124744"/>
            <a:ext cx="8191822" cy="5256584"/>
          </a:xfrm>
        </p:spPr>
        <p:txBody>
          <a:bodyPr>
            <a:normAutofit fontScale="92500" lnSpcReduction="10000"/>
          </a:bodyPr>
          <a:lstStyle/>
          <a:p>
            <a:pPr marL="0" indent="0">
              <a:buNone/>
            </a:pPr>
            <a:r>
              <a:rPr lang="sv-SE" sz="2000" dirty="0"/>
              <a:t>Spelarkontraktet jobbade vi inte med förra året. Dock så påminner vi hela tiden om det som är viktigt när vi tränar ihop. </a:t>
            </a:r>
          </a:p>
          <a:p>
            <a:pPr marL="0" indent="0">
              <a:buNone/>
            </a:pPr>
            <a:r>
              <a:rPr lang="sv-SE" sz="2000" dirty="0"/>
              <a:t>Att man skall ha roligt, vara en bra kompis, ta ansvar, visa hänsyn och respekt samt ha fokus på träningen.</a:t>
            </a:r>
          </a:p>
          <a:p>
            <a:pPr marL="0" indent="0">
              <a:buNone/>
            </a:pPr>
            <a:r>
              <a:rPr lang="sv-SE" sz="2000" dirty="0"/>
              <a:t>Tydlig </a:t>
            </a:r>
            <a:r>
              <a:rPr lang="sv-SE" sz="2000" b="1" u="sng" dirty="0"/>
              <a:t>NOLLTOLERANS</a:t>
            </a:r>
            <a:r>
              <a:rPr lang="sv-SE" sz="2000" dirty="0"/>
              <a:t> mot dåligt uppförande och okamratligt uppträdande. </a:t>
            </a:r>
          </a:p>
          <a:p>
            <a:pPr>
              <a:buFontTx/>
              <a:buChar char="-"/>
            </a:pPr>
            <a:endParaRPr lang="sv-SE" sz="2000" dirty="0"/>
          </a:p>
          <a:p>
            <a:pPr>
              <a:buFontTx/>
              <a:buChar char="-"/>
            </a:pPr>
            <a:r>
              <a:rPr lang="sv-SE" sz="2000" dirty="0"/>
              <a:t>Kom i tid. Samling 15 minuter innan träning. Vi försöker värma upp om möjligt.</a:t>
            </a:r>
          </a:p>
          <a:p>
            <a:pPr>
              <a:buFontTx/>
              <a:buChar char="-"/>
            </a:pPr>
            <a:r>
              <a:rPr lang="sv-SE" sz="2000" dirty="0"/>
              <a:t>Var förberedd. När vi tränar så skall all energi riktas på uppgiften. Hur ser en tisdag/torsdag ut med gänget etc. (Mental/Fysisk närvaro)</a:t>
            </a:r>
          </a:p>
          <a:p>
            <a:pPr>
              <a:buFontTx/>
              <a:buChar char="-"/>
            </a:pPr>
            <a:r>
              <a:rPr lang="sv-SE" sz="2000" dirty="0"/>
              <a:t>Lyssna och ta in instruktioner så du kan delta i övningarna på bästa sätt</a:t>
            </a:r>
          </a:p>
          <a:p>
            <a:pPr>
              <a:buFontTx/>
              <a:buChar char="-"/>
            </a:pPr>
            <a:endParaRPr lang="sv-SE" sz="2000" dirty="0"/>
          </a:p>
          <a:p>
            <a:pPr marL="0" indent="0">
              <a:buNone/>
            </a:pPr>
            <a:r>
              <a:rPr lang="sv-SE" sz="2000" dirty="0"/>
              <a:t>Saker som påverkar närvaron, humör och intresset.</a:t>
            </a:r>
          </a:p>
          <a:p>
            <a:pPr>
              <a:buFontTx/>
              <a:buChar char="-"/>
            </a:pPr>
            <a:r>
              <a:rPr lang="sv-SE" sz="2000" dirty="0"/>
              <a:t>Kost</a:t>
            </a:r>
          </a:p>
          <a:p>
            <a:pPr>
              <a:buFontTx/>
              <a:buChar char="-"/>
            </a:pPr>
            <a:r>
              <a:rPr lang="sv-SE" sz="2000" dirty="0"/>
              <a:t>Sömn  - Behov om ca 10 h i 10-årsåldern</a:t>
            </a:r>
          </a:p>
          <a:p>
            <a:pPr>
              <a:buFontTx/>
              <a:buChar char="-"/>
            </a:pPr>
            <a:r>
              <a:rPr lang="sv-SE" sz="2000" dirty="0"/>
              <a:t>Skolan (fritiden)</a:t>
            </a:r>
          </a:p>
          <a:p>
            <a:pPr>
              <a:buFontTx/>
              <a:buChar char="-"/>
            </a:pPr>
            <a:r>
              <a:rPr lang="sv-SE" sz="2000" dirty="0"/>
              <a:t>Aktiviteter</a:t>
            </a:r>
          </a:p>
          <a:p>
            <a:pPr>
              <a:buFontTx/>
              <a:buChar char="-"/>
            </a:pPr>
            <a:endParaRPr lang="sv-SE" sz="2000" dirty="0"/>
          </a:p>
        </p:txBody>
      </p:sp>
      <p:pic>
        <p:nvPicPr>
          <p:cNvPr id="6" name="Picture 2">
            <a:extLst>
              <a:ext uri="{FF2B5EF4-FFF2-40B4-BE49-F238E27FC236}">
                <a16:creationId xmlns:a16="http://schemas.microsoft.com/office/drawing/2014/main" id="{CB4B0A95-04BD-0D43-B127-D0EE587531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62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79576" y="1844824"/>
            <a:ext cx="7886700" cy="2880320"/>
          </a:xfrm>
        </p:spPr>
        <p:txBody>
          <a:bodyPr>
            <a:normAutofit/>
          </a:bodyPr>
          <a:lstStyle/>
          <a:p>
            <a:r>
              <a:rPr lang="sv-SE" dirty="0"/>
              <a:t>KORT INTRODUKTION TILL UNGAS HÄLSA, AKTIVITETER OCH LITE OM SPELANDE…</a:t>
            </a:r>
            <a:br>
              <a:rPr lang="sv-SE" dirty="0"/>
            </a:br>
            <a:br>
              <a:rPr lang="sv-SE" dirty="0"/>
            </a:br>
            <a:r>
              <a:rPr lang="sv-SE" dirty="0"/>
              <a:t>SAKER SOM VI ANSER PÅVERKAR FOKUS.</a:t>
            </a:r>
          </a:p>
        </p:txBody>
      </p:sp>
      <p:pic>
        <p:nvPicPr>
          <p:cNvPr id="4" name="Picture 2">
            <a:extLst>
              <a:ext uri="{FF2B5EF4-FFF2-40B4-BE49-F238E27FC236}">
                <a16:creationId xmlns:a16="http://schemas.microsoft.com/office/drawing/2014/main" id="{2EFB214E-589E-C34B-AA81-A4258DAB14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3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12117"/>
            <a:ext cx="7886700" cy="704814"/>
          </a:xfrm>
        </p:spPr>
        <p:txBody>
          <a:bodyPr/>
          <a:lstStyle/>
          <a:p>
            <a:r>
              <a:rPr lang="sv-SE" dirty="0"/>
              <a:t>Lite Fakta</a:t>
            </a:r>
          </a:p>
        </p:txBody>
      </p:sp>
      <p:sp>
        <p:nvSpPr>
          <p:cNvPr id="7" name="Rektangel 6">
            <a:extLst>
              <a:ext uri="{FF2B5EF4-FFF2-40B4-BE49-F238E27FC236}">
                <a16:creationId xmlns:a16="http://schemas.microsoft.com/office/drawing/2014/main" id="{9E9EDAF9-E3EA-9C42-AD9F-5AAB72823DE1}"/>
              </a:ext>
            </a:extLst>
          </p:cNvPr>
          <p:cNvSpPr/>
          <p:nvPr/>
        </p:nvSpPr>
        <p:spPr>
          <a:xfrm>
            <a:off x="2156764" y="548681"/>
            <a:ext cx="7754164" cy="830997"/>
          </a:xfrm>
          <a:prstGeom prst="rect">
            <a:avLst/>
          </a:prstGeom>
        </p:spPr>
        <p:txBody>
          <a:bodyPr wrap="square">
            <a:spAutoFit/>
          </a:bodyPr>
          <a:lstStyle/>
          <a:p>
            <a:r>
              <a:rPr lang="sv-SE" sz="2400" dirty="0">
                <a:solidFill>
                  <a:prstClr val="black"/>
                </a:solidFill>
                <a:latin typeface="Calibri"/>
              </a:rPr>
              <a:t>Under det senaste decenniet har barn och ungdomars hälsa försämrats avsevärt</a:t>
            </a:r>
          </a:p>
        </p:txBody>
      </p:sp>
      <p:grpSp>
        <p:nvGrpSpPr>
          <p:cNvPr id="8" name="Group 9">
            <a:extLst>
              <a:ext uri="{FF2B5EF4-FFF2-40B4-BE49-F238E27FC236}">
                <a16:creationId xmlns:a16="http://schemas.microsoft.com/office/drawing/2014/main" id="{016A51B5-1B56-2E4C-AB54-5817756BF2B9}"/>
              </a:ext>
            </a:extLst>
          </p:cNvPr>
          <p:cNvGrpSpPr/>
          <p:nvPr/>
        </p:nvGrpSpPr>
        <p:grpSpPr>
          <a:xfrm>
            <a:off x="2201049" y="1576309"/>
            <a:ext cx="7665594" cy="3846256"/>
            <a:chOff x="2111078" y="2502577"/>
            <a:chExt cx="4784479" cy="2400640"/>
          </a:xfrm>
        </p:grpSpPr>
        <p:pic>
          <p:nvPicPr>
            <p:cNvPr id="9" name="Bildobjekt 2">
              <a:extLst>
                <a:ext uri="{FF2B5EF4-FFF2-40B4-BE49-F238E27FC236}">
                  <a16:creationId xmlns:a16="http://schemas.microsoft.com/office/drawing/2014/main" id="{6E342ACD-3D83-884C-A8B1-BD48D1392B6B}"/>
                </a:ext>
              </a:extLst>
            </p:cNvPr>
            <p:cNvPicPr>
              <a:picLocks noChangeAspect="1"/>
            </p:cNvPicPr>
            <p:nvPr/>
          </p:nvPicPr>
          <p:blipFill rotWithShape="1">
            <a:blip r:embed="rId2"/>
            <a:srcRect l="1275" t="996" r="67643" b="36969"/>
            <a:stretch/>
          </p:blipFill>
          <p:spPr>
            <a:xfrm>
              <a:off x="2111078" y="2511044"/>
              <a:ext cx="1488711" cy="1479748"/>
            </a:xfrm>
            <a:prstGeom prst="rect">
              <a:avLst/>
            </a:prstGeom>
          </p:spPr>
        </p:pic>
        <p:pic>
          <p:nvPicPr>
            <p:cNvPr id="10" name="Bildobjekt 2">
              <a:extLst>
                <a:ext uri="{FF2B5EF4-FFF2-40B4-BE49-F238E27FC236}">
                  <a16:creationId xmlns:a16="http://schemas.microsoft.com/office/drawing/2014/main" id="{36575AC3-7A96-7849-AB28-C5AA2AC45176}"/>
                </a:ext>
              </a:extLst>
            </p:cNvPr>
            <p:cNvPicPr>
              <a:picLocks noChangeAspect="1"/>
            </p:cNvPicPr>
            <p:nvPr/>
          </p:nvPicPr>
          <p:blipFill rotWithShape="1">
            <a:blip r:embed="rId2"/>
            <a:srcRect l="1511" t="67205" r="67690" b="1115"/>
            <a:stretch/>
          </p:blipFill>
          <p:spPr>
            <a:xfrm>
              <a:off x="2119544" y="4139042"/>
              <a:ext cx="1475135" cy="755712"/>
            </a:xfrm>
            <a:prstGeom prst="rect">
              <a:avLst/>
            </a:prstGeom>
          </p:spPr>
        </p:pic>
        <p:pic>
          <p:nvPicPr>
            <p:cNvPr id="11" name="Bildobjekt 2">
              <a:extLst>
                <a:ext uri="{FF2B5EF4-FFF2-40B4-BE49-F238E27FC236}">
                  <a16:creationId xmlns:a16="http://schemas.microsoft.com/office/drawing/2014/main" id="{D5DA7D1B-517D-7D40-93B3-44DF4D002EBF}"/>
                </a:ext>
              </a:extLst>
            </p:cNvPr>
            <p:cNvPicPr>
              <a:picLocks noChangeAspect="1"/>
            </p:cNvPicPr>
            <p:nvPr/>
          </p:nvPicPr>
          <p:blipFill rotWithShape="1">
            <a:blip r:embed="rId2"/>
            <a:srcRect l="34341" t="1376" r="34765" b="36589"/>
            <a:stretch/>
          </p:blipFill>
          <p:spPr>
            <a:xfrm>
              <a:off x="3743047" y="2502577"/>
              <a:ext cx="1479661" cy="1479748"/>
            </a:xfrm>
            <a:prstGeom prst="rect">
              <a:avLst/>
            </a:prstGeom>
          </p:spPr>
        </p:pic>
        <p:pic>
          <p:nvPicPr>
            <p:cNvPr id="12" name="Bildobjekt 2">
              <a:extLst>
                <a:ext uri="{FF2B5EF4-FFF2-40B4-BE49-F238E27FC236}">
                  <a16:creationId xmlns:a16="http://schemas.microsoft.com/office/drawing/2014/main" id="{9A620CC3-CAE5-FF4C-B823-B9D8486A93BE}"/>
                </a:ext>
              </a:extLst>
            </p:cNvPr>
            <p:cNvPicPr>
              <a:picLocks noChangeAspect="1"/>
            </p:cNvPicPr>
            <p:nvPr/>
          </p:nvPicPr>
          <p:blipFill rotWithShape="1">
            <a:blip r:embed="rId2"/>
            <a:srcRect l="67785" t="1376" r="1369" b="36589"/>
            <a:stretch/>
          </p:blipFill>
          <p:spPr>
            <a:xfrm>
              <a:off x="5411370" y="2502578"/>
              <a:ext cx="1477399" cy="1479748"/>
            </a:xfrm>
            <a:prstGeom prst="rect">
              <a:avLst/>
            </a:prstGeom>
          </p:spPr>
        </p:pic>
        <p:pic>
          <p:nvPicPr>
            <p:cNvPr id="13" name="Bildobjekt 2">
              <a:extLst>
                <a:ext uri="{FF2B5EF4-FFF2-40B4-BE49-F238E27FC236}">
                  <a16:creationId xmlns:a16="http://schemas.microsoft.com/office/drawing/2014/main" id="{DE78445F-CDEC-B249-BC1C-5668B6B15694}"/>
                </a:ext>
              </a:extLst>
            </p:cNvPr>
            <p:cNvPicPr>
              <a:picLocks noChangeAspect="1"/>
            </p:cNvPicPr>
            <p:nvPr/>
          </p:nvPicPr>
          <p:blipFill rotWithShape="1">
            <a:blip r:embed="rId2"/>
            <a:srcRect l="34105" t="67205" r="34718" b="1115"/>
            <a:stretch/>
          </p:blipFill>
          <p:spPr>
            <a:xfrm>
              <a:off x="3751512" y="4139039"/>
              <a:ext cx="1493235" cy="755712"/>
            </a:xfrm>
            <a:prstGeom prst="rect">
              <a:avLst/>
            </a:prstGeom>
          </p:spPr>
        </p:pic>
        <p:pic>
          <p:nvPicPr>
            <p:cNvPr id="14" name="Bildobjekt 2">
              <a:extLst>
                <a:ext uri="{FF2B5EF4-FFF2-40B4-BE49-F238E27FC236}">
                  <a16:creationId xmlns:a16="http://schemas.microsoft.com/office/drawing/2014/main" id="{2EB63DBB-B3EE-6346-894B-1839E91E6A2C}"/>
                </a:ext>
              </a:extLst>
            </p:cNvPr>
            <p:cNvPicPr>
              <a:picLocks noChangeAspect="1"/>
            </p:cNvPicPr>
            <p:nvPr/>
          </p:nvPicPr>
          <p:blipFill rotWithShape="1">
            <a:blip r:embed="rId2"/>
            <a:srcRect l="67643" t="67205" r="1369" b="1115"/>
            <a:stretch/>
          </p:blipFill>
          <p:spPr>
            <a:xfrm>
              <a:off x="5411371" y="4147505"/>
              <a:ext cx="1484186" cy="755712"/>
            </a:xfrm>
            <a:prstGeom prst="rect">
              <a:avLst/>
            </a:prstGeom>
          </p:spPr>
        </p:pic>
      </p:grpSp>
      <p:pic>
        <p:nvPicPr>
          <p:cNvPr id="15" name="Picture 2">
            <a:extLst>
              <a:ext uri="{FF2B5EF4-FFF2-40B4-BE49-F238E27FC236}">
                <a16:creationId xmlns:a16="http://schemas.microsoft.com/office/drawing/2014/main" id="{07171352-BAE9-E94C-9553-902AF1EF6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24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3580C6B-E29E-6343-85A7-8C8F624F4753}"/>
              </a:ext>
            </a:extLst>
          </p:cNvPr>
          <p:cNvSpPr txBox="1"/>
          <p:nvPr/>
        </p:nvSpPr>
        <p:spPr>
          <a:xfrm>
            <a:off x="2753353" y="548681"/>
            <a:ext cx="1282723" cy="769441"/>
          </a:xfrm>
          <a:prstGeom prst="rect">
            <a:avLst/>
          </a:prstGeom>
          <a:noFill/>
        </p:spPr>
        <p:txBody>
          <a:bodyPr wrap="none" rtlCol="0" anchor="ctr">
            <a:spAutoFit/>
          </a:bodyPr>
          <a:lstStyle/>
          <a:p>
            <a:pPr algn="r"/>
            <a:r>
              <a:rPr lang="sv-SE" sz="4400" dirty="0">
                <a:solidFill>
                  <a:srgbClr val="44546A"/>
                </a:solidFill>
                <a:latin typeface="Calibri Light"/>
              </a:rPr>
              <a:t>14 %</a:t>
            </a:r>
          </a:p>
        </p:txBody>
      </p:sp>
      <p:sp>
        <p:nvSpPr>
          <p:cNvPr id="7" name="textruta 6">
            <a:extLst>
              <a:ext uri="{FF2B5EF4-FFF2-40B4-BE49-F238E27FC236}">
                <a16:creationId xmlns:a16="http://schemas.microsoft.com/office/drawing/2014/main" id="{8DC0C942-7BDD-664C-8282-20E0CB25962B}"/>
              </a:ext>
            </a:extLst>
          </p:cNvPr>
          <p:cNvSpPr txBox="1"/>
          <p:nvPr/>
        </p:nvSpPr>
        <p:spPr>
          <a:xfrm>
            <a:off x="2790221" y="1462138"/>
            <a:ext cx="1245855" cy="769441"/>
          </a:xfrm>
          <a:prstGeom prst="rect">
            <a:avLst/>
          </a:prstGeom>
          <a:noFill/>
        </p:spPr>
        <p:txBody>
          <a:bodyPr wrap="none" rtlCol="0" anchor="ctr">
            <a:spAutoFit/>
          </a:bodyPr>
          <a:lstStyle/>
          <a:p>
            <a:pPr algn="r"/>
            <a:r>
              <a:rPr lang="sv-SE" sz="4400" dirty="0">
                <a:solidFill>
                  <a:srgbClr val="44546A"/>
                </a:solidFill>
                <a:latin typeface="Calibri Light"/>
              </a:rPr>
              <a:t>3/10</a:t>
            </a:r>
          </a:p>
        </p:txBody>
      </p:sp>
      <p:sp>
        <p:nvSpPr>
          <p:cNvPr id="8" name="textruta 7">
            <a:extLst>
              <a:ext uri="{FF2B5EF4-FFF2-40B4-BE49-F238E27FC236}">
                <a16:creationId xmlns:a16="http://schemas.microsoft.com/office/drawing/2014/main" id="{54A70345-DDD5-0740-90BA-22ECDA919321}"/>
              </a:ext>
            </a:extLst>
          </p:cNvPr>
          <p:cNvSpPr txBox="1"/>
          <p:nvPr/>
        </p:nvSpPr>
        <p:spPr>
          <a:xfrm>
            <a:off x="1775521" y="2348881"/>
            <a:ext cx="2260555" cy="769441"/>
          </a:xfrm>
          <a:prstGeom prst="rect">
            <a:avLst/>
          </a:prstGeom>
          <a:noFill/>
        </p:spPr>
        <p:txBody>
          <a:bodyPr wrap="none" rtlCol="0" anchor="ctr">
            <a:spAutoFit/>
          </a:bodyPr>
          <a:lstStyle/>
          <a:p>
            <a:pPr algn="r"/>
            <a:r>
              <a:rPr lang="sv-SE" sz="4400" dirty="0">
                <a:solidFill>
                  <a:srgbClr val="44546A"/>
                </a:solidFill>
                <a:latin typeface="Calibri Light"/>
              </a:rPr>
              <a:t>9 timmar</a:t>
            </a:r>
          </a:p>
        </p:txBody>
      </p:sp>
      <p:sp>
        <p:nvSpPr>
          <p:cNvPr id="10" name="textruta 9">
            <a:extLst>
              <a:ext uri="{FF2B5EF4-FFF2-40B4-BE49-F238E27FC236}">
                <a16:creationId xmlns:a16="http://schemas.microsoft.com/office/drawing/2014/main" id="{55B3FF42-52D7-134A-B731-52E23D0805A5}"/>
              </a:ext>
            </a:extLst>
          </p:cNvPr>
          <p:cNvSpPr txBox="1"/>
          <p:nvPr/>
        </p:nvSpPr>
        <p:spPr>
          <a:xfrm>
            <a:off x="4167714" y="608064"/>
            <a:ext cx="5248275" cy="646331"/>
          </a:xfrm>
          <a:prstGeom prst="rect">
            <a:avLst/>
          </a:prstGeom>
          <a:noFill/>
        </p:spPr>
        <p:txBody>
          <a:bodyPr wrap="square" rtlCol="0" anchor="ctr">
            <a:spAutoFit/>
          </a:bodyPr>
          <a:lstStyle/>
          <a:p>
            <a:r>
              <a:rPr lang="sv-SE" dirty="0">
                <a:solidFill>
                  <a:srgbClr val="44546A"/>
                </a:solidFill>
                <a:latin typeface="Calibri"/>
              </a:rPr>
              <a:t>av flickorna i gymnasiet når upp i de rekommenderade 60 min fysisk aktivitet/dag</a:t>
            </a:r>
          </a:p>
        </p:txBody>
      </p:sp>
      <p:sp>
        <p:nvSpPr>
          <p:cNvPr id="11" name="textruta 10">
            <a:extLst>
              <a:ext uri="{FF2B5EF4-FFF2-40B4-BE49-F238E27FC236}">
                <a16:creationId xmlns:a16="http://schemas.microsoft.com/office/drawing/2014/main" id="{17557CC3-395B-A849-9088-05F6D5DC09D8}"/>
              </a:ext>
            </a:extLst>
          </p:cNvPr>
          <p:cNvSpPr txBox="1"/>
          <p:nvPr/>
        </p:nvSpPr>
        <p:spPr>
          <a:xfrm>
            <a:off x="4167714" y="1662191"/>
            <a:ext cx="5248275" cy="369332"/>
          </a:xfrm>
          <a:prstGeom prst="rect">
            <a:avLst/>
          </a:prstGeom>
          <a:noFill/>
        </p:spPr>
        <p:txBody>
          <a:bodyPr wrap="square" rtlCol="0" anchor="ctr">
            <a:spAutoFit/>
          </a:bodyPr>
          <a:lstStyle/>
          <a:p>
            <a:r>
              <a:rPr lang="sv-SE" dirty="0">
                <a:solidFill>
                  <a:srgbClr val="44546A"/>
                </a:solidFill>
                <a:latin typeface="Calibri"/>
              </a:rPr>
              <a:t>Unga kommer upp i en timmes aktivitet om dagen.</a:t>
            </a:r>
          </a:p>
        </p:txBody>
      </p:sp>
      <p:sp>
        <p:nvSpPr>
          <p:cNvPr id="12" name="textruta 11">
            <a:extLst>
              <a:ext uri="{FF2B5EF4-FFF2-40B4-BE49-F238E27FC236}">
                <a16:creationId xmlns:a16="http://schemas.microsoft.com/office/drawing/2014/main" id="{2B4DA90D-0111-D346-A8A3-917EAFC1AE7A}"/>
              </a:ext>
            </a:extLst>
          </p:cNvPr>
          <p:cNvSpPr txBox="1"/>
          <p:nvPr/>
        </p:nvSpPr>
        <p:spPr>
          <a:xfrm>
            <a:off x="4167712" y="2410436"/>
            <a:ext cx="5181600" cy="646331"/>
          </a:xfrm>
          <a:prstGeom prst="rect">
            <a:avLst/>
          </a:prstGeom>
          <a:noFill/>
        </p:spPr>
        <p:txBody>
          <a:bodyPr wrap="square" rtlCol="0" anchor="ctr">
            <a:spAutoFit/>
          </a:bodyPr>
          <a:lstStyle/>
          <a:p>
            <a:r>
              <a:rPr lang="sv-SE" dirty="0">
                <a:solidFill>
                  <a:srgbClr val="44546A"/>
                </a:solidFill>
                <a:latin typeface="Calibri"/>
              </a:rPr>
              <a:t>per dag sitter vi i genomsnitt stilla i Sverige, både vuxna och barn</a:t>
            </a:r>
          </a:p>
        </p:txBody>
      </p:sp>
      <p:sp>
        <p:nvSpPr>
          <p:cNvPr id="15" name="textruta 14">
            <a:extLst>
              <a:ext uri="{FF2B5EF4-FFF2-40B4-BE49-F238E27FC236}">
                <a16:creationId xmlns:a16="http://schemas.microsoft.com/office/drawing/2014/main" id="{E26160EF-3DC9-0A48-B3CC-B0123B1C0003}"/>
              </a:ext>
            </a:extLst>
          </p:cNvPr>
          <p:cNvSpPr txBox="1"/>
          <p:nvPr/>
        </p:nvSpPr>
        <p:spPr>
          <a:xfrm>
            <a:off x="3282343" y="4060812"/>
            <a:ext cx="753732" cy="769441"/>
          </a:xfrm>
          <a:prstGeom prst="rect">
            <a:avLst/>
          </a:prstGeom>
          <a:noFill/>
        </p:spPr>
        <p:txBody>
          <a:bodyPr wrap="none" rtlCol="0" anchor="ctr">
            <a:spAutoFit/>
          </a:bodyPr>
          <a:lstStyle/>
          <a:p>
            <a:pPr algn="r"/>
            <a:r>
              <a:rPr lang="sv-SE" sz="4400" dirty="0">
                <a:solidFill>
                  <a:srgbClr val="44546A"/>
                </a:solidFill>
                <a:latin typeface="Calibri Light"/>
              </a:rPr>
              <a:t>X4</a:t>
            </a:r>
          </a:p>
        </p:txBody>
      </p:sp>
      <p:sp>
        <p:nvSpPr>
          <p:cNvPr id="16" name="textruta 15">
            <a:extLst>
              <a:ext uri="{FF2B5EF4-FFF2-40B4-BE49-F238E27FC236}">
                <a16:creationId xmlns:a16="http://schemas.microsoft.com/office/drawing/2014/main" id="{9651E482-4853-AA46-8114-84DBB50AD2C5}"/>
              </a:ext>
            </a:extLst>
          </p:cNvPr>
          <p:cNvSpPr txBox="1"/>
          <p:nvPr/>
        </p:nvSpPr>
        <p:spPr>
          <a:xfrm>
            <a:off x="4167712" y="4122367"/>
            <a:ext cx="5181600" cy="646331"/>
          </a:xfrm>
          <a:prstGeom prst="rect">
            <a:avLst/>
          </a:prstGeom>
          <a:noFill/>
        </p:spPr>
        <p:txBody>
          <a:bodyPr wrap="square" rtlCol="0" anchor="ctr">
            <a:spAutoFit/>
          </a:bodyPr>
          <a:lstStyle/>
          <a:p>
            <a:r>
              <a:rPr lang="sv-SE" dirty="0">
                <a:solidFill>
                  <a:srgbClr val="44546A"/>
                </a:solidFill>
                <a:latin typeface="Calibri"/>
              </a:rPr>
              <a:t>9-12 åringars internetanvändande på 10 år har ökat med 400%. Ca 3h/dag.</a:t>
            </a:r>
          </a:p>
        </p:txBody>
      </p:sp>
      <p:sp>
        <p:nvSpPr>
          <p:cNvPr id="17" name="textruta 16">
            <a:extLst>
              <a:ext uri="{FF2B5EF4-FFF2-40B4-BE49-F238E27FC236}">
                <a16:creationId xmlns:a16="http://schemas.microsoft.com/office/drawing/2014/main" id="{128A639B-6773-A247-A033-34FC2E1FC5D6}"/>
              </a:ext>
            </a:extLst>
          </p:cNvPr>
          <p:cNvSpPr txBox="1"/>
          <p:nvPr/>
        </p:nvSpPr>
        <p:spPr>
          <a:xfrm>
            <a:off x="2881593" y="4912885"/>
            <a:ext cx="1154483" cy="769441"/>
          </a:xfrm>
          <a:prstGeom prst="rect">
            <a:avLst/>
          </a:prstGeom>
          <a:noFill/>
        </p:spPr>
        <p:txBody>
          <a:bodyPr wrap="none" rtlCol="0" anchor="ctr">
            <a:spAutoFit/>
          </a:bodyPr>
          <a:lstStyle/>
          <a:p>
            <a:pPr algn="r"/>
            <a:r>
              <a:rPr lang="sv-SE" sz="4400" dirty="0">
                <a:solidFill>
                  <a:srgbClr val="44546A"/>
                </a:solidFill>
                <a:latin typeface="Calibri Light"/>
              </a:rPr>
              <a:t>38%</a:t>
            </a:r>
          </a:p>
        </p:txBody>
      </p:sp>
      <p:sp>
        <p:nvSpPr>
          <p:cNvPr id="18" name="textruta 17">
            <a:extLst>
              <a:ext uri="{FF2B5EF4-FFF2-40B4-BE49-F238E27FC236}">
                <a16:creationId xmlns:a16="http://schemas.microsoft.com/office/drawing/2014/main" id="{EE8353DA-1E9C-3748-834E-57B16B309864}"/>
              </a:ext>
            </a:extLst>
          </p:cNvPr>
          <p:cNvSpPr txBox="1"/>
          <p:nvPr/>
        </p:nvSpPr>
        <p:spPr>
          <a:xfrm>
            <a:off x="4167712" y="4974440"/>
            <a:ext cx="5181600" cy="646331"/>
          </a:xfrm>
          <a:prstGeom prst="rect">
            <a:avLst/>
          </a:prstGeom>
          <a:noFill/>
        </p:spPr>
        <p:txBody>
          <a:bodyPr wrap="square" rtlCol="0" anchor="ctr">
            <a:spAutoFit/>
          </a:bodyPr>
          <a:lstStyle/>
          <a:p>
            <a:r>
              <a:rPr lang="sv-SE" dirty="0">
                <a:solidFill>
                  <a:srgbClr val="44546A"/>
                </a:solidFill>
                <a:latin typeface="Calibri"/>
              </a:rPr>
              <a:t>Av våra 7 åringar har en mobiltelefon. Från 10 års ålder är det 9/10.</a:t>
            </a:r>
          </a:p>
        </p:txBody>
      </p:sp>
      <p:sp>
        <p:nvSpPr>
          <p:cNvPr id="21" name="textruta 20">
            <a:extLst>
              <a:ext uri="{FF2B5EF4-FFF2-40B4-BE49-F238E27FC236}">
                <a16:creationId xmlns:a16="http://schemas.microsoft.com/office/drawing/2014/main" id="{630B2FEA-9B36-E743-9F5C-1705289CAA6C}"/>
              </a:ext>
            </a:extLst>
          </p:cNvPr>
          <p:cNvSpPr txBox="1"/>
          <p:nvPr/>
        </p:nvSpPr>
        <p:spPr>
          <a:xfrm>
            <a:off x="2881593" y="3174069"/>
            <a:ext cx="1154483" cy="769441"/>
          </a:xfrm>
          <a:prstGeom prst="rect">
            <a:avLst/>
          </a:prstGeom>
          <a:noFill/>
        </p:spPr>
        <p:txBody>
          <a:bodyPr wrap="none" rtlCol="0" anchor="ctr">
            <a:spAutoFit/>
          </a:bodyPr>
          <a:lstStyle/>
          <a:p>
            <a:pPr algn="r"/>
            <a:r>
              <a:rPr lang="sv-SE" sz="4400" dirty="0">
                <a:solidFill>
                  <a:srgbClr val="44546A"/>
                </a:solidFill>
                <a:latin typeface="Calibri Light"/>
              </a:rPr>
              <a:t>17%</a:t>
            </a:r>
          </a:p>
        </p:txBody>
      </p:sp>
      <p:sp>
        <p:nvSpPr>
          <p:cNvPr id="22" name="textruta 21">
            <a:extLst>
              <a:ext uri="{FF2B5EF4-FFF2-40B4-BE49-F238E27FC236}">
                <a16:creationId xmlns:a16="http://schemas.microsoft.com/office/drawing/2014/main" id="{1C2E850E-5740-7647-8E62-4FC215CDD30F}"/>
              </a:ext>
            </a:extLst>
          </p:cNvPr>
          <p:cNvSpPr txBox="1"/>
          <p:nvPr/>
        </p:nvSpPr>
        <p:spPr>
          <a:xfrm>
            <a:off x="4167712" y="3235624"/>
            <a:ext cx="5181600" cy="646331"/>
          </a:xfrm>
          <a:prstGeom prst="rect">
            <a:avLst/>
          </a:prstGeom>
          <a:noFill/>
        </p:spPr>
        <p:txBody>
          <a:bodyPr wrap="square" rtlCol="0" anchor="ctr">
            <a:spAutoFit/>
          </a:bodyPr>
          <a:lstStyle/>
          <a:p>
            <a:r>
              <a:rPr lang="sv-SE" dirty="0">
                <a:solidFill>
                  <a:srgbClr val="44546A"/>
                </a:solidFill>
                <a:latin typeface="Calibri"/>
              </a:rPr>
              <a:t>Barn och ungas energiintag utgörs idag av socker i form av godis, kakor läsk och liknande.</a:t>
            </a:r>
          </a:p>
        </p:txBody>
      </p:sp>
      <p:pic>
        <p:nvPicPr>
          <p:cNvPr id="19" name="Picture 2">
            <a:extLst>
              <a:ext uri="{FF2B5EF4-FFF2-40B4-BE49-F238E27FC236}">
                <a16:creationId xmlns:a16="http://schemas.microsoft.com/office/drawing/2014/main" id="{499698C4-5A58-BA4D-B99B-F722A5A4EF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63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5" grpId="0"/>
      <p:bldP spid="16" grpId="0"/>
      <p:bldP spid="17" grpId="0"/>
      <p:bldP spid="18"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251594"/>
            <a:ext cx="7886700" cy="1325563"/>
          </a:xfrm>
        </p:spPr>
        <p:txBody>
          <a:bodyPr/>
          <a:lstStyle/>
          <a:p>
            <a:r>
              <a:rPr lang="sv-SE" dirty="0"/>
              <a:t>LIVSMEDELSVERKETS REKOMMENDATIONER</a:t>
            </a:r>
          </a:p>
        </p:txBody>
      </p:sp>
      <p:sp>
        <p:nvSpPr>
          <p:cNvPr id="3" name="Platshållare för innehåll 2"/>
          <p:cNvSpPr>
            <a:spLocks noGrp="1"/>
          </p:cNvSpPr>
          <p:nvPr>
            <p:ph idx="1"/>
          </p:nvPr>
        </p:nvSpPr>
        <p:spPr>
          <a:xfrm>
            <a:off x="1775520" y="1124744"/>
            <a:ext cx="8280920" cy="5472608"/>
          </a:xfrm>
        </p:spPr>
        <p:txBody>
          <a:bodyPr>
            <a:normAutofit/>
          </a:bodyPr>
          <a:lstStyle/>
          <a:p>
            <a:pPr defTabSz="932962" fontAlgn="base">
              <a:spcBef>
                <a:spcPts val="1200"/>
              </a:spcBef>
              <a:spcAft>
                <a:spcPct val="0"/>
              </a:spcAft>
              <a:defRPr/>
            </a:pPr>
            <a:endParaRPr lang="sv-SE" sz="2000" dirty="0">
              <a:solidFill>
                <a:prstClr val="black"/>
              </a:solidFill>
              <a:latin typeface="Avenir LT 35 Light"/>
            </a:endParaRPr>
          </a:p>
          <a:p>
            <a:pPr defTabSz="932962" fontAlgn="base">
              <a:spcBef>
                <a:spcPts val="1200"/>
              </a:spcBef>
              <a:spcAft>
                <a:spcPct val="0"/>
              </a:spcAft>
              <a:defRPr/>
            </a:pPr>
            <a:r>
              <a:rPr lang="sv-SE" sz="2000" dirty="0">
                <a:solidFill>
                  <a:prstClr val="black"/>
                </a:solidFill>
                <a:latin typeface="Avenir LT 35 Light"/>
              </a:rPr>
              <a:t>Barn och tonåringar bör ägna sig åt </a:t>
            </a:r>
            <a:r>
              <a:rPr lang="sv-SE" sz="2000" dirty="0">
                <a:solidFill>
                  <a:srgbClr val="FF6666"/>
                </a:solidFill>
                <a:latin typeface="Avenir LT 35 Light"/>
              </a:rPr>
              <a:t>minst 60 minuter medel- till högintensiv fysisk aktivitet varje dag</a:t>
            </a:r>
          </a:p>
          <a:p>
            <a:pPr defTabSz="932962" fontAlgn="base">
              <a:spcBef>
                <a:spcPts val="1200"/>
              </a:spcBef>
              <a:spcAft>
                <a:spcPct val="0"/>
              </a:spcAft>
              <a:defRPr/>
            </a:pPr>
            <a:r>
              <a:rPr lang="sv-SE" sz="2000" dirty="0">
                <a:solidFill>
                  <a:prstClr val="black"/>
                </a:solidFill>
                <a:latin typeface="Avenir LT 35 Light"/>
              </a:rPr>
              <a:t>Fysisk aktivitet i mer än 60 minuter varje dag ger ytterligare positiva hälsoeffekter</a:t>
            </a:r>
          </a:p>
          <a:p>
            <a:pPr defTabSz="932962" fontAlgn="base">
              <a:spcBef>
                <a:spcPts val="1200"/>
              </a:spcBef>
              <a:spcAft>
                <a:spcPct val="0"/>
              </a:spcAft>
              <a:defRPr/>
            </a:pPr>
            <a:r>
              <a:rPr lang="sv-SE" sz="2000" dirty="0">
                <a:solidFill>
                  <a:srgbClr val="FF6666"/>
                </a:solidFill>
                <a:latin typeface="Avenir LT 35 Light"/>
              </a:rPr>
              <a:t>Aktiviteterna bör vara så varierade som möjligt </a:t>
            </a:r>
            <a:r>
              <a:rPr lang="sv-SE" sz="2000" dirty="0">
                <a:solidFill>
                  <a:prstClr val="black"/>
                </a:solidFill>
                <a:latin typeface="Avenir LT 35 Light"/>
              </a:rPr>
              <a:t>för att utveckla alla typer av fysisk kapacitet, inklusive hjärt-lungkapacitet, muskelstyrka, smidighet, snabbhet, rörlighet, reaktionsförmåga och koordination. Högintensiv fysisk aktivitet, inklusive muskel- och benstärkande övningar, bör ingå minst tre gånger per vecka</a:t>
            </a:r>
          </a:p>
          <a:p>
            <a:pPr defTabSz="932962" fontAlgn="base">
              <a:spcBef>
                <a:spcPts val="1200"/>
              </a:spcBef>
              <a:spcAft>
                <a:spcPct val="0"/>
              </a:spcAft>
              <a:defRPr/>
            </a:pPr>
            <a:r>
              <a:rPr lang="sv-SE" sz="2000" dirty="0">
                <a:solidFill>
                  <a:srgbClr val="FF6666"/>
                </a:solidFill>
                <a:latin typeface="Avenir LT 35 Light"/>
              </a:rPr>
              <a:t>Minska stillasittandet</a:t>
            </a:r>
            <a:endParaRPr lang="en-US" sz="2000" dirty="0">
              <a:solidFill>
                <a:srgbClr val="FF6666"/>
              </a:solidFill>
              <a:latin typeface="Avenir LT 35 Light"/>
            </a:endParaRPr>
          </a:p>
        </p:txBody>
      </p:sp>
      <p:pic>
        <p:nvPicPr>
          <p:cNvPr id="6" name="Picture 2">
            <a:extLst>
              <a:ext uri="{FF2B5EF4-FFF2-40B4-BE49-F238E27FC236}">
                <a16:creationId xmlns:a16="http://schemas.microsoft.com/office/drawing/2014/main" id="{22E74B8B-FD3C-0342-BE83-3C16B57D57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24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8C3C71F-9047-4A0F-91B5-E3046628AF05}"/>
              </a:ext>
            </a:extLst>
          </p:cNvPr>
          <p:cNvPicPr>
            <a:picLocks noChangeAspect="1"/>
          </p:cNvPicPr>
          <p:nvPr/>
        </p:nvPicPr>
        <p:blipFill>
          <a:blip r:embed="rId3"/>
          <a:stretch>
            <a:fillRect/>
          </a:stretch>
        </p:blipFill>
        <p:spPr>
          <a:xfrm>
            <a:off x="3071665" y="912986"/>
            <a:ext cx="1882656" cy="1163243"/>
          </a:xfrm>
          <a:prstGeom prst="rect">
            <a:avLst/>
          </a:prstGeom>
        </p:spPr>
      </p:pic>
      <p:pic>
        <p:nvPicPr>
          <p:cNvPr id="3" name="Bildobjekt 2">
            <a:extLst>
              <a:ext uri="{FF2B5EF4-FFF2-40B4-BE49-F238E27FC236}">
                <a16:creationId xmlns:a16="http://schemas.microsoft.com/office/drawing/2014/main" id="{8FEE5025-545B-42FF-BD55-AA8B09CC1110}"/>
              </a:ext>
            </a:extLst>
          </p:cNvPr>
          <p:cNvPicPr>
            <a:picLocks noChangeAspect="1"/>
          </p:cNvPicPr>
          <p:nvPr/>
        </p:nvPicPr>
        <p:blipFill>
          <a:blip r:embed="rId4"/>
          <a:stretch>
            <a:fillRect/>
          </a:stretch>
        </p:blipFill>
        <p:spPr>
          <a:xfrm>
            <a:off x="6930637" y="113556"/>
            <a:ext cx="1829659" cy="2451348"/>
          </a:xfrm>
          <a:prstGeom prst="rect">
            <a:avLst/>
          </a:prstGeom>
        </p:spPr>
      </p:pic>
      <p:pic>
        <p:nvPicPr>
          <p:cNvPr id="4" name="Bildobjekt 3">
            <a:extLst>
              <a:ext uri="{FF2B5EF4-FFF2-40B4-BE49-F238E27FC236}">
                <a16:creationId xmlns:a16="http://schemas.microsoft.com/office/drawing/2014/main" id="{8C002010-C6A1-44B6-B942-174D75ED879F}"/>
              </a:ext>
            </a:extLst>
          </p:cNvPr>
          <p:cNvPicPr>
            <a:picLocks noChangeAspect="1"/>
          </p:cNvPicPr>
          <p:nvPr/>
        </p:nvPicPr>
        <p:blipFill>
          <a:blip r:embed="rId5"/>
          <a:stretch>
            <a:fillRect/>
          </a:stretch>
        </p:blipFill>
        <p:spPr>
          <a:xfrm>
            <a:off x="6603148" y="5142092"/>
            <a:ext cx="2391152" cy="1599277"/>
          </a:xfrm>
          <a:prstGeom prst="rect">
            <a:avLst/>
          </a:prstGeom>
        </p:spPr>
      </p:pic>
      <p:pic>
        <p:nvPicPr>
          <p:cNvPr id="5" name="Bildobjekt 4">
            <a:extLst>
              <a:ext uri="{FF2B5EF4-FFF2-40B4-BE49-F238E27FC236}">
                <a16:creationId xmlns:a16="http://schemas.microsoft.com/office/drawing/2014/main" id="{256C997D-E153-4850-8FE4-C736BA397A7C}"/>
              </a:ext>
            </a:extLst>
          </p:cNvPr>
          <p:cNvPicPr>
            <a:picLocks noChangeAspect="1"/>
          </p:cNvPicPr>
          <p:nvPr/>
        </p:nvPicPr>
        <p:blipFill>
          <a:blip r:embed="rId6"/>
          <a:stretch>
            <a:fillRect/>
          </a:stretch>
        </p:blipFill>
        <p:spPr>
          <a:xfrm>
            <a:off x="3071666" y="5142091"/>
            <a:ext cx="2203625" cy="1599278"/>
          </a:xfrm>
          <a:prstGeom prst="rect">
            <a:avLst/>
          </a:prstGeom>
        </p:spPr>
      </p:pic>
      <p:pic>
        <p:nvPicPr>
          <p:cNvPr id="6" name="Bildobjekt 5">
            <a:extLst>
              <a:ext uri="{FF2B5EF4-FFF2-40B4-BE49-F238E27FC236}">
                <a16:creationId xmlns:a16="http://schemas.microsoft.com/office/drawing/2014/main" id="{68F774F3-8B8C-4015-A8CA-B8F17A321EE4}"/>
              </a:ext>
            </a:extLst>
          </p:cNvPr>
          <p:cNvPicPr>
            <a:picLocks noChangeAspect="1"/>
          </p:cNvPicPr>
          <p:nvPr/>
        </p:nvPicPr>
        <p:blipFill>
          <a:blip r:embed="rId7"/>
          <a:stretch>
            <a:fillRect/>
          </a:stretch>
        </p:blipFill>
        <p:spPr>
          <a:xfrm>
            <a:off x="6784573" y="2965160"/>
            <a:ext cx="2335763" cy="1442383"/>
          </a:xfrm>
          <a:prstGeom prst="rect">
            <a:avLst/>
          </a:prstGeom>
        </p:spPr>
      </p:pic>
      <p:pic>
        <p:nvPicPr>
          <p:cNvPr id="7" name="Bildobjekt 6">
            <a:extLst>
              <a:ext uri="{FF2B5EF4-FFF2-40B4-BE49-F238E27FC236}">
                <a16:creationId xmlns:a16="http://schemas.microsoft.com/office/drawing/2014/main" id="{60F21E97-4DBE-4EF3-B3DA-C3BC9A65CF2F}"/>
              </a:ext>
            </a:extLst>
          </p:cNvPr>
          <p:cNvPicPr>
            <a:picLocks noChangeAspect="1"/>
          </p:cNvPicPr>
          <p:nvPr/>
        </p:nvPicPr>
        <p:blipFill>
          <a:blip r:embed="rId8"/>
          <a:stretch>
            <a:fillRect/>
          </a:stretch>
        </p:blipFill>
        <p:spPr>
          <a:xfrm>
            <a:off x="3287689" y="2754334"/>
            <a:ext cx="1609727" cy="1857378"/>
          </a:xfrm>
          <a:prstGeom prst="rect">
            <a:avLst/>
          </a:prstGeom>
        </p:spPr>
      </p:pic>
      <p:sp>
        <p:nvSpPr>
          <p:cNvPr id="11" name="textruta 10">
            <a:extLst>
              <a:ext uri="{FF2B5EF4-FFF2-40B4-BE49-F238E27FC236}">
                <a16:creationId xmlns:a16="http://schemas.microsoft.com/office/drawing/2014/main" id="{4FB64ACC-A105-4A88-8FFB-94B41F0BB428}"/>
              </a:ext>
            </a:extLst>
          </p:cNvPr>
          <p:cNvSpPr txBox="1"/>
          <p:nvPr/>
        </p:nvSpPr>
        <p:spPr>
          <a:xfrm>
            <a:off x="5275291" y="1339230"/>
            <a:ext cx="1278171" cy="300082"/>
          </a:xfrm>
          <a:prstGeom prst="rect">
            <a:avLst/>
          </a:prstGeom>
          <a:noFill/>
        </p:spPr>
        <p:txBody>
          <a:bodyPr wrap="none" rtlCol="0">
            <a:spAutoFit/>
          </a:bodyPr>
          <a:lstStyle/>
          <a:p>
            <a:pPr algn="ctr">
              <a:defRPr/>
            </a:pPr>
            <a:r>
              <a:rPr lang="sv-SE" sz="1350" b="1" dirty="0">
                <a:solidFill>
                  <a:srgbClr val="FDE25B"/>
                </a:solidFill>
                <a:latin typeface="Avenir LT 35 Light"/>
              </a:rPr>
              <a:t>Lördagsgodis</a:t>
            </a:r>
          </a:p>
        </p:txBody>
      </p:sp>
      <p:sp>
        <p:nvSpPr>
          <p:cNvPr id="12" name="textruta 11">
            <a:extLst>
              <a:ext uri="{FF2B5EF4-FFF2-40B4-BE49-F238E27FC236}">
                <a16:creationId xmlns:a16="http://schemas.microsoft.com/office/drawing/2014/main" id="{9A4C8286-707E-44D5-ADA8-AFBC4615957E}"/>
              </a:ext>
            </a:extLst>
          </p:cNvPr>
          <p:cNvSpPr txBox="1"/>
          <p:nvPr/>
        </p:nvSpPr>
        <p:spPr>
          <a:xfrm>
            <a:off x="5434572" y="3521773"/>
            <a:ext cx="983154" cy="300082"/>
          </a:xfrm>
          <a:prstGeom prst="rect">
            <a:avLst/>
          </a:prstGeom>
          <a:noFill/>
        </p:spPr>
        <p:txBody>
          <a:bodyPr wrap="none" rtlCol="0">
            <a:spAutoFit/>
          </a:bodyPr>
          <a:lstStyle/>
          <a:p>
            <a:pPr algn="ctr">
              <a:defRPr/>
            </a:pPr>
            <a:r>
              <a:rPr lang="sv-SE" sz="1350" b="1">
                <a:solidFill>
                  <a:srgbClr val="FDE25B"/>
                </a:solidFill>
                <a:latin typeface="Avenir LT 35 Light"/>
              </a:rPr>
              <a:t>Till skolan</a:t>
            </a:r>
          </a:p>
        </p:txBody>
      </p:sp>
      <p:sp>
        <p:nvSpPr>
          <p:cNvPr id="13" name="textruta 12">
            <a:extLst>
              <a:ext uri="{FF2B5EF4-FFF2-40B4-BE49-F238E27FC236}">
                <a16:creationId xmlns:a16="http://schemas.microsoft.com/office/drawing/2014/main" id="{B56E5FF1-FD6E-473F-B998-7C85F53283CC}"/>
              </a:ext>
            </a:extLst>
          </p:cNvPr>
          <p:cNvSpPr txBox="1"/>
          <p:nvPr/>
        </p:nvSpPr>
        <p:spPr>
          <a:xfrm>
            <a:off x="5663953" y="5805264"/>
            <a:ext cx="530915" cy="300082"/>
          </a:xfrm>
          <a:prstGeom prst="rect">
            <a:avLst/>
          </a:prstGeom>
          <a:noFill/>
        </p:spPr>
        <p:txBody>
          <a:bodyPr wrap="none" rtlCol="0">
            <a:spAutoFit/>
          </a:bodyPr>
          <a:lstStyle/>
          <a:p>
            <a:pPr algn="ctr">
              <a:defRPr/>
            </a:pPr>
            <a:r>
              <a:rPr lang="sv-SE" sz="1350" b="1" dirty="0">
                <a:solidFill>
                  <a:srgbClr val="FDE25B"/>
                </a:solidFill>
                <a:latin typeface="Avenir LT 35 Light"/>
              </a:rPr>
              <a:t>Rast</a:t>
            </a:r>
          </a:p>
        </p:txBody>
      </p:sp>
    </p:spTree>
    <p:extLst>
      <p:ext uri="{BB962C8B-B14F-4D97-AF65-F5344CB8AC3E}">
        <p14:creationId xmlns:p14="http://schemas.microsoft.com/office/powerpoint/2010/main" val="165399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12118"/>
            <a:ext cx="7886700" cy="1325563"/>
          </a:xfrm>
        </p:spPr>
        <p:txBody>
          <a:bodyPr/>
          <a:lstStyle/>
          <a:p>
            <a:r>
              <a:rPr lang="sv-SE" dirty="0"/>
              <a:t>Spelande – Stor del av våra barns vardag</a:t>
            </a:r>
          </a:p>
        </p:txBody>
      </p:sp>
      <p:sp>
        <p:nvSpPr>
          <p:cNvPr id="3" name="Platshållare för innehåll 2"/>
          <p:cNvSpPr>
            <a:spLocks noGrp="1"/>
          </p:cNvSpPr>
          <p:nvPr>
            <p:ph idx="1"/>
          </p:nvPr>
        </p:nvSpPr>
        <p:spPr>
          <a:xfrm>
            <a:off x="1847528" y="1124744"/>
            <a:ext cx="8191822" cy="5256584"/>
          </a:xfrm>
        </p:spPr>
        <p:txBody>
          <a:bodyPr>
            <a:normAutofit/>
          </a:bodyPr>
          <a:lstStyle/>
          <a:p>
            <a:pPr>
              <a:buFontTx/>
              <a:buChar char="-"/>
            </a:pPr>
            <a:r>
              <a:rPr lang="sv-SE" sz="2000" dirty="0"/>
              <a:t>3h om dagen spenderar en 10 åring i snitt online. </a:t>
            </a:r>
          </a:p>
          <a:p>
            <a:pPr>
              <a:buFontTx/>
              <a:buChar char="-"/>
            </a:pPr>
            <a:r>
              <a:rPr lang="sv-SE" sz="2000" dirty="0"/>
              <a:t>Multiplattformspel allt vanligare. (samma spel, fler plattformar = alltid uppkopplad). Det skapar mer tid för spelande.</a:t>
            </a:r>
          </a:p>
          <a:p>
            <a:pPr marL="0" indent="0">
              <a:buNone/>
            </a:pPr>
            <a:endParaRPr lang="sv-SE" sz="2000" dirty="0"/>
          </a:p>
          <a:p>
            <a:pPr marL="0" indent="0">
              <a:buNone/>
            </a:pPr>
            <a:r>
              <a:rPr lang="sv-SE" sz="2000" dirty="0"/>
              <a:t>WHO har nu uppdaterat sin sjukdomslista med dataspelsberoende som en naturlig del av utvecklingen.</a:t>
            </a:r>
          </a:p>
          <a:p>
            <a:pPr>
              <a:buFontTx/>
              <a:buChar char="-"/>
            </a:pPr>
            <a:r>
              <a:rPr lang="sv-SE" sz="1800" i="1" dirty="0"/>
              <a:t>” Ett mönster av återkommande spelbeteende som kan vara över internet eller utanför internet, som karaktäriseras av försämrad kontroll över spelandet, ökad prioritet av spelandet framför andra livsintressen och dagliga aktiviteter och en fortsättning eller eskalering av spelandet trots att det får negativa konsekvenser”</a:t>
            </a:r>
            <a:endParaRPr lang="sv-SE" sz="2000" dirty="0"/>
          </a:p>
          <a:p>
            <a:pPr>
              <a:buFontTx/>
              <a:buChar char="-"/>
            </a:pPr>
            <a:endParaRPr lang="sv-SE" sz="2000" dirty="0"/>
          </a:p>
          <a:p>
            <a:pPr>
              <a:buFontTx/>
              <a:buChar char="-"/>
            </a:pPr>
            <a:r>
              <a:rPr lang="sv-SE" sz="2000" dirty="0"/>
              <a:t>Förståelse för vad som händer i spel viktigt för oss föräldrar. Ex så lösgörs dopamin som en del av kroppens naturliga belöningssystem. Den stora utmaningen är att belöningarna i spel har väldigt låga trösklar så det blir ett osunt belönande.</a:t>
            </a:r>
          </a:p>
          <a:p>
            <a:pPr>
              <a:buFontTx/>
              <a:buChar char="-"/>
            </a:pPr>
            <a:endParaRPr lang="sv-SE" sz="2000" dirty="0"/>
          </a:p>
        </p:txBody>
      </p:sp>
      <p:pic>
        <p:nvPicPr>
          <p:cNvPr id="6" name="Picture 2">
            <a:extLst>
              <a:ext uri="{FF2B5EF4-FFF2-40B4-BE49-F238E27FC236}">
                <a16:creationId xmlns:a16="http://schemas.microsoft.com/office/drawing/2014/main" id="{45960878-B91D-A94F-BD6A-18283AEBA0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26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Bildobjekt 2">
            <a:extLst>
              <a:ext uri="{FF2B5EF4-FFF2-40B4-BE49-F238E27FC236}">
                <a16:creationId xmlns:a16="http://schemas.microsoft.com/office/drawing/2014/main" id="{52BBDA7E-5DB0-A145-8705-86991460737E}"/>
              </a:ext>
            </a:extLst>
          </p:cNvPr>
          <p:cNvPicPr>
            <a:picLocks noChangeAspect="1"/>
          </p:cNvPicPr>
          <p:nvPr/>
        </p:nvPicPr>
        <p:blipFill rotWithShape="1">
          <a:blip r:embed="rId3"/>
          <a:srcRect l="2824" r="3815" b="34535"/>
          <a:stretch/>
        </p:blipFill>
        <p:spPr>
          <a:xfrm>
            <a:off x="0" y="0"/>
            <a:ext cx="12179154" cy="5693434"/>
          </a:xfrm>
          <a:prstGeom prst="rect">
            <a:avLst/>
          </a:prstGeom>
        </p:spPr>
      </p:pic>
      <p:sp>
        <p:nvSpPr>
          <p:cNvPr id="2" name="Rektangel 1">
            <a:extLst>
              <a:ext uri="{FF2B5EF4-FFF2-40B4-BE49-F238E27FC236}">
                <a16:creationId xmlns:a16="http://schemas.microsoft.com/office/drawing/2014/main" id="{494A3B16-87B7-4247-8172-EABF70E671A3}"/>
              </a:ext>
            </a:extLst>
          </p:cNvPr>
          <p:cNvSpPr/>
          <p:nvPr/>
        </p:nvSpPr>
        <p:spPr>
          <a:xfrm>
            <a:off x="0" y="5693434"/>
            <a:ext cx="12192000" cy="11645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FD2C9D11-C3C0-2841-B6B8-3704BB5117EC}"/>
              </a:ext>
            </a:extLst>
          </p:cNvPr>
          <p:cNvPicPr>
            <a:picLocks noChangeAspect="1"/>
          </p:cNvPicPr>
          <p:nvPr/>
        </p:nvPicPr>
        <p:blipFill rotWithShape="1">
          <a:blip r:embed="rId4"/>
          <a:srcRect t="9708"/>
          <a:stretch/>
        </p:blipFill>
        <p:spPr>
          <a:xfrm>
            <a:off x="5555638" y="5693434"/>
            <a:ext cx="1067878" cy="1164566"/>
          </a:xfrm>
          <a:prstGeom prst="rect">
            <a:avLst/>
          </a:prstGeom>
        </p:spPr>
      </p:pic>
    </p:spTree>
    <p:extLst>
      <p:ext uri="{BB962C8B-B14F-4D97-AF65-F5344CB8AC3E}">
        <p14:creationId xmlns:p14="http://schemas.microsoft.com/office/powerpoint/2010/main" val="234762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12118"/>
            <a:ext cx="7886700" cy="1325563"/>
          </a:xfrm>
        </p:spPr>
        <p:txBody>
          <a:bodyPr/>
          <a:lstStyle/>
          <a:p>
            <a:r>
              <a:rPr lang="sv-SE" dirty="0"/>
              <a:t>Mina tips efter 20 år i branschen</a:t>
            </a:r>
          </a:p>
        </p:txBody>
      </p:sp>
      <p:sp>
        <p:nvSpPr>
          <p:cNvPr id="3" name="Platshållare för innehåll 2"/>
          <p:cNvSpPr>
            <a:spLocks noGrp="1"/>
          </p:cNvSpPr>
          <p:nvPr>
            <p:ph idx="1"/>
          </p:nvPr>
        </p:nvSpPr>
        <p:spPr>
          <a:xfrm>
            <a:off x="1847528" y="1124744"/>
            <a:ext cx="8191822" cy="5544616"/>
          </a:xfrm>
        </p:spPr>
        <p:txBody>
          <a:bodyPr>
            <a:normAutofit/>
          </a:bodyPr>
          <a:lstStyle/>
          <a:p>
            <a:pPr>
              <a:buFontTx/>
              <a:buChar char="-"/>
            </a:pPr>
            <a:r>
              <a:rPr lang="sv-SE" sz="2000" dirty="0"/>
              <a:t>Spendera gärna tid med era barn och förstå. Ni är med på fotbollsträningar. Var med och förstå vad de spelar så ni kan prata om det.</a:t>
            </a:r>
          </a:p>
          <a:p>
            <a:pPr>
              <a:buFontTx/>
              <a:buChar char="-"/>
            </a:pPr>
            <a:r>
              <a:rPr lang="sv-SE" sz="2000" dirty="0"/>
              <a:t>Begränsa speltid. Lagom är bäst.</a:t>
            </a:r>
          </a:p>
          <a:p>
            <a:pPr>
              <a:buFontTx/>
              <a:buChar char="-"/>
            </a:pPr>
            <a:r>
              <a:rPr lang="sv-SE" sz="2000" dirty="0"/>
              <a:t>Följ PEGI-ratingen. Den finns där av en anledning. (motsvarighet till filmindustrin men inte lagstadgad som skillnad)</a:t>
            </a:r>
          </a:p>
          <a:p>
            <a:pPr>
              <a:buFontTx/>
              <a:buChar char="-"/>
            </a:pPr>
            <a:r>
              <a:rPr lang="sv-SE" sz="2000" dirty="0"/>
              <a:t>Ha kul. Spel är kanon med rätt förutsättningar!!</a:t>
            </a:r>
          </a:p>
          <a:p>
            <a:pPr marL="0" indent="0">
              <a:buNone/>
            </a:pPr>
            <a:endParaRPr lang="sv-SE" sz="2000" dirty="0"/>
          </a:p>
          <a:p>
            <a:pPr marL="0" indent="0">
              <a:buNone/>
            </a:pPr>
            <a:r>
              <a:rPr lang="sv-SE" sz="2000" b="1" u="sng" dirty="0"/>
              <a:t>Symptom som man kan leta efter om man känner oro</a:t>
            </a:r>
          </a:p>
          <a:p>
            <a:pPr marL="0" indent="0">
              <a:buNone/>
            </a:pPr>
            <a:r>
              <a:rPr lang="sv-SE" sz="2000" dirty="0"/>
              <a:t>- Irritation, lättretlighet och vresighet när man inte spelar dataspel</a:t>
            </a:r>
          </a:p>
          <a:p>
            <a:pPr marL="0" indent="0">
              <a:buNone/>
            </a:pPr>
            <a:r>
              <a:rPr lang="sv-SE" sz="2000" dirty="0"/>
              <a:t>- Utanför skolan tillbringas större delen av tiden åt dataspel</a:t>
            </a:r>
          </a:p>
          <a:p>
            <a:pPr>
              <a:buFontTx/>
              <a:buChar char="-"/>
            </a:pPr>
            <a:r>
              <a:rPr lang="sv-SE" sz="2000" dirty="0"/>
              <a:t>Trötthet</a:t>
            </a:r>
          </a:p>
          <a:p>
            <a:pPr>
              <a:buFontTx/>
              <a:buChar char="-"/>
            </a:pPr>
            <a:r>
              <a:rPr lang="sv-SE" sz="2000" dirty="0"/>
              <a:t>Kommer efter med läxorna</a:t>
            </a:r>
          </a:p>
          <a:p>
            <a:pPr>
              <a:buFontTx/>
              <a:buChar char="-"/>
            </a:pPr>
            <a:r>
              <a:rPr lang="sv-SE" sz="2000" dirty="0"/>
              <a:t>Spelar hellre än träffar vänner och bekanta</a:t>
            </a:r>
          </a:p>
          <a:p>
            <a:pPr>
              <a:buFontTx/>
              <a:buChar char="-"/>
            </a:pPr>
            <a:r>
              <a:rPr lang="sv-SE" sz="2000" dirty="0"/>
              <a:t>Hoppar av andra fritidsaktiviteter</a:t>
            </a:r>
          </a:p>
          <a:p>
            <a:pPr>
              <a:buFontTx/>
              <a:buChar char="-"/>
            </a:pPr>
            <a:endParaRPr lang="sv-SE" sz="2000" dirty="0"/>
          </a:p>
        </p:txBody>
      </p:sp>
      <p:pic>
        <p:nvPicPr>
          <p:cNvPr id="6" name="Picture 2">
            <a:extLst>
              <a:ext uri="{FF2B5EF4-FFF2-40B4-BE49-F238E27FC236}">
                <a16:creationId xmlns:a16="http://schemas.microsoft.com/office/drawing/2014/main" id="{59F763F3-4661-DC41-893D-9513AD23BB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752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12118"/>
            <a:ext cx="7886700" cy="1325563"/>
          </a:xfrm>
        </p:spPr>
        <p:txBody>
          <a:bodyPr/>
          <a:lstStyle/>
          <a:p>
            <a:r>
              <a:rPr lang="sv-SE" dirty="0" err="1"/>
              <a:t>Coerver</a:t>
            </a:r>
            <a:endParaRPr lang="sv-SE" dirty="0"/>
          </a:p>
        </p:txBody>
      </p:sp>
      <p:sp>
        <p:nvSpPr>
          <p:cNvPr id="3" name="Platshållare för innehåll 2"/>
          <p:cNvSpPr>
            <a:spLocks noGrp="1"/>
          </p:cNvSpPr>
          <p:nvPr>
            <p:ph idx="1"/>
          </p:nvPr>
        </p:nvSpPr>
        <p:spPr>
          <a:xfrm>
            <a:off x="1847528" y="1124745"/>
            <a:ext cx="8191822" cy="5052219"/>
          </a:xfrm>
        </p:spPr>
        <p:txBody>
          <a:bodyPr>
            <a:normAutofit/>
          </a:bodyPr>
          <a:lstStyle/>
          <a:p>
            <a:r>
              <a:rPr lang="sv-SE" sz="2000" dirty="0"/>
              <a:t>Information kommer separat till de 32st som anmält sig.</a:t>
            </a:r>
          </a:p>
          <a:p>
            <a:r>
              <a:rPr lang="sv-SE" sz="2000" dirty="0"/>
              <a:t>2 tränare från </a:t>
            </a:r>
            <a:r>
              <a:rPr lang="sv-SE" sz="2000" dirty="0" err="1"/>
              <a:t>Coerver</a:t>
            </a:r>
            <a:r>
              <a:rPr lang="sv-SE" sz="2000" dirty="0"/>
              <a:t> på plats varje träning.</a:t>
            </a:r>
          </a:p>
          <a:p>
            <a:r>
              <a:rPr lang="sv-SE" sz="2000" dirty="0"/>
              <a:t>Planen är måndagar 17-18</a:t>
            </a:r>
          </a:p>
          <a:p>
            <a:r>
              <a:rPr lang="sv-SE" sz="2000" dirty="0"/>
              <a:t>En tränare från oss kommer vara med vid olika tillfällen. </a:t>
            </a:r>
          </a:p>
          <a:p>
            <a:r>
              <a:rPr lang="sv-SE" sz="2000" dirty="0"/>
              <a:t>Betalning via </a:t>
            </a:r>
            <a:r>
              <a:rPr lang="sv-SE" sz="2000" dirty="0" err="1"/>
              <a:t>swish</a:t>
            </a:r>
            <a:r>
              <a:rPr lang="sv-SE" sz="2000" dirty="0"/>
              <a:t> direkt till </a:t>
            </a:r>
            <a:r>
              <a:rPr lang="sv-SE" sz="2000" dirty="0" err="1"/>
              <a:t>Coerver</a:t>
            </a:r>
            <a:r>
              <a:rPr lang="sv-SE" sz="2000" dirty="0"/>
              <a:t>.</a:t>
            </a:r>
          </a:p>
          <a:p>
            <a:endParaRPr lang="sv-SE" sz="2000" dirty="0"/>
          </a:p>
          <a:p>
            <a:r>
              <a:rPr lang="sv-SE" sz="2000" dirty="0"/>
              <a:t>OBS. INTE EN DEL AV SSK P-09´s träningsupplägg. Vi har med klubben </a:t>
            </a:r>
            <a:r>
              <a:rPr lang="sv-SE" sz="2000" dirty="0" err="1"/>
              <a:t>faciliterat</a:t>
            </a:r>
            <a:r>
              <a:rPr lang="sv-SE" sz="2000" dirty="0"/>
              <a:t> inbjudan mm för att alla skall få chansen då priserna var bra vid större grupp.</a:t>
            </a:r>
          </a:p>
          <a:p>
            <a:endParaRPr lang="sv-SE" sz="2000" dirty="0"/>
          </a:p>
          <a:p>
            <a:endParaRPr lang="sv-SE" sz="2000" dirty="0"/>
          </a:p>
        </p:txBody>
      </p:sp>
      <p:pic>
        <p:nvPicPr>
          <p:cNvPr id="6" name="Picture 2">
            <a:extLst>
              <a:ext uri="{FF2B5EF4-FFF2-40B4-BE49-F238E27FC236}">
                <a16:creationId xmlns:a16="http://schemas.microsoft.com/office/drawing/2014/main" id="{25AAE09A-6CF4-3D41-95B0-D42C6F12C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2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12118"/>
            <a:ext cx="7886700" cy="1325563"/>
          </a:xfrm>
        </p:spPr>
        <p:txBody>
          <a:bodyPr/>
          <a:lstStyle/>
          <a:p>
            <a:r>
              <a:rPr lang="sv-SE" dirty="0"/>
              <a:t>SLUT TRÄNARDELEN</a:t>
            </a:r>
          </a:p>
        </p:txBody>
      </p:sp>
      <p:pic>
        <p:nvPicPr>
          <p:cNvPr id="4" name="Picture 2">
            <a:extLst>
              <a:ext uri="{FF2B5EF4-FFF2-40B4-BE49-F238E27FC236}">
                <a16:creationId xmlns:a16="http://schemas.microsoft.com/office/drawing/2014/main" id="{1F2B4D2F-DD64-804E-BE84-D081004D15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74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543"/>
            <a:ext cx="9144000" cy="864095"/>
          </a:xfrm>
        </p:spPr>
        <p:txBody>
          <a:bodyPr/>
          <a:lstStyle/>
          <a:p>
            <a:r>
              <a:rPr lang="sv-SE" dirty="0"/>
              <a:t>Agenda</a:t>
            </a:r>
          </a:p>
        </p:txBody>
      </p:sp>
      <p:sp>
        <p:nvSpPr>
          <p:cNvPr id="4" name="Underrubrik 3"/>
          <p:cNvSpPr txBox="1">
            <a:spLocks noGrp="1"/>
          </p:cNvSpPr>
          <p:nvPr>
            <p:ph type="subTitle" idx="1"/>
          </p:nvPr>
        </p:nvSpPr>
        <p:spPr>
          <a:xfrm>
            <a:off x="1991544" y="637468"/>
            <a:ext cx="8424936" cy="5584606"/>
          </a:xfrm>
          <a:prstGeom prst="rect">
            <a:avLst/>
          </a:prstGeom>
          <a:noFill/>
        </p:spPr>
        <p:txBody>
          <a:bodyPr wrap="square">
            <a:spAutoFit/>
          </a:bodyPr>
          <a:lstStyle>
            <a:lvl1pPr marL="171450" indent="-171450" eaLnBrk="0" hangingPunct="0">
              <a:tabLst>
                <a:tab pos="180975"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180975"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9pPr>
          </a:lstStyle>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Välkomna - Janne</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Bakgrund – året som gick – Jens</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Inomhusåret - André</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Träning , seriespel och matchupplägg 2019 – Jens</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Säsongsupptakt - Jens</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Spelarfokus och uppförandekod – André</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Kort om aktiviteter, kost och delar som påverkar fokus - André</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Ledarna och Arbetsbeskrivningar - Janne</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Föräldraansvar och Arbetsbeskrivning – Denise</a:t>
            </a:r>
          </a:p>
          <a:p>
            <a:pPr algn="l" eaLnBrk="1" hangingPunct="1">
              <a:lnSpc>
                <a:spcPct val="150000"/>
              </a:lnSpc>
              <a:buClr>
                <a:schemeClr val="accent1"/>
              </a:buClr>
              <a:buFont typeface="Arial" panose="020B0604020202020204" pitchFamily="34" charset="0"/>
              <a:buChar char="•"/>
            </a:pPr>
            <a:r>
              <a:rPr lang="sv-SE" altLang="sv-SE" sz="2000" dirty="0">
                <a:latin typeface="Calibri" panose="020F0502020204030204" pitchFamily="34" charset="0"/>
                <a:cs typeface="Calibri" panose="020F0502020204030204" pitchFamily="34" charset="0"/>
              </a:rPr>
              <a:t>Avslutning - Janne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05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116632"/>
            <a:ext cx="7886700" cy="543594"/>
          </a:xfrm>
        </p:spPr>
        <p:txBody>
          <a:bodyPr>
            <a:normAutofit fontScale="90000"/>
          </a:bodyPr>
          <a:lstStyle/>
          <a:p>
            <a:r>
              <a:rPr lang="sv-SE" dirty="0"/>
              <a:t>Så var säsongen 2018</a:t>
            </a:r>
          </a:p>
        </p:txBody>
      </p:sp>
      <p:sp>
        <p:nvSpPr>
          <p:cNvPr id="3" name="Platshållare för innehåll 2"/>
          <p:cNvSpPr>
            <a:spLocks noGrp="1"/>
          </p:cNvSpPr>
          <p:nvPr>
            <p:ph idx="1"/>
          </p:nvPr>
        </p:nvSpPr>
        <p:spPr>
          <a:xfrm>
            <a:off x="1919536" y="1113086"/>
            <a:ext cx="8119814" cy="4692179"/>
          </a:xfrm>
        </p:spPr>
        <p:txBody>
          <a:bodyPr>
            <a:normAutofit/>
          </a:bodyPr>
          <a:lstStyle/>
          <a:p>
            <a:pPr marL="0" indent="0">
              <a:buNone/>
            </a:pPr>
            <a:r>
              <a:rPr lang="sv-SE" sz="2000" b="1" u="sng" dirty="0"/>
              <a:t>Antal spelare: Truppen har bestått av ca 55 barn. (nya/slutat under säsong)</a:t>
            </a:r>
          </a:p>
          <a:p>
            <a:r>
              <a:rPr lang="sv-SE" sz="2000" dirty="0"/>
              <a:t>Fokus: Individuell utveckling med mycket bollkontakt, även börjat vidröra grunderna i spelet/taktik. Alltid fokus på att ha roligt varje gång vi ses.</a:t>
            </a:r>
          </a:p>
          <a:p>
            <a:r>
              <a:rPr lang="sv-SE" sz="2000" dirty="0"/>
              <a:t>Utmaning för oss: Våra killar är alla på olika nivåer. Det kom en hel del helt nya i somras, repetition av upplägg Tisdagar/Torsdagar.</a:t>
            </a:r>
          </a:p>
          <a:p>
            <a:r>
              <a:rPr lang="sv-SE" sz="2000" dirty="0"/>
              <a:t>Nya nationella regler på prov testades.</a:t>
            </a:r>
          </a:p>
          <a:p>
            <a:r>
              <a:rPr lang="sv-SE" sz="2000" dirty="0"/>
              <a:t>Cuper: </a:t>
            </a:r>
            <a:r>
              <a:rPr lang="sv-SE" sz="2000" dirty="0" err="1"/>
              <a:t>Aroscupen</a:t>
            </a:r>
            <a:r>
              <a:rPr lang="sv-SE" sz="2000" dirty="0"/>
              <a:t> och Fotbollens dag (5-manna).</a:t>
            </a:r>
          </a:p>
          <a:p>
            <a:r>
              <a:rPr lang="sv-SE" sz="2000" dirty="0"/>
              <a:t>Seriespel för första året. 7-manna.</a:t>
            </a:r>
          </a:p>
          <a:p>
            <a:r>
              <a:rPr lang="sv-SE" sz="2000" dirty="0"/>
              <a:t>Fortsatt upplägg med frivillig vinterträning i Skiljebohallen. Bra uppslutning och en kul utveckling med 2 cuper planerade under vintern.</a:t>
            </a:r>
          </a:p>
          <a:p>
            <a:endParaRPr lang="sv-SE" sz="2000" dirty="0"/>
          </a:p>
        </p:txBody>
      </p:sp>
      <p:pic>
        <p:nvPicPr>
          <p:cNvPr id="6" name="Picture 2">
            <a:extLst>
              <a:ext uri="{FF2B5EF4-FFF2-40B4-BE49-F238E27FC236}">
                <a16:creationId xmlns:a16="http://schemas.microsoft.com/office/drawing/2014/main" id="{37722E30-86A5-774A-BAF2-0D2B8B9962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21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116632"/>
            <a:ext cx="7886700" cy="543594"/>
          </a:xfrm>
        </p:spPr>
        <p:txBody>
          <a:bodyPr>
            <a:normAutofit fontScale="90000"/>
          </a:bodyPr>
          <a:lstStyle/>
          <a:p>
            <a:r>
              <a:rPr lang="sv-SE" dirty="0" err="1"/>
              <a:t>Inomhusträming</a:t>
            </a:r>
            <a:r>
              <a:rPr lang="sv-SE" dirty="0"/>
              <a:t> 2018/19 - André</a:t>
            </a:r>
          </a:p>
        </p:txBody>
      </p:sp>
      <p:sp>
        <p:nvSpPr>
          <p:cNvPr id="3" name="Platshållare för innehåll 2"/>
          <p:cNvSpPr>
            <a:spLocks noGrp="1"/>
          </p:cNvSpPr>
          <p:nvPr>
            <p:ph idx="1"/>
          </p:nvPr>
        </p:nvSpPr>
        <p:spPr>
          <a:xfrm>
            <a:off x="1919536" y="1113086"/>
            <a:ext cx="8119814" cy="4692179"/>
          </a:xfrm>
        </p:spPr>
        <p:txBody>
          <a:bodyPr>
            <a:normAutofit lnSpcReduction="10000"/>
          </a:bodyPr>
          <a:lstStyle/>
          <a:p>
            <a:pPr marL="0" indent="0">
              <a:buNone/>
            </a:pPr>
            <a:r>
              <a:rPr lang="sv-SE" sz="2000" b="1" u="sng" dirty="0"/>
              <a:t>20st anmälda till vinterträning. </a:t>
            </a:r>
          </a:p>
          <a:p>
            <a:r>
              <a:rPr lang="sv-SE" sz="2000" dirty="0"/>
              <a:t>Fokus: Lära oss </a:t>
            </a:r>
            <a:r>
              <a:rPr lang="sv-SE" sz="2000" dirty="0" err="1"/>
              <a:t>futsal</a:t>
            </a:r>
            <a:r>
              <a:rPr lang="sv-SE" sz="2000" dirty="0"/>
              <a:t> med de regler som gäller inne i spel 5-5</a:t>
            </a:r>
          </a:p>
          <a:p>
            <a:r>
              <a:rPr lang="sv-SE" sz="2000" dirty="0"/>
              <a:t>Träningarna omfattar inga övningar utan högt fokus på taktik, spel, positioner och högt tempo med mycket bollkontakt.</a:t>
            </a:r>
          </a:p>
          <a:p>
            <a:r>
              <a:rPr lang="sv-SE" sz="2000" dirty="0"/>
              <a:t>Matchat 2 gånger mot andra lag. (köping hemma/borta)</a:t>
            </a:r>
          </a:p>
          <a:p>
            <a:r>
              <a:rPr lang="sv-SE" sz="2000" dirty="0"/>
              <a:t>Spelat en renodlad </a:t>
            </a:r>
            <a:r>
              <a:rPr lang="sv-SE" sz="2000" dirty="0" err="1"/>
              <a:t>inomhuscup</a:t>
            </a:r>
            <a:r>
              <a:rPr lang="sv-SE" sz="2000" dirty="0"/>
              <a:t> i Kungsängen med nya lag som vi normalt sett inte möter i serien. (med riktiga </a:t>
            </a:r>
            <a:r>
              <a:rPr lang="sv-SE" sz="2000" dirty="0" err="1"/>
              <a:t>futsalregler</a:t>
            </a:r>
            <a:r>
              <a:rPr lang="sv-SE" sz="2000" dirty="0"/>
              <a:t>)</a:t>
            </a:r>
          </a:p>
          <a:p>
            <a:r>
              <a:rPr lang="sv-SE" sz="2000" dirty="0"/>
              <a:t>Avslutar i helgen nu med Big Mac Cup här i Västerås.</a:t>
            </a:r>
          </a:p>
          <a:p>
            <a:endParaRPr lang="sv-SE" sz="2000" dirty="0"/>
          </a:p>
          <a:p>
            <a:r>
              <a:rPr lang="sv-SE" sz="2000" dirty="0"/>
              <a:t>Högt deltagande på träningarna. Målvakterna som varit med har fått mycket träning i att sätta igång spelet snabbt samt delta mer i spelet än under normal utesäsong.</a:t>
            </a:r>
          </a:p>
          <a:p>
            <a:endParaRPr lang="sv-SE" sz="2000" dirty="0"/>
          </a:p>
          <a:p>
            <a:r>
              <a:rPr lang="sv-SE" sz="2000" dirty="0"/>
              <a:t>Vi kommer fortsätta med inomhus nästa vinter. Komplement för de som vill spela på vintern samt de som inte har annan vinteridrott.</a:t>
            </a:r>
          </a:p>
          <a:p>
            <a:endParaRPr lang="sv-SE" sz="2000" dirty="0"/>
          </a:p>
        </p:txBody>
      </p:sp>
      <p:pic>
        <p:nvPicPr>
          <p:cNvPr id="6" name="Picture 2">
            <a:extLst>
              <a:ext uri="{FF2B5EF4-FFF2-40B4-BE49-F238E27FC236}">
                <a16:creationId xmlns:a16="http://schemas.microsoft.com/office/drawing/2014/main" id="{84A2E14C-9C48-0F45-9E0A-BE0C327D64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1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52650" y="-251594"/>
            <a:ext cx="7886700" cy="1325563"/>
          </a:xfrm>
        </p:spPr>
        <p:txBody>
          <a:bodyPr/>
          <a:lstStyle/>
          <a:p>
            <a:r>
              <a:rPr lang="sv-SE" dirty="0"/>
              <a:t>Träningsupplägg 2019 - Jens </a:t>
            </a:r>
          </a:p>
        </p:txBody>
      </p:sp>
      <p:sp>
        <p:nvSpPr>
          <p:cNvPr id="3" name="Platshållare för innehåll 2"/>
          <p:cNvSpPr>
            <a:spLocks noGrp="1"/>
          </p:cNvSpPr>
          <p:nvPr>
            <p:ph idx="1"/>
          </p:nvPr>
        </p:nvSpPr>
        <p:spPr>
          <a:xfrm>
            <a:off x="1775520" y="1124744"/>
            <a:ext cx="8280920" cy="5472608"/>
          </a:xfrm>
        </p:spPr>
        <p:txBody>
          <a:bodyPr>
            <a:normAutofit/>
          </a:bodyPr>
          <a:lstStyle/>
          <a:p>
            <a:pPr marL="0" indent="0">
              <a:buNone/>
            </a:pPr>
            <a:r>
              <a:rPr lang="sv-SE" sz="2000" b="1" u="sng" dirty="0"/>
              <a:t>45 </a:t>
            </a:r>
            <a:r>
              <a:rPr lang="sv-SE" sz="2000" b="1" u="sng" dirty="0" err="1"/>
              <a:t>st</a:t>
            </a:r>
            <a:r>
              <a:rPr lang="sv-SE" sz="2000" b="1" u="sng" dirty="0"/>
              <a:t> barn är i dag registrerade för träning och matcher varav 4 nya. (48 max)</a:t>
            </a:r>
          </a:p>
          <a:p>
            <a:r>
              <a:rPr lang="sv-SE" sz="2000" dirty="0"/>
              <a:t>Vi följer </a:t>
            </a:r>
            <a:r>
              <a:rPr lang="sv-SE" sz="2000" dirty="0" err="1"/>
              <a:t>Svff</a:t>
            </a:r>
            <a:r>
              <a:rPr lang="sv-SE" sz="2000" dirty="0"/>
              <a:t> träningsmetoder med steg för </a:t>
            </a:r>
            <a:r>
              <a:rPr lang="sv-SE" sz="2000" dirty="0" err="1"/>
              <a:t>resp</a:t>
            </a:r>
            <a:r>
              <a:rPr lang="sv-SE" sz="2000" dirty="0"/>
              <a:t> ålder.</a:t>
            </a:r>
          </a:p>
          <a:p>
            <a:r>
              <a:rPr lang="sv-SE" sz="2000" dirty="0"/>
              <a:t>Två träningar i veckan. Olika inriktningar. </a:t>
            </a:r>
          </a:p>
          <a:p>
            <a:pPr lvl="1"/>
            <a:r>
              <a:rPr lang="sv-SE" sz="1700" dirty="0"/>
              <a:t>Tisdagar 17:30-19:00</a:t>
            </a:r>
          </a:p>
          <a:p>
            <a:pPr lvl="1"/>
            <a:r>
              <a:rPr lang="sv-SE" sz="1700" dirty="0"/>
              <a:t>Torsdagar 17:00-18:00 (</a:t>
            </a:r>
            <a:r>
              <a:rPr lang="sv-SE" sz="1700" dirty="0" err="1"/>
              <a:t>ev</a:t>
            </a:r>
            <a:r>
              <a:rPr lang="sv-SE" sz="1700" dirty="0"/>
              <a:t> en halvtimme till i samråd med annan grupp)</a:t>
            </a:r>
          </a:p>
          <a:p>
            <a:r>
              <a:rPr lang="sv-SE" sz="2000" dirty="0"/>
              <a:t>Barnen delas upp i 4 lag/färger som behålls hela året. Gemensamma träningar där vi delar in året i block och byter schema ca 3-4 gånger.</a:t>
            </a:r>
          </a:p>
          <a:p>
            <a:r>
              <a:rPr lang="sv-SE" sz="2000" dirty="0"/>
              <a:t>Målvakt: Specifik målvaktsträning fortsätter i år med varannan vecka.</a:t>
            </a:r>
          </a:p>
          <a:p>
            <a:r>
              <a:rPr lang="sv-SE" sz="2000" dirty="0"/>
              <a:t>Första träningen torsdag 25 april (Konstgräs) och slutar slutet september. Sommaruppehåll som vanligt.</a:t>
            </a:r>
          </a:p>
          <a:p>
            <a:r>
              <a:rPr lang="sv-SE" sz="2000" dirty="0"/>
              <a:t>Vi kommer starta med att kalla till träning för att kunna anpassa våra träningar beroende på antalet som deltar. </a:t>
            </a:r>
            <a:r>
              <a:rPr lang="sv-SE" sz="2000" u="sng" dirty="0"/>
              <a:t>Otroligt viktigt att ni som föräldrar har koll på mail och kallelser. </a:t>
            </a:r>
            <a:r>
              <a:rPr lang="sv-SE" sz="2000" dirty="0"/>
              <a:t>Gå gärna in redan nu på </a:t>
            </a:r>
            <a:r>
              <a:rPr lang="sv-SE" sz="2000" dirty="0" err="1"/>
              <a:t>laget.se</a:t>
            </a:r>
            <a:r>
              <a:rPr lang="sv-SE" sz="2000" dirty="0"/>
              <a:t> och kolla så era kontaktuppgifter stämmer.</a:t>
            </a:r>
          </a:p>
          <a:p>
            <a:r>
              <a:rPr lang="sv-SE" sz="2000" dirty="0"/>
              <a:t>Träning och match kopplad för uppföljning. 3 tydliga saker från träning till match.</a:t>
            </a:r>
          </a:p>
          <a:p>
            <a:endParaRPr lang="sv-SE" sz="2000" dirty="0"/>
          </a:p>
          <a:p>
            <a:pPr lvl="0">
              <a:buFontTx/>
              <a:buChar char="-"/>
            </a:pPr>
            <a:endParaRPr lang="sv-SE" sz="2000" dirty="0"/>
          </a:p>
          <a:p>
            <a:pPr lvl="0">
              <a:buFontTx/>
              <a:buChar char="-"/>
            </a:pPr>
            <a:endParaRPr lang="sv-SE" sz="2000" dirty="0"/>
          </a:p>
          <a:p>
            <a:pPr marL="0" indent="0">
              <a:buNone/>
            </a:pPr>
            <a:endParaRPr lang="sv-SE" sz="2000" dirty="0"/>
          </a:p>
        </p:txBody>
      </p:sp>
      <p:pic>
        <p:nvPicPr>
          <p:cNvPr id="6" name="Picture 2">
            <a:extLst>
              <a:ext uri="{FF2B5EF4-FFF2-40B4-BE49-F238E27FC236}">
                <a16:creationId xmlns:a16="http://schemas.microsoft.com/office/drawing/2014/main" id="{D0CA3304-0B51-704A-BAB3-6FB27D76D6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94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1177" y="30463"/>
            <a:ext cx="7886700" cy="1325563"/>
          </a:xfrm>
        </p:spPr>
        <p:txBody>
          <a:bodyPr>
            <a:normAutofit/>
          </a:bodyPr>
          <a:lstStyle/>
          <a:p>
            <a:r>
              <a:rPr lang="sv" sz="2400" b="1" dirty="0"/>
              <a:t>Målbild spelfilosofi Nivå 2 9 - 12 år</a:t>
            </a:r>
            <a:endParaRPr lang="sv-SE" sz="2400" dirty="0"/>
          </a:p>
        </p:txBody>
      </p:sp>
      <p:sp>
        <p:nvSpPr>
          <p:cNvPr id="3" name="Platshållare för innehåll 2"/>
          <p:cNvSpPr>
            <a:spLocks noGrp="1"/>
          </p:cNvSpPr>
          <p:nvPr>
            <p:ph idx="1"/>
          </p:nvPr>
        </p:nvSpPr>
        <p:spPr>
          <a:xfrm>
            <a:off x="1775520" y="1124744"/>
            <a:ext cx="8280920" cy="5472608"/>
          </a:xfrm>
        </p:spPr>
        <p:txBody>
          <a:bodyPr>
            <a:normAutofit lnSpcReduction="10000"/>
          </a:bodyPr>
          <a:lstStyle/>
          <a:p>
            <a:r>
              <a:rPr lang="sv-SE" sz="2000" b="1" dirty="0"/>
              <a:t>Positionsbestämt lagspel</a:t>
            </a:r>
            <a:br>
              <a:rPr lang="sv-SE" sz="2000" dirty="0"/>
            </a:br>
            <a:r>
              <a:rPr lang="sv-SE" sz="2000" dirty="0"/>
              <a:t>Alla spelare deltar i anfallsspelet och utifrån sin position i försvarsspelet.</a:t>
            </a:r>
          </a:p>
          <a:p>
            <a:r>
              <a:rPr lang="sv-SE" sz="2000" b="1" dirty="0"/>
              <a:t>Skapa spelytor</a:t>
            </a:r>
            <a:br>
              <a:rPr lang="sv-SE" sz="2000" dirty="0"/>
            </a:br>
            <a:r>
              <a:rPr lang="sv-SE" sz="2000" dirty="0"/>
              <a:t>I anfallsspelet gör laget spelytorna stora och skapar tid med bollen.</a:t>
            </a:r>
          </a:p>
          <a:p>
            <a:r>
              <a:rPr lang="sv-SE" sz="2000" b="1" dirty="0"/>
              <a:t>Kontrollera bollen</a:t>
            </a:r>
            <a:br>
              <a:rPr lang="sv-SE" sz="2000" dirty="0"/>
            </a:br>
            <a:r>
              <a:rPr lang="sv-SE" sz="2000" dirty="0"/>
              <a:t>Spelarna kontrollerar bollen i anfallsspelet.</a:t>
            </a:r>
          </a:p>
          <a:p>
            <a:r>
              <a:rPr lang="sv-SE" sz="2000" b="1" dirty="0"/>
              <a:t>Djupledsspel</a:t>
            </a:r>
            <a:br>
              <a:rPr lang="sv-SE" sz="2000" dirty="0"/>
            </a:br>
            <a:r>
              <a:rPr lang="sv-SE" sz="2000" dirty="0"/>
              <a:t>Bollen spelas främst framåt i djupled.</a:t>
            </a:r>
          </a:p>
          <a:p>
            <a:r>
              <a:rPr lang="sv-SE" sz="2000" b="1" dirty="0"/>
              <a:t>Passningsinriktat spel</a:t>
            </a:r>
            <a:br>
              <a:rPr lang="sv-SE" sz="2000" dirty="0"/>
            </a:br>
            <a:r>
              <a:rPr lang="sv-SE" sz="2000" dirty="0"/>
              <a:t>Spelarna behärskar mottagning och korta passningar på marken.</a:t>
            </a:r>
          </a:p>
          <a:p>
            <a:r>
              <a:rPr lang="sv-SE" sz="2000" b="1" dirty="0"/>
              <a:t>Skapa målchans och avsluta</a:t>
            </a:r>
            <a:br>
              <a:rPr lang="sv-SE" sz="2000" dirty="0"/>
            </a:br>
            <a:r>
              <a:rPr lang="sv-SE" sz="2000" dirty="0"/>
              <a:t>Avslut skapas med följande anfallsvapen utmana, dribbla, väggspel. Spelarna är beslutsamma i avslutslägen och kan skjuta med precision.</a:t>
            </a:r>
          </a:p>
          <a:p>
            <a:r>
              <a:rPr lang="sv-SE" sz="2000" b="1" dirty="0"/>
              <a:t>Bollorienterat försvarsspel</a:t>
            </a:r>
            <a:br>
              <a:rPr lang="sv-SE" sz="2000" dirty="0"/>
            </a:br>
            <a:r>
              <a:rPr lang="sv-SE" sz="2000" dirty="0"/>
              <a:t>Bollens position bestämmer positionerna för lagets försvarsspel.</a:t>
            </a:r>
          </a:p>
          <a:p>
            <a:r>
              <a:rPr lang="sv-SE" sz="2000" b="1" dirty="0"/>
              <a:t>Press på bollhållaren</a:t>
            </a:r>
            <a:br>
              <a:rPr lang="sv-SE" sz="2000" dirty="0"/>
            </a:br>
            <a:r>
              <a:rPr lang="sv-SE" sz="2000" dirty="0"/>
              <a:t>Spelarna pressar motståndarnas bollhållare för att ta tillbaka bollen och för att förhindra motståndarnas djupledsspel.</a:t>
            </a:r>
          </a:p>
        </p:txBody>
      </p:sp>
      <p:pic>
        <p:nvPicPr>
          <p:cNvPr id="6" name="Picture 2">
            <a:extLst>
              <a:ext uri="{FF2B5EF4-FFF2-40B4-BE49-F238E27FC236}">
                <a16:creationId xmlns:a16="http://schemas.microsoft.com/office/drawing/2014/main" id="{F7C18E5F-4ABC-F94D-8347-584E7820BE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1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1177" y="30463"/>
            <a:ext cx="7886700" cy="1325563"/>
          </a:xfrm>
        </p:spPr>
        <p:txBody>
          <a:bodyPr>
            <a:normAutofit/>
          </a:bodyPr>
          <a:lstStyle/>
          <a:p>
            <a:r>
              <a:rPr lang="sv" sz="2400" b="1" dirty="0"/>
              <a:t>Färdigheter Laget. Nivå 2 9 - 12 år</a:t>
            </a:r>
            <a:endParaRPr lang="sv-SE" sz="2400" dirty="0"/>
          </a:p>
        </p:txBody>
      </p:sp>
      <p:sp>
        <p:nvSpPr>
          <p:cNvPr id="3" name="Platshållare för innehåll 2"/>
          <p:cNvSpPr>
            <a:spLocks noGrp="1"/>
          </p:cNvSpPr>
          <p:nvPr>
            <p:ph idx="1"/>
          </p:nvPr>
        </p:nvSpPr>
        <p:spPr>
          <a:xfrm>
            <a:off x="1775520" y="1124744"/>
            <a:ext cx="8280920" cy="5472608"/>
          </a:xfrm>
        </p:spPr>
        <p:txBody>
          <a:bodyPr>
            <a:noAutofit/>
          </a:bodyPr>
          <a:lstStyle/>
          <a:p>
            <a:r>
              <a:rPr lang="sv-SE" sz="2000" b="1" dirty="0"/>
              <a:t>Lagspel</a:t>
            </a:r>
            <a:br>
              <a:rPr lang="sv-SE" sz="2000" dirty="0"/>
            </a:br>
            <a:r>
              <a:rPr lang="sv-SE" sz="2000" dirty="0"/>
              <a:t>Alla spelare är delaktiga i anfallsspelet och i försvarsspelet.</a:t>
            </a:r>
          </a:p>
          <a:p>
            <a:r>
              <a:rPr lang="sv-SE" sz="2000" b="1" dirty="0"/>
              <a:t>Skapa spelbredd och speldjup</a:t>
            </a:r>
            <a:br>
              <a:rPr lang="sv-SE" sz="2000" dirty="0"/>
            </a:br>
            <a:r>
              <a:rPr lang="sv-SE" sz="2000" dirty="0"/>
              <a:t>Laget behöver både spelbredd och speldjup för ett bra anfallsspel.</a:t>
            </a:r>
            <a:endParaRPr lang="sv-SE" sz="2000" b="1" dirty="0"/>
          </a:p>
          <a:p>
            <a:r>
              <a:rPr lang="sv-SE" sz="2000" b="1" dirty="0"/>
              <a:t>Numerära överlägen</a:t>
            </a:r>
            <a:br>
              <a:rPr lang="sv-SE" sz="2000" dirty="0"/>
            </a:br>
            <a:r>
              <a:rPr lang="sv-SE" sz="2000" dirty="0"/>
              <a:t>Sträva efter att skapa numerära överlägen i anfallsspelet och undvika numerära</a:t>
            </a:r>
            <a:br>
              <a:rPr lang="sv-SE" sz="2000" dirty="0"/>
            </a:br>
            <a:r>
              <a:rPr lang="sv-SE" sz="2000" dirty="0"/>
              <a:t>underlägen i försvarsspelet.</a:t>
            </a:r>
            <a:endParaRPr lang="sv-SE" sz="2000" b="1" dirty="0"/>
          </a:p>
          <a:p>
            <a:r>
              <a:rPr lang="sv-SE" sz="2000" b="1" dirty="0"/>
              <a:t>Djupledsspel</a:t>
            </a:r>
            <a:br>
              <a:rPr lang="sv-SE" sz="2000" dirty="0"/>
            </a:br>
            <a:r>
              <a:rPr lang="sv-SE" sz="2000" dirty="0"/>
              <a:t>Sträva efter att spela framåt i djupled.</a:t>
            </a:r>
            <a:endParaRPr lang="sv-SE" sz="2000" b="1" dirty="0"/>
          </a:p>
          <a:p>
            <a:r>
              <a:rPr lang="sv-SE" sz="2000" b="1" dirty="0"/>
              <a:t>Uppflyttning i anfallsspel</a:t>
            </a:r>
            <a:br>
              <a:rPr lang="sv-SE" sz="2000" dirty="0"/>
            </a:br>
            <a:r>
              <a:rPr lang="sv-SE" sz="2000" dirty="0"/>
              <a:t>Flytta upp laget när bollen spelas framåt.</a:t>
            </a:r>
            <a:endParaRPr lang="sv-SE" sz="2000" b="1" dirty="0"/>
          </a:p>
          <a:p>
            <a:r>
              <a:rPr lang="sv-SE" sz="2000" b="1" dirty="0"/>
              <a:t>Pressa med närmsta spelare</a:t>
            </a:r>
            <a:br>
              <a:rPr lang="sv-SE" sz="2000" dirty="0"/>
            </a:br>
            <a:r>
              <a:rPr lang="sv-SE" sz="2000" dirty="0"/>
              <a:t>Närmsta försvarsspelare pressar bollhållaren, övriga spelare täcker ytor eller markerar.</a:t>
            </a:r>
          </a:p>
          <a:p>
            <a:endParaRPr lang="sv-SE" sz="2000" dirty="0"/>
          </a:p>
        </p:txBody>
      </p:sp>
      <p:pic>
        <p:nvPicPr>
          <p:cNvPr id="6" name="Picture 2">
            <a:extLst>
              <a:ext uri="{FF2B5EF4-FFF2-40B4-BE49-F238E27FC236}">
                <a16:creationId xmlns:a16="http://schemas.microsoft.com/office/drawing/2014/main" id="{64B392E5-8027-DC45-A5C8-D3ECA62CFC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8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1177" y="30463"/>
            <a:ext cx="7886700" cy="1325563"/>
          </a:xfrm>
        </p:spPr>
        <p:txBody>
          <a:bodyPr>
            <a:normAutofit/>
          </a:bodyPr>
          <a:lstStyle/>
          <a:p>
            <a:r>
              <a:rPr lang="sv" sz="2400" b="1" dirty="0"/>
              <a:t>Färdigheter Spelare. Nivå 2 9 - 12 år</a:t>
            </a:r>
            <a:endParaRPr lang="sv-SE" sz="2400" dirty="0"/>
          </a:p>
        </p:txBody>
      </p:sp>
      <p:sp>
        <p:nvSpPr>
          <p:cNvPr id="3" name="Platshållare för innehåll 2"/>
          <p:cNvSpPr>
            <a:spLocks noGrp="1"/>
          </p:cNvSpPr>
          <p:nvPr>
            <p:ph idx="1"/>
          </p:nvPr>
        </p:nvSpPr>
        <p:spPr>
          <a:xfrm>
            <a:off x="242142" y="1096608"/>
            <a:ext cx="5821033" cy="5472608"/>
          </a:xfrm>
        </p:spPr>
        <p:txBody>
          <a:bodyPr>
            <a:normAutofit/>
          </a:bodyPr>
          <a:lstStyle/>
          <a:p>
            <a:r>
              <a:rPr lang="sv-SE" sz="2000" b="1" dirty="0"/>
              <a:t>Speluppfattning och perception</a:t>
            </a:r>
            <a:br>
              <a:rPr lang="sv-SE" sz="2000" dirty="0"/>
            </a:br>
            <a:r>
              <a:rPr lang="sv-SE" sz="2000" dirty="0"/>
              <a:t>Lyft blicken och se spelet.</a:t>
            </a:r>
          </a:p>
          <a:p>
            <a:r>
              <a:rPr lang="sv-SE" sz="2000" b="1" dirty="0"/>
              <a:t>Spelbarhet</a:t>
            </a:r>
            <a:br>
              <a:rPr lang="sv-SE" sz="2000" dirty="0"/>
            </a:br>
            <a:r>
              <a:rPr lang="sv-SE" sz="2000" dirty="0"/>
              <a:t>Sök upp öppna ytor och öppna en passningslinje för bollhållaren för att skapa spelbarhet.</a:t>
            </a:r>
          </a:p>
          <a:p>
            <a:r>
              <a:rPr lang="sv-SE" sz="2000" b="1" dirty="0"/>
              <a:t>Rättvänd</a:t>
            </a:r>
            <a:br>
              <a:rPr lang="sv-SE" sz="2000" dirty="0"/>
            </a:br>
            <a:r>
              <a:rPr lang="sv-SE" sz="2000" dirty="0"/>
              <a:t>Sträva alltid efter att bli rättvänd.</a:t>
            </a:r>
          </a:p>
          <a:p>
            <a:r>
              <a:rPr lang="sv-SE" sz="2000" b="1" dirty="0"/>
              <a:t>Mottagning</a:t>
            </a:r>
            <a:br>
              <a:rPr lang="sv-SE" sz="2000" dirty="0"/>
            </a:br>
            <a:r>
              <a:rPr lang="sv-SE" sz="2000" dirty="0"/>
              <a:t>Var medveten om vad som ska göras med bollen innan mottagning. Gör en kontrollerad mottagning med första tillslaget bort från press till öppen yta.</a:t>
            </a:r>
          </a:p>
          <a:p>
            <a:r>
              <a:rPr lang="sv-SE" sz="2000" b="1" dirty="0"/>
              <a:t>Passningar på marken och noggrannhet</a:t>
            </a:r>
            <a:br>
              <a:rPr lang="sv-SE" sz="2000" dirty="0"/>
            </a:br>
            <a:r>
              <a:rPr lang="sv-SE" sz="2000" dirty="0"/>
              <a:t>Passa bollen efter marken så ofta som möjligt.</a:t>
            </a:r>
          </a:p>
          <a:p>
            <a:r>
              <a:rPr lang="sv-SE" sz="2000" b="1" dirty="0"/>
              <a:t>Driv framåt</a:t>
            </a:r>
            <a:br>
              <a:rPr lang="sv-SE" sz="2000" dirty="0"/>
            </a:br>
            <a:r>
              <a:rPr lang="sv-SE" sz="2000" dirty="0"/>
              <a:t>Driv bollen framåt om det finns yta.</a:t>
            </a:r>
          </a:p>
        </p:txBody>
      </p:sp>
      <p:sp>
        <p:nvSpPr>
          <p:cNvPr id="4" name="Rektangel 3">
            <a:extLst>
              <a:ext uri="{FF2B5EF4-FFF2-40B4-BE49-F238E27FC236}">
                <a16:creationId xmlns:a16="http://schemas.microsoft.com/office/drawing/2014/main" id="{42FD97C0-38B9-624C-8A17-3418E12001FD}"/>
              </a:ext>
            </a:extLst>
          </p:cNvPr>
          <p:cNvSpPr/>
          <p:nvPr/>
        </p:nvSpPr>
        <p:spPr>
          <a:xfrm>
            <a:off x="6096000" y="1096608"/>
            <a:ext cx="6096000" cy="4708981"/>
          </a:xfrm>
          <a:prstGeom prst="rect">
            <a:avLst/>
          </a:prstGeom>
        </p:spPr>
        <p:txBody>
          <a:bodyPr>
            <a:spAutoFit/>
          </a:bodyPr>
          <a:lstStyle/>
          <a:p>
            <a:pPr marL="342900" indent="-342900">
              <a:buFont typeface="Arial" panose="020B0604020202020204" pitchFamily="34" charset="0"/>
              <a:buChar char="•"/>
            </a:pPr>
            <a:r>
              <a:rPr lang="sv-SE" sz="2000" b="1" dirty="0"/>
              <a:t>Beslutsam 1 mot 1</a:t>
            </a:r>
            <a:br>
              <a:rPr lang="sv-SE" sz="2000" dirty="0"/>
            </a:br>
            <a:r>
              <a:rPr lang="sv-SE" sz="2000" dirty="0"/>
              <a:t>Var beslutsam i 1 mot 1-situationer. Spela enkelt i anfallsspelet, driv bollen, dribbla förbi försvararen. I försvarsspelet – kom snabbt på försvarssida och försök ta tillbaka bollen genom bra press eller genom att bryta framför din motståndare.</a:t>
            </a:r>
          </a:p>
          <a:p>
            <a:pPr marL="342900" indent="-342900">
              <a:buFont typeface="Arial" panose="020B0604020202020204" pitchFamily="34" charset="0"/>
              <a:buChar char="•"/>
            </a:pPr>
            <a:r>
              <a:rPr lang="sv-SE" sz="2000" b="1" dirty="0"/>
              <a:t>Avsluta</a:t>
            </a:r>
            <a:br>
              <a:rPr lang="sv-SE" sz="2000" dirty="0"/>
            </a:br>
            <a:r>
              <a:rPr lang="sv-SE" sz="2000" dirty="0"/>
              <a:t>Var beslutsam, använd båda fötterna och skjut med precision.</a:t>
            </a:r>
          </a:p>
          <a:p>
            <a:pPr marL="342900" indent="-342900">
              <a:buFont typeface="Arial" panose="020B0604020202020204" pitchFamily="34" charset="0"/>
              <a:buChar char="•"/>
            </a:pPr>
            <a:r>
              <a:rPr lang="sv-SE" sz="2000" b="1" dirty="0"/>
              <a:t>Skydda målet</a:t>
            </a:r>
            <a:br>
              <a:rPr lang="sv-SE" sz="2000" dirty="0"/>
            </a:br>
            <a:r>
              <a:rPr lang="sv-SE" sz="2000" dirty="0"/>
              <a:t>Skydda målet om motståndaren kommer till avslut.</a:t>
            </a:r>
          </a:p>
          <a:p>
            <a:pPr marL="342900" indent="-342900">
              <a:buFont typeface="Arial" panose="020B0604020202020204" pitchFamily="34" charset="0"/>
              <a:buChar char="•"/>
            </a:pPr>
            <a:r>
              <a:rPr lang="sv-SE" sz="2000" b="1" dirty="0"/>
              <a:t>Ta bollen</a:t>
            </a:r>
            <a:br>
              <a:rPr lang="sv-SE" sz="2000" dirty="0"/>
            </a:br>
            <a:r>
              <a:rPr lang="sv-SE" sz="2000" dirty="0"/>
              <a:t>Ta bollen innan motståndaren kommer till avslut.</a:t>
            </a:r>
          </a:p>
          <a:p>
            <a:pPr marL="342900" indent="-342900">
              <a:buFont typeface="Arial" panose="020B0604020202020204" pitchFamily="34" charset="0"/>
              <a:buChar char="•"/>
            </a:pPr>
            <a:r>
              <a:rPr lang="sv-SE" sz="2000" b="1" dirty="0"/>
              <a:t>Igångsättning</a:t>
            </a:r>
            <a:br>
              <a:rPr lang="sv-SE" sz="2000" dirty="0"/>
            </a:br>
            <a:r>
              <a:rPr lang="sv-SE" sz="2000" dirty="0"/>
              <a:t>Lugn igångsättning med utkast.</a:t>
            </a:r>
          </a:p>
        </p:txBody>
      </p:sp>
      <p:pic>
        <p:nvPicPr>
          <p:cNvPr id="6" name="Picture 2">
            <a:extLst>
              <a:ext uri="{FF2B5EF4-FFF2-40B4-BE49-F238E27FC236}">
                <a16:creationId xmlns:a16="http://schemas.microsoft.com/office/drawing/2014/main" id="{9603DA37-E654-5546-850B-970C8B1EEF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36451"/>
            <a:ext cx="1059636" cy="104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577106"/>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1702</Words>
  <Application>Microsoft Office PowerPoint</Application>
  <PresentationFormat>Bredbild</PresentationFormat>
  <Paragraphs>182</Paragraphs>
  <Slides>22</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MS PGothic</vt:lpstr>
      <vt:lpstr>Arial</vt:lpstr>
      <vt:lpstr>Avenir LT 35 Light</vt:lpstr>
      <vt:lpstr>Calibri</vt:lpstr>
      <vt:lpstr>Calibri Light</vt:lpstr>
      <vt:lpstr>1_Office-tema</vt:lpstr>
      <vt:lpstr>Skiljebo SK P-09</vt:lpstr>
      <vt:lpstr>PowerPoint-presentation</vt:lpstr>
      <vt:lpstr>Agenda</vt:lpstr>
      <vt:lpstr>Så var säsongen 2018</vt:lpstr>
      <vt:lpstr>Inomhusträming 2018/19 - André</vt:lpstr>
      <vt:lpstr>Träningsupplägg 2019 - Jens </vt:lpstr>
      <vt:lpstr>Målbild spelfilosofi Nivå 2 9 - 12 år</vt:lpstr>
      <vt:lpstr>Färdigheter Laget. Nivå 2 9 - 12 år</vt:lpstr>
      <vt:lpstr>Färdigheter Spelare. Nivå 2 9 - 12 år</vt:lpstr>
      <vt:lpstr>Matcher och Cuper 2019 - Jens </vt:lpstr>
      <vt:lpstr>Om närvaro 2019 - Jens </vt:lpstr>
      <vt:lpstr>Säsongsupptakt 2019 - Jens </vt:lpstr>
      <vt:lpstr>Spelarfokus &amp; Uppförandekod – André</vt:lpstr>
      <vt:lpstr>KORT INTRODUKTION TILL UNGAS HÄLSA, AKTIVITETER OCH LITE OM SPELANDE…  SAKER SOM VI ANSER PÅVERKAR FOKUS.</vt:lpstr>
      <vt:lpstr>Lite Fakta</vt:lpstr>
      <vt:lpstr>PowerPoint-presentation</vt:lpstr>
      <vt:lpstr>LIVSMEDELSVERKETS REKOMMENDATIONER</vt:lpstr>
      <vt:lpstr>PowerPoint-presentation</vt:lpstr>
      <vt:lpstr>Spelande – Stor del av våra barns vardag</vt:lpstr>
      <vt:lpstr>Mina tips efter 20 år i branschen</vt:lpstr>
      <vt:lpstr>Coerver</vt:lpstr>
      <vt:lpstr>SLUT TRÄNARDELEN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Skiljebo SK P-09</dc:title>
  <dc:creator>André Giaretta</dc:creator>
  <cp:lastModifiedBy>jan.larsson</cp:lastModifiedBy>
  <cp:revision>24</cp:revision>
  <dcterms:created xsi:type="dcterms:W3CDTF">2019-03-10T15:10:23Z</dcterms:created>
  <dcterms:modified xsi:type="dcterms:W3CDTF">2019-03-14T19:33:53Z</dcterms:modified>
</cp:coreProperties>
</file>