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1" r:id="rId1"/>
  </p:sldMasterIdLst>
  <p:notesMasterIdLst>
    <p:notesMasterId r:id="rId24"/>
  </p:notesMasterIdLst>
  <p:sldIdLst>
    <p:sldId id="324" r:id="rId2"/>
    <p:sldId id="323" r:id="rId3"/>
    <p:sldId id="325" r:id="rId4"/>
    <p:sldId id="326" r:id="rId5"/>
    <p:sldId id="327" r:id="rId6"/>
    <p:sldId id="328" r:id="rId7"/>
    <p:sldId id="329" r:id="rId8"/>
    <p:sldId id="330" r:id="rId9"/>
    <p:sldId id="331" r:id="rId10"/>
    <p:sldId id="321" r:id="rId11"/>
    <p:sldId id="322" r:id="rId12"/>
    <p:sldId id="320" r:id="rId13"/>
    <p:sldId id="313" r:id="rId14"/>
    <p:sldId id="337" r:id="rId15"/>
    <p:sldId id="338" r:id="rId16"/>
    <p:sldId id="339" r:id="rId17"/>
    <p:sldId id="340" r:id="rId18"/>
    <p:sldId id="341" r:id="rId19"/>
    <p:sldId id="342" r:id="rId20"/>
    <p:sldId id="334" r:id="rId21"/>
    <p:sldId id="335" r:id="rId22"/>
    <p:sldId id="336" r:id="rId23"/>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f Hellstrom" userId="458ddc2c-adae-44e3-8abe-e663836dc422" providerId="ADAL" clId="{049823AE-4DE8-4456-9E62-FA80A3B4490B}"/>
    <pc:docChg chg="custSel modSld">
      <pc:chgData name="Ulf Hellstrom" userId="458ddc2c-adae-44e3-8abe-e663836dc422" providerId="ADAL" clId="{049823AE-4DE8-4456-9E62-FA80A3B4490B}" dt="2022-04-20T19:47:05.384" v="340" actId="1076"/>
      <pc:docMkLst>
        <pc:docMk/>
      </pc:docMkLst>
      <pc:sldChg chg="mod modShow">
        <pc:chgData name="Ulf Hellstrom" userId="458ddc2c-adae-44e3-8abe-e663836dc422" providerId="ADAL" clId="{049823AE-4DE8-4456-9E62-FA80A3B4490B}" dt="2022-04-20T16:49:33.771" v="335" actId="729"/>
        <pc:sldMkLst>
          <pc:docMk/>
          <pc:sldMk cId="3772384392" sldId="320"/>
        </pc:sldMkLst>
      </pc:sldChg>
      <pc:sldChg chg="addSp modSp mod">
        <pc:chgData name="Ulf Hellstrom" userId="458ddc2c-adae-44e3-8abe-e663836dc422" providerId="ADAL" clId="{049823AE-4DE8-4456-9E62-FA80A3B4490B}" dt="2022-04-14T15:41:28.027" v="98" actId="20577"/>
        <pc:sldMkLst>
          <pc:docMk/>
          <pc:sldMk cId="4096659538" sldId="323"/>
        </pc:sldMkLst>
        <pc:spChg chg="mod">
          <ac:chgData name="Ulf Hellstrom" userId="458ddc2c-adae-44e3-8abe-e663836dc422" providerId="ADAL" clId="{049823AE-4DE8-4456-9E62-FA80A3B4490B}" dt="2022-04-14T15:41:28.027" v="98" actId="20577"/>
          <ac:spMkLst>
            <pc:docMk/>
            <pc:sldMk cId="4096659538" sldId="323"/>
            <ac:spMk id="4" creationId="{00000000-0000-0000-0000-000000000000}"/>
          </ac:spMkLst>
        </pc:spChg>
        <pc:picChg chg="add mod">
          <ac:chgData name="Ulf Hellstrom" userId="458ddc2c-adae-44e3-8abe-e663836dc422" providerId="ADAL" clId="{049823AE-4DE8-4456-9E62-FA80A3B4490B}" dt="2022-04-14T15:40:37.088" v="23" actId="1076"/>
          <ac:picMkLst>
            <pc:docMk/>
            <pc:sldMk cId="4096659538" sldId="323"/>
            <ac:picMk id="5" creationId="{88D6D50E-B329-4021-810A-CEA6DE22DB05}"/>
          </ac:picMkLst>
        </pc:picChg>
      </pc:sldChg>
      <pc:sldChg chg="modSp mod">
        <pc:chgData name="Ulf Hellstrom" userId="458ddc2c-adae-44e3-8abe-e663836dc422" providerId="ADAL" clId="{049823AE-4DE8-4456-9E62-FA80A3B4490B}" dt="2022-04-14T15:39:59.530" v="21" actId="255"/>
        <pc:sldMkLst>
          <pc:docMk/>
          <pc:sldMk cId="1746934768" sldId="324"/>
        </pc:sldMkLst>
        <pc:spChg chg="mod">
          <ac:chgData name="Ulf Hellstrom" userId="458ddc2c-adae-44e3-8abe-e663836dc422" providerId="ADAL" clId="{049823AE-4DE8-4456-9E62-FA80A3B4490B}" dt="2022-04-14T15:39:59.530" v="21" actId="255"/>
          <ac:spMkLst>
            <pc:docMk/>
            <pc:sldMk cId="1746934768" sldId="324"/>
            <ac:spMk id="4" creationId="{00000000-0000-0000-0000-000000000000}"/>
          </ac:spMkLst>
        </pc:spChg>
      </pc:sldChg>
      <pc:sldChg chg="modSp mod">
        <pc:chgData name="Ulf Hellstrom" userId="458ddc2c-adae-44e3-8abe-e663836dc422" providerId="ADAL" clId="{049823AE-4DE8-4456-9E62-FA80A3B4490B}" dt="2022-04-14T15:42:01.724" v="170" actId="20577"/>
        <pc:sldMkLst>
          <pc:docMk/>
          <pc:sldMk cId="1841296589" sldId="325"/>
        </pc:sldMkLst>
        <pc:spChg chg="mod">
          <ac:chgData name="Ulf Hellstrom" userId="458ddc2c-adae-44e3-8abe-e663836dc422" providerId="ADAL" clId="{049823AE-4DE8-4456-9E62-FA80A3B4490B}" dt="2022-04-14T15:41:45.284" v="130" actId="20577"/>
          <ac:spMkLst>
            <pc:docMk/>
            <pc:sldMk cId="1841296589" sldId="325"/>
            <ac:spMk id="2" creationId="{00000000-0000-0000-0000-000000000000}"/>
          </ac:spMkLst>
        </pc:spChg>
        <pc:spChg chg="mod">
          <ac:chgData name="Ulf Hellstrom" userId="458ddc2c-adae-44e3-8abe-e663836dc422" providerId="ADAL" clId="{049823AE-4DE8-4456-9E62-FA80A3B4490B}" dt="2022-04-14T15:42:01.724" v="170" actId="20577"/>
          <ac:spMkLst>
            <pc:docMk/>
            <pc:sldMk cId="1841296589" sldId="325"/>
            <ac:spMk id="3" creationId="{00000000-0000-0000-0000-000000000000}"/>
          </ac:spMkLst>
        </pc:spChg>
      </pc:sldChg>
      <pc:sldChg chg="modSp mod modAnim">
        <pc:chgData name="Ulf Hellstrom" userId="458ddc2c-adae-44e3-8abe-e663836dc422" providerId="ADAL" clId="{049823AE-4DE8-4456-9E62-FA80A3B4490B}" dt="2022-04-20T16:46:34.962" v="334"/>
        <pc:sldMkLst>
          <pc:docMk/>
          <pc:sldMk cId="3300492093" sldId="326"/>
        </pc:sldMkLst>
        <pc:spChg chg="mod">
          <ac:chgData name="Ulf Hellstrom" userId="458ddc2c-adae-44e3-8abe-e663836dc422" providerId="ADAL" clId="{049823AE-4DE8-4456-9E62-FA80A3B4490B}" dt="2022-04-20T14:23:12.872" v="222" actId="20577"/>
          <ac:spMkLst>
            <pc:docMk/>
            <pc:sldMk cId="3300492093" sldId="326"/>
            <ac:spMk id="3" creationId="{00000000-0000-0000-0000-000000000000}"/>
          </ac:spMkLst>
        </pc:spChg>
      </pc:sldChg>
      <pc:sldChg chg="addSp delSp modSp mod">
        <pc:chgData name="Ulf Hellstrom" userId="458ddc2c-adae-44e3-8abe-e663836dc422" providerId="ADAL" clId="{049823AE-4DE8-4456-9E62-FA80A3B4490B}" dt="2022-04-14T15:43:59.056" v="184" actId="1076"/>
        <pc:sldMkLst>
          <pc:docMk/>
          <pc:sldMk cId="329602289" sldId="327"/>
        </pc:sldMkLst>
        <pc:spChg chg="del">
          <ac:chgData name="Ulf Hellstrom" userId="458ddc2c-adae-44e3-8abe-e663836dc422" providerId="ADAL" clId="{049823AE-4DE8-4456-9E62-FA80A3B4490B}" dt="2022-04-14T15:43:44.170" v="178" actId="478"/>
          <ac:spMkLst>
            <pc:docMk/>
            <pc:sldMk cId="329602289" sldId="327"/>
            <ac:spMk id="3" creationId="{00000000-0000-0000-0000-000000000000}"/>
          </ac:spMkLst>
        </pc:spChg>
        <pc:spChg chg="add del mod">
          <ac:chgData name="Ulf Hellstrom" userId="458ddc2c-adae-44e3-8abe-e663836dc422" providerId="ADAL" clId="{049823AE-4DE8-4456-9E62-FA80A3B4490B}" dt="2022-04-14T15:43:46.789" v="179" actId="478"/>
          <ac:spMkLst>
            <pc:docMk/>
            <pc:sldMk cId="329602289" sldId="327"/>
            <ac:spMk id="10" creationId="{A9563A70-FE03-4F19-A7EC-24BF78A64DE4}"/>
          </ac:spMkLst>
        </pc:spChg>
        <pc:picChg chg="add mod">
          <ac:chgData name="Ulf Hellstrom" userId="458ddc2c-adae-44e3-8abe-e663836dc422" providerId="ADAL" clId="{049823AE-4DE8-4456-9E62-FA80A3B4490B}" dt="2022-04-14T15:43:55.317" v="183" actId="1076"/>
          <ac:picMkLst>
            <pc:docMk/>
            <pc:sldMk cId="329602289" sldId="327"/>
            <ac:picMk id="6" creationId="{E2C9210D-1159-4E9E-94C6-1F278AA121C7}"/>
          </ac:picMkLst>
        </pc:picChg>
        <pc:picChg chg="add mod">
          <ac:chgData name="Ulf Hellstrom" userId="458ddc2c-adae-44e3-8abe-e663836dc422" providerId="ADAL" clId="{049823AE-4DE8-4456-9E62-FA80A3B4490B}" dt="2022-04-14T15:43:53.662" v="182" actId="1076"/>
          <ac:picMkLst>
            <pc:docMk/>
            <pc:sldMk cId="329602289" sldId="327"/>
            <ac:picMk id="7" creationId="{A4C0A988-A6E9-4429-9FB7-B908661E8565}"/>
          </ac:picMkLst>
        </pc:picChg>
        <pc:picChg chg="add mod">
          <ac:chgData name="Ulf Hellstrom" userId="458ddc2c-adae-44e3-8abe-e663836dc422" providerId="ADAL" clId="{049823AE-4DE8-4456-9E62-FA80A3B4490B}" dt="2022-04-14T15:43:59.056" v="184" actId="1076"/>
          <ac:picMkLst>
            <pc:docMk/>
            <pc:sldMk cId="329602289" sldId="327"/>
            <ac:picMk id="8" creationId="{7A6CA610-2844-4DD3-A414-C45E6B6734E3}"/>
          </ac:picMkLst>
        </pc:picChg>
      </pc:sldChg>
      <pc:sldChg chg="modSp mod">
        <pc:chgData name="Ulf Hellstrom" userId="458ddc2c-adae-44e3-8abe-e663836dc422" providerId="ADAL" clId="{049823AE-4DE8-4456-9E62-FA80A3B4490B}" dt="2022-04-20T14:55:40.417" v="248" actId="20577"/>
        <pc:sldMkLst>
          <pc:docMk/>
          <pc:sldMk cId="245930303" sldId="334"/>
        </pc:sldMkLst>
        <pc:spChg chg="mod">
          <ac:chgData name="Ulf Hellstrom" userId="458ddc2c-adae-44e3-8abe-e663836dc422" providerId="ADAL" clId="{049823AE-4DE8-4456-9E62-FA80A3B4490B}" dt="2022-04-20T14:55:40.417" v="248" actId="20577"/>
          <ac:spMkLst>
            <pc:docMk/>
            <pc:sldMk cId="245930303" sldId="334"/>
            <ac:spMk id="3" creationId="{00000000-0000-0000-0000-000000000000}"/>
          </ac:spMkLst>
        </pc:spChg>
      </pc:sldChg>
      <pc:sldChg chg="modSp mod">
        <pc:chgData name="Ulf Hellstrom" userId="458ddc2c-adae-44e3-8abe-e663836dc422" providerId="ADAL" clId="{049823AE-4DE8-4456-9E62-FA80A3B4490B}" dt="2022-04-20T14:56:36.091" v="333" actId="20577"/>
        <pc:sldMkLst>
          <pc:docMk/>
          <pc:sldMk cId="3825895527" sldId="336"/>
        </pc:sldMkLst>
        <pc:spChg chg="mod">
          <ac:chgData name="Ulf Hellstrom" userId="458ddc2c-adae-44e3-8abe-e663836dc422" providerId="ADAL" clId="{049823AE-4DE8-4456-9E62-FA80A3B4490B}" dt="2022-04-20T14:56:36.091" v="333" actId="20577"/>
          <ac:spMkLst>
            <pc:docMk/>
            <pc:sldMk cId="3825895527" sldId="336"/>
            <ac:spMk id="3" creationId="{00000000-0000-0000-0000-000000000000}"/>
          </ac:spMkLst>
        </pc:spChg>
      </pc:sldChg>
      <pc:sldChg chg="addSp delSp modSp mod">
        <pc:chgData name="Ulf Hellstrom" userId="458ddc2c-adae-44e3-8abe-e663836dc422" providerId="ADAL" clId="{049823AE-4DE8-4456-9E62-FA80A3B4490B}" dt="2022-04-20T19:47:05.384" v="340" actId="1076"/>
        <pc:sldMkLst>
          <pc:docMk/>
          <pc:sldMk cId="3541190259" sldId="338"/>
        </pc:sldMkLst>
        <pc:picChg chg="add mod">
          <ac:chgData name="Ulf Hellstrom" userId="458ddc2c-adae-44e3-8abe-e663836dc422" providerId="ADAL" clId="{049823AE-4DE8-4456-9E62-FA80A3B4490B}" dt="2022-04-20T19:47:05.384" v="340" actId="1076"/>
          <ac:picMkLst>
            <pc:docMk/>
            <pc:sldMk cId="3541190259" sldId="338"/>
            <ac:picMk id="6" creationId="{F77C288A-2F8A-4C5E-8FAB-EAFCEBC35D9E}"/>
          </ac:picMkLst>
        </pc:picChg>
        <pc:picChg chg="del mod">
          <ac:chgData name="Ulf Hellstrom" userId="458ddc2c-adae-44e3-8abe-e663836dc422" providerId="ADAL" clId="{049823AE-4DE8-4456-9E62-FA80A3B4490B}" dt="2022-04-20T19:47:00.617" v="337" actId="478"/>
          <ac:picMkLst>
            <pc:docMk/>
            <pc:sldMk cId="3541190259" sldId="338"/>
            <ac:picMk id="9" creationId="{4CAE388E-39A6-4B56-974B-A995A370A2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B67921-BB64-4F21-8D65-4892171B8A96}" type="datetimeFigureOut">
              <a:rPr lang="sv-SE" smtClean="0"/>
              <a:pPr/>
              <a:t>2022-04-19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56A8DA-5B82-41F0-975C-B1A7A719C447}" type="slidenum">
              <a:rPr lang="sv-SE" smtClean="0"/>
              <a:pPr/>
              <a:t>‹#›</a:t>
            </a:fld>
            <a:endParaRPr lang="sv-SE"/>
          </a:p>
        </p:txBody>
      </p:sp>
    </p:spTree>
    <p:extLst>
      <p:ext uri="{BB962C8B-B14F-4D97-AF65-F5344CB8AC3E}">
        <p14:creationId xmlns:p14="http://schemas.microsoft.com/office/powerpoint/2010/main" val="373734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456A8DA-5B82-41F0-975C-B1A7A719C447}" type="slidenum">
              <a:rPr lang="sv-SE" smtClean="0"/>
              <a:pPr/>
              <a:t>17</a:t>
            </a:fld>
            <a:endParaRPr lang="sv-SE"/>
          </a:p>
        </p:txBody>
      </p:sp>
    </p:spTree>
    <p:extLst>
      <p:ext uri="{BB962C8B-B14F-4D97-AF65-F5344CB8AC3E}">
        <p14:creationId xmlns:p14="http://schemas.microsoft.com/office/powerpoint/2010/main" val="110627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8131022-C97F-454F-B870-1D691CAD41EC}" type="datetime1">
              <a:rPr lang="sv-SE" smtClean="0"/>
              <a:pPr/>
              <a:t>2022-04-19</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1464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2E77B1-3175-4178-826E-785927248F75}" type="datetime1">
              <a:rPr lang="sv-SE" smtClean="0"/>
              <a:pPr/>
              <a:t>2022-04-19</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7722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1B1452-ABF6-452A-80F0-50E6EBDA3B50}" type="datetime1">
              <a:rPr lang="sv-SE" smtClean="0"/>
              <a:pPr/>
              <a:t>2022-04-19</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604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62671-A60C-4F80-846A-B71BE22E2DD3}" type="datetime1">
              <a:rPr lang="sv-SE" smtClean="0"/>
              <a:pPr/>
              <a:t>2022-04-19</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45290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F69EEB9-8BD9-4392-80D8-5F0DE78948A3}" type="datetime1">
              <a:rPr lang="sv-SE" smtClean="0"/>
              <a:pPr/>
              <a:t>2022-04-19</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62448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5A9A22-C7AB-4E79-B3C0-3666A7E79A44}" type="datetime1">
              <a:rPr lang="sv-SE" smtClean="0"/>
              <a:pPr/>
              <a:t>2022-04-19</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7000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DBA13D0-4E4B-4D02-BD45-ECCC53831788}" type="datetime1">
              <a:rPr lang="sv-SE" smtClean="0"/>
              <a:pPr/>
              <a:t>2022-04-19</a:t>
            </a:fld>
            <a:endParaRPr lang="sv-SE"/>
          </a:p>
        </p:txBody>
      </p:sp>
      <p:sp>
        <p:nvSpPr>
          <p:cNvPr id="8" name="Platshållare för sidfot 7"/>
          <p:cNvSpPr>
            <a:spLocks noGrp="1"/>
          </p:cNvSpPr>
          <p:nvPr>
            <p:ph type="ftr" sz="quarter" idx="11"/>
          </p:nvPr>
        </p:nvSpPr>
        <p:spPr/>
        <p:txBody>
          <a:bodyPr/>
          <a:lstStyle/>
          <a:p>
            <a:r>
              <a:rPr lang="sv-SE"/>
              <a:t>Skiljebo SK Ungdom Elit 2014</a:t>
            </a:r>
          </a:p>
        </p:txBody>
      </p:sp>
      <p:sp>
        <p:nvSpPr>
          <p:cNvPr id="9" name="Platshållare för bildnummer 8"/>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56755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CA2B53-C9B4-4C1B-8A37-E8EAC9E96FFD}" type="datetime1">
              <a:rPr lang="sv-SE" smtClean="0"/>
              <a:pPr/>
              <a:t>2022-04-19</a:t>
            </a:fld>
            <a:endParaRPr lang="sv-SE"/>
          </a:p>
        </p:txBody>
      </p:sp>
      <p:sp>
        <p:nvSpPr>
          <p:cNvPr id="4" name="Platshållare för sidfot 3"/>
          <p:cNvSpPr>
            <a:spLocks noGrp="1"/>
          </p:cNvSpPr>
          <p:nvPr>
            <p:ph type="ftr" sz="quarter" idx="11"/>
          </p:nvPr>
        </p:nvSpPr>
        <p:spPr/>
        <p:txBody>
          <a:bodyPr/>
          <a:lstStyle/>
          <a:p>
            <a:r>
              <a:rPr lang="sv-SE"/>
              <a:t>Skiljebo SK Ungdom Elit 2014</a:t>
            </a:r>
          </a:p>
        </p:txBody>
      </p:sp>
      <p:sp>
        <p:nvSpPr>
          <p:cNvPr id="5" name="Platshållare för bildnummer 4"/>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20016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F9224-FE8D-4E05-9B57-442C67D2ADC0}" type="datetime1">
              <a:rPr lang="sv-SE" smtClean="0"/>
              <a:pPr/>
              <a:t>2022-04-19</a:t>
            </a:fld>
            <a:endParaRPr lang="sv-SE"/>
          </a:p>
        </p:txBody>
      </p:sp>
      <p:sp>
        <p:nvSpPr>
          <p:cNvPr id="3" name="Platshållare för sidfot 2"/>
          <p:cNvSpPr>
            <a:spLocks noGrp="1"/>
          </p:cNvSpPr>
          <p:nvPr>
            <p:ph type="ftr" sz="quarter" idx="11"/>
          </p:nvPr>
        </p:nvSpPr>
        <p:spPr/>
        <p:txBody>
          <a:bodyPr/>
          <a:lstStyle/>
          <a:p>
            <a:r>
              <a:rPr lang="sv-SE"/>
              <a:t>Skiljebo SK Ungdom Elit 2014</a:t>
            </a:r>
          </a:p>
        </p:txBody>
      </p:sp>
      <p:sp>
        <p:nvSpPr>
          <p:cNvPr id="4" name="Platshållare för bildnummer 3"/>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392339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E22BF19-340B-4AF9-8D2B-C2A16E20F768}" type="datetime1">
              <a:rPr lang="sv-SE" smtClean="0"/>
              <a:pPr/>
              <a:t>2022-04-19</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19409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BDB749F-B48B-4928-9125-F1A9D92A12E8}" type="datetime1">
              <a:rPr lang="sv-SE" smtClean="0"/>
              <a:pPr/>
              <a:t>2022-04-19</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spTree>
    <p:extLst>
      <p:ext uri="{BB962C8B-B14F-4D97-AF65-F5344CB8AC3E}">
        <p14:creationId xmlns:p14="http://schemas.microsoft.com/office/powerpoint/2010/main" val="8348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7E482B-2AB7-417F-9DEF-30C816884285}" type="datetime1">
              <a:rPr lang="sv-SE" smtClean="0"/>
              <a:pPr/>
              <a:t>2022-04-19</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Skiljebo SK Ungdom Elit 2014</a:t>
            </a:r>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C2C617-7647-4A9A-A516-310D04A2874B}" type="slidenum">
              <a:rPr lang="sv-SE" smtClean="0"/>
              <a:pPr/>
              <a:t>‹#›</a:t>
            </a:fld>
            <a:endParaRPr lang="sv-SE"/>
          </a:p>
        </p:txBody>
      </p:sp>
    </p:spTree>
    <p:extLst>
      <p:ext uri="{BB962C8B-B14F-4D97-AF65-F5344CB8AC3E}">
        <p14:creationId xmlns:p14="http://schemas.microsoft.com/office/powerpoint/2010/main" val="189270220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skiljebosk.n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52736"/>
            <a:ext cx="7772400" cy="1470025"/>
          </a:xfrm>
        </p:spPr>
        <p:txBody>
          <a:bodyPr>
            <a:normAutofit/>
          </a:bodyPr>
          <a:lstStyle/>
          <a:p>
            <a:br>
              <a:rPr lang="sv-SE" dirty="0"/>
            </a:br>
            <a:endParaRPr lang="sv-SE" dirty="0"/>
          </a:p>
        </p:txBody>
      </p:sp>
      <p:sp>
        <p:nvSpPr>
          <p:cNvPr id="4" name="Rubrik 3"/>
          <p:cNvSpPr txBox="1">
            <a:spLocks noGrp="1"/>
          </p:cNvSpPr>
          <p:nvPr>
            <p:ph type="subTitle" idx="1"/>
          </p:nvPr>
        </p:nvSpPr>
        <p:spPr bwMode="auto">
          <a:xfrm>
            <a:off x="395536" y="404664"/>
            <a:ext cx="842493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47500" lnSpcReduction="20000"/>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sv-SE" altLang="sv-SE" sz="2800" b="1" dirty="0">
              <a:solidFill>
                <a:schemeClr val="bg1"/>
              </a:solidFill>
              <a:latin typeface="Arial Black" panose="020B0A04020102020204" pitchFamily="34" charset="0"/>
            </a:endParaRPr>
          </a:p>
          <a:p>
            <a:pPr algn="ctr" eaLnBrk="1" hangingPunct="1"/>
            <a:r>
              <a:rPr lang="sv-SE" altLang="sv-SE" sz="7000" dirty="0"/>
              <a:t>Skiljebo SK</a:t>
            </a:r>
          </a:p>
          <a:p>
            <a:pPr algn="ctr" eaLnBrk="1" hangingPunct="1"/>
            <a:endParaRPr lang="sv-SE" altLang="sv-SE" sz="7000" dirty="0"/>
          </a:p>
          <a:p>
            <a:pPr algn="ctr" eaLnBrk="1" hangingPunct="1"/>
            <a:r>
              <a:rPr lang="sv-SE" altLang="sv-SE" sz="7000" dirty="0"/>
              <a:t>Föräldramöte – lag P14</a:t>
            </a:r>
          </a:p>
          <a:p>
            <a:pPr algn="ctr" eaLnBrk="1" hangingPunct="1"/>
            <a:endParaRPr lang="sv-SE" altLang="sv-SE" sz="7000" dirty="0"/>
          </a:p>
          <a:p>
            <a:pPr algn="ctr" eaLnBrk="1" hangingPunct="1"/>
            <a:r>
              <a:rPr lang="sv-SE" altLang="sv-SE" sz="3800" dirty="0"/>
              <a:t>20 april 2022</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077072"/>
            <a:ext cx="1483221" cy="146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3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85000" lnSpcReduction="20000"/>
          </a:bodyPr>
          <a:lstStyle/>
          <a:p>
            <a:r>
              <a:rPr lang="sv-SE" dirty="0"/>
              <a:t>ORDNINGSREGLER för föräldrar</a:t>
            </a:r>
          </a:p>
          <a:p>
            <a:pPr marL="0" indent="0">
              <a:buNone/>
            </a:pPr>
            <a:endParaRPr lang="sv-SE" dirty="0"/>
          </a:p>
          <a:p>
            <a:r>
              <a:rPr lang="sv-SE" dirty="0"/>
              <a:t>1. Följ med på träning och match - ditt barn sätter stort värde på det.</a:t>
            </a:r>
          </a:p>
          <a:p>
            <a:r>
              <a:rPr lang="sv-SE" dirty="0"/>
              <a:t>2. Skapa god stämning vid träning och match.</a:t>
            </a:r>
          </a:p>
          <a:p>
            <a:r>
              <a:rPr lang="sv-SE" dirty="0"/>
              <a:t>3. Uppehåll dig längs ena sidlinjen och var lugn. Låt barnen spela.</a:t>
            </a:r>
          </a:p>
          <a:p>
            <a:r>
              <a:rPr lang="sv-SE" dirty="0"/>
              <a:t>4. Uppmuntra alla spelarna i laget, inte bara ditt eget barn, i både med- och motgång.</a:t>
            </a:r>
          </a:p>
          <a:p>
            <a:r>
              <a:rPr lang="sv-SE" dirty="0"/>
              <a:t>5. Respektera ledarnas matchning och beslut. Sätt dig in i föreningens policy.</a:t>
            </a:r>
          </a:p>
          <a:p>
            <a:r>
              <a:rPr lang="sv-SE" dirty="0"/>
              <a:t>6. Respektera domarens beslut och se henne/honom som en vägledare under utbildning.</a:t>
            </a:r>
          </a:p>
          <a:p>
            <a:r>
              <a:rPr lang="sv-SE" dirty="0"/>
              <a:t>7. Uppmuntra ditt barn att delta - pressa inte.</a:t>
            </a:r>
          </a:p>
          <a:p>
            <a:r>
              <a:rPr lang="sv-SE" dirty="0"/>
              <a:t>8. Fråga barnen om matchen var rolig, spännande, juste eller om spelet var bra</a:t>
            </a:r>
          </a:p>
          <a:p>
            <a:r>
              <a:rPr lang="sv-SE" dirty="0"/>
              <a:t>- fokusera inte på resultatet.</a:t>
            </a:r>
          </a:p>
          <a:p>
            <a:r>
              <a:rPr lang="sv-SE" dirty="0"/>
              <a:t>9. Stöd föreningen i dess arbete. Din insats blir värdesatt, inte minst av ditt barn.</a:t>
            </a:r>
          </a:p>
          <a:p>
            <a:r>
              <a:rPr lang="sv-SE" dirty="0"/>
              <a:t>10. Kom ihåg att det är ditt barn som spelar fotboll - inte Du själv.</a:t>
            </a:r>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1338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5100" dirty="0"/>
              <a:t>Föräldrasysslor</a:t>
            </a:r>
          </a:p>
          <a:p>
            <a:r>
              <a:rPr lang="sv-SE" dirty="0"/>
              <a:t>För att verksamheten i Skiljebo Sportklubb, skall fungera smidigt finns det ett antal aktiviteter alla måste hjälpa till med(vilket även är en förutsättning för att var och ens barn kan vara med och spela) med. Framförallt handlar det om </a:t>
            </a:r>
          </a:p>
          <a:p>
            <a:pPr lvl="0"/>
            <a:r>
              <a:rPr lang="sv-SE" dirty="0"/>
              <a:t>Vaktmästeri- och Kiosktjänst där vårt lag två-tre veckor per år som skall bemannas</a:t>
            </a:r>
          </a:p>
          <a:p>
            <a:pPr lvl="0"/>
            <a:r>
              <a:rPr lang="sv-SE" dirty="0"/>
              <a:t>Arbeta på en skola under </a:t>
            </a:r>
            <a:r>
              <a:rPr lang="sv-SE" dirty="0" err="1"/>
              <a:t>Aroscupen</a:t>
            </a:r>
            <a:endParaRPr lang="sv-SE" dirty="0"/>
          </a:p>
          <a:p>
            <a:pPr lvl="0"/>
            <a:r>
              <a:rPr lang="sv-SE" dirty="0"/>
              <a:t>Delta på föräldramöten</a:t>
            </a:r>
          </a:p>
          <a:p>
            <a:pPr lvl="0"/>
            <a:r>
              <a:rPr lang="sv-SE" dirty="0"/>
              <a:t>För transporter till och från matcher ansvarar respektive barns förälder, med fördel genom samåkning.</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05959"/>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18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4700" dirty="0"/>
              <a:t>Sponsring</a:t>
            </a:r>
          </a:p>
          <a:p>
            <a:r>
              <a:rPr lang="sv-SE" dirty="0"/>
              <a:t>Huvudregeln är att sponsring till enskild träningsgrupp inte får ske av klubbsponsor eller av konkurrent till klubbsponsor, men sponsring kan ske i olika former varför en kontakt med SSK Kansli är att rekommendera för att utreda om den aktuella sponsringen är möjlig eller inte. SSK Kansli har även uppgift om aktuella sponsorer. Vid förmedling av ny klubbsponsor utgår ersättning. I övrigt finns inga inskränkningar för träningsgrupp att ta in sponsorintäkt – vilken givetvis ska komma alla i gruppen till del.</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38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77500" lnSpcReduction="20000"/>
          </a:bodyPr>
          <a:lstStyle/>
          <a:p>
            <a:pPr marL="0" indent="0">
              <a:buNone/>
            </a:pPr>
            <a:r>
              <a:rPr lang="sv-SE" dirty="0"/>
              <a:t>      </a:t>
            </a:r>
            <a:r>
              <a:rPr lang="sv-SE" sz="5800" dirty="0"/>
              <a:t>Medlemsavgift</a:t>
            </a:r>
          </a:p>
          <a:p>
            <a:r>
              <a:rPr lang="sv-SE" dirty="0"/>
              <a:t>Ledarna för varje träningsgrupp har ansvar för att medlemsavgift betalas av alla i gruppen (och spelarregistrering från </a:t>
            </a:r>
            <a:r>
              <a:rPr lang="sv-SE" dirty="0" err="1"/>
              <a:t>fn</a:t>
            </a:r>
            <a:r>
              <a:rPr lang="sv-SE" dirty="0"/>
              <a:t> 12 år resp. licensering </a:t>
            </a:r>
            <a:r>
              <a:rPr lang="sv-SE" dirty="0" err="1"/>
              <a:t>fr.o.m</a:t>
            </a:r>
            <a:r>
              <a:rPr lang="sv-SE" dirty="0"/>
              <a:t> med det år spelaren fyller 15 år)</a:t>
            </a:r>
          </a:p>
          <a:p>
            <a:pPr lvl="0"/>
            <a:r>
              <a:rPr lang="sv-SE" dirty="0"/>
              <a:t>SSK Kansli informerar via lagens hemsidor om årets medlems- och verksamhetsavgift samt sista dag att betala.</a:t>
            </a:r>
          </a:p>
          <a:p>
            <a:pPr lvl="0"/>
            <a:r>
              <a:rPr lang="sv-SE" dirty="0"/>
              <a:t>SSK Kansli lämnar ut medlemskort i postfacket (vid fler barn samtliga familjens kort hos äldsta laget) förutsatt att både medlems- och verksamhetsavgift är betald.</a:t>
            </a:r>
          </a:p>
          <a:p>
            <a:pPr lvl="0"/>
            <a:r>
              <a:rPr lang="sv-SE" dirty="0"/>
              <a:t>Ledare för resp. lag prickar löpande av mot sin </a:t>
            </a:r>
            <a:r>
              <a:rPr lang="sv-SE" u="sng" dirty="0"/>
              <a:t>närvarolista</a:t>
            </a:r>
            <a:r>
              <a:rPr lang="sv-SE" dirty="0"/>
              <a:t>  gjorda betalningar.</a:t>
            </a:r>
          </a:p>
          <a:p>
            <a:pPr lvl="0"/>
            <a:r>
              <a:rPr lang="sv-SE" dirty="0"/>
              <a:t>Efter sista datum att betala stämmer ledare för resp. lag av med SSK Kansli huruvida de som inte är avprickade har betalt eller inte. Avstämningen sker genom att maila till SSK Kansli (</a:t>
            </a:r>
            <a:r>
              <a:rPr lang="sv-SE" dirty="0">
                <a:hlinkClick r:id="rId2"/>
              </a:rPr>
              <a:t>info@skiljebosk.nu</a:t>
            </a:r>
            <a:r>
              <a:rPr lang="sv-SE" dirty="0"/>
              <a:t>) med uppgift om lag, namn och personnummer varpå svar återfinns i lagets postfack ”inom några dagar”.</a:t>
            </a:r>
          </a:p>
          <a:p>
            <a:pPr lvl="0"/>
            <a:r>
              <a:rPr lang="sv-SE" dirty="0"/>
              <a:t>Ledare informerar därefter spelare som inte betalt att de inte får delta på träning och matcher förrän såväl medlems- som verksamhetsavgift är betald (för de yngsta spelarna lämnar man förslagsvis en ”lapp” att ta hem till mamma / pappa).</a:t>
            </a:r>
          </a:p>
          <a:p>
            <a:r>
              <a:rPr lang="sv-SE" dirty="0"/>
              <a:t>  </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46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altLang="sv-SE" dirty="0">
                <a:cs typeface="Arial Black" panose="020B0A04020102020204" pitchFamily="34" charset="0"/>
              </a:rPr>
              <a:t>Upplägg säsongen 2022</a:t>
            </a:r>
            <a:endParaRPr lang="sv-SE" dirty="0"/>
          </a:p>
        </p:txBody>
      </p:sp>
      <p:sp>
        <p:nvSpPr>
          <p:cNvPr id="3" name="Platshållare för innehåll 2"/>
          <p:cNvSpPr>
            <a:spLocks noGrp="1"/>
          </p:cNvSpPr>
          <p:nvPr>
            <p:ph idx="1"/>
          </p:nvPr>
        </p:nvSpPr>
        <p:spPr>
          <a:xfrm>
            <a:off x="628650" y="1526598"/>
            <a:ext cx="8047806" cy="4351338"/>
          </a:xfrm>
        </p:spPr>
        <p:txBody>
          <a:bodyPr>
            <a:normAutofit fontScale="92500" lnSpcReduction="20000"/>
          </a:bodyPr>
          <a:lstStyle/>
          <a:p>
            <a:pPr marL="0" indent="0">
              <a:buNone/>
            </a:pPr>
            <a:r>
              <a:rPr lang="sv-SE" u="sng" dirty="0"/>
              <a:t>Två träningstillfällen per vecka</a:t>
            </a:r>
            <a:r>
              <a:rPr lang="sv-SE" dirty="0"/>
              <a:t>: </a:t>
            </a:r>
          </a:p>
          <a:p>
            <a:r>
              <a:rPr lang="sv-SE" dirty="0"/>
              <a:t>måndagar kl. 18.00-19.00 och onsdagar kl. 18.00-19.30. – start 2 maj.</a:t>
            </a:r>
          </a:p>
          <a:p>
            <a:r>
              <a:rPr lang="sv-SE" dirty="0"/>
              <a:t>Uppdelning träning enligt fasta lag (kan ändras efter sommaruppehåll)</a:t>
            </a:r>
          </a:p>
          <a:p>
            <a:r>
              <a:rPr lang="sv-SE" dirty="0"/>
              <a:t>Upplägg träningar: grundspel, teknik och bollkontroll, passningsspel</a:t>
            </a:r>
          </a:p>
          <a:p>
            <a:r>
              <a:rPr lang="sv-SE" dirty="0"/>
              <a:t>Målvaktsträning</a:t>
            </a:r>
          </a:p>
          <a:p>
            <a:r>
              <a:rPr lang="sv-SE" dirty="0"/>
              <a:t>Individuell utveckling</a:t>
            </a:r>
          </a:p>
          <a:p>
            <a:r>
              <a:rPr lang="sv-SE" dirty="0"/>
              <a:t>Lagets utveckling</a:t>
            </a:r>
          </a:p>
          <a:p>
            <a:endParaRPr lang="sv-SE" dirty="0"/>
          </a:p>
          <a:p>
            <a:pPr marL="0" indent="0">
              <a:buNone/>
            </a:pPr>
            <a:r>
              <a:rPr lang="sv-SE" u="sng" dirty="0"/>
              <a:t>Matcher:</a:t>
            </a:r>
          </a:p>
          <a:p>
            <a:r>
              <a:rPr lang="sv-SE" dirty="0"/>
              <a:t>Vi spelar seriespel i år, Västmanland 5-5, pojkar 8år. Seriespel i tre grupper</a:t>
            </a:r>
          </a:p>
          <a:p>
            <a:r>
              <a:rPr lang="sv-SE" dirty="0"/>
              <a:t>Speltid är 3x15 minuter – 5 matcher innan sommaruppehållet</a:t>
            </a:r>
          </a:p>
          <a:p>
            <a:r>
              <a:rPr lang="sv-SE" dirty="0"/>
              <a:t>Vi kör fasta lag och man kallas till matcher i det lag man tillhör.</a:t>
            </a:r>
          </a:p>
          <a:p>
            <a:r>
              <a:rPr lang="sv-SE" dirty="0"/>
              <a:t>Vi testar med positioner på matcher, dvs anfallare och försvarare</a:t>
            </a:r>
          </a:p>
          <a:p>
            <a:r>
              <a:rPr lang="sv-SE" dirty="0"/>
              <a:t>Målvakt</a:t>
            </a: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25" y="5661248"/>
            <a:ext cx="1149088" cy="113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4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49" y="291090"/>
            <a:ext cx="7886699" cy="932688"/>
          </a:xfrm>
        </p:spPr>
        <p:txBody>
          <a:bodyPr vert="horz" lIns="91440" tIns="45720" rIns="91440" bIns="45720" rtlCol="0" anchor="b">
            <a:normAutofit/>
          </a:bodyPr>
          <a:lstStyle/>
          <a:p>
            <a:pPr defTabSz="914400"/>
            <a:r>
              <a:rPr lang="en-US" sz="4700" kern="1200" dirty="0" err="1">
                <a:solidFill>
                  <a:schemeClr val="tx1"/>
                </a:solidFill>
                <a:latin typeface="+mj-lt"/>
                <a:ea typeface="+mj-ea"/>
                <a:cs typeface="+mj-cs"/>
              </a:rPr>
              <a:t>Lagindelning</a:t>
            </a:r>
            <a:r>
              <a:rPr lang="en-US" sz="4700" kern="1200" dirty="0">
                <a:solidFill>
                  <a:schemeClr val="tx1"/>
                </a:solidFill>
                <a:latin typeface="+mj-lt"/>
                <a:ea typeface="+mj-ea"/>
                <a:cs typeface="+mj-cs"/>
              </a:rPr>
              <a: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77C288A-2F8A-4C5E-8FAB-EAFCEBC35D9E}"/>
              </a:ext>
            </a:extLst>
          </p:cNvPr>
          <p:cNvPicPr>
            <a:picLocks noChangeAspect="1"/>
          </p:cNvPicPr>
          <p:nvPr/>
        </p:nvPicPr>
        <p:blipFill>
          <a:blip r:embed="rId3"/>
          <a:stretch>
            <a:fillRect/>
          </a:stretch>
        </p:blipFill>
        <p:spPr>
          <a:xfrm>
            <a:off x="426167" y="1654300"/>
            <a:ext cx="8018615" cy="3974182"/>
          </a:xfrm>
          <a:prstGeom prst="rect">
            <a:avLst/>
          </a:prstGeom>
        </p:spPr>
      </p:pic>
    </p:spTree>
    <p:extLst>
      <p:ext uri="{BB962C8B-B14F-4D97-AF65-F5344CB8AC3E}">
        <p14:creationId xmlns:p14="http://schemas.microsoft.com/office/powerpoint/2010/main" val="354119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1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Gul)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52B0E11-587A-49C8-9EF7-87EE7D5B1822}"/>
              </a:ext>
            </a:extLst>
          </p:cNvPr>
          <p:cNvPicPr>
            <a:picLocks noChangeAspect="1"/>
          </p:cNvPicPr>
          <p:nvPr/>
        </p:nvPicPr>
        <p:blipFill>
          <a:blip r:embed="rId3"/>
          <a:stretch>
            <a:fillRect/>
          </a:stretch>
        </p:blipFill>
        <p:spPr>
          <a:xfrm>
            <a:off x="258982" y="1700808"/>
            <a:ext cx="7669898" cy="648072"/>
          </a:xfrm>
          <a:prstGeom prst="rect">
            <a:avLst/>
          </a:prstGeom>
        </p:spPr>
      </p:pic>
      <p:pic>
        <p:nvPicPr>
          <p:cNvPr id="8" name="Picture 7">
            <a:extLst>
              <a:ext uri="{FF2B5EF4-FFF2-40B4-BE49-F238E27FC236}">
                <a16:creationId xmlns:a16="http://schemas.microsoft.com/office/drawing/2014/main" id="{98FAF8F7-11A9-49C0-915E-79A37DC59B36}"/>
              </a:ext>
            </a:extLst>
          </p:cNvPr>
          <p:cNvPicPr>
            <a:picLocks noChangeAspect="1"/>
          </p:cNvPicPr>
          <p:nvPr/>
        </p:nvPicPr>
        <p:blipFill>
          <a:blip r:embed="rId4"/>
          <a:stretch>
            <a:fillRect/>
          </a:stretch>
        </p:blipFill>
        <p:spPr>
          <a:xfrm>
            <a:off x="258982" y="2322880"/>
            <a:ext cx="7669898" cy="651691"/>
          </a:xfrm>
          <a:prstGeom prst="rect">
            <a:avLst/>
          </a:prstGeom>
        </p:spPr>
      </p:pic>
      <p:pic>
        <p:nvPicPr>
          <p:cNvPr id="11" name="Picture 10">
            <a:extLst>
              <a:ext uri="{FF2B5EF4-FFF2-40B4-BE49-F238E27FC236}">
                <a16:creationId xmlns:a16="http://schemas.microsoft.com/office/drawing/2014/main" id="{A80E8FA1-942D-43E7-95E9-7D3964F92762}"/>
              </a:ext>
            </a:extLst>
          </p:cNvPr>
          <p:cNvPicPr>
            <a:picLocks noChangeAspect="1"/>
          </p:cNvPicPr>
          <p:nvPr/>
        </p:nvPicPr>
        <p:blipFill>
          <a:blip r:embed="rId5"/>
          <a:stretch>
            <a:fillRect/>
          </a:stretch>
        </p:blipFill>
        <p:spPr>
          <a:xfrm>
            <a:off x="241367" y="2970952"/>
            <a:ext cx="7687513" cy="633827"/>
          </a:xfrm>
          <a:prstGeom prst="rect">
            <a:avLst/>
          </a:prstGeom>
        </p:spPr>
      </p:pic>
      <p:pic>
        <p:nvPicPr>
          <p:cNvPr id="13" name="Picture 12">
            <a:extLst>
              <a:ext uri="{FF2B5EF4-FFF2-40B4-BE49-F238E27FC236}">
                <a16:creationId xmlns:a16="http://schemas.microsoft.com/office/drawing/2014/main" id="{514CF25D-2213-4B1A-AA7F-BF67C26A6E17}"/>
              </a:ext>
            </a:extLst>
          </p:cNvPr>
          <p:cNvPicPr>
            <a:picLocks noChangeAspect="1"/>
          </p:cNvPicPr>
          <p:nvPr/>
        </p:nvPicPr>
        <p:blipFill>
          <a:blip r:embed="rId6"/>
          <a:stretch>
            <a:fillRect/>
          </a:stretch>
        </p:blipFill>
        <p:spPr>
          <a:xfrm>
            <a:off x="258982" y="3484838"/>
            <a:ext cx="7687513" cy="1247645"/>
          </a:xfrm>
          <a:prstGeom prst="rect">
            <a:avLst/>
          </a:prstGeom>
        </p:spPr>
      </p:pic>
    </p:spTree>
    <p:extLst>
      <p:ext uri="{BB962C8B-B14F-4D97-AF65-F5344CB8AC3E}">
        <p14:creationId xmlns:p14="http://schemas.microsoft.com/office/powerpoint/2010/main" val="423321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2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Svart</a:t>
            </a:r>
            <a:r>
              <a:rPr lang="en-US" sz="2200" kern="1200" dirty="0">
                <a:solidFill>
                  <a:schemeClr val="tx1"/>
                </a:solidFill>
                <a:latin typeface="+mj-lt"/>
                <a:ea typeface="+mj-ea"/>
                <a:cs typeface="+mj-cs"/>
              </a:rPr>
              <a:t> &amp; </a:t>
            </a:r>
            <a:r>
              <a:rPr lang="en-US" sz="2200" kern="1200" dirty="0" err="1">
                <a:solidFill>
                  <a:schemeClr val="tx1"/>
                </a:solidFill>
                <a:latin typeface="+mj-lt"/>
                <a:ea typeface="+mj-ea"/>
                <a:cs typeface="+mj-cs"/>
              </a:rPr>
              <a:t>Röd</a:t>
            </a:r>
            <a:r>
              <a:rPr lang="en-US" sz="2200" kern="1200" dirty="0">
                <a:solidFill>
                  <a:schemeClr val="tx1"/>
                </a:solidFill>
                <a:latin typeface="+mj-lt"/>
                <a:ea typeface="+mj-ea"/>
                <a:cs typeface="+mj-cs"/>
              </a:rPr>
              <a:t>) </a:t>
            </a:r>
          </a:p>
        </p:txBody>
      </p:sp>
      <p:pic>
        <p:nvPicPr>
          <p:cNvPr id="7" name="Picture 6">
            <a:extLst>
              <a:ext uri="{FF2B5EF4-FFF2-40B4-BE49-F238E27FC236}">
                <a16:creationId xmlns:a16="http://schemas.microsoft.com/office/drawing/2014/main" id="{137F99F0-A1B4-47C8-BDED-90EB5D11664F}"/>
              </a:ext>
            </a:extLst>
          </p:cNvPr>
          <p:cNvPicPr>
            <a:picLocks noChangeAspect="1"/>
          </p:cNvPicPr>
          <p:nvPr/>
        </p:nvPicPr>
        <p:blipFill>
          <a:blip r:embed="rId3"/>
          <a:stretch>
            <a:fillRect/>
          </a:stretch>
        </p:blipFill>
        <p:spPr>
          <a:xfrm>
            <a:off x="258982" y="1390885"/>
            <a:ext cx="6689282" cy="568835"/>
          </a:xfrm>
          <a:prstGeom prst="rect">
            <a:avLst/>
          </a:prstGeom>
        </p:spPr>
      </p:pic>
      <p:pic>
        <p:nvPicPr>
          <p:cNvPr id="10" name="Picture 9">
            <a:extLst>
              <a:ext uri="{FF2B5EF4-FFF2-40B4-BE49-F238E27FC236}">
                <a16:creationId xmlns:a16="http://schemas.microsoft.com/office/drawing/2014/main" id="{B0C2CCCC-2658-49D1-902B-5CCB7B691071}"/>
              </a:ext>
            </a:extLst>
          </p:cNvPr>
          <p:cNvPicPr>
            <a:picLocks noChangeAspect="1"/>
          </p:cNvPicPr>
          <p:nvPr/>
        </p:nvPicPr>
        <p:blipFill>
          <a:blip r:embed="rId4"/>
          <a:stretch>
            <a:fillRect/>
          </a:stretch>
        </p:blipFill>
        <p:spPr>
          <a:xfrm>
            <a:off x="246574" y="1968392"/>
            <a:ext cx="6689282" cy="553331"/>
          </a:xfrm>
          <a:prstGeom prst="rect">
            <a:avLst/>
          </a:prstGeom>
        </p:spPr>
      </p:pic>
      <p:pic>
        <p:nvPicPr>
          <p:cNvPr id="14" name="Picture 13">
            <a:extLst>
              <a:ext uri="{FF2B5EF4-FFF2-40B4-BE49-F238E27FC236}">
                <a16:creationId xmlns:a16="http://schemas.microsoft.com/office/drawing/2014/main" id="{20A4A8C2-AD5A-47B5-9FCB-F4B1223726D9}"/>
              </a:ext>
            </a:extLst>
          </p:cNvPr>
          <p:cNvPicPr>
            <a:picLocks noChangeAspect="1"/>
          </p:cNvPicPr>
          <p:nvPr/>
        </p:nvPicPr>
        <p:blipFill>
          <a:blip r:embed="rId5"/>
          <a:stretch>
            <a:fillRect/>
          </a:stretch>
        </p:blipFill>
        <p:spPr>
          <a:xfrm>
            <a:off x="261687" y="2512803"/>
            <a:ext cx="6697207" cy="1097004"/>
          </a:xfrm>
          <a:prstGeom prst="rect">
            <a:avLst/>
          </a:prstGeom>
        </p:spPr>
      </p:pic>
      <p:pic>
        <p:nvPicPr>
          <p:cNvPr id="16" name="Picture 15">
            <a:extLst>
              <a:ext uri="{FF2B5EF4-FFF2-40B4-BE49-F238E27FC236}">
                <a16:creationId xmlns:a16="http://schemas.microsoft.com/office/drawing/2014/main" id="{001DE143-BB1B-42B8-838D-3E3D4A236159}"/>
              </a:ext>
            </a:extLst>
          </p:cNvPr>
          <p:cNvPicPr>
            <a:picLocks noChangeAspect="1"/>
          </p:cNvPicPr>
          <p:nvPr/>
        </p:nvPicPr>
        <p:blipFill>
          <a:blip r:embed="rId6"/>
          <a:stretch>
            <a:fillRect/>
          </a:stretch>
        </p:blipFill>
        <p:spPr>
          <a:xfrm>
            <a:off x="253293" y="3629020"/>
            <a:ext cx="6693778" cy="512808"/>
          </a:xfrm>
          <a:prstGeom prst="rect">
            <a:avLst/>
          </a:prstGeom>
        </p:spPr>
      </p:pic>
      <p:pic>
        <p:nvPicPr>
          <p:cNvPr id="18" name="Picture 17">
            <a:extLst>
              <a:ext uri="{FF2B5EF4-FFF2-40B4-BE49-F238E27FC236}">
                <a16:creationId xmlns:a16="http://schemas.microsoft.com/office/drawing/2014/main" id="{C53AED9C-4EF2-46FF-A3B4-5E064AB3CEFF}"/>
              </a:ext>
            </a:extLst>
          </p:cNvPr>
          <p:cNvPicPr>
            <a:picLocks noChangeAspect="1"/>
          </p:cNvPicPr>
          <p:nvPr/>
        </p:nvPicPr>
        <p:blipFill>
          <a:blip r:embed="rId7"/>
          <a:stretch>
            <a:fillRect/>
          </a:stretch>
        </p:blipFill>
        <p:spPr>
          <a:xfrm>
            <a:off x="238650" y="4149526"/>
            <a:ext cx="6674170" cy="556636"/>
          </a:xfrm>
          <a:prstGeom prst="rect">
            <a:avLst/>
          </a:prstGeom>
        </p:spPr>
      </p:pic>
      <p:pic>
        <p:nvPicPr>
          <p:cNvPr id="20" name="Picture 19">
            <a:extLst>
              <a:ext uri="{FF2B5EF4-FFF2-40B4-BE49-F238E27FC236}">
                <a16:creationId xmlns:a16="http://schemas.microsoft.com/office/drawing/2014/main" id="{22AFDE2C-D836-493D-A3AD-CB8E28BA7C06}"/>
              </a:ext>
            </a:extLst>
          </p:cNvPr>
          <p:cNvPicPr>
            <a:picLocks noChangeAspect="1"/>
          </p:cNvPicPr>
          <p:nvPr/>
        </p:nvPicPr>
        <p:blipFill>
          <a:blip r:embed="rId8"/>
          <a:stretch>
            <a:fillRect/>
          </a:stretch>
        </p:blipFill>
        <p:spPr>
          <a:xfrm>
            <a:off x="246574" y="4713860"/>
            <a:ext cx="6712319" cy="561655"/>
          </a:xfrm>
          <a:prstGeom prst="rect">
            <a:avLst/>
          </a:prstGeom>
        </p:spPr>
      </p:pic>
      <p:pic>
        <p:nvPicPr>
          <p:cNvPr id="22" name="Picture 21">
            <a:extLst>
              <a:ext uri="{FF2B5EF4-FFF2-40B4-BE49-F238E27FC236}">
                <a16:creationId xmlns:a16="http://schemas.microsoft.com/office/drawing/2014/main" id="{5AF0875A-8D5F-4BEF-A798-1F07394B71EB}"/>
              </a:ext>
            </a:extLst>
          </p:cNvPr>
          <p:cNvPicPr>
            <a:picLocks noChangeAspect="1"/>
          </p:cNvPicPr>
          <p:nvPr/>
        </p:nvPicPr>
        <p:blipFill>
          <a:blip r:embed="rId9"/>
          <a:stretch>
            <a:fillRect/>
          </a:stretch>
        </p:blipFill>
        <p:spPr>
          <a:xfrm>
            <a:off x="238650" y="5234093"/>
            <a:ext cx="6689282" cy="559268"/>
          </a:xfrm>
          <a:prstGeom prst="rect">
            <a:avLst/>
          </a:prstGeom>
        </p:spPr>
      </p:pic>
      <p:pic>
        <p:nvPicPr>
          <p:cNvPr id="24" name="Picture 23">
            <a:extLst>
              <a:ext uri="{FF2B5EF4-FFF2-40B4-BE49-F238E27FC236}">
                <a16:creationId xmlns:a16="http://schemas.microsoft.com/office/drawing/2014/main" id="{324A6B1B-7FA0-432A-9C56-EA2F5F358C90}"/>
              </a:ext>
            </a:extLst>
          </p:cNvPr>
          <p:cNvPicPr>
            <a:picLocks noChangeAspect="1"/>
          </p:cNvPicPr>
          <p:nvPr/>
        </p:nvPicPr>
        <p:blipFill>
          <a:blip r:embed="rId10"/>
          <a:stretch>
            <a:fillRect/>
          </a:stretch>
        </p:blipFill>
        <p:spPr>
          <a:xfrm>
            <a:off x="238650" y="5793361"/>
            <a:ext cx="6689282" cy="519185"/>
          </a:xfrm>
          <a:prstGeom prst="rect">
            <a:avLst/>
          </a:prstGeom>
        </p:spPr>
      </p:pic>
      <p:pic>
        <p:nvPicPr>
          <p:cNvPr id="26" name="Picture 25">
            <a:extLst>
              <a:ext uri="{FF2B5EF4-FFF2-40B4-BE49-F238E27FC236}">
                <a16:creationId xmlns:a16="http://schemas.microsoft.com/office/drawing/2014/main" id="{696D155F-490E-41FA-92B4-84C4625E5615}"/>
              </a:ext>
            </a:extLst>
          </p:cNvPr>
          <p:cNvPicPr>
            <a:picLocks noChangeAspect="1"/>
          </p:cNvPicPr>
          <p:nvPr/>
        </p:nvPicPr>
        <p:blipFill>
          <a:blip r:embed="rId11"/>
          <a:stretch>
            <a:fillRect/>
          </a:stretch>
        </p:blipFill>
        <p:spPr>
          <a:xfrm>
            <a:off x="246574" y="6239069"/>
            <a:ext cx="6712319" cy="573608"/>
          </a:xfrm>
          <a:prstGeom prst="rect">
            <a:avLst/>
          </a:prstGeom>
        </p:spPr>
      </p:pic>
    </p:spTree>
    <p:extLst>
      <p:ext uri="{BB962C8B-B14F-4D97-AF65-F5344CB8AC3E}">
        <p14:creationId xmlns:p14="http://schemas.microsoft.com/office/powerpoint/2010/main" val="323030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8982" y="472818"/>
            <a:ext cx="7886699" cy="932688"/>
          </a:xfrm>
        </p:spPr>
        <p:txBody>
          <a:bodyPr vert="horz" lIns="91440" tIns="45720" rIns="91440" bIns="45720" rtlCol="0" anchor="b">
            <a:normAutofit fontScale="90000"/>
          </a:bodyPr>
          <a:lstStyle/>
          <a:p>
            <a:pPr defTabSz="914400"/>
            <a:r>
              <a:rPr lang="en-US" sz="4700" kern="1200" dirty="0" err="1">
                <a:solidFill>
                  <a:schemeClr val="tx1"/>
                </a:solidFill>
                <a:latin typeface="+mj-lt"/>
                <a:ea typeface="+mj-ea"/>
                <a:cs typeface="+mj-cs"/>
              </a:rPr>
              <a:t>Preliminärt</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spelschema</a:t>
            </a:r>
            <a:br>
              <a:rPr lang="en-US" sz="4700" kern="1200" dirty="0">
                <a:solidFill>
                  <a:schemeClr val="tx1"/>
                </a:solidFill>
                <a:latin typeface="+mj-lt"/>
                <a:ea typeface="+mj-ea"/>
                <a:cs typeface="+mj-cs"/>
              </a:rPr>
            </a:br>
            <a:r>
              <a:rPr lang="en-US" sz="2200" kern="1200" dirty="0" err="1">
                <a:solidFill>
                  <a:schemeClr val="tx1"/>
                </a:solidFill>
                <a:latin typeface="+mj-lt"/>
                <a:ea typeface="+mj-ea"/>
                <a:cs typeface="+mj-cs"/>
              </a:rPr>
              <a:t>Västmanland</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Grupp</a:t>
            </a:r>
            <a:r>
              <a:rPr lang="en-US" sz="2200" kern="1200" dirty="0">
                <a:solidFill>
                  <a:schemeClr val="tx1"/>
                </a:solidFill>
                <a:latin typeface="+mj-lt"/>
                <a:ea typeface="+mj-ea"/>
                <a:cs typeface="+mj-cs"/>
              </a:rPr>
              <a:t> 3 (</a:t>
            </a:r>
            <a:r>
              <a:rPr lang="en-US" sz="2200" kern="1200" dirty="0" err="1">
                <a:solidFill>
                  <a:schemeClr val="tx1"/>
                </a:solidFill>
                <a:latin typeface="+mj-lt"/>
                <a:ea typeface="+mj-ea"/>
                <a:cs typeface="+mj-cs"/>
              </a:rPr>
              <a:t>Skiljebo</a:t>
            </a:r>
            <a:r>
              <a:rPr lang="en-US" sz="2200" kern="1200" dirty="0">
                <a:solidFill>
                  <a:schemeClr val="tx1"/>
                </a:solidFill>
                <a:latin typeface="+mj-lt"/>
                <a:ea typeface="+mj-ea"/>
                <a:cs typeface="+mj-cs"/>
              </a:rPr>
              <a:t> Vit) </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72F4849-556C-4452-B107-AB8816151884}"/>
              </a:ext>
            </a:extLst>
          </p:cNvPr>
          <p:cNvPicPr>
            <a:picLocks noChangeAspect="1"/>
          </p:cNvPicPr>
          <p:nvPr/>
        </p:nvPicPr>
        <p:blipFill>
          <a:blip r:embed="rId3"/>
          <a:stretch>
            <a:fillRect/>
          </a:stretch>
        </p:blipFill>
        <p:spPr>
          <a:xfrm>
            <a:off x="107504" y="1844824"/>
            <a:ext cx="8496944" cy="709237"/>
          </a:xfrm>
          <a:prstGeom prst="rect">
            <a:avLst/>
          </a:prstGeom>
        </p:spPr>
      </p:pic>
      <p:pic>
        <p:nvPicPr>
          <p:cNvPr id="10" name="Picture 9">
            <a:extLst>
              <a:ext uri="{FF2B5EF4-FFF2-40B4-BE49-F238E27FC236}">
                <a16:creationId xmlns:a16="http://schemas.microsoft.com/office/drawing/2014/main" id="{5A3917AB-EA9F-4D83-B03D-CE0F4DFBDC9A}"/>
              </a:ext>
            </a:extLst>
          </p:cNvPr>
          <p:cNvPicPr>
            <a:picLocks noChangeAspect="1"/>
          </p:cNvPicPr>
          <p:nvPr/>
        </p:nvPicPr>
        <p:blipFill>
          <a:blip r:embed="rId4"/>
          <a:stretch>
            <a:fillRect/>
          </a:stretch>
        </p:blipFill>
        <p:spPr>
          <a:xfrm>
            <a:off x="107504" y="2531123"/>
            <a:ext cx="8496944" cy="701136"/>
          </a:xfrm>
          <a:prstGeom prst="rect">
            <a:avLst/>
          </a:prstGeom>
        </p:spPr>
      </p:pic>
      <p:pic>
        <p:nvPicPr>
          <p:cNvPr id="14" name="Picture 13">
            <a:extLst>
              <a:ext uri="{FF2B5EF4-FFF2-40B4-BE49-F238E27FC236}">
                <a16:creationId xmlns:a16="http://schemas.microsoft.com/office/drawing/2014/main" id="{05355347-9FD3-4A61-96F7-0D8E95DFDA67}"/>
              </a:ext>
            </a:extLst>
          </p:cNvPr>
          <p:cNvPicPr>
            <a:picLocks noChangeAspect="1"/>
          </p:cNvPicPr>
          <p:nvPr/>
        </p:nvPicPr>
        <p:blipFill>
          <a:blip r:embed="rId5"/>
          <a:stretch>
            <a:fillRect/>
          </a:stretch>
        </p:blipFill>
        <p:spPr>
          <a:xfrm>
            <a:off x="107504" y="3154060"/>
            <a:ext cx="8496944" cy="710400"/>
          </a:xfrm>
          <a:prstGeom prst="rect">
            <a:avLst/>
          </a:prstGeom>
        </p:spPr>
      </p:pic>
      <p:pic>
        <p:nvPicPr>
          <p:cNvPr id="16" name="Picture 15">
            <a:extLst>
              <a:ext uri="{FF2B5EF4-FFF2-40B4-BE49-F238E27FC236}">
                <a16:creationId xmlns:a16="http://schemas.microsoft.com/office/drawing/2014/main" id="{569E1144-CF66-4F2B-BEFB-957D28F00F25}"/>
              </a:ext>
            </a:extLst>
          </p:cNvPr>
          <p:cNvPicPr>
            <a:picLocks noChangeAspect="1"/>
          </p:cNvPicPr>
          <p:nvPr/>
        </p:nvPicPr>
        <p:blipFill>
          <a:blip r:embed="rId6"/>
          <a:stretch>
            <a:fillRect/>
          </a:stretch>
        </p:blipFill>
        <p:spPr>
          <a:xfrm>
            <a:off x="107504" y="3839876"/>
            <a:ext cx="8496944" cy="683102"/>
          </a:xfrm>
          <a:prstGeom prst="rect">
            <a:avLst/>
          </a:prstGeom>
        </p:spPr>
      </p:pic>
      <p:pic>
        <p:nvPicPr>
          <p:cNvPr id="18" name="Picture 17">
            <a:extLst>
              <a:ext uri="{FF2B5EF4-FFF2-40B4-BE49-F238E27FC236}">
                <a16:creationId xmlns:a16="http://schemas.microsoft.com/office/drawing/2014/main" id="{B9ECDC71-3651-427A-8A7E-93A3FA0ABD01}"/>
              </a:ext>
            </a:extLst>
          </p:cNvPr>
          <p:cNvPicPr>
            <a:picLocks noChangeAspect="1"/>
          </p:cNvPicPr>
          <p:nvPr/>
        </p:nvPicPr>
        <p:blipFill>
          <a:blip r:embed="rId7"/>
          <a:stretch>
            <a:fillRect/>
          </a:stretch>
        </p:blipFill>
        <p:spPr>
          <a:xfrm>
            <a:off x="107504" y="4519523"/>
            <a:ext cx="8496944" cy="750957"/>
          </a:xfrm>
          <a:prstGeom prst="rect">
            <a:avLst/>
          </a:prstGeom>
        </p:spPr>
      </p:pic>
    </p:spTree>
    <p:extLst>
      <p:ext uri="{BB962C8B-B14F-4D97-AF65-F5344CB8AC3E}">
        <p14:creationId xmlns:p14="http://schemas.microsoft.com/office/powerpoint/2010/main" val="443760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95D8-357F-4396-8157-905F5D2E2DBF}"/>
              </a:ext>
            </a:extLst>
          </p:cNvPr>
          <p:cNvSpPr>
            <a:spLocks noGrp="1"/>
          </p:cNvSpPr>
          <p:nvPr>
            <p:ph type="title"/>
          </p:nvPr>
        </p:nvSpPr>
        <p:spPr/>
        <p:txBody>
          <a:bodyPr/>
          <a:lstStyle/>
          <a:p>
            <a:r>
              <a:rPr lang="sv-SE" sz="4200"/>
              <a:t>Spelformen 5 mot 5</a:t>
            </a:r>
            <a:endParaRPr lang="sv-SE" dirty="0"/>
          </a:p>
        </p:txBody>
      </p:sp>
      <p:pic>
        <p:nvPicPr>
          <p:cNvPr id="6" name="Picture 5">
            <a:extLst>
              <a:ext uri="{FF2B5EF4-FFF2-40B4-BE49-F238E27FC236}">
                <a16:creationId xmlns:a16="http://schemas.microsoft.com/office/drawing/2014/main" id="{A85B0DED-F30E-4B60-BF5A-D5DC02017D5C}"/>
              </a:ext>
            </a:extLst>
          </p:cNvPr>
          <p:cNvPicPr>
            <a:picLocks noChangeAspect="1"/>
          </p:cNvPicPr>
          <p:nvPr/>
        </p:nvPicPr>
        <p:blipFill>
          <a:blip r:embed="rId3"/>
          <a:stretch>
            <a:fillRect/>
          </a:stretch>
        </p:blipFill>
        <p:spPr>
          <a:xfrm>
            <a:off x="251520" y="1916833"/>
            <a:ext cx="4213113" cy="3168352"/>
          </a:xfrm>
          <a:prstGeom prst="rect">
            <a:avLst/>
          </a:prstGeom>
        </p:spPr>
      </p:pic>
      <p:pic>
        <p:nvPicPr>
          <p:cNvPr id="8" name="Picture 7">
            <a:extLst>
              <a:ext uri="{FF2B5EF4-FFF2-40B4-BE49-F238E27FC236}">
                <a16:creationId xmlns:a16="http://schemas.microsoft.com/office/drawing/2014/main" id="{B15B8748-6741-4D88-9A23-14A871DD68AA}"/>
              </a:ext>
            </a:extLst>
          </p:cNvPr>
          <p:cNvPicPr>
            <a:picLocks noChangeAspect="1"/>
          </p:cNvPicPr>
          <p:nvPr/>
        </p:nvPicPr>
        <p:blipFill>
          <a:blip r:embed="rId4"/>
          <a:stretch>
            <a:fillRect/>
          </a:stretch>
        </p:blipFill>
        <p:spPr>
          <a:xfrm>
            <a:off x="4679369" y="1856300"/>
            <a:ext cx="3923791" cy="3180448"/>
          </a:xfrm>
          <a:prstGeom prst="rect">
            <a:avLst/>
          </a:prstGeom>
        </p:spPr>
      </p:pic>
    </p:spTree>
    <p:extLst>
      <p:ext uri="{BB962C8B-B14F-4D97-AF65-F5344CB8AC3E}">
        <p14:creationId xmlns:p14="http://schemas.microsoft.com/office/powerpoint/2010/main" val="19555310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332656"/>
            <a:ext cx="7772400" cy="1470025"/>
          </a:xfrm>
        </p:spPr>
        <p:txBody>
          <a:bodyPr/>
          <a:lstStyle/>
          <a:p>
            <a:r>
              <a:rPr lang="sv-SE" dirty="0"/>
              <a:t>Agenda</a:t>
            </a:r>
          </a:p>
        </p:txBody>
      </p:sp>
      <p:sp>
        <p:nvSpPr>
          <p:cNvPr id="4" name="Underrubrik 3"/>
          <p:cNvSpPr txBox="1">
            <a:spLocks noGrp="1"/>
          </p:cNvSpPr>
          <p:nvPr>
            <p:ph type="subTitle" idx="1"/>
          </p:nvPr>
        </p:nvSpPr>
        <p:spPr>
          <a:xfrm>
            <a:off x="395536" y="1496532"/>
            <a:ext cx="8424936" cy="4916987"/>
          </a:xfrm>
          <a:prstGeom prst="rect">
            <a:avLst/>
          </a:prstGeom>
          <a:noFill/>
        </p:spPr>
        <p:txBody>
          <a:bodyPr wrap="square">
            <a:spAutoFit/>
          </a:bodyPr>
          <a:lstStyle>
            <a:lvl1pPr marL="171450" indent="-171450" eaLnBrk="0" hangingPunct="0">
              <a:tabLst>
                <a:tab pos="180975"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180975"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9pPr>
          </a:lstStyle>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Reflektion – året som gick 2021 </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Organisation – ledare och spelare</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Att vara en del av Skiljebo SK – (Skiljebo Vill)</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Fokus och upplägg 2022</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Planering</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Budget</a:t>
            </a:r>
          </a:p>
          <a:p>
            <a:pPr algn="l" eaLnBrk="1" hangingPunct="1">
              <a:lnSpc>
                <a:spcPct val="250000"/>
              </a:lnSpc>
              <a:buClr>
                <a:schemeClr val="accent1"/>
              </a:buClr>
              <a:buFont typeface="Arial" panose="020B0604020202020204" pitchFamily="34" charset="0"/>
              <a:buChar char="•"/>
            </a:pPr>
            <a:r>
              <a:rPr lang="sv-SE" altLang="sv-SE" sz="1600" b="1" dirty="0">
                <a:latin typeface="Constantia" panose="02030602050306030303" pitchFamily="18" charset="0"/>
              </a:rPr>
              <a:t>Övrigt (Frågor och svar)</a:t>
            </a:r>
          </a:p>
        </p:txBody>
      </p:sp>
    </p:spTree>
    <p:extLst>
      <p:ext uri="{BB962C8B-B14F-4D97-AF65-F5344CB8AC3E}">
        <p14:creationId xmlns:p14="http://schemas.microsoft.com/office/powerpoint/2010/main" val="409665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Planering</a:t>
            </a:r>
          </a:p>
        </p:txBody>
      </p:sp>
      <p:sp>
        <p:nvSpPr>
          <p:cNvPr id="3" name="Platshållare för innehåll 2"/>
          <p:cNvSpPr>
            <a:spLocks noGrp="1"/>
          </p:cNvSpPr>
          <p:nvPr>
            <p:ph idx="1"/>
          </p:nvPr>
        </p:nvSpPr>
        <p:spPr>
          <a:xfrm>
            <a:off x="628650" y="1825625"/>
            <a:ext cx="8119814" cy="4351338"/>
          </a:xfrm>
        </p:spPr>
        <p:txBody>
          <a:bodyPr>
            <a:normAutofit/>
          </a:bodyPr>
          <a:lstStyle/>
          <a:p>
            <a:r>
              <a:rPr lang="sv-SE" altLang="sv-SE" sz="2400" dirty="0"/>
              <a:t>Vi spelar i en 5:5 serie – Västmanland Pojkar 8år (tre grupper)</a:t>
            </a:r>
          </a:p>
          <a:p>
            <a:endParaRPr lang="sv-SE" altLang="sv-SE" sz="2400" dirty="0"/>
          </a:p>
          <a:p>
            <a:r>
              <a:rPr lang="sv-SE" altLang="sv-SE" sz="2400" dirty="0"/>
              <a:t>Vi är anmälda till </a:t>
            </a:r>
            <a:r>
              <a:rPr lang="sv-SE" altLang="sv-SE" sz="2400" dirty="0" err="1"/>
              <a:t>Aroscupen</a:t>
            </a:r>
            <a:r>
              <a:rPr lang="sv-SE" altLang="sv-SE" sz="2400" dirty="0"/>
              <a:t> 1-4 juli. </a:t>
            </a:r>
            <a:r>
              <a:rPr lang="sv-SE" altLang="sv-SE" sz="2400" b="1" dirty="0"/>
              <a:t>39 anmälda 3-lag</a:t>
            </a:r>
          </a:p>
          <a:p>
            <a:endParaRPr lang="sv-SE" altLang="sv-SE" sz="2400" dirty="0"/>
          </a:p>
          <a:p>
            <a:r>
              <a:rPr lang="sv-SE" altLang="sv-SE" sz="2400" dirty="0"/>
              <a:t>Vi planerar att vara med på Fotbollens dag</a:t>
            </a:r>
          </a:p>
          <a:p>
            <a:endParaRPr lang="sv-SE" altLang="sv-SE" sz="2400" dirty="0"/>
          </a:p>
          <a:p>
            <a:r>
              <a:rPr lang="sv-SE" altLang="sv-SE" sz="2400" dirty="0"/>
              <a:t>Vi planerar en avslutning innan sommaren och en på hösten</a:t>
            </a:r>
          </a:p>
          <a:p>
            <a:endParaRPr lang="sv-SE" altLang="sv-SE" sz="2400" dirty="0"/>
          </a:p>
          <a:p>
            <a:endParaRPr lang="sv-SE" altLang="sv-SE" sz="2000" b="1" dirty="0">
              <a:latin typeface="Constantia" panose="02030602050306030303" pitchFamily="18" charset="0"/>
            </a:endParaRP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0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Budget och lagkassa</a:t>
            </a:r>
          </a:p>
        </p:txBody>
      </p:sp>
      <p:sp>
        <p:nvSpPr>
          <p:cNvPr id="3" name="Platshållare för innehåll 2"/>
          <p:cNvSpPr>
            <a:spLocks noGrp="1"/>
          </p:cNvSpPr>
          <p:nvPr>
            <p:ph idx="1"/>
          </p:nvPr>
        </p:nvSpPr>
        <p:spPr/>
        <p:txBody>
          <a:bodyPr/>
          <a:lstStyle/>
          <a:p>
            <a:r>
              <a:rPr lang="sv-SE" dirty="0"/>
              <a:t>Följande personer är kassörer och har hand om lagkassan för vårt lag:</a:t>
            </a:r>
          </a:p>
          <a:p>
            <a:pPr marL="0" indent="0">
              <a:buNone/>
            </a:pPr>
            <a:r>
              <a:rPr lang="sv-SE" dirty="0"/>
              <a:t>- Josefin Larsson</a:t>
            </a:r>
          </a:p>
          <a:p>
            <a:pPr marL="0" indent="0">
              <a:buNone/>
            </a:pPr>
            <a:r>
              <a:rPr lang="sv-SE" dirty="0"/>
              <a:t>- Frida Carlsson</a:t>
            </a:r>
          </a:p>
          <a:p>
            <a:pPr marL="0" indent="0">
              <a:buNone/>
            </a:pPr>
            <a:endParaRPr lang="sv-SE" dirty="0"/>
          </a:p>
          <a:p>
            <a:r>
              <a:rPr lang="sv-SE" dirty="0"/>
              <a:t>Vi har 26 876,50kr på vårt lagkonto</a:t>
            </a:r>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702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Övrigt</a:t>
            </a:r>
          </a:p>
        </p:txBody>
      </p:sp>
      <p:sp>
        <p:nvSpPr>
          <p:cNvPr id="3" name="Platshållare för innehåll 2"/>
          <p:cNvSpPr>
            <a:spLocks noGrp="1"/>
          </p:cNvSpPr>
          <p:nvPr>
            <p:ph idx="1"/>
          </p:nvPr>
        </p:nvSpPr>
        <p:spPr>
          <a:xfrm>
            <a:off x="628650" y="1825625"/>
            <a:ext cx="7975798" cy="4351338"/>
          </a:xfrm>
        </p:spPr>
        <p:txBody>
          <a:bodyPr>
            <a:normAutofit fontScale="92500"/>
          </a:bodyPr>
          <a:lstStyle/>
          <a:p>
            <a:pPr marL="0" indent="0">
              <a:buNone/>
            </a:pPr>
            <a:r>
              <a:rPr lang="sv-SE" dirty="0"/>
              <a:t>Träningsoveraller kommer att beställas till alla barn. Alla har fått förfrågan och påminnelse om att prova ut och beställa till sitt barn.</a:t>
            </a:r>
          </a:p>
          <a:p>
            <a:pPr marL="0" indent="0">
              <a:buNone/>
            </a:pPr>
            <a:endParaRPr lang="sv-SE" dirty="0"/>
          </a:p>
          <a:p>
            <a:pPr marL="0" indent="0">
              <a:buNone/>
            </a:pPr>
            <a:r>
              <a:rPr lang="sv-SE" dirty="0"/>
              <a:t>Kom ihåg att anmäla ditt barn till både träning och match i god tid. (LOK-stöd)</a:t>
            </a:r>
          </a:p>
          <a:p>
            <a:pPr marL="0" indent="0">
              <a:buNone/>
            </a:pPr>
            <a:endParaRPr lang="sv-SE" dirty="0"/>
          </a:p>
          <a:p>
            <a:pPr marL="0" indent="0">
              <a:buNone/>
            </a:pPr>
            <a:r>
              <a:rPr lang="sv-SE" dirty="0"/>
              <a:t>Håll kontaktuppgifter uppdaterade på laget.se</a:t>
            </a:r>
          </a:p>
          <a:p>
            <a:pPr marL="0" indent="0">
              <a:buNone/>
            </a:pPr>
            <a:endParaRPr lang="sv-SE" dirty="0"/>
          </a:p>
          <a:p>
            <a:pPr marL="0" indent="0">
              <a:buNone/>
            </a:pPr>
            <a:r>
              <a:rPr lang="sv-SE" dirty="0"/>
              <a:t>Besök regelbundet vår websida och håll dig uppdaterad på information.</a:t>
            </a:r>
          </a:p>
          <a:p>
            <a:pPr marL="0" indent="0">
              <a:buNone/>
            </a:pPr>
            <a:endParaRPr lang="sv-SE" dirty="0"/>
          </a:p>
          <a:p>
            <a:pPr marL="0" indent="0">
              <a:buNone/>
            </a:pPr>
            <a:r>
              <a:rPr lang="sv-SE" dirty="0"/>
              <a:t>Som förälder förväntas du hjälpa till i Vaktmästeri och vid </a:t>
            </a:r>
            <a:r>
              <a:rPr lang="sv-SE" dirty="0" err="1"/>
              <a:t>Aroscupen</a:t>
            </a:r>
            <a:r>
              <a:rPr lang="sv-SE" dirty="0"/>
              <a:t>.</a:t>
            </a:r>
          </a:p>
          <a:p>
            <a:pPr marL="0" indent="0">
              <a:buNone/>
            </a:pPr>
            <a:endParaRPr lang="sv-SE" dirty="0"/>
          </a:p>
          <a:p>
            <a:pPr marL="0" indent="0">
              <a:buNone/>
            </a:pPr>
            <a:r>
              <a:rPr lang="sv-SE" dirty="0"/>
              <a:t>Frågor &amp; Synpunkter?</a:t>
            </a:r>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89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Reflektion kring året som gick 2021</a:t>
            </a:r>
          </a:p>
        </p:txBody>
      </p:sp>
      <p:sp>
        <p:nvSpPr>
          <p:cNvPr id="3" name="Platshållare för innehåll 2"/>
          <p:cNvSpPr>
            <a:spLocks noGrp="1"/>
          </p:cNvSpPr>
          <p:nvPr>
            <p:ph idx="1"/>
          </p:nvPr>
        </p:nvSpPr>
        <p:spPr/>
        <p:txBody>
          <a:bodyPr>
            <a:normAutofit fontScale="92500" lnSpcReduction="10000"/>
          </a:bodyPr>
          <a:lstStyle/>
          <a:p>
            <a:r>
              <a:rPr lang="sv-SE" sz="2400" dirty="0"/>
              <a:t>Antal spelare: Truppen har bestått av ca 50 spelare</a:t>
            </a:r>
          </a:p>
          <a:p>
            <a:pPr marL="0" indent="0">
              <a:buNone/>
            </a:pPr>
            <a:endParaRPr lang="sv-SE" sz="2400" dirty="0"/>
          </a:p>
          <a:p>
            <a:r>
              <a:rPr lang="sv-SE" sz="2400" dirty="0"/>
              <a:t>Lagsammanhållning och kul: Fokus under året har varit på att lära känna varandra bättre och att ha kul på och utanför planen.</a:t>
            </a:r>
          </a:p>
          <a:p>
            <a:pPr marL="0" indent="0">
              <a:buNone/>
            </a:pPr>
            <a:endParaRPr lang="sv-SE" sz="2400" dirty="0"/>
          </a:p>
          <a:p>
            <a:r>
              <a:rPr lang="sv-SE" sz="2400" dirty="0"/>
              <a:t>Utveckling individuellt: Fokus har varit på att lära sig grunderna i fotboll och vara så mycket med boll som möjligt</a:t>
            </a:r>
          </a:p>
          <a:p>
            <a:pPr marL="0" indent="0">
              <a:buNone/>
            </a:pPr>
            <a:endParaRPr lang="sv-SE" sz="2400" dirty="0"/>
          </a:p>
          <a:p>
            <a:r>
              <a:rPr lang="sv-SE" sz="2400" dirty="0"/>
              <a:t>Utveckling laget: Fokus har varit på spela mycket matcher, första halvan av året 3-3 senare delen prova på 5-5 </a:t>
            </a:r>
          </a:p>
          <a:p>
            <a:pPr marL="0" indent="0">
              <a:buNone/>
            </a:pPr>
            <a:endParaRPr lang="sv-SE" sz="2400" dirty="0"/>
          </a:p>
          <a:p>
            <a:r>
              <a:rPr lang="sv-SE" sz="2400" dirty="0"/>
              <a:t>Cuper: Kids Brands Store cup och olika typer av poolspel.</a:t>
            </a:r>
          </a:p>
          <a:p>
            <a:pPr marL="0" indent="0">
              <a:buNone/>
            </a:pPr>
            <a:endParaRPr lang="sv-SE" sz="2400" dirty="0"/>
          </a:p>
          <a:p>
            <a:endParaRPr lang="sv-SE" sz="2400"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4129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altLang="sv-SE" dirty="0">
                <a:cs typeface="Arial Black" panose="020B0A04020102020204" pitchFamily="34" charset="0"/>
              </a:rPr>
              <a:t>ORGANISATION – LEDARE OCH SPELARE</a:t>
            </a:r>
            <a:endParaRPr lang="sv-SE" dirty="0"/>
          </a:p>
        </p:txBody>
      </p:sp>
      <p:sp>
        <p:nvSpPr>
          <p:cNvPr id="3" name="Platshållare för innehåll 2"/>
          <p:cNvSpPr>
            <a:spLocks noGrp="1"/>
          </p:cNvSpPr>
          <p:nvPr>
            <p:ph idx="1"/>
          </p:nvPr>
        </p:nvSpPr>
        <p:spPr/>
        <p:txBody>
          <a:bodyPr>
            <a:normAutofit fontScale="92500" lnSpcReduction="10000"/>
          </a:bodyPr>
          <a:lstStyle/>
          <a:p>
            <a:r>
              <a:rPr lang="sv-SE" sz="2000" dirty="0"/>
              <a:t>Tränare i år är följande personer: </a:t>
            </a:r>
            <a:r>
              <a:rPr lang="sv-SE" sz="1400" dirty="0"/>
              <a:t>(Planerar och sköter om träningarna och matcherna)</a:t>
            </a:r>
          </a:p>
          <a:p>
            <a:pPr>
              <a:buFontTx/>
              <a:buChar char="-"/>
            </a:pPr>
            <a:endParaRPr lang="sv-SE" sz="1600" dirty="0"/>
          </a:p>
          <a:p>
            <a:pPr>
              <a:buFontTx/>
              <a:buChar char="-"/>
            </a:pPr>
            <a:r>
              <a:rPr lang="sv-SE" sz="1600" dirty="0"/>
              <a:t>Ulf </a:t>
            </a:r>
            <a:r>
              <a:rPr lang="sv-SE" sz="1600" dirty="0" err="1"/>
              <a:t>Hellstöm</a:t>
            </a:r>
            <a:r>
              <a:rPr lang="sv-SE" sz="1600" dirty="0"/>
              <a:t>, Thomas Wennberg, Anders Carlsson </a:t>
            </a:r>
          </a:p>
          <a:p>
            <a:pPr>
              <a:buFontTx/>
              <a:buChar char="-"/>
            </a:pPr>
            <a:r>
              <a:rPr lang="sv-SE" sz="1600" dirty="0"/>
              <a:t>Kristian Strand, Fredrik Ihlström, Tobias Holmberg</a:t>
            </a:r>
          </a:p>
          <a:p>
            <a:pPr>
              <a:buFontTx/>
              <a:buChar char="-"/>
            </a:pPr>
            <a:r>
              <a:rPr lang="sv-SE" sz="1600" dirty="0"/>
              <a:t>Stefan Horn, Ted Bergström, Björn Larsson</a:t>
            </a:r>
          </a:p>
          <a:p>
            <a:pPr>
              <a:buFontTx/>
              <a:buChar char="-"/>
            </a:pPr>
            <a:r>
              <a:rPr lang="sv-SE" sz="1600" b="1" dirty="0"/>
              <a:t>Alexander </a:t>
            </a:r>
            <a:r>
              <a:rPr lang="sv-SE" sz="1600" b="1" dirty="0" err="1"/>
              <a:t>Liljenström</a:t>
            </a:r>
            <a:r>
              <a:rPr lang="sv-SE" sz="1600" b="1" dirty="0"/>
              <a:t>, Anders Hannu</a:t>
            </a:r>
            <a:r>
              <a:rPr lang="sv-SE" sz="1600" dirty="0"/>
              <a:t>, David Carlsson </a:t>
            </a:r>
          </a:p>
          <a:p>
            <a:pPr marL="0" indent="0">
              <a:buNone/>
            </a:pPr>
            <a:endParaRPr lang="sv-SE" sz="1600" dirty="0"/>
          </a:p>
          <a:p>
            <a:r>
              <a:rPr lang="sv-SE" sz="2000" dirty="0"/>
              <a:t>Lagledare i år är följande personer: </a:t>
            </a:r>
            <a:r>
              <a:rPr lang="sv-SE" sz="1400" dirty="0"/>
              <a:t>(kallar domare, sköter hemsidan och </a:t>
            </a:r>
            <a:r>
              <a:rPr lang="sv-SE" sz="1400" dirty="0" err="1"/>
              <a:t>lok-stödet</a:t>
            </a:r>
            <a:r>
              <a:rPr lang="sv-SE" sz="1400" dirty="0"/>
              <a:t>)</a:t>
            </a:r>
          </a:p>
          <a:p>
            <a:pPr>
              <a:buFontTx/>
              <a:buChar char="-"/>
            </a:pPr>
            <a:r>
              <a:rPr lang="sv-SE" sz="1600" dirty="0"/>
              <a:t>Uffe</a:t>
            </a:r>
          </a:p>
          <a:p>
            <a:pPr marL="0" indent="0">
              <a:buNone/>
            </a:pPr>
            <a:endParaRPr lang="sv-SE" sz="2000" dirty="0"/>
          </a:p>
          <a:p>
            <a:r>
              <a:rPr lang="sv-SE" sz="2000" dirty="0"/>
              <a:t>Lagets föräldrar ansvarig är följande personer: </a:t>
            </a:r>
            <a:r>
              <a:rPr lang="sv-SE" sz="1400" dirty="0"/>
              <a:t>(Vaktmästerischema, ArosCupen schema)</a:t>
            </a:r>
          </a:p>
          <a:p>
            <a:pPr>
              <a:buFontTx/>
              <a:buChar char="-"/>
            </a:pPr>
            <a:r>
              <a:rPr lang="sv-SE" sz="1600" dirty="0"/>
              <a:t>Jesper </a:t>
            </a:r>
          </a:p>
          <a:p>
            <a:pPr>
              <a:buFontTx/>
              <a:buChar char="-"/>
            </a:pPr>
            <a:r>
              <a:rPr lang="sv-SE" sz="1600" dirty="0"/>
              <a:t>Pierre</a:t>
            </a:r>
          </a:p>
          <a:p>
            <a:pPr>
              <a:buFontTx/>
              <a:buChar char="-"/>
            </a:pPr>
            <a:r>
              <a:rPr lang="sv-SE" sz="1600" dirty="0"/>
              <a:t>Jane </a:t>
            </a:r>
          </a:p>
          <a:p>
            <a:pPr marL="0" indent="0">
              <a:buNone/>
            </a:pPr>
            <a:endParaRPr lang="sv-SE" sz="1600" dirty="0"/>
          </a:p>
          <a:p>
            <a:pPr marL="0" indent="0">
              <a:buNone/>
            </a:pPr>
            <a:endParaRPr lang="sv-SE" sz="1600" dirty="0"/>
          </a:p>
          <a:p>
            <a:pPr>
              <a:buFontTx/>
              <a:buChar char="-"/>
            </a:pPr>
            <a:endParaRPr lang="sv-SE" dirty="0"/>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3004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8649" y="291090"/>
            <a:ext cx="7886699" cy="932688"/>
          </a:xfrm>
        </p:spPr>
        <p:txBody>
          <a:bodyPr vert="horz" lIns="91440" tIns="45720" rIns="91440" bIns="45720" rtlCol="0" anchor="b">
            <a:normAutofit/>
          </a:bodyPr>
          <a:lstStyle/>
          <a:p>
            <a:pPr defTabSz="914400"/>
            <a:r>
              <a:rPr lang="sv-SE" sz="4700" kern="1200">
                <a:solidFill>
                  <a:schemeClr val="tx1"/>
                </a:solidFill>
                <a:latin typeface="+mj-lt"/>
                <a:ea typeface="+mj-ea"/>
                <a:cs typeface="+mj-cs"/>
              </a:rPr>
              <a:t>Vi är förnärvarande 45 spelare</a:t>
            </a:r>
          </a:p>
        </p:txBody>
      </p:sp>
      <p:sp>
        <p:nvSpPr>
          <p:cNvPr id="4" name="Platshållare för sidfot 3"/>
          <p:cNvSpPr>
            <a:spLocks noGrp="1"/>
          </p:cNvSpPr>
          <p:nvPr>
            <p:ph type="ftr" sz="quarter" idx="11"/>
          </p:nvPr>
        </p:nvSpPr>
        <p:spPr>
          <a:xfrm>
            <a:off x="3028950" y="6356350"/>
            <a:ext cx="30861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pic>
        <p:nvPicPr>
          <p:cNvPr id="5" name="Picture 2" descr="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154F0AD-7C79-4EA9-AD43-5BCDEDE2EF7E}"/>
              </a:ext>
            </a:extLst>
          </p:cNvPr>
          <p:cNvPicPr/>
          <p:nvPr/>
        </p:nvPicPr>
        <p:blipFill>
          <a:blip r:embed="rId3"/>
          <a:stretch>
            <a:fillRect/>
          </a:stretch>
        </p:blipFill>
        <p:spPr>
          <a:xfrm>
            <a:off x="539552" y="1484784"/>
            <a:ext cx="3657600" cy="2402205"/>
          </a:xfrm>
          <a:prstGeom prst="rect">
            <a:avLst/>
          </a:prstGeom>
        </p:spPr>
      </p:pic>
      <p:pic>
        <p:nvPicPr>
          <p:cNvPr id="11" name="Picture 10">
            <a:extLst>
              <a:ext uri="{FF2B5EF4-FFF2-40B4-BE49-F238E27FC236}">
                <a16:creationId xmlns:a16="http://schemas.microsoft.com/office/drawing/2014/main" id="{8B26D8EE-DC07-4C03-9AEE-97BF3EA73B00}"/>
              </a:ext>
            </a:extLst>
          </p:cNvPr>
          <p:cNvPicPr/>
          <p:nvPr/>
        </p:nvPicPr>
        <p:blipFill>
          <a:blip r:embed="rId4"/>
          <a:stretch>
            <a:fillRect/>
          </a:stretch>
        </p:blipFill>
        <p:spPr>
          <a:xfrm>
            <a:off x="4571998" y="1484784"/>
            <a:ext cx="3689350" cy="2632710"/>
          </a:xfrm>
          <a:prstGeom prst="rect">
            <a:avLst/>
          </a:prstGeom>
        </p:spPr>
      </p:pic>
      <p:pic>
        <p:nvPicPr>
          <p:cNvPr id="12" name="Picture 11">
            <a:extLst>
              <a:ext uri="{FF2B5EF4-FFF2-40B4-BE49-F238E27FC236}">
                <a16:creationId xmlns:a16="http://schemas.microsoft.com/office/drawing/2014/main" id="{9AC9F5CB-1506-4D18-9487-E259470B260C}"/>
              </a:ext>
            </a:extLst>
          </p:cNvPr>
          <p:cNvPicPr/>
          <p:nvPr/>
        </p:nvPicPr>
        <p:blipFill>
          <a:blip r:embed="rId5"/>
          <a:stretch>
            <a:fillRect/>
          </a:stretch>
        </p:blipFill>
        <p:spPr>
          <a:xfrm>
            <a:off x="512730" y="4068768"/>
            <a:ext cx="3683000" cy="2114550"/>
          </a:xfrm>
          <a:prstGeom prst="rect">
            <a:avLst/>
          </a:prstGeom>
        </p:spPr>
      </p:pic>
      <p:sp>
        <p:nvSpPr>
          <p:cNvPr id="13" name="TextBox 12">
            <a:extLst>
              <a:ext uri="{FF2B5EF4-FFF2-40B4-BE49-F238E27FC236}">
                <a16:creationId xmlns:a16="http://schemas.microsoft.com/office/drawing/2014/main" id="{0343B990-E0EE-4031-B3DD-2A43BCA4B00D}"/>
              </a:ext>
            </a:extLst>
          </p:cNvPr>
          <p:cNvSpPr txBox="1"/>
          <p:nvPr/>
        </p:nvSpPr>
        <p:spPr>
          <a:xfrm>
            <a:off x="4548326" y="4612714"/>
            <a:ext cx="3683000" cy="646331"/>
          </a:xfrm>
          <a:prstGeom prst="rect">
            <a:avLst/>
          </a:prstGeom>
          <a:noFill/>
        </p:spPr>
        <p:txBody>
          <a:bodyPr wrap="square" rtlCol="0">
            <a:spAutoFit/>
          </a:bodyPr>
          <a:lstStyle/>
          <a:p>
            <a:r>
              <a:rPr lang="sv-SE" dirty="0"/>
              <a:t>Utöver det har vi 6st barn på väntelista för att börja i SSK P14</a:t>
            </a:r>
          </a:p>
        </p:txBody>
      </p:sp>
    </p:spTree>
    <p:extLst>
      <p:ext uri="{BB962C8B-B14F-4D97-AF65-F5344CB8AC3E}">
        <p14:creationId xmlns:p14="http://schemas.microsoft.com/office/powerpoint/2010/main" val="32960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Innebär att vi..</a:t>
            </a:r>
          </a:p>
          <a:p>
            <a:pPr marL="0" indent="0">
              <a:buNone/>
            </a:pPr>
            <a:endParaRPr lang="sv-SE" dirty="0"/>
          </a:p>
          <a:p>
            <a:pPr>
              <a:buFontTx/>
              <a:buChar char="-"/>
            </a:pPr>
            <a:r>
              <a:rPr lang="sv-SE" sz="2400" dirty="0"/>
              <a:t>Följer ”Skiljebo Vill” som är föreningens värderingar och riktlinjer för ungdomsverksamheten.</a:t>
            </a:r>
          </a:p>
          <a:p>
            <a:pPr>
              <a:buFontTx/>
              <a:buChar char="-"/>
            </a:pPr>
            <a:r>
              <a:rPr lang="sv-SE" sz="2400" dirty="0"/>
              <a:t>Dokumentet ska nå ut till samtliga ledare, tränare och föräldrar och finns och hämta på Skiljebo SK hemsida.</a:t>
            </a:r>
          </a:p>
          <a:p>
            <a:pPr>
              <a:buFontTx/>
              <a:buChar char="-"/>
            </a:pPr>
            <a:r>
              <a:rPr lang="sv-SE" sz="2400" dirty="0"/>
              <a:t>En förutsättning för medlemskap i Skiljebo SK är att man accepterar Skiljebo Vill</a:t>
            </a:r>
          </a:p>
          <a:p>
            <a:pPr>
              <a:buFontTx/>
              <a:buChar char="-"/>
            </a:pPr>
            <a:endParaRPr lang="sv-SE" sz="1800" dirty="0"/>
          </a:p>
          <a:p>
            <a:pPr>
              <a:buFontTx/>
              <a:buChar char="-"/>
            </a:pPr>
            <a:endParaRPr lang="sv-SE" dirty="0"/>
          </a:p>
          <a:p>
            <a:pPr>
              <a:buFontTx/>
              <a:buChar char="-"/>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lnSpcReduction="10000"/>
          </a:bodyPr>
          <a:lstStyle/>
          <a:p>
            <a:pPr lvl="0"/>
            <a:r>
              <a:rPr lang="sv-SE" dirty="0"/>
              <a:t>Utdrag från Skiljebo Vill…</a:t>
            </a:r>
          </a:p>
          <a:p>
            <a:pPr marL="0" lvl="0" indent="0">
              <a:buNone/>
            </a:pPr>
            <a:endParaRPr lang="sv-SE" dirty="0"/>
          </a:p>
          <a:p>
            <a:pPr>
              <a:buFontTx/>
              <a:buChar char="-"/>
            </a:pPr>
            <a:r>
              <a:rPr lang="sv-SE" sz="2400" dirty="0"/>
              <a:t>En förutsättning för att Skiljebo SK och ”Skiljebo Vill” skall kunna fungera är att det finns ideella ledare på alla nivåer och alla funktioner inom lagen och dessa ideella ledare hämtas ur lagens föräldragrupper.</a:t>
            </a:r>
          </a:p>
          <a:p>
            <a:pPr lvl="0">
              <a:buFontTx/>
              <a:buChar char="-"/>
            </a:pPr>
            <a:r>
              <a:rPr lang="sv-SE" sz="2400" dirty="0"/>
              <a:t>Innehåller information och är det regelverk som Skiljebo SK ställer till förfogande för ledare, föräldrar och ungdomar (6-17 år) </a:t>
            </a:r>
          </a:p>
          <a:p>
            <a:pPr lvl="0">
              <a:buFontTx/>
              <a:buChar char="-"/>
            </a:pPr>
            <a:r>
              <a:rPr lang="sv-SE" sz="2400" dirty="0"/>
              <a:t>Är ett levande dokument och ska nå ut till samtliga ledare, spelare och deras familjer och även hållas tillgänglig för övriga</a:t>
            </a:r>
          </a:p>
          <a:p>
            <a:pPr lvl="0">
              <a:buFontTx/>
              <a:buChar char="-"/>
            </a:pPr>
            <a:endParaRPr lang="sv-SE" sz="1800" dirty="0"/>
          </a:p>
          <a:p>
            <a:pPr lvl="0">
              <a:buFontTx/>
              <a:buChar char="-"/>
            </a:pPr>
            <a:endParaRPr lang="sv-SE" sz="1800" dirty="0"/>
          </a:p>
          <a:p>
            <a:pPr>
              <a:buFontTx/>
              <a:buChar char="-"/>
            </a:pPr>
            <a:endParaRPr lang="sv-SE" sz="1800" dirty="0"/>
          </a:p>
          <a:p>
            <a:pPr marL="0" lvl="0" indent="0">
              <a:buNone/>
            </a:pPr>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974" y="5805264"/>
            <a:ext cx="1059636" cy="104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1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Utdrag från Skiljebo Vill</a:t>
            </a:r>
          </a:p>
          <a:p>
            <a:pPr lvl="0">
              <a:buFontTx/>
              <a:buChar char="-"/>
            </a:pPr>
            <a:r>
              <a:rPr lang="sv-SE" sz="2400" b="1" dirty="0"/>
              <a:t>Alla barn och ungdomar som vill ska få vara med och    utvecklas. </a:t>
            </a:r>
            <a:endParaRPr lang="sv-SE" sz="2400" dirty="0"/>
          </a:p>
          <a:p>
            <a:pPr lvl="0">
              <a:buFontTx/>
              <a:buChar char="-"/>
            </a:pPr>
            <a:r>
              <a:rPr lang="sv-SE" sz="2400" b="1" dirty="0"/>
              <a:t>Vår utgångspunkt är att alla spelare vill och kan  utvecklas. </a:t>
            </a:r>
            <a:endParaRPr lang="sv-SE" sz="2400" dirty="0"/>
          </a:p>
          <a:p>
            <a:pPr lvl="0">
              <a:buFontTx/>
              <a:buChar char="-"/>
            </a:pPr>
            <a:r>
              <a:rPr lang="sv-SE" sz="2400" b="1" dirty="0"/>
              <a:t>Få så många ungdomar som möjligt att spela fotboll så länge som möjligt.</a:t>
            </a:r>
            <a:endParaRPr lang="sv-SE" sz="2400" dirty="0"/>
          </a:p>
          <a:p>
            <a:pPr lvl="0">
              <a:buFontTx/>
              <a:buChar char="-"/>
            </a:pPr>
            <a:r>
              <a:rPr lang="sv-SE" sz="2400" b="1" dirty="0"/>
              <a:t>Det ska vara roligt och lustfyllt att spela i SSK och man ska minnas sin tid i föreningen som positiv.</a:t>
            </a:r>
            <a:endParaRPr lang="sv-SE" sz="2400" dirty="0"/>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91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lstStyle/>
          <a:p>
            <a:r>
              <a:rPr lang="sv-SE" dirty="0"/>
              <a:t>Utdrag från Skiljebo Vill</a:t>
            </a:r>
          </a:p>
          <a:p>
            <a:pPr marL="0" indent="0">
              <a:buNone/>
            </a:pPr>
            <a:endParaRPr lang="sv-SE" dirty="0"/>
          </a:p>
          <a:p>
            <a:pPr marL="0" indent="0">
              <a:buNone/>
            </a:pPr>
            <a:r>
              <a:rPr lang="sv-SE" sz="2400" dirty="0"/>
              <a:t>Vår syn är att hur Skiljebo SK uppfattas av omgivningen beror inte enbart på vad som presteras på fotbollsplanen utan än mer av hur Ledare, Spelare och Föräldrar agerar vid och utanför planen.</a:t>
            </a:r>
          </a:p>
          <a:p>
            <a:pPr marL="0" indent="0">
              <a:buNone/>
            </a:pPr>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489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8234</TotalTime>
  <Words>1361</Words>
  <Application>Microsoft Office PowerPoint</Application>
  <PresentationFormat>On-screen Show (4:3)</PresentationFormat>
  <Paragraphs>150</Paragraphs>
  <Slides>22</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Constantia</vt:lpstr>
      <vt:lpstr>Office-tema</vt:lpstr>
      <vt:lpstr> </vt:lpstr>
      <vt:lpstr>Agenda</vt:lpstr>
      <vt:lpstr>Reflektion kring året som gick 2021</vt:lpstr>
      <vt:lpstr>ORGANISATION – LEDARE OCH SPELARE</vt:lpstr>
      <vt:lpstr>Vi är förnärvarande 45 spelare</vt:lpstr>
      <vt:lpstr>Att vara en del av Skiljebo SK</vt:lpstr>
      <vt:lpstr>Att vara en del av Skiljebo SK</vt:lpstr>
      <vt:lpstr>Att vara en del av Skiljebo SK</vt:lpstr>
      <vt:lpstr>Att vara en del av Skiljebo SK</vt:lpstr>
      <vt:lpstr>Utdrag från Skiljebo Vill</vt:lpstr>
      <vt:lpstr>Utdrag från Skiljebo Vill</vt:lpstr>
      <vt:lpstr>Utdrag från Skiljebo Vill</vt:lpstr>
      <vt:lpstr>Utdrag från Skiljebo Vill</vt:lpstr>
      <vt:lpstr>Upplägg säsongen 2022</vt:lpstr>
      <vt:lpstr>Lagindelning </vt:lpstr>
      <vt:lpstr>Preliminärt spelschema Västmanland, Grupp 1 (Skiljebo Gul) </vt:lpstr>
      <vt:lpstr>Preliminärt spelschema Västmanland, Grupp 2 (Skiljebo Svart &amp; Röd) </vt:lpstr>
      <vt:lpstr>Preliminärt spelschema Västmanland, Grupp 3 (Skiljebo Vit) </vt:lpstr>
      <vt:lpstr>Spelformen 5 mot 5</vt:lpstr>
      <vt:lpstr>Planering</vt:lpstr>
      <vt:lpstr>Budget och lagkassa</vt:lpstr>
      <vt:lpstr>Övrigt</vt:lpstr>
    </vt:vector>
  </TitlesOfParts>
  <Company>Stampen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Gustafsson, Ronney</dc:creator>
  <cp:lastModifiedBy>Ulf Hellstrom</cp:lastModifiedBy>
  <cp:revision>294</cp:revision>
  <cp:lastPrinted>2013-10-15T16:20:57Z</cp:lastPrinted>
  <dcterms:created xsi:type="dcterms:W3CDTF">2012-12-12T21:44:07Z</dcterms:created>
  <dcterms:modified xsi:type="dcterms:W3CDTF">2022-04-20T19:47:11Z</dcterms:modified>
</cp:coreProperties>
</file>