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51" r:id="rId1"/>
  </p:sldMasterIdLst>
  <p:notesMasterIdLst>
    <p:notesMasterId r:id="rId9"/>
  </p:notesMasterIdLst>
  <p:sldIdLst>
    <p:sldId id="324" r:id="rId2"/>
    <p:sldId id="328" r:id="rId3"/>
    <p:sldId id="330" r:id="rId4"/>
    <p:sldId id="331" r:id="rId5"/>
    <p:sldId id="332" r:id="rId6"/>
    <p:sldId id="325" r:id="rId7"/>
    <p:sldId id="327" r:id="rId8"/>
  </p:sldIdLst>
  <p:sldSz cx="9144000" cy="6858000" type="screen4x3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82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B67921-BB64-4F21-8D65-4892171B8A96}" type="datetimeFigureOut">
              <a:rPr lang="sv-SE" smtClean="0"/>
              <a:pPr/>
              <a:t>2019-04-29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56A8DA-5B82-41F0-975C-B1A7A719C447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7346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1022-C97F-454F-B870-1D691CAD41EC}" type="datetime1">
              <a:rPr lang="sv-SE" smtClean="0"/>
              <a:pPr/>
              <a:t>2019-04-29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Skiljebo SK Ungdom Elit 2014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C617-7647-4A9A-A516-310D04A2874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6459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E77B1-3175-4178-826E-785927248F75}" type="datetime1">
              <a:rPr lang="sv-SE" smtClean="0"/>
              <a:pPr/>
              <a:t>2019-04-29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Skiljebo SK Ungdom Elit 2014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C617-7647-4A9A-A516-310D04A2874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2203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B1452-ABF6-452A-80F0-50E6EBDA3B50}" type="datetime1">
              <a:rPr lang="sv-SE" smtClean="0"/>
              <a:pPr/>
              <a:t>2019-04-29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Skiljebo SK Ungdom Elit 2014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C617-7647-4A9A-A516-310D04A2874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60423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62671-A60C-4F80-846A-B71BE22E2DD3}" type="datetime1">
              <a:rPr lang="sv-SE" smtClean="0"/>
              <a:pPr/>
              <a:t>2019-04-29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Skiljebo SK Ungdom Elit 2014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C617-7647-4A9A-A516-310D04A2874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2904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9EEB9-8BD9-4392-80D8-5F0DE78948A3}" type="datetime1">
              <a:rPr lang="sv-SE" smtClean="0"/>
              <a:pPr/>
              <a:t>2019-04-29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Skiljebo SK Ungdom Elit 2014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C617-7647-4A9A-A516-310D04A2874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4487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A9A22-C7AB-4E79-B3C0-3666A7E79A44}" type="datetime1">
              <a:rPr lang="sv-SE" smtClean="0"/>
              <a:pPr/>
              <a:t>2019-04-29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Skiljebo SK Ungdom Elit 2014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C617-7647-4A9A-A516-310D04A2874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0089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A13D0-4E4B-4D02-BD45-ECCC53831788}" type="datetime1">
              <a:rPr lang="sv-SE" smtClean="0"/>
              <a:pPr/>
              <a:t>2019-04-29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Skiljebo SK Ungdom Elit 2014</a:t>
            </a: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C617-7647-4A9A-A516-310D04A2874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7557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A2B53-C9B4-4C1B-8A37-E8EAC9E96FFD}" type="datetime1">
              <a:rPr lang="sv-SE" smtClean="0"/>
              <a:pPr/>
              <a:t>2019-04-29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Skiljebo SK Ungdom Elit 2014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C617-7647-4A9A-A516-310D04A2874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0169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F9224-FE8D-4E05-9B57-442C67D2ADC0}" type="datetime1">
              <a:rPr lang="sv-SE" smtClean="0"/>
              <a:pPr/>
              <a:t>2019-04-29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Skiljebo SK Ungdom Elit 2014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C617-7647-4A9A-A516-310D04A2874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3395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2BF19-340B-4AF9-8D2B-C2A16E20F768}" type="datetime1">
              <a:rPr lang="sv-SE" smtClean="0"/>
              <a:pPr/>
              <a:t>2019-04-29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Skiljebo SK Ungdom Elit 2014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C617-7647-4A9A-A516-310D04A2874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0971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B749F-B48B-4928-9125-F1A9D92A12E8}" type="datetime1">
              <a:rPr lang="sv-SE" smtClean="0"/>
              <a:pPr/>
              <a:t>2019-04-29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Skiljebo SK Ungdom Elit 2014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C617-7647-4A9A-A516-310D04A2874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4847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E482B-2AB7-417F-9DEF-30C816884285}" type="datetime1">
              <a:rPr lang="sv-SE" smtClean="0"/>
              <a:pPr/>
              <a:t>2019-04-29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/>
              <a:t>Skiljebo SK Ungdom Elit 2014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2C617-7647-4A9A-A516-310D04A2874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2702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  <p:sldLayoutId id="2147483953" r:id="rId2"/>
    <p:sldLayoutId id="2147483954" r:id="rId3"/>
    <p:sldLayoutId id="2147483955" r:id="rId4"/>
    <p:sldLayoutId id="2147483956" r:id="rId5"/>
    <p:sldLayoutId id="2147483957" r:id="rId6"/>
    <p:sldLayoutId id="2147483958" r:id="rId7"/>
    <p:sldLayoutId id="2147483959" r:id="rId8"/>
    <p:sldLayoutId id="2147483960" r:id="rId9"/>
    <p:sldLayoutId id="2147483961" r:id="rId10"/>
    <p:sldLayoutId id="2147483962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1470025"/>
          </a:xfrm>
        </p:spPr>
        <p:txBody>
          <a:bodyPr>
            <a:normAutofit/>
          </a:bodyPr>
          <a:lstStyle/>
          <a:p>
            <a:br>
              <a:rPr lang="sv-SE" dirty="0"/>
            </a:br>
            <a:endParaRPr lang="sv-SE" dirty="0"/>
          </a:p>
        </p:txBody>
      </p:sp>
      <p:sp>
        <p:nvSpPr>
          <p:cNvPr id="4" name="Rubrik 3"/>
          <p:cNvSpPr txBox="1">
            <a:spLocks noGrp="1"/>
          </p:cNvSpPr>
          <p:nvPr>
            <p:ph type="subTitle" idx="1"/>
          </p:nvPr>
        </p:nvSpPr>
        <p:spPr bwMode="auto">
          <a:xfrm>
            <a:off x="395536" y="404664"/>
            <a:ext cx="8424936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norm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sv-SE" altLang="sv-SE" sz="4000" dirty="0"/>
              <a:t>Träning  P-12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5157192"/>
            <a:ext cx="1483221" cy="1468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4968" y="1524061"/>
            <a:ext cx="5453105" cy="3633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6934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57AE9A3-8831-4C6C-9DD9-538B55995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400" b="1" dirty="0"/>
              <a:t>Uppdelning av grupper på träningen?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A5EFEE7-5873-4B24-B077-7004BDFD7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739279"/>
          </a:xfrm>
        </p:spPr>
        <p:txBody>
          <a:bodyPr>
            <a:normAutofit fontScale="92500"/>
          </a:bodyPr>
          <a:lstStyle/>
          <a:p>
            <a:r>
              <a:rPr lang="sv-SE" b="1" dirty="0"/>
              <a:t>Vi delar upp barnen på plats i sex olika grupper</a:t>
            </a:r>
          </a:p>
          <a:p>
            <a:r>
              <a:rPr lang="sv-SE" dirty="0"/>
              <a:t>Närvaro: Varje ledare säkrar att barnen i sin grupp rapporteras i laget.se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A368BBC6-5F8B-4CF5-9E32-C0D9C6988A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0907" y="5877272"/>
            <a:ext cx="768885" cy="761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7966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F340C245-C160-4790-9743-C8696AED9B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2397348"/>
              </p:ext>
            </p:extLst>
          </p:nvPr>
        </p:nvGraphicFramePr>
        <p:xfrm>
          <a:off x="323528" y="1484784"/>
          <a:ext cx="8496944" cy="2595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99388">
                  <a:extLst>
                    <a:ext uri="{9D8B030D-6E8A-4147-A177-3AD203B41FA5}">
                      <a16:colId xmlns:a16="http://schemas.microsoft.com/office/drawing/2014/main" val="2442836735"/>
                    </a:ext>
                  </a:extLst>
                </a:gridCol>
                <a:gridCol w="5213380">
                  <a:extLst>
                    <a:ext uri="{9D8B030D-6E8A-4147-A177-3AD203B41FA5}">
                      <a16:colId xmlns:a16="http://schemas.microsoft.com/office/drawing/2014/main" val="1495897099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3870435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sz="1800" dirty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Datum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v-SE" sz="1800" dirty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1 Maj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sv-SE" sz="1800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0613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3693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600" b="1" dirty="0">
                          <a:solidFill>
                            <a:schemeClr val="bg1"/>
                          </a:solidFill>
                        </a:rPr>
                        <a:t>Övning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1" dirty="0">
                          <a:solidFill>
                            <a:schemeClr val="bg1"/>
                          </a:solidFill>
                        </a:rPr>
                        <a:t>Vad lär vi oss?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1" dirty="0">
                          <a:solidFill>
                            <a:schemeClr val="bg1"/>
                          </a:solidFill>
                        </a:rPr>
                        <a:t>Ca tid minuter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357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000" b="1" dirty="0"/>
                        <a:t>Driva boll med jakt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Driva med boll i hög fart, få upp blicken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/>
                        <a:t>10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7946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000" b="1" dirty="0"/>
                        <a:t>Vän med bollen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Kontrollera bollen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6985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000" b="1" dirty="0" err="1"/>
                        <a:t>Modric</a:t>
                      </a:r>
                      <a:r>
                        <a:rPr lang="sv-SE" sz="1000" b="1" dirty="0"/>
                        <a:t>-övning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Passa bollen, mottagning, möta  bollen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9824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sv-SE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Spel 3 mot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1741227"/>
                  </a:ext>
                </a:extLst>
              </a:tr>
            </a:tbl>
          </a:graphicData>
        </a:graphic>
      </p:graphicFrame>
      <p:pic>
        <p:nvPicPr>
          <p:cNvPr id="8" name="Picture 2">
            <a:extLst>
              <a:ext uri="{FF2B5EF4-FFF2-40B4-BE49-F238E27FC236}">
                <a16:creationId xmlns:a16="http://schemas.microsoft.com/office/drawing/2014/main" id="{4A79A5CF-DD95-4D1D-81D7-013D9936C0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5978988"/>
            <a:ext cx="768885" cy="761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BA1974CF-38C6-4CEF-AE3D-9A59FECF5880}"/>
              </a:ext>
            </a:extLst>
          </p:cNvPr>
          <p:cNvSpPr txBox="1"/>
          <p:nvPr/>
        </p:nvSpPr>
        <p:spPr>
          <a:xfrm>
            <a:off x="899592" y="611396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/>
              <a:t>Träningsprogram</a:t>
            </a:r>
          </a:p>
        </p:txBody>
      </p:sp>
    </p:spTree>
    <p:extLst>
      <p:ext uri="{BB962C8B-B14F-4D97-AF65-F5344CB8AC3E}">
        <p14:creationId xmlns:p14="http://schemas.microsoft.com/office/powerpoint/2010/main" val="100987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F340C245-C160-4790-9743-C8696AED9B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9893948"/>
              </p:ext>
            </p:extLst>
          </p:nvPr>
        </p:nvGraphicFramePr>
        <p:xfrm>
          <a:off x="323528" y="1484784"/>
          <a:ext cx="8496944" cy="26212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99388">
                  <a:extLst>
                    <a:ext uri="{9D8B030D-6E8A-4147-A177-3AD203B41FA5}">
                      <a16:colId xmlns:a16="http://schemas.microsoft.com/office/drawing/2014/main" val="2442836735"/>
                    </a:ext>
                  </a:extLst>
                </a:gridCol>
                <a:gridCol w="5213380">
                  <a:extLst>
                    <a:ext uri="{9D8B030D-6E8A-4147-A177-3AD203B41FA5}">
                      <a16:colId xmlns:a16="http://schemas.microsoft.com/office/drawing/2014/main" val="1495897099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3870435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sz="1800" dirty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Datum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v-SE" sz="1800" dirty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8 Maj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sv-SE" sz="1800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0613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3693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600" b="1" dirty="0">
                          <a:solidFill>
                            <a:schemeClr val="bg1"/>
                          </a:solidFill>
                        </a:rPr>
                        <a:t>Övning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1" dirty="0">
                          <a:solidFill>
                            <a:schemeClr val="bg1"/>
                          </a:solidFill>
                        </a:rPr>
                        <a:t>Vad lär vi oss?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1" dirty="0">
                          <a:solidFill>
                            <a:schemeClr val="bg1"/>
                          </a:solidFill>
                        </a:rPr>
                        <a:t>Ca Tid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357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000" b="1" dirty="0"/>
                        <a:t>Vän med bollen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Kontrollera bollen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sv-SE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7946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sv-SE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Driva boll med vändning vid mittkona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sv-SE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Driva och vända med bollen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sv-SE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6985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000" b="1" dirty="0"/>
                        <a:t>Spel i fyrkant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Vinna boll och återerövra boll. Spel 1-1, 2-2 osv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sv-SE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9824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sv-SE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Spel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1741227"/>
                  </a:ext>
                </a:extLst>
              </a:tr>
            </a:tbl>
          </a:graphicData>
        </a:graphic>
      </p:graphicFrame>
      <p:pic>
        <p:nvPicPr>
          <p:cNvPr id="8" name="Picture 2">
            <a:extLst>
              <a:ext uri="{FF2B5EF4-FFF2-40B4-BE49-F238E27FC236}">
                <a16:creationId xmlns:a16="http://schemas.microsoft.com/office/drawing/2014/main" id="{4A79A5CF-DD95-4D1D-81D7-013D9936C0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5978988"/>
            <a:ext cx="768885" cy="761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BA1974CF-38C6-4CEF-AE3D-9A59FECF5880}"/>
              </a:ext>
            </a:extLst>
          </p:cNvPr>
          <p:cNvSpPr txBox="1"/>
          <p:nvPr/>
        </p:nvSpPr>
        <p:spPr>
          <a:xfrm>
            <a:off x="899592" y="611396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/>
              <a:t>Träningsprogram</a:t>
            </a:r>
          </a:p>
        </p:txBody>
      </p:sp>
    </p:spTree>
    <p:extLst>
      <p:ext uri="{BB962C8B-B14F-4D97-AF65-F5344CB8AC3E}">
        <p14:creationId xmlns:p14="http://schemas.microsoft.com/office/powerpoint/2010/main" val="425833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F340C245-C160-4790-9743-C8696AED9B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9745491"/>
              </p:ext>
            </p:extLst>
          </p:nvPr>
        </p:nvGraphicFramePr>
        <p:xfrm>
          <a:off x="323528" y="1484784"/>
          <a:ext cx="8496944" cy="26746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99388">
                  <a:extLst>
                    <a:ext uri="{9D8B030D-6E8A-4147-A177-3AD203B41FA5}">
                      <a16:colId xmlns:a16="http://schemas.microsoft.com/office/drawing/2014/main" val="2442836735"/>
                    </a:ext>
                  </a:extLst>
                </a:gridCol>
                <a:gridCol w="5213380">
                  <a:extLst>
                    <a:ext uri="{9D8B030D-6E8A-4147-A177-3AD203B41FA5}">
                      <a16:colId xmlns:a16="http://schemas.microsoft.com/office/drawing/2014/main" val="1495897099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3870435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sz="1800" dirty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Datum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v-SE" sz="1800" dirty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</a:rPr>
                        <a:t>15 Maj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sv-SE" sz="1800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0613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v-SE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3693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600" b="1" dirty="0">
                          <a:solidFill>
                            <a:schemeClr val="bg1"/>
                          </a:solidFill>
                        </a:rPr>
                        <a:t>Övning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1" dirty="0">
                          <a:solidFill>
                            <a:schemeClr val="bg1"/>
                          </a:solidFill>
                        </a:rPr>
                        <a:t>Vad lär vi oss?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b="1" dirty="0">
                          <a:solidFill>
                            <a:schemeClr val="bg1"/>
                          </a:solidFill>
                        </a:rPr>
                        <a:t>Ca Tid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357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000" b="1" dirty="0"/>
                        <a:t>Vän med bollen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Kontrollera bollen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sv-SE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7946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000" b="1" dirty="0" err="1"/>
                        <a:t>Modric</a:t>
                      </a:r>
                      <a:r>
                        <a:rPr lang="sv-SE" sz="1000" b="1" dirty="0"/>
                        <a:t>-övning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Passa bollen, mottagning, möta  bollen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6985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sv-SE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Skottövning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Driva boll, utmana/riktningsförändring, skott</a:t>
                      </a:r>
                    </a:p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9824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sv-SE" sz="1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Spel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sv-SE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1741227"/>
                  </a:ext>
                </a:extLst>
              </a:tr>
            </a:tbl>
          </a:graphicData>
        </a:graphic>
      </p:graphicFrame>
      <p:pic>
        <p:nvPicPr>
          <p:cNvPr id="8" name="Picture 2">
            <a:extLst>
              <a:ext uri="{FF2B5EF4-FFF2-40B4-BE49-F238E27FC236}">
                <a16:creationId xmlns:a16="http://schemas.microsoft.com/office/drawing/2014/main" id="{4A79A5CF-DD95-4D1D-81D7-013D9936C0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5978988"/>
            <a:ext cx="768885" cy="761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BA1974CF-38C6-4CEF-AE3D-9A59FECF5880}"/>
              </a:ext>
            </a:extLst>
          </p:cNvPr>
          <p:cNvSpPr txBox="1"/>
          <p:nvPr/>
        </p:nvSpPr>
        <p:spPr>
          <a:xfrm>
            <a:off x="899592" y="611396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/>
              <a:t>Träningsprogram</a:t>
            </a:r>
          </a:p>
        </p:txBody>
      </p:sp>
    </p:spTree>
    <p:extLst>
      <p:ext uri="{BB962C8B-B14F-4D97-AF65-F5344CB8AC3E}">
        <p14:creationId xmlns:p14="http://schemas.microsoft.com/office/powerpoint/2010/main" val="1141226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Platshållare för innehåll 8">
            <a:extLst>
              <a:ext uri="{FF2B5EF4-FFF2-40B4-BE49-F238E27FC236}">
                <a16:creationId xmlns:a16="http://schemas.microsoft.com/office/drawing/2014/main" id="{2F758016-6F6C-46B7-B9D7-FF513147C3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480943"/>
              </p:ext>
            </p:extLst>
          </p:nvPr>
        </p:nvGraphicFramePr>
        <p:xfrm>
          <a:off x="349756" y="548680"/>
          <a:ext cx="8444488" cy="579327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67050">
                  <a:extLst>
                    <a:ext uri="{9D8B030D-6E8A-4147-A177-3AD203B41FA5}">
                      <a16:colId xmlns:a16="http://schemas.microsoft.com/office/drawing/2014/main" val="2566816688"/>
                    </a:ext>
                  </a:extLst>
                </a:gridCol>
                <a:gridCol w="2272496">
                  <a:extLst>
                    <a:ext uri="{9D8B030D-6E8A-4147-A177-3AD203B41FA5}">
                      <a16:colId xmlns:a16="http://schemas.microsoft.com/office/drawing/2014/main" val="287635904"/>
                    </a:ext>
                  </a:extLst>
                </a:gridCol>
                <a:gridCol w="4904942">
                  <a:extLst>
                    <a:ext uri="{9D8B030D-6E8A-4147-A177-3AD203B41FA5}">
                      <a16:colId xmlns:a16="http://schemas.microsoft.com/office/drawing/2014/main" val="3209928682"/>
                    </a:ext>
                  </a:extLst>
                </a:gridCol>
              </a:tblGrid>
              <a:tr h="271742">
                <a:tc>
                  <a:txBody>
                    <a:bodyPr/>
                    <a:lstStyle/>
                    <a:p>
                      <a:r>
                        <a:rPr lang="sv-SE" sz="1000" dirty="0"/>
                        <a:t>Övning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Vad lär vi oss?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Hur?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7023980"/>
                  </a:ext>
                </a:extLst>
              </a:tr>
              <a:tr h="241549">
                <a:tc rowSpan="3">
                  <a:txBody>
                    <a:bodyPr/>
                    <a:lstStyle/>
                    <a:p>
                      <a:r>
                        <a:rPr lang="sv-SE" sz="1000" dirty="0"/>
                        <a:t>Driva boll med vändning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sv-SE" sz="1000" dirty="0"/>
                        <a:t>Driva och vända bollen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b="1" dirty="0"/>
                        <a:t>Barnen startar från varsin kona och driver mot kona i mitten.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2577383"/>
                  </a:ext>
                </a:extLst>
              </a:tr>
              <a:tr h="241549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Vänd tillbaka på olika sätt: yttersida, insida, sula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4851116"/>
                  </a:ext>
                </a:extLst>
              </a:tr>
              <a:tr h="241549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Stegring: Barnen går mot mitten och fortsätter till höger kona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3182541"/>
                  </a:ext>
                </a:extLst>
              </a:tr>
              <a:tr h="367355">
                <a:tc>
                  <a:txBody>
                    <a:bodyPr/>
                    <a:lstStyle/>
                    <a:p>
                      <a:r>
                        <a:rPr lang="sv-SE" sz="1000" dirty="0" err="1"/>
                        <a:t>Modric</a:t>
                      </a:r>
                      <a:r>
                        <a:rPr lang="sv-SE" sz="1000" dirty="0"/>
                        <a:t>-övning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Passa bollen, mottagning, möta  bollen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336994"/>
                  </a:ext>
                </a:extLst>
              </a:tr>
              <a:tr h="367355">
                <a:tc>
                  <a:txBody>
                    <a:bodyPr/>
                    <a:lstStyle/>
                    <a:p>
                      <a:r>
                        <a:rPr lang="sv-SE" sz="1000" dirty="0" err="1"/>
                        <a:t>Doppboll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Göra sig spelbar, spel utan boll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5398424"/>
                  </a:ext>
                </a:extLst>
              </a:tr>
              <a:tr h="241549">
                <a:tc rowSpan="3">
                  <a:txBody>
                    <a:bodyPr/>
                    <a:lstStyle/>
                    <a:p>
                      <a:r>
                        <a:rPr lang="sv-SE" sz="1000" dirty="0"/>
                        <a:t>Driva i fyrkant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sv-SE" sz="1000" dirty="0"/>
                        <a:t>Driva bollen och få upp blicken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b="1" dirty="0"/>
                        <a:t>Dela upp i två fyrkanter, tillräckligt stora för att barnen ska få upp lite fart med bollen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1593148"/>
                  </a:ext>
                </a:extLst>
              </a:tr>
              <a:tr h="241549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dirty="0"/>
                        <a:t>Ge kommandon till barnen ex: stanna boll med sulan/knä/huvud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502935"/>
                  </a:ext>
                </a:extLst>
              </a:tr>
              <a:tr h="241549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Ge kommande till barnen att byta fyrkant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5666814"/>
                  </a:ext>
                </a:extLst>
              </a:tr>
              <a:tr h="241549">
                <a:tc rowSpan="4">
                  <a:txBody>
                    <a:bodyPr/>
                    <a:lstStyle/>
                    <a:p>
                      <a:r>
                        <a:rPr lang="sv-SE" sz="1000" dirty="0"/>
                        <a:t>Stafett</a:t>
                      </a: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sv-SE" sz="1000" dirty="0"/>
                        <a:t>Driva boll med hög fart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Dribbla slalom mellan koner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5761643"/>
                  </a:ext>
                </a:extLst>
              </a:tr>
              <a:tr h="241549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Enbart en kona att runda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4552183"/>
                  </a:ext>
                </a:extLst>
              </a:tr>
              <a:tr h="241549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Två koner: En kort runda och en lång innan växling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1956542"/>
                  </a:ext>
                </a:extLst>
              </a:tr>
              <a:tr h="241549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Enbart löpning utan boll framlänges</a:t>
                      </a:r>
                      <a:r>
                        <a:rPr lang="sv-SE" sz="1000"/>
                        <a:t>/baklänges</a:t>
                      </a:r>
                      <a:endParaRPr lang="sv-S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7681543"/>
                  </a:ext>
                </a:extLst>
              </a:tr>
              <a:tr h="543484">
                <a:tc>
                  <a:txBody>
                    <a:bodyPr/>
                    <a:lstStyle/>
                    <a:p>
                      <a:r>
                        <a:rPr lang="sv-SE" sz="1000" dirty="0"/>
                        <a:t>Skottövning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Driva boll, utmana/riktningsförändring, skott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dirty="0"/>
                        <a:t>Två led vid halva plan. Driva och utmana kona&gt;skott mot mål&gt; slalom på vägen tillbaka för att få ner kötiden (hoppa över slalom om det är få barn)</a:t>
                      </a:r>
                    </a:p>
                    <a:p>
                      <a:endParaRPr lang="sv-S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858679"/>
                  </a:ext>
                </a:extLst>
              </a:tr>
              <a:tr h="367355">
                <a:tc>
                  <a:txBody>
                    <a:bodyPr/>
                    <a:lstStyle/>
                    <a:p>
                      <a:r>
                        <a:rPr lang="sv-SE" sz="1000" dirty="0"/>
                        <a:t>Vän med bollen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Kontrollera bollen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Varsin boll: </a:t>
                      </a:r>
                      <a:r>
                        <a:rPr lang="sv-SE" sz="1000" dirty="0" err="1"/>
                        <a:t>Sulfint</a:t>
                      </a:r>
                      <a:r>
                        <a:rPr lang="sv-SE" sz="1000" dirty="0"/>
                        <a:t>, dansa med bollen, tvåfotare, kicka bollen osv. Försök med båda fötter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635810"/>
                  </a:ext>
                </a:extLst>
              </a:tr>
              <a:tr h="392517">
                <a:tc>
                  <a:txBody>
                    <a:bodyPr/>
                    <a:lstStyle/>
                    <a:p>
                      <a:r>
                        <a:rPr lang="sv-SE" sz="1000" dirty="0"/>
                        <a:t>Driva boll med jakt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Driva med boll i hög fart, få upp blicken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Barnen driver varsin boll från långsida till långsida. Ledare ”jagar” och försöker ta bollen.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5888949"/>
                  </a:ext>
                </a:extLst>
              </a:tr>
              <a:tr h="491266">
                <a:tc>
                  <a:txBody>
                    <a:bodyPr/>
                    <a:lstStyle/>
                    <a:p>
                      <a:r>
                        <a:rPr lang="sv-SE" sz="1000" dirty="0"/>
                        <a:t>Spel i fyrkant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Vinna boll och återerövra boll. Spel 1-1, 2-2 osv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Spel i fyrkant med två mål. Spel avslutas vid mål eller när bollen går utanför spelplan och ny boll rullas in. Det är tillåtet att göra mål i båda målen. Spel genomförs med 1-3 spelare vid varje spel. Barn köar vid respektive ”hörnflagga”.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109342"/>
                  </a:ext>
                </a:extLst>
              </a:tr>
              <a:tr h="491266">
                <a:tc>
                  <a:txBody>
                    <a:bodyPr/>
                    <a:lstStyle/>
                    <a:p>
                      <a:r>
                        <a:rPr lang="sv-SE" sz="1000" dirty="0"/>
                        <a:t>Sparka bort andras boll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Täcka bollen, upp med blicken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Barnen har varsin boll och driver i fyrkant. Målet är att sparka ut de övrigas boll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7944871"/>
                  </a:ext>
                </a:extLst>
              </a:tr>
            </a:tbl>
          </a:graphicData>
        </a:graphic>
      </p:graphicFrame>
      <p:sp>
        <p:nvSpPr>
          <p:cNvPr id="4" name="textruta 3">
            <a:extLst>
              <a:ext uri="{FF2B5EF4-FFF2-40B4-BE49-F238E27FC236}">
                <a16:creationId xmlns:a16="http://schemas.microsoft.com/office/drawing/2014/main" id="{A624D50B-A6CF-4DED-8B3C-20F601DB8509}"/>
              </a:ext>
            </a:extLst>
          </p:cNvPr>
          <p:cNvSpPr txBox="1"/>
          <p:nvPr/>
        </p:nvSpPr>
        <p:spPr>
          <a:xfrm>
            <a:off x="611560" y="44573"/>
            <a:ext cx="71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/>
              <a:t>Övningar</a:t>
            </a:r>
          </a:p>
        </p:txBody>
      </p:sp>
    </p:spTree>
    <p:extLst>
      <p:ext uri="{BB962C8B-B14F-4D97-AF65-F5344CB8AC3E}">
        <p14:creationId xmlns:p14="http://schemas.microsoft.com/office/powerpoint/2010/main" val="1841296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 5">
            <a:extLst>
              <a:ext uri="{FF2B5EF4-FFF2-40B4-BE49-F238E27FC236}">
                <a16:creationId xmlns:a16="http://schemas.microsoft.com/office/drawing/2014/main" id="{5EE021B5-5781-4E64-BD58-AFCA3B2F23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757660"/>
              </p:ext>
            </p:extLst>
          </p:nvPr>
        </p:nvGraphicFramePr>
        <p:xfrm>
          <a:off x="899592" y="1556792"/>
          <a:ext cx="7056784" cy="16560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76264">
                  <a:extLst>
                    <a:ext uri="{9D8B030D-6E8A-4147-A177-3AD203B41FA5}">
                      <a16:colId xmlns:a16="http://schemas.microsoft.com/office/drawing/2014/main" val="1548064214"/>
                    </a:ext>
                  </a:extLst>
                </a:gridCol>
                <a:gridCol w="4680520">
                  <a:extLst>
                    <a:ext uri="{9D8B030D-6E8A-4147-A177-3AD203B41FA5}">
                      <a16:colId xmlns:a16="http://schemas.microsoft.com/office/drawing/2014/main" val="38112469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Spelform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Hur?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1021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200" dirty="0"/>
                        <a:t>3 mot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Dela upp barnen på en planhalva och spela på små mål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90007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200" dirty="0"/>
                        <a:t>2 mot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Dela upp planhalvan i två delar och spela två mot två mot små mål. Rotera lagen så att de får nya motståndare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8018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200" dirty="0"/>
                        <a:t>5 mot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Spel på helplan med målvakter. Kör med avbytare om nödvändigt. Alternativt 3 lag och rotera av femte minut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1803914"/>
                  </a:ext>
                </a:extLst>
              </a:tr>
            </a:tbl>
          </a:graphicData>
        </a:graphic>
      </p:graphicFrame>
      <p:sp>
        <p:nvSpPr>
          <p:cNvPr id="7" name="textruta 6">
            <a:extLst>
              <a:ext uri="{FF2B5EF4-FFF2-40B4-BE49-F238E27FC236}">
                <a16:creationId xmlns:a16="http://schemas.microsoft.com/office/drawing/2014/main" id="{4F885B08-3651-45E3-9FCE-5EA54AC718D5}"/>
              </a:ext>
            </a:extLst>
          </p:cNvPr>
          <p:cNvSpPr txBox="1"/>
          <p:nvPr/>
        </p:nvSpPr>
        <p:spPr>
          <a:xfrm>
            <a:off x="899592" y="611396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/>
              <a:t>Spelformer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B66DDD9F-9371-4ED0-A079-F4E2E1609A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5978988"/>
            <a:ext cx="768885" cy="761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628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7951</TotalTime>
  <Words>571</Words>
  <Application>Microsoft Office PowerPoint</Application>
  <PresentationFormat>Bildspel på skärmen (4:3)</PresentationFormat>
  <Paragraphs>104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Office-tema</vt:lpstr>
      <vt:lpstr> </vt:lpstr>
      <vt:lpstr>Uppdelning av grupper på träningen?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Stampen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Gustafsson, Ronney</dc:creator>
  <cp:lastModifiedBy>Mathias Berglund</cp:lastModifiedBy>
  <cp:revision>412</cp:revision>
  <cp:lastPrinted>2013-10-15T16:20:57Z</cp:lastPrinted>
  <dcterms:created xsi:type="dcterms:W3CDTF">2012-12-12T21:44:07Z</dcterms:created>
  <dcterms:modified xsi:type="dcterms:W3CDTF">2019-04-29T13:58:43Z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0bc4404-d96b-4544-9544-a30b749faca9_Enabled">
    <vt:lpwstr>True</vt:lpwstr>
  </property>
  <property fmtid="{D5CDD505-2E9C-101B-9397-08002B2CF9AE}" pid="3" name="MSIP_Label_f0bc4404-d96b-4544-9544-a30b749faca9_SiteId">
    <vt:lpwstr>176bdcf0-2ce3-4610-962a-d59c1f5ce9f6</vt:lpwstr>
  </property>
  <property fmtid="{D5CDD505-2E9C-101B-9397-08002B2CF9AE}" pid="4" name="MSIP_Label_f0bc4404-d96b-4544-9544-a30b749faca9_Owner">
    <vt:lpwstr>mathias.berglund@ica.se</vt:lpwstr>
  </property>
  <property fmtid="{D5CDD505-2E9C-101B-9397-08002B2CF9AE}" pid="5" name="MSIP_Label_f0bc4404-d96b-4544-9544-a30b749faca9_SetDate">
    <vt:lpwstr>2019-03-08T08:53:55.3940771Z</vt:lpwstr>
  </property>
  <property fmtid="{D5CDD505-2E9C-101B-9397-08002B2CF9AE}" pid="6" name="MSIP_Label_f0bc4404-d96b-4544-9544-a30b749faca9_Name">
    <vt:lpwstr>S3 (Intra-company)</vt:lpwstr>
  </property>
  <property fmtid="{D5CDD505-2E9C-101B-9397-08002B2CF9AE}" pid="7" name="MSIP_Label_f0bc4404-d96b-4544-9544-a30b749faca9_Application">
    <vt:lpwstr>Microsoft Azure Information Protection</vt:lpwstr>
  </property>
  <property fmtid="{D5CDD505-2E9C-101B-9397-08002B2CF9AE}" pid="8" name="MSIP_Label_f0bc4404-d96b-4544-9544-a30b749faca9_Extended_MSFT_Method">
    <vt:lpwstr>Automatic</vt:lpwstr>
  </property>
  <property fmtid="{D5CDD505-2E9C-101B-9397-08002B2CF9AE}" pid="9" name="Sensitivity">
    <vt:lpwstr>S3 (Intra-company)</vt:lpwstr>
  </property>
</Properties>
</file>