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0.xml" ContentType="application/vnd.ms-powerpoint.comments+xml"/>
  <Override PartName="/ppt/notesSlides/notesSlide3.xml" ContentType="application/vnd.openxmlformats-officedocument.presentationml.notesSlide+xml"/>
  <Override PartName="/ppt/comments/modernComment_131_454C3289.xml" ContentType="application/vnd.ms-powerpoint.comments+xml"/>
  <Override PartName="/ppt/notesSlides/notesSlide4.xml" ContentType="application/vnd.openxmlformats-officedocument.presentationml.notesSlide+xml"/>
  <Override PartName="/ppt/comments/modernComment_130_1C85D95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6"/>
  </p:notesMasterIdLst>
  <p:sldIdLst>
    <p:sldId id="256" r:id="rId2"/>
    <p:sldId id="258" r:id="rId3"/>
    <p:sldId id="305" r:id="rId4"/>
    <p:sldId id="304" r:id="rId5"/>
  </p:sldIdLst>
  <p:sldSz cx="9144000" cy="5143500" type="screen16x9"/>
  <p:notesSz cx="6858000" cy="9144000"/>
  <p:embeddedFontLst>
    <p:embeddedFont>
      <p:font typeface="Montserrat" panose="00000500000000000000"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76E927-DCCD-0873-2533-8E5280AD4B22}" name="Jannis Hristofilopoulos" initials="JH" userId="S::jannis.hristofilopoulos@noaconnect.com::ea6c1093-4fc7-4a33-8e05-e460c24fd9f0" providerId="AD"/>
  <p188:author id="{3A41605B-1134-84CD-89DA-EBE10C922A50}" name="Mattias Bengtsson" initials="MB" userId="b4b53ff9451c3346" providerId="Windows Live"/>
  <p188:author id="{95582667-6102-27E7-ED8E-01A166EB4B6B}" name="Guest User" initials="GU" userId="Guest User" providerId="Windows Live"/>
  <p188:author id="{4431BFDB-9FCC-9B47-48C7-64A47A543989}" name="Gästanvändare" initials="Gä" userId="Gästanvändar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9F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9A322-3B54-47C7-AA48-59AF9648F210}" v="1" dt="2025-03-20T07:41:16.61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4678"/>
  </p:normalViewPr>
  <p:slideViewPr>
    <p:cSldViewPr snapToGrid="0">
      <p:cViewPr varScale="1">
        <p:scale>
          <a:sx n="79" d="100"/>
          <a:sy n="79" d="100"/>
        </p:scale>
        <p:origin x="84"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n Knezevic" userId="0c584661-d649-4f64-b227-a03a1c6aa2e2" providerId="ADAL" clId="{3379A322-3B54-47C7-AA48-59AF9648F210}"/>
    <pc:docChg chg="delSld modSld">
      <pc:chgData name="Boban Knezevic" userId="0c584661-d649-4f64-b227-a03a1c6aa2e2" providerId="ADAL" clId="{3379A322-3B54-47C7-AA48-59AF9648F210}" dt="2025-03-20T13:09:26.026" v="113" actId="47"/>
      <pc:docMkLst>
        <pc:docMk/>
      </pc:docMkLst>
      <pc:sldChg chg="modSp mod">
        <pc:chgData name="Boban Knezevic" userId="0c584661-d649-4f64-b227-a03a1c6aa2e2" providerId="ADAL" clId="{3379A322-3B54-47C7-AA48-59AF9648F210}" dt="2025-03-20T07:36:27.391" v="97" actId="20577"/>
        <pc:sldMkLst>
          <pc:docMk/>
          <pc:sldMk cId="0" sldId="258"/>
        </pc:sldMkLst>
        <pc:spChg chg="mod">
          <ac:chgData name="Boban Knezevic" userId="0c584661-d649-4f64-b227-a03a1c6aa2e2" providerId="ADAL" clId="{3379A322-3B54-47C7-AA48-59AF9648F210}" dt="2025-03-20T07:36:27.391" v="97" actId="20577"/>
          <ac:spMkLst>
            <pc:docMk/>
            <pc:sldMk cId="0" sldId="258"/>
            <ac:spMk id="4" creationId="{7F0E40B8-0E8B-F761-6AC3-F8F86FCA1BB5}"/>
          </ac:spMkLst>
        </pc:spChg>
        <pc:spChg chg="mod">
          <ac:chgData name="Boban Knezevic" userId="0c584661-d649-4f64-b227-a03a1c6aa2e2" providerId="ADAL" clId="{3379A322-3B54-47C7-AA48-59AF9648F210}" dt="2025-03-20T07:32:35.418" v="7" actId="1076"/>
          <ac:spMkLst>
            <pc:docMk/>
            <pc:sldMk cId="0" sldId="258"/>
            <ac:spMk id="30" creationId="{00000000-0000-0000-0000-000000000000}"/>
          </ac:spMkLst>
        </pc:spChg>
      </pc:sldChg>
      <pc:sldChg chg="del">
        <pc:chgData name="Boban Knezevic" userId="0c584661-d649-4f64-b227-a03a1c6aa2e2" providerId="ADAL" clId="{3379A322-3B54-47C7-AA48-59AF9648F210}" dt="2025-03-20T13:09:26.026" v="113" actId="47"/>
        <pc:sldMkLst>
          <pc:docMk/>
          <pc:sldMk cId="432391025" sldId="303"/>
        </pc:sldMkLst>
      </pc:sldChg>
      <pc:sldChg chg="modSp mod">
        <pc:chgData name="Boban Knezevic" userId="0c584661-d649-4f64-b227-a03a1c6aa2e2" providerId="ADAL" clId="{3379A322-3B54-47C7-AA48-59AF9648F210}" dt="2025-03-20T13:09:16.253" v="112" actId="20577"/>
        <pc:sldMkLst>
          <pc:docMk/>
          <pc:sldMk cId="478533968" sldId="304"/>
        </pc:sldMkLst>
        <pc:spChg chg="mod">
          <ac:chgData name="Boban Knezevic" userId="0c584661-d649-4f64-b227-a03a1c6aa2e2" providerId="ADAL" clId="{3379A322-3B54-47C7-AA48-59AF9648F210}" dt="2025-03-20T07:33:14.609" v="31" actId="20577"/>
          <ac:spMkLst>
            <pc:docMk/>
            <pc:sldMk cId="478533968" sldId="304"/>
            <ac:spMk id="19" creationId="{04036F4B-AAC3-F2CA-F11A-F7C66ADBB387}"/>
          </ac:spMkLst>
        </pc:spChg>
        <pc:spChg chg="mod">
          <ac:chgData name="Boban Knezevic" userId="0c584661-d649-4f64-b227-a03a1c6aa2e2" providerId="ADAL" clId="{3379A322-3B54-47C7-AA48-59AF9648F210}" dt="2025-03-20T13:09:16.253" v="112" actId="20577"/>
          <ac:spMkLst>
            <pc:docMk/>
            <pc:sldMk cId="478533968" sldId="304"/>
            <ac:spMk id="30" creationId="{D1903D26-4089-8378-2DC5-B56CAD31E141}"/>
          </ac:spMkLst>
        </pc:spChg>
      </pc:sldChg>
      <pc:sldChg chg="addSp modSp mod">
        <pc:chgData name="Boban Knezevic" userId="0c584661-d649-4f64-b227-a03a1c6aa2e2" providerId="ADAL" clId="{3379A322-3B54-47C7-AA48-59AF9648F210}" dt="2025-03-20T07:41:27.395" v="102" actId="1076"/>
        <pc:sldMkLst>
          <pc:docMk/>
          <pc:sldMk cId="1162621577" sldId="305"/>
        </pc:sldMkLst>
        <pc:spChg chg="mod">
          <ac:chgData name="Boban Knezevic" userId="0c584661-d649-4f64-b227-a03a1c6aa2e2" providerId="ADAL" clId="{3379A322-3B54-47C7-AA48-59AF9648F210}" dt="2025-03-20T07:35:53.652" v="96" actId="20577"/>
          <ac:spMkLst>
            <pc:docMk/>
            <pc:sldMk cId="1162621577" sldId="305"/>
            <ac:spMk id="4" creationId="{C044C804-A8CD-FD21-33E5-16A93AD2F92B}"/>
          </ac:spMkLst>
        </pc:spChg>
        <pc:spChg chg="mod">
          <ac:chgData name="Boban Knezevic" userId="0c584661-d649-4f64-b227-a03a1c6aa2e2" providerId="ADAL" clId="{3379A322-3B54-47C7-AA48-59AF9648F210}" dt="2025-03-20T07:32:49.375" v="15" actId="20577"/>
          <ac:spMkLst>
            <pc:docMk/>
            <pc:sldMk cId="1162621577" sldId="305"/>
            <ac:spMk id="30" creationId="{B5007639-9C64-A41D-1792-39E40E9F6272}"/>
          </ac:spMkLst>
        </pc:spChg>
        <pc:picChg chg="add mod">
          <ac:chgData name="Boban Knezevic" userId="0c584661-d649-4f64-b227-a03a1c6aa2e2" providerId="ADAL" clId="{3379A322-3B54-47C7-AA48-59AF9648F210}" dt="2025-03-20T07:41:27.395" v="102" actId="1076"/>
          <ac:picMkLst>
            <pc:docMk/>
            <pc:sldMk cId="1162621577" sldId="305"/>
            <ac:picMk id="2" creationId="{EF09AB3E-DC63-599F-2B91-4528F85E2A30}"/>
          </ac:picMkLst>
        </pc:picChg>
      </pc:sld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2AA946C1-4B1A-419E-A9B3-B479FECEFC37}" authorId="{95582667-6102-27E7-ED8E-01A166EB4B6B}" created="2025-03-04T08:43:27.214">
    <ac:txMkLst xmlns:ac="http://schemas.microsoft.com/office/drawing/2013/main/command">
      <pc:docMk xmlns:pc="http://schemas.microsoft.com/office/powerpoint/2013/main/command"/>
      <pc:sldMk xmlns:pc="http://schemas.microsoft.com/office/powerpoint/2013/main/command" cId="0" sldId="258"/>
      <ac:spMk id="4" creationId="{7F0E40B8-0E8B-F761-6AC3-F8F86FCA1BB5}"/>
      <ac:txMk cp="930">
        <ac:context len="931" hash="1109570297"/>
      </ac:txMk>
    </ac:txMkLst>
    <p188:pos x="1010227" y="1137227"/>
    <p188:replyLst>
      <p188:reply id="{2B69B8FD-BE6B-4EA7-B742-5BFAE7E97019}" authorId="{4431BFDB-9FCC-9B47-48C7-64A47A543989}" created="2025-03-04T09:20:45.874">
        <p188:txBody>
          <a:bodyPr/>
          <a:lstStyle/>
          <a:p>
            <a:r>
              <a:rPr lang="sv-SE"/>
              <a:t>Svårt att säga, kan kolla upp det under dagen!</a:t>
            </a:r>
          </a:p>
        </p188:txBody>
      </p188:reply>
      <p188:reply id="{27F5860D-36BF-4F5F-B8DE-1B2CBC72BB3A}" authorId="{4431BFDB-9FCC-9B47-48C7-64A47A543989}" created="2025-03-04T09:52:38.029">
        <p188:txBody>
          <a:bodyPr/>
          <a:lstStyle/>
          <a:p>
            <a:r>
              <a:rPr lang="sv-SE"/>
              <a:t>Fått svar nu, tryckeriet är lite sena så den deadline som gällde förra veckan är förlängd till idag. Därför gäller; vid beställning idag sker ny leverans i början av april, vid beställning om någon vecka sker ny leverans i maj</a:t>
            </a:r>
          </a:p>
        </p188:txBody>
      </p188:reply>
    </p188:replyLst>
    <p188:txBody>
      <a:bodyPr/>
      <a:lstStyle/>
      <a:p>
        <a:r>
          <a:rPr lang="en-US"/>
          <a:t>Ska vi skriva en exakt siffra i hur mkt extra vi kan sälja utöver dessa 2000 som fördelas?@Boban</a:t>
        </a:r>
      </a:p>
    </p188:txBody>
  </p188:cm>
  <p188:cm id="{A088E652-227D-4A3A-A39E-7EB56D40E360}" authorId="{95582667-6102-27E7-ED8E-01A166EB4B6B}" created="2025-03-04T08:45:30.984">
    <ac:txMkLst xmlns:ac="http://schemas.microsoft.com/office/drawing/2013/main/command">
      <pc:docMk xmlns:pc="http://schemas.microsoft.com/office/powerpoint/2013/main/command"/>
      <pc:sldMk xmlns:pc="http://schemas.microsoft.com/office/powerpoint/2013/main/command" cId="0" sldId="258"/>
      <ac:spMk id="4" creationId="{7F0E40B8-0E8B-F761-6AC3-F8F86FCA1BB5}"/>
      <ac:txMk cp="930">
        <ac:context len="931" hash="1109570297"/>
      </ac:txMk>
    </ac:txMkLst>
    <p188:pos x="1252681" y="2984500"/>
    <p188:txBody>
      <a:bodyPr/>
      <a:lstStyle/>
      <a:p>
        <a:r>
          <a:rPr lang="en-US"/>
          <a:t>Jag la till denna punkt / Jannis</a:t>
        </a:r>
      </a:p>
    </p188:txBody>
  </p188:cm>
</p188:cmLst>
</file>

<file path=ppt/comments/modernComment_130_1C85D950.xml><?xml version="1.0" encoding="utf-8"?>
<p188:cmLst xmlns:a="http://schemas.openxmlformats.org/drawingml/2006/main" xmlns:r="http://schemas.openxmlformats.org/officeDocument/2006/relationships" xmlns:p188="http://schemas.microsoft.com/office/powerpoint/2018/8/main">
  <p188:cm id="{C5CABBC1-6C60-4C4C-A291-14BF6690E961}" authorId="{95582667-6102-27E7-ED8E-01A166EB4B6B}" created="2025-03-04T08:43:27.214">
    <ac:txMkLst xmlns:ac="http://schemas.microsoft.com/office/drawing/2013/main/command">
      <pc:docMk xmlns:pc="http://schemas.microsoft.com/office/powerpoint/2013/main/command"/>
      <pc:sldMk xmlns:pc="http://schemas.microsoft.com/office/powerpoint/2013/main/command" cId="478533968" sldId="304"/>
      <ac:spMk id="4" creationId="{4FD81909-B1DE-C153-2E0C-1AC1633B25E2}"/>
      <ac:txMk cp="930">
        <ac:context len="946" hash="2207443725"/>
      </ac:txMk>
    </ac:txMkLst>
    <p188:pos x="1010227" y="1137227"/>
    <p188:replyLst>
      <p188:reply id="{2B69B8FD-BE6B-4EA7-B742-5BFAE7E97019}" authorId="{4431BFDB-9FCC-9B47-48C7-64A47A543989}" created="2025-03-04T09:20:45.874">
        <p188:txBody>
          <a:bodyPr/>
          <a:lstStyle/>
          <a:p>
            <a:r>
              <a:rPr lang="sv-SE"/>
              <a:t>Svårt att säga, kan kolla upp det under dagen!</a:t>
            </a:r>
          </a:p>
        </p188:txBody>
      </p188:reply>
      <p188:reply id="{27F5860D-36BF-4F5F-B8DE-1B2CBC72BB3A}" authorId="{4431BFDB-9FCC-9B47-48C7-64A47A543989}" created="2025-03-04T09:52:38.029">
        <p188:txBody>
          <a:bodyPr/>
          <a:lstStyle/>
          <a:p>
            <a:r>
              <a:rPr lang="sv-SE"/>
              <a:t>Fått svar nu, tryckeriet är lite sena så den deadline som gällde förra veckan är förlängd till idag. Därför gäller; vid beställning idag sker ny leverans i början av april, vid beställning om någon vecka sker ny leverans i maj</a:t>
            </a:r>
          </a:p>
        </p188:txBody>
      </p188:reply>
    </p188:replyLst>
    <p188:txBody>
      <a:bodyPr/>
      <a:lstStyle/>
      <a:p>
        <a:r>
          <a:rPr lang="en-US"/>
          <a:t>Ska vi skriva en exakt siffra i hur mkt extra vi kan sälja utöver dessa 2000 som fördelas?@Boban</a:t>
        </a:r>
      </a:p>
    </p188:txBody>
  </p188:cm>
  <p188:cm id="{A9D6A53B-6D4A-6A46-97EE-63E3D8253706}" authorId="{95582667-6102-27E7-ED8E-01A166EB4B6B}" created="2025-03-04T08:45:30.984">
    <ac:txMkLst xmlns:ac="http://schemas.microsoft.com/office/drawing/2013/main/command">
      <pc:docMk xmlns:pc="http://schemas.microsoft.com/office/powerpoint/2013/main/command"/>
      <pc:sldMk xmlns:pc="http://schemas.microsoft.com/office/powerpoint/2013/main/command" cId="478533968" sldId="304"/>
      <ac:spMk id="4" creationId="{4FD81909-B1DE-C153-2E0C-1AC1633B25E2}"/>
      <ac:txMk cp="930">
        <ac:context len="946" hash="2207443725"/>
      </ac:txMk>
    </ac:txMkLst>
    <p188:pos x="1252681" y="2984500"/>
    <p188:txBody>
      <a:bodyPr/>
      <a:lstStyle/>
      <a:p>
        <a:r>
          <a:rPr lang="en-US"/>
          <a:t>Jag la till denna punkt / Jannis</a:t>
        </a:r>
      </a:p>
    </p188:txBody>
  </p188:cm>
</p188:cmLst>
</file>

<file path=ppt/comments/modernComment_131_454C3289.xml><?xml version="1.0" encoding="utf-8"?>
<p188:cmLst xmlns:a="http://schemas.openxmlformats.org/drawingml/2006/main" xmlns:r="http://schemas.openxmlformats.org/officeDocument/2006/relationships" xmlns:p188="http://schemas.microsoft.com/office/powerpoint/2018/8/main">
  <p188:cm id="{E484E0FC-A0B7-4358-BF00-3DCCD9FF3481}" authorId="{95582667-6102-27E7-ED8E-01A166EB4B6B}" created="2025-03-04T08:43:27.214">
    <ac:txMkLst xmlns:ac="http://schemas.microsoft.com/office/drawing/2013/main/command">
      <pc:docMk xmlns:pc="http://schemas.microsoft.com/office/powerpoint/2013/main/command"/>
      <pc:sldMk xmlns:pc="http://schemas.microsoft.com/office/powerpoint/2013/main/command" cId="1162621577" sldId="305"/>
      <ac:spMk id="4" creationId="{C044C804-A8CD-FD21-33E5-16A93AD2F92B}"/>
      <ac:txMk cp="930">
        <ac:context len="962" hash="1556048954"/>
      </ac:txMk>
    </ac:txMkLst>
    <p188:pos x="1024890" y="1394543"/>
    <p188:replyLst>
      <p188:reply id="{2B69B8FD-BE6B-4EA7-B742-5BFAE7E97019}" authorId="{4431BFDB-9FCC-9B47-48C7-64A47A543989}" created="2025-03-04T09:20:45.874">
        <p188:txBody>
          <a:bodyPr/>
          <a:lstStyle/>
          <a:p>
            <a:r>
              <a:rPr lang="sv-SE"/>
              <a:t>Svårt att säga, kan kolla upp det under dagen!</a:t>
            </a:r>
          </a:p>
        </p188:txBody>
      </p188:reply>
      <p188:reply id="{27F5860D-36BF-4F5F-B8DE-1B2CBC72BB3A}" authorId="{4431BFDB-9FCC-9B47-48C7-64A47A543989}" created="2025-03-04T09:52:38.029">
        <p188:txBody>
          <a:bodyPr/>
          <a:lstStyle/>
          <a:p>
            <a:r>
              <a:rPr lang="sv-SE"/>
              <a:t>Fått svar nu, tryckeriet är lite sena så den deadline som gällde förra veckan är förlängd till idag. Därför gäller; vid beställning idag sker ny leverans i början av april, vid beställning om någon vecka sker ny leverans i maj</a:t>
            </a:r>
          </a:p>
        </p188:txBody>
      </p188:reply>
    </p188:replyLst>
    <p188:txBody>
      <a:bodyPr/>
      <a:lstStyle/>
      <a:p>
        <a:r>
          <a:rPr lang="en-US"/>
          <a:t>Ska vi skriva en exakt siffra i hur mkt extra vi kan sälja utöver dessa 2000 som fördelas?@Boban</a:t>
        </a:r>
      </a:p>
    </p188:txBody>
  </p188:cm>
  <p188:cm id="{5D47891D-BB1A-4576-B26A-9B62981B9DA8}" authorId="{95582667-6102-27E7-ED8E-01A166EB4B6B}" created="2025-03-04T08:45:30.984">
    <ac:txMkLst xmlns:ac="http://schemas.microsoft.com/office/drawing/2013/main/command">
      <pc:docMk xmlns:pc="http://schemas.microsoft.com/office/powerpoint/2013/main/command"/>
      <pc:sldMk xmlns:pc="http://schemas.microsoft.com/office/powerpoint/2013/main/command" cId="1162621577" sldId="305"/>
      <ac:spMk id="4" creationId="{C044C804-A8CD-FD21-33E5-16A93AD2F92B}"/>
      <ac:txMk cp="930">
        <ac:context len="962" hash="1556048954"/>
      </ac:txMk>
    </ac:txMkLst>
    <p188:pos x="1252681" y="2984500"/>
    <p188:txBody>
      <a:bodyPr/>
      <a:lstStyle/>
      <a:p>
        <a:r>
          <a:rPr lang="en-US"/>
          <a:t>Jag la till denna punkt / Jannis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76F84B6A-A8EA-992C-1B87-19AE03596CFB}"/>
            </a:ext>
          </a:extLst>
        </p:cNvPr>
        <p:cNvGrpSpPr/>
        <p:nvPr/>
      </p:nvGrpSpPr>
      <p:grpSpPr>
        <a:xfrm>
          <a:off x="0" y="0"/>
          <a:ext cx="0" cy="0"/>
          <a:chOff x="0" y="0"/>
          <a:chExt cx="0" cy="0"/>
        </a:xfrm>
      </p:grpSpPr>
      <p:sp>
        <p:nvSpPr>
          <p:cNvPr id="27" name="Google Shape;27;g120a8b61408_0_9:notes">
            <a:extLst>
              <a:ext uri="{FF2B5EF4-FFF2-40B4-BE49-F238E27FC236}">
                <a16:creationId xmlns:a16="http://schemas.microsoft.com/office/drawing/2014/main" id="{5EA68AF9-300E-20AA-8EF4-4B1D939BA6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a:extLst>
              <a:ext uri="{FF2B5EF4-FFF2-40B4-BE49-F238E27FC236}">
                <a16:creationId xmlns:a16="http://schemas.microsoft.com/office/drawing/2014/main" id="{D955AB5C-A604-D545-58A5-71205BABFB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a:extLst>
            <a:ext uri="{FF2B5EF4-FFF2-40B4-BE49-F238E27FC236}">
              <a16:creationId xmlns:a16="http://schemas.microsoft.com/office/drawing/2014/main" id="{9E739A69-7857-10BC-61CC-62E65B638F41}"/>
            </a:ext>
          </a:extLst>
        </p:cNvPr>
        <p:cNvGrpSpPr/>
        <p:nvPr/>
      </p:nvGrpSpPr>
      <p:grpSpPr>
        <a:xfrm>
          <a:off x="0" y="0"/>
          <a:ext cx="0" cy="0"/>
          <a:chOff x="0" y="0"/>
          <a:chExt cx="0" cy="0"/>
        </a:xfrm>
      </p:grpSpPr>
      <p:sp>
        <p:nvSpPr>
          <p:cNvPr id="27" name="Google Shape;27;g120a8b61408_0_9:notes">
            <a:extLst>
              <a:ext uri="{FF2B5EF4-FFF2-40B4-BE49-F238E27FC236}">
                <a16:creationId xmlns:a16="http://schemas.microsoft.com/office/drawing/2014/main" id="{169D1B37-9094-3EB4-C8C4-1DBFB2B6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a:extLst>
              <a:ext uri="{FF2B5EF4-FFF2-40B4-BE49-F238E27FC236}">
                <a16:creationId xmlns:a16="http://schemas.microsoft.com/office/drawing/2014/main" id="{213B74E7-10CB-ED78-4E68-E530B8422D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788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31_454C3289.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30_1C85D95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6"/>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403860" y="521268"/>
            <a:ext cx="4781400" cy="553800"/>
          </a:xfrm>
          <a:prstGeom prst="rect">
            <a:avLst/>
          </a:prstGeom>
          <a:noFill/>
          <a:ln>
            <a:noFill/>
          </a:ln>
        </p:spPr>
        <p:txBody>
          <a:bodyPr spcFirstLastPara="1" wrap="square" lIns="68575" tIns="34275" rIns="68575" bIns="34275" anchor="ctr" anchorCtr="0">
            <a:normAutofit fontScale="92500" lnSpcReduction="10000"/>
          </a:bodyPr>
          <a:lstStyle/>
          <a:p>
            <a:pPr>
              <a:spcAft>
                <a:spcPts val="1200"/>
              </a:spcAft>
            </a:pPr>
            <a:r>
              <a:rPr lang="sv-SE" sz="2400" b="1" noProof="0" dirty="0">
                <a:solidFill>
                  <a:srgbClr val="326295"/>
                </a:solidFill>
                <a:latin typeface="Montserrat"/>
                <a:ea typeface="Montserrat"/>
                <a:cs typeface="Montserrat"/>
              </a:rPr>
              <a:t>Lagsponsring i SIF</a:t>
            </a:r>
            <a:endParaRPr lang="sv-SE" sz="2400" b="1" noProof="0" dirty="0">
              <a:solidFill>
                <a:srgbClr val="326295"/>
              </a:solidFill>
              <a:latin typeface="Montserrat"/>
              <a:ea typeface="Montserrat"/>
              <a:cs typeface="Montserrat"/>
              <a:sym typeface="Montserrat"/>
            </a:endParaRPr>
          </a:p>
        </p:txBody>
      </p:sp>
      <p:sp>
        <p:nvSpPr>
          <p:cNvPr id="4" name="TextBox 2">
            <a:extLst>
              <a:ext uri="{FF2B5EF4-FFF2-40B4-BE49-F238E27FC236}">
                <a16:creationId xmlns:a16="http://schemas.microsoft.com/office/drawing/2014/main" id="{7F0E40B8-0E8B-F761-6AC3-F8F86FCA1BB5}"/>
              </a:ext>
            </a:extLst>
          </p:cNvPr>
          <p:cNvSpPr txBox="1"/>
          <p:nvPr/>
        </p:nvSpPr>
        <p:spPr>
          <a:xfrm>
            <a:off x="403860" y="1167457"/>
            <a:ext cx="5589502" cy="3785652"/>
          </a:xfrm>
          <a:prstGeom prst="rect">
            <a:avLst/>
          </a:prstGeom>
          <a:noFill/>
        </p:spPr>
        <p:txBody>
          <a:bodyPr wrap="square" lIns="91440" tIns="45720" rIns="91440" bIns="45720" rtlCol="0" anchor="t">
            <a:spAutoFit/>
          </a:bodyPr>
          <a:lstStyle/>
          <a:p>
            <a:r>
              <a:rPr lang="sv-SE" sz="1200" b="1" noProof="0" dirty="0"/>
              <a:t>Bakgrund &amp; syfte</a:t>
            </a:r>
          </a:p>
          <a:p>
            <a:r>
              <a:rPr lang="sv-SE" sz="1200" noProof="0" dirty="0"/>
              <a:t>Som ett led i att skapa nya intäkter till lagkassor och SIF har styrelsen under 2024 arbetat fram en hållbar struktur för sponsring.</a:t>
            </a:r>
          </a:p>
          <a:p>
            <a:endParaRPr lang="sv-SE" sz="1200" dirty="0"/>
          </a:p>
          <a:p>
            <a:r>
              <a:rPr lang="sv-SE" sz="1200" noProof="0" dirty="0"/>
              <a:t>SIF som förening är i tillväxt vad gäller antalet spelare och antal träningstillfällen. Behovet av att jobba mer med partners har diskuterats under en längre tid där det för företagen ges en möjlighet att vara med på denna utveckling och resa framåt. </a:t>
            </a:r>
          </a:p>
          <a:p>
            <a:endParaRPr lang="sv-SE" sz="1200" dirty="0"/>
          </a:p>
          <a:p>
            <a:r>
              <a:rPr lang="sv-SE" sz="1200" noProof="0" dirty="0"/>
              <a:t>Vi lanserar därför sponsringsupplägget Blå support där ni som företagare kan stötta såväl laget som föreningen i satsningarna på mer fotboll i Sigtuna. Exempelområden för användning av pengarna är material, cuper, träningsläger och andra initiativ.</a:t>
            </a:r>
          </a:p>
          <a:p>
            <a:endParaRPr lang="sv-SE" sz="1200" dirty="0"/>
          </a:p>
          <a:p>
            <a:r>
              <a:rPr lang="sv-SE" sz="1200" b="1" noProof="0" dirty="0"/>
              <a:t>Nästa steg:</a:t>
            </a:r>
          </a:p>
          <a:p>
            <a:pPr marL="171450" indent="-171450">
              <a:buFont typeface="Arial" panose="020B0604020202020204" pitchFamily="34" charset="0"/>
              <a:buChar char="•"/>
            </a:pPr>
            <a:r>
              <a:rPr lang="sv-SE" sz="1200" dirty="0"/>
              <a:t>Lagledare tar på sig att informera om detta upplägg på kommande föräldramöten.</a:t>
            </a:r>
          </a:p>
          <a:p>
            <a:pPr marL="171450" indent="-171450">
              <a:buFont typeface="Arial" panose="020B0604020202020204" pitchFamily="34" charset="0"/>
              <a:buChar char="•"/>
            </a:pPr>
            <a:r>
              <a:rPr lang="sv-SE" sz="1200" noProof="0" dirty="0"/>
              <a:t>Presentationen innefattar en tydlig struktur vad gäller innehåll, avtal och vilka steg som tas i samband med detta.</a:t>
            </a:r>
          </a:p>
          <a:p>
            <a:pPr marL="171450" indent="-171450">
              <a:buFont typeface="Arial" panose="020B0604020202020204" pitchFamily="34" charset="0"/>
              <a:buChar char="•"/>
            </a:pPr>
            <a:endParaRPr lang="sv-SE" sz="1200" noProof="0" dirty="0"/>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
          <a:extLst>
            <a:ext uri="{FF2B5EF4-FFF2-40B4-BE49-F238E27FC236}">
              <a16:creationId xmlns:a16="http://schemas.microsoft.com/office/drawing/2014/main" id="{0626F215-1B3F-4606-056A-C2DA60370C4B}"/>
            </a:ext>
          </a:extLst>
        </p:cNvPr>
        <p:cNvGrpSpPr/>
        <p:nvPr/>
      </p:nvGrpSpPr>
      <p:grpSpPr>
        <a:xfrm>
          <a:off x="0" y="0"/>
          <a:ext cx="0" cy="0"/>
          <a:chOff x="0" y="0"/>
          <a:chExt cx="0" cy="0"/>
        </a:xfrm>
      </p:grpSpPr>
      <p:sp>
        <p:nvSpPr>
          <p:cNvPr id="30" name="Google Shape;30;p8">
            <a:extLst>
              <a:ext uri="{FF2B5EF4-FFF2-40B4-BE49-F238E27FC236}">
                <a16:creationId xmlns:a16="http://schemas.microsoft.com/office/drawing/2014/main" id="{B5007639-9C64-A41D-1792-39E40E9F6272}"/>
              </a:ext>
            </a:extLst>
          </p:cNvPr>
          <p:cNvSpPr txBox="1"/>
          <p:nvPr/>
        </p:nvSpPr>
        <p:spPr>
          <a:xfrm>
            <a:off x="403860" y="650741"/>
            <a:ext cx="4781400" cy="553800"/>
          </a:xfrm>
          <a:prstGeom prst="rect">
            <a:avLst/>
          </a:prstGeom>
          <a:noFill/>
          <a:ln>
            <a:noFill/>
          </a:ln>
        </p:spPr>
        <p:txBody>
          <a:bodyPr spcFirstLastPara="1" wrap="square" lIns="68575" tIns="34275" rIns="68575" bIns="34275" anchor="ctr" anchorCtr="0">
            <a:normAutofit fontScale="92500" lnSpcReduction="10000"/>
          </a:bodyPr>
          <a:lstStyle/>
          <a:p>
            <a:pPr>
              <a:spcAft>
                <a:spcPts val="1200"/>
              </a:spcAft>
            </a:pPr>
            <a:r>
              <a:rPr lang="sv-SE" sz="2400" b="1" noProof="0" dirty="0">
                <a:solidFill>
                  <a:srgbClr val="326295"/>
                </a:solidFill>
                <a:latin typeface="Montserrat"/>
                <a:ea typeface="Montserrat"/>
                <a:cs typeface="Montserrat"/>
              </a:rPr>
              <a:t>Vad betyder Blå Support?</a:t>
            </a:r>
            <a:endParaRPr lang="sv-SE" sz="2400" b="1" noProof="0" dirty="0">
              <a:solidFill>
                <a:srgbClr val="326295"/>
              </a:solidFill>
              <a:latin typeface="Montserrat"/>
              <a:ea typeface="Montserrat"/>
              <a:cs typeface="Montserrat"/>
              <a:sym typeface="Montserrat"/>
            </a:endParaRPr>
          </a:p>
        </p:txBody>
      </p:sp>
      <p:sp>
        <p:nvSpPr>
          <p:cNvPr id="4" name="TextBox 2">
            <a:extLst>
              <a:ext uri="{FF2B5EF4-FFF2-40B4-BE49-F238E27FC236}">
                <a16:creationId xmlns:a16="http://schemas.microsoft.com/office/drawing/2014/main" id="{C044C804-A8CD-FD21-33E5-16A93AD2F92B}"/>
              </a:ext>
            </a:extLst>
          </p:cNvPr>
          <p:cNvSpPr txBox="1"/>
          <p:nvPr/>
        </p:nvSpPr>
        <p:spPr>
          <a:xfrm>
            <a:off x="403860" y="1345482"/>
            <a:ext cx="5343473" cy="3231654"/>
          </a:xfrm>
          <a:prstGeom prst="rect">
            <a:avLst/>
          </a:prstGeom>
          <a:noFill/>
        </p:spPr>
        <p:txBody>
          <a:bodyPr wrap="square" lIns="91440" tIns="45720" rIns="91440" bIns="45720" rtlCol="0" anchor="t">
            <a:spAutoFit/>
          </a:bodyPr>
          <a:lstStyle/>
          <a:p>
            <a:r>
              <a:rPr lang="sv-SE" sz="1200" b="1" noProof="0" dirty="0"/>
              <a:t>Exponering i SIF Fotbolls officiella kanaler</a:t>
            </a:r>
          </a:p>
          <a:p>
            <a:endParaRPr lang="sv-SE" sz="1200" b="1" noProof="0" dirty="0"/>
          </a:p>
          <a:p>
            <a:pPr marL="171450" indent="-171450">
              <a:buFont typeface="Arial" panose="020B0604020202020204" pitchFamily="34" charset="0"/>
              <a:buChar char="•"/>
            </a:pPr>
            <a:r>
              <a:rPr lang="sv-SE" sz="1200" dirty="0"/>
              <a:t>Företaget exponeras i Sigtuna IF Fotbolls digitala kanaler tillsammans med övriga deltagande företag (</a:t>
            </a:r>
            <a:r>
              <a:rPr lang="sv-SE" sz="1200" dirty="0" err="1"/>
              <a:t>Instagram</a:t>
            </a:r>
            <a:r>
              <a:rPr lang="sv-SE" sz="1200" dirty="0"/>
              <a:t>, laget.se)</a:t>
            </a:r>
          </a:p>
          <a:p>
            <a:pPr marL="171450" indent="-171450">
              <a:buFont typeface="Arial" panose="020B0604020202020204" pitchFamily="34" charset="0"/>
              <a:buChar char="•"/>
            </a:pPr>
            <a:r>
              <a:rPr lang="sv-SE" sz="1200" dirty="0"/>
              <a:t>Företaget exponeras i nyhetsbrevet som skickas ut till våra medlemmar</a:t>
            </a:r>
          </a:p>
          <a:p>
            <a:pPr marL="171450" indent="-171450">
              <a:buFont typeface="Arial" panose="020B0604020202020204" pitchFamily="34" charset="0"/>
              <a:buChar char="•"/>
            </a:pPr>
            <a:r>
              <a:rPr lang="sv-SE" sz="1200" dirty="0"/>
              <a:t>Företag presenteras på gemensam skylt vid Prästängshallen</a:t>
            </a:r>
          </a:p>
          <a:p>
            <a:pPr marL="171450" indent="-171450">
              <a:buFont typeface="Arial" panose="020B0604020202020204" pitchFamily="34" charset="0"/>
              <a:buChar char="•"/>
            </a:pPr>
            <a:endParaRPr lang="sv-SE" sz="1200" dirty="0"/>
          </a:p>
          <a:p>
            <a:r>
              <a:rPr lang="sv-SE" sz="1200" b="1" dirty="0"/>
              <a:t>Inbetalning till lagkassa</a:t>
            </a:r>
          </a:p>
          <a:p>
            <a:endParaRPr lang="sv-SE" sz="1200" b="1" dirty="0"/>
          </a:p>
          <a:p>
            <a:pPr marL="171450" indent="-171450">
              <a:buFont typeface="Arial" panose="020B0604020202020204" pitchFamily="34" charset="0"/>
              <a:buChar char="•"/>
            </a:pPr>
            <a:r>
              <a:rPr lang="sv-SE" sz="1200" dirty="0"/>
              <a:t>När fakturan betalats sätter kansliet in den del av pengarna som tillhör laget (6000 kronor) på respektive lagkassa</a:t>
            </a:r>
          </a:p>
          <a:p>
            <a:pPr marL="171450" indent="-171450">
              <a:buFont typeface="Arial" panose="020B0604020202020204" pitchFamily="34" charset="0"/>
              <a:buChar char="•"/>
            </a:pPr>
            <a:endParaRPr lang="sv-SE" sz="1200" dirty="0"/>
          </a:p>
          <a:p>
            <a:r>
              <a:rPr lang="sv-SE" sz="1200" b="1" dirty="0"/>
              <a:t>Ambition</a:t>
            </a:r>
          </a:p>
          <a:p>
            <a:endParaRPr lang="sv-SE" sz="1200" b="1" dirty="0"/>
          </a:p>
          <a:p>
            <a:pPr marL="171450" indent="-171450">
              <a:buFont typeface="Arial" panose="020B0604020202020204" pitchFamily="34" charset="0"/>
              <a:buChar char="•"/>
            </a:pPr>
            <a:r>
              <a:rPr lang="sv-SE" sz="1200" dirty="0"/>
              <a:t>Ambitionen är att under 2025 etablera 1-3 partners per lag.</a:t>
            </a:r>
            <a:endParaRPr lang="sv-SE" sz="1200" noProof="0" dirty="0"/>
          </a:p>
          <a:p>
            <a:pPr marL="171450" indent="-171450">
              <a:buFont typeface="Arial" panose="020B0604020202020204" pitchFamily="34" charset="0"/>
              <a:buChar char="•"/>
            </a:pPr>
            <a:endParaRPr lang="sv-SE" sz="1200" dirty="0"/>
          </a:p>
          <a:p>
            <a:endParaRPr lang="sv-SE" sz="1200" noProof="0" dirty="0"/>
          </a:p>
        </p:txBody>
      </p:sp>
      <p:pic>
        <p:nvPicPr>
          <p:cNvPr id="2" name="Bildobjekt 1" descr="En bild som visar text, skärmbild, programvara, Webbsida&#10;&#10;AI-genererat innehåll kan vara felaktigt.">
            <a:extLst>
              <a:ext uri="{FF2B5EF4-FFF2-40B4-BE49-F238E27FC236}">
                <a16:creationId xmlns:a16="http://schemas.microsoft.com/office/drawing/2014/main" id="{EF09AB3E-DC63-599F-2B91-4528F85E2A30}"/>
              </a:ext>
            </a:extLst>
          </p:cNvPr>
          <p:cNvPicPr>
            <a:picLocks noChangeAspect="1"/>
          </p:cNvPicPr>
          <p:nvPr/>
        </p:nvPicPr>
        <p:blipFill rotWithShape="1">
          <a:blip r:embed="rId4"/>
          <a:srcRect l="23700" t="20119" r="49514" b="10080"/>
          <a:stretch/>
        </p:blipFill>
        <p:spPr bwMode="auto">
          <a:xfrm rot="562512">
            <a:off x="5774932" y="1430867"/>
            <a:ext cx="2187631" cy="30608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26215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
          <a:extLst>
            <a:ext uri="{FF2B5EF4-FFF2-40B4-BE49-F238E27FC236}">
              <a16:creationId xmlns:a16="http://schemas.microsoft.com/office/drawing/2014/main" id="{78318F19-9B85-8596-8881-332806677B95}"/>
            </a:ext>
          </a:extLst>
        </p:cNvPr>
        <p:cNvGrpSpPr/>
        <p:nvPr/>
      </p:nvGrpSpPr>
      <p:grpSpPr>
        <a:xfrm>
          <a:off x="0" y="0"/>
          <a:ext cx="0" cy="0"/>
          <a:chOff x="0" y="0"/>
          <a:chExt cx="0" cy="0"/>
        </a:xfrm>
      </p:grpSpPr>
      <p:sp>
        <p:nvSpPr>
          <p:cNvPr id="30" name="Google Shape;30;p8">
            <a:extLst>
              <a:ext uri="{FF2B5EF4-FFF2-40B4-BE49-F238E27FC236}">
                <a16:creationId xmlns:a16="http://schemas.microsoft.com/office/drawing/2014/main" id="{D1903D26-4089-8378-2DC5-B56CAD31E141}"/>
              </a:ext>
            </a:extLst>
          </p:cNvPr>
          <p:cNvSpPr txBox="1"/>
          <p:nvPr/>
        </p:nvSpPr>
        <p:spPr>
          <a:xfrm>
            <a:off x="406696" y="270835"/>
            <a:ext cx="4781400" cy="553800"/>
          </a:xfrm>
          <a:prstGeom prst="rect">
            <a:avLst/>
          </a:prstGeom>
          <a:noFill/>
          <a:ln>
            <a:noFill/>
          </a:ln>
        </p:spPr>
        <p:txBody>
          <a:bodyPr spcFirstLastPara="1" wrap="square" lIns="68575" tIns="34275" rIns="68575" bIns="34275" anchor="ctr" anchorCtr="0">
            <a:normAutofit fontScale="92500" lnSpcReduction="10000"/>
          </a:bodyPr>
          <a:lstStyle/>
          <a:p>
            <a:pPr>
              <a:spcAft>
                <a:spcPts val="1200"/>
              </a:spcAft>
            </a:pPr>
            <a:r>
              <a:rPr lang="sv-SE" sz="2400" b="1" noProof="0" dirty="0">
                <a:solidFill>
                  <a:srgbClr val="326295"/>
                </a:solidFill>
                <a:latin typeface="Montserrat"/>
                <a:ea typeface="Montserrat"/>
                <a:cs typeface="Montserrat"/>
              </a:rPr>
              <a:t>Lagsponsring i SIF</a:t>
            </a:r>
            <a:endParaRPr lang="sv-SE" sz="2400" b="1" noProof="0" dirty="0">
              <a:solidFill>
                <a:srgbClr val="326295"/>
              </a:solidFill>
              <a:latin typeface="Montserrat"/>
              <a:ea typeface="Montserrat"/>
              <a:cs typeface="Montserrat"/>
              <a:sym typeface="Montserrat"/>
            </a:endParaRPr>
          </a:p>
        </p:txBody>
      </p:sp>
      <p:sp>
        <p:nvSpPr>
          <p:cNvPr id="4" name="TextBox 2">
            <a:extLst>
              <a:ext uri="{FF2B5EF4-FFF2-40B4-BE49-F238E27FC236}">
                <a16:creationId xmlns:a16="http://schemas.microsoft.com/office/drawing/2014/main" id="{4FD81909-B1DE-C153-2E0C-1AC1633B25E2}"/>
              </a:ext>
            </a:extLst>
          </p:cNvPr>
          <p:cNvSpPr txBox="1"/>
          <p:nvPr/>
        </p:nvSpPr>
        <p:spPr>
          <a:xfrm>
            <a:off x="406696" y="686136"/>
            <a:ext cx="5343473" cy="276999"/>
          </a:xfrm>
          <a:prstGeom prst="rect">
            <a:avLst/>
          </a:prstGeom>
          <a:noFill/>
        </p:spPr>
        <p:txBody>
          <a:bodyPr wrap="square" lIns="91440" tIns="45720" rIns="91440" bIns="45720" rtlCol="0" anchor="t">
            <a:spAutoFit/>
          </a:bodyPr>
          <a:lstStyle/>
          <a:p>
            <a:r>
              <a:rPr lang="sv-SE" sz="1200" b="1" dirty="0"/>
              <a:t>P</a:t>
            </a:r>
            <a:r>
              <a:rPr lang="sv-SE" sz="1200" b="1" noProof="0" dirty="0" err="1"/>
              <a:t>rocess</a:t>
            </a:r>
            <a:r>
              <a:rPr lang="sv-SE" sz="1200" b="1" noProof="0" dirty="0"/>
              <a:t> &amp; struktur</a:t>
            </a:r>
          </a:p>
        </p:txBody>
      </p:sp>
      <p:sp>
        <p:nvSpPr>
          <p:cNvPr id="2" name="Rectangle 1">
            <a:extLst>
              <a:ext uri="{FF2B5EF4-FFF2-40B4-BE49-F238E27FC236}">
                <a16:creationId xmlns:a16="http://schemas.microsoft.com/office/drawing/2014/main" id="{C8AB1F68-4925-0ED2-C4BA-A70D465C41C7}"/>
              </a:ext>
            </a:extLst>
          </p:cNvPr>
          <p:cNvSpPr/>
          <p:nvPr/>
        </p:nvSpPr>
        <p:spPr>
          <a:xfrm>
            <a:off x="905608" y="1072661"/>
            <a:ext cx="1204546"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Information</a:t>
            </a:r>
          </a:p>
        </p:txBody>
      </p:sp>
      <p:sp>
        <p:nvSpPr>
          <p:cNvPr id="3" name="Rectangle 2">
            <a:extLst>
              <a:ext uri="{FF2B5EF4-FFF2-40B4-BE49-F238E27FC236}">
                <a16:creationId xmlns:a16="http://schemas.microsoft.com/office/drawing/2014/main" id="{48E1E28D-910C-D815-F0BA-7E73FFC44810}"/>
              </a:ext>
            </a:extLst>
          </p:cNvPr>
          <p:cNvSpPr/>
          <p:nvPr/>
        </p:nvSpPr>
        <p:spPr>
          <a:xfrm>
            <a:off x="2240644" y="1072661"/>
            <a:ext cx="3588655"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800" dirty="0"/>
              <a:t>Kommunikation på föräldramöte samt riktat utskick till samtliga föräldrar om innehållet &amp; information att man ska vända sig till lagledaren om man är intresserad av att ingå </a:t>
            </a:r>
            <a:r>
              <a:rPr lang="en-GB" sz="800" dirty="0"/>
              <a:t>I</a:t>
            </a:r>
            <a:r>
              <a:rPr lang="en-SE" sz="800" dirty="0"/>
              <a:t> Blå Support.</a:t>
            </a:r>
          </a:p>
        </p:txBody>
      </p:sp>
      <p:sp>
        <p:nvSpPr>
          <p:cNvPr id="5" name="Rectangle 4">
            <a:extLst>
              <a:ext uri="{FF2B5EF4-FFF2-40B4-BE49-F238E27FC236}">
                <a16:creationId xmlns:a16="http://schemas.microsoft.com/office/drawing/2014/main" id="{A99717F5-6BE4-1843-6CE0-A762207CA17C}"/>
              </a:ext>
            </a:extLst>
          </p:cNvPr>
          <p:cNvSpPr/>
          <p:nvPr/>
        </p:nvSpPr>
        <p:spPr>
          <a:xfrm>
            <a:off x="905608" y="1647091"/>
            <a:ext cx="1204546"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Intresse</a:t>
            </a:r>
          </a:p>
        </p:txBody>
      </p:sp>
      <p:sp>
        <p:nvSpPr>
          <p:cNvPr id="6" name="Rectangle 5">
            <a:extLst>
              <a:ext uri="{FF2B5EF4-FFF2-40B4-BE49-F238E27FC236}">
                <a16:creationId xmlns:a16="http://schemas.microsoft.com/office/drawing/2014/main" id="{B3D51646-C7BA-BF3C-AFAC-DEB4C40ABF90}"/>
              </a:ext>
            </a:extLst>
          </p:cNvPr>
          <p:cNvSpPr/>
          <p:nvPr/>
        </p:nvSpPr>
        <p:spPr>
          <a:xfrm>
            <a:off x="2240644" y="1647091"/>
            <a:ext cx="3588655"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t>Anmäler sitt intresse till lagledare.</a:t>
            </a:r>
            <a:endParaRPr lang="en-SE" sz="800" dirty="0"/>
          </a:p>
        </p:txBody>
      </p:sp>
      <p:sp>
        <p:nvSpPr>
          <p:cNvPr id="7" name="Rectangle 6">
            <a:extLst>
              <a:ext uri="{FF2B5EF4-FFF2-40B4-BE49-F238E27FC236}">
                <a16:creationId xmlns:a16="http://schemas.microsoft.com/office/drawing/2014/main" id="{0B684402-DCA7-49CD-931B-DD76C040EC4A}"/>
              </a:ext>
            </a:extLst>
          </p:cNvPr>
          <p:cNvSpPr/>
          <p:nvPr/>
        </p:nvSpPr>
        <p:spPr>
          <a:xfrm>
            <a:off x="303335" y="1072661"/>
            <a:ext cx="471783"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1</a:t>
            </a:r>
          </a:p>
        </p:txBody>
      </p:sp>
      <p:sp>
        <p:nvSpPr>
          <p:cNvPr id="8" name="Rectangle 7">
            <a:extLst>
              <a:ext uri="{FF2B5EF4-FFF2-40B4-BE49-F238E27FC236}">
                <a16:creationId xmlns:a16="http://schemas.microsoft.com/office/drawing/2014/main" id="{E7105F8B-3D45-DBD7-4866-0E8080102F62}"/>
              </a:ext>
            </a:extLst>
          </p:cNvPr>
          <p:cNvSpPr/>
          <p:nvPr/>
        </p:nvSpPr>
        <p:spPr>
          <a:xfrm>
            <a:off x="303334" y="1647091"/>
            <a:ext cx="471783"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2</a:t>
            </a:r>
          </a:p>
        </p:txBody>
      </p:sp>
      <p:sp>
        <p:nvSpPr>
          <p:cNvPr id="9" name="Rectangle 8">
            <a:extLst>
              <a:ext uri="{FF2B5EF4-FFF2-40B4-BE49-F238E27FC236}">
                <a16:creationId xmlns:a16="http://schemas.microsoft.com/office/drawing/2014/main" id="{9F58C777-9318-A314-DB3E-60FCEF2868D7}"/>
              </a:ext>
            </a:extLst>
          </p:cNvPr>
          <p:cNvSpPr/>
          <p:nvPr/>
        </p:nvSpPr>
        <p:spPr>
          <a:xfrm>
            <a:off x="905608" y="2221521"/>
            <a:ext cx="1204546"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Avtal</a:t>
            </a:r>
          </a:p>
        </p:txBody>
      </p:sp>
      <p:sp>
        <p:nvSpPr>
          <p:cNvPr id="10" name="Rectangle 9">
            <a:extLst>
              <a:ext uri="{FF2B5EF4-FFF2-40B4-BE49-F238E27FC236}">
                <a16:creationId xmlns:a16="http://schemas.microsoft.com/office/drawing/2014/main" id="{A7C95252-A2E2-F94F-B3A8-E1474D285350}"/>
              </a:ext>
            </a:extLst>
          </p:cNvPr>
          <p:cNvSpPr/>
          <p:nvPr/>
        </p:nvSpPr>
        <p:spPr>
          <a:xfrm>
            <a:off x="2240644" y="2221521"/>
            <a:ext cx="3588655"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t>Lagledare delar avtal till företaget som fyller i nödvändiga uppgifter.</a:t>
            </a:r>
            <a:endParaRPr lang="en-SE" sz="800" dirty="0"/>
          </a:p>
        </p:txBody>
      </p:sp>
      <p:sp>
        <p:nvSpPr>
          <p:cNvPr id="11" name="Rectangle 10">
            <a:extLst>
              <a:ext uri="{FF2B5EF4-FFF2-40B4-BE49-F238E27FC236}">
                <a16:creationId xmlns:a16="http://schemas.microsoft.com/office/drawing/2014/main" id="{AD8F850F-D94C-DB0C-E38B-BABC4C00D1CD}"/>
              </a:ext>
            </a:extLst>
          </p:cNvPr>
          <p:cNvSpPr/>
          <p:nvPr/>
        </p:nvSpPr>
        <p:spPr>
          <a:xfrm>
            <a:off x="303334" y="2221521"/>
            <a:ext cx="471783"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3</a:t>
            </a:r>
          </a:p>
        </p:txBody>
      </p:sp>
      <p:sp>
        <p:nvSpPr>
          <p:cNvPr id="12" name="Rectangle 11">
            <a:extLst>
              <a:ext uri="{FF2B5EF4-FFF2-40B4-BE49-F238E27FC236}">
                <a16:creationId xmlns:a16="http://schemas.microsoft.com/office/drawing/2014/main" id="{A4F973D6-E021-0B96-A4D3-18F1075F97F1}"/>
              </a:ext>
            </a:extLst>
          </p:cNvPr>
          <p:cNvSpPr/>
          <p:nvPr/>
        </p:nvSpPr>
        <p:spPr>
          <a:xfrm>
            <a:off x="905608" y="2793019"/>
            <a:ext cx="1204546"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Signering</a:t>
            </a:r>
          </a:p>
        </p:txBody>
      </p:sp>
      <p:sp>
        <p:nvSpPr>
          <p:cNvPr id="13" name="Rectangle 12">
            <a:extLst>
              <a:ext uri="{FF2B5EF4-FFF2-40B4-BE49-F238E27FC236}">
                <a16:creationId xmlns:a16="http://schemas.microsoft.com/office/drawing/2014/main" id="{0902E59B-D207-95EB-D4BE-0A4044DA32F9}"/>
              </a:ext>
            </a:extLst>
          </p:cNvPr>
          <p:cNvSpPr/>
          <p:nvPr/>
        </p:nvSpPr>
        <p:spPr>
          <a:xfrm>
            <a:off x="2240644" y="2793019"/>
            <a:ext cx="3588655"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t>Avtal signeras &amp; skickas in till SIF kansli.</a:t>
            </a:r>
            <a:endParaRPr lang="en-SE" sz="800" dirty="0"/>
          </a:p>
        </p:txBody>
      </p:sp>
      <p:sp>
        <p:nvSpPr>
          <p:cNvPr id="14" name="Rectangle 13">
            <a:extLst>
              <a:ext uri="{FF2B5EF4-FFF2-40B4-BE49-F238E27FC236}">
                <a16:creationId xmlns:a16="http://schemas.microsoft.com/office/drawing/2014/main" id="{502C9CEE-5143-27E7-CFD6-D0AD33F2494F}"/>
              </a:ext>
            </a:extLst>
          </p:cNvPr>
          <p:cNvSpPr/>
          <p:nvPr/>
        </p:nvSpPr>
        <p:spPr>
          <a:xfrm>
            <a:off x="303334" y="2793019"/>
            <a:ext cx="471783"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4</a:t>
            </a:r>
          </a:p>
        </p:txBody>
      </p:sp>
      <p:sp>
        <p:nvSpPr>
          <p:cNvPr id="15" name="Rectangle 14">
            <a:extLst>
              <a:ext uri="{FF2B5EF4-FFF2-40B4-BE49-F238E27FC236}">
                <a16:creationId xmlns:a16="http://schemas.microsoft.com/office/drawing/2014/main" id="{655DF765-2132-C7A1-3FD7-280DEBC61190}"/>
              </a:ext>
            </a:extLst>
          </p:cNvPr>
          <p:cNvSpPr/>
          <p:nvPr/>
        </p:nvSpPr>
        <p:spPr>
          <a:xfrm>
            <a:off x="905608" y="3364517"/>
            <a:ext cx="1204546"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Fakturering</a:t>
            </a:r>
          </a:p>
        </p:txBody>
      </p:sp>
      <p:sp>
        <p:nvSpPr>
          <p:cNvPr id="16" name="Rectangle 15">
            <a:extLst>
              <a:ext uri="{FF2B5EF4-FFF2-40B4-BE49-F238E27FC236}">
                <a16:creationId xmlns:a16="http://schemas.microsoft.com/office/drawing/2014/main" id="{835E92DD-1BFA-5B44-EEAE-99C3A5DA3411}"/>
              </a:ext>
            </a:extLst>
          </p:cNvPr>
          <p:cNvSpPr/>
          <p:nvPr/>
        </p:nvSpPr>
        <p:spPr>
          <a:xfrm>
            <a:off x="2240644" y="3364517"/>
            <a:ext cx="3588655"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t>Fakturering från SIF via kansliet.</a:t>
            </a:r>
            <a:endParaRPr lang="en-SE" sz="800" dirty="0"/>
          </a:p>
        </p:txBody>
      </p:sp>
      <p:sp>
        <p:nvSpPr>
          <p:cNvPr id="17" name="Rectangle 16">
            <a:extLst>
              <a:ext uri="{FF2B5EF4-FFF2-40B4-BE49-F238E27FC236}">
                <a16:creationId xmlns:a16="http://schemas.microsoft.com/office/drawing/2014/main" id="{3C7C6755-7D08-666E-24BD-31133079F4D0}"/>
              </a:ext>
            </a:extLst>
          </p:cNvPr>
          <p:cNvSpPr/>
          <p:nvPr/>
        </p:nvSpPr>
        <p:spPr>
          <a:xfrm>
            <a:off x="303334" y="3364517"/>
            <a:ext cx="471783"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5</a:t>
            </a:r>
          </a:p>
        </p:txBody>
      </p:sp>
      <p:sp>
        <p:nvSpPr>
          <p:cNvPr id="18" name="Rectangle 17">
            <a:extLst>
              <a:ext uri="{FF2B5EF4-FFF2-40B4-BE49-F238E27FC236}">
                <a16:creationId xmlns:a16="http://schemas.microsoft.com/office/drawing/2014/main" id="{15BA515F-8801-2BFD-CDC9-2A66FDDDD709}"/>
              </a:ext>
            </a:extLst>
          </p:cNvPr>
          <p:cNvSpPr/>
          <p:nvPr/>
        </p:nvSpPr>
        <p:spPr>
          <a:xfrm>
            <a:off x="905608" y="3936015"/>
            <a:ext cx="1204546"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Fullföljande </a:t>
            </a:r>
          </a:p>
        </p:txBody>
      </p:sp>
      <p:sp>
        <p:nvSpPr>
          <p:cNvPr id="19" name="Rectangle 18">
            <a:extLst>
              <a:ext uri="{FF2B5EF4-FFF2-40B4-BE49-F238E27FC236}">
                <a16:creationId xmlns:a16="http://schemas.microsoft.com/office/drawing/2014/main" id="{04036F4B-AAC3-F2CA-F11A-F7C66ADBB387}"/>
              </a:ext>
            </a:extLst>
          </p:cNvPr>
          <p:cNvSpPr/>
          <p:nvPr/>
        </p:nvSpPr>
        <p:spPr>
          <a:xfrm>
            <a:off x="2240644" y="3936015"/>
            <a:ext cx="3588655"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t>Sigtuna IF säkerställer fullföljande av åtagande.</a:t>
            </a:r>
            <a:endParaRPr lang="en-SE" sz="800" dirty="0"/>
          </a:p>
        </p:txBody>
      </p:sp>
      <p:sp>
        <p:nvSpPr>
          <p:cNvPr id="20" name="Rectangle 19">
            <a:extLst>
              <a:ext uri="{FF2B5EF4-FFF2-40B4-BE49-F238E27FC236}">
                <a16:creationId xmlns:a16="http://schemas.microsoft.com/office/drawing/2014/main" id="{68F25C20-BD1F-1ADC-3B19-1322AAC7669E}"/>
              </a:ext>
            </a:extLst>
          </p:cNvPr>
          <p:cNvSpPr/>
          <p:nvPr/>
        </p:nvSpPr>
        <p:spPr>
          <a:xfrm>
            <a:off x="303334" y="3936015"/>
            <a:ext cx="471783"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6</a:t>
            </a:r>
          </a:p>
        </p:txBody>
      </p:sp>
    </p:spTree>
    <p:extLst>
      <p:ext uri="{BB962C8B-B14F-4D97-AF65-F5344CB8AC3E}">
        <p14:creationId xmlns:p14="http://schemas.microsoft.com/office/powerpoint/2010/main" val="47853396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igtuna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320</Words>
  <Application>Microsoft Office PowerPoint</Application>
  <PresentationFormat>Bildspel på skärmen (16:9)</PresentationFormat>
  <Paragraphs>45</Paragraphs>
  <Slides>4</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Montserrat</vt:lpstr>
      <vt:lpstr>Arial</vt:lpstr>
      <vt:lpstr>Sigtuna Slides</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Lundhagen</dc:creator>
  <cp:lastModifiedBy>Boban Knezevic</cp:lastModifiedBy>
  <cp:revision>16</cp:revision>
  <dcterms:modified xsi:type="dcterms:W3CDTF">2025-03-20T13:09:29Z</dcterms:modified>
</cp:coreProperties>
</file>