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4"/>
  </p:sldMasterIdLst>
  <p:notesMasterIdLst>
    <p:notesMasterId r:id="rId42"/>
  </p:notesMasterIdLst>
  <p:sldIdLst>
    <p:sldId id="2142533956" r:id="rId15"/>
    <p:sldId id="2142533995" r:id="rId16"/>
    <p:sldId id="2142533957" r:id="rId17"/>
    <p:sldId id="2142533958" r:id="rId18"/>
    <p:sldId id="2142533959" r:id="rId19"/>
    <p:sldId id="2142533990" r:id="rId20"/>
    <p:sldId id="2142533975" r:id="rId21"/>
    <p:sldId id="2142533961" r:id="rId22"/>
    <p:sldId id="2142533968" r:id="rId23"/>
    <p:sldId id="2142533962" r:id="rId24"/>
    <p:sldId id="2142533980" r:id="rId25"/>
    <p:sldId id="2142533964" r:id="rId26"/>
    <p:sldId id="2142533965" r:id="rId27"/>
    <p:sldId id="2142533983" r:id="rId28"/>
    <p:sldId id="2142533978" r:id="rId29"/>
    <p:sldId id="2142533986" r:id="rId30"/>
    <p:sldId id="2142533972" r:id="rId31"/>
    <p:sldId id="2142533996" r:id="rId32"/>
    <p:sldId id="2142533971" r:id="rId33"/>
    <p:sldId id="2142533955" r:id="rId34"/>
    <p:sldId id="2142533988" r:id="rId35"/>
    <p:sldId id="2142533994" r:id="rId36"/>
    <p:sldId id="2142533976" r:id="rId37"/>
    <p:sldId id="2142533984" r:id="rId38"/>
    <p:sldId id="2142533993" r:id="rId39"/>
    <p:sldId id="2142533963" r:id="rId40"/>
    <p:sldId id="214253397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7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00"/>
    <a:srgbClr val="DBDDDF"/>
    <a:srgbClr val="F6BD18"/>
    <a:srgbClr val="3C454A"/>
    <a:srgbClr val="D62429"/>
    <a:srgbClr val="0965B1"/>
    <a:srgbClr val="097288"/>
    <a:srgbClr val="EC7A2E"/>
    <a:srgbClr val="71797D"/>
    <a:srgbClr val="3E46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0D5057-76B1-4494-B7AD-EB4A5E558EBE}" v="10" dt="2024-11-23T14:36:08.7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404" autoAdjust="0"/>
  </p:normalViewPr>
  <p:slideViewPr>
    <p:cSldViewPr snapToGrid="0">
      <p:cViewPr varScale="1">
        <p:scale>
          <a:sx n="70" d="100"/>
          <a:sy n="70" d="100"/>
        </p:scale>
        <p:origin x="412" y="44"/>
      </p:cViewPr>
      <p:guideLst>
        <p:guide orient="horz" pos="2160"/>
        <p:guide pos="270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2.xml"/><Relationship Id="rId29"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customXml" Target="../customXml/item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Master" Target="slideMasters/slideMaster1.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presProps" Target="presProps.xml"/><Relationship Id="rId8" Type="http://schemas.openxmlformats.org/officeDocument/2006/relationships/customXml" Target="../customXml/item8.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tableStyles" Target="tableStyles.xml"/><Relationship Id="rId20" Type="http://schemas.openxmlformats.org/officeDocument/2006/relationships/slide" Target="slides/slide6.xml"/><Relationship Id="rId41"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A87A2-BD1B-426C-AFCB-39937A444E4A}" type="datetimeFigureOut">
              <a:rPr lang="en-US" smtClean="0"/>
              <a:t>11/24/2024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884D80-B825-47BF-8C92-89A5146EE27F}" type="slidenum">
              <a:rPr lang="en-US" smtClean="0"/>
              <a:t>‹#›</a:t>
            </a:fld>
            <a:endParaRPr lang="en-US"/>
          </a:p>
        </p:txBody>
      </p:sp>
    </p:spTree>
    <p:extLst>
      <p:ext uri="{BB962C8B-B14F-4D97-AF65-F5344CB8AC3E}">
        <p14:creationId xmlns:p14="http://schemas.microsoft.com/office/powerpoint/2010/main" val="389308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a:t>
            </a:fld>
            <a:endParaRPr lang="en-US"/>
          </a:p>
        </p:txBody>
      </p:sp>
    </p:spTree>
    <p:extLst>
      <p:ext uri="{BB962C8B-B14F-4D97-AF65-F5344CB8AC3E}">
        <p14:creationId xmlns:p14="http://schemas.microsoft.com/office/powerpoint/2010/main" val="4119991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JOSSAN</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12</a:t>
            </a:fld>
            <a:endParaRPr lang="en-US"/>
          </a:p>
        </p:txBody>
      </p:sp>
    </p:spTree>
    <p:extLst>
      <p:ext uri="{BB962C8B-B14F-4D97-AF65-F5344CB8AC3E}">
        <p14:creationId xmlns:p14="http://schemas.microsoft.com/office/powerpoint/2010/main" val="4156463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PONTUS</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13</a:t>
            </a:fld>
            <a:endParaRPr lang="en-US"/>
          </a:p>
        </p:txBody>
      </p:sp>
    </p:spTree>
    <p:extLst>
      <p:ext uri="{BB962C8B-B14F-4D97-AF65-F5344CB8AC3E}">
        <p14:creationId xmlns:p14="http://schemas.microsoft.com/office/powerpoint/2010/main" val="1342937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14</a:t>
            </a:fld>
            <a:endParaRPr lang="en-US"/>
          </a:p>
        </p:txBody>
      </p:sp>
    </p:spTree>
    <p:extLst>
      <p:ext uri="{BB962C8B-B14F-4D97-AF65-F5344CB8AC3E}">
        <p14:creationId xmlns:p14="http://schemas.microsoft.com/office/powerpoint/2010/main" val="3509576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15</a:t>
            </a:fld>
            <a:endParaRPr lang="en-US"/>
          </a:p>
        </p:txBody>
      </p:sp>
    </p:spTree>
    <p:extLst>
      <p:ext uri="{BB962C8B-B14F-4D97-AF65-F5344CB8AC3E}">
        <p14:creationId xmlns:p14="http://schemas.microsoft.com/office/powerpoint/2010/main" val="117689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JOSSAN</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16</a:t>
            </a:fld>
            <a:endParaRPr lang="en-US"/>
          </a:p>
        </p:txBody>
      </p:sp>
    </p:spTree>
    <p:extLst>
      <p:ext uri="{BB962C8B-B14F-4D97-AF65-F5344CB8AC3E}">
        <p14:creationId xmlns:p14="http://schemas.microsoft.com/office/powerpoint/2010/main" val="379605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17</a:t>
            </a:fld>
            <a:endParaRPr lang="en-US"/>
          </a:p>
        </p:txBody>
      </p:sp>
    </p:spTree>
    <p:extLst>
      <p:ext uri="{BB962C8B-B14F-4D97-AF65-F5344CB8AC3E}">
        <p14:creationId xmlns:p14="http://schemas.microsoft.com/office/powerpoint/2010/main" val="2814027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43FBC7-C119-07F5-8B6D-4D069D167F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9E47DC-F483-EDDD-5F45-71F0FF831A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E82691-8F6C-E366-DE26-027EB082157C}"/>
              </a:ext>
            </a:extLst>
          </p:cNvPr>
          <p:cNvSpPr>
            <a:spLocks noGrp="1"/>
          </p:cNvSpPr>
          <p:nvPr>
            <p:ph type="body" idx="1"/>
          </p:nvPr>
        </p:nvSpPr>
        <p:spPr/>
        <p:txBody>
          <a:bodyPr/>
          <a:lstStyle/>
          <a:p>
            <a:r>
              <a:rPr lang="en-US" b="1" dirty="0"/>
              <a:t>ÅSA</a:t>
            </a:r>
            <a:endParaRPr lang="en-SE" b="1" dirty="0"/>
          </a:p>
        </p:txBody>
      </p:sp>
      <p:sp>
        <p:nvSpPr>
          <p:cNvPr id="4" name="Slide Number Placeholder 3">
            <a:extLst>
              <a:ext uri="{FF2B5EF4-FFF2-40B4-BE49-F238E27FC236}">
                <a16:creationId xmlns:a16="http://schemas.microsoft.com/office/drawing/2014/main" id="{F544A701-42DA-D2D0-B23C-055400D677DF}"/>
              </a:ext>
            </a:extLst>
          </p:cNvPr>
          <p:cNvSpPr>
            <a:spLocks noGrp="1"/>
          </p:cNvSpPr>
          <p:nvPr>
            <p:ph type="sldNum" sz="quarter" idx="5"/>
          </p:nvPr>
        </p:nvSpPr>
        <p:spPr/>
        <p:txBody>
          <a:bodyPr/>
          <a:lstStyle/>
          <a:p>
            <a:fld id="{B4884D80-B825-47BF-8C92-89A5146EE27F}" type="slidenum">
              <a:rPr lang="en-US" smtClean="0"/>
              <a:t>18</a:t>
            </a:fld>
            <a:endParaRPr lang="en-US"/>
          </a:p>
        </p:txBody>
      </p:sp>
    </p:spTree>
    <p:extLst>
      <p:ext uri="{BB962C8B-B14F-4D97-AF65-F5344CB8AC3E}">
        <p14:creationId xmlns:p14="http://schemas.microsoft.com/office/powerpoint/2010/main" val="2738343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TORD</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19</a:t>
            </a:fld>
            <a:endParaRPr lang="en-US"/>
          </a:p>
        </p:txBody>
      </p:sp>
    </p:spTree>
    <p:extLst>
      <p:ext uri="{BB962C8B-B14F-4D97-AF65-F5344CB8AC3E}">
        <p14:creationId xmlns:p14="http://schemas.microsoft.com/office/powerpoint/2010/main" val="4212216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p>
          <a:p>
            <a:endParaRPr lang="en-US" b="1"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 sz="1800" dirty="0">
                <a:effectLst/>
                <a:latin typeface="Calibri" panose="020F0502020204030204" pitchFamily="34" charset="0"/>
                <a:ea typeface="Calibri" panose="020F0502020204030204" pitchFamily="34" charset="0"/>
                <a:cs typeface="Times New Roman" panose="02020603050405020304" pitchFamily="18" charset="0"/>
              </a:rPr>
              <a:t>Sätta ansvarig tränare och lagledare per lag</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 sz="1800" dirty="0">
                <a:effectLst/>
                <a:latin typeface="Calibri" panose="020F0502020204030204" pitchFamily="34" charset="0"/>
                <a:ea typeface="Calibri" panose="020F0502020204030204" pitchFamily="34" charset="0"/>
                <a:cs typeface="Times New Roman" panose="02020603050405020304" pitchFamily="18" charset="0"/>
              </a:rPr>
              <a:t>Uppdatera kontaktuppgifter</a:t>
            </a:r>
            <a:endParaRPr lang="en-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20</a:t>
            </a:fld>
            <a:endParaRPr lang="en-US"/>
          </a:p>
        </p:txBody>
      </p:sp>
    </p:spTree>
    <p:extLst>
      <p:ext uri="{BB962C8B-B14F-4D97-AF65-F5344CB8AC3E}">
        <p14:creationId xmlns:p14="http://schemas.microsoft.com/office/powerpoint/2010/main" val="1321354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21</a:t>
            </a:fld>
            <a:endParaRPr lang="en-US"/>
          </a:p>
        </p:txBody>
      </p:sp>
    </p:spTree>
    <p:extLst>
      <p:ext uri="{BB962C8B-B14F-4D97-AF65-F5344CB8AC3E}">
        <p14:creationId xmlns:p14="http://schemas.microsoft.com/office/powerpoint/2010/main" val="1303761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3</a:t>
            </a:fld>
            <a:endParaRPr lang="en-US"/>
          </a:p>
        </p:txBody>
      </p:sp>
    </p:spTree>
    <p:extLst>
      <p:ext uri="{BB962C8B-B14F-4D97-AF65-F5344CB8AC3E}">
        <p14:creationId xmlns:p14="http://schemas.microsoft.com/office/powerpoint/2010/main" val="644917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p>
          <a:p>
            <a:pPr marL="0" indent="0">
              <a:buFont typeface="Arial" panose="020B0604020202020204" pitchFamily="34" charset="0"/>
              <a:buNone/>
            </a:pPr>
            <a:endParaRPr lang="en-US" b="1" dirty="0"/>
          </a:p>
          <a:p>
            <a:pPr marL="285750" lvl="0" indent="-28575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Säsongsplanering</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Medlemskap och avgifter</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Fördela ansvarsuppgifter</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Tränare</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Transporter</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Material</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Aktiviteter</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Administration</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Utbildning/ rekrytering</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Närvaroregistrering</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Valberedning</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Spelargrupp</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Sponsorgrupp</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lvl="1" indent="-228600">
              <a:lnSpc>
                <a:spcPct val="115000"/>
              </a:lnSpc>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Kläder/profilgrupp</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15000"/>
              </a:lnSpc>
              <a:spcAft>
                <a:spcPts val="1000"/>
              </a:spcAft>
              <a:buFont typeface="Arial" panose="020B0604020202020204" pitchFamily="34" charset="0"/>
              <a:buChar char="•"/>
            </a:pPr>
            <a:r>
              <a:rPr lang="sv" sz="1100" dirty="0">
                <a:effectLst/>
                <a:latin typeface="Calibri" panose="020F0502020204030204" pitchFamily="34" charset="0"/>
                <a:ea typeface="Calibri" panose="020F0502020204030204" pitchFamily="34" charset="0"/>
                <a:cs typeface="Times New Roman" panose="02020603050405020304" pitchFamily="18" charset="0"/>
              </a:rPr>
              <a:t>Övrigt att tänka på</a:t>
            </a:r>
            <a:endParaRPr lang="en-S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23</a:t>
            </a:fld>
            <a:endParaRPr lang="en-US"/>
          </a:p>
        </p:txBody>
      </p:sp>
    </p:spTree>
    <p:extLst>
      <p:ext uri="{BB962C8B-B14F-4D97-AF65-F5344CB8AC3E}">
        <p14:creationId xmlns:p14="http://schemas.microsoft.com/office/powerpoint/2010/main" val="524662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B4884D80-B825-47BF-8C92-89A5146EE27F}" type="slidenum">
              <a:rPr lang="en-US" smtClean="0"/>
              <a:t>24</a:t>
            </a:fld>
            <a:endParaRPr lang="en-US"/>
          </a:p>
        </p:txBody>
      </p:sp>
    </p:spTree>
    <p:extLst>
      <p:ext uri="{BB962C8B-B14F-4D97-AF65-F5344CB8AC3E}">
        <p14:creationId xmlns:p14="http://schemas.microsoft.com/office/powerpoint/2010/main" val="232121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26</a:t>
            </a:fld>
            <a:endParaRPr lang="en-US"/>
          </a:p>
        </p:txBody>
      </p:sp>
    </p:spTree>
    <p:extLst>
      <p:ext uri="{BB962C8B-B14F-4D97-AF65-F5344CB8AC3E}">
        <p14:creationId xmlns:p14="http://schemas.microsoft.com/office/powerpoint/2010/main" val="24558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27</a:t>
            </a:fld>
            <a:endParaRPr lang="en-US"/>
          </a:p>
        </p:txBody>
      </p:sp>
    </p:spTree>
    <p:extLst>
      <p:ext uri="{BB962C8B-B14F-4D97-AF65-F5344CB8AC3E}">
        <p14:creationId xmlns:p14="http://schemas.microsoft.com/office/powerpoint/2010/main" val="1585851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4</a:t>
            </a:fld>
            <a:endParaRPr lang="en-US"/>
          </a:p>
        </p:txBody>
      </p:sp>
    </p:spTree>
    <p:extLst>
      <p:ext uri="{BB962C8B-B14F-4D97-AF65-F5344CB8AC3E}">
        <p14:creationId xmlns:p14="http://schemas.microsoft.com/office/powerpoint/2010/main" val="772738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5</a:t>
            </a:fld>
            <a:endParaRPr lang="en-US"/>
          </a:p>
        </p:txBody>
      </p:sp>
    </p:spTree>
    <p:extLst>
      <p:ext uri="{BB962C8B-B14F-4D97-AF65-F5344CB8AC3E}">
        <p14:creationId xmlns:p14="http://schemas.microsoft.com/office/powerpoint/2010/main" val="229807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7</a:t>
            </a:fld>
            <a:endParaRPr lang="en-US"/>
          </a:p>
        </p:txBody>
      </p:sp>
    </p:spTree>
    <p:extLst>
      <p:ext uri="{BB962C8B-B14F-4D97-AF65-F5344CB8AC3E}">
        <p14:creationId xmlns:p14="http://schemas.microsoft.com/office/powerpoint/2010/main" val="269209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sv" b="1" noProof="0" dirty="0"/>
              <a:t>Basträningen är 8 tillfällen under höst (utvärderas i fall även vår) – oktober, november (utan uppehåll för novemberlov)</a:t>
            </a:r>
          </a:p>
          <a:p>
            <a:pPr marL="171450" indent="-171450">
              <a:buFont typeface="Arial" panose="020B0604020202020204" pitchFamily="34" charset="0"/>
              <a:buChar char="•"/>
            </a:pPr>
            <a:endParaRPr lang="sv" b="1" noProof="0" dirty="0"/>
          </a:p>
          <a:p>
            <a:pPr marL="171450" indent="-171450">
              <a:buFont typeface="Arial" panose="020B0604020202020204" pitchFamily="34" charset="0"/>
              <a:buChar char="•"/>
            </a:pPr>
            <a:r>
              <a:rPr lang="sv" b="1" noProof="0" dirty="0"/>
              <a:t>250 kr/termin</a:t>
            </a:r>
            <a:br>
              <a:rPr lang="sv" b="1" noProof="0" dirty="0"/>
            </a:br>
            <a:endParaRPr lang="sv" b="1" noProof="0" dirty="0"/>
          </a:p>
          <a:p>
            <a:pPr marL="171450" indent="-171450">
              <a:buFont typeface="Arial" panose="020B0604020202020204" pitchFamily="34" charset="0"/>
              <a:buChar char="•"/>
            </a:pPr>
            <a:r>
              <a:rPr lang="sv" b="1" noProof="0" dirty="0"/>
              <a:t>Medlemsavgiften 250 kr löses om/när personen går in i ett lag</a:t>
            </a:r>
            <a:br>
              <a:rPr lang="sv" b="1" noProof="0" dirty="0"/>
            </a:br>
            <a:endParaRPr lang="sv" b="1" noProof="0" dirty="0"/>
          </a:p>
          <a:p>
            <a:pPr marL="171450" indent="-171450">
              <a:buFont typeface="Arial" panose="020B0604020202020204" pitchFamily="34" charset="0"/>
              <a:buChar char="•"/>
            </a:pPr>
            <a:r>
              <a:rPr lang="sv" b="1" noProof="0" dirty="0"/>
              <a:t>Deltagaravgift för det nya laget betalas inför kommande säsong (halv avgift)</a:t>
            </a:r>
          </a:p>
        </p:txBody>
      </p:sp>
      <p:sp>
        <p:nvSpPr>
          <p:cNvPr id="4" name="Slide Number Placeholder 3"/>
          <p:cNvSpPr>
            <a:spLocks noGrp="1"/>
          </p:cNvSpPr>
          <p:nvPr>
            <p:ph type="sldNum" sz="quarter" idx="5"/>
          </p:nvPr>
        </p:nvSpPr>
        <p:spPr/>
        <p:txBody>
          <a:bodyPr/>
          <a:lstStyle/>
          <a:p>
            <a:fld id="{B4884D80-B825-47BF-8C92-89A5146EE27F}" type="slidenum">
              <a:rPr lang="en-US" smtClean="0"/>
              <a:t>8</a:t>
            </a:fld>
            <a:endParaRPr lang="en-US"/>
          </a:p>
        </p:txBody>
      </p:sp>
    </p:spTree>
    <p:extLst>
      <p:ext uri="{BB962C8B-B14F-4D97-AF65-F5344CB8AC3E}">
        <p14:creationId xmlns:p14="http://schemas.microsoft.com/office/powerpoint/2010/main" val="4083035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9</a:t>
            </a:fld>
            <a:endParaRPr lang="en-US"/>
          </a:p>
        </p:txBody>
      </p:sp>
    </p:spTree>
    <p:extLst>
      <p:ext uri="{BB962C8B-B14F-4D97-AF65-F5344CB8AC3E}">
        <p14:creationId xmlns:p14="http://schemas.microsoft.com/office/powerpoint/2010/main" val="672166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b="0" dirty="0"/>
          </a:p>
        </p:txBody>
      </p:sp>
      <p:sp>
        <p:nvSpPr>
          <p:cNvPr id="4" name="Slide Number Placeholder 3"/>
          <p:cNvSpPr>
            <a:spLocks noGrp="1"/>
          </p:cNvSpPr>
          <p:nvPr>
            <p:ph type="sldNum" sz="quarter" idx="5"/>
          </p:nvPr>
        </p:nvSpPr>
        <p:spPr/>
        <p:txBody>
          <a:bodyPr/>
          <a:lstStyle/>
          <a:p>
            <a:fld id="{B4884D80-B825-47BF-8C92-89A5146EE27F}" type="slidenum">
              <a:rPr lang="en-US" smtClean="0"/>
              <a:t>10</a:t>
            </a:fld>
            <a:endParaRPr lang="en-US"/>
          </a:p>
        </p:txBody>
      </p:sp>
    </p:spTree>
    <p:extLst>
      <p:ext uri="{BB962C8B-B14F-4D97-AF65-F5344CB8AC3E}">
        <p14:creationId xmlns:p14="http://schemas.microsoft.com/office/powerpoint/2010/main" val="1913462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ÅSA</a:t>
            </a:r>
            <a:endParaRPr lang="en-SE" b="1" dirty="0"/>
          </a:p>
        </p:txBody>
      </p:sp>
      <p:sp>
        <p:nvSpPr>
          <p:cNvPr id="4" name="Slide Number Placeholder 3"/>
          <p:cNvSpPr>
            <a:spLocks noGrp="1"/>
          </p:cNvSpPr>
          <p:nvPr>
            <p:ph type="sldNum" sz="quarter" idx="5"/>
          </p:nvPr>
        </p:nvSpPr>
        <p:spPr/>
        <p:txBody>
          <a:bodyPr/>
          <a:lstStyle/>
          <a:p>
            <a:fld id="{B4884D80-B825-47BF-8C92-89A5146EE27F}" type="slidenum">
              <a:rPr lang="en-US" smtClean="0"/>
              <a:t>11</a:t>
            </a:fld>
            <a:endParaRPr lang="en-US"/>
          </a:p>
        </p:txBody>
      </p:sp>
    </p:spTree>
    <p:extLst>
      <p:ext uri="{BB962C8B-B14F-4D97-AF65-F5344CB8AC3E}">
        <p14:creationId xmlns:p14="http://schemas.microsoft.com/office/powerpoint/2010/main" val="601260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ight Side Picture Bulletpoints">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047F10-05B1-4497-B327-8EA2C005AA85}"/>
              </a:ext>
            </a:extLst>
          </p:cNvPr>
          <p:cNvSpPr>
            <a:spLocks noGrp="1"/>
          </p:cNvSpPr>
          <p:nvPr>
            <p:ph type="pic" sz="quarter" idx="10"/>
          </p:nvPr>
        </p:nvSpPr>
        <p:spPr>
          <a:xfrm>
            <a:off x="7627938" y="0"/>
            <a:ext cx="4564062" cy="6858000"/>
          </a:xfrm>
          <a:prstGeom prst="rect">
            <a:avLst/>
          </a:prstGeom>
        </p:spPr>
        <p:txBody>
          <a:bodyPr/>
          <a:lstStyle/>
          <a:p>
            <a:r>
              <a:rPr lang="en-US"/>
              <a:t>Click icon to add picture</a:t>
            </a:r>
            <a:endParaRPr lang="en-GB"/>
          </a:p>
        </p:txBody>
      </p:sp>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102870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8" name="Text Placeholder 17">
            <a:extLst>
              <a:ext uri="{FF2B5EF4-FFF2-40B4-BE49-F238E27FC236}">
                <a16:creationId xmlns:a16="http://schemas.microsoft.com/office/drawing/2014/main" id="{D8E9370F-5ACC-4D98-A7E8-DCC60DD138CB}"/>
              </a:ext>
            </a:extLst>
          </p:cNvPr>
          <p:cNvSpPr>
            <a:spLocks noGrp="1"/>
          </p:cNvSpPr>
          <p:nvPr>
            <p:ph type="body" sz="quarter" idx="12"/>
          </p:nvPr>
        </p:nvSpPr>
        <p:spPr>
          <a:xfrm>
            <a:off x="1028701" y="3063875"/>
            <a:ext cx="5791200" cy="2743200"/>
          </a:xfrm>
          <a:prstGeom prst="rect">
            <a:avLst/>
          </a:prstGeom>
        </p:spPr>
        <p:txBody>
          <a:bodyPr/>
          <a:lstStyle>
            <a:lvl1pPr>
              <a:buClr>
                <a:srgbClr val="008A00"/>
              </a:buClr>
              <a:buSzPct val="125000"/>
              <a:defRPr sz="2000">
                <a:solidFill>
                  <a:srgbClr val="3C454A"/>
                </a:solidFill>
              </a:defRPr>
            </a:lvl1pPr>
            <a:lvl2pPr>
              <a:buClr>
                <a:srgbClr val="008A00"/>
              </a:buClr>
              <a:buSzPct val="125000"/>
              <a:defRPr sz="2000">
                <a:solidFill>
                  <a:srgbClr val="3C454A"/>
                </a:solidFill>
              </a:defRPr>
            </a:lvl2pPr>
            <a:lvl3pPr>
              <a:buClr>
                <a:srgbClr val="008A00"/>
              </a:buClr>
              <a:buSzPct val="125000"/>
              <a:defRPr sz="2000">
                <a:solidFill>
                  <a:srgbClr val="3C454A"/>
                </a:solidFill>
              </a:defRPr>
            </a:lvl3pPr>
            <a:lvl4pPr>
              <a:buClr>
                <a:srgbClr val="008A00"/>
              </a:buClr>
              <a:buSzPct val="125000"/>
              <a:defRPr sz="2000">
                <a:solidFill>
                  <a:srgbClr val="3C454A"/>
                </a:solidFill>
              </a:defRPr>
            </a:lvl4pPr>
            <a:lvl5pPr>
              <a:buClr>
                <a:srgbClr val="008A00"/>
              </a:buClr>
              <a:buSzPct val="125000"/>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75405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and Text">
    <p:spTree>
      <p:nvGrpSpPr>
        <p:cNvPr id="1" name=""/>
        <p:cNvGrpSpPr/>
        <p:nvPr/>
      </p:nvGrpSpPr>
      <p:grpSpPr>
        <a:xfrm>
          <a:off x="0" y="0"/>
          <a:ext cx="0" cy="0"/>
          <a:chOff x="0" y="0"/>
          <a:chExt cx="0" cy="0"/>
        </a:xfrm>
      </p:grpSpPr>
      <p:sp>
        <p:nvSpPr>
          <p:cNvPr id="5" name="Text Placeholder 15">
            <a:extLst>
              <a:ext uri="{FF2B5EF4-FFF2-40B4-BE49-F238E27FC236}">
                <a16:creationId xmlns:a16="http://schemas.microsoft.com/office/drawing/2014/main" id="{ADA7DF76-6E6B-4080-AC6A-DACDF0131488}"/>
              </a:ext>
            </a:extLst>
          </p:cNvPr>
          <p:cNvSpPr>
            <a:spLocks noGrp="1"/>
          </p:cNvSpPr>
          <p:nvPr>
            <p:ph type="body" sz="quarter" idx="11" hasCustomPrompt="1"/>
          </p:nvPr>
        </p:nvSpPr>
        <p:spPr>
          <a:xfrm>
            <a:off x="469900" y="1087120"/>
            <a:ext cx="417322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6" name="Text Placeholder 17">
            <a:extLst>
              <a:ext uri="{FF2B5EF4-FFF2-40B4-BE49-F238E27FC236}">
                <a16:creationId xmlns:a16="http://schemas.microsoft.com/office/drawing/2014/main" id="{08B1AA6A-7BFD-4C8A-9D33-778E867BE541}"/>
              </a:ext>
            </a:extLst>
          </p:cNvPr>
          <p:cNvSpPr>
            <a:spLocks noGrp="1"/>
          </p:cNvSpPr>
          <p:nvPr>
            <p:ph type="body" sz="quarter" idx="13"/>
          </p:nvPr>
        </p:nvSpPr>
        <p:spPr>
          <a:xfrm>
            <a:off x="469901" y="2870835"/>
            <a:ext cx="417321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Chart Placeholder 2">
            <a:extLst>
              <a:ext uri="{FF2B5EF4-FFF2-40B4-BE49-F238E27FC236}">
                <a16:creationId xmlns:a16="http://schemas.microsoft.com/office/drawing/2014/main" id="{6A51F8F8-085B-4815-AE1C-FC0E90A6FC64}"/>
              </a:ext>
            </a:extLst>
          </p:cNvPr>
          <p:cNvSpPr>
            <a:spLocks noGrp="1"/>
          </p:cNvSpPr>
          <p:nvPr>
            <p:ph type="chart" sz="quarter" idx="14"/>
          </p:nvPr>
        </p:nvSpPr>
        <p:spPr>
          <a:xfrm>
            <a:off x="5364163" y="568325"/>
            <a:ext cx="6492875" cy="5253038"/>
          </a:xfrm>
          <a:prstGeom prst="rect">
            <a:avLst/>
          </a:prstGeom>
        </p:spPr>
        <p:txBody>
          <a:bodyPr/>
          <a:lstStyle/>
          <a:p>
            <a:r>
              <a:rPr lang="en-US"/>
              <a:t>Click icon to add chart</a:t>
            </a:r>
            <a:endParaRPr lang="en-GB"/>
          </a:p>
        </p:txBody>
      </p:sp>
    </p:spTree>
    <p:extLst>
      <p:ext uri="{BB962C8B-B14F-4D97-AF65-F5344CB8AC3E}">
        <p14:creationId xmlns:p14="http://schemas.microsoft.com/office/powerpoint/2010/main" val="389272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martArt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SmartArt</a:t>
            </a:r>
            <a:r>
              <a:rPr lang="lv-LV"/>
              <a:t> </a:t>
            </a:r>
            <a:r>
              <a:rPr lang="lv-LV" err="1"/>
              <a:t>Headline</a:t>
            </a:r>
            <a:endParaRPr lang="en-GB"/>
          </a:p>
        </p:txBody>
      </p:sp>
      <p:sp>
        <p:nvSpPr>
          <p:cNvPr id="3" name="SmartArt Placeholder 2">
            <a:extLst>
              <a:ext uri="{FF2B5EF4-FFF2-40B4-BE49-F238E27FC236}">
                <a16:creationId xmlns:a16="http://schemas.microsoft.com/office/drawing/2014/main" id="{909E4099-2B55-40B9-AAFB-2A004AF31A7F}"/>
              </a:ext>
            </a:extLst>
          </p:cNvPr>
          <p:cNvSpPr>
            <a:spLocks noGrp="1"/>
          </p:cNvSpPr>
          <p:nvPr>
            <p:ph type="dgm" sz="quarter" idx="12"/>
          </p:nvPr>
        </p:nvSpPr>
        <p:spPr>
          <a:xfrm>
            <a:off x="1057275" y="1402080"/>
            <a:ext cx="10109200" cy="4419283"/>
          </a:xfrm>
          <a:prstGeom prst="rect">
            <a:avLst/>
          </a:prstGeom>
        </p:spPr>
        <p:txBody>
          <a:bodyPr/>
          <a:lstStyle/>
          <a:p>
            <a:r>
              <a:rPr lang="en-US"/>
              <a:t>Click icon to add SmartArt graphic</a:t>
            </a:r>
            <a:endParaRPr lang="en-GB"/>
          </a:p>
        </p:txBody>
      </p:sp>
    </p:spTree>
    <p:extLst>
      <p:ext uri="{BB962C8B-B14F-4D97-AF65-F5344CB8AC3E}">
        <p14:creationId xmlns:p14="http://schemas.microsoft.com/office/powerpoint/2010/main" val="3517604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Art and Text">
    <p:spTree>
      <p:nvGrpSpPr>
        <p:cNvPr id="1" name=""/>
        <p:cNvGrpSpPr/>
        <p:nvPr/>
      </p:nvGrpSpPr>
      <p:grpSpPr>
        <a:xfrm>
          <a:off x="0" y="0"/>
          <a:ext cx="0" cy="0"/>
          <a:chOff x="0" y="0"/>
          <a:chExt cx="0" cy="0"/>
        </a:xfrm>
      </p:grpSpPr>
      <p:sp>
        <p:nvSpPr>
          <p:cNvPr id="3" name="SmartArt Placeholder 2">
            <a:extLst>
              <a:ext uri="{FF2B5EF4-FFF2-40B4-BE49-F238E27FC236}">
                <a16:creationId xmlns:a16="http://schemas.microsoft.com/office/drawing/2014/main" id="{909E4099-2B55-40B9-AAFB-2A004AF31A7F}"/>
              </a:ext>
            </a:extLst>
          </p:cNvPr>
          <p:cNvSpPr>
            <a:spLocks noGrp="1"/>
          </p:cNvSpPr>
          <p:nvPr>
            <p:ph type="dgm" sz="quarter" idx="12"/>
          </p:nvPr>
        </p:nvSpPr>
        <p:spPr>
          <a:xfrm>
            <a:off x="5364479" y="568960"/>
            <a:ext cx="6492241" cy="5252403"/>
          </a:xfrm>
          <a:prstGeom prst="rect">
            <a:avLst/>
          </a:prstGeom>
        </p:spPr>
        <p:txBody>
          <a:bodyPr/>
          <a:lstStyle/>
          <a:p>
            <a:r>
              <a:rPr lang="en-US"/>
              <a:t>Click icon to add SmartArt graphic</a:t>
            </a:r>
            <a:endParaRPr lang="en-GB"/>
          </a:p>
        </p:txBody>
      </p:sp>
      <p:sp>
        <p:nvSpPr>
          <p:cNvPr id="4" name="Text Placeholder 15">
            <a:extLst>
              <a:ext uri="{FF2B5EF4-FFF2-40B4-BE49-F238E27FC236}">
                <a16:creationId xmlns:a16="http://schemas.microsoft.com/office/drawing/2014/main" id="{2592CE03-D092-4387-AA30-4391C9C6647A}"/>
              </a:ext>
            </a:extLst>
          </p:cNvPr>
          <p:cNvSpPr>
            <a:spLocks noGrp="1"/>
          </p:cNvSpPr>
          <p:nvPr>
            <p:ph type="body" sz="quarter" idx="11" hasCustomPrompt="1"/>
          </p:nvPr>
        </p:nvSpPr>
        <p:spPr>
          <a:xfrm>
            <a:off x="469900" y="1087120"/>
            <a:ext cx="417322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5" name="Text Placeholder 17">
            <a:extLst>
              <a:ext uri="{FF2B5EF4-FFF2-40B4-BE49-F238E27FC236}">
                <a16:creationId xmlns:a16="http://schemas.microsoft.com/office/drawing/2014/main" id="{8AD09CD5-111B-47CF-ADF4-F757B98D0C29}"/>
              </a:ext>
            </a:extLst>
          </p:cNvPr>
          <p:cNvSpPr>
            <a:spLocks noGrp="1"/>
          </p:cNvSpPr>
          <p:nvPr>
            <p:ph type="body" sz="quarter" idx="13"/>
          </p:nvPr>
        </p:nvSpPr>
        <p:spPr>
          <a:xfrm>
            <a:off x="469901" y="2870835"/>
            <a:ext cx="417321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83982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62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Haedline + free spac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713407" y="848553"/>
            <a:ext cx="10827803" cy="1447165"/>
          </a:xfrm>
          <a:prstGeom prst="rect">
            <a:avLst/>
          </a:prstGeom>
        </p:spPr>
        <p:txBody>
          <a:bodyPr/>
          <a:lstStyle>
            <a:lvl1pPr marL="0" indent="0" algn="ctr">
              <a:lnSpc>
                <a:spcPct val="80000"/>
              </a:lnSpc>
              <a:buNone/>
              <a:defRPr sz="4000" b="1">
                <a:solidFill>
                  <a:schemeClr val="tx1">
                    <a:lumMod val="90000"/>
                    <a:lumOff val="10000"/>
                  </a:schemeClr>
                </a:solidFill>
                <a:latin typeface="+mj-lt"/>
              </a:defRPr>
            </a:lvl1pPr>
          </a:lstStyle>
          <a:p>
            <a:pPr lvl="0"/>
            <a:r>
              <a:rPr lang="lv-LV" err="1"/>
              <a:t>Headline</a:t>
            </a:r>
            <a:r>
              <a:rPr lang="lv-LV"/>
              <a:t> </a:t>
            </a:r>
            <a:r>
              <a:rPr lang="lv-LV" err="1"/>
              <a:t>example</a:t>
            </a:r>
            <a:endParaRPr lang="en-GB"/>
          </a:p>
        </p:txBody>
      </p:sp>
      <p:cxnSp>
        <p:nvCxnSpPr>
          <p:cNvPr id="2" name="Straight Connector 1">
            <a:extLst>
              <a:ext uri="{FF2B5EF4-FFF2-40B4-BE49-F238E27FC236}">
                <a16:creationId xmlns:a16="http://schemas.microsoft.com/office/drawing/2014/main" id="{45986FE7-D886-60A9-B920-38178AA2353F}"/>
              </a:ext>
            </a:extLst>
          </p:cNvPr>
          <p:cNvCxnSpPr>
            <a:cxnSpLocks/>
          </p:cNvCxnSpPr>
          <p:nvPr userDrawn="1"/>
        </p:nvCxnSpPr>
        <p:spPr>
          <a:xfrm>
            <a:off x="0" y="-23052"/>
            <a:ext cx="0" cy="6892578"/>
          </a:xfrm>
          <a:prstGeom prst="line">
            <a:avLst/>
          </a:prstGeom>
          <a:ln w="66675">
            <a:solidFill>
              <a:srgbClr val="008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844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ight Side Picture Tex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84047F10-05B1-4497-B327-8EA2C005AA85}"/>
              </a:ext>
            </a:extLst>
          </p:cNvPr>
          <p:cNvSpPr>
            <a:spLocks noGrp="1"/>
          </p:cNvSpPr>
          <p:nvPr>
            <p:ph type="pic" sz="quarter" idx="10"/>
          </p:nvPr>
        </p:nvSpPr>
        <p:spPr>
          <a:xfrm>
            <a:off x="7627938" y="0"/>
            <a:ext cx="4564062" cy="6858000"/>
          </a:xfrm>
          <a:prstGeom prst="rect">
            <a:avLst/>
          </a:prstGeom>
        </p:spPr>
        <p:txBody>
          <a:bodyPr/>
          <a:lstStyle/>
          <a:p>
            <a:r>
              <a:rPr lang="en-US"/>
              <a:t>Click icon to add picture</a:t>
            </a:r>
            <a:endParaRPr lang="en-GB"/>
          </a:p>
        </p:txBody>
      </p:sp>
      <p:sp>
        <p:nvSpPr>
          <p:cNvPr id="16" name="Text Placeholder 15">
            <a:extLst>
              <a:ext uri="{FF2B5EF4-FFF2-40B4-BE49-F238E27FC236}">
                <a16:creationId xmlns:a16="http://schemas.microsoft.com/office/drawing/2014/main" id="{60F0E2F8-FC76-4706-A200-AE65B8B346ED}"/>
              </a:ext>
            </a:extLst>
          </p:cNvPr>
          <p:cNvSpPr>
            <a:spLocks noGrp="1"/>
          </p:cNvSpPr>
          <p:nvPr>
            <p:ph type="body" sz="quarter" idx="11" hasCustomPrompt="1"/>
          </p:nvPr>
        </p:nvSpPr>
        <p:spPr>
          <a:xfrm>
            <a:off x="102870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8" name="Text Placeholder 17">
            <a:extLst>
              <a:ext uri="{FF2B5EF4-FFF2-40B4-BE49-F238E27FC236}">
                <a16:creationId xmlns:a16="http://schemas.microsoft.com/office/drawing/2014/main" id="{D8E9370F-5ACC-4D98-A7E8-DCC60DD138CB}"/>
              </a:ext>
            </a:extLst>
          </p:cNvPr>
          <p:cNvSpPr>
            <a:spLocks noGrp="1"/>
          </p:cNvSpPr>
          <p:nvPr>
            <p:ph type="body" sz="quarter" idx="12"/>
          </p:nvPr>
        </p:nvSpPr>
        <p:spPr>
          <a:xfrm>
            <a:off x="1028701" y="3063875"/>
            <a:ext cx="5791200"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5767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 side Picture Bullsetpoints">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99FB40F1-0086-42E6-BD94-68D263D55692}"/>
              </a:ext>
            </a:extLst>
          </p:cNvPr>
          <p:cNvSpPr>
            <a:spLocks noGrp="1"/>
          </p:cNvSpPr>
          <p:nvPr>
            <p:ph type="pic" sz="quarter" idx="10"/>
          </p:nvPr>
        </p:nvSpPr>
        <p:spPr>
          <a:xfrm>
            <a:off x="0" y="0"/>
            <a:ext cx="4564062" cy="6858000"/>
          </a:xfrm>
          <a:prstGeom prst="rect">
            <a:avLst/>
          </a:prstGeom>
        </p:spPr>
        <p:txBody>
          <a:bodyPr/>
          <a:lstStyle/>
          <a:p>
            <a:r>
              <a:rPr lang="en-US"/>
              <a:t>Click icon to add picture</a:t>
            </a:r>
            <a:endParaRPr lang="en-GB"/>
          </a:p>
        </p:txBody>
      </p:sp>
      <p:sp>
        <p:nvSpPr>
          <p:cNvPr id="12" name="Text Placeholder 15">
            <a:extLst>
              <a:ext uri="{FF2B5EF4-FFF2-40B4-BE49-F238E27FC236}">
                <a16:creationId xmlns:a16="http://schemas.microsoft.com/office/drawing/2014/main" id="{DF4FB3DB-65A3-40B8-8707-E8C1D1752599}"/>
              </a:ext>
            </a:extLst>
          </p:cNvPr>
          <p:cNvSpPr>
            <a:spLocks noGrp="1"/>
          </p:cNvSpPr>
          <p:nvPr>
            <p:ph type="body" sz="quarter" idx="11" hasCustomPrompt="1"/>
          </p:nvPr>
        </p:nvSpPr>
        <p:spPr>
          <a:xfrm>
            <a:off x="537972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3" name="Text Placeholder 17">
            <a:extLst>
              <a:ext uri="{FF2B5EF4-FFF2-40B4-BE49-F238E27FC236}">
                <a16:creationId xmlns:a16="http://schemas.microsoft.com/office/drawing/2014/main" id="{C0F4687C-5496-474F-8366-0B05E888890D}"/>
              </a:ext>
            </a:extLst>
          </p:cNvPr>
          <p:cNvSpPr>
            <a:spLocks noGrp="1"/>
          </p:cNvSpPr>
          <p:nvPr>
            <p:ph type="body" sz="quarter" idx="12"/>
          </p:nvPr>
        </p:nvSpPr>
        <p:spPr>
          <a:xfrm>
            <a:off x="5379721" y="3063875"/>
            <a:ext cx="5791200" cy="2743200"/>
          </a:xfrm>
          <a:prstGeom prst="rect">
            <a:avLst/>
          </a:prstGeom>
        </p:spPr>
        <p:txBody>
          <a:bodyPr/>
          <a:lstStyle>
            <a:lvl1pPr>
              <a:buClr>
                <a:srgbClr val="008A00"/>
              </a:buClr>
              <a:buSzPct val="125000"/>
              <a:defRPr sz="2000">
                <a:solidFill>
                  <a:srgbClr val="3C454A"/>
                </a:solidFill>
              </a:defRPr>
            </a:lvl1pPr>
            <a:lvl2pPr>
              <a:buClr>
                <a:srgbClr val="008A00"/>
              </a:buClr>
              <a:buSzPct val="125000"/>
              <a:defRPr sz="2000">
                <a:solidFill>
                  <a:srgbClr val="3C454A"/>
                </a:solidFill>
              </a:defRPr>
            </a:lvl2pPr>
            <a:lvl3pPr>
              <a:buClr>
                <a:srgbClr val="008A00"/>
              </a:buClr>
              <a:buSzPct val="125000"/>
              <a:defRPr sz="2000">
                <a:solidFill>
                  <a:srgbClr val="3C454A"/>
                </a:solidFill>
              </a:defRPr>
            </a:lvl3pPr>
            <a:lvl4pPr>
              <a:buClr>
                <a:srgbClr val="008A00"/>
              </a:buClr>
              <a:buSzPct val="125000"/>
              <a:defRPr sz="2000">
                <a:solidFill>
                  <a:srgbClr val="3C454A"/>
                </a:solidFill>
              </a:defRPr>
            </a:lvl4pPr>
            <a:lvl5pPr>
              <a:buClr>
                <a:srgbClr val="008A00"/>
              </a:buClr>
              <a:buSzPct val="125000"/>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14998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ft side Picture Text">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99FB40F1-0086-42E6-BD94-68D263D55692}"/>
              </a:ext>
            </a:extLst>
          </p:cNvPr>
          <p:cNvSpPr>
            <a:spLocks noGrp="1"/>
          </p:cNvSpPr>
          <p:nvPr>
            <p:ph type="pic" sz="quarter" idx="10"/>
          </p:nvPr>
        </p:nvSpPr>
        <p:spPr>
          <a:xfrm>
            <a:off x="0" y="0"/>
            <a:ext cx="4564062" cy="6858000"/>
          </a:xfrm>
          <a:prstGeom prst="rect">
            <a:avLst/>
          </a:prstGeom>
        </p:spPr>
        <p:txBody>
          <a:bodyPr/>
          <a:lstStyle/>
          <a:p>
            <a:r>
              <a:rPr lang="en-US"/>
              <a:t>Click icon to add picture</a:t>
            </a:r>
            <a:endParaRPr lang="en-GB"/>
          </a:p>
        </p:txBody>
      </p:sp>
      <p:sp>
        <p:nvSpPr>
          <p:cNvPr id="12" name="Text Placeholder 15">
            <a:extLst>
              <a:ext uri="{FF2B5EF4-FFF2-40B4-BE49-F238E27FC236}">
                <a16:creationId xmlns:a16="http://schemas.microsoft.com/office/drawing/2014/main" id="{DF4FB3DB-65A3-40B8-8707-E8C1D1752599}"/>
              </a:ext>
            </a:extLst>
          </p:cNvPr>
          <p:cNvSpPr>
            <a:spLocks noGrp="1"/>
          </p:cNvSpPr>
          <p:nvPr>
            <p:ph type="body" sz="quarter" idx="11" hasCustomPrompt="1"/>
          </p:nvPr>
        </p:nvSpPr>
        <p:spPr>
          <a:xfrm>
            <a:off x="5379720" y="1280160"/>
            <a:ext cx="579120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lv-LV"/>
          </a:p>
          <a:p>
            <a:pPr lvl="0"/>
            <a:r>
              <a:rPr lang="lv-LV" err="1"/>
              <a:t>with</a:t>
            </a:r>
            <a:r>
              <a:rPr lang="lv-LV"/>
              <a:t> </a:t>
            </a:r>
            <a:r>
              <a:rPr lang="lv-LV" err="1"/>
              <a:t>an</a:t>
            </a:r>
            <a:r>
              <a:rPr lang="lv-LV"/>
              <a:t> </a:t>
            </a:r>
            <a:r>
              <a:rPr lang="lv-LV" err="1"/>
              <a:t>emphasis</a:t>
            </a:r>
            <a:endParaRPr lang="en-GB"/>
          </a:p>
        </p:txBody>
      </p:sp>
      <p:sp>
        <p:nvSpPr>
          <p:cNvPr id="13" name="Text Placeholder 17">
            <a:extLst>
              <a:ext uri="{FF2B5EF4-FFF2-40B4-BE49-F238E27FC236}">
                <a16:creationId xmlns:a16="http://schemas.microsoft.com/office/drawing/2014/main" id="{C0F4687C-5496-474F-8366-0B05E888890D}"/>
              </a:ext>
            </a:extLst>
          </p:cNvPr>
          <p:cNvSpPr>
            <a:spLocks noGrp="1"/>
          </p:cNvSpPr>
          <p:nvPr>
            <p:ph type="body" sz="quarter" idx="12"/>
          </p:nvPr>
        </p:nvSpPr>
        <p:spPr>
          <a:xfrm>
            <a:off x="5379721" y="3063875"/>
            <a:ext cx="5791200"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39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Tex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ext Placeholder 15">
            <a:extLst>
              <a:ext uri="{FF2B5EF4-FFF2-40B4-BE49-F238E27FC236}">
                <a16:creationId xmlns:a16="http://schemas.microsoft.com/office/drawing/2014/main" id="{89D75595-639F-4983-8AB0-DE5160456FF1}"/>
              </a:ext>
            </a:extLst>
          </p:cNvPr>
          <p:cNvSpPr>
            <a:spLocks noGrp="1"/>
          </p:cNvSpPr>
          <p:nvPr>
            <p:ph type="body" sz="quarter" idx="11" hasCustomPrompt="1"/>
          </p:nvPr>
        </p:nvSpPr>
        <p:spPr>
          <a:xfrm>
            <a:off x="1028700" y="731520"/>
            <a:ext cx="10355580" cy="58610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5" name="Text Placeholder 17">
            <a:extLst>
              <a:ext uri="{FF2B5EF4-FFF2-40B4-BE49-F238E27FC236}">
                <a16:creationId xmlns:a16="http://schemas.microsoft.com/office/drawing/2014/main" id="{99030FE9-0D50-4248-9DBC-C956EA298CF4}"/>
              </a:ext>
            </a:extLst>
          </p:cNvPr>
          <p:cNvSpPr>
            <a:spLocks noGrp="1"/>
          </p:cNvSpPr>
          <p:nvPr>
            <p:ph type="body" sz="quarter" idx="12"/>
          </p:nvPr>
        </p:nvSpPr>
        <p:spPr>
          <a:xfrm>
            <a:off x="1028700" y="1768474"/>
            <a:ext cx="10408920" cy="3946525"/>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3092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E270DA0-2C13-42BB-BCD9-1DC48AD3F8DF}"/>
              </a:ext>
            </a:extLst>
          </p:cNvPr>
          <p:cNvSpPr>
            <a:spLocks noGrp="1"/>
          </p:cNvSpPr>
          <p:nvPr>
            <p:ph type="body" sz="quarter" idx="10" hasCustomPrompt="1"/>
          </p:nvPr>
        </p:nvSpPr>
        <p:spPr>
          <a:xfrm>
            <a:off x="1332865" y="2491741"/>
            <a:ext cx="6477000" cy="845820"/>
          </a:xfrm>
          <a:prstGeom prst="rect">
            <a:avLst/>
          </a:prstGeom>
        </p:spPr>
        <p:txBody>
          <a:bodyPr/>
          <a:lstStyle>
            <a:lvl1pPr marL="0" indent="0">
              <a:buNone/>
              <a:defRPr sz="66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Transition</a:t>
            </a:r>
            <a:r>
              <a:rPr lang="lv-LV"/>
              <a:t> </a:t>
            </a:r>
            <a:r>
              <a:rPr lang="lv-LV" err="1"/>
              <a:t>slide</a:t>
            </a:r>
            <a:endParaRPr lang="en-GB"/>
          </a:p>
        </p:txBody>
      </p:sp>
      <p:sp>
        <p:nvSpPr>
          <p:cNvPr id="6" name="Text Placeholder 4">
            <a:extLst>
              <a:ext uri="{FF2B5EF4-FFF2-40B4-BE49-F238E27FC236}">
                <a16:creationId xmlns:a16="http://schemas.microsoft.com/office/drawing/2014/main" id="{839F55CF-ABAD-4D3A-837C-8464F8CB73A4}"/>
              </a:ext>
            </a:extLst>
          </p:cNvPr>
          <p:cNvSpPr>
            <a:spLocks noGrp="1"/>
          </p:cNvSpPr>
          <p:nvPr>
            <p:ph type="body" sz="quarter" idx="11" hasCustomPrompt="1"/>
          </p:nvPr>
        </p:nvSpPr>
        <p:spPr>
          <a:xfrm>
            <a:off x="1332864" y="3520440"/>
            <a:ext cx="6896736" cy="1041399"/>
          </a:xfrm>
          <a:prstGeom prst="rect">
            <a:avLst/>
          </a:prstGeom>
        </p:spPr>
        <p:txBody>
          <a:bodyPr/>
          <a:lstStyle>
            <a:lvl1pPr marL="0" indent="0">
              <a:buNone/>
              <a:defRPr sz="3200">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v-LV" err="1"/>
              <a:t>Secondary</a:t>
            </a:r>
            <a:r>
              <a:rPr lang="lv-LV"/>
              <a:t> </a:t>
            </a:r>
            <a:r>
              <a:rPr lang="lv-LV" err="1"/>
              <a:t>Headline</a:t>
            </a:r>
            <a:endParaRPr lang="en-GB"/>
          </a:p>
        </p:txBody>
      </p:sp>
      <p:cxnSp>
        <p:nvCxnSpPr>
          <p:cNvPr id="21" name="Straight Connector 20">
            <a:extLst>
              <a:ext uri="{FF2B5EF4-FFF2-40B4-BE49-F238E27FC236}">
                <a16:creationId xmlns:a16="http://schemas.microsoft.com/office/drawing/2014/main" id="{115D72FC-D29F-4310-9148-000DBF10C0CD}"/>
              </a:ext>
            </a:extLst>
          </p:cNvPr>
          <p:cNvCxnSpPr>
            <a:cxnSpLocks/>
          </p:cNvCxnSpPr>
          <p:nvPr userDrawn="1"/>
        </p:nvCxnSpPr>
        <p:spPr>
          <a:xfrm>
            <a:off x="1055041" y="2397091"/>
            <a:ext cx="0" cy="2164748"/>
          </a:xfrm>
          <a:prstGeom prst="line">
            <a:avLst/>
          </a:prstGeom>
          <a:ln w="66675">
            <a:solidFill>
              <a:srgbClr val="008A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270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and Text">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C611538F-4579-4EEE-A0B4-E72029E07D53}"/>
              </a:ext>
            </a:extLst>
          </p:cNvPr>
          <p:cNvSpPr>
            <a:spLocks noGrp="1"/>
          </p:cNvSpPr>
          <p:nvPr>
            <p:ph type="tbl" sz="quarter" idx="10"/>
          </p:nvPr>
        </p:nvSpPr>
        <p:spPr>
          <a:xfrm>
            <a:off x="4663440" y="1076959"/>
            <a:ext cx="6858635" cy="4547235"/>
          </a:xfrm>
          <a:prstGeom prst="rect">
            <a:avLst/>
          </a:prstGeom>
        </p:spPr>
        <p:txBody>
          <a:bodyPr/>
          <a:lstStyle/>
          <a:p>
            <a:r>
              <a:rPr lang="en-US"/>
              <a:t>Click icon to add table</a:t>
            </a:r>
            <a:endParaRPr lang="en-GB"/>
          </a:p>
        </p:txBody>
      </p:sp>
      <p:sp>
        <p:nvSpPr>
          <p:cNvPr id="7" name="Text Placeholder 15">
            <a:extLst>
              <a:ext uri="{FF2B5EF4-FFF2-40B4-BE49-F238E27FC236}">
                <a16:creationId xmlns:a16="http://schemas.microsoft.com/office/drawing/2014/main" id="{FD775C90-EBEE-44B6-BF5D-C04CE2D95270}"/>
              </a:ext>
            </a:extLst>
          </p:cNvPr>
          <p:cNvSpPr>
            <a:spLocks noGrp="1"/>
          </p:cNvSpPr>
          <p:nvPr>
            <p:ph type="body" sz="quarter" idx="11" hasCustomPrompt="1"/>
          </p:nvPr>
        </p:nvSpPr>
        <p:spPr>
          <a:xfrm>
            <a:off x="490220" y="1097280"/>
            <a:ext cx="3583940" cy="1447165"/>
          </a:xfrm>
          <a:prstGeom prst="rect">
            <a:avLst/>
          </a:prstGeom>
        </p:spPr>
        <p:txBody>
          <a:bodyPr/>
          <a:lstStyle>
            <a:lvl1pPr marL="0" indent="0">
              <a:lnSpc>
                <a:spcPct val="80000"/>
              </a:lnSpc>
              <a:buNone/>
              <a:defRPr sz="4400" b="1">
                <a:solidFill>
                  <a:srgbClr val="3C454A"/>
                </a:solidFill>
                <a:latin typeface="+mj-lt"/>
              </a:defRPr>
            </a:lvl1pPr>
          </a:lstStyle>
          <a:p>
            <a:pPr lvl="0"/>
            <a:r>
              <a:rPr lang="lv-LV" err="1"/>
              <a:t>Headline</a:t>
            </a:r>
            <a:r>
              <a:rPr lang="lv-LV"/>
              <a:t> </a:t>
            </a:r>
            <a:r>
              <a:rPr lang="lv-LV" err="1"/>
              <a:t>example</a:t>
            </a:r>
            <a:endParaRPr lang="en-GB"/>
          </a:p>
        </p:txBody>
      </p:sp>
      <p:sp>
        <p:nvSpPr>
          <p:cNvPr id="8" name="Text Placeholder 17">
            <a:extLst>
              <a:ext uri="{FF2B5EF4-FFF2-40B4-BE49-F238E27FC236}">
                <a16:creationId xmlns:a16="http://schemas.microsoft.com/office/drawing/2014/main" id="{04E3CB35-119B-417B-A2B6-09B1716F5FB8}"/>
              </a:ext>
            </a:extLst>
          </p:cNvPr>
          <p:cNvSpPr>
            <a:spLocks noGrp="1"/>
          </p:cNvSpPr>
          <p:nvPr>
            <p:ph type="body" sz="quarter" idx="12"/>
          </p:nvPr>
        </p:nvSpPr>
        <p:spPr>
          <a:xfrm>
            <a:off x="490221" y="2880995"/>
            <a:ext cx="3583939" cy="2743200"/>
          </a:xfrm>
          <a:prstGeom prst="rect">
            <a:avLst/>
          </a:prstGeom>
        </p:spPr>
        <p:txBody>
          <a:bodyPr/>
          <a:lstStyle>
            <a:lvl1pPr marL="0" indent="0">
              <a:buClr>
                <a:srgbClr val="008A00"/>
              </a:buClr>
              <a:buSzPct val="125000"/>
              <a:buNone/>
              <a:defRPr sz="2000">
                <a:solidFill>
                  <a:srgbClr val="3C454A"/>
                </a:solidFill>
              </a:defRPr>
            </a:lvl1pPr>
            <a:lvl2pPr marL="457200" indent="0">
              <a:buClr>
                <a:srgbClr val="008A00"/>
              </a:buClr>
              <a:buSzPct val="125000"/>
              <a:buNone/>
              <a:defRPr sz="2000">
                <a:solidFill>
                  <a:srgbClr val="3C454A"/>
                </a:solidFill>
              </a:defRPr>
            </a:lvl2pPr>
            <a:lvl3pPr marL="914400" indent="0">
              <a:buClr>
                <a:srgbClr val="008A00"/>
              </a:buClr>
              <a:buSzPct val="125000"/>
              <a:buNone/>
              <a:defRPr sz="2000">
                <a:solidFill>
                  <a:srgbClr val="3C454A"/>
                </a:solidFill>
              </a:defRPr>
            </a:lvl3pPr>
            <a:lvl4pPr marL="1371600" indent="0">
              <a:buClr>
                <a:srgbClr val="008A00"/>
              </a:buClr>
              <a:buSzPct val="125000"/>
              <a:buNone/>
              <a:defRPr sz="2000">
                <a:solidFill>
                  <a:srgbClr val="3C454A"/>
                </a:solidFill>
              </a:defRPr>
            </a:lvl4pPr>
            <a:lvl5pPr marL="1828800" indent="0">
              <a:buClr>
                <a:srgbClr val="008A00"/>
              </a:buClr>
              <a:buSzPct val="125000"/>
              <a:buNone/>
              <a:defRPr sz="2000">
                <a:solidFill>
                  <a:srgbClr val="3C454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908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Table</a:t>
            </a:r>
            <a:r>
              <a:rPr lang="lv-LV"/>
              <a:t> </a:t>
            </a:r>
            <a:r>
              <a:rPr lang="lv-LV" err="1"/>
              <a:t>Headline</a:t>
            </a:r>
            <a:endParaRPr lang="en-GB"/>
          </a:p>
        </p:txBody>
      </p:sp>
      <p:sp>
        <p:nvSpPr>
          <p:cNvPr id="3" name="Table Placeholder 2">
            <a:extLst>
              <a:ext uri="{FF2B5EF4-FFF2-40B4-BE49-F238E27FC236}">
                <a16:creationId xmlns:a16="http://schemas.microsoft.com/office/drawing/2014/main" id="{56F92DE6-031B-402F-BCD9-603AA400DBB7}"/>
              </a:ext>
            </a:extLst>
          </p:cNvPr>
          <p:cNvSpPr>
            <a:spLocks noGrp="1"/>
          </p:cNvSpPr>
          <p:nvPr>
            <p:ph type="tbl" sz="quarter" idx="12"/>
          </p:nvPr>
        </p:nvSpPr>
        <p:spPr>
          <a:xfrm>
            <a:off x="1046163" y="1482725"/>
            <a:ext cx="10109200" cy="432911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3435030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Full Page">
    <p:spTree>
      <p:nvGrpSpPr>
        <p:cNvPr id="1" name=""/>
        <p:cNvGrpSpPr/>
        <p:nvPr/>
      </p:nvGrpSpPr>
      <p:grpSpPr>
        <a:xfrm>
          <a:off x="0" y="0"/>
          <a:ext cx="0" cy="0"/>
          <a:chOff x="0" y="0"/>
          <a:chExt cx="0" cy="0"/>
        </a:xfrm>
      </p:grpSpPr>
      <p:sp>
        <p:nvSpPr>
          <p:cNvPr id="7" name="Text Placeholder 4">
            <a:extLst>
              <a:ext uri="{FF2B5EF4-FFF2-40B4-BE49-F238E27FC236}">
                <a16:creationId xmlns:a16="http://schemas.microsoft.com/office/drawing/2014/main" id="{8A27ADE8-56C7-4DBD-80E8-1E7AD61D1926}"/>
              </a:ext>
            </a:extLst>
          </p:cNvPr>
          <p:cNvSpPr>
            <a:spLocks noGrp="1"/>
          </p:cNvSpPr>
          <p:nvPr>
            <p:ph type="body" sz="quarter" idx="10" hasCustomPrompt="1"/>
          </p:nvPr>
        </p:nvSpPr>
        <p:spPr>
          <a:xfrm>
            <a:off x="2857500" y="449581"/>
            <a:ext cx="6477000" cy="586739"/>
          </a:xfrm>
          <a:prstGeom prst="rect">
            <a:avLst/>
          </a:prstGeom>
        </p:spPr>
        <p:txBody>
          <a:bodyPr/>
          <a:lstStyle>
            <a:lvl1pPr marL="0" indent="0" algn="ctr">
              <a:buNone/>
              <a:defRPr sz="4400" b="1">
                <a:solidFill>
                  <a:srgbClr val="3C454A"/>
                </a:solidFill>
                <a:latin typeface="+mj-lt"/>
              </a:defRPr>
            </a:lvl1pPr>
            <a:lvl2pPr marL="457200" indent="0">
              <a:buNone/>
              <a:defRPr sz="6600">
                <a:solidFill>
                  <a:schemeClr val="bg1"/>
                </a:solidFill>
                <a:latin typeface="+mj-lt"/>
              </a:defRPr>
            </a:lvl2pPr>
            <a:lvl3pPr marL="914400" indent="0">
              <a:buNone/>
              <a:defRPr sz="6600">
                <a:solidFill>
                  <a:schemeClr val="bg1"/>
                </a:solidFill>
                <a:latin typeface="+mj-lt"/>
              </a:defRPr>
            </a:lvl3pPr>
            <a:lvl4pPr marL="1371600" indent="0">
              <a:buNone/>
              <a:defRPr sz="6600">
                <a:solidFill>
                  <a:schemeClr val="bg1"/>
                </a:solidFill>
                <a:latin typeface="+mj-lt"/>
              </a:defRPr>
            </a:lvl4pPr>
            <a:lvl5pPr marL="1828800" indent="0">
              <a:buNone/>
              <a:defRPr sz="6600">
                <a:solidFill>
                  <a:schemeClr val="bg1"/>
                </a:solidFill>
                <a:latin typeface="+mj-lt"/>
              </a:defRPr>
            </a:lvl5pPr>
          </a:lstStyle>
          <a:p>
            <a:pPr lvl="0"/>
            <a:r>
              <a:rPr lang="lv-LV" err="1"/>
              <a:t>Chart</a:t>
            </a:r>
            <a:r>
              <a:rPr lang="lv-LV"/>
              <a:t> </a:t>
            </a:r>
            <a:r>
              <a:rPr lang="lv-LV" err="1"/>
              <a:t>Headline</a:t>
            </a:r>
            <a:endParaRPr lang="en-GB"/>
          </a:p>
        </p:txBody>
      </p:sp>
      <p:sp>
        <p:nvSpPr>
          <p:cNvPr id="11" name="Chart Placeholder 10">
            <a:extLst>
              <a:ext uri="{FF2B5EF4-FFF2-40B4-BE49-F238E27FC236}">
                <a16:creationId xmlns:a16="http://schemas.microsoft.com/office/drawing/2014/main" id="{5703A60E-1703-4DEE-9ED4-BA8C0747C21A}"/>
              </a:ext>
            </a:extLst>
          </p:cNvPr>
          <p:cNvSpPr>
            <a:spLocks noGrp="1"/>
          </p:cNvSpPr>
          <p:nvPr>
            <p:ph type="chart" sz="quarter" idx="11"/>
          </p:nvPr>
        </p:nvSpPr>
        <p:spPr>
          <a:xfrm>
            <a:off x="1066800" y="1503681"/>
            <a:ext cx="10088563" cy="4307839"/>
          </a:xfrm>
          <a:prstGeom prst="rect">
            <a:avLst/>
          </a:prstGeom>
        </p:spPr>
        <p:txBody>
          <a:bodyPr/>
          <a:lstStyle/>
          <a:p>
            <a:r>
              <a:rPr lang="en-US"/>
              <a:t>Click icon to add chart</a:t>
            </a:r>
            <a:endParaRPr lang="en-GB"/>
          </a:p>
        </p:txBody>
      </p:sp>
    </p:spTree>
    <p:extLst>
      <p:ext uri="{BB962C8B-B14F-4D97-AF65-F5344CB8AC3E}">
        <p14:creationId xmlns:p14="http://schemas.microsoft.com/office/powerpoint/2010/main" val="2792079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86A804-A243-4ECE-BB06-B50AEA9914A8}"/>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497170" y="6169758"/>
            <a:ext cx="1294067" cy="337410"/>
          </a:xfrm>
          <a:prstGeom prst="rect">
            <a:avLst/>
          </a:prstGeom>
        </p:spPr>
      </p:pic>
      <p:sp>
        <p:nvSpPr>
          <p:cNvPr id="3" name="TextBox 2">
            <a:extLst>
              <a:ext uri="{FF2B5EF4-FFF2-40B4-BE49-F238E27FC236}">
                <a16:creationId xmlns:a16="http://schemas.microsoft.com/office/drawing/2014/main" id="{54009731-8C32-50D1-8EDB-D8FACE5694FE}"/>
              </a:ext>
            </a:extLst>
          </p:cNvPr>
          <p:cNvSpPr txBox="1"/>
          <p:nvPr userDrawn="1">
            <p:extLst>
              <p:ext uri="{1162E1C5-73C7-4A58-AE30-91384D911F3F}">
                <p184:classification xmlns:p184="http://schemas.microsoft.com/office/powerpoint/2018/4/main" val="ftr"/>
              </p:ext>
            </p:extLst>
          </p:nvPr>
        </p:nvSpPr>
        <p:spPr>
          <a:xfrm>
            <a:off x="190500" y="6545580"/>
            <a:ext cx="830263" cy="121920"/>
          </a:xfrm>
          <a:prstGeom prst="rect">
            <a:avLst/>
          </a:prstGeom>
        </p:spPr>
        <p:txBody>
          <a:bodyPr horzOverflow="overflow" lIns="0" tIns="0" rIns="0" bIns="0">
            <a:spAutoFit/>
          </a:bodyPr>
          <a:lstStyle/>
          <a:p>
            <a:pPr algn="l"/>
            <a:r>
              <a:rPr lang="nb-NO" sz="800">
                <a:solidFill>
                  <a:srgbClr val="000000"/>
                </a:solidFill>
                <a:latin typeface="Times New Roman" panose="02020603050405020304" pitchFamily="18" charset="0"/>
                <a:cs typeface="Times New Roman" panose="02020603050405020304" pitchFamily="18" charset="0"/>
              </a:rPr>
              <a:t>Sensitivity: Internal</a:t>
            </a:r>
          </a:p>
        </p:txBody>
      </p:sp>
    </p:spTree>
    <p:extLst>
      <p:ext uri="{BB962C8B-B14F-4D97-AF65-F5344CB8AC3E}">
        <p14:creationId xmlns:p14="http://schemas.microsoft.com/office/powerpoint/2010/main" val="3593267728"/>
      </p:ext>
    </p:extLst>
  </p:cSld>
  <p:clrMap bg1="lt1" tx1="dk1" bg2="lt2" tx2="dk2" accent1="accent1" accent2="accent2" accent3="accent3" accent4="accent4" accent5="accent5" accent6="accent6" hlink="hlink" folHlink="folHlink"/>
  <p:sldLayoutIdLst>
    <p:sldLayoutId id="2147483697" r:id="rId1"/>
    <p:sldLayoutId id="2147483709" r:id="rId2"/>
    <p:sldLayoutId id="2147483698" r:id="rId3"/>
    <p:sldLayoutId id="2147483710" r:id="rId4"/>
    <p:sldLayoutId id="2147483711" r:id="rId5"/>
    <p:sldLayoutId id="2147483699" r:id="rId6"/>
    <p:sldLayoutId id="2147483700" r:id="rId7"/>
    <p:sldLayoutId id="2147483707" r:id="rId8"/>
    <p:sldLayoutId id="2147483701" r:id="rId9"/>
    <p:sldLayoutId id="2147483706" r:id="rId10"/>
    <p:sldLayoutId id="2147483704" r:id="rId11"/>
    <p:sldLayoutId id="2147483705" r:id="rId12"/>
    <p:sldLayoutId id="2147483703" r:id="rId13"/>
    <p:sldLayoutId id="214748371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www.basesport.se/"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kfumskellefteavolley806"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hyperlink" Target="mailto:styrelsen.skelleftevolley@gmai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download.dataproject.com/svbf"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hyperlink" Target="https://volleyboll.se/forbundet/utbildning/utbildningskalender" TargetMode="External"/><Relationship Id="rId4" Type="http://schemas.openxmlformats.org/officeDocument/2006/relationships/hyperlink" Target="https://www.youtube.com/playlist?list=PLh8ObyWB2ysWAQD8lg_0bS-pL4o-3-s3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mailto:%3Camanda_lundgren1@hotmail.com" TargetMode="External"/><Relationship Id="rId13" Type="http://schemas.openxmlformats.org/officeDocument/2006/relationships/hyperlink" Target="mailto:Najpankaew@gmail.com" TargetMode="External"/><Relationship Id="rId18" Type="http://schemas.openxmlformats.org/officeDocument/2006/relationships/hyperlink" Target="mailto:sofia.gronlund@hotmail.com" TargetMode="External"/><Relationship Id="rId26" Type="http://schemas.openxmlformats.org/officeDocument/2006/relationships/hyperlink" Target="mailto:lissan797@gmail.com" TargetMode="External"/><Relationship Id="rId3" Type="http://schemas.openxmlformats.org/officeDocument/2006/relationships/hyperlink" Target="mailto:jossan.keps@gmail.com" TargetMode="External"/><Relationship Id="rId21" Type="http://schemas.openxmlformats.org/officeDocument/2006/relationships/hyperlink" Target="mailto:dinchen2005@hotmail.com" TargetMode="External"/><Relationship Id="rId7" Type="http://schemas.openxmlformats.org/officeDocument/2006/relationships/hyperlink" Target="mailto:johan.b.nilsson@folksam.se" TargetMode="External"/><Relationship Id="rId12" Type="http://schemas.openxmlformats.org/officeDocument/2006/relationships/hyperlink" Target="mailto:Vidarvisser@hotmail.com" TargetMode="External"/><Relationship Id="rId17" Type="http://schemas.openxmlformats.org/officeDocument/2006/relationships/hyperlink" Target="mailto:jenake77@gmail.com" TargetMode="External"/><Relationship Id="rId25" Type="http://schemas.openxmlformats.org/officeDocument/2006/relationships/hyperlink" Target="mailto:evaoggan@hotmail.com" TargetMode="External"/><Relationship Id="rId2" Type="http://schemas.openxmlformats.org/officeDocument/2006/relationships/notesSlide" Target="../notesSlides/notesSlide18.xml"/><Relationship Id="rId16" Type="http://schemas.openxmlformats.org/officeDocument/2006/relationships/hyperlink" Target="mailto:christoffer.jwd@outlook.com" TargetMode="External"/><Relationship Id="rId20" Type="http://schemas.openxmlformats.org/officeDocument/2006/relationships/hyperlink" Target="mailto:danjoh777@gmail.com" TargetMode="External"/><Relationship Id="rId29" Type="http://schemas.openxmlformats.org/officeDocument/2006/relationships/image" Target="../media/image3.png"/><Relationship Id="rId1" Type="http://schemas.openxmlformats.org/officeDocument/2006/relationships/slideLayout" Target="../slideLayouts/slideLayout14.xml"/><Relationship Id="rId6" Type="http://schemas.openxmlformats.org/officeDocument/2006/relationships/hyperlink" Target="mailto:johanna.saalo@gmail.com" TargetMode="External"/><Relationship Id="rId11" Type="http://schemas.openxmlformats.org/officeDocument/2006/relationships/hyperlink" Target="mailto:kristina.bygden@vasterbottensteatern.se" TargetMode="External"/><Relationship Id="rId24" Type="http://schemas.openxmlformats.org/officeDocument/2006/relationships/hyperlink" Target="mailto:henry.lundmark@gmail.com" TargetMode="External"/><Relationship Id="rId5" Type="http://schemas.openxmlformats.org/officeDocument/2006/relationships/hyperlink" Target="mailto:andreas.blylod@gmail.com" TargetMode="External"/><Relationship Id="rId15" Type="http://schemas.openxmlformats.org/officeDocument/2006/relationships/hyperlink" Target="mailto:asaforsman@hotmail.com" TargetMode="External"/><Relationship Id="rId23" Type="http://schemas.openxmlformats.org/officeDocument/2006/relationships/hyperlink" Target="mailto:rob.bergsbyn@gmail.com" TargetMode="External"/><Relationship Id="rId28" Type="http://schemas.openxmlformats.org/officeDocument/2006/relationships/hyperlink" Target="mailto:stoneman73@hotmail.com" TargetMode="External"/><Relationship Id="rId10" Type="http://schemas.openxmlformats.org/officeDocument/2006/relationships/hyperlink" Target="mailto:mikael.widman@skelleftea.se" TargetMode="External"/><Relationship Id="rId19" Type="http://schemas.openxmlformats.org/officeDocument/2006/relationships/hyperlink" Target="mailto:annaburstrom@yahoo.se" TargetMode="External"/><Relationship Id="rId4" Type="http://schemas.openxmlformats.org/officeDocument/2006/relationships/hyperlink" Target="mailto:odling.fredrik75@gmail.com" TargetMode="External"/><Relationship Id="rId9" Type="http://schemas.openxmlformats.org/officeDocument/2006/relationships/hyperlink" Target="mailto:tordnylund55@gmail.com" TargetMode="External"/><Relationship Id="rId14" Type="http://schemas.openxmlformats.org/officeDocument/2006/relationships/hyperlink" Target="mailto:hannagustafsson4@yahoo.com" TargetMode="External"/><Relationship Id="rId22" Type="http://schemas.openxmlformats.org/officeDocument/2006/relationships/hyperlink" Target="mailto:Helenaolofs@hotmail.com" TargetMode="External"/><Relationship Id="rId27" Type="http://schemas.openxmlformats.org/officeDocument/2006/relationships/hyperlink" Target="mailto:pontus.bergqvist@gmail.com"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mailto:henry-lundmark@gmail.com" TargetMode="External"/><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laget.se/KFUMSkellefteaVolley" TargetMode="Externa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laget.se/KFUMSkellefteaVolley/Document"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hyperlink" Target="https://www.laget.se/KFUMSkellefteaVolley/Documen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hyperlink" Target="https://emea01.safelinks.protection.outlook.com/?url=https%3A%2F%2Flagetse-99a7680fa366.intercom-clicks.com%2Fvia%2Fe%3Fob%3DnPA2cGdS3AXcIUvtFgVB6WDQRU39GKuQ3mL7UcS7M9k7ZgbFEoiuF6HQ1GpTKDp0xo17ddfX7pH%252FdwdTmRIjrvc6NQhTSYLFcKhN9Jy0hr8%253D%26h%3D95d9385d413b9e4c7a2f44b7a096408e7d647ece-s9tcnbxf_126591001395227%26l%3D4e5178335b2053f284aef8fb87de8e3a33ad51ff-109436347&amp;data=05%7C02%7C%7Ce6b692b3f7134b0d3c5b08dca4a019ab%7C84df9e7fe9f640afb435aaaaaaaaaaaa%7C1%7C0%7C638566254742404316%7CUnknown%7CTWFpbGZsb3d8eyJWIjoiMC4wLjAwMDAiLCJQIjoiV2luMzIiLCJBTiI6Ik1haWwiLCJXVCI6Mn0%3D%7C0%7C%7C%7C&amp;sdata=vslbPMtakNJoJQ2cOlpmpnD1buPONAMXDYDhjXIoh5Q%3D&amp;reserved=0"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0.png"/><Relationship Id="rId4" Type="http://schemas.openxmlformats.org/officeDocument/2006/relationships/hyperlink" Target="https://polisen.se/tjanster-tillstand/belastningsregistre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F64FDCA6-72F9-94BA-D746-A6ACD18965B5}"/>
              </a:ext>
            </a:extLst>
          </p:cNvPr>
          <p:cNvPicPr>
            <a:picLocks noChangeAspect="1"/>
          </p:cNvPicPr>
          <p:nvPr/>
        </p:nvPicPr>
        <p:blipFill>
          <a:blip r:embed="rId3"/>
          <a:stretch>
            <a:fillRect/>
          </a:stretch>
        </p:blipFill>
        <p:spPr>
          <a:xfrm>
            <a:off x="1035318" y="2176741"/>
            <a:ext cx="3385620" cy="4179778"/>
          </a:xfrm>
          <a:prstGeom prst="rect">
            <a:avLst/>
          </a:prstGeom>
          <a:noFill/>
        </p:spPr>
      </p:pic>
      <p:sp>
        <p:nvSpPr>
          <p:cNvPr id="14" name="Text Placeholder 13">
            <a:extLst>
              <a:ext uri="{FF2B5EF4-FFF2-40B4-BE49-F238E27FC236}">
                <a16:creationId xmlns:a16="http://schemas.microsoft.com/office/drawing/2014/main" id="{0B006D98-EBF3-C5C9-3E13-C9A712009697}"/>
              </a:ext>
            </a:extLst>
          </p:cNvPr>
          <p:cNvSpPr>
            <a:spLocks noGrp="1"/>
          </p:cNvSpPr>
          <p:nvPr>
            <p:ph type="body" sz="quarter" idx="11"/>
          </p:nvPr>
        </p:nvSpPr>
        <p:spPr>
          <a:xfrm>
            <a:off x="1" y="425442"/>
            <a:ext cx="5733288" cy="1447165"/>
          </a:xfrm>
        </p:spPr>
        <p:txBody>
          <a:bodyPr/>
          <a:lstStyle/>
          <a:p>
            <a:r>
              <a:rPr lang="en-US" dirty="0" err="1"/>
              <a:t>Informationsmöte</a:t>
            </a:r>
            <a:br>
              <a:rPr lang="en-US" dirty="0"/>
            </a:br>
            <a:r>
              <a:rPr lang="en-US" dirty="0"/>
              <a:t>Herr</a:t>
            </a:r>
            <a:br>
              <a:rPr lang="en-US" dirty="0"/>
            </a:br>
            <a:r>
              <a:rPr lang="en-US" sz="2800" b="0" i="1" dirty="0" err="1"/>
              <a:t>Höst</a:t>
            </a:r>
            <a:r>
              <a:rPr lang="en-US" sz="2800" b="0" i="1" dirty="0"/>
              <a:t> - 2024</a:t>
            </a:r>
            <a:endParaRPr lang="en-SE" sz="2800" b="0" i="1" dirty="0"/>
          </a:p>
        </p:txBody>
      </p:sp>
      <p:sp>
        <p:nvSpPr>
          <p:cNvPr id="15" name="TextBox 14">
            <a:extLst>
              <a:ext uri="{FF2B5EF4-FFF2-40B4-BE49-F238E27FC236}">
                <a16:creationId xmlns:a16="http://schemas.microsoft.com/office/drawing/2014/main" id="{FDEDE6F4-3F7C-B245-AB4D-47D7264632CA}"/>
              </a:ext>
            </a:extLst>
          </p:cNvPr>
          <p:cNvSpPr txBox="1"/>
          <p:nvPr/>
        </p:nvSpPr>
        <p:spPr>
          <a:xfrm>
            <a:off x="5355670" y="166568"/>
            <a:ext cx="6458711" cy="6093976"/>
          </a:xfrm>
          <a:prstGeom prst="rect">
            <a:avLst/>
          </a:prstGeom>
          <a:solidFill>
            <a:schemeClr val="bg1">
              <a:lumMod val="95000"/>
            </a:schemeClr>
          </a:solidFill>
        </p:spPr>
        <p:txBody>
          <a:bodyPr wrap="square" rtlCol="0">
            <a:spAutoFit/>
          </a:bodyPr>
          <a:lstStyle/>
          <a:p>
            <a:pPr>
              <a:buClr>
                <a:schemeClr val="bg2"/>
              </a:buClr>
            </a:pPr>
            <a:r>
              <a:rPr lang="en-US" b="1" dirty="0">
                <a:solidFill>
                  <a:schemeClr val="bg2"/>
                </a:solidFill>
              </a:rPr>
              <a:t>Agenda</a:t>
            </a:r>
          </a:p>
          <a:p>
            <a:pPr>
              <a:buClr>
                <a:schemeClr val="bg2"/>
              </a:buClr>
            </a:pPr>
            <a:endParaRPr lang="en-US" b="1" dirty="0">
              <a:solidFill>
                <a:schemeClr val="bg2"/>
              </a:solidFill>
            </a:endParaRPr>
          </a:p>
          <a:p>
            <a:pPr>
              <a:buClr>
                <a:schemeClr val="bg2"/>
              </a:buClr>
            </a:pPr>
            <a:r>
              <a:rPr lang="en-US" sz="1400" b="1" i="1" dirty="0" err="1">
                <a:solidFill>
                  <a:schemeClr val="bg2"/>
                </a:solidFill>
              </a:rPr>
              <a:t>Styrelseinfo</a:t>
            </a:r>
            <a:r>
              <a:rPr lang="en-US" sz="1400" b="1" i="1" dirty="0">
                <a:solidFill>
                  <a:schemeClr val="bg2"/>
                </a:solidFill>
              </a:rPr>
              <a:t>:</a:t>
            </a:r>
          </a:p>
          <a:p>
            <a:pPr marL="285750" indent="-285750">
              <a:buClr>
                <a:schemeClr val="bg2"/>
              </a:buClr>
              <a:buFont typeface="Arial" panose="020B0604020202020204" pitchFamily="34" charset="0"/>
              <a:buChar char="•"/>
            </a:pPr>
            <a:endParaRPr lang="en-US" b="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Verksamhetsinriktning</a:t>
            </a:r>
            <a:endParaRPr lang="en-US" sz="1400" i="1" dirty="0">
              <a:solidFill>
                <a:schemeClr val="bg2"/>
              </a:solidFill>
            </a:endParaRPr>
          </a:p>
          <a:p>
            <a:pPr marL="742950" lvl="1" indent="-285750">
              <a:buClr>
                <a:schemeClr val="bg2"/>
              </a:buClr>
              <a:buFont typeface="Arial" panose="020B0604020202020204" pitchFamily="34" charset="0"/>
              <a:buChar char="•"/>
            </a:pPr>
            <a:r>
              <a:rPr lang="sv-SE" sz="1400" i="1" dirty="0">
                <a:solidFill>
                  <a:schemeClr val="bg2"/>
                </a:solidFill>
              </a:rPr>
              <a:t>Principer, riktlinjer och kommunikation kring uttag av lag</a:t>
            </a:r>
          </a:p>
          <a:p>
            <a:pPr marL="742950" lvl="1" indent="-285750">
              <a:buClr>
                <a:schemeClr val="bg2"/>
              </a:buClr>
              <a:buFont typeface="Arial" panose="020B0604020202020204" pitchFamily="34" charset="0"/>
              <a:buChar char="•"/>
            </a:pPr>
            <a:r>
              <a:rPr lang="en-US" sz="1400" i="1" dirty="0" err="1">
                <a:solidFill>
                  <a:schemeClr val="bg2"/>
                </a:solidFill>
              </a:rPr>
              <a:t>Handlingsplan</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a:solidFill>
                  <a:schemeClr val="bg2"/>
                </a:solidFill>
              </a:rPr>
              <a:t>Ekonomi &amp; budget</a:t>
            </a:r>
          </a:p>
          <a:p>
            <a:pPr marL="742950" lvl="1" indent="-285750">
              <a:buClr>
                <a:schemeClr val="bg2"/>
              </a:buClr>
              <a:buFont typeface="Arial" panose="020B0604020202020204" pitchFamily="34" charset="0"/>
              <a:buChar char="•"/>
            </a:pPr>
            <a:r>
              <a:rPr lang="en-US" sz="1400" i="1" dirty="0" err="1">
                <a:solidFill>
                  <a:schemeClr val="bg2"/>
                </a:solidFill>
              </a:rPr>
              <a:t>Försäljning</a:t>
            </a:r>
            <a:r>
              <a:rPr lang="en-US" sz="1400" i="1" dirty="0">
                <a:solidFill>
                  <a:schemeClr val="bg2"/>
                </a:solidFill>
              </a:rPr>
              <a:t> &amp; </a:t>
            </a:r>
            <a:r>
              <a:rPr lang="en-US" sz="1400" i="1" dirty="0" err="1">
                <a:solidFill>
                  <a:schemeClr val="bg2"/>
                </a:solidFill>
              </a:rPr>
              <a:t>aktiviteter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Medlemskap</a:t>
            </a:r>
            <a:r>
              <a:rPr lang="en-US" sz="1400" i="1" dirty="0">
                <a:solidFill>
                  <a:schemeClr val="bg2"/>
                </a:solidFill>
              </a:rPr>
              <a:t> &amp; </a:t>
            </a:r>
            <a:r>
              <a:rPr lang="en-US" sz="1400" i="1" dirty="0" err="1">
                <a:solidFill>
                  <a:schemeClr val="bg2"/>
                </a:solidFill>
              </a:rPr>
              <a:t>avgifter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Utdrag</a:t>
            </a:r>
            <a:r>
              <a:rPr lang="en-US" sz="1400" i="1" dirty="0">
                <a:solidFill>
                  <a:schemeClr val="bg2"/>
                </a:solidFill>
              </a:rPr>
              <a:t> </a:t>
            </a:r>
            <a:r>
              <a:rPr lang="en-US" sz="1400" i="1" dirty="0" err="1">
                <a:solidFill>
                  <a:schemeClr val="bg2"/>
                </a:solidFill>
              </a:rPr>
              <a:t>belastningsregister</a:t>
            </a:r>
            <a:endParaRPr lang="en-US" sz="1400"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Ansvarsfördelning</a:t>
            </a:r>
            <a:r>
              <a:rPr lang="en-US" sz="1400" i="1" dirty="0">
                <a:solidFill>
                  <a:schemeClr val="bg2"/>
                </a:solidFill>
              </a:rPr>
              <a:t> </a:t>
            </a:r>
            <a:r>
              <a:rPr lang="en-US" sz="1400" i="1" dirty="0" err="1">
                <a:solidFill>
                  <a:schemeClr val="bg2"/>
                </a:solidFill>
              </a:rPr>
              <a:t>styrelsen</a:t>
            </a:r>
            <a:r>
              <a:rPr lang="en-US" sz="1400" i="1" dirty="0">
                <a:solidFill>
                  <a:schemeClr val="bg2"/>
                </a:solidFill>
              </a:rPr>
              <a:t>/ </a:t>
            </a:r>
            <a:r>
              <a:rPr lang="en-US" sz="1400" i="1" dirty="0" err="1">
                <a:solidFill>
                  <a:schemeClr val="bg2"/>
                </a:solidFill>
              </a:rPr>
              <a:t>träningsgrupper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Spelargrupp</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a:solidFill>
                  <a:schemeClr val="bg2"/>
                </a:solidFill>
              </a:rPr>
              <a:t>Beach</a:t>
            </a:r>
          </a:p>
          <a:p>
            <a:pPr marL="742950" lvl="1" indent="-285750">
              <a:buClr>
                <a:schemeClr val="bg2"/>
              </a:buClr>
              <a:buFont typeface="Arial" panose="020B0604020202020204" pitchFamily="34" charset="0"/>
              <a:buChar char="•"/>
            </a:pPr>
            <a:r>
              <a:rPr lang="en-US" sz="1400" i="1" dirty="0" err="1">
                <a:solidFill>
                  <a:schemeClr val="bg2"/>
                </a:solidFill>
              </a:rPr>
              <a:t>Kläd</a:t>
            </a:r>
            <a:r>
              <a:rPr lang="en-US" sz="1400" i="1" dirty="0">
                <a:solidFill>
                  <a:schemeClr val="bg2"/>
                </a:solidFill>
              </a:rPr>
              <a:t>/ </a:t>
            </a:r>
            <a:r>
              <a:rPr lang="en-US" sz="1400" i="1" dirty="0" err="1">
                <a:solidFill>
                  <a:schemeClr val="bg2"/>
                </a:solidFill>
              </a:rPr>
              <a:t>profilgrupp</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Sponsorgrupp</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Kommunikationskanaler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Arrangera</a:t>
            </a:r>
            <a:r>
              <a:rPr lang="en-US" sz="1400" i="1" dirty="0">
                <a:solidFill>
                  <a:schemeClr val="bg2"/>
                </a:solidFill>
              </a:rPr>
              <a:t> cup</a:t>
            </a:r>
          </a:p>
          <a:p>
            <a:pPr marL="742950" lvl="1" indent="-285750">
              <a:buClr>
                <a:schemeClr val="bg2"/>
              </a:buClr>
              <a:buFont typeface="Arial" panose="020B0604020202020204" pitchFamily="34" charset="0"/>
              <a:buChar char="•"/>
            </a:pPr>
            <a:r>
              <a:rPr lang="en-US" sz="1400" i="1" dirty="0" err="1">
                <a:solidFill>
                  <a:schemeClr val="bg2"/>
                </a:solidFill>
              </a:rPr>
              <a:t>Utbildningar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err="1">
                <a:solidFill>
                  <a:schemeClr val="bg2"/>
                </a:solidFill>
              </a:rPr>
              <a:t>Ledare</a:t>
            </a:r>
            <a:r>
              <a:rPr lang="en-US" sz="1400" i="1" dirty="0">
                <a:solidFill>
                  <a:schemeClr val="bg2"/>
                </a:solidFill>
              </a:rPr>
              <a:t> </a:t>
            </a:r>
            <a:r>
              <a:rPr lang="en-US" sz="1400" i="1" dirty="0" err="1">
                <a:solidFill>
                  <a:schemeClr val="bg2"/>
                </a:solidFill>
              </a:rPr>
              <a:t>och</a:t>
            </a:r>
            <a:r>
              <a:rPr lang="en-US" sz="1400" i="1" dirty="0">
                <a:solidFill>
                  <a:schemeClr val="bg2"/>
                </a:solidFill>
              </a:rPr>
              <a:t> </a:t>
            </a:r>
            <a:r>
              <a:rPr lang="en-US" sz="1400" i="1" dirty="0" err="1">
                <a:solidFill>
                  <a:schemeClr val="bg2"/>
                </a:solidFill>
              </a:rPr>
              <a:t>styrelsekontakter</a:t>
            </a:r>
            <a:r>
              <a:rPr lang="en-US" sz="1400" i="1" dirty="0">
                <a:solidFill>
                  <a:schemeClr val="bg2"/>
                </a:solidFill>
              </a:rPr>
              <a:t> för </a:t>
            </a:r>
            <a:r>
              <a:rPr lang="en-US" sz="1400" i="1" dirty="0" err="1">
                <a:solidFill>
                  <a:schemeClr val="bg2"/>
                </a:solidFill>
              </a:rPr>
              <a:t>grupperna</a:t>
            </a:r>
            <a:endParaRPr lang="en-US" sz="1400" i="1" dirty="0">
              <a:solidFill>
                <a:schemeClr val="bg2"/>
              </a:solidFill>
            </a:endParaRPr>
          </a:p>
          <a:p>
            <a:pPr lvl="1">
              <a:buClr>
                <a:schemeClr val="bg2"/>
              </a:buClr>
            </a:pPr>
            <a:endParaRPr lang="en-US" sz="1400" i="1" dirty="0">
              <a:solidFill>
                <a:schemeClr val="bg2"/>
              </a:solidFill>
            </a:endParaRPr>
          </a:p>
          <a:p>
            <a:pPr>
              <a:buClr>
                <a:schemeClr val="bg2"/>
              </a:buClr>
            </a:pPr>
            <a:r>
              <a:rPr lang="en-US" sz="1400" b="1" i="1" dirty="0" err="1">
                <a:solidFill>
                  <a:schemeClr val="bg2"/>
                </a:solidFill>
              </a:rPr>
              <a:t>Laginfo</a:t>
            </a:r>
            <a:r>
              <a:rPr lang="en-US" sz="1400" b="1" i="1" dirty="0">
                <a:solidFill>
                  <a:schemeClr val="bg2"/>
                </a:solidFill>
              </a:rPr>
              <a:t>:</a:t>
            </a:r>
          </a:p>
          <a:p>
            <a:pPr marL="742950" lvl="1" indent="-285750">
              <a:buClr>
                <a:schemeClr val="bg2"/>
              </a:buClr>
              <a:buFont typeface="Arial" panose="020B0604020202020204" pitchFamily="34" charset="0"/>
              <a:buChar char="•"/>
            </a:pPr>
            <a:r>
              <a:rPr lang="en-US" sz="1400" i="1" dirty="0" err="1">
                <a:solidFill>
                  <a:schemeClr val="bg2"/>
                </a:solidFill>
              </a:rPr>
              <a:t>Lagindelning</a:t>
            </a:r>
            <a:r>
              <a:rPr lang="en-US" sz="1400" i="1" dirty="0">
                <a:solidFill>
                  <a:schemeClr val="bg2"/>
                </a:solidFill>
              </a:rPr>
              <a:t> </a:t>
            </a:r>
            <a:r>
              <a:rPr lang="en-US" sz="1400" i="1" dirty="0" err="1">
                <a:solidFill>
                  <a:schemeClr val="bg2"/>
                </a:solidFill>
              </a:rPr>
              <a:t>Skellefteå</a:t>
            </a:r>
            <a:r>
              <a:rPr lang="en-US" sz="1400" i="1" dirty="0">
                <a:solidFill>
                  <a:schemeClr val="bg2"/>
                </a:solidFill>
              </a:rPr>
              <a:t> 1 </a:t>
            </a:r>
            <a:r>
              <a:rPr lang="en-US" sz="1400" i="1" dirty="0" err="1">
                <a:solidFill>
                  <a:schemeClr val="bg2"/>
                </a:solidFill>
              </a:rPr>
              <a:t>och</a:t>
            </a:r>
            <a:r>
              <a:rPr lang="en-US" sz="1400" i="1" dirty="0">
                <a:solidFill>
                  <a:schemeClr val="bg2"/>
                </a:solidFill>
              </a:rPr>
              <a:t> </a:t>
            </a:r>
            <a:r>
              <a:rPr lang="en-US" sz="1400" i="1" dirty="0" err="1">
                <a:solidFill>
                  <a:schemeClr val="bg2"/>
                </a:solidFill>
              </a:rPr>
              <a:t>Skellefteå</a:t>
            </a:r>
            <a:r>
              <a:rPr lang="en-US" sz="1400" i="1" dirty="0">
                <a:solidFill>
                  <a:schemeClr val="bg2"/>
                </a:solidFill>
              </a:rPr>
              <a:t> 2</a:t>
            </a:r>
          </a:p>
          <a:p>
            <a:pPr marL="742950" lvl="1" indent="-285750">
              <a:buClr>
                <a:schemeClr val="bg2"/>
              </a:buClr>
              <a:buFont typeface="Arial" panose="020B0604020202020204" pitchFamily="34" charset="0"/>
              <a:buChar char="•"/>
            </a:pPr>
            <a:r>
              <a:rPr lang="en-US" sz="1400" i="1" dirty="0" err="1">
                <a:solidFill>
                  <a:schemeClr val="bg2"/>
                </a:solidFill>
              </a:rPr>
              <a:t>Träningstider</a:t>
            </a:r>
            <a:endParaRPr lang="en-US" sz="1400" i="1" dirty="0">
              <a:solidFill>
                <a:schemeClr val="bg2"/>
              </a:solidFill>
            </a:endParaRPr>
          </a:p>
          <a:p>
            <a:pPr marL="742950" lvl="1" indent="-285750">
              <a:buClr>
                <a:schemeClr val="bg2"/>
              </a:buClr>
              <a:buFont typeface="Arial" panose="020B0604020202020204" pitchFamily="34" charset="0"/>
              <a:buChar char="•"/>
            </a:pPr>
            <a:r>
              <a:rPr lang="en-US" sz="1400" i="1" dirty="0">
                <a:solidFill>
                  <a:schemeClr val="bg2"/>
                </a:solidFill>
              </a:rPr>
              <a:t>Laget.se</a:t>
            </a:r>
          </a:p>
          <a:p>
            <a:pPr marL="742950" lvl="1" indent="-285750">
              <a:buClr>
                <a:schemeClr val="bg2"/>
              </a:buClr>
              <a:buFont typeface="Arial" panose="020B0604020202020204" pitchFamily="34" charset="0"/>
              <a:buChar char="•"/>
            </a:pPr>
            <a:r>
              <a:rPr lang="en-US" sz="1400" i="1" dirty="0" err="1">
                <a:solidFill>
                  <a:schemeClr val="bg2"/>
                </a:solidFill>
              </a:rPr>
              <a:t>Föräldramöten</a:t>
            </a:r>
            <a:r>
              <a:rPr lang="en-US" sz="1400" i="1" dirty="0">
                <a:solidFill>
                  <a:schemeClr val="bg2"/>
                </a:solidFill>
              </a:rPr>
              <a:t> &amp; </a:t>
            </a:r>
            <a:r>
              <a:rPr lang="en-US" sz="1400" i="1" dirty="0" err="1">
                <a:solidFill>
                  <a:schemeClr val="bg2"/>
                </a:solidFill>
              </a:rPr>
              <a:t>ansvar</a:t>
            </a:r>
            <a:r>
              <a:rPr lang="en-US" sz="1400" i="1" dirty="0">
                <a:solidFill>
                  <a:schemeClr val="bg2"/>
                </a:solidFill>
              </a:rPr>
              <a:t> </a:t>
            </a:r>
            <a:r>
              <a:rPr lang="en-US" sz="1400" i="1" dirty="0" err="1">
                <a:solidFill>
                  <a:schemeClr val="bg2"/>
                </a:solidFill>
              </a:rPr>
              <a:t>inom</a:t>
            </a:r>
            <a:r>
              <a:rPr lang="en-US" sz="1400" i="1" dirty="0">
                <a:solidFill>
                  <a:schemeClr val="bg2"/>
                </a:solidFill>
              </a:rPr>
              <a:t> </a:t>
            </a:r>
            <a:r>
              <a:rPr lang="en-US" sz="1400" i="1" dirty="0" err="1">
                <a:solidFill>
                  <a:schemeClr val="bg2"/>
                </a:solidFill>
              </a:rPr>
              <a:t>lagen</a:t>
            </a:r>
            <a:endParaRPr lang="en-US" sz="1400" i="1" dirty="0">
              <a:solidFill>
                <a:schemeClr val="bg2"/>
              </a:solidFill>
            </a:endParaRPr>
          </a:p>
          <a:p>
            <a:pPr marL="742950" lvl="1" indent="-285750">
              <a:buClr>
                <a:schemeClr val="bg2"/>
              </a:buClr>
              <a:buFont typeface="Arial" panose="020B0604020202020204" pitchFamily="34" charset="0"/>
              <a:buChar char="•"/>
            </a:pPr>
            <a:endParaRPr lang="en-SE" sz="1400" dirty="0"/>
          </a:p>
        </p:txBody>
      </p:sp>
    </p:spTree>
    <p:extLst>
      <p:ext uri="{BB962C8B-B14F-4D97-AF65-F5344CB8AC3E}">
        <p14:creationId xmlns:p14="http://schemas.microsoft.com/office/powerpoint/2010/main" val="3797502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202A65-B594-47C3-D908-04260481BD39}"/>
              </a:ext>
            </a:extLst>
          </p:cNvPr>
          <p:cNvSpPr>
            <a:spLocks noGrp="1"/>
          </p:cNvSpPr>
          <p:nvPr>
            <p:ph type="body" sz="quarter" idx="11"/>
          </p:nvPr>
        </p:nvSpPr>
        <p:spPr>
          <a:xfrm>
            <a:off x="0" y="135321"/>
            <a:ext cx="12191999" cy="1447165"/>
          </a:xfrm>
        </p:spPr>
        <p:txBody>
          <a:bodyPr/>
          <a:lstStyle/>
          <a:p>
            <a:r>
              <a:rPr lang="en-US" dirty="0" err="1"/>
              <a:t>Ansvarsfördelning</a:t>
            </a:r>
            <a:r>
              <a:rPr lang="en-US" dirty="0"/>
              <a:t> </a:t>
            </a:r>
            <a:r>
              <a:rPr lang="en-US" dirty="0" err="1"/>
              <a:t>styrelsen</a:t>
            </a:r>
            <a:r>
              <a:rPr lang="en-US" dirty="0"/>
              <a:t> &amp; </a:t>
            </a:r>
            <a:r>
              <a:rPr lang="en-US" dirty="0" err="1"/>
              <a:t>träningsgrupper</a:t>
            </a:r>
            <a:endParaRPr lang="en-SE" dirty="0"/>
          </a:p>
        </p:txBody>
      </p:sp>
      <p:sp>
        <p:nvSpPr>
          <p:cNvPr id="3" name="TextBox 2">
            <a:extLst>
              <a:ext uri="{FF2B5EF4-FFF2-40B4-BE49-F238E27FC236}">
                <a16:creationId xmlns:a16="http://schemas.microsoft.com/office/drawing/2014/main" id="{DE81705A-B296-7D90-DA4B-52D43158C784}"/>
              </a:ext>
            </a:extLst>
          </p:cNvPr>
          <p:cNvSpPr txBox="1"/>
          <p:nvPr/>
        </p:nvSpPr>
        <p:spPr>
          <a:xfrm>
            <a:off x="446400" y="821997"/>
            <a:ext cx="12072953" cy="3231654"/>
          </a:xfrm>
          <a:prstGeom prst="rect">
            <a:avLst/>
          </a:prstGeom>
          <a:noFill/>
        </p:spPr>
        <p:txBody>
          <a:bodyPr wrap="square" rtlCol="0">
            <a:spAutoFit/>
          </a:bodyPr>
          <a:lstStyle/>
          <a:p>
            <a:pPr algn="l" rtl="0" fontAlgn="base"/>
            <a:r>
              <a:rPr lang="sv-SE" sz="1200" b="0" i="0" dirty="0">
                <a:solidFill>
                  <a:srgbClr val="000000"/>
                </a:solidFill>
                <a:effectLst/>
                <a:highlight>
                  <a:srgbClr val="FFFFFF"/>
                </a:highlight>
              </a:rPr>
              <a:t>TRÄNINGSGRUPPERNAS ANSVAR</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Transporter: </a:t>
            </a:r>
            <a:r>
              <a:rPr lang="sv-SE" sz="1200" b="0" i="0" dirty="0">
                <a:solidFill>
                  <a:srgbClr val="000000"/>
                </a:solidFill>
                <a:effectLst/>
                <a:highlight>
                  <a:srgbClr val="FFFFFF"/>
                </a:highlight>
              </a:rPr>
              <a:t>Utse person som ordnar resor till de aktiviteter som gruppen ska delta i.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Material</a:t>
            </a:r>
            <a:r>
              <a:rPr lang="sv-SE" sz="1200" b="0" i="0" dirty="0">
                <a:solidFill>
                  <a:srgbClr val="000000"/>
                </a:solidFill>
                <a:effectLst/>
                <a:highlight>
                  <a:srgbClr val="FFFFFF"/>
                </a:highlight>
              </a:rPr>
              <a:t>: Utse person som ordnar med förslag, beställning, betalning och utlämnande av t.ex. tröjor, dressar m.m.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Pengar</a:t>
            </a:r>
            <a:r>
              <a:rPr lang="sv-SE" sz="1200" b="0" i="0" dirty="0">
                <a:solidFill>
                  <a:srgbClr val="000000"/>
                </a:solidFill>
                <a:effectLst/>
                <a:highlight>
                  <a:srgbClr val="FFFFFF"/>
                </a:highlight>
              </a:rPr>
              <a:t>: Utse person som organiserar aktiviteter för att ta in pengar till träningsgruppen.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Tävling:</a:t>
            </a:r>
            <a:r>
              <a:rPr lang="sv-SE" sz="1200" b="0" i="0" dirty="0">
                <a:solidFill>
                  <a:srgbClr val="000000"/>
                </a:solidFill>
                <a:effectLst/>
                <a:highlight>
                  <a:srgbClr val="FFFFFF"/>
                </a:highlight>
              </a:rPr>
              <a:t> Utse person som anordnar seriematch/turnering/seriesammandrag med försäljning.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Aktivitet (Garderob/Försäljning):</a:t>
            </a:r>
            <a:r>
              <a:rPr lang="sv-SE" sz="1200" b="0" i="0" dirty="0">
                <a:solidFill>
                  <a:srgbClr val="000000"/>
                </a:solidFill>
                <a:effectLst/>
                <a:highlight>
                  <a:srgbClr val="FFFFFF"/>
                </a:highlight>
              </a:rPr>
              <a:t> Utse person som bemannar garderoben på Folkparken och Sara Kulturhus eller administrerar försäljning, etc.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Administration:</a:t>
            </a:r>
            <a:r>
              <a:rPr lang="sv-SE" sz="1200" b="0" i="0" dirty="0">
                <a:solidFill>
                  <a:srgbClr val="000000"/>
                </a:solidFill>
                <a:effectLst/>
                <a:highlight>
                  <a:srgbClr val="FFFFFF"/>
                </a:highlight>
              </a:rPr>
              <a:t> Utse person som redovisar aktiviteter, tar in medlems- och deltagaravgift, delar ut och tar in medlemslappar och redovisar dessa.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Hemsida:</a:t>
            </a:r>
            <a:r>
              <a:rPr lang="sv-SE" sz="1200" b="0" i="0" dirty="0">
                <a:solidFill>
                  <a:srgbClr val="000000"/>
                </a:solidFill>
                <a:effectLst/>
                <a:highlight>
                  <a:srgbClr val="FFFFFF"/>
                </a:highlight>
              </a:rPr>
              <a:t> Utse person som hanterar lagets ”hemsida” (laget.se).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Utbildning och rekrytering:</a:t>
            </a:r>
            <a:r>
              <a:rPr lang="sv-SE" sz="1200" b="0" i="0" dirty="0">
                <a:solidFill>
                  <a:srgbClr val="000000"/>
                </a:solidFill>
                <a:effectLst/>
                <a:highlight>
                  <a:srgbClr val="FFFFFF"/>
                </a:highlight>
              </a:rPr>
              <a:t> Utse kontaktperson som bistår styrelsen i samband med kursarrangemang och inventerar utbildningsbehovet i gruppen.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Träning:</a:t>
            </a:r>
            <a:r>
              <a:rPr lang="sv-SE" sz="1200" b="0" i="0" dirty="0">
                <a:solidFill>
                  <a:srgbClr val="000000"/>
                </a:solidFill>
                <a:effectLst/>
                <a:highlight>
                  <a:srgbClr val="FFFFFF"/>
                </a:highlight>
              </a:rPr>
              <a:t> Utse flera personer som ordnar en till två roliga träningar i veckan, för närvarokort, anmäler till cuper och tävlingar, coachar vid tävling, håller i föräldramöten och spelarmöten, ordnar träningshelger, gör säsongsplanering, rekryterar tränare till nästa säsong.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Valberedning:</a:t>
            </a:r>
            <a:r>
              <a:rPr lang="sv-SE" sz="1200" b="0" i="0" dirty="0">
                <a:solidFill>
                  <a:srgbClr val="000000"/>
                </a:solidFill>
                <a:effectLst/>
                <a:highlight>
                  <a:srgbClr val="FFFFFF"/>
                </a:highlight>
              </a:rPr>
              <a:t> Utse en person till valberedningen för klubbens styrelse</a:t>
            </a:r>
            <a:r>
              <a:rPr lang="sv-SE" sz="1200" i="1" dirty="0">
                <a:solidFill>
                  <a:srgbClr val="000000"/>
                </a:solidFill>
                <a:highlight>
                  <a:srgbClr val="FFFFFF"/>
                </a:highlight>
              </a:rPr>
              <a:t> (g</a:t>
            </a:r>
            <a:r>
              <a:rPr lang="sv-SE" sz="1200" b="0" i="1" dirty="0">
                <a:solidFill>
                  <a:srgbClr val="000000"/>
                </a:solidFill>
                <a:effectLst/>
                <a:highlight>
                  <a:srgbClr val="FFFFFF"/>
                </a:highlight>
              </a:rPr>
              <a:t>äller Ungdom, Dam A, Dam B, Herr).</a:t>
            </a:r>
            <a:endParaRPr lang="sv-SE" sz="1200" b="0" i="0" dirty="0">
              <a:solidFill>
                <a:srgbClr val="000000"/>
              </a:solidFill>
              <a:effectLst/>
              <a:highlight>
                <a:srgbClr val="FFFFFF"/>
              </a:highlight>
            </a:endParaRP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Tacka: </a:t>
            </a:r>
            <a:r>
              <a:rPr lang="sv-SE" sz="1200" b="0" i="0" dirty="0">
                <a:solidFill>
                  <a:srgbClr val="000000"/>
                </a:solidFill>
                <a:effectLst/>
                <a:highlight>
                  <a:srgbClr val="FFFFFF"/>
                </a:highlight>
              </a:rPr>
              <a:t>Sponsorer och andra som stöttat laget: med t.ex. julpresent (tas från lagets egen kassa).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Ekonomiskt stöd:</a:t>
            </a:r>
            <a:r>
              <a:rPr lang="sv-SE" sz="1200" b="0" i="0" dirty="0">
                <a:solidFill>
                  <a:srgbClr val="000000"/>
                </a:solidFill>
                <a:effectLst/>
                <a:highlight>
                  <a:srgbClr val="FFFFFF"/>
                </a:highlight>
              </a:rPr>
              <a:t> Bestämma om någon av spelarna behöver ekonomiskt stöd och i så fall ge stöd (tas från lagets egen kassa). </a:t>
            </a:r>
          </a:p>
          <a:p>
            <a:pPr marL="171450" indent="-171450" algn="l" rtl="0" fontAlgn="base">
              <a:buClr>
                <a:schemeClr val="bg2"/>
              </a:buClr>
              <a:buFont typeface="Wingdings" panose="05000000000000000000" pitchFamily="2" charset="2"/>
              <a:buChar char="ü"/>
            </a:pPr>
            <a:r>
              <a:rPr lang="sv-SE" sz="1200" b="1" i="0" dirty="0">
                <a:solidFill>
                  <a:srgbClr val="000000"/>
                </a:solidFill>
                <a:effectLst/>
                <a:highlight>
                  <a:srgbClr val="FFFFFF"/>
                </a:highlight>
              </a:rPr>
              <a:t>Domare:</a:t>
            </a:r>
            <a:r>
              <a:rPr lang="sv-SE" sz="1200" b="0" i="0" dirty="0">
                <a:solidFill>
                  <a:srgbClr val="000000"/>
                </a:solidFill>
                <a:effectLst/>
                <a:highlight>
                  <a:srgbClr val="FFFFFF"/>
                </a:highlight>
              </a:rPr>
              <a:t> Ordna kortsiktigt och långsiktigt att rätt utbildad domare finns till seriematcherna. </a:t>
            </a:r>
          </a:p>
          <a:p>
            <a:pPr marL="171450" indent="-171450" algn="l" rtl="0" fontAlgn="base">
              <a:buClr>
                <a:schemeClr val="bg2"/>
              </a:buClr>
              <a:buFont typeface="Wingdings" panose="05000000000000000000" pitchFamily="2" charset="2"/>
              <a:buChar char="ü"/>
            </a:pPr>
            <a:r>
              <a:rPr lang="sv-SE" sz="1200" b="1" i="0" dirty="0" err="1">
                <a:solidFill>
                  <a:srgbClr val="000000"/>
                </a:solidFill>
                <a:effectLst/>
                <a:highlight>
                  <a:srgbClr val="FFFFFF"/>
                </a:highlight>
              </a:rPr>
              <a:t>Spelargrupp</a:t>
            </a:r>
            <a:r>
              <a:rPr lang="sv-SE" sz="1200" b="1" i="0" dirty="0">
                <a:solidFill>
                  <a:srgbClr val="000000"/>
                </a:solidFill>
                <a:effectLst/>
                <a:highlight>
                  <a:srgbClr val="FFFFFF"/>
                </a:highlight>
              </a:rPr>
              <a:t> och andr</a:t>
            </a:r>
            <a:r>
              <a:rPr lang="sv-SE" sz="1200" b="1" dirty="0">
                <a:solidFill>
                  <a:srgbClr val="000000"/>
                </a:solidFill>
                <a:highlight>
                  <a:srgbClr val="FFFFFF"/>
                </a:highlight>
              </a:rPr>
              <a:t>a arbetsgrupper</a:t>
            </a:r>
            <a:r>
              <a:rPr lang="sv-SE" sz="1200" b="1" i="0" dirty="0">
                <a:solidFill>
                  <a:srgbClr val="000000"/>
                </a:solidFill>
                <a:effectLst/>
                <a:highlight>
                  <a:srgbClr val="FFFFFF"/>
                </a:highlight>
              </a:rPr>
              <a:t>:</a:t>
            </a:r>
            <a:r>
              <a:rPr lang="sv-SE" sz="1200" b="0" i="0" dirty="0">
                <a:solidFill>
                  <a:srgbClr val="000000"/>
                </a:solidFill>
                <a:effectLst/>
                <a:highlight>
                  <a:srgbClr val="FFFFFF"/>
                </a:highlight>
              </a:rPr>
              <a:t> Utse minst en person per serielag. </a:t>
            </a:r>
            <a:endParaRPr lang="en-SE" dirty="0"/>
          </a:p>
        </p:txBody>
      </p:sp>
      <p:sp>
        <p:nvSpPr>
          <p:cNvPr id="4" name="TextBox 3">
            <a:extLst>
              <a:ext uri="{FF2B5EF4-FFF2-40B4-BE49-F238E27FC236}">
                <a16:creationId xmlns:a16="http://schemas.microsoft.com/office/drawing/2014/main" id="{90D4D8C7-2ADC-AB79-78F4-6FEF7F3A1624}"/>
              </a:ext>
            </a:extLst>
          </p:cNvPr>
          <p:cNvSpPr txBox="1"/>
          <p:nvPr/>
        </p:nvSpPr>
        <p:spPr>
          <a:xfrm>
            <a:off x="446400" y="4180473"/>
            <a:ext cx="12072953" cy="2954655"/>
          </a:xfrm>
          <a:prstGeom prst="rect">
            <a:avLst/>
          </a:prstGeom>
          <a:noFill/>
        </p:spPr>
        <p:txBody>
          <a:bodyPr wrap="square" rtlCol="0">
            <a:spAutoFit/>
          </a:bodyPr>
          <a:lstStyle/>
          <a:p>
            <a:pPr algn="l" rtl="0" fontAlgn="base"/>
            <a:r>
              <a:rPr lang="sv-SE" sz="1200" b="0" i="0" dirty="0">
                <a:solidFill>
                  <a:srgbClr val="000000"/>
                </a:solidFill>
                <a:effectLst/>
                <a:highlight>
                  <a:srgbClr val="FFFFFF"/>
                </a:highlight>
              </a:rPr>
              <a:t>STYRELSENS ANSVAR </a:t>
            </a:r>
          </a:p>
          <a:p>
            <a:pPr algn="l" rtl="0" fontAlgn="base"/>
            <a:r>
              <a:rPr lang="sv-SE" sz="1200" b="0" i="0" dirty="0">
                <a:solidFill>
                  <a:srgbClr val="000000"/>
                </a:solidFill>
                <a:effectLst/>
                <a:highlight>
                  <a:srgbClr val="FFFFFF"/>
                </a:highlight>
              </a:rPr>
              <a: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Leda och delegera arbetet.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Försöka få organisationen att fungera utan anställd/kansli.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Följa verksamhetsplanen från årsmötet.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Följa budget från årsmötet.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Utse ansvarig i styrelsen mot varje träningsgrupp.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Hålla kontakt med träningsgrupperna samt arbetsgrupper, t.ex. </a:t>
            </a:r>
            <a:r>
              <a:rPr lang="sv-SE" sz="1200" b="0" i="0" dirty="0" err="1">
                <a:solidFill>
                  <a:srgbClr val="000000"/>
                </a:solidFill>
                <a:effectLst/>
                <a:highlight>
                  <a:srgbClr val="FFFFFF"/>
                </a:highlight>
              </a:rPr>
              <a:t>spelargrupp</a:t>
            </a:r>
            <a:r>
              <a:rPr lang="sv-SE" sz="1200" b="0" i="0" dirty="0">
                <a:solidFill>
                  <a:srgbClr val="000000"/>
                </a:solidFill>
                <a:effectLst/>
                <a:highlight>
                  <a:srgbClr val="FFFFFF"/>
                </a:highlight>
              </a:rPr>
              <a:t>.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Delta på föräldramöten.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Sköta kontakt med kommun och bank.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Ordna utbildningar som behövs/efterfrågas.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Ansvara för lokal där klubbens egendom förvaras.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Ordna årsmöte. </a:t>
            </a:r>
          </a:p>
          <a:p>
            <a:pPr marL="171450" indent="-171450" algn="l" rtl="0" fontAlgn="base">
              <a:buClr>
                <a:schemeClr val="bg2"/>
              </a:buClr>
              <a:buFont typeface="Wingdings" panose="05000000000000000000" pitchFamily="2" charset="2"/>
              <a:buChar char="ü"/>
            </a:pPr>
            <a:r>
              <a:rPr lang="sv-SE" sz="1200" b="0" i="0" dirty="0">
                <a:solidFill>
                  <a:srgbClr val="000000"/>
                </a:solidFill>
                <a:effectLst/>
                <a:highlight>
                  <a:srgbClr val="FFFFFF"/>
                </a:highlight>
              </a:rPr>
              <a:t>Kontrollera, påminn och protokollför kollen av ledares belastningsregister. </a:t>
            </a:r>
          </a:p>
          <a:p>
            <a:endParaRPr lang="en-SE" dirty="0"/>
          </a:p>
        </p:txBody>
      </p:sp>
      <p:pic>
        <p:nvPicPr>
          <p:cNvPr id="6" name="Picture 5">
            <a:extLst>
              <a:ext uri="{FF2B5EF4-FFF2-40B4-BE49-F238E27FC236}">
                <a16:creationId xmlns:a16="http://schemas.microsoft.com/office/drawing/2014/main" id="{D86B2CCA-A948-E823-05B7-6B7B1723F0DC}"/>
              </a:ext>
            </a:extLst>
          </p:cNvPr>
          <p:cNvPicPr>
            <a:picLocks noChangeAspect="1"/>
          </p:cNvPicPr>
          <p:nvPr/>
        </p:nvPicPr>
        <p:blipFill>
          <a:blip r:embed="rId3"/>
          <a:stretch>
            <a:fillRect/>
          </a:stretch>
        </p:blipFill>
        <p:spPr>
          <a:xfrm>
            <a:off x="6318504" y="4053651"/>
            <a:ext cx="4942463" cy="2795850"/>
          </a:xfrm>
          <a:prstGeom prst="rect">
            <a:avLst/>
          </a:prstGeom>
        </p:spPr>
      </p:pic>
    </p:spTree>
    <p:extLst>
      <p:ext uri="{BB962C8B-B14F-4D97-AF65-F5344CB8AC3E}">
        <p14:creationId xmlns:p14="http://schemas.microsoft.com/office/powerpoint/2010/main" val="1714399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719134-A9DD-0801-48CA-3586ED157529}"/>
              </a:ext>
            </a:extLst>
          </p:cNvPr>
          <p:cNvPicPr>
            <a:picLocks noChangeAspect="1"/>
          </p:cNvPicPr>
          <p:nvPr/>
        </p:nvPicPr>
        <p:blipFill>
          <a:blip r:embed="rId3"/>
          <a:stretch>
            <a:fillRect/>
          </a:stretch>
        </p:blipFill>
        <p:spPr>
          <a:xfrm>
            <a:off x="273387" y="128165"/>
            <a:ext cx="698551" cy="863338"/>
          </a:xfrm>
          <a:prstGeom prst="rect">
            <a:avLst/>
          </a:prstGeom>
        </p:spPr>
      </p:pic>
      <p:sp>
        <p:nvSpPr>
          <p:cNvPr id="5" name="TextBox 4">
            <a:extLst>
              <a:ext uri="{FF2B5EF4-FFF2-40B4-BE49-F238E27FC236}">
                <a16:creationId xmlns:a16="http://schemas.microsoft.com/office/drawing/2014/main" id="{2BADEE95-5E76-BE30-1882-67F8EBDD8027}"/>
              </a:ext>
            </a:extLst>
          </p:cNvPr>
          <p:cNvSpPr txBox="1"/>
          <p:nvPr/>
        </p:nvSpPr>
        <p:spPr>
          <a:xfrm>
            <a:off x="971938" y="280977"/>
            <a:ext cx="4858752"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2000" b="1">
                <a:solidFill>
                  <a:srgbClr val="008A00"/>
                </a:solidFill>
                <a:cs typeface="Arial"/>
              </a:rPr>
              <a:t>Ansvarsområden styrelsen</a:t>
            </a:r>
            <a:r>
              <a:rPr lang="sv-SE" sz="2000">
                <a:solidFill>
                  <a:srgbClr val="000000"/>
                </a:solidFill>
                <a:cs typeface="Arial"/>
              </a:rPr>
              <a:t>​</a:t>
            </a:r>
            <a:endParaRPr lang="sv-SE"/>
          </a:p>
        </p:txBody>
      </p:sp>
      <p:sp>
        <p:nvSpPr>
          <p:cNvPr id="2" name="TextBox 1">
            <a:extLst>
              <a:ext uri="{FF2B5EF4-FFF2-40B4-BE49-F238E27FC236}">
                <a16:creationId xmlns:a16="http://schemas.microsoft.com/office/drawing/2014/main" id="{89A4220D-DBD9-C51F-100A-72216E3B49FB}"/>
              </a:ext>
            </a:extLst>
          </p:cNvPr>
          <p:cNvSpPr txBox="1"/>
          <p:nvPr/>
        </p:nvSpPr>
        <p:spPr>
          <a:xfrm>
            <a:off x="411854"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Åsa</a:t>
            </a:r>
          </a:p>
          <a:p>
            <a:pPr algn="ctr"/>
            <a:r>
              <a:rPr lang="sv-SE" sz="1400" b="1">
                <a:cs typeface="Arial"/>
              </a:rPr>
              <a:t>Ordförande</a:t>
            </a:r>
          </a:p>
        </p:txBody>
      </p:sp>
      <p:sp>
        <p:nvSpPr>
          <p:cNvPr id="7" name="TextBox 6">
            <a:extLst>
              <a:ext uri="{FF2B5EF4-FFF2-40B4-BE49-F238E27FC236}">
                <a16:creationId xmlns:a16="http://schemas.microsoft.com/office/drawing/2014/main" id="{D2FD6428-7F6E-1481-9B9A-3EC7B2DBECA6}"/>
              </a:ext>
            </a:extLst>
          </p:cNvPr>
          <p:cNvSpPr txBox="1"/>
          <p:nvPr/>
        </p:nvSpPr>
        <p:spPr>
          <a:xfrm>
            <a:off x="411854" y="1697603"/>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Ledarskap &amp; </a:t>
            </a:r>
            <a:endParaRPr lang="sv-SE" sz="1400" b="1">
              <a:solidFill>
                <a:schemeClr val="bg1"/>
              </a:solidFill>
              <a:cs typeface="Arial"/>
            </a:endParaRPr>
          </a:p>
          <a:p>
            <a:pPr algn="ctr"/>
            <a:r>
              <a:rPr lang="sv-SE" sz="1400" b="1">
                <a:solidFill>
                  <a:schemeClr val="bg1"/>
                </a:solidFill>
                <a:cs typeface="Arial"/>
              </a:rPr>
              <a:t>Kommunikation</a:t>
            </a:r>
          </a:p>
        </p:txBody>
      </p:sp>
      <p:sp>
        <p:nvSpPr>
          <p:cNvPr id="11" name="TextBox 10">
            <a:extLst>
              <a:ext uri="{FF2B5EF4-FFF2-40B4-BE49-F238E27FC236}">
                <a16:creationId xmlns:a16="http://schemas.microsoft.com/office/drawing/2014/main" id="{DB387809-A9A8-FC95-51AA-3D41EECB6CB6}"/>
              </a:ext>
            </a:extLst>
          </p:cNvPr>
          <p:cNvSpPr txBox="1"/>
          <p:nvPr/>
        </p:nvSpPr>
        <p:spPr>
          <a:xfrm>
            <a:off x="2045520"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Fredrik</a:t>
            </a:r>
          </a:p>
          <a:p>
            <a:pPr algn="ctr"/>
            <a:r>
              <a:rPr lang="sv-SE" sz="1400" b="1">
                <a:cs typeface="Arial"/>
              </a:rPr>
              <a:t>Vice Ordförande</a:t>
            </a:r>
          </a:p>
        </p:txBody>
      </p:sp>
      <p:sp>
        <p:nvSpPr>
          <p:cNvPr id="12" name="TextBox 11">
            <a:extLst>
              <a:ext uri="{FF2B5EF4-FFF2-40B4-BE49-F238E27FC236}">
                <a16:creationId xmlns:a16="http://schemas.microsoft.com/office/drawing/2014/main" id="{6E5C661E-5F1D-F947-B15C-0C741F08BF51}"/>
              </a:ext>
            </a:extLst>
          </p:cNvPr>
          <p:cNvSpPr txBox="1"/>
          <p:nvPr/>
        </p:nvSpPr>
        <p:spPr>
          <a:xfrm>
            <a:off x="8640521"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Dan</a:t>
            </a:r>
          </a:p>
          <a:p>
            <a:pPr algn="ctr"/>
            <a:r>
              <a:rPr lang="sv-SE" sz="1400" b="1">
                <a:cs typeface="Arial"/>
              </a:rPr>
              <a:t>Ledamot</a:t>
            </a:r>
          </a:p>
        </p:txBody>
      </p:sp>
      <p:sp>
        <p:nvSpPr>
          <p:cNvPr id="13" name="TextBox 12">
            <a:extLst>
              <a:ext uri="{FF2B5EF4-FFF2-40B4-BE49-F238E27FC236}">
                <a16:creationId xmlns:a16="http://schemas.microsoft.com/office/drawing/2014/main" id="{2B643BBA-BE71-CA93-E559-CD2DA3D0F921}"/>
              </a:ext>
            </a:extLst>
          </p:cNvPr>
          <p:cNvSpPr txBox="1"/>
          <p:nvPr/>
        </p:nvSpPr>
        <p:spPr>
          <a:xfrm>
            <a:off x="6976686"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Jossan</a:t>
            </a:r>
          </a:p>
          <a:p>
            <a:pPr algn="ctr"/>
            <a:r>
              <a:rPr lang="sv-SE" sz="1400" b="1">
                <a:cs typeface="Arial"/>
              </a:rPr>
              <a:t>Ledamot</a:t>
            </a:r>
          </a:p>
        </p:txBody>
      </p:sp>
      <p:sp>
        <p:nvSpPr>
          <p:cNvPr id="14" name="TextBox 13">
            <a:extLst>
              <a:ext uri="{FF2B5EF4-FFF2-40B4-BE49-F238E27FC236}">
                <a16:creationId xmlns:a16="http://schemas.microsoft.com/office/drawing/2014/main" id="{B8002B48-8A76-122B-CE97-D8F25AF7EADE}"/>
              </a:ext>
            </a:extLst>
          </p:cNvPr>
          <p:cNvSpPr txBox="1"/>
          <p:nvPr/>
        </p:nvSpPr>
        <p:spPr>
          <a:xfrm>
            <a:off x="10304355"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Pontus</a:t>
            </a:r>
          </a:p>
          <a:p>
            <a:pPr algn="ctr"/>
            <a:r>
              <a:rPr lang="sv-SE" sz="1400" b="1">
                <a:cs typeface="Arial"/>
              </a:rPr>
              <a:t>Ersättare</a:t>
            </a:r>
          </a:p>
        </p:txBody>
      </p:sp>
      <p:sp>
        <p:nvSpPr>
          <p:cNvPr id="15" name="TextBox 14">
            <a:extLst>
              <a:ext uri="{FF2B5EF4-FFF2-40B4-BE49-F238E27FC236}">
                <a16:creationId xmlns:a16="http://schemas.microsoft.com/office/drawing/2014/main" id="{1B72CCF7-26BA-FD81-B318-8B526DD2ED70}"/>
              </a:ext>
            </a:extLst>
          </p:cNvPr>
          <p:cNvSpPr txBox="1"/>
          <p:nvPr/>
        </p:nvSpPr>
        <p:spPr>
          <a:xfrm>
            <a:off x="5312852"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Henry</a:t>
            </a:r>
          </a:p>
          <a:p>
            <a:pPr algn="ctr"/>
            <a:r>
              <a:rPr lang="sv-SE" sz="1400" b="1">
                <a:cs typeface="Arial"/>
              </a:rPr>
              <a:t>Kassör</a:t>
            </a:r>
          </a:p>
        </p:txBody>
      </p:sp>
      <p:sp>
        <p:nvSpPr>
          <p:cNvPr id="16" name="TextBox 15">
            <a:extLst>
              <a:ext uri="{FF2B5EF4-FFF2-40B4-BE49-F238E27FC236}">
                <a16:creationId xmlns:a16="http://schemas.microsoft.com/office/drawing/2014/main" id="{9A3D4576-9481-A7EB-AA62-7C29F234AAE6}"/>
              </a:ext>
            </a:extLst>
          </p:cNvPr>
          <p:cNvSpPr txBox="1"/>
          <p:nvPr/>
        </p:nvSpPr>
        <p:spPr>
          <a:xfrm>
            <a:off x="3679186" y="1082943"/>
            <a:ext cx="1573702" cy="523220"/>
          </a:xfrm>
          <a:prstGeom prst="rect">
            <a:avLst/>
          </a:prstGeom>
          <a:solidFill>
            <a:schemeClr val="bg1">
              <a:lumMod val="75000"/>
            </a:schemeClr>
          </a:solidFill>
          <a:ln>
            <a:solidFill>
              <a:schemeClr val="tx1"/>
            </a:solidFill>
          </a:ln>
        </p:spPr>
        <p:txBody>
          <a:bodyPr wrap="square" rtlCol="0">
            <a:spAutoFit/>
          </a:bodyPr>
          <a:lstStyle/>
          <a:p>
            <a:pPr algn="ctr"/>
            <a:r>
              <a:rPr lang="sv-SE" sz="1400" i="1">
                <a:solidFill>
                  <a:schemeClr val="bg2"/>
                </a:solidFill>
              </a:rPr>
              <a:t>Tord</a:t>
            </a:r>
          </a:p>
          <a:p>
            <a:pPr algn="ctr"/>
            <a:r>
              <a:rPr lang="sv-SE" sz="1400" b="1">
                <a:cs typeface="Arial"/>
              </a:rPr>
              <a:t>Sekreterare</a:t>
            </a:r>
          </a:p>
        </p:txBody>
      </p:sp>
      <p:sp>
        <p:nvSpPr>
          <p:cNvPr id="20" name="TextBox 19">
            <a:extLst>
              <a:ext uri="{FF2B5EF4-FFF2-40B4-BE49-F238E27FC236}">
                <a16:creationId xmlns:a16="http://schemas.microsoft.com/office/drawing/2014/main" id="{A4D2052D-86A5-4E06-DA74-BBC7A1489C74}"/>
              </a:ext>
            </a:extLst>
          </p:cNvPr>
          <p:cNvSpPr txBox="1"/>
          <p:nvPr/>
        </p:nvSpPr>
        <p:spPr>
          <a:xfrm>
            <a:off x="3695032" y="1687077"/>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Medlem &amp;</a:t>
            </a:r>
            <a:endParaRPr lang="sv-SE" sz="1400" b="1">
              <a:solidFill>
                <a:schemeClr val="bg1"/>
              </a:solidFill>
              <a:cs typeface="Arial"/>
            </a:endParaRPr>
          </a:p>
          <a:p>
            <a:pPr algn="ctr"/>
            <a:r>
              <a:rPr lang="sv-SE" sz="1400" b="1">
                <a:solidFill>
                  <a:schemeClr val="bg1"/>
                </a:solidFill>
                <a:cs typeface="Arial"/>
              </a:rPr>
              <a:t>Utbildning</a:t>
            </a:r>
          </a:p>
        </p:txBody>
      </p:sp>
      <p:sp>
        <p:nvSpPr>
          <p:cNvPr id="21" name="TextBox 20">
            <a:extLst>
              <a:ext uri="{FF2B5EF4-FFF2-40B4-BE49-F238E27FC236}">
                <a16:creationId xmlns:a16="http://schemas.microsoft.com/office/drawing/2014/main" id="{B5CE9FF0-DAAA-5603-E565-05DD8850EB89}"/>
              </a:ext>
            </a:extLst>
          </p:cNvPr>
          <p:cNvSpPr txBox="1"/>
          <p:nvPr/>
        </p:nvSpPr>
        <p:spPr>
          <a:xfrm>
            <a:off x="5335097" y="1697603"/>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Bidrag &amp;</a:t>
            </a:r>
            <a:endParaRPr lang="sv-SE" sz="1400" b="1">
              <a:solidFill>
                <a:schemeClr val="bg1"/>
              </a:solidFill>
              <a:cs typeface="Arial"/>
            </a:endParaRPr>
          </a:p>
          <a:p>
            <a:pPr algn="ctr"/>
            <a:r>
              <a:rPr lang="sv-SE" sz="1400" b="1">
                <a:solidFill>
                  <a:schemeClr val="bg1"/>
                </a:solidFill>
                <a:cs typeface="Arial"/>
              </a:rPr>
              <a:t>Ekonomi</a:t>
            </a:r>
          </a:p>
        </p:txBody>
      </p:sp>
      <p:sp>
        <p:nvSpPr>
          <p:cNvPr id="22" name="TextBox 21">
            <a:extLst>
              <a:ext uri="{FF2B5EF4-FFF2-40B4-BE49-F238E27FC236}">
                <a16:creationId xmlns:a16="http://schemas.microsoft.com/office/drawing/2014/main" id="{BC1FB95F-598B-6C39-70B7-EF4A3231FAE7}"/>
              </a:ext>
            </a:extLst>
          </p:cNvPr>
          <p:cNvSpPr txBox="1"/>
          <p:nvPr/>
        </p:nvSpPr>
        <p:spPr>
          <a:xfrm>
            <a:off x="6987809" y="1705578"/>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Profil &amp;</a:t>
            </a:r>
            <a:endParaRPr lang="sv-SE" sz="1400" b="1">
              <a:solidFill>
                <a:schemeClr val="bg1"/>
              </a:solidFill>
              <a:cs typeface="Arial"/>
            </a:endParaRPr>
          </a:p>
          <a:p>
            <a:pPr algn="ctr"/>
            <a:r>
              <a:rPr lang="sv-SE" sz="1400" b="1">
                <a:solidFill>
                  <a:schemeClr val="bg1"/>
                </a:solidFill>
                <a:cs typeface="Arial"/>
              </a:rPr>
              <a:t>Marknadsföring</a:t>
            </a:r>
          </a:p>
        </p:txBody>
      </p:sp>
      <p:sp>
        <p:nvSpPr>
          <p:cNvPr id="23" name="TextBox 22">
            <a:extLst>
              <a:ext uri="{FF2B5EF4-FFF2-40B4-BE49-F238E27FC236}">
                <a16:creationId xmlns:a16="http://schemas.microsoft.com/office/drawing/2014/main" id="{BBE94A9A-6D03-7C17-8C2D-4AE0DCA7178B}"/>
              </a:ext>
            </a:extLst>
          </p:cNvPr>
          <p:cNvSpPr txBox="1"/>
          <p:nvPr/>
        </p:nvSpPr>
        <p:spPr>
          <a:xfrm>
            <a:off x="8664290" y="1705578"/>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dirty="0">
                <a:solidFill>
                  <a:schemeClr val="bg1"/>
                </a:solidFill>
              </a:rPr>
              <a:t>LOK &amp; </a:t>
            </a:r>
            <a:br>
              <a:rPr lang="sv-SE" sz="1400" b="1" dirty="0">
                <a:solidFill>
                  <a:schemeClr val="bg1"/>
                </a:solidFill>
              </a:rPr>
            </a:br>
            <a:r>
              <a:rPr lang="sv-SE" sz="1400" b="1" dirty="0">
                <a:solidFill>
                  <a:schemeClr val="bg1"/>
                </a:solidFill>
              </a:rPr>
              <a:t>Sponsor</a:t>
            </a:r>
          </a:p>
        </p:txBody>
      </p:sp>
      <p:sp>
        <p:nvSpPr>
          <p:cNvPr id="24" name="TextBox 23">
            <a:extLst>
              <a:ext uri="{FF2B5EF4-FFF2-40B4-BE49-F238E27FC236}">
                <a16:creationId xmlns:a16="http://schemas.microsoft.com/office/drawing/2014/main" id="{B4FF8D51-127A-8926-4D59-F4C79F30B6C5}"/>
              </a:ext>
            </a:extLst>
          </p:cNvPr>
          <p:cNvSpPr txBox="1"/>
          <p:nvPr/>
        </p:nvSpPr>
        <p:spPr>
          <a:xfrm>
            <a:off x="10304355" y="1705578"/>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Förråd &amp;</a:t>
            </a:r>
            <a:endParaRPr lang="sv-SE" sz="1400" b="1">
              <a:solidFill>
                <a:schemeClr val="bg1"/>
              </a:solidFill>
              <a:cs typeface="Arial"/>
            </a:endParaRPr>
          </a:p>
          <a:p>
            <a:pPr algn="ctr"/>
            <a:r>
              <a:rPr lang="sv-SE" sz="1400" b="1">
                <a:solidFill>
                  <a:schemeClr val="bg1"/>
                </a:solidFill>
                <a:cs typeface="Arial"/>
              </a:rPr>
              <a:t>Beach</a:t>
            </a:r>
          </a:p>
        </p:txBody>
      </p:sp>
      <p:sp>
        <p:nvSpPr>
          <p:cNvPr id="25" name="TextBox 24">
            <a:extLst>
              <a:ext uri="{FF2B5EF4-FFF2-40B4-BE49-F238E27FC236}">
                <a16:creationId xmlns:a16="http://schemas.microsoft.com/office/drawing/2014/main" id="{6849A4C8-D839-1A0B-1DE3-5D51D34C6699}"/>
              </a:ext>
            </a:extLst>
          </p:cNvPr>
          <p:cNvSpPr txBox="1"/>
          <p:nvPr/>
        </p:nvSpPr>
        <p:spPr>
          <a:xfrm>
            <a:off x="2053443" y="1687077"/>
            <a:ext cx="1573702" cy="523220"/>
          </a:xfrm>
          <a:prstGeom prst="rect">
            <a:avLst/>
          </a:prstGeom>
          <a:solidFill>
            <a:schemeClr val="bg2"/>
          </a:solidFill>
          <a:ln>
            <a:solidFill>
              <a:schemeClr val="tx1"/>
            </a:solidFill>
          </a:ln>
        </p:spPr>
        <p:txBody>
          <a:bodyPr wrap="square" lIns="91440" tIns="45720" rIns="91440" bIns="45720" rtlCol="0" anchor="t">
            <a:spAutoFit/>
          </a:bodyPr>
          <a:lstStyle/>
          <a:p>
            <a:pPr algn="ctr"/>
            <a:r>
              <a:rPr lang="sv-SE" sz="1400" b="1">
                <a:solidFill>
                  <a:schemeClr val="bg1"/>
                </a:solidFill>
              </a:rPr>
              <a:t>Tävling &amp;</a:t>
            </a:r>
            <a:endParaRPr lang="sv-SE" sz="1400" b="1">
              <a:solidFill>
                <a:schemeClr val="bg1"/>
              </a:solidFill>
              <a:cs typeface="Arial"/>
            </a:endParaRPr>
          </a:p>
          <a:p>
            <a:pPr algn="ctr"/>
            <a:r>
              <a:rPr lang="sv-SE" sz="1400" b="1">
                <a:solidFill>
                  <a:schemeClr val="bg1"/>
                </a:solidFill>
                <a:cs typeface="Arial"/>
              </a:rPr>
              <a:t>Träning</a:t>
            </a:r>
          </a:p>
        </p:txBody>
      </p:sp>
      <p:sp>
        <p:nvSpPr>
          <p:cNvPr id="26" name="TextBox 25">
            <a:extLst>
              <a:ext uri="{FF2B5EF4-FFF2-40B4-BE49-F238E27FC236}">
                <a16:creationId xmlns:a16="http://schemas.microsoft.com/office/drawing/2014/main" id="{730AB964-C7BB-46D6-EFCC-F284A618FDC1}"/>
              </a:ext>
            </a:extLst>
          </p:cNvPr>
          <p:cNvSpPr txBox="1"/>
          <p:nvPr/>
        </p:nvSpPr>
        <p:spPr>
          <a:xfrm>
            <a:off x="411854" y="2228798"/>
            <a:ext cx="1573702" cy="43396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Kalla till möten -styrelse, ledare, årsmöte.</a:t>
            </a:r>
            <a:br>
              <a:rPr lang="sv-SE" sz="1200" dirty="0"/>
            </a:br>
            <a:endParaRPr lang="sv-SE" sz="1200" dirty="0"/>
          </a:p>
          <a:p>
            <a:pPr marL="285750" indent="-285750">
              <a:buFont typeface="Arial" panose="020B0604020202020204" pitchFamily="34" charset="0"/>
              <a:buChar char="•"/>
            </a:pPr>
            <a:r>
              <a:rPr lang="sv-SE" sz="1200" dirty="0"/>
              <a:t>Leda och fördela arbetet enligt styrelsehjulet.</a:t>
            </a:r>
            <a:br>
              <a:rPr lang="sv-SE" sz="1200" dirty="0"/>
            </a:br>
            <a:endParaRPr lang="sv-SE" sz="1200" dirty="0"/>
          </a:p>
          <a:p>
            <a:pPr marL="285750" indent="-285750">
              <a:buFont typeface="Arial" panose="020B0604020202020204" pitchFamily="34" charset="0"/>
              <a:buChar char="•"/>
            </a:pPr>
            <a:r>
              <a:rPr lang="sv-SE" sz="1200" dirty="0">
                <a:cs typeface="Arial"/>
              </a:rPr>
              <a:t>Uppdatera dokument och administrera</a:t>
            </a:r>
            <a:r>
              <a:rPr lang="sv-SE" sz="1200" dirty="0"/>
              <a:t> Teams.</a:t>
            </a:r>
            <a:endParaRPr lang="sv-SE" dirty="0"/>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Administrera klubbsidan Laget.se.</a:t>
            </a:r>
            <a:br>
              <a:rPr lang="sv-SE" sz="1200" dirty="0"/>
            </a:br>
            <a:endParaRPr lang="sv-SE" sz="1200" dirty="0"/>
          </a:p>
          <a:p>
            <a:pPr marL="285750" indent="-285750">
              <a:buFont typeface="Arial" panose="020B0604020202020204" pitchFamily="34" charset="0"/>
              <a:buChar char="•"/>
            </a:pPr>
            <a:r>
              <a:rPr lang="sv-SE" sz="1200" dirty="0"/>
              <a:t>Ansvara för styrelsemailen.</a:t>
            </a:r>
            <a:br>
              <a:rPr lang="sv-SE" sz="1200" dirty="0"/>
            </a:br>
            <a:endParaRPr lang="sv-SE" sz="1200" dirty="0"/>
          </a:p>
          <a:p>
            <a:pPr marL="285750" indent="-285750">
              <a:buFont typeface="Arial" panose="020B0604020202020204" pitchFamily="34" charset="0"/>
              <a:buChar char="•"/>
            </a:pPr>
            <a:r>
              <a:rPr lang="sv-SE" sz="1200" dirty="0"/>
              <a:t>Utskick till lagen via email.</a:t>
            </a:r>
          </a:p>
        </p:txBody>
      </p:sp>
      <p:sp>
        <p:nvSpPr>
          <p:cNvPr id="28" name="TextBox 27">
            <a:extLst>
              <a:ext uri="{FF2B5EF4-FFF2-40B4-BE49-F238E27FC236}">
                <a16:creationId xmlns:a16="http://schemas.microsoft.com/office/drawing/2014/main" id="{346103C2-8B46-CDBE-39EB-50EEC3CAF00E}"/>
              </a:ext>
            </a:extLst>
          </p:cNvPr>
          <p:cNvSpPr txBox="1"/>
          <p:nvPr/>
        </p:nvSpPr>
        <p:spPr>
          <a:xfrm>
            <a:off x="2064692" y="2228798"/>
            <a:ext cx="1628307" cy="5078313"/>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Boka/ avboka halltider.</a:t>
            </a:r>
            <a:br>
              <a:rPr lang="sv-SE" sz="1200" dirty="0"/>
            </a:br>
            <a:endParaRPr lang="sv-SE" sz="1200" dirty="0"/>
          </a:p>
          <a:p>
            <a:pPr marL="285750" indent="-285750">
              <a:buFont typeface="Arial" panose="020B0604020202020204" pitchFamily="34" charset="0"/>
              <a:buChar char="•"/>
            </a:pPr>
            <a:r>
              <a:rPr lang="sv-SE" sz="1200" dirty="0"/>
              <a:t>Leda LIU.</a:t>
            </a:r>
            <a:br>
              <a:rPr lang="sv-SE" sz="1200" dirty="0"/>
            </a:br>
            <a:endParaRPr lang="sv-SE" sz="1200" dirty="0"/>
          </a:p>
          <a:p>
            <a:pPr marL="285750" indent="-285750">
              <a:buFont typeface="Arial" panose="020B0604020202020204" pitchFamily="34" charset="0"/>
              <a:buChar char="•"/>
            </a:pPr>
            <a:r>
              <a:rPr lang="sv-SE" sz="1200" dirty="0"/>
              <a:t>Ansökningar till seriespel 15/5 varje år.</a:t>
            </a:r>
            <a:br>
              <a:rPr lang="sv-SE" sz="1200" dirty="0">
                <a:cs typeface="Arial"/>
              </a:rPr>
            </a:br>
            <a:endParaRPr lang="sv-SE" sz="1200" dirty="0">
              <a:cs typeface="Arial"/>
            </a:endParaRPr>
          </a:p>
          <a:p>
            <a:pPr marL="285750" indent="-285750">
              <a:buFont typeface="Arial" panose="020B0604020202020204" pitchFamily="34" charset="0"/>
              <a:buChar char="•"/>
            </a:pPr>
            <a:r>
              <a:rPr lang="sv-SE" sz="1200" dirty="0"/>
              <a:t>Hantera matcher i </a:t>
            </a:r>
            <a:r>
              <a:rPr lang="sv-SE" sz="1200" dirty="0" err="1"/>
              <a:t>Profixio</a:t>
            </a:r>
            <a:r>
              <a:rPr lang="sv-SE" sz="1200" dirty="0"/>
              <a:t>.</a:t>
            </a:r>
            <a:endParaRPr lang="sv-SE" sz="1200" dirty="0">
              <a:cs typeface="Arial"/>
            </a:endParaRP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Anmäla till och ansvara för divisionsspel.</a:t>
            </a:r>
          </a:p>
          <a:p>
            <a:endParaRPr lang="sv-SE" sz="1200" dirty="0"/>
          </a:p>
          <a:p>
            <a:pPr marL="285750" indent="-285750">
              <a:buFont typeface="Arial" panose="020B0604020202020204" pitchFamily="34" charset="0"/>
              <a:buChar char="•"/>
            </a:pPr>
            <a:r>
              <a:rPr lang="sv-SE" sz="1200" dirty="0"/>
              <a:t>Ansvara för try-</a:t>
            </a:r>
            <a:r>
              <a:rPr lang="sv-SE" sz="1200" dirty="0" err="1"/>
              <a:t>outs,och</a:t>
            </a:r>
            <a:r>
              <a:rPr lang="sv-SE" sz="1200" dirty="0"/>
              <a:t> tillsammans med ledare bedöma spelarflyttar mellan lag.</a:t>
            </a:r>
            <a:br>
              <a:rPr lang="sv-SE" sz="1200" dirty="0"/>
            </a:br>
            <a:endParaRPr lang="sv-SE" sz="1200" dirty="0"/>
          </a:p>
          <a:p>
            <a:pPr marL="285750" indent="-285750">
              <a:buFont typeface="Arial" panose="020B0604020202020204" pitchFamily="34" charset="0"/>
              <a:buChar char="•"/>
            </a:pPr>
            <a:r>
              <a:rPr lang="sv-SE" sz="1200" dirty="0"/>
              <a:t>Ansvara för förråd A-torp</a:t>
            </a:r>
            <a:br>
              <a:rPr lang="sv-SE" sz="1200" dirty="0"/>
            </a:br>
            <a:endParaRPr lang="sv-SE" sz="1200" dirty="0">
              <a:cs typeface="Arial"/>
            </a:endParaRPr>
          </a:p>
          <a:p>
            <a:endParaRPr lang="sv-SE" sz="1200" dirty="0">
              <a:cs typeface="Arial"/>
            </a:endParaRPr>
          </a:p>
        </p:txBody>
      </p:sp>
      <p:sp>
        <p:nvSpPr>
          <p:cNvPr id="29" name="TextBox 28">
            <a:extLst>
              <a:ext uri="{FF2B5EF4-FFF2-40B4-BE49-F238E27FC236}">
                <a16:creationId xmlns:a16="http://schemas.microsoft.com/office/drawing/2014/main" id="{979B8646-EBAB-691E-879A-4B8A4EBCEC61}"/>
              </a:ext>
            </a:extLst>
          </p:cNvPr>
          <p:cNvSpPr txBox="1"/>
          <p:nvPr/>
        </p:nvSpPr>
        <p:spPr>
          <a:xfrm>
            <a:off x="3717532" y="2228798"/>
            <a:ext cx="1673158" cy="3970318"/>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Föra styrelseprotokoll.</a:t>
            </a:r>
          </a:p>
          <a:p>
            <a:endParaRPr lang="sv-SE" sz="1200" dirty="0"/>
          </a:p>
          <a:p>
            <a:pPr marL="285750" indent="-285750">
              <a:buFont typeface="Arial" panose="020B0604020202020204" pitchFamily="34" charset="0"/>
              <a:buChar char="•"/>
            </a:pPr>
            <a:r>
              <a:rPr lang="sv-SE" sz="1200" dirty="0"/>
              <a:t>Hantera medlemsregister, licenser </a:t>
            </a:r>
            <a:r>
              <a:rPr lang="sv-SE" sz="1200" dirty="0" err="1"/>
              <a:t>Profixio</a:t>
            </a:r>
            <a:r>
              <a:rPr lang="sv-SE" sz="1200" dirty="0"/>
              <a:t>.</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Hantera övergångar av spelare.</a:t>
            </a:r>
            <a:br>
              <a:rPr lang="sv-SE" sz="1200" dirty="0"/>
            </a:br>
            <a:endParaRPr lang="sv-SE" sz="1200" dirty="0"/>
          </a:p>
          <a:p>
            <a:pPr marL="285750" indent="-285750">
              <a:buFont typeface="Arial" panose="020B0604020202020204" pitchFamily="34" charset="0"/>
              <a:buChar char="•"/>
            </a:pPr>
            <a:r>
              <a:rPr lang="sv-SE" sz="1200" dirty="0"/>
              <a:t>Föra översikt av utdrag belastningsregister för ledare.</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Ansvara för kurser, utbildningar och utbildningsstöd.</a:t>
            </a:r>
          </a:p>
          <a:p>
            <a:endParaRPr lang="sv-SE" sz="1200" dirty="0"/>
          </a:p>
        </p:txBody>
      </p:sp>
      <p:sp>
        <p:nvSpPr>
          <p:cNvPr id="30" name="TextBox 29">
            <a:extLst>
              <a:ext uri="{FF2B5EF4-FFF2-40B4-BE49-F238E27FC236}">
                <a16:creationId xmlns:a16="http://schemas.microsoft.com/office/drawing/2014/main" id="{8B1D8B09-3C84-6A16-3743-EEA3260BF0F4}"/>
              </a:ext>
            </a:extLst>
          </p:cNvPr>
          <p:cNvSpPr txBox="1"/>
          <p:nvPr/>
        </p:nvSpPr>
        <p:spPr>
          <a:xfrm>
            <a:off x="5339891" y="2226877"/>
            <a:ext cx="1583862" cy="433965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Ansvara och redogöra för klubbens och lagens ekonomi.</a:t>
            </a:r>
            <a:br>
              <a:rPr lang="sv-SE" sz="1200" dirty="0"/>
            </a:br>
            <a:endParaRPr lang="sv-SE" sz="1200" dirty="0"/>
          </a:p>
          <a:p>
            <a:pPr marL="285750" indent="-285750">
              <a:buFont typeface="Arial" panose="020B0604020202020204" pitchFamily="34" charset="0"/>
              <a:buChar char="•"/>
            </a:pPr>
            <a:r>
              <a:rPr lang="sv-SE" sz="1200" dirty="0"/>
              <a:t>Hantera in- och utbetalningar.</a:t>
            </a:r>
          </a:p>
          <a:p>
            <a:endParaRPr lang="sv-SE" sz="1200" dirty="0"/>
          </a:p>
          <a:p>
            <a:pPr marL="285750" indent="-285750">
              <a:buFont typeface="Arial" panose="020B0604020202020204" pitchFamily="34" charset="0"/>
              <a:buChar char="•"/>
            </a:pPr>
            <a:r>
              <a:rPr lang="sv-SE" sz="1200" dirty="0"/>
              <a:t>Bokföring och kontakt med revisor.</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Deklaration/ förenings-information.</a:t>
            </a:r>
            <a:br>
              <a:rPr lang="sv-SE" sz="1200" dirty="0"/>
            </a:br>
            <a:endParaRPr lang="sv-SE" sz="1200" dirty="0"/>
          </a:p>
          <a:p>
            <a:pPr marL="285750" indent="-285750">
              <a:buFont typeface="Arial" panose="020B0604020202020204" pitchFamily="34" charset="0"/>
              <a:buChar char="•"/>
            </a:pPr>
            <a:r>
              <a:rPr lang="sv-SE" sz="1200" dirty="0"/>
              <a:t>Ansvara för att budget tas fram.</a:t>
            </a:r>
          </a:p>
          <a:p>
            <a:endParaRPr lang="sv-SE" sz="1200" dirty="0"/>
          </a:p>
          <a:p>
            <a:pPr marL="285750" indent="-285750">
              <a:buFont typeface="Arial" panose="020B0604020202020204" pitchFamily="34" charset="0"/>
              <a:buChar char="•"/>
            </a:pPr>
            <a:r>
              <a:rPr lang="sv-SE" sz="1200" dirty="0"/>
              <a:t>Ansöka om bidrag och hantera sponsoravtal.</a:t>
            </a:r>
          </a:p>
        </p:txBody>
      </p:sp>
      <p:sp>
        <p:nvSpPr>
          <p:cNvPr id="31" name="TextBox 30">
            <a:extLst>
              <a:ext uri="{FF2B5EF4-FFF2-40B4-BE49-F238E27FC236}">
                <a16:creationId xmlns:a16="http://schemas.microsoft.com/office/drawing/2014/main" id="{D1D683F4-AB40-48A7-2E5B-36F926CAB2B3}"/>
              </a:ext>
            </a:extLst>
          </p:cNvPr>
          <p:cNvSpPr txBox="1"/>
          <p:nvPr/>
        </p:nvSpPr>
        <p:spPr>
          <a:xfrm>
            <a:off x="7023210" y="2210297"/>
            <a:ext cx="1573702" cy="3416320"/>
          </a:xfrm>
          <a:prstGeom prst="rect">
            <a:avLst/>
          </a:prstGeom>
          <a:noFill/>
        </p:spPr>
        <p:txBody>
          <a:bodyPr wrap="square" rtlCol="0">
            <a:spAutoFit/>
          </a:bodyPr>
          <a:lstStyle/>
          <a:p>
            <a:pPr marL="285750" indent="-285750">
              <a:buFont typeface="Arial" panose="020B0604020202020204" pitchFamily="34" charset="0"/>
              <a:buChar char="•"/>
            </a:pPr>
            <a:r>
              <a:rPr lang="sv-SE" sz="1200" dirty="0"/>
              <a:t>Ansvara för inlägg/ marknadsföring </a:t>
            </a:r>
            <a:r>
              <a:rPr lang="sv-SE" sz="1200" dirty="0" err="1"/>
              <a:t>Instagram</a:t>
            </a:r>
            <a:r>
              <a:rPr lang="sv-SE" sz="1200" dirty="0"/>
              <a:t>, Youtube och andra kanaler.</a:t>
            </a:r>
            <a:br>
              <a:rPr lang="sv-SE" sz="1200" dirty="0"/>
            </a:br>
            <a:endParaRPr lang="sv-SE" sz="1200" dirty="0"/>
          </a:p>
          <a:p>
            <a:pPr marL="285750" indent="-285750">
              <a:buFont typeface="Arial" panose="020B0604020202020204" pitchFamily="34" charset="0"/>
              <a:buChar char="•"/>
            </a:pPr>
            <a:r>
              <a:rPr lang="sv-SE" sz="1200" dirty="0"/>
              <a:t>Kontakt med </a:t>
            </a:r>
            <a:r>
              <a:rPr lang="sv-SE" sz="1200" dirty="0" err="1"/>
              <a:t>Norran</a:t>
            </a:r>
            <a:r>
              <a:rPr lang="sv-SE" sz="1200" dirty="0"/>
              <a:t> och annan media.</a:t>
            </a:r>
          </a:p>
          <a:p>
            <a:endParaRPr lang="sv-SE" sz="1200" dirty="0"/>
          </a:p>
          <a:p>
            <a:pPr marL="285750" indent="-285750">
              <a:buFont typeface="Arial" panose="020B0604020202020204" pitchFamily="34" charset="0"/>
              <a:buChar char="•"/>
            </a:pPr>
            <a:r>
              <a:rPr lang="sv-SE" sz="1200" dirty="0"/>
              <a:t>Styrelsekontakt </a:t>
            </a:r>
            <a:r>
              <a:rPr lang="sv-SE" sz="1200" dirty="0" err="1"/>
              <a:t>spelargrupp</a:t>
            </a:r>
            <a:r>
              <a:rPr lang="sv-SE" sz="1200" dirty="0"/>
              <a:t>.</a:t>
            </a:r>
            <a:br>
              <a:rPr lang="sv-SE" sz="1200" dirty="0"/>
            </a:br>
            <a:endParaRPr lang="sv-SE" sz="1200" dirty="0"/>
          </a:p>
          <a:p>
            <a:pPr marL="285750" indent="-285750">
              <a:buFont typeface="Arial" panose="020B0604020202020204" pitchFamily="34" charset="0"/>
              <a:buChar char="•"/>
            </a:pPr>
            <a:r>
              <a:rPr lang="sv-SE" sz="1200" dirty="0"/>
              <a:t>Styrelsekontakt kläder/ profilgrupp.</a:t>
            </a:r>
          </a:p>
          <a:p>
            <a:pPr marL="285750" indent="-285750">
              <a:buFont typeface="Arial" panose="020B0604020202020204" pitchFamily="34" charset="0"/>
              <a:buChar char="•"/>
            </a:pPr>
            <a:endParaRPr lang="sv-SE" sz="1200" dirty="0"/>
          </a:p>
        </p:txBody>
      </p:sp>
      <p:sp>
        <p:nvSpPr>
          <p:cNvPr id="32" name="TextBox 31">
            <a:extLst>
              <a:ext uri="{FF2B5EF4-FFF2-40B4-BE49-F238E27FC236}">
                <a16:creationId xmlns:a16="http://schemas.microsoft.com/office/drawing/2014/main" id="{A9B6FF52-C3C2-2CFD-057F-5D10342C70AF}"/>
              </a:ext>
            </a:extLst>
          </p:cNvPr>
          <p:cNvSpPr txBox="1"/>
          <p:nvPr/>
        </p:nvSpPr>
        <p:spPr>
          <a:xfrm>
            <a:off x="8676049" y="2228798"/>
            <a:ext cx="1573702" cy="360098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Ansvara för LOK-redovisning från lagen.</a:t>
            </a:r>
          </a:p>
          <a:p>
            <a:endParaRPr lang="sv-SE" sz="1200" dirty="0"/>
          </a:p>
          <a:p>
            <a:pPr marL="285750" indent="-285750">
              <a:buFont typeface="Arial" panose="020B0604020202020204" pitchFamily="34" charset="0"/>
              <a:buChar char="•"/>
            </a:pPr>
            <a:r>
              <a:rPr lang="sv-SE" sz="1200" dirty="0"/>
              <a:t>Ansökan om aktivitetsstöd från riksidrottsförbundet (LOK).</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Ansöka om aktivitetsstöd från </a:t>
            </a:r>
            <a:br>
              <a:rPr lang="sv-SE" sz="1200" dirty="0"/>
            </a:br>
            <a:r>
              <a:rPr lang="sv-SE" sz="1200" dirty="0"/>
              <a:t>kommunen.</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Styrelsekontakt sponsorgrupp.</a:t>
            </a:r>
          </a:p>
          <a:p>
            <a:pPr marL="285750" indent="-285750">
              <a:buFont typeface="Arial" panose="020B0604020202020204" pitchFamily="34" charset="0"/>
              <a:buChar char="•"/>
            </a:pPr>
            <a:endParaRPr lang="sv-SE" sz="1200" dirty="0"/>
          </a:p>
        </p:txBody>
      </p:sp>
      <p:sp>
        <p:nvSpPr>
          <p:cNvPr id="33" name="TextBox 32">
            <a:extLst>
              <a:ext uri="{FF2B5EF4-FFF2-40B4-BE49-F238E27FC236}">
                <a16:creationId xmlns:a16="http://schemas.microsoft.com/office/drawing/2014/main" id="{35683036-7CA8-0BC2-FC53-3D9ED8AE4DAA}"/>
              </a:ext>
            </a:extLst>
          </p:cNvPr>
          <p:cNvSpPr txBox="1"/>
          <p:nvPr/>
        </p:nvSpPr>
        <p:spPr>
          <a:xfrm>
            <a:off x="10328887" y="2228798"/>
            <a:ext cx="1573702" cy="4154984"/>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sv-SE" sz="1200" dirty="0"/>
              <a:t>Ansvara för frågor kring beach.</a:t>
            </a:r>
            <a:br>
              <a:rPr lang="sv-SE" sz="1200" dirty="0"/>
            </a:br>
            <a:endParaRPr lang="sv-SE" sz="1200" dirty="0"/>
          </a:p>
          <a:p>
            <a:pPr marL="285750" indent="-285750">
              <a:buFont typeface="Arial" panose="020B0604020202020204" pitchFamily="34" charset="0"/>
              <a:buChar char="•"/>
            </a:pPr>
            <a:r>
              <a:rPr lang="sv-SE" sz="1200" dirty="0"/>
              <a:t>Ansvara för vårstädning beachplaner.</a:t>
            </a:r>
            <a:br>
              <a:rPr lang="sv-SE" sz="1200" dirty="0"/>
            </a:br>
            <a:endParaRPr lang="sv-SE" sz="1200" dirty="0"/>
          </a:p>
          <a:p>
            <a:pPr marL="285750" indent="-285750">
              <a:buFont typeface="Arial" panose="020B0604020202020204" pitchFamily="34" charset="0"/>
              <a:buChar char="•"/>
            </a:pPr>
            <a:r>
              <a:rPr lang="sv-SE" sz="1200" dirty="0"/>
              <a:t>Hantera bokning beachplaner.</a:t>
            </a:r>
          </a:p>
          <a:p>
            <a:pPr marL="285750" indent="-285750">
              <a:buFont typeface="Arial" panose="020B0604020202020204" pitchFamily="34" charset="0"/>
              <a:buChar char="•"/>
            </a:pPr>
            <a:endParaRPr lang="sv-SE" sz="1200" dirty="0"/>
          </a:p>
          <a:p>
            <a:pPr marL="285750" indent="-285750">
              <a:buFont typeface="Arial" panose="020B0604020202020204" pitchFamily="34" charset="0"/>
              <a:buChar char="•"/>
            </a:pPr>
            <a:r>
              <a:rPr lang="sv-SE" sz="1200" dirty="0"/>
              <a:t>Styrelsekontakt för KM i beach.</a:t>
            </a:r>
            <a:br>
              <a:rPr lang="sv-SE" sz="1200" dirty="0"/>
            </a:br>
            <a:endParaRPr lang="sv-SE" sz="1200" dirty="0"/>
          </a:p>
          <a:p>
            <a:pPr marL="285750" indent="-285750">
              <a:buFont typeface="Arial" panose="020B0604020202020204" pitchFamily="34" charset="0"/>
              <a:buChar char="•"/>
            </a:pPr>
            <a:r>
              <a:rPr lang="sv-SE" sz="1200" dirty="0"/>
              <a:t>Ansvara för förråd </a:t>
            </a:r>
            <a:r>
              <a:rPr lang="sv-SE" sz="1200" dirty="0" err="1"/>
              <a:t>Hyttlidgatan</a:t>
            </a:r>
            <a:r>
              <a:rPr lang="sv-SE" sz="1200" dirty="0"/>
              <a:t>.</a:t>
            </a:r>
            <a:br>
              <a:rPr lang="sv-SE" sz="1200" dirty="0"/>
            </a:br>
            <a:endParaRPr lang="sv-SE" sz="1200" dirty="0">
              <a:cs typeface="Arial"/>
            </a:endParaRPr>
          </a:p>
          <a:p>
            <a:pPr marL="285750" indent="-285750">
              <a:buFont typeface="Arial,Sans-Serif" panose="020B0604020202020204" pitchFamily="34" charset="0"/>
              <a:buChar char="•"/>
            </a:pPr>
            <a:r>
              <a:rPr lang="sv-SE" sz="1200" dirty="0">
                <a:cs typeface="Arial"/>
              </a:rPr>
              <a:t>Ansvara för beställning av material.</a:t>
            </a:r>
            <a:endParaRPr lang="sv-SE" sz="1200" dirty="0"/>
          </a:p>
        </p:txBody>
      </p:sp>
    </p:spTree>
    <p:extLst>
      <p:ext uri="{BB962C8B-B14F-4D97-AF65-F5344CB8AC3E}">
        <p14:creationId xmlns:p14="http://schemas.microsoft.com/office/powerpoint/2010/main" val="440753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err="1"/>
              <a:t>Spelargrupp</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277748" y="2003403"/>
            <a:ext cx="6836097" cy="2543710"/>
          </a:xfrm>
          <a:prstGeom prst="rect">
            <a:avLst/>
          </a:prstGeom>
          <a:noFill/>
        </p:spPr>
        <p:txBody>
          <a:bodyPr wrap="square" rtlCol="0">
            <a:spAutoFit/>
          </a:bodyPr>
          <a:lstStyle/>
          <a:p>
            <a:r>
              <a:rPr lang="sv-SE" b="1" dirty="0" err="1"/>
              <a:t>Spelargrupp</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Minst en spelare per serielag</a:t>
            </a:r>
            <a:r>
              <a:rPr lang="sv" sz="1200" dirty="0">
                <a:cs typeface="Times New Roman" panose="02020603050405020304" pitchFamily="18" charset="0"/>
              </a:rPr>
              <a:t>, med utnämd </a:t>
            </a:r>
            <a:r>
              <a:rPr lang="sv" sz="1200" b="1" dirty="0">
                <a:cs typeface="Times New Roman" panose="02020603050405020304" pitchFamily="18" charset="0"/>
              </a:rPr>
              <a:t>gruppordförande</a:t>
            </a:r>
            <a:r>
              <a:rPr lang="sv" sz="1200" dirty="0">
                <a:cs typeface="Times New Roman" panose="02020603050405020304" pitchFamily="18" charset="0"/>
              </a:rPr>
              <a:t> som leder och fördelar arbetet.</a:t>
            </a:r>
            <a:endParaRPr lang="en-SE" sz="1200" dirty="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Spelargruppen tar hand om:</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Främja klubbkänslan mellan alla lag. </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Klubbens budget har 5 000 kr avsatt för omkostnader.</a:t>
            </a:r>
            <a:endParaRPr lang="en-SE" sz="1200" dirty="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Anordna klubbmästerskap (KM).</a:t>
            </a:r>
            <a:endParaRPr lang="en-SE" sz="1200" dirty="0">
              <a:cs typeface="Times New Roman" panose="02020603050405020304" pitchFamily="18" charset="0"/>
            </a:endParaRPr>
          </a:p>
        </p:txBody>
      </p:sp>
      <p:pic>
        <p:nvPicPr>
          <p:cNvPr id="6" name="Picture 2" descr="KFUM Skellefteå seriesegrare igen: ”Inte räknat med det”">
            <a:extLst>
              <a:ext uri="{FF2B5EF4-FFF2-40B4-BE49-F238E27FC236}">
                <a16:creationId xmlns:a16="http://schemas.microsoft.com/office/drawing/2014/main" id="{B35F32A0-92F7-58D6-651F-0F358611F4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5737" y="3553463"/>
            <a:ext cx="4979671" cy="278861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039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a:t>Beach</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192024" y="889187"/>
            <a:ext cx="11494008" cy="5968813"/>
          </a:xfrm>
          <a:prstGeom prst="rect">
            <a:avLst/>
          </a:prstGeom>
          <a:noFill/>
        </p:spPr>
        <p:txBody>
          <a:bodyPr wrap="square" rtlCol="0">
            <a:spAutoFit/>
          </a:bodyPr>
          <a:lstStyle/>
          <a:p>
            <a:r>
              <a:rPr lang="sv-SE" b="1" dirty="0"/>
              <a:t>Beach</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Pontus Bergqvist</a:t>
            </a:r>
            <a:r>
              <a:rPr lang="sv" sz="1200" dirty="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Beachvolleybollgruppen tar hand om:</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Leda vårstädningen</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AW efter vårstädning (styrelsen avsätter pengar)</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KM i beach</a:t>
            </a:r>
            <a:endParaRPr lang="en-SE" sz="1200" dirty="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cs typeface="Times New Roman" panose="02020603050405020304" pitchFamily="18" charset="0"/>
              </a:rPr>
              <a:t>Fördela tid på planerna till lag som vill träna där</a:t>
            </a:r>
            <a:endParaRPr lang="en-SE" sz="1200" dirty="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Aktiviteter, egna och hantera förfrågningar</a:t>
            </a:r>
            <a:endParaRPr lang="en-SE" sz="1200" dirty="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Medlemmar som är intresserade har möjlighet till beachvolleyboll på våra planer vid Folkets Park.</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Planerna hyrs ut till externa parter till en kostnad av:</a:t>
            </a:r>
          </a:p>
          <a:p>
            <a:pPr marL="628650" lvl="1" indent="-171450" fontAlgn="base">
              <a:buFont typeface="Arial" panose="020B0604020202020204" pitchFamily="34" charset="0"/>
              <a:buChar char="•"/>
            </a:pPr>
            <a:r>
              <a:rPr lang="sv-SE" sz="1200" b="0" i="0" dirty="0">
                <a:solidFill>
                  <a:srgbClr val="000000"/>
                </a:solidFill>
                <a:effectLst/>
                <a:highlight>
                  <a:srgbClr val="FFFFFF"/>
                </a:highlight>
              </a:rPr>
              <a:t>Planhyra</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150,-/timme för samtliga 4 planer </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1 000,- för en heldag (10 timmar) </a:t>
            </a:r>
          </a:p>
          <a:p>
            <a:pPr marL="628650" lvl="1" indent="-171450" fontAlgn="base">
              <a:buFont typeface="Arial" panose="020B0604020202020204" pitchFamily="34" charset="0"/>
              <a:buChar char="•"/>
            </a:pPr>
            <a:r>
              <a:rPr lang="sv-SE" sz="1200" b="0" i="0" dirty="0">
                <a:solidFill>
                  <a:srgbClr val="000000"/>
                </a:solidFill>
                <a:effectLst/>
                <a:highlight>
                  <a:srgbClr val="FFFFFF"/>
                </a:highlight>
              </a:rPr>
              <a:t>Bollhyra: </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100,-/4 bollar </a:t>
            </a:r>
          </a:p>
          <a:p>
            <a:pPr marL="628650" lvl="1" indent="-171450" fontAlgn="base">
              <a:buFont typeface="Arial" panose="020B0604020202020204" pitchFamily="34" charset="0"/>
              <a:buChar char="•"/>
            </a:pPr>
            <a:r>
              <a:rPr lang="sv-SE" sz="1200" b="0" i="0" dirty="0">
                <a:solidFill>
                  <a:srgbClr val="000000"/>
                </a:solidFill>
                <a:effectLst/>
                <a:highlight>
                  <a:srgbClr val="FFFFFF"/>
                </a:highlight>
              </a:rPr>
              <a:t>Funktionär/Domare </a:t>
            </a:r>
          </a:p>
          <a:p>
            <a:pPr marL="1085850" lvl="2" indent="-171450" fontAlgn="base">
              <a:buFont typeface="Arial" panose="020B0604020202020204" pitchFamily="34" charset="0"/>
              <a:buChar char="•"/>
            </a:pPr>
            <a:r>
              <a:rPr lang="sv-SE" sz="1200" b="0" i="0" dirty="0">
                <a:solidFill>
                  <a:srgbClr val="000000"/>
                </a:solidFill>
                <a:effectLst/>
                <a:highlight>
                  <a:srgbClr val="FFFFFF"/>
                </a:highlight>
              </a:rPr>
              <a:t>100,-/timme/plan </a:t>
            </a:r>
          </a:p>
          <a:p>
            <a:pPr algn="l" rtl="0" fontAlgn="base"/>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Ansvarig från beachgruppen ordnar med betalning från den som hyr.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Betalning till klubbens BG 770-8092, märk ”Uthyrning beachplaner”.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För fakturering - notera till vem fakturan ska skickas.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Informera klubbens kassör om inbetalningen. </a:t>
            </a:r>
            <a:endParaRPr lang="sv" sz="1200" dirty="0">
              <a:cs typeface="Times New Roman" panose="02020603050405020304" pitchFamily="18" charset="0"/>
            </a:endParaRPr>
          </a:p>
        </p:txBody>
      </p:sp>
      <p:pic>
        <p:nvPicPr>
          <p:cNvPr id="7" name="Picture 6">
            <a:extLst>
              <a:ext uri="{FF2B5EF4-FFF2-40B4-BE49-F238E27FC236}">
                <a16:creationId xmlns:a16="http://schemas.microsoft.com/office/drawing/2014/main" id="{11CC0C0C-9E34-719F-7C2D-AAB013BDEF00}"/>
              </a:ext>
            </a:extLst>
          </p:cNvPr>
          <p:cNvPicPr>
            <a:picLocks noChangeAspect="1"/>
          </p:cNvPicPr>
          <p:nvPr/>
        </p:nvPicPr>
        <p:blipFill>
          <a:blip r:embed="rId3"/>
          <a:stretch>
            <a:fillRect/>
          </a:stretch>
        </p:blipFill>
        <p:spPr>
          <a:xfrm>
            <a:off x="6263639" y="4051563"/>
            <a:ext cx="5422393" cy="23871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03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ACC6BE7-A2F1-1A1C-63EC-3B1545C4A3B7}"/>
              </a:ext>
            </a:extLst>
          </p:cNvPr>
          <p:cNvSpPr txBox="1"/>
          <p:nvPr/>
        </p:nvSpPr>
        <p:spPr>
          <a:xfrm>
            <a:off x="138420" y="926033"/>
            <a:ext cx="7203604" cy="5649175"/>
          </a:xfrm>
          <a:prstGeom prst="rect">
            <a:avLst/>
          </a:prstGeom>
          <a:noFill/>
        </p:spPr>
        <p:txBody>
          <a:bodyPr wrap="square" rtlCol="0">
            <a:spAutoFit/>
          </a:bodyPr>
          <a:lstStyle/>
          <a:p>
            <a:r>
              <a:rPr lang="sv-SE" b="1" dirty="0"/>
              <a:t>Kläder/ profilgrupp</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En spelare per serielag</a:t>
            </a:r>
            <a:r>
              <a:rPr lang="sv" sz="1200" dirty="0">
                <a:cs typeface="Times New Roman" panose="02020603050405020304" pitchFamily="18" charset="0"/>
              </a:rPr>
              <a:t>, med utnämd </a:t>
            </a:r>
            <a:r>
              <a:rPr lang="sv" sz="1200" b="1" dirty="0">
                <a:cs typeface="Times New Roman" panose="02020603050405020304" pitchFamily="18" charset="0"/>
              </a:rPr>
              <a:t>gruppordförande</a:t>
            </a:r>
            <a:r>
              <a:rPr lang="sv" sz="1200" dirty="0">
                <a:cs typeface="Times New Roman" panose="02020603050405020304" pitchFamily="18" charset="0"/>
              </a:rPr>
              <a:t> som leder och fördelar arbetet (ledare eller förälder).</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Riktlinjen är att samtliga lag inom klubben ska ha lika matchtröjor, och i de mån möjligt även att övriga kläder med klubbens logga ska vara enhetliga (utgå från ett standardsortiment). </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Vi använder befintliga matchtröjor som klubben har så långt det är möjligt!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Kläder/ profilgruppen tar hand om:</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Grafisk profil (logga, typsnitt, färger, etc.) - Klubbfärger är blått, vitt och rött.  </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Standardsortiment som lagen kan beställa (match och lagkläder) - Beställning och betalning av klubbkläder sköts enskilt av varje lag.</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Samarbete med sponsorgrupp gällande tryck.</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Klubben har ett konto på </a:t>
            </a:r>
            <a:r>
              <a:rPr lang="da-DK" sz="1200" b="1" dirty="0">
                <a:cs typeface="Times New Roman" panose="02020603050405020304" pitchFamily="18" charset="0"/>
                <a:hlinkClick r:id="rId3"/>
              </a:rPr>
              <a:t>https://www.basesport.se/</a:t>
            </a:r>
            <a:r>
              <a:rPr lang="sv" sz="1200" b="1" dirty="0">
                <a:cs typeface="Times New Roman" panose="02020603050405020304" pitchFamily="18" charset="0"/>
              </a:rPr>
              <a:t> för beställning av kläder.</a:t>
            </a:r>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Klubben beställer zip-hoodie (Craft), samt uppvärmningströjor hos Sportcity med 20% rabatt.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Basesport kan trycka initialer, siffror, klubblogga, sponsorer vid beställning. De behöver vektoriserade loggor, samt placering på plaggen.</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Klubbens budget täcker inköp av matchtröjor för div 1. I övrigt bekostar vare spelare matchtröjor och andra kläder (zip-hoodie</a:t>
            </a:r>
            <a:r>
              <a:rPr lang="sv-SE" sz="1200" b="0" i="0" dirty="0">
                <a:solidFill>
                  <a:srgbClr val="1F1F1F"/>
                </a:solidFill>
                <a:effectLst/>
              </a:rPr>
              <a:t>, uppvärmningströjor, ryggsäck, knäskydd, </a:t>
            </a:r>
            <a:r>
              <a:rPr lang="sv-SE" sz="1200" b="0" i="0" dirty="0" err="1">
                <a:solidFill>
                  <a:srgbClr val="1F1F1F"/>
                </a:solidFill>
                <a:effectLst/>
              </a:rPr>
              <a:t>sleeves</a:t>
            </a:r>
            <a:r>
              <a:rPr lang="sv-SE" sz="1200" b="0" i="0" dirty="0">
                <a:solidFill>
                  <a:srgbClr val="1F1F1F"/>
                </a:solidFill>
                <a:effectLst/>
              </a:rPr>
              <a:t>, sockar, skor)</a:t>
            </a:r>
            <a:r>
              <a:rPr lang="sv" sz="1200" dirty="0">
                <a:cs typeface="Times New Roman" panose="02020603050405020304" pitchFamily="18" charset="0"/>
              </a:rPr>
              <a:t>.</a:t>
            </a:r>
          </a:p>
        </p:txBody>
      </p:sp>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1006321" y="273787"/>
            <a:ext cx="10827803" cy="1447165"/>
          </a:xfrm>
        </p:spPr>
        <p:txBody>
          <a:bodyPr/>
          <a:lstStyle/>
          <a:p>
            <a:r>
              <a:rPr lang="en-US" dirty="0" err="1"/>
              <a:t>Kläder</a:t>
            </a:r>
            <a:r>
              <a:rPr lang="en-US" dirty="0"/>
              <a:t>/ </a:t>
            </a:r>
            <a:r>
              <a:rPr lang="en-US" dirty="0" err="1"/>
              <a:t>profilgrupp</a:t>
            </a:r>
            <a:endParaRPr lang="en-SE" dirty="0"/>
          </a:p>
        </p:txBody>
      </p:sp>
      <p:pic>
        <p:nvPicPr>
          <p:cNvPr id="6" name="Picture 5">
            <a:extLst>
              <a:ext uri="{FF2B5EF4-FFF2-40B4-BE49-F238E27FC236}">
                <a16:creationId xmlns:a16="http://schemas.microsoft.com/office/drawing/2014/main" id="{B195D199-3A07-C6BB-FC0A-4EEC215637DE}"/>
              </a:ext>
            </a:extLst>
          </p:cNvPr>
          <p:cNvPicPr>
            <a:picLocks noChangeAspect="1"/>
          </p:cNvPicPr>
          <p:nvPr/>
        </p:nvPicPr>
        <p:blipFill>
          <a:blip r:embed="rId4"/>
          <a:stretch>
            <a:fillRect/>
          </a:stretch>
        </p:blipFill>
        <p:spPr>
          <a:xfrm>
            <a:off x="7342024" y="2615184"/>
            <a:ext cx="4798343" cy="2917238"/>
          </a:xfrm>
          <a:prstGeom prst="rect">
            <a:avLst/>
          </a:prstGeom>
        </p:spPr>
      </p:pic>
    </p:spTree>
    <p:extLst>
      <p:ext uri="{BB962C8B-B14F-4D97-AF65-F5344CB8AC3E}">
        <p14:creationId xmlns:p14="http://schemas.microsoft.com/office/powerpoint/2010/main" val="610023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err="1"/>
              <a:t>Sponsorgrupp</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171234" y="1641771"/>
            <a:ext cx="7559112" cy="4883837"/>
          </a:xfrm>
          <a:prstGeom prst="rect">
            <a:avLst/>
          </a:prstGeom>
          <a:noFill/>
        </p:spPr>
        <p:txBody>
          <a:bodyPr wrap="square" rtlCol="0">
            <a:spAutoFit/>
          </a:bodyPr>
          <a:lstStyle/>
          <a:p>
            <a:r>
              <a:rPr lang="sv-SE" b="1" dirty="0"/>
              <a:t>Sponsorgrupp</a:t>
            </a:r>
            <a:br>
              <a:rPr lang="sv-SE" b="1" dirty="0"/>
            </a:br>
            <a:endParaRPr lang="sv-SE" b="1" dirty="0"/>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Dan Johansson</a:t>
            </a:r>
            <a:r>
              <a:rPr lang="sv" sz="1200" dirty="0">
                <a:cs typeface="Times New Roman" panose="02020603050405020304" pitchFamily="18" charset="0"/>
              </a:rPr>
              <a:t>.</a:t>
            </a:r>
            <a:endParaRPr lang="sv-SE" b="1" dirty="0"/>
          </a:p>
          <a:p>
            <a:pPr marL="171450"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En spelare per serielag</a:t>
            </a:r>
            <a:r>
              <a:rPr lang="sv" sz="1200" dirty="0">
                <a:cs typeface="Times New Roman" panose="02020603050405020304" pitchFamily="18" charset="0"/>
              </a:rPr>
              <a:t>, med utnämd </a:t>
            </a:r>
            <a:r>
              <a:rPr lang="sv" sz="1200" b="1" dirty="0">
                <a:cs typeface="Times New Roman" panose="02020603050405020304" pitchFamily="18" charset="0"/>
              </a:rPr>
              <a:t>gruppordförande</a:t>
            </a:r>
            <a:r>
              <a:rPr lang="sv" sz="1200" dirty="0">
                <a:cs typeface="Times New Roman" panose="02020603050405020304" pitchFamily="18" charset="0"/>
              </a:rPr>
              <a:t> som leder och fördelar arbetet (ledare eller förälder).</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Sponsorgruppen tar hand om:</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I samarbete med styrelsen, driva och förenkla för samtliga medlemmar att hitta sponsorer till klubben.</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Ta fram sponsorförslag från klubben att presentera för företag. </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Hantera kontakter med företag.</a:t>
            </a:r>
          </a:p>
          <a:p>
            <a:pPr marL="628650" lvl="1"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Samarbete med sponsorgrupp gällande tryck.</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Nuvarande sponsring:</a:t>
            </a:r>
          </a:p>
          <a:p>
            <a:pPr marL="628650" lvl="1"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Skellefteå Kraft </a:t>
            </a:r>
            <a:r>
              <a:rPr lang="sv" sz="1200" dirty="0">
                <a:cs typeface="Times New Roman" panose="02020603050405020304" pitchFamily="18" charset="0"/>
              </a:rPr>
              <a:t>– ansökan för 2025 senast 15/10, med f</a:t>
            </a:r>
            <a:r>
              <a:rPr lang="sv-SE" sz="1200" b="0" i="0" dirty="0" err="1">
                <a:solidFill>
                  <a:srgbClr val="222222"/>
                </a:solidFill>
                <a:effectLst/>
                <a:highlight>
                  <a:srgbClr val="FFFFFF"/>
                </a:highlight>
                <a:latin typeface="Arial" panose="020B0604020202020204" pitchFamily="34" charset="0"/>
              </a:rPr>
              <a:t>ritextfält</a:t>
            </a:r>
            <a:r>
              <a:rPr lang="sv-SE" sz="1200" b="0" i="0" dirty="0">
                <a:solidFill>
                  <a:srgbClr val="222222"/>
                </a:solidFill>
                <a:effectLst/>
                <a:highlight>
                  <a:srgbClr val="FFFFFF"/>
                </a:highlight>
                <a:latin typeface="Arial" panose="020B0604020202020204" pitchFamily="34" charset="0"/>
              </a:rPr>
              <a:t> där kan vi skriva en text om div. 1-avancemanget och att vi av den anledningen skulle vilja ha extra sponsring.</a:t>
            </a:r>
            <a:endParaRPr lang="sv-SE" sz="1200" dirty="0">
              <a:solidFill>
                <a:srgbClr val="222222"/>
              </a:solidFill>
              <a:highlight>
                <a:srgbClr val="FFFFFF"/>
              </a:highlight>
              <a:latin typeface="Arial" panose="020B0604020202020204" pitchFamily="34" charset="0"/>
            </a:endParaRPr>
          </a:p>
          <a:p>
            <a:pPr marL="628650" lvl="1" indent="-171450">
              <a:lnSpc>
                <a:spcPct val="115000"/>
              </a:lnSpc>
              <a:spcAft>
                <a:spcPts val="1000"/>
              </a:spcAft>
              <a:buFont typeface="Arial" panose="020B0604020202020204" pitchFamily="34" charset="0"/>
              <a:buChar char="•"/>
            </a:pPr>
            <a:r>
              <a:rPr lang="sv" sz="1200" b="1" dirty="0">
                <a:cs typeface="Times New Roman" panose="02020603050405020304" pitchFamily="18" charset="0"/>
              </a:rPr>
              <a:t>Länsförsäkringar, Söderbodan, Skebo, Jonssons Gummi</a:t>
            </a:r>
          </a:p>
          <a:p>
            <a:pPr marL="628650" lvl="1" indent="-171450">
              <a:lnSpc>
                <a:spcPct val="115000"/>
              </a:lnSpc>
              <a:spcAft>
                <a:spcPts val="1000"/>
              </a:spcAft>
              <a:buFont typeface="Arial" panose="020B0604020202020204" pitchFamily="34" charset="0"/>
              <a:buChar char="•"/>
            </a:pPr>
            <a:endParaRPr lang="sv" sz="1200" dirty="0">
              <a:cs typeface="Times New Roman" panose="02020603050405020304" pitchFamily="18" charset="0"/>
            </a:endParaRPr>
          </a:p>
        </p:txBody>
      </p:sp>
      <p:pic>
        <p:nvPicPr>
          <p:cNvPr id="2050" name="Picture 2" descr="Varumärkesskydd – Wikipedia">
            <a:extLst>
              <a:ext uri="{FF2B5EF4-FFF2-40B4-BE49-F238E27FC236}">
                <a16:creationId xmlns:a16="http://schemas.microsoft.com/office/drawing/2014/main" id="{B577868F-AE16-F29C-4E7C-CA6001FF31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510" y="231419"/>
            <a:ext cx="1234267" cy="123426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9D75BE0-046C-8E2A-48DD-4BF6BB518111}"/>
              </a:ext>
            </a:extLst>
          </p:cNvPr>
          <p:cNvPicPr>
            <a:picLocks noChangeAspect="1"/>
          </p:cNvPicPr>
          <p:nvPr/>
        </p:nvPicPr>
        <p:blipFill>
          <a:blip r:embed="rId4"/>
          <a:stretch>
            <a:fillRect/>
          </a:stretch>
        </p:blipFill>
        <p:spPr>
          <a:xfrm>
            <a:off x="8272519" y="1465686"/>
            <a:ext cx="3557165" cy="5123942"/>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1E96075-51BE-F92E-770F-895AAEB3ADEF}"/>
              </a:ext>
            </a:extLst>
          </p:cNvPr>
          <p:cNvSpPr txBox="1"/>
          <p:nvPr/>
        </p:nvSpPr>
        <p:spPr>
          <a:xfrm>
            <a:off x="8785740" y="1188687"/>
            <a:ext cx="2530721" cy="276999"/>
          </a:xfrm>
          <a:prstGeom prst="rect">
            <a:avLst/>
          </a:prstGeom>
          <a:noFill/>
        </p:spPr>
        <p:txBody>
          <a:bodyPr wrap="square" rtlCol="0">
            <a:spAutoFit/>
          </a:bodyPr>
          <a:lstStyle/>
          <a:p>
            <a:r>
              <a:rPr lang="en-US" sz="1200" b="1" dirty="0" err="1">
                <a:solidFill>
                  <a:srgbClr val="008A00"/>
                </a:solidFill>
              </a:rPr>
              <a:t>Exempel</a:t>
            </a:r>
            <a:r>
              <a:rPr lang="en-US" sz="1200" b="1" dirty="0">
                <a:solidFill>
                  <a:srgbClr val="008A00"/>
                </a:solidFill>
              </a:rPr>
              <a:t> Dam A:s </a:t>
            </a:r>
            <a:r>
              <a:rPr lang="en-US" sz="1200" b="1" dirty="0" err="1">
                <a:solidFill>
                  <a:srgbClr val="008A00"/>
                </a:solidFill>
              </a:rPr>
              <a:t>sponsorjakt</a:t>
            </a:r>
            <a:endParaRPr lang="en-SE" sz="1200" b="1" dirty="0">
              <a:solidFill>
                <a:srgbClr val="008A00"/>
              </a:solidFill>
            </a:endParaRPr>
          </a:p>
        </p:txBody>
      </p:sp>
    </p:spTree>
    <p:extLst>
      <p:ext uri="{BB962C8B-B14F-4D97-AF65-F5344CB8AC3E}">
        <p14:creationId xmlns:p14="http://schemas.microsoft.com/office/powerpoint/2010/main" val="6402327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a:t>Instagram &amp; </a:t>
            </a:r>
            <a:r>
              <a:rPr lang="en-US" dirty="0" err="1"/>
              <a:t>Youtube</a:t>
            </a:r>
            <a:endParaRPr lang="en-SE" dirty="0"/>
          </a:p>
        </p:txBody>
      </p:sp>
      <p:sp>
        <p:nvSpPr>
          <p:cNvPr id="4" name="TextBox 3">
            <a:extLst>
              <a:ext uri="{FF2B5EF4-FFF2-40B4-BE49-F238E27FC236}">
                <a16:creationId xmlns:a16="http://schemas.microsoft.com/office/drawing/2014/main" id="{1AB6F3B6-461C-C700-0649-13AEB01D8690}"/>
              </a:ext>
            </a:extLst>
          </p:cNvPr>
          <p:cNvSpPr txBox="1"/>
          <p:nvPr/>
        </p:nvSpPr>
        <p:spPr>
          <a:xfrm>
            <a:off x="334899" y="1629185"/>
            <a:ext cx="7199376" cy="3136693"/>
          </a:xfrm>
          <a:prstGeom prst="rect">
            <a:avLst/>
          </a:prstGeom>
          <a:noFill/>
        </p:spPr>
        <p:txBody>
          <a:bodyPr wrap="square" rtlCol="0">
            <a:spAutoFit/>
          </a:bodyPr>
          <a:lstStyle/>
          <a:p>
            <a:r>
              <a:rPr lang="sv-SE" b="1" dirty="0" err="1"/>
              <a:t>Instagram</a:t>
            </a:r>
            <a:br>
              <a:rPr lang="sv-SE" b="1" dirty="0"/>
            </a:br>
            <a:endParaRPr lang="sv-SE" b="1" dirty="0"/>
          </a:p>
          <a:p>
            <a:pPr marL="171450" indent="-171450">
              <a:lnSpc>
                <a:spcPct val="115000"/>
              </a:lnSpc>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lvl="0" indent="-171450">
              <a:lnSpc>
                <a:spcPct val="115000"/>
              </a:lnSpc>
              <a:buFont typeface="Arial" panose="020B0604020202020204" pitchFamily="34" charset="0"/>
              <a:buChar char="•"/>
            </a:pPr>
            <a:endParaRPr lang="en-US" sz="1200" dirty="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err="1">
                <a:cs typeface="Times New Roman" panose="02020603050405020304" pitchFamily="18" charset="0"/>
              </a:rPr>
              <a:t>Klubbens</a:t>
            </a:r>
            <a:r>
              <a:rPr lang="en-US" sz="1200" dirty="0">
                <a:cs typeface="Times New Roman" panose="02020603050405020304" pitchFamily="18" charset="0"/>
              </a:rPr>
              <a:t> </a:t>
            </a:r>
            <a:r>
              <a:rPr lang="en-US" sz="1200" dirty="0" err="1">
                <a:cs typeface="Times New Roman" panose="02020603050405020304" pitchFamily="18" charset="0"/>
              </a:rPr>
              <a:t>konto</a:t>
            </a:r>
            <a:r>
              <a:rPr lang="en-US" sz="1200" dirty="0">
                <a:cs typeface="Times New Roman" panose="02020603050405020304" pitchFamily="18" charset="0"/>
              </a:rPr>
              <a:t> </a:t>
            </a:r>
            <a:r>
              <a:rPr lang="en-US" sz="1200" dirty="0" err="1">
                <a:cs typeface="Times New Roman" panose="02020603050405020304" pitchFamily="18" charset="0"/>
              </a:rPr>
              <a:t>på</a:t>
            </a:r>
            <a:r>
              <a:rPr lang="en-US" sz="1200" dirty="0">
                <a:cs typeface="Times New Roman" panose="02020603050405020304" pitchFamily="18" charset="0"/>
              </a:rPr>
              <a:t> Instagram: </a:t>
            </a:r>
            <a:r>
              <a:rPr lang="en-US" sz="1200" b="1" dirty="0" err="1">
                <a:cs typeface="Times New Roman" panose="02020603050405020304" pitchFamily="18" charset="0"/>
              </a:rPr>
              <a:t>kfumskelleftevolley</a:t>
            </a:r>
            <a:br>
              <a:rPr lang="en-US" sz="1200" b="1" dirty="0">
                <a:cs typeface="Times New Roman" panose="02020603050405020304" pitchFamily="18" charset="0"/>
              </a:rPr>
            </a:br>
            <a:endParaRPr lang="en-US" sz="1200" b="1" dirty="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err="1">
                <a:cs typeface="Times New Roman" panose="02020603050405020304" pitchFamily="18" charset="0"/>
              </a:rPr>
              <a:t>Hanteras</a:t>
            </a:r>
            <a:r>
              <a:rPr lang="en-US" sz="1200" dirty="0">
                <a:cs typeface="Times New Roman" panose="02020603050405020304" pitchFamily="18" charset="0"/>
              </a:rPr>
              <a:t> av </a:t>
            </a:r>
            <a:r>
              <a:rPr lang="en-US" sz="1200" b="1" dirty="0">
                <a:cs typeface="Times New Roman" panose="02020603050405020304" pitchFamily="18" charset="0"/>
              </a:rPr>
              <a:t>Amanda Lundgren</a:t>
            </a:r>
            <a:r>
              <a:rPr lang="en-US" sz="1200" dirty="0">
                <a:cs typeface="Times New Roman" panose="02020603050405020304" pitchFamily="18" charset="0"/>
              </a:rPr>
              <a:t>.</a:t>
            </a:r>
            <a:br>
              <a:rPr lang="en-US" sz="1200" b="1" dirty="0">
                <a:cs typeface="Times New Roman" panose="02020603050405020304" pitchFamily="18" charset="0"/>
              </a:rPr>
            </a:br>
            <a:endParaRPr lang="en-SE" sz="1200" b="1" dirty="0">
              <a:cs typeface="Times New Roman" panose="02020603050405020304" pitchFamily="18" charset="0"/>
            </a:endParaRPr>
          </a:p>
          <a:p>
            <a:pPr marL="171450" lvl="0" indent="-171450">
              <a:lnSpc>
                <a:spcPct val="115000"/>
              </a:lnSpc>
              <a:spcAft>
                <a:spcPts val="1000"/>
              </a:spcAft>
              <a:buFont typeface="Arial" panose="020B0604020202020204" pitchFamily="34" charset="0"/>
              <a:buChar char="•"/>
            </a:pPr>
            <a:r>
              <a:rPr lang="en-US" sz="1200" dirty="0" err="1">
                <a:cs typeface="Times New Roman" panose="02020603050405020304" pitchFamily="18" charset="0"/>
              </a:rPr>
              <a:t>Här</a:t>
            </a:r>
            <a:r>
              <a:rPr lang="en-US" sz="1200" dirty="0">
                <a:cs typeface="Times New Roman" panose="02020603050405020304" pitchFamily="18" charset="0"/>
              </a:rPr>
              <a:t> </a:t>
            </a:r>
            <a:r>
              <a:rPr lang="en-US" sz="1200" dirty="0" err="1">
                <a:cs typeface="Times New Roman" panose="02020603050405020304" pitchFamily="18" charset="0"/>
              </a:rPr>
              <a:t>läggs</a:t>
            </a:r>
            <a:r>
              <a:rPr lang="en-US" sz="1200" dirty="0">
                <a:cs typeface="Times New Roman" panose="02020603050405020304" pitchFamily="18" charset="0"/>
              </a:rPr>
              <a:t> </a:t>
            </a:r>
            <a:r>
              <a:rPr lang="en-US" sz="1200" dirty="0" err="1">
                <a:cs typeface="Times New Roman" panose="02020603050405020304" pitchFamily="18" charset="0"/>
              </a:rPr>
              <a:t>nyheter</a:t>
            </a:r>
            <a:r>
              <a:rPr lang="en-US" sz="1200" dirty="0">
                <a:cs typeface="Times New Roman" panose="02020603050405020304" pitchFamily="18" charset="0"/>
              </a:rPr>
              <a:t> </a:t>
            </a:r>
            <a:r>
              <a:rPr lang="en-US" sz="1200" dirty="0" err="1">
                <a:cs typeface="Times New Roman" panose="02020603050405020304" pitchFamily="18" charset="0"/>
              </a:rPr>
              <a:t>upp</a:t>
            </a:r>
            <a:r>
              <a:rPr lang="en-US" sz="1200" dirty="0">
                <a:cs typeface="Times New Roman" panose="02020603050405020304" pitchFamily="18" charset="0"/>
              </a:rPr>
              <a:t> </a:t>
            </a:r>
            <a:r>
              <a:rPr lang="en-US" sz="1200" dirty="0" err="1">
                <a:cs typeface="Times New Roman" panose="02020603050405020304" pitchFamily="18" charset="0"/>
              </a:rPr>
              <a:t>i</a:t>
            </a:r>
            <a:r>
              <a:rPr lang="en-US" sz="1200" dirty="0">
                <a:cs typeface="Times New Roman" panose="02020603050405020304" pitchFamily="18" charset="0"/>
              </a:rPr>
              <a:t> </a:t>
            </a:r>
            <a:r>
              <a:rPr lang="en-US" sz="1200" dirty="0" err="1">
                <a:cs typeface="Times New Roman" panose="02020603050405020304" pitchFamily="18" charset="0"/>
              </a:rPr>
              <a:t>marknadsföringssyfte</a:t>
            </a:r>
            <a:r>
              <a:rPr lang="en-US" sz="1200" dirty="0">
                <a:cs typeface="Times New Roman" panose="02020603050405020304" pitchFamily="18" charset="0"/>
              </a:rPr>
              <a:t>.</a:t>
            </a:r>
          </a:p>
          <a:p>
            <a:pPr marL="171450" lvl="0" indent="-171450">
              <a:lnSpc>
                <a:spcPct val="115000"/>
              </a:lnSpc>
              <a:spcAft>
                <a:spcPts val="1000"/>
              </a:spcAft>
              <a:buFont typeface="Arial" panose="020B0604020202020204" pitchFamily="34" charset="0"/>
              <a:buChar char="•"/>
            </a:pPr>
            <a:r>
              <a:rPr lang="en-US" sz="1200" dirty="0" err="1">
                <a:cs typeface="Times New Roman" panose="02020603050405020304" pitchFamily="18" charset="0"/>
              </a:rPr>
              <a:t>Ledare</a:t>
            </a:r>
            <a:r>
              <a:rPr lang="en-US" sz="1200" dirty="0">
                <a:cs typeface="Times New Roman" panose="02020603050405020304" pitchFamily="18" charset="0"/>
              </a:rPr>
              <a:t> </a:t>
            </a:r>
            <a:r>
              <a:rPr lang="en-US" sz="1200" dirty="0" err="1">
                <a:cs typeface="Times New Roman" panose="02020603050405020304" pitchFamily="18" charset="0"/>
              </a:rPr>
              <a:t>lägger</a:t>
            </a:r>
            <a:r>
              <a:rPr lang="en-US" sz="1200" dirty="0">
                <a:cs typeface="Times New Roman" panose="02020603050405020304" pitchFamily="18" charset="0"/>
              </a:rPr>
              <a:t> </a:t>
            </a:r>
            <a:r>
              <a:rPr lang="en-US" sz="1200" dirty="0" err="1">
                <a:cs typeface="Times New Roman" panose="02020603050405020304" pitchFamily="18" charset="0"/>
              </a:rPr>
              <a:t>även</a:t>
            </a:r>
            <a:r>
              <a:rPr lang="en-US" sz="1200" dirty="0">
                <a:cs typeface="Times New Roman" panose="02020603050405020304" pitchFamily="18" charset="0"/>
              </a:rPr>
              <a:t> in </a:t>
            </a:r>
            <a:r>
              <a:rPr lang="en-US" sz="1200" dirty="0" err="1">
                <a:cs typeface="Times New Roman" panose="02020603050405020304" pitchFamily="18" charset="0"/>
              </a:rPr>
              <a:t>nyheter</a:t>
            </a:r>
            <a:r>
              <a:rPr lang="en-US" sz="1200" dirty="0">
                <a:cs typeface="Times New Roman" panose="02020603050405020304" pitchFamily="18" charset="0"/>
              </a:rPr>
              <a:t> </a:t>
            </a:r>
            <a:r>
              <a:rPr lang="en-US" sz="1200" dirty="0" err="1">
                <a:cs typeface="Times New Roman" panose="02020603050405020304" pitchFamily="18" charset="0"/>
              </a:rPr>
              <a:t>och</a:t>
            </a:r>
            <a:r>
              <a:rPr lang="en-US" sz="1200" dirty="0">
                <a:cs typeface="Times New Roman" panose="02020603050405020304" pitchFamily="18" charset="0"/>
              </a:rPr>
              <a:t> </a:t>
            </a:r>
            <a:r>
              <a:rPr lang="en-US" sz="1200" dirty="0" err="1">
                <a:cs typeface="Times New Roman" panose="02020603050405020304" pitchFamily="18" charset="0"/>
              </a:rPr>
              <a:t>uppdateringar</a:t>
            </a:r>
            <a:r>
              <a:rPr lang="en-US" sz="1200" dirty="0">
                <a:cs typeface="Times New Roman" panose="02020603050405020304" pitchFamily="18" charset="0"/>
              </a:rPr>
              <a:t> från </a:t>
            </a:r>
            <a:r>
              <a:rPr lang="en-US" sz="1200" dirty="0" err="1">
                <a:cs typeface="Times New Roman" panose="02020603050405020304" pitchFamily="18" charset="0"/>
              </a:rPr>
              <a:t>respektive</a:t>
            </a:r>
            <a:r>
              <a:rPr lang="en-US" sz="1200" dirty="0">
                <a:cs typeface="Times New Roman" panose="02020603050405020304" pitchFamily="18" charset="0"/>
              </a:rPr>
              <a:t> lags matcher, </a:t>
            </a:r>
            <a:r>
              <a:rPr lang="en-US" sz="1200" dirty="0" err="1">
                <a:cs typeface="Times New Roman" panose="02020603050405020304" pitchFamily="18" charset="0"/>
              </a:rPr>
              <a:t>cuper</a:t>
            </a:r>
            <a:r>
              <a:rPr lang="en-US" sz="1200" dirty="0">
                <a:cs typeface="Times New Roman" panose="02020603050405020304" pitchFamily="18" charset="0"/>
              </a:rPr>
              <a:t>, etc.</a:t>
            </a:r>
          </a:p>
          <a:p>
            <a:pPr marL="171450" lvl="0" indent="-171450">
              <a:lnSpc>
                <a:spcPct val="115000"/>
              </a:lnSpc>
              <a:spcAft>
                <a:spcPts val="1000"/>
              </a:spcAft>
              <a:buFont typeface="Arial" panose="020B0604020202020204" pitchFamily="34" charset="0"/>
              <a:buChar char="•"/>
            </a:pPr>
            <a:r>
              <a:rPr lang="en-US" sz="1200" dirty="0" err="1">
                <a:cs typeface="Times New Roman" panose="02020603050405020304" pitchFamily="18" charset="0"/>
              </a:rPr>
              <a:t>Användarnamn</a:t>
            </a:r>
            <a:r>
              <a:rPr lang="en-US" sz="1200" dirty="0">
                <a:cs typeface="Times New Roman" panose="02020603050405020304" pitchFamily="18" charset="0"/>
              </a:rPr>
              <a:t>: </a:t>
            </a:r>
            <a:r>
              <a:rPr lang="en-US" sz="1200" b="1" dirty="0" err="1">
                <a:cs typeface="Times New Roman" panose="02020603050405020304" pitchFamily="18" charset="0"/>
              </a:rPr>
              <a:t>kfumskelleafteavolley</a:t>
            </a:r>
            <a:r>
              <a:rPr lang="en-US" sz="1200" dirty="0">
                <a:cs typeface="Times New Roman" panose="02020603050405020304" pitchFamily="18" charset="0"/>
              </a:rPr>
              <a:t> </a:t>
            </a:r>
          </a:p>
          <a:p>
            <a:pPr marL="171450" lvl="0" indent="-171450">
              <a:lnSpc>
                <a:spcPct val="115000"/>
              </a:lnSpc>
              <a:spcAft>
                <a:spcPts val="1000"/>
              </a:spcAft>
              <a:buFont typeface="Arial" panose="020B0604020202020204" pitchFamily="34" charset="0"/>
              <a:buChar char="•"/>
            </a:pPr>
            <a:endParaRPr lang="en-SE" sz="1200" dirty="0">
              <a:cs typeface="Times New Roman" panose="02020603050405020304" pitchFamily="18" charset="0"/>
            </a:endParaRPr>
          </a:p>
        </p:txBody>
      </p:sp>
      <p:sp>
        <p:nvSpPr>
          <p:cNvPr id="7" name="TextBox 6">
            <a:extLst>
              <a:ext uri="{FF2B5EF4-FFF2-40B4-BE49-F238E27FC236}">
                <a16:creationId xmlns:a16="http://schemas.microsoft.com/office/drawing/2014/main" id="{B5484A17-AF55-8747-C504-28ED9437E5B1}"/>
              </a:ext>
            </a:extLst>
          </p:cNvPr>
          <p:cNvSpPr txBox="1"/>
          <p:nvPr/>
        </p:nvSpPr>
        <p:spPr>
          <a:xfrm>
            <a:off x="6096000" y="4808669"/>
            <a:ext cx="6172200" cy="1200778"/>
          </a:xfrm>
          <a:prstGeom prst="rect">
            <a:avLst/>
          </a:prstGeom>
          <a:noFill/>
        </p:spPr>
        <p:txBody>
          <a:bodyPr wrap="square" rtlCol="0">
            <a:spAutoFit/>
          </a:bodyPr>
          <a:lstStyle/>
          <a:p>
            <a:r>
              <a:rPr lang="sv-SE" b="1" dirty="0"/>
              <a:t>Youtube</a:t>
            </a:r>
            <a:endParaRPr lang="sv-SE" sz="1200" dirty="0">
              <a:cs typeface="Times New Roman" panose="02020603050405020304" pitchFamily="18" charset="0"/>
            </a:endParaRPr>
          </a:p>
          <a:p>
            <a:pPr marL="171450" indent="-171450">
              <a:lnSpc>
                <a:spcPct val="115000"/>
              </a:lnSpc>
              <a:buFont typeface="Arial" panose="020B0604020202020204" pitchFamily="34" charset="0"/>
              <a:buChar char="•"/>
            </a:pPr>
            <a:r>
              <a:rPr lang="sv" sz="1200" dirty="0">
                <a:cs typeface="Times New Roman" panose="02020603050405020304" pitchFamily="18" charset="0"/>
              </a:rPr>
              <a:t>Kontaktperson från styrelsen är </a:t>
            </a:r>
            <a:r>
              <a:rPr lang="sv" sz="1200" b="1" dirty="0">
                <a:cs typeface="Times New Roman" panose="02020603050405020304" pitchFamily="18" charset="0"/>
              </a:rPr>
              <a:t>Josefin Johansson</a:t>
            </a:r>
            <a:r>
              <a:rPr lang="sv" sz="1200" dirty="0">
                <a:cs typeface="Times New Roman" panose="02020603050405020304" pitchFamily="18" charset="0"/>
              </a:rPr>
              <a:t>.</a:t>
            </a:r>
          </a:p>
          <a:p>
            <a:pPr marL="171450" lvl="0" indent="-171450">
              <a:lnSpc>
                <a:spcPct val="115000"/>
              </a:lnSpc>
              <a:buFont typeface="Arial" panose="020B0604020202020204" pitchFamily="34" charset="0"/>
              <a:buChar char="•"/>
            </a:pPr>
            <a:endParaRPr lang="en-US" sz="1200" dirty="0">
              <a:cs typeface="Times New Roman" panose="02020603050405020304" pitchFamily="18" charset="0"/>
            </a:endParaRPr>
          </a:p>
          <a:p>
            <a:pPr marL="171450" lvl="0" indent="-171450">
              <a:lnSpc>
                <a:spcPct val="115000"/>
              </a:lnSpc>
              <a:buFont typeface="Arial" panose="020B0604020202020204" pitchFamily="34" charset="0"/>
              <a:buChar char="•"/>
            </a:pPr>
            <a:r>
              <a:rPr lang="en-US" sz="1200" dirty="0">
                <a:cs typeface="Times New Roman" panose="02020603050405020304" pitchFamily="18" charset="0"/>
                <a:hlinkClick r:id="rId3"/>
              </a:rPr>
              <a:t>http://www.youtube.com/@kfumskellefteavolley806</a:t>
            </a:r>
            <a:endParaRPr lang="en-US" sz="1200" dirty="0">
              <a:cs typeface="Times New Roman" panose="02020603050405020304" pitchFamily="18" charset="0"/>
            </a:endParaRPr>
          </a:p>
          <a:p>
            <a:pPr lvl="0">
              <a:lnSpc>
                <a:spcPct val="115000"/>
              </a:lnSpc>
            </a:pPr>
            <a:endParaRPr lang="en-SE" sz="1200" dirty="0">
              <a:cs typeface="Times New Roman" panose="02020603050405020304" pitchFamily="18" charset="0"/>
            </a:endParaRPr>
          </a:p>
        </p:txBody>
      </p:sp>
      <p:pic>
        <p:nvPicPr>
          <p:cNvPr id="1026" name="Picture 2" descr="Image result for instagram logga">
            <a:extLst>
              <a:ext uri="{FF2B5EF4-FFF2-40B4-BE49-F238E27FC236}">
                <a16:creationId xmlns:a16="http://schemas.microsoft.com/office/drawing/2014/main" id="{DE6243E9-AE1A-4A63-63E4-4C8C5CBB27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873" y="1955049"/>
            <a:ext cx="1720254" cy="17139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youtube logga">
            <a:extLst>
              <a:ext uri="{FF2B5EF4-FFF2-40B4-BE49-F238E27FC236}">
                <a16:creationId xmlns:a16="http://schemas.microsoft.com/office/drawing/2014/main" id="{F4C7722B-B342-86CC-5C39-6C5FF17B95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6077" y="4059271"/>
            <a:ext cx="1943100" cy="25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444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Kommunikation</a:t>
            </a:r>
            <a:endParaRPr lang="en-US" sz="4000" i="1" dirty="0">
              <a:solidFill>
                <a:schemeClr val="bg2"/>
              </a:solidFill>
            </a:endParaRPr>
          </a:p>
          <a:p>
            <a:endParaRPr lang="en-SE" dirty="0"/>
          </a:p>
        </p:txBody>
      </p:sp>
      <p:sp>
        <p:nvSpPr>
          <p:cNvPr id="3" name="TextBox 2">
            <a:extLst>
              <a:ext uri="{FF2B5EF4-FFF2-40B4-BE49-F238E27FC236}">
                <a16:creationId xmlns:a16="http://schemas.microsoft.com/office/drawing/2014/main" id="{164355DF-5146-D687-1A4F-947FB5F12531}"/>
              </a:ext>
            </a:extLst>
          </p:cNvPr>
          <p:cNvSpPr txBox="1"/>
          <p:nvPr/>
        </p:nvSpPr>
        <p:spPr>
          <a:xfrm>
            <a:off x="731830" y="2054525"/>
            <a:ext cx="5286328" cy="1477328"/>
          </a:xfrm>
          <a:prstGeom prst="rect">
            <a:avLst/>
          </a:prstGeom>
          <a:noFill/>
          <a:ln w="25400">
            <a:solidFill>
              <a:schemeClr val="accent1"/>
            </a:solidFill>
          </a:ln>
        </p:spPr>
        <p:txBody>
          <a:bodyPr wrap="square" rtlCol="0">
            <a:spAutoFit/>
          </a:bodyPr>
          <a:lstStyle/>
          <a:p>
            <a:r>
              <a:rPr lang="sv-SE" b="1" dirty="0"/>
              <a:t>Laget.se</a:t>
            </a:r>
          </a:p>
          <a:p>
            <a:pPr marL="171450" indent="-171450">
              <a:buFont typeface="Arial" panose="020B0604020202020204" pitchFamily="34" charset="0"/>
              <a:buChar char="•"/>
            </a:pPr>
            <a:r>
              <a:rPr lang="sv-SE" sz="1200" dirty="0"/>
              <a:t>Styrande dokument (stadgar, verksamhetsinriktning, handlingsplan)</a:t>
            </a:r>
          </a:p>
          <a:p>
            <a:pPr marL="171450" indent="-171450">
              <a:buFont typeface="Arial" panose="020B0604020202020204" pitchFamily="34" charset="0"/>
              <a:buChar char="•"/>
            </a:pPr>
            <a:r>
              <a:rPr lang="sv-SE" sz="1200" dirty="0"/>
              <a:t>Nyheter</a:t>
            </a:r>
          </a:p>
          <a:p>
            <a:pPr marL="171450" indent="-171450">
              <a:buFont typeface="Arial" panose="020B0604020202020204" pitchFamily="34" charset="0"/>
              <a:buChar char="•"/>
            </a:pPr>
            <a:r>
              <a:rPr lang="sv-SE" sz="1200" dirty="0"/>
              <a:t>Medlemsöversikt/ lag</a:t>
            </a:r>
          </a:p>
          <a:p>
            <a:pPr marL="171450" indent="-171450">
              <a:buFont typeface="Arial" panose="020B0604020202020204" pitchFamily="34" charset="0"/>
              <a:buChar char="•"/>
            </a:pPr>
            <a:r>
              <a:rPr lang="sv-SE" sz="1200" dirty="0"/>
              <a:t>Träningar/ aktiviteter</a:t>
            </a:r>
          </a:p>
          <a:p>
            <a:pPr marL="171450" indent="-171450">
              <a:buFont typeface="Arial" panose="020B0604020202020204" pitchFamily="34" charset="0"/>
              <a:buChar char="•"/>
            </a:pPr>
            <a:r>
              <a:rPr lang="sv-SE" sz="1200" dirty="0"/>
              <a:t>Närvaroregistrering</a:t>
            </a:r>
          </a:p>
          <a:p>
            <a:pPr marL="171450" indent="-171450">
              <a:buFont typeface="Arial" panose="020B0604020202020204" pitchFamily="34" charset="0"/>
              <a:buChar char="•"/>
            </a:pPr>
            <a:r>
              <a:rPr lang="sv-SE" sz="1200" dirty="0"/>
              <a:t>Utdrag belastningsregister</a:t>
            </a:r>
          </a:p>
        </p:txBody>
      </p:sp>
      <p:pic>
        <p:nvPicPr>
          <p:cNvPr id="5124" name="Picture 4" descr="Kommunikation | Sundsvalls kommun">
            <a:extLst>
              <a:ext uri="{FF2B5EF4-FFF2-40B4-BE49-F238E27FC236}">
                <a16:creationId xmlns:a16="http://schemas.microsoft.com/office/drawing/2014/main" id="{011A0BB3-7E16-337B-2ECA-EBE317C5FF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314" y="188331"/>
            <a:ext cx="3615926" cy="24062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0693A32-D159-20F4-3690-E34E5043810F}"/>
              </a:ext>
            </a:extLst>
          </p:cNvPr>
          <p:cNvSpPr txBox="1"/>
          <p:nvPr/>
        </p:nvSpPr>
        <p:spPr>
          <a:xfrm>
            <a:off x="6544912" y="2670901"/>
            <a:ext cx="5286328" cy="1292662"/>
          </a:xfrm>
          <a:prstGeom prst="rect">
            <a:avLst/>
          </a:prstGeom>
          <a:noFill/>
          <a:ln w="25400">
            <a:solidFill>
              <a:schemeClr val="accent1"/>
            </a:solidFill>
          </a:ln>
        </p:spPr>
        <p:txBody>
          <a:bodyPr wrap="square" rtlCol="0">
            <a:spAutoFit/>
          </a:bodyPr>
          <a:lstStyle/>
          <a:p>
            <a:r>
              <a:rPr lang="sv-SE" b="1" dirty="0"/>
              <a:t>Styrelsemailen</a:t>
            </a:r>
          </a:p>
          <a:p>
            <a:pPr marL="171450" indent="-171450">
              <a:buFont typeface="Arial" panose="020B0604020202020204" pitchFamily="34" charset="0"/>
              <a:buChar char="•"/>
            </a:pPr>
            <a:r>
              <a:rPr lang="sv-SE" sz="1200" dirty="0">
                <a:hlinkClick r:id="rId4"/>
              </a:rPr>
              <a:t>styrelsen.skelleftevolley@gmail.com</a:t>
            </a:r>
            <a:endParaRPr lang="sv-SE" sz="1200" dirty="0"/>
          </a:p>
          <a:p>
            <a:pPr marL="171450" indent="-171450">
              <a:buFont typeface="Arial" panose="020B0604020202020204" pitchFamily="34" charset="0"/>
              <a:buChar char="•"/>
            </a:pPr>
            <a:r>
              <a:rPr lang="sv-SE" sz="1200" dirty="0"/>
              <a:t>Extern kommunikation</a:t>
            </a:r>
          </a:p>
          <a:p>
            <a:pPr marL="171450" indent="-171450">
              <a:buFont typeface="Arial" panose="020B0604020202020204" pitchFamily="34" charset="0"/>
              <a:buChar char="•"/>
            </a:pPr>
            <a:r>
              <a:rPr lang="sv-SE" sz="1200" dirty="0"/>
              <a:t>Utskick av intern information/dokumentation</a:t>
            </a:r>
          </a:p>
          <a:p>
            <a:pPr marL="171450" indent="-171450">
              <a:buFont typeface="Arial" panose="020B0604020202020204" pitchFamily="34" charset="0"/>
              <a:buChar char="•"/>
            </a:pPr>
            <a:r>
              <a:rPr lang="sv-SE" sz="1200" dirty="0"/>
              <a:t>Kalenderbokning ledarträffar och årsträffar</a:t>
            </a:r>
          </a:p>
          <a:p>
            <a:pPr marL="171450" indent="-171450">
              <a:buFont typeface="Arial" panose="020B0604020202020204" pitchFamily="34" charset="0"/>
              <a:buChar char="•"/>
            </a:pPr>
            <a:r>
              <a:rPr lang="sv-SE" sz="1200" dirty="0"/>
              <a:t>Fakturamottagare</a:t>
            </a:r>
          </a:p>
        </p:txBody>
      </p:sp>
      <p:sp>
        <p:nvSpPr>
          <p:cNvPr id="6" name="TextBox 5">
            <a:extLst>
              <a:ext uri="{FF2B5EF4-FFF2-40B4-BE49-F238E27FC236}">
                <a16:creationId xmlns:a16="http://schemas.microsoft.com/office/drawing/2014/main" id="{00DA8171-E549-54E5-5120-6AA57A5325BF}"/>
              </a:ext>
            </a:extLst>
          </p:cNvPr>
          <p:cNvSpPr txBox="1"/>
          <p:nvPr/>
        </p:nvSpPr>
        <p:spPr>
          <a:xfrm>
            <a:off x="232116" y="4148229"/>
            <a:ext cx="5286328" cy="738664"/>
          </a:xfrm>
          <a:prstGeom prst="rect">
            <a:avLst/>
          </a:prstGeom>
          <a:noFill/>
          <a:ln w="25400">
            <a:solidFill>
              <a:schemeClr val="accent1"/>
            </a:solidFill>
          </a:ln>
        </p:spPr>
        <p:txBody>
          <a:bodyPr wrap="square" rtlCol="0">
            <a:spAutoFit/>
          </a:bodyPr>
          <a:lstStyle/>
          <a:p>
            <a:r>
              <a:rPr lang="sv-SE" b="1" dirty="0" err="1"/>
              <a:t>Instagram</a:t>
            </a:r>
            <a:r>
              <a:rPr lang="sv-SE" b="1" dirty="0"/>
              <a:t> &amp; Youtube</a:t>
            </a:r>
          </a:p>
          <a:p>
            <a:pPr marL="171450" indent="-171450">
              <a:buFont typeface="Arial" panose="020B0604020202020204" pitchFamily="34" charset="0"/>
              <a:buChar char="•"/>
            </a:pPr>
            <a:r>
              <a:rPr lang="sv-SE" sz="1200" dirty="0"/>
              <a:t>Marknadsföring</a:t>
            </a:r>
          </a:p>
          <a:p>
            <a:pPr marL="171450" indent="-171450">
              <a:buFont typeface="Arial" panose="020B0604020202020204" pitchFamily="34" charset="0"/>
              <a:buChar char="•"/>
            </a:pPr>
            <a:r>
              <a:rPr lang="sv-SE" sz="1200" dirty="0"/>
              <a:t>Nyheter</a:t>
            </a:r>
          </a:p>
        </p:txBody>
      </p:sp>
      <p:sp>
        <p:nvSpPr>
          <p:cNvPr id="9" name="TextBox 8">
            <a:extLst>
              <a:ext uri="{FF2B5EF4-FFF2-40B4-BE49-F238E27FC236}">
                <a16:creationId xmlns:a16="http://schemas.microsoft.com/office/drawing/2014/main" id="{6E466A4E-BB1C-25E5-D8D3-6C0C84019964}"/>
              </a:ext>
            </a:extLst>
          </p:cNvPr>
          <p:cNvSpPr txBox="1"/>
          <p:nvPr/>
        </p:nvSpPr>
        <p:spPr>
          <a:xfrm>
            <a:off x="6310766" y="4517561"/>
            <a:ext cx="5785984" cy="1661993"/>
          </a:xfrm>
          <a:prstGeom prst="rect">
            <a:avLst/>
          </a:prstGeom>
          <a:noFill/>
          <a:ln w="25400">
            <a:solidFill>
              <a:schemeClr val="accent1"/>
            </a:solidFill>
          </a:ln>
        </p:spPr>
        <p:txBody>
          <a:bodyPr wrap="square" rtlCol="0">
            <a:spAutoFit/>
          </a:bodyPr>
          <a:lstStyle/>
          <a:p>
            <a:r>
              <a:rPr lang="sv-SE" b="1" dirty="0"/>
              <a:t>Messengergrupper</a:t>
            </a:r>
          </a:p>
          <a:p>
            <a:pPr marL="171450" indent="-171450">
              <a:buFont typeface="Arial" panose="020B0604020202020204" pitchFamily="34" charset="0"/>
              <a:buChar char="•"/>
            </a:pPr>
            <a:r>
              <a:rPr lang="sv-SE" sz="1200" b="1" dirty="0"/>
              <a:t>Styrelsen KFUM Skellefteå Volley</a:t>
            </a:r>
          </a:p>
          <a:p>
            <a:pPr marL="628650" lvl="1" indent="-171450">
              <a:buFont typeface="Arial" panose="020B0604020202020204" pitchFamily="34" charset="0"/>
              <a:buChar char="•"/>
            </a:pPr>
            <a:r>
              <a:rPr lang="sv-SE" sz="1200" dirty="0"/>
              <a:t>Kommunikationsgrupp för styrelsemedlemmarna</a:t>
            </a:r>
          </a:p>
          <a:p>
            <a:pPr marL="628650" lvl="1" indent="-171450">
              <a:buFont typeface="Arial" panose="020B0604020202020204" pitchFamily="34" charset="0"/>
              <a:buChar char="•"/>
            </a:pPr>
            <a:r>
              <a:rPr lang="sv-SE" sz="1200" dirty="0"/>
              <a:t>Administreras av Åsa</a:t>
            </a:r>
            <a:br>
              <a:rPr lang="sv-SE" sz="1200" dirty="0"/>
            </a:br>
            <a:endParaRPr lang="sv-SE" sz="1200" dirty="0"/>
          </a:p>
          <a:p>
            <a:pPr marL="171450" indent="-171450">
              <a:buFont typeface="Arial" panose="020B0604020202020204" pitchFamily="34" charset="0"/>
              <a:buChar char="•"/>
            </a:pPr>
            <a:r>
              <a:rPr lang="sv-SE" sz="1200" b="1" dirty="0"/>
              <a:t>THE KFUM TRÄNAR/LEDARGRUPP</a:t>
            </a:r>
          </a:p>
          <a:p>
            <a:pPr marL="628650" lvl="1" indent="-171450">
              <a:buFont typeface="Arial" panose="020B0604020202020204" pitchFamily="34" charset="0"/>
              <a:buChar char="•"/>
            </a:pPr>
            <a:r>
              <a:rPr lang="sv-SE" sz="1200" dirty="0"/>
              <a:t>Kommunikationsgrupp för samtliga ledare + styrelse</a:t>
            </a:r>
          </a:p>
          <a:p>
            <a:pPr marL="628650" lvl="1" indent="-171450">
              <a:buFont typeface="Arial" panose="020B0604020202020204" pitchFamily="34" charset="0"/>
              <a:buChar char="•"/>
            </a:pPr>
            <a:r>
              <a:rPr lang="sv-SE" sz="1200" dirty="0"/>
              <a:t>Administreras av Johanna</a:t>
            </a:r>
          </a:p>
        </p:txBody>
      </p:sp>
      <p:sp>
        <p:nvSpPr>
          <p:cNvPr id="10" name="TextBox 9">
            <a:extLst>
              <a:ext uri="{FF2B5EF4-FFF2-40B4-BE49-F238E27FC236}">
                <a16:creationId xmlns:a16="http://schemas.microsoft.com/office/drawing/2014/main" id="{5DC97445-448B-BAF8-59F5-D0804AAC17F8}"/>
              </a:ext>
            </a:extLst>
          </p:cNvPr>
          <p:cNvSpPr txBox="1"/>
          <p:nvPr/>
        </p:nvSpPr>
        <p:spPr>
          <a:xfrm>
            <a:off x="731830" y="5440891"/>
            <a:ext cx="5286328" cy="923330"/>
          </a:xfrm>
          <a:prstGeom prst="rect">
            <a:avLst/>
          </a:prstGeom>
          <a:noFill/>
          <a:ln w="25400">
            <a:solidFill>
              <a:schemeClr val="accent1"/>
            </a:solidFill>
          </a:ln>
        </p:spPr>
        <p:txBody>
          <a:bodyPr wrap="square" rtlCol="0">
            <a:spAutoFit/>
          </a:bodyPr>
          <a:lstStyle/>
          <a:p>
            <a:r>
              <a:rPr lang="sv-SE" b="1" dirty="0"/>
              <a:t>Teams</a:t>
            </a:r>
          </a:p>
          <a:p>
            <a:pPr marL="171450" indent="-171450">
              <a:buFont typeface="Arial" panose="020B0604020202020204" pitchFamily="34" charset="0"/>
              <a:buChar char="•"/>
            </a:pPr>
            <a:r>
              <a:rPr lang="sv-SE" sz="1200" dirty="0"/>
              <a:t>Styrelseverktyg – planering och uppföljning aktiviteter/verksamhet.</a:t>
            </a:r>
          </a:p>
          <a:p>
            <a:pPr marL="171450" indent="-171450">
              <a:buFont typeface="Arial" panose="020B0604020202020204" pitchFamily="34" charset="0"/>
              <a:buChar char="•"/>
            </a:pPr>
            <a:r>
              <a:rPr lang="sv-SE" sz="1200" dirty="0"/>
              <a:t>Dokumenthantering – aktuell och historisk</a:t>
            </a:r>
          </a:p>
          <a:p>
            <a:pPr marL="171450" indent="-171450">
              <a:buFont typeface="Arial" panose="020B0604020202020204" pitchFamily="34" charset="0"/>
              <a:buChar char="•"/>
            </a:pPr>
            <a:r>
              <a:rPr lang="sv-SE" sz="1200" dirty="0"/>
              <a:t>Mallar, lathundar och checklistor.</a:t>
            </a:r>
          </a:p>
        </p:txBody>
      </p:sp>
    </p:spTree>
    <p:extLst>
      <p:ext uri="{BB962C8B-B14F-4D97-AF65-F5344CB8AC3E}">
        <p14:creationId xmlns:p14="http://schemas.microsoft.com/office/powerpoint/2010/main" val="2037786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09C4-AAAE-C417-1490-B286AE5E83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FAD6BF0-4EF9-04E1-F619-BA6D8DD99629}"/>
              </a:ext>
            </a:extLst>
          </p:cNvPr>
          <p:cNvSpPr>
            <a:spLocks noGrp="1"/>
          </p:cNvSpPr>
          <p:nvPr>
            <p:ph type="body" sz="quarter" idx="11"/>
          </p:nvPr>
        </p:nvSpPr>
        <p:spPr>
          <a:xfrm>
            <a:off x="41718" y="519369"/>
            <a:ext cx="12192000" cy="1447165"/>
          </a:xfrm>
        </p:spPr>
        <p:txBody>
          <a:bodyPr/>
          <a:lstStyle/>
          <a:p>
            <a:r>
              <a:rPr lang="en-US" dirty="0" err="1"/>
              <a:t>Arrangera</a:t>
            </a:r>
            <a:r>
              <a:rPr lang="en-US" dirty="0"/>
              <a:t> </a:t>
            </a:r>
            <a:r>
              <a:rPr lang="en-US" dirty="0" err="1"/>
              <a:t>sammandrag</a:t>
            </a:r>
            <a:r>
              <a:rPr lang="en-US" dirty="0"/>
              <a:t> Div 1 &amp; 2</a:t>
            </a:r>
            <a:endParaRPr lang="en-SE" dirty="0"/>
          </a:p>
        </p:txBody>
      </p:sp>
      <p:sp>
        <p:nvSpPr>
          <p:cNvPr id="5" name="Rectangle 1">
            <a:extLst>
              <a:ext uri="{FF2B5EF4-FFF2-40B4-BE49-F238E27FC236}">
                <a16:creationId xmlns:a16="http://schemas.microsoft.com/office/drawing/2014/main" id="{7D622748-9A05-62D5-C8A0-D00D85ECEFBD}"/>
              </a:ext>
            </a:extLst>
          </p:cNvPr>
          <p:cNvSpPr>
            <a:spLocks noChangeArrowheads="1"/>
          </p:cNvSpPr>
          <p:nvPr/>
        </p:nvSpPr>
        <p:spPr bwMode="auto">
          <a:xfrm>
            <a:off x="296798" y="1353925"/>
            <a:ext cx="11681841" cy="544764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SE" sz="1200" b="1" i="0" u="none" strike="noStrike" cap="none" normalizeH="0" baseline="0" dirty="0">
                <a:ln>
                  <a:noFill/>
                </a:ln>
                <a:solidFill>
                  <a:schemeClr val="bg2"/>
                </a:solidFill>
                <a:effectLst/>
                <a:latin typeface="+mn-lt"/>
                <a:cs typeface="Arial" panose="020B0604020202020204" pitchFamily="34" charset="0"/>
              </a:rPr>
              <a:t>INFO FRÅN TÄVLNINGSLEDNINGEN SVBF:</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SE" sz="1200" b="1" dirty="0">
              <a:solidFill>
                <a:srgbClr val="222222"/>
              </a:solidFill>
              <a:latin typeface="+mn-lt"/>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WiFi</a:t>
            </a:r>
            <a:br>
              <a:rPr kumimoji="0" lang="en-SE" altLang="en-SE" sz="1200" b="1" i="0" u="none" strike="noStrike" cap="none" normalizeH="0" baseline="0" dirty="0">
                <a:ln>
                  <a:noFill/>
                </a:ln>
                <a:solidFill>
                  <a:srgbClr val="222222"/>
                </a:solidFill>
                <a:effectLst/>
                <a:latin typeface="+mn-lt"/>
                <a:cs typeface="Arial" panose="020B0604020202020204" pitchFamily="34" charset="0"/>
              </a:rPr>
            </a:br>
            <a:r>
              <a:rPr kumimoji="0" lang="en-SE" altLang="en-SE" sz="1200" b="0" i="0" u="none" strike="noStrike" cap="none" normalizeH="0" baseline="0" dirty="0">
                <a:ln>
                  <a:noFill/>
                </a:ln>
                <a:solidFill>
                  <a:srgbClr val="222222"/>
                </a:solidFill>
                <a:effectLst/>
                <a:latin typeface="+mn-lt"/>
                <a:cs typeface="Arial" panose="020B0604020202020204" pitchFamily="34" charset="0"/>
              </a:rPr>
              <a:t>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måste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fungera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med internet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hallen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Calibri" panose="020F050202020403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eScoresheet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Vi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lagt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alla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tre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matcherna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ert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inlogg</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eScoresheet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men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detta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manuell</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ändring</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som</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oss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br>
              <a:rPr kumimoji="0" lang="en-US" altLang="en-SE" sz="1200" b="0" i="0" u="none" strike="noStrike" cap="none" normalizeH="0" baseline="0" dirty="0">
                <a:ln>
                  <a:noFill/>
                </a:ln>
                <a:solidFill>
                  <a:srgbClr val="222222"/>
                </a:solidFill>
                <a:effectLst/>
                <a:latin typeface="+mn-lt"/>
                <a:cs typeface="Arial" panose="020B0604020202020204" pitchFamily="34" charset="0"/>
              </a:rPr>
            </a:b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absolut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nödvändigt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plocka</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upp</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matcherna</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eScoresheeet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förväg</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vet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samtliga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matcher ligger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br>
              <a:rPr kumimoji="0" lang="en-US" altLang="en-SE" sz="1200" b="0" i="0" u="none" strike="noStrike" cap="none" normalizeH="0" baseline="0" dirty="0">
                <a:ln>
                  <a:noFill/>
                </a:ln>
                <a:solidFill>
                  <a:srgbClr val="222222"/>
                </a:solidFill>
                <a:effectLst/>
                <a:latin typeface="+mn-lt"/>
                <a:cs typeface="Arial" panose="020B0604020202020204" pitchFamily="34" charset="0"/>
              </a:rPr>
            </a:br>
            <a:r>
              <a:rPr kumimoji="0" lang="en-SE" altLang="en-SE" sz="1200" b="0" i="0" u="none" strike="noStrike" cap="none" normalizeH="0" baseline="0" dirty="0">
                <a:ln>
                  <a:noFill/>
                </a:ln>
                <a:solidFill>
                  <a:srgbClr val="222222"/>
                </a:solidFill>
                <a:effectLst/>
                <a:latin typeface="+mn-lt"/>
                <a:cs typeface="Arial" panose="020B0604020202020204" pitchFamily="34" charset="0"/>
              </a:rPr>
              <a:t>Kan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hemifrån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bör</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göras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senast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dagen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innan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match. Allt för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undvika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stress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strul</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matchdagen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Behöver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ladda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programvaran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för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eScoresheet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a:ln>
                  <a:noFill/>
                </a:ln>
                <a:solidFill>
                  <a:srgbClr val="1155CC"/>
                </a:solidFill>
                <a:effectLst/>
                <a:latin typeface="+mn-lt"/>
                <a:cs typeface="Arial" panose="020B0604020202020204" pitchFamily="34" charset="0"/>
                <a:hlinkClick r:id="rId3"/>
              </a:rPr>
              <a:t>https://download.dataproject.com/svbf</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obs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,”download setup”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som</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ska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användas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Behöver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uppfräschning</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kunskaperna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finns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del videos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a:ln>
                  <a:noFill/>
                </a:ln>
                <a:solidFill>
                  <a:srgbClr val="1155CC"/>
                </a:solidFill>
                <a:effectLst/>
                <a:latin typeface="+mn-lt"/>
                <a:cs typeface="Arial" panose="020B0604020202020204" pitchFamily="34" charset="0"/>
                <a:hlinkClick r:id="rId4"/>
              </a:rPr>
              <a:t>https://www.youtube.com/playlist?list=PLh8ObyWB2ysWAQD8lg_0bS-pL4o-3-s3m</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samt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finns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uppdaterad</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handbok</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tillgå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startsidan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programmet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Vi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även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bifogat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lathund</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checklista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1" i="0" u="none" strike="noStrike" cap="none" normalizeH="0" baseline="0" dirty="0">
                <a:ln>
                  <a:noFill/>
                </a:ln>
                <a:solidFill>
                  <a:srgbClr val="222222"/>
                </a:solidFill>
                <a:effectLst/>
                <a:latin typeface="+mn-lt"/>
                <a:cs typeface="Arial" panose="020B0604020202020204" pitchFamily="34" charset="0"/>
              </a:rPr>
              <a:t>Scoresheet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ska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signeras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Före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coachen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efter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lagkapten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med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samma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lösenord</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som</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används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för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eScoreprogrammet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Avslutande</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matchen</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klar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ska scoresheet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skickas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upp</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till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servern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scorern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ska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efter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förstedomaren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signerat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Innan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datorn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stängs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ska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kontroll</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för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säkerställa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scoresheet ligger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publikt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Den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allra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sista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insatsen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stänga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programvaran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Utbildningsbehov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föreningen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finns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eScoreutbildningar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planerade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dessa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finner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man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1155CC"/>
                </a:solidFill>
                <a:effectLst/>
                <a:latin typeface="+mn-lt"/>
                <a:cs typeface="Arial" panose="020B0604020202020204" pitchFamily="34" charset="0"/>
                <a:hlinkClick r:id="rId5"/>
              </a:rPr>
              <a:t>utbildningskalender</a:t>
            </a:r>
            <a:r>
              <a:rPr kumimoji="0" lang="en-SE" altLang="en-SE" sz="1200" b="0" i="0" u="none" strike="noStrike" cap="none" normalizeH="0" baseline="0" dirty="0">
                <a:ln>
                  <a:noFill/>
                </a:ln>
                <a:solidFill>
                  <a:srgbClr val="1155CC"/>
                </a:solidFill>
                <a:effectLst/>
                <a:latin typeface="+mn-lt"/>
                <a:cs typeface="Arial" panose="020B0604020202020204" pitchFamily="34" charset="0"/>
                <a:hlinkClick r:id="rId5"/>
              </a:rPr>
              <a:t> | </a:t>
            </a:r>
            <a:r>
              <a:rPr kumimoji="0" lang="en-SE" altLang="en-SE" sz="1200" b="0" i="0" u="none" strike="noStrike" cap="none" normalizeH="0" baseline="0" dirty="0" err="1">
                <a:ln>
                  <a:noFill/>
                </a:ln>
                <a:solidFill>
                  <a:srgbClr val="1155CC"/>
                </a:solidFill>
                <a:effectLst/>
                <a:latin typeface="+mn-lt"/>
                <a:cs typeface="Arial" panose="020B0604020202020204" pitchFamily="34" charset="0"/>
                <a:hlinkClick r:id="rId5"/>
              </a:rPr>
              <a:t>Svensk</a:t>
            </a:r>
            <a:r>
              <a:rPr kumimoji="0" lang="en-SE" altLang="en-SE" sz="1200" b="0" i="0" u="none" strike="noStrike" cap="none" normalizeH="0" baseline="0" dirty="0">
                <a:ln>
                  <a:noFill/>
                </a:ln>
                <a:solidFill>
                  <a:srgbClr val="1155CC"/>
                </a:solidFill>
                <a:effectLst/>
                <a:latin typeface="+mn-lt"/>
                <a:cs typeface="Arial" panose="020B0604020202020204" pitchFamily="34" charset="0"/>
                <a:hlinkClick r:id="rId5"/>
              </a:rPr>
              <a:t> </a:t>
            </a:r>
            <a:r>
              <a:rPr kumimoji="0" lang="en-SE" altLang="en-SE" sz="1200" b="0" i="0" u="none" strike="noStrike" cap="none" normalizeH="0" baseline="0" dirty="0" err="1">
                <a:ln>
                  <a:noFill/>
                </a:ln>
                <a:solidFill>
                  <a:srgbClr val="1155CC"/>
                </a:solidFill>
                <a:effectLst/>
                <a:latin typeface="+mn-lt"/>
                <a:cs typeface="Arial" panose="020B0604020202020204" pitchFamily="34" charset="0"/>
                <a:hlinkClick r:id="rId5"/>
              </a:rPr>
              <a:t>volleyboll</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1" i="0" u="none" strike="noStrike" cap="none" normalizeH="0" baseline="0" dirty="0">
                <a:ln>
                  <a:noFill/>
                </a:ln>
                <a:solidFill>
                  <a:srgbClr val="222222"/>
                </a:solidFill>
                <a:effectLst/>
                <a:latin typeface="+mn-lt"/>
                <a:cs typeface="Arial" panose="020B0604020202020204" pitchFamily="34" charset="0"/>
              </a:rPr>
              <a:t>Dator (Windows)</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Kolla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förväg</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även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upp</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datorn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startar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fungerar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Eventuella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uppdateringar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Windows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måste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göras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god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tid</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innan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br>
              <a:rPr kumimoji="0" lang="en-US" altLang="en-SE" sz="1200" b="0" i="0" u="none" strike="noStrike" cap="none" normalizeH="0" baseline="0" dirty="0">
                <a:ln>
                  <a:noFill/>
                </a:ln>
                <a:solidFill>
                  <a:srgbClr val="222222"/>
                </a:solidFill>
                <a:effectLst/>
                <a:latin typeface="+mn-lt"/>
                <a:cs typeface="Arial" panose="020B0604020202020204" pitchFamily="34" charset="0"/>
              </a:rPr>
            </a:br>
            <a:r>
              <a:rPr kumimoji="0" lang="en-SE" altLang="en-SE" sz="1200" b="0" i="0" u="none" strike="noStrike" cap="none" normalizeH="0" baseline="0" dirty="0">
                <a:ln>
                  <a:noFill/>
                </a:ln>
                <a:solidFill>
                  <a:srgbClr val="222222"/>
                </a:solidFill>
                <a:effectLst/>
                <a:latin typeface="+mn-lt"/>
                <a:cs typeface="Arial" panose="020B0604020202020204" pitchFamily="34" charset="0"/>
              </a:rPr>
              <a:t>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inte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acceptabelt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blir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förseningar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eller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det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inte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går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spela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matchen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pga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av</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windowsuppdateringar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Bäst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är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ha med sig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en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reservdator</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och</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notera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kravet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på</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USB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minne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ska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användas</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ifall</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något</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skulle</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hända</a:t>
            </a: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r>
              <a:rPr kumimoji="0" lang="en-SE" altLang="en-SE" sz="1200" b="0" i="0" u="none" strike="noStrike" cap="none" normalizeH="0" baseline="0" dirty="0" err="1">
                <a:ln>
                  <a:noFill/>
                </a:ln>
                <a:solidFill>
                  <a:srgbClr val="222222"/>
                </a:solidFill>
                <a:effectLst/>
                <a:latin typeface="+mn-lt"/>
                <a:cs typeface="Arial" panose="020B0604020202020204" pitchFamily="34" charset="0"/>
              </a:rPr>
              <a:t>datorn</a:t>
            </a:r>
            <a:r>
              <a:rPr kumimoji="0" lang="en-SE" altLang="en-SE" sz="1200" b="0" i="0" u="none" strike="noStrike" cap="none" normalizeH="0" baseline="0" dirty="0">
                <a:ln>
                  <a:noFill/>
                </a:ln>
                <a:solidFill>
                  <a:srgbClr val="222222"/>
                </a:solidFill>
                <a:effectLst/>
                <a:latin typeface="+mn-lt"/>
                <a:cs typeface="Arial" panose="020B0604020202020204" pitchFamily="34" charset="0"/>
              </a:rPr>
              <a:t>.</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0" i="0" u="none" strike="noStrike" cap="none" normalizeH="0" baseline="0" dirty="0">
                <a:ln>
                  <a:noFill/>
                </a:ln>
                <a:solidFill>
                  <a:srgbClr val="222222"/>
                </a:solidFill>
                <a:effectLst/>
                <a:latin typeface="+mn-lt"/>
                <a:cs typeface="Arial" panose="020B0604020202020204" pitchFamily="34" charset="0"/>
              </a:rPr>
              <a:t> </a:t>
            </a:r>
            <a:endParaRPr kumimoji="0" lang="en-SE" altLang="en-SE" sz="12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Observera</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kravet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på</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att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alla</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spelare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som</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tillkommer</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under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säsongen</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ska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läggas</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in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laget</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i</a:t>
            </a:r>
            <a:r>
              <a:rPr kumimoji="0" lang="en-SE" altLang="en-SE" sz="1200" b="1" i="0" u="none" strike="noStrike" cap="none" normalizeH="0" baseline="0" dirty="0">
                <a:ln>
                  <a:noFill/>
                </a:ln>
                <a:solidFill>
                  <a:srgbClr val="222222"/>
                </a:solidFill>
                <a:effectLst/>
                <a:latin typeface="+mn-lt"/>
                <a:cs typeface="Arial" panose="020B0604020202020204" pitchFamily="34" charset="0"/>
              </a:rPr>
              <a:t> </a:t>
            </a:r>
            <a:r>
              <a:rPr kumimoji="0" lang="en-US" altLang="en-SE" sz="1200" b="1" i="0" u="none" strike="noStrike" cap="none" normalizeH="0" baseline="0" dirty="0">
                <a:ln>
                  <a:noFill/>
                </a:ln>
                <a:solidFill>
                  <a:srgbClr val="222222"/>
                </a:solidFill>
                <a:effectLst/>
                <a:latin typeface="+mn-lt"/>
                <a:cs typeface="Arial" panose="020B0604020202020204" pitchFamily="34" charset="0"/>
              </a:rPr>
              <a:t>P</a:t>
            </a:r>
            <a:r>
              <a:rPr kumimoji="0" lang="en-SE" altLang="en-SE" sz="1200" b="1" i="0" u="none" strike="noStrike" cap="none" normalizeH="0" baseline="0" dirty="0" err="1">
                <a:ln>
                  <a:noFill/>
                </a:ln>
                <a:solidFill>
                  <a:srgbClr val="222222"/>
                </a:solidFill>
                <a:effectLst/>
                <a:latin typeface="+mn-lt"/>
                <a:cs typeface="Arial" panose="020B0604020202020204" pitchFamily="34" charset="0"/>
              </a:rPr>
              <a:t>rofixio</a:t>
            </a:r>
            <a:endParaRPr kumimoji="0" lang="en-SE" altLang="en-SE" sz="1200" b="0" i="0" u="none" strike="noStrike" cap="none" normalizeH="0" baseline="0" dirty="0">
              <a:ln>
                <a:noFill/>
              </a:ln>
              <a:solidFill>
                <a:schemeClr val="tx1"/>
              </a:solidFill>
              <a:effectLst/>
              <a:latin typeface="+mn-lt"/>
            </a:endParaRPr>
          </a:p>
        </p:txBody>
      </p:sp>
    </p:spTree>
    <p:extLst>
      <p:ext uri="{BB962C8B-B14F-4D97-AF65-F5344CB8AC3E}">
        <p14:creationId xmlns:p14="http://schemas.microsoft.com/office/powerpoint/2010/main" val="3877865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Utbildningar</a:t>
            </a:r>
            <a:endParaRPr lang="en-US" sz="4000" i="1" dirty="0">
              <a:solidFill>
                <a:schemeClr val="bg2"/>
              </a:solidFill>
            </a:endParaRPr>
          </a:p>
          <a:p>
            <a:endParaRPr lang="en-SE" dirty="0"/>
          </a:p>
        </p:txBody>
      </p:sp>
      <p:sp>
        <p:nvSpPr>
          <p:cNvPr id="3" name="TextBox 2">
            <a:extLst>
              <a:ext uri="{FF2B5EF4-FFF2-40B4-BE49-F238E27FC236}">
                <a16:creationId xmlns:a16="http://schemas.microsoft.com/office/drawing/2014/main" id="{164355DF-5146-D687-1A4F-947FB5F12531}"/>
              </a:ext>
            </a:extLst>
          </p:cNvPr>
          <p:cNvSpPr txBox="1"/>
          <p:nvPr/>
        </p:nvSpPr>
        <p:spPr>
          <a:xfrm>
            <a:off x="164592" y="1661651"/>
            <a:ext cx="7187184" cy="1329018"/>
          </a:xfrm>
          <a:prstGeom prst="rect">
            <a:avLst/>
          </a:prstGeom>
          <a:noFill/>
        </p:spPr>
        <p:txBody>
          <a:bodyPr wrap="square" rtlCol="0">
            <a:spAutoFit/>
          </a:bodyPr>
          <a:lstStyle/>
          <a:p>
            <a:r>
              <a:rPr lang="sv-SE" b="1" dirty="0"/>
              <a:t>Utbildningar</a:t>
            </a:r>
          </a:p>
          <a:p>
            <a:pPr marL="171450" indent="-171450">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Kontaktperson från styrelsen är Tord Nylund.</a:t>
            </a:r>
            <a:br>
              <a:rPr lang="sv" sz="1200" dirty="0">
                <a:solidFill>
                  <a:srgbClr val="000000"/>
                </a:solidFill>
                <a:effectLst/>
                <a:ea typeface="Calibri" panose="020F0502020204030204" pitchFamily="34" charset="0"/>
                <a:cs typeface="Calibri" panose="020F0502020204030204" pitchFamily="34" charset="0"/>
              </a:rPr>
            </a:br>
            <a:r>
              <a:rPr lang="sv" sz="1200" dirty="0">
                <a:solidFill>
                  <a:srgbClr val="000000"/>
                </a:solidFill>
                <a:effectLst/>
                <a:ea typeface="Calibri" panose="020F0502020204030204" pitchFamily="34" charset="0"/>
                <a:cs typeface="Calibri" panose="020F0502020204030204" pitchFamily="34" charset="0"/>
              </a:rPr>
              <a:t>Tar hand om:</a:t>
            </a:r>
            <a:endParaRPr lang="en-SE" sz="1200" dirty="0">
              <a:effectLst/>
              <a:ea typeface="Times New Roman" panose="02020603050405020304" pitchFamily="18" charset="0"/>
              <a:cs typeface="Times New Roman" panose="02020603050405020304" pitchFamily="18" charset="0"/>
            </a:endParaRPr>
          </a:p>
          <a:p>
            <a:pPr marL="628650" lvl="1" indent="-171450">
              <a:lnSpc>
                <a:spcPct val="115000"/>
              </a:lnSpc>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Arrangera interna/externa (NSVBF) kurser som planeras för medlemmar.</a:t>
            </a:r>
            <a:endParaRPr lang="en-SE" sz="1200" dirty="0">
              <a:effectLst/>
              <a:ea typeface="Times New Roman" panose="02020603050405020304" pitchFamily="18" charset="0"/>
              <a:cs typeface="Times New Roman" panose="02020603050405020304" pitchFamily="18" charset="0"/>
            </a:endParaRPr>
          </a:p>
          <a:p>
            <a:pPr marL="628650" lvl="1" indent="-171450">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Söka kostnadstäckning för kurser/deltagaravgifter, resor m.m.</a:t>
            </a:r>
            <a:endParaRPr lang="en-SE" sz="1200" dirty="0">
              <a:effectLst/>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0B81F1E-C82C-2EF5-7D2D-9490F005861F}"/>
              </a:ext>
            </a:extLst>
          </p:cNvPr>
          <p:cNvSpPr txBox="1"/>
          <p:nvPr/>
        </p:nvSpPr>
        <p:spPr>
          <a:xfrm>
            <a:off x="248412" y="3429000"/>
            <a:ext cx="7551420" cy="800219"/>
          </a:xfrm>
          <a:prstGeom prst="rect">
            <a:avLst/>
          </a:prstGeom>
          <a:noFill/>
        </p:spPr>
        <p:txBody>
          <a:bodyPr wrap="square" lIns="91440" tIns="45720" rIns="91440" bIns="45720" rtlCol="0" anchor="t">
            <a:spAutoFit/>
          </a:bodyPr>
          <a:lstStyle/>
          <a:p>
            <a:r>
              <a:rPr lang="sv-SE" b="1" dirty="0"/>
              <a:t>Planerade utbildningar – arrangeras av Skellefteå</a:t>
            </a:r>
          </a:p>
          <a:p>
            <a:pPr marL="285750" indent="-285750">
              <a:buFont typeface="Arial" panose="020B0604020202020204" pitchFamily="34" charset="0"/>
              <a:buChar char="•"/>
            </a:pPr>
            <a:r>
              <a:rPr lang="sv-SE" sz="1400" b="1" dirty="0">
                <a:solidFill>
                  <a:srgbClr val="FF0000"/>
                </a:solidFill>
                <a:cs typeface="Times New Roman" panose="02020603050405020304" pitchFamily="18" charset="0"/>
              </a:rPr>
              <a:t>Kidsvolley (ledare) – planeras</a:t>
            </a:r>
          </a:p>
          <a:p>
            <a:pPr marL="285750" indent="-285750">
              <a:buFont typeface="Arial" panose="020B0604020202020204" pitchFamily="34" charset="0"/>
              <a:buChar char="•"/>
            </a:pPr>
            <a:r>
              <a:rPr lang="sv-SE" sz="1400" b="1" dirty="0">
                <a:solidFill>
                  <a:srgbClr val="008A00"/>
                </a:solidFill>
                <a:cs typeface="Times New Roman" panose="02020603050405020304" pitchFamily="18" charset="0"/>
              </a:rPr>
              <a:t>Domarutbildning – 12/10 SVBF och </a:t>
            </a:r>
            <a:r>
              <a:rPr lang="sv-SE" sz="1400" b="1" dirty="0" err="1">
                <a:solidFill>
                  <a:srgbClr val="008A00"/>
                </a:solidFill>
                <a:cs typeface="Times New Roman" panose="02020603050405020304" pitchFamily="18" charset="0"/>
              </a:rPr>
              <a:t>Nordsvenskan</a:t>
            </a:r>
            <a:r>
              <a:rPr lang="sv-SE" sz="1400" b="1" dirty="0">
                <a:solidFill>
                  <a:srgbClr val="008A00"/>
                </a:solidFill>
                <a:cs typeface="Times New Roman" panose="02020603050405020304" pitchFamily="18" charset="0"/>
              </a:rPr>
              <a:t> arrangerar, Skellefteå </a:t>
            </a:r>
            <a:r>
              <a:rPr lang="sv-SE" sz="1400" b="1" dirty="0" err="1">
                <a:solidFill>
                  <a:srgbClr val="008A00"/>
                </a:solidFill>
                <a:cs typeface="Times New Roman" panose="02020603050405020304" pitchFamily="18" charset="0"/>
              </a:rPr>
              <a:t>hallvärd</a:t>
            </a:r>
            <a:endParaRPr lang="sv-SE" sz="1400" b="1" dirty="0">
              <a:solidFill>
                <a:srgbClr val="008A00"/>
              </a:solidFill>
              <a:cs typeface="Times New Roman" panose="02020603050405020304" pitchFamily="18" charset="0"/>
            </a:endParaRPr>
          </a:p>
        </p:txBody>
      </p:sp>
      <p:sp>
        <p:nvSpPr>
          <p:cNvPr id="8" name="TextBox 7">
            <a:extLst>
              <a:ext uri="{FF2B5EF4-FFF2-40B4-BE49-F238E27FC236}">
                <a16:creationId xmlns:a16="http://schemas.microsoft.com/office/drawing/2014/main" id="{DD847AF7-0C16-57CC-BB1E-A36E459CD3AA}"/>
              </a:ext>
            </a:extLst>
          </p:cNvPr>
          <p:cNvSpPr txBox="1"/>
          <p:nvPr/>
        </p:nvSpPr>
        <p:spPr>
          <a:xfrm>
            <a:off x="164592" y="4794894"/>
            <a:ext cx="6172200" cy="1015663"/>
          </a:xfrm>
          <a:prstGeom prst="rect">
            <a:avLst/>
          </a:prstGeom>
          <a:noFill/>
        </p:spPr>
        <p:txBody>
          <a:bodyPr wrap="square" rtlCol="0">
            <a:spAutoFit/>
          </a:bodyPr>
          <a:lstStyle/>
          <a:p>
            <a:r>
              <a:rPr lang="sv-SE" b="1" dirty="0"/>
              <a:t>Föreningskunskap</a:t>
            </a:r>
          </a:p>
          <a:p>
            <a:pPr marL="285750" indent="-285750">
              <a:buFont typeface="Arial" panose="020B0604020202020204" pitchFamily="34" charset="0"/>
              <a:buChar char="•"/>
            </a:pPr>
            <a:r>
              <a:rPr lang="sv-SE" sz="1200" dirty="0"/>
              <a:t>Arrangeras regelbundet av RF, diskutera behov/intresse i lagen.</a:t>
            </a:r>
          </a:p>
          <a:p>
            <a:pPr marL="285750" indent="-285750">
              <a:buFont typeface="Arial" panose="020B0604020202020204" pitchFamily="34" charset="0"/>
              <a:buChar char="•"/>
            </a:pPr>
            <a:r>
              <a:rPr lang="sv-SE" sz="1200" dirty="0"/>
              <a:t>T.ex. grundutbildning för tränare</a:t>
            </a:r>
          </a:p>
          <a:p>
            <a:endParaRPr lang="sv-SE" b="1" dirty="0"/>
          </a:p>
        </p:txBody>
      </p:sp>
      <p:pic>
        <p:nvPicPr>
          <p:cNvPr id="4098" name="Picture 2" descr="Bad Shot-foton och fler bilder på Volleyboll - Lagsport - Volleyboll -  Lagsport, Volleyboll - Boll, Sport - iStock">
            <a:extLst>
              <a:ext uri="{FF2B5EF4-FFF2-40B4-BE49-F238E27FC236}">
                <a16:creationId xmlns:a16="http://schemas.microsoft.com/office/drawing/2014/main" id="{8DB39D96-266E-F9E4-E6B3-3E43422819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6285" y="3657600"/>
            <a:ext cx="4348191" cy="2898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2091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19A2BF-50EA-8507-04F3-F8BA893B0B8A}"/>
              </a:ext>
            </a:extLst>
          </p:cNvPr>
          <p:cNvSpPr>
            <a:spLocks noGrp="1"/>
          </p:cNvSpPr>
          <p:nvPr>
            <p:ph type="body" sz="quarter" idx="11"/>
          </p:nvPr>
        </p:nvSpPr>
        <p:spPr/>
        <p:txBody>
          <a:bodyPr/>
          <a:lstStyle/>
          <a:p>
            <a:r>
              <a:rPr lang="en-US" dirty="0" err="1"/>
              <a:t>Styrelseinfo</a:t>
            </a:r>
            <a:endParaRPr lang="en-SE"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7BCB371-DE13-8E83-0480-262BB7511C02}"/>
              </a:ext>
            </a:extLst>
          </p:cNvPr>
          <p:cNvPicPr>
            <a:picLocks noChangeAspect="1"/>
          </p:cNvPicPr>
          <p:nvPr/>
        </p:nvPicPr>
        <p:blipFill>
          <a:blip r:embed="rId2"/>
          <a:stretch>
            <a:fillRect/>
          </a:stretch>
        </p:blipFill>
        <p:spPr>
          <a:xfrm>
            <a:off x="4434498" y="1975573"/>
            <a:ext cx="3385620" cy="4179778"/>
          </a:xfrm>
          <a:prstGeom prst="rect">
            <a:avLst/>
          </a:prstGeom>
          <a:noFill/>
        </p:spPr>
      </p:pic>
    </p:spTree>
    <p:extLst>
      <p:ext uri="{BB962C8B-B14F-4D97-AF65-F5344CB8AC3E}">
        <p14:creationId xmlns:p14="http://schemas.microsoft.com/office/powerpoint/2010/main" val="50808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a:extLst>
              <a:ext uri="{FF2B5EF4-FFF2-40B4-BE49-F238E27FC236}">
                <a16:creationId xmlns:a16="http://schemas.microsoft.com/office/drawing/2014/main" id="{D4084D0F-9BF1-AE9C-1A3C-8BFA18AC27FA}"/>
              </a:ext>
            </a:extLst>
          </p:cNvPr>
          <p:cNvSpPr txBox="1">
            <a:spLocks/>
          </p:cNvSpPr>
          <p:nvPr/>
        </p:nvSpPr>
        <p:spPr>
          <a:xfrm rot="5400000">
            <a:off x="-2327562" y="3528681"/>
            <a:ext cx="5317138" cy="204819"/>
          </a:xfrm>
          <a:prstGeom prst="rect">
            <a:avLst/>
          </a:prstGeom>
        </p:spPr>
        <p:txBody>
          <a:bodyPr vert="vert270" lIns="91440" tIns="45720" rIns="91440" bIns="45720" anchor="t"/>
          <a:lstStyle>
            <a:lvl1pPr marL="0" indent="0" algn="ctr" defTabSz="914400" rtl="0" eaLnBrk="1" latinLnBrk="0" hangingPunct="1">
              <a:lnSpc>
                <a:spcPct val="80000"/>
              </a:lnSpc>
              <a:spcBef>
                <a:spcPts val="1000"/>
              </a:spcBef>
              <a:buFont typeface="Arial" panose="020B0604020202020204" pitchFamily="34" charset="0"/>
              <a:buNone/>
              <a:defRPr sz="4000" b="1" kern="1200">
                <a:solidFill>
                  <a:schemeClr val="tx1">
                    <a:lumMod val="90000"/>
                    <a:lumOff val="1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sv-SE" sz="2000" dirty="0">
                <a:solidFill>
                  <a:srgbClr val="008A00"/>
                </a:solidFill>
              </a:rPr>
              <a:t>KONTAKTUPPGIFTER</a:t>
            </a:r>
            <a:endParaRPr lang="en-US" dirty="0"/>
          </a:p>
        </p:txBody>
      </p:sp>
      <p:graphicFrame>
        <p:nvGraphicFramePr>
          <p:cNvPr id="12" name="Table 11">
            <a:extLst>
              <a:ext uri="{FF2B5EF4-FFF2-40B4-BE49-F238E27FC236}">
                <a16:creationId xmlns:a16="http://schemas.microsoft.com/office/drawing/2014/main" id="{02A44032-C853-3376-CC08-C0AEB01DA9A6}"/>
              </a:ext>
            </a:extLst>
          </p:cNvPr>
          <p:cNvGraphicFramePr>
            <a:graphicFrameLocks noGrp="1"/>
          </p:cNvGraphicFramePr>
          <p:nvPr>
            <p:extLst>
              <p:ext uri="{D42A27DB-BD31-4B8C-83A1-F6EECF244321}">
                <p14:modId xmlns:p14="http://schemas.microsoft.com/office/powerpoint/2010/main" val="654646965"/>
              </p:ext>
            </p:extLst>
          </p:nvPr>
        </p:nvGraphicFramePr>
        <p:xfrm>
          <a:off x="786384" y="27925"/>
          <a:ext cx="11405615" cy="6805815"/>
        </p:xfrm>
        <a:graphic>
          <a:graphicData uri="http://schemas.openxmlformats.org/drawingml/2006/table">
            <a:tbl>
              <a:tblPr firstRow="1" bandRow="1">
                <a:tableStyleId>{5C22544A-7EE6-4342-B048-85BDC9FD1C3A}</a:tableStyleId>
              </a:tblPr>
              <a:tblGrid>
                <a:gridCol w="983457">
                  <a:extLst>
                    <a:ext uri="{9D8B030D-6E8A-4147-A177-3AD203B41FA5}">
                      <a16:colId xmlns:a16="http://schemas.microsoft.com/office/drawing/2014/main" val="257515780"/>
                    </a:ext>
                  </a:extLst>
                </a:gridCol>
                <a:gridCol w="2767735">
                  <a:extLst>
                    <a:ext uri="{9D8B030D-6E8A-4147-A177-3AD203B41FA5}">
                      <a16:colId xmlns:a16="http://schemas.microsoft.com/office/drawing/2014/main" val="3023152128"/>
                    </a:ext>
                  </a:extLst>
                </a:gridCol>
                <a:gridCol w="2764528">
                  <a:extLst>
                    <a:ext uri="{9D8B030D-6E8A-4147-A177-3AD203B41FA5}">
                      <a16:colId xmlns:a16="http://schemas.microsoft.com/office/drawing/2014/main" val="286878598"/>
                    </a:ext>
                  </a:extLst>
                </a:gridCol>
                <a:gridCol w="2750495">
                  <a:extLst>
                    <a:ext uri="{9D8B030D-6E8A-4147-A177-3AD203B41FA5}">
                      <a16:colId xmlns:a16="http://schemas.microsoft.com/office/drawing/2014/main" val="2651842310"/>
                    </a:ext>
                  </a:extLst>
                </a:gridCol>
                <a:gridCol w="2139400">
                  <a:extLst>
                    <a:ext uri="{9D8B030D-6E8A-4147-A177-3AD203B41FA5}">
                      <a16:colId xmlns:a16="http://schemas.microsoft.com/office/drawing/2014/main" val="2929281862"/>
                    </a:ext>
                  </a:extLst>
                </a:gridCol>
              </a:tblGrid>
              <a:tr h="200675">
                <a:tc>
                  <a:txBody>
                    <a:bodyPr/>
                    <a:lstStyle/>
                    <a:p>
                      <a:r>
                        <a:rPr lang="sv-SE" sz="1400" noProof="0" dirty="0">
                          <a:latin typeface="Arial"/>
                        </a:rPr>
                        <a:t>Lag</a:t>
                      </a:r>
                    </a:p>
                  </a:txBody>
                  <a:tcPr/>
                </a:tc>
                <a:tc>
                  <a:txBody>
                    <a:bodyPr/>
                    <a:lstStyle/>
                    <a:p>
                      <a:pPr lvl="0">
                        <a:buNone/>
                      </a:pPr>
                      <a:r>
                        <a:rPr lang="sv-SE" sz="1400" noProof="0" dirty="0" err="1">
                          <a:latin typeface="Arial"/>
                        </a:rPr>
                        <a:t>Styrelsekontakt</a:t>
                      </a:r>
                      <a:endParaRPr lang="sv-SE" sz="1400" noProof="0" dirty="0">
                        <a:latin typeface="Arial"/>
                      </a:endParaRPr>
                    </a:p>
                  </a:txBody>
                  <a:tcPr/>
                </a:tc>
                <a:tc>
                  <a:txBody>
                    <a:bodyPr/>
                    <a:lstStyle/>
                    <a:p>
                      <a:pPr lvl="0">
                        <a:buNone/>
                      </a:pPr>
                      <a:r>
                        <a:rPr lang="sv-SE" sz="1400" noProof="0" dirty="0">
                          <a:latin typeface="Arial"/>
                        </a:rPr>
                        <a:t>Huvudtränare</a:t>
                      </a:r>
                    </a:p>
                  </a:txBody>
                  <a:tcPr/>
                </a:tc>
                <a:tc>
                  <a:txBody>
                    <a:bodyPr/>
                    <a:lstStyle/>
                    <a:p>
                      <a:r>
                        <a:rPr lang="sv-SE" sz="1400" noProof="0" dirty="0">
                          <a:latin typeface="Arial"/>
                        </a:rPr>
                        <a:t>Assisterande tränare</a:t>
                      </a:r>
                    </a:p>
                  </a:txBody>
                  <a:tcPr/>
                </a:tc>
                <a:tc>
                  <a:txBody>
                    <a:bodyPr/>
                    <a:lstStyle/>
                    <a:p>
                      <a:r>
                        <a:rPr lang="sv-SE" sz="1400" noProof="0" dirty="0">
                          <a:latin typeface="Arial"/>
                        </a:rPr>
                        <a:t>Lagledare</a:t>
                      </a:r>
                    </a:p>
                  </a:txBody>
                  <a:tcPr/>
                </a:tc>
                <a:extLst>
                  <a:ext uri="{0D108BD9-81ED-4DB2-BD59-A6C34878D82A}">
                    <a16:rowId xmlns:a16="http://schemas.microsoft.com/office/drawing/2014/main" val="3436768241"/>
                  </a:ext>
                </a:extLst>
              </a:tr>
              <a:tr h="987824">
                <a:tc>
                  <a:txBody>
                    <a:bodyPr/>
                    <a:lstStyle/>
                    <a:p>
                      <a:pPr lvl="0">
                        <a:buNone/>
                      </a:pPr>
                      <a:r>
                        <a:rPr lang="sv-SE" sz="1200" b="1" i="0" noProof="0" dirty="0">
                          <a:solidFill>
                            <a:schemeClr val="tx1"/>
                          </a:solidFill>
                          <a:effectLst/>
                          <a:latin typeface="Arial"/>
                        </a:rPr>
                        <a:t>Dam A</a:t>
                      </a:r>
                    </a:p>
                  </a:txBody>
                  <a:tcPr/>
                </a:tc>
                <a:tc>
                  <a:txBody>
                    <a:bodyPr/>
                    <a:lstStyle/>
                    <a:p>
                      <a:pPr lvl="0">
                        <a:buNone/>
                      </a:pPr>
                      <a:r>
                        <a:rPr lang="sv-SE" sz="1000" b="1" noProof="0" dirty="0">
                          <a:latin typeface="Arial"/>
                        </a:rPr>
                        <a:t>Josefin Johansson</a:t>
                      </a:r>
                      <a:br>
                        <a:rPr lang="sv-SE" sz="1000" b="1" noProof="0" dirty="0">
                          <a:latin typeface="Arial"/>
                        </a:rPr>
                      </a:br>
                      <a:r>
                        <a:rPr lang="sv-SE" sz="1000" b="0" i="0" u="none" strike="noStrike" noProof="0" dirty="0">
                          <a:solidFill>
                            <a:srgbClr val="000000"/>
                          </a:solidFill>
                          <a:latin typeface="Arial"/>
                        </a:rPr>
                        <a:t>070-6641945, </a:t>
                      </a:r>
                      <a:r>
                        <a:rPr lang="sv-SE" sz="1000" b="0" i="0" u="sng" strike="noStrike" noProof="0" dirty="0">
                          <a:latin typeface="Arial"/>
                          <a:hlinkClick r:id="rId3"/>
                        </a:rPr>
                        <a:t>jossan.keps@gmail.com</a:t>
                      </a:r>
                    </a:p>
                  </a:txBody>
                  <a:tcPr/>
                </a:tc>
                <a:tc>
                  <a:txBody>
                    <a:bodyPr/>
                    <a:lstStyle/>
                    <a:p>
                      <a:pPr marL="0" lvl="0" algn="l">
                        <a:buNone/>
                      </a:pPr>
                      <a:r>
                        <a:rPr lang="sv-SE" sz="1000" b="1" i="0" u="none" strike="noStrike" noProof="0" dirty="0">
                          <a:solidFill>
                            <a:srgbClr val="1F2325"/>
                          </a:solidFill>
                          <a:latin typeface="Arial"/>
                        </a:rPr>
                        <a:t>Fredrik Ödling</a:t>
                      </a:r>
                      <a:br>
                        <a:rPr lang="sv-SE" sz="1000" b="1" i="0" u="none" strike="noStrike" noProof="0" dirty="0">
                          <a:solidFill>
                            <a:srgbClr val="1F2325"/>
                          </a:solidFill>
                          <a:latin typeface="Arial"/>
                        </a:rPr>
                      </a:br>
                      <a:r>
                        <a:rPr lang="sv-SE" sz="1000" b="0" i="0" u="none" strike="noStrike" noProof="0" dirty="0">
                          <a:solidFill>
                            <a:srgbClr val="1F2325"/>
                          </a:solidFill>
                          <a:latin typeface="Arial"/>
                        </a:rPr>
                        <a:t>070-6841642, </a:t>
                      </a:r>
                      <a:r>
                        <a:rPr lang="sv-SE" sz="1000" b="0" i="0" u="none" strike="noStrike" noProof="0" dirty="0">
                          <a:latin typeface="Arial"/>
                          <a:hlinkClick r:id="rId4"/>
                        </a:rPr>
                        <a:t>odling.fredrik75@gmail.com</a:t>
                      </a:r>
                      <a:endParaRPr lang="sv-SE" sz="1000" b="0" i="0" u="none" strike="noStrike" kern="1200" noProof="0" dirty="0">
                        <a:solidFill>
                          <a:srgbClr val="1F2325"/>
                        </a:solidFill>
                        <a:effectLst/>
                        <a:latin typeface="+mn-lt"/>
                      </a:endParaRPr>
                    </a:p>
                  </a:txBody>
                  <a:tcPr/>
                </a:tc>
                <a:tc>
                  <a:txBody>
                    <a:bodyPr/>
                    <a:lstStyle/>
                    <a:p>
                      <a:pPr marL="0" lvl="0" algn="l">
                        <a:buNone/>
                      </a:pPr>
                      <a:r>
                        <a:rPr lang="sv-SE" sz="1000" b="1" i="0" u="none" strike="noStrike" kern="1200" noProof="0" dirty="0">
                          <a:solidFill>
                            <a:srgbClr val="000000"/>
                          </a:solidFill>
                          <a:effectLst/>
                          <a:latin typeface="+mn-lt"/>
                        </a:rPr>
                        <a:t>Andreas Blylod (ass.)</a:t>
                      </a:r>
                      <a:endParaRPr lang="sv-SE" sz="1000" b="1" i="0" u="none" strike="noStrike" kern="1200" noProof="0" dirty="0">
                        <a:solidFill>
                          <a:srgbClr val="323232"/>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kern="1200" noProof="0" dirty="0">
                          <a:solidFill>
                            <a:srgbClr val="323232"/>
                          </a:solidFill>
                          <a:effectLst/>
                          <a:latin typeface="+mn-lt"/>
                        </a:rPr>
                        <a:t>072-402 39 32, </a:t>
                      </a:r>
                      <a:r>
                        <a:rPr lang="sv-SE" sz="1000" b="0" i="0" u="sng" strike="noStrike" kern="1200" noProof="0" dirty="0">
                          <a:solidFill>
                            <a:schemeClr val="tx1"/>
                          </a:solidFill>
                          <a:effectLst/>
                          <a:latin typeface="+mn-lt"/>
                          <a:hlinkClick r:id="rId5"/>
                        </a:rPr>
                        <a:t>andreas.blylod@gmail.com</a:t>
                      </a:r>
                      <a:br>
                        <a:rPr lang="sv-SE" sz="1000" b="0" i="0" u="sng" strike="noStrike" kern="1200" noProof="0" dirty="0">
                          <a:solidFill>
                            <a:schemeClr val="tx1"/>
                          </a:solidFill>
                          <a:effectLst/>
                          <a:latin typeface="+mn-lt"/>
                        </a:rPr>
                      </a:br>
                      <a:r>
                        <a:rPr lang="sv-SE" sz="1000" b="1" i="0" u="none" strike="noStrike" noProof="0" dirty="0">
                          <a:solidFill>
                            <a:srgbClr val="323232"/>
                          </a:solidFill>
                          <a:latin typeface="+mn-lt"/>
                        </a:rPr>
                        <a:t>Johanna Salo (</a:t>
                      </a:r>
                      <a:r>
                        <a:rPr lang="sv-SE" sz="1000" b="1" i="0" u="none" strike="noStrike" noProof="0" dirty="0" err="1">
                          <a:solidFill>
                            <a:srgbClr val="323232"/>
                          </a:solidFill>
                          <a:latin typeface="+mn-lt"/>
                        </a:rPr>
                        <a:t>fys</a:t>
                      </a:r>
                      <a:r>
                        <a:rPr lang="sv-SE" sz="1000" b="1" i="0" u="none" strike="noStrike" noProof="0" dirty="0">
                          <a:solidFill>
                            <a:srgbClr val="323232"/>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323232"/>
                          </a:solidFill>
                          <a:latin typeface="+mn-lt"/>
                        </a:rPr>
                        <a:t>070-3876170, </a:t>
                      </a:r>
                      <a:r>
                        <a:rPr lang="fi-FI" sz="1000" b="0" i="0" u="none" strike="noStrike" noProof="0" dirty="0">
                          <a:solidFill>
                            <a:srgbClr val="323232"/>
                          </a:solidFill>
                          <a:latin typeface="+mn-lt"/>
                          <a:hlinkClick r:id="rId6"/>
                        </a:rPr>
                        <a:t>johanna.saalo@gmail.com</a:t>
                      </a:r>
                      <a:endParaRPr lang="sv-SE" sz="1000" b="0" i="0" u="none" strike="noStrike" noProof="0" dirty="0">
                        <a:solidFill>
                          <a:srgbClr val="32323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b="1" i="0" u="none" strike="noStrike" noProof="0" dirty="0">
                          <a:solidFill>
                            <a:srgbClr val="323232"/>
                          </a:solidFill>
                          <a:latin typeface="+mn-lt"/>
                        </a:rPr>
                        <a:t>Johan Nilsson (</a:t>
                      </a:r>
                      <a:r>
                        <a:rPr lang="fi-FI" sz="1000" b="1" i="0" u="none" strike="noStrike" noProof="0" dirty="0" err="1">
                          <a:solidFill>
                            <a:srgbClr val="323232"/>
                          </a:solidFill>
                          <a:latin typeface="+mn-lt"/>
                        </a:rPr>
                        <a:t>teknik</a:t>
                      </a:r>
                      <a:r>
                        <a:rPr lang="fi-FI" sz="1000" b="1" i="0" u="none" strike="noStrike" noProof="0" dirty="0">
                          <a:solidFill>
                            <a:srgbClr val="323232"/>
                          </a:solidFill>
                          <a:latin typeface="+mn-lt"/>
                        </a:rPr>
                        <a:t>)</a:t>
                      </a:r>
                      <a:br>
                        <a:rPr lang="fi-FI" sz="1000" b="0" i="0" u="none" strike="noStrike" noProof="0" dirty="0">
                          <a:solidFill>
                            <a:srgbClr val="323232"/>
                          </a:solidFill>
                          <a:latin typeface="+mn-lt"/>
                        </a:rPr>
                      </a:br>
                      <a:r>
                        <a:rPr lang="fi-FI" sz="1000" b="0" i="0" u="none" strike="noStrike" noProof="0" dirty="0">
                          <a:solidFill>
                            <a:srgbClr val="323232"/>
                          </a:solidFill>
                          <a:latin typeface="+mn-lt"/>
                        </a:rPr>
                        <a:t>070-890 9753, </a:t>
                      </a:r>
                      <a:r>
                        <a:rPr lang="fi-FI" sz="1000" b="0" i="0" u="none" strike="noStrike" noProof="0" dirty="0" err="1">
                          <a:solidFill>
                            <a:srgbClr val="323232"/>
                          </a:solidFill>
                          <a:latin typeface="+mn-lt"/>
                          <a:hlinkClick r:id="rId7"/>
                        </a:rPr>
                        <a:t>johan.b.nilsson@folksam.se</a:t>
                      </a:r>
                      <a:endParaRPr lang="fi-FI" sz="1000" b="0" i="0" u="none" strike="noStrike" noProof="0" dirty="0">
                        <a:solidFill>
                          <a:srgbClr val="323232"/>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000" b="1" i="0" u="none" strike="noStrike" noProof="0" dirty="0">
                          <a:solidFill>
                            <a:srgbClr val="323232"/>
                          </a:solidFill>
                          <a:latin typeface="+mn-lt"/>
                        </a:rPr>
                        <a:t>Amanda Lundgren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a:solidFill>
                            <a:srgbClr val="323232"/>
                          </a:solidFill>
                          <a:effectLst/>
                          <a:latin typeface="+mn-lt"/>
                          <a:ea typeface="+mn-ea"/>
                          <a:cs typeface="+mn-cs"/>
                        </a:rPr>
                        <a:t>073-025 20 71, </a:t>
                      </a:r>
                      <a:r>
                        <a:rPr lang="en-US" sz="1000" b="0" i="0" u="sng" strike="noStrike" kern="1200" dirty="0">
                          <a:solidFill>
                            <a:schemeClr val="dk1"/>
                          </a:solidFill>
                          <a:effectLst/>
                          <a:latin typeface="+mn-lt"/>
                          <a:ea typeface="+mn-ea"/>
                          <a:cs typeface="+mn-cs"/>
                          <a:hlinkClick r:id="rId8"/>
                        </a:rPr>
                        <a:t>amanda_lundgren1@hotmail.com</a:t>
                      </a:r>
                      <a:endParaRPr lang="fi-FI" sz="1000" b="0" i="0" u="none" strike="noStrike" noProof="0" dirty="0">
                        <a:solidFill>
                          <a:srgbClr val="323232"/>
                        </a:solidFill>
                        <a:latin typeface="+mn-lt"/>
                      </a:endParaRPr>
                    </a:p>
                  </a:txBody>
                  <a:tcPr/>
                </a:tc>
                <a:extLst>
                  <a:ext uri="{0D108BD9-81ED-4DB2-BD59-A6C34878D82A}">
                    <a16:rowId xmlns:a16="http://schemas.microsoft.com/office/drawing/2014/main" val="4140591584"/>
                  </a:ext>
                </a:extLst>
              </a:tr>
              <a:tr h="1137495">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i="0" kern="1200" noProof="0" dirty="0">
                          <a:solidFill>
                            <a:schemeClr val="tx1"/>
                          </a:solidFill>
                          <a:effectLst/>
                          <a:latin typeface="Arial"/>
                          <a:ea typeface="+mn-ea"/>
                          <a:cs typeface="+mn-cs"/>
                        </a:rPr>
                        <a:t>Dam B</a:t>
                      </a:r>
                    </a:p>
                  </a:txBody>
                  <a:tcPr/>
                </a:tc>
                <a:tc>
                  <a:txBody>
                    <a:bodyPr/>
                    <a:lstStyle/>
                    <a:p>
                      <a:pPr marL="0" lvl="0" algn="l">
                        <a:buNone/>
                      </a:pPr>
                      <a:r>
                        <a:rPr lang="sv-SE" sz="1000" b="1" i="0" kern="1200" noProof="0" dirty="0">
                          <a:solidFill>
                            <a:schemeClr val="tx1"/>
                          </a:solidFill>
                          <a:effectLst/>
                          <a:latin typeface="Arial"/>
                          <a:ea typeface="+mn-ea"/>
                          <a:cs typeface="+mn-cs"/>
                        </a:rPr>
                        <a:t>Tord Nylund</a:t>
                      </a:r>
                      <a:endParaRPr lang="en-US" sz="1000" b="1" dirty="0">
                        <a:latin typeface="Arial"/>
                      </a:endParaRPr>
                    </a:p>
                    <a:p>
                      <a:pPr marL="0" lvl="0" algn="l">
                        <a:buNone/>
                      </a:pPr>
                      <a:r>
                        <a:rPr lang="sv-SE" sz="1000" b="0" i="0" u="none" strike="noStrike" kern="1200" noProof="0" dirty="0">
                          <a:solidFill>
                            <a:srgbClr val="000000"/>
                          </a:solidFill>
                          <a:effectLst/>
                          <a:latin typeface="Arial"/>
                        </a:rPr>
                        <a:t>070-329 33 80, </a:t>
                      </a:r>
                      <a:r>
                        <a:rPr lang="sv-SE" sz="1000" b="0" i="0" u="sng" strike="noStrike" kern="1200" noProof="0" dirty="0">
                          <a:solidFill>
                            <a:schemeClr val="tx1"/>
                          </a:solidFill>
                          <a:effectLst/>
                          <a:latin typeface="Arial"/>
                          <a:hlinkClick r:id="rId9"/>
                        </a:rPr>
                        <a:t>tordnylund55@gmail.com</a:t>
                      </a:r>
                      <a:endParaRPr lang="sv-SE" sz="1000" b="0" i="0" u="none" strike="noStrike" kern="1200" noProof="0" dirty="0">
                        <a:solidFill>
                          <a:srgbClr val="000000"/>
                        </a:solidFill>
                        <a:effectLst/>
                        <a:latin typeface="Arial"/>
                      </a:endParaRPr>
                    </a:p>
                  </a:txBody>
                  <a:tcPr/>
                </a:tc>
                <a:tc>
                  <a:txBody>
                    <a:bodyPr/>
                    <a:lstStyle/>
                    <a:p>
                      <a:pPr marL="0" lvl="0" algn="l">
                        <a:buNone/>
                      </a:pPr>
                      <a:r>
                        <a:rPr lang="sv-SE" sz="1000" b="1" i="0" u="none" strike="noStrike" noProof="0" dirty="0">
                          <a:solidFill>
                            <a:srgbClr val="000000"/>
                          </a:solidFill>
                          <a:latin typeface="+mn-lt"/>
                        </a:rPr>
                        <a:t>Mikael Widman</a:t>
                      </a:r>
                      <a:br>
                        <a:rPr lang="sv-SE" sz="1000" b="0" i="0" u="none" strike="noStrike" noProof="0" dirty="0">
                          <a:solidFill>
                            <a:srgbClr val="000000"/>
                          </a:solidFill>
                          <a:latin typeface="+mn-lt"/>
                        </a:rPr>
                      </a:br>
                      <a:r>
                        <a:rPr lang="sv-SE" sz="1000" b="0" i="0" u="none" strike="noStrike" noProof="0" dirty="0">
                          <a:solidFill>
                            <a:srgbClr val="000000"/>
                          </a:solidFill>
                          <a:latin typeface="+mn-lt"/>
                        </a:rPr>
                        <a:t>070-677 29 67, </a:t>
                      </a:r>
                      <a:r>
                        <a:rPr lang="sv-SE" sz="1000" b="0" i="0" u="none" strike="noStrike" noProof="0" dirty="0">
                          <a:solidFill>
                            <a:srgbClr val="000000"/>
                          </a:solidFill>
                          <a:latin typeface="+mn-lt"/>
                          <a:hlinkClick r:id="rId10"/>
                        </a:rPr>
                        <a:t>mikael.widman@</a:t>
                      </a:r>
                      <a:r>
                        <a:rPr lang="sv-SE" sz="1000" b="0" i="0" u="none" strike="noStrike" kern="1200" noProof="0" dirty="0">
                          <a:solidFill>
                            <a:schemeClr val="dk1"/>
                          </a:solidFill>
                          <a:latin typeface="Arial"/>
                          <a:ea typeface="+mn-ea"/>
                          <a:cs typeface="+mn-cs"/>
                          <a:hlinkClick r:id="rId10"/>
                        </a:rPr>
                        <a:t>skelleftea.se</a:t>
                      </a:r>
                      <a:endParaRPr lang="sv-SE" sz="1000" b="0" i="0" u="none" strike="noStrike" kern="1200" noProof="0" dirty="0">
                        <a:solidFill>
                          <a:schemeClr val="dk1"/>
                        </a:solidFill>
                        <a:latin typeface="Arial"/>
                        <a:ea typeface="+mn-ea"/>
                        <a:cs typeface="+mn-cs"/>
                      </a:endParaRPr>
                    </a:p>
                    <a:p>
                      <a:pPr marL="0" lvl="0" algn="l">
                        <a:buNone/>
                      </a:pPr>
                      <a:endParaRPr lang="sv-SE" sz="1000" b="0" i="0" u="none" strike="noStrike" noProof="0" dirty="0">
                        <a:solidFill>
                          <a:srgbClr val="000000"/>
                        </a:solidFill>
                        <a:latin typeface="+mn-lt"/>
                      </a:endParaRPr>
                    </a:p>
                    <a:p>
                      <a:pPr marL="0" lvl="0" algn="l">
                        <a:buNone/>
                      </a:pPr>
                      <a:endParaRPr lang="sv-SE" sz="1000" b="0" i="0" u="none" strike="noStrike" kern="1200" noProof="0" dirty="0">
                        <a:solidFill>
                          <a:schemeClr val="dk1"/>
                        </a:solidFill>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Kristina </a:t>
                      </a:r>
                      <a:r>
                        <a:rPr lang="sv-SE" sz="1000" b="1" i="0" u="none" strike="noStrike" noProof="0" dirty="0" err="1">
                          <a:solidFill>
                            <a:srgbClr val="323232"/>
                          </a:solidFill>
                          <a:latin typeface="+mn-lt"/>
                        </a:rPr>
                        <a:t>Bygdén</a:t>
                      </a:r>
                      <a:r>
                        <a:rPr lang="sv-SE" sz="1000" b="1" i="0" u="none" strike="noStrike" noProof="0" dirty="0">
                          <a:solidFill>
                            <a:srgbClr val="323232"/>
                          </a:solidFill>
                          <a:latin typeface="+mn-lt"/>
                        </a:rPr>
                        <a:t> (ass.)</a:t>
                      </a:r>
                      <a:br>
                        <a:rPr lang="sv-SE" sz="1000" b="1" i="0" u="none" strike="noStrike" noProof="0" dirty="0">
                          <a:solidFill>
                            <a:srgbClr val="323232"/>
                          </a:solidFill>
                          <a:latin typeface="+mn-lt"/>
                        </a:rPr>
                      </a:br>
                      <a:r>
                        <a:rPr lang="sv-SE" sz="1000" b="0" i="0" u="none" strike="noStrike" noProof="0" dirty="0">
                          <a:solidFill>
                            <a:srgbClr val="323232"/>
                          </a:solidFill>
                          <a:latin typeface="+mn-lt"/>
                        </a:rPr>
                        <a:t>070-79 89 113, </a:t>
                      </a:r>
                      <a:r>
                        <a:rPr lang="sv-SE" sz="1000" b="0" i="0" u="sng" strike="noStrike" noProof="0" dirty="0">
                          <a:solidFill>
                            <a:srgbClr val="323232"/>
                          </a:solidFill>
                          <a:latin typeface="+mn-lt"/>
                          <a:hlinkClick r:id="rId11"/>
                        </a:rPr>
                        <a:t>kristina.bygden@vasterbottensteatern.se</a:t>
                      </a:r>
                      <a:endParaRPr lang="sv-SE" sz="1000" b="1" i="0" u="none" strike="noStrike" noProof="0" dirty="0">
                        <a:solidFill>
                          <a:srgbClr val="32323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Johanna Salo (</a:t>
                      </a:r>
                      <a:r>
                        <a:rPr lang="sv-SE" sz="1000" b="1" i="0" u="none" strike="noStrike" noProof="0" dirty="0" err="1">
                          <a:solidFill>
                            <a:srgbClr val="323232"/>
                          </a:solidFill>
                          <a:latin typeface="+mn-lt"/>
                        </a:rPr>
                        <a:t>fys</a:t>
                      </a:r>
                      <a:r>
                        <a:rPr lang="sv-SE" sz="1000" b="1" i="0" u="none" strike="noStrike" noProof="0" dirty="0">
                          <a:solidFill>
                            <a:srgbClr val="323232"/>
                          </a:solidFill>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323232"/>
                          </a:solidFill>
                          <a:latin typeface="+mn-lt"/>
                        </a:rPr>
                        <a:t>070-3876170, </a:t>
                      </a:r>
                      <a:r>
                        <a:rPr lang="fi-FI" sz="1000" b="0" i="0" u="none" strike="noStrike" noProof="0" dirty="0">
                          <a:solidFill>
                            <a:srgbClr val="323232"/>
                          </a:solidFill>
                          <a:latin typeface="+mn-lt"/>
                          <a:hlinkClick r:id="rId6"/>
                        </a:rPr>
                        <a:t>johanna.saalo@gmail.com</a:t>
                      </a:r>
                      <a:endParaRPr lang="sv-SE" sz="1000" b="0" i="0" u="none" strike="noStrike" noProof="0" dirty="0">
                        <a:solidFill>
                          <a:srgbClr val="323232"/>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000" b="1" i="0" u="none" strike="noStrike" noProof="0" dirty="0">
                          <a:solidFill>
                            <a:srgbClr val="323232"/>
                          </a:solidFill>
                          <a:latin typeface="+mn-lt"/>
                        </a:rPr>
                        <a:t>Johan Nilsson (</a:t>
                      </a:r>
                      <a:r>
                        <a:rPr lang="fi-FI" sz="1000" b="1" i="0" u="none" strike="noStrike" noProof="0" dirty="0" err="1">
                          <a:solidFill>
                            <a:srgbClr val="323232"/>
                          </a:solidFill>
                          <a:latin typeface="+mn-lt"/>
                        </a:rPr>
                        <a:t>teknik</a:t>
                      </a:r>
                      <a:r>
                        <a:rPr lang="fi-FI" sz="1000" b="1" i="0" u="none" strike="noStrike" noProof="0" dirty="0">
                          <a:solidFill>
                            <a:srgbClr val="323232"/>
                          </a:solidFill>
                          <a:latin typeface="+mn-lt"/>
                        </a:rPr>
                        <a:t>)</a:t>
                      </a:r>
                      <a:br>
                        <a:rPr lang="fi-FI" sz="1000" b="0" i="0" u="none" strike="noStrike" noProof="0" dirty="0">
                          <a:solidFill>
                            <a:srgbClr val="323232"/>
                          </a:solidFill>
                          <a:latin typeface="+mn-lt"/>
                        </a:rPr>
                      </a:br>
                      <a:r>
                        <a:rPr lang="fi-FI" sz="1000" b="0" i="0" u="none" strike="noStrike" noProof="0" dirty="0">
                          <a:solidFill>
                            <a:srgbClr val="323232"/>
                          </a:solidFill>
                          <a:latin typeface="+mn-lt"/>
                        </a:rPr>
                        <a:t>070-890 9753, </a:t>
                      </a:r>
                      <a:r>
                        <a:rPr lang="fi-FI" sz="1000" b="0" i="0" u="none" strike="noStrike" noProof="0" dirty="0">
                          <a:solidFill>
                            <a:srgbClr val="323232"/>
                          </a:solidFill>
                          <a:latin typeface="+mn-lt"/>
                          <a:hlinkClick r:id="rId7"/>
                        </a:rPr>
                        <a:t>johan.b.nilsson@folksam.se</a:t>
                      </a:r>
                      <a:endParaRPr 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tc>
                <a:extLst>
                  <a:ext uri="{0D108BD9-81ED-4DB2-BD59-A6C34878D82A}">
                    <a16:rowId xmlns:a16="http://schemas.microsoft.com/office/drawing/2014/main" val="2155855076"/>
                  </a:ext>
                </a:extLst>
              </a:tr>
              <a:tr h="538813">
                <a:tc>
                  <a:txBody>
                    <a:bodyPr/>
                    <a:lstStyle/>
                    <a:p>
                      <a:r>
                        <a:rPr lang="sv-SE" sz="1200" b="1" i="0" noProof="0" dirty="0">
                          <a:solidFill>
                            <a:schemeClr val="tx1"/>
                          </a:solidFill>
                          <a:effectLst/>
                          <a:latin typeface="Arial"/>
                        </a:rPr>
                        <a:t>Herr</a:t>
                      </a:r>
                    </a:p>
                  </a:txBody>
                  <a:tcPr/>
                </a:tc>
                <a:tc>
                  <a:txBody>
                    <a:bodyPr/>
                    <a:lstStyle/>
                    <a:p>
                      <a:pPr lvl="0">
                        <a:buNone/>
                      </a:pPr>
                      <a:r>
                        <a:rPr lang="sv-SE" sz="1000" b="1" i="0" u="none" strike="noStrike" noProof="0">
                          <a:solidFill>
                            <a:srgbClr val="1F2325"/>
                          </a:solidFill>
                          <a:latin typeface="Arial"/>
                        </a:rPr>
                        <a:t>Fredrik Ödling</a:t>
                      </a:r>
                      <a:br>
                        <a:rPr lang="sv-SE" sz="1000" b="0" i="0" u="none" strike="noStrike" noProof="0">
                          <a:solidFill>
                            <a:srgbClr val="1F2325"/>
                          </a:solidFill>
                          <a:latin typeface="Arial"/>
                        </a:rPr>
                      </a:br>
                      <a:r>
                        <a:rPr lang="sv-SE" sz="1000" b="0" i="0" u="none" strike="noStrike" noProof="0">
                          <a:solidFill>
                            <a:srgbClr val="1F2325"/>
                          </a:solidFill>
                          <a:latin typeface="Arial"/>
                        </a:rPr>
                        <a:t>070-6841642, </a:t>
                      </a:r>
                      <a:r>
                        <a:rPr lang="sv-SE" sz="1000" b="0" i="0" u="none" strike="noStrike" noProof="0">
                          <a:solidFill>
                            <a:srgbClr val="0000FF"/>
                          </a:solidFill>
                          <a:latin typeface="Arial"/>
                          <a:hlinkClick r:id="rId4"/>
                        </a:rPr>
                        <a:t>odling.fredrik75@gmail.com</a:t>
                      </a:r>
                      <a:endParaRPr lang="en-US" sz="1000">
                        <a:latin typeface="Arial"/>
                      </a:endParaRPr>
                    </a:p>
                  </a:txBody>
                  <a:tcPr/>
                </a:tc>
                <a:tc>
                  <a:txBody>
                    <a:bodyPr/>
                    <a:lstStyle/>
                    <a:p>
                      <a:pPr lvl="0">
                        <a:buNone/>
                      </a:pPr>
                      <a:r>
                        <a:rPr lang="sv-SE" sz="1000" b="1" i="0" u="none" strike="noStrike" noProof="0" dirty="0">
                          <a:solidFill>
                            <a:srgbClr val="323232"/>
                          </a:solidFill>
                          <a:latin typeface="+mn-lt"/>
                        </a:rPr>
                        <a:t>Vidar </a:t>
                      </a:r>
                      <a:r>
                        <a:rPr lang="sv-SE" sz="1000" b="1" i="0" u="none" strike="noStrike" noProof="0" dirty="0" err="1">
                          <a:solidFill>
                            <a:srgbClr val="323232"/>
                          </a:solidFill>
                          <a:latin typeface="+mn-lt"/>
                        </a:rPr>
                        <a:t>Visser</a:t>
                      </a:r>
                      <a:br>
                        <a:rPr lang="sv-SE" sz="1000" b="1" i="0" u="none" strike="noStrike" noProof="0" dirty="0">
                          <a:solidFill>
                            <a:srgbClr val="323232"/>
                          </a:solidFill>
                          <a:latin typeface="+mn-lt"/>
                        </a:rPr>
                      </a:br>
                      <a:r>
                        <a:rPr lang="sv-SE" sz="1000" b="0" i="0" u="none" strike="noStrike" noProof="0" dirty="0">
                          <a:solidFill>
                            <a:srgbClr val="323232"/>
                          </a:solidFill>
                          <a:latin typeface="+mn-lt"/>
                        </a:rPr>
                        <a:t>079-013 01 85, </a:t>
                      </a:r>
                      <a:r>
                        <a:rPr lang="sv-SE" sz="1000" b="0" i="0" u="none" strike="noStrike" kern="1200" noProof="0" dirty="0">
                          <a:solidFill>
                            <a:schemeClr val="dk1"/>
                          </a:solidFill>
                          <a:latin typeface="Arial"/>
                          <a:ea typeface="+mn-ea"/>
                          <a:cs typeface="+mn-cs"/>
                          <a:hlinkClick r:id="rId12"/>
                        </a:rPr>
                        <a:t>Vidarvisser@hotmail.com</a:t>
                      </a:r>
                      <a:endParaRPr lang="sv-SE" sz="1000" b="0" i="0" u="none" strike="noStrike" kern="1200" noProof="0" dirty="0">
                        <a:solidFill>
                          <a:schemeClr val="dk1"/>
                        </a:solidFill>
                        <a:latin typeface="Arial"/>
                        <a:ea typeface="+mn-ea"/>
                        <a:cs typeface="+mn-cs"/>
                      </a:endParaRPr>
                    </a:p>
                    <a:p>
                      <a:pPr lvl="0">
                        <a:buNone/>
                      </a:pPr>
                      <a:endParaRPr lang="en-US" sz="1000" b="0" i="0" u="none" strike="noStrike" kern="1200" dirty="0">
                        <a:solidFill>
                          <a:schemeClr val="dk1"/>
                        </a:solidFill>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err="1">
                          <a:solidFill>
                            <a:srgbClr val="000000"/>
                          </a:solidFill>
                          <a:latin typeface="+mn-lt"/>
                        </a:rPr>
                        <a:t>Naj</a:t>
                      </a:r>
                      <a:r>
                        <a:rPr lang="sv-SE" sz="1000" b="1" i="0" u="none" strike="noStrike" noProof="0" dirty="0">
                          <a:solidFill>
                            <a:srgbClr val="000000"/>
                          </a:solidFill>
                          <a:latin typeface="+mn-lt"/>
                        </a:rPr>
                        <a:t> </a:t>
                      </a:r>
                      <a:r>
                        <a:rPr lang="sv-SE" sz="1000" b="1" i="0" u="none" strike="noStrike" noProof="0" dirty="0" err="1">
                          <a:solidFill>
                            <a:srgbClr val="000000"/>
                          </a:solidFill>
                          <a:latin typeface="+mn-lt"/>
                        </a:rPr>
                        <a:t>Pankaew</a:t>
                      </a:r>
                      <a:endParaRPr lang="sv-SE" sz="1000" b="1"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000000"/>
                          </a:solidFill>
                          <a:latin typeface="+mn-lt"/>
                        </a:rPr>
                        <a:t>073-613 80 39, </a:t>
                      </a:r>
                      <a:r>
                        <a:rPr lang="da-DK" sz="1000" b="0" i="0" kern="1200" dirty="0">
                          <a:solidFill>
                            <a:schemeClr val="dk1"/>
                          </a:solidFill>
                          <a:effectLst/>
                          <a:latin typeface="+mn-lt"/>
                          <a:ea typeface="+mn-ea"/>
                          <a:cs typeface="+mn-cs"/>
                          <a:hlinkClick r:id="rId13"/>
                        </a:rPr>
                        <a:t>Najpankaew@gmail.com</a:t>
                      </a:r>
                      <a:endParaRPr lang="da-DK" sz="1000" b="0" i="0" kern="1200" dirty="0">
                        <a:solidFill>
                          <a:schemeClr val="dk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000" b="1" i="0" u="none" strike="noStrike" kern="1200" dirty="0">
                          <a:solidFill>
                            <a:schemeClr val="dk1"/>
                          </a:solidFill>
                          <a:effectLst/>
                          <a:latin typeface="+mn-lt"/>
                          <a:ea typeface="+mn-ea"/>
                          <a:cs typeface="+mn-cs"/>
                        </a:rPr>
                        <a:t>Hanna Gustafsson</a:t>
                      </a:r>
                      <a:br>
                        <a:rPr lang="da-DK" sz="1000" b="0" i="0" u="none" strike="noStrike" kern="1200" dirty="0">
                          <a:solidFill>
                            <a:schemeClr val="dk1"/>
                          </a:solidFill>
                          <a:effectLst/>
                          <a:latin typeface="+mn-lt"/>
                          <a:ea typeface="+mn-ea"/>
                          <a:cs typeface="+mn-cs"/>
                        </a:rPr>
                      </a:br>
                      <a:r>
                        <a:rPr lang="da-DK" sz="1000" b="0" i="0" u="none" strike="noStrike" kern="1200" dirty="0">
                          <a:solidFill>
                            <a:schemeClr val="dk1"/>
                          </a:solidFill>
                          <a:effectLst/>
                          <a:latin typeface="+mn-lt"/>
                          <a:ea typeface="+mn-ea"/>
                          <a:cs typeface="+mn-cs"/>
                        </a:rPr>
                        <a:t>073-086 27 42, </a:t>
                      </a:r>
                      <a:r>
                        <a:rPr lang="da-DK" sz="1000" b="0" i="0" u="none" strike="noStrike" kern="1200" dirty="0">
                          <a:solidFill>
                            <a:schemeClr val="dk1"/>
                          </a:solidFill>
                          <a:effectLst/>
                          <a:latin typeface="+mn-lt"/>
                          <a:ea typeface="+mn-ea"/>
                          <a:cs typeface="+mn-cs"/>
                          <a:hlinkClick r:id="rId14"/>
                        </a:rPr>
                        <a:t>hannagustafsson4@yahoo.com</a:t>
                      </a:r>
                      <a:endParaRPr lang="da-DK" sz="1000" b="0" i="0" u="none" strike="noStrike" kern="1200" dirty="0">
                        <a:solidFill>
                          <a:schemeClr val="dk1"/>
                        </a:solidFill>
                        <a:effectLst/>
                        <a:latin typeface="+mn-lt"/>
                        <a:ea typeface="+mn-ea"/>
                        <a:cs typeface="+mn-cs"/>
                      </a:endParaRPr>
                    </a:p>
                  </a:txBody>
                  <a:tcPr/>
                </a:tc>
                <a:extLst>
                  <a:ext uri="{0D108BD9-81ED-4DB2-BD59-A6C34878D82A}">
                    <a16:rowId xmlns:a16="http://schemas.microsoft.com/office/drawing/2014/main" val="238202092"/>
                  </a:ext>
                </a:extLst>
              </a:tr>
              <a:tr h="838154">
                <a:tc>
                  <a:txBody>
                    <a:bodyPr/>
                    <a:lstStyle/>
                    <a:p>
                      <a:pPr lvl="0" algn="l">
                        <a:buNone/>
                      </a:pPr>
                      <a:r>
                        <a:rPr lang="sv-SE" sz="1200" b="1" i="0" noProof="0" dirty="0">
                          <a:solidFill>
                            <a:schemeClr val="tx1"/>
                          </a:solidFill>
                          <a:effectLst/>
                          <a:latin typeface="Arial"/>
                        </a:rPr>
                        <a:t>Ungdom</a:t>
                      </a:r>
                    </a:p>
                  </a:txBody>
                  <a:tcPr/>
                </a:tc>
                <a:tc>
                  <a:txBody>
                    <a:bodyPr/>
                    <a:lstStyle/>
                    <a:p>
                      <a:pPr lvl="0" algn="l">
                        <a:lnSpc>
                          <a:spcPct val="100000"/>
                        </a:lnSpc>
                        <a:spcBef>
                          <a:spcPts val="0"/>
                        </a:spcBef>
                        <a:spcAft>
                          <a:spcPts val="0"/>
                        </a:spcAft>
                        <a:buNone/>
                      </a:pPr>
                      <a:r>
                        <a:rPr lang="sv-SE" sz="1000" b="1" i="0" u="none" strike="noStrike" noProof="0">
                          <a:solidFill>
                            <a:srgbClr val="1F2325"/>
                          </a:solidFill>
                          <a:latin typeface="Arial"/>
                        </a:rPr>
                        <a:t>Åsa Bohman</a:t>
                      </a:r>
                    </a:p>
                    <a:p>
                      <a:pPr lvl="0" algn="l">
                        <a:lnSpc>
                          <a:spcPct val="100000"/>
                        </a:lnSpc>
                        <a:spcBef>
                          <a:spcPts val="0"/>
                        </a:spcBef>
                        <a:spcAft>
                          <a:spcPts val="0"/>
                        </a:spcAft>
                        <a:buNone/>
                      </a:pPr>
                      <a:r>
                        <a:rPr lang="sv-SE" sz="1000" b="0" i="0" u="none" strike="noStrike" noProof="0">
                          <a:solidFill>
                            <a:srgbClr val="000000"/>
                          </a:solidFill>
                          <a:latin typeface="Arial"/>
                        </a:rPr>
                        <a:t>0736-500199, </a:t>
                      </a:r>
                      <a:r>
                        <a:rPr lang="sv-SE" sz="1000" b="0" i="0" u="sng" strike="noStrike" noProof="0">
                          <a:solidFill>
                            <a:srgbClr val="1F2325"/>
                          </a:solidFill>
                          <a:latin typeface="Arial"/>
                          <a:hlinkClick r:id="rId15"/>
                        </a:rPr>
                        <a:t>asaforsman@hotmail.com</a:t>
                      </a:r>
                      <a:endParaRPr lang="sv-SE" sz="1000" b="0" i="0" u="sng" strike="noStrike" noProof="0">
                        <a:solidFill>
                          <a:srgbClr val="1F2325"/>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000000"/>
                          </a:solidFill>
                          <a:latin typeface="+mn-lt"/>
                        </a:rPr>
                        <a:t>Christoffer Lindberg</a:t>
                      </a:r>
                      <a:br>
                        <a:rPr lang="sv-SE" sz="1000" b="1" i="0" u="none" strike="noStrike" noProof="0" dirty="0">
                          <a:solidFill>
                            <a:srgbClr val="000000"/>
                          </a:solidFill>
                          <a:latin typeface="+mn-lt"/>
                        </a:rPr>
                      </a:br>
                      <a:r>
                        <a:rPr lang="sv-SE" sz="1000" b="0" i="0" u="none" strike="noStrike" noProof="0" dirty="0">
                          <a:solidFill>
                            <a:srgbClr val="000000"/>
                          </a:solidFill>
                          <a:latin typeface="+mn-lt"/>
                        </a:rPr>
                        <a:t>070-543 82 62, </a:t>
                      </a:r>
                      <a:r>
                        <a:rPr lang="sv-SE" sz="1000" b="0" i="0" u="none" strike="noStrike" noProof="0" dirty="0">
                          <a:solidFill>
                            <a:srgbClr val="1F2325"/>
                          </a:solidFill>
                          <a:latin typeface="+mn-lt"/>
                          <a:hlinkClick r:id="rId16"/>
                        </a:rPr>
                        <a:t>christoffer.jwd@outlook.com</a:t>
                      </a:r>
                      <a:endParaRPr lang="sv-SE" sz="1000" b="1" i="0" u="none" strike="noStrike" noProof="0" dirty="0">
                        <a:solidFill>
                          <a:srgbClr val="323232"/>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Kristina </a:t>
                      </a:r>
                      <a:r>
                        <a:rPr lang="sv-SE" sz="1000" b="1" i="0" u="none" strike="noStrike" noProof="0" dirty="0" err="1">
                          <a:solidFill>
                            <a:srgbClr val="323232"/>
                          </a:solidFill>
                          <a:latin typeface="+mn-lt"/>
                        </a:rPr>
                        <a:t>Bygdén</a:t>
                      </a:r>
                      <a:br>
                        <a:rPr lang="sv-SE" sz="1000" b="1" i="0" u="none" strike="noStrike" noProof="0" dirty="0">
                          <a:solidFill>
                            <a:srgbClr val="323232"/>
                          </a:solidFill>
                          <a:latin typeface="+mn-lt"/>
                        </a:rPr>
                      </a:br>
                      <a:r>
                        <a:rPr lang="sv-SE" sz="1000" b="0" i="0" u="none" strike="noStrike" noProof="0" dirty="0">
                          <a:solidFill>
                            <a:srgbClr val="323232"/>
                          </a:solidFill>
                          <a:latin typeface="+mn-lt"/>
                        </a:rPr>
                        <a:t>070-79 89 113, </a:t>
                      </a:r>
                      <a:r>
                        <a:rPr lang="sv-SE" sz="1000" b="0" i="0" u="sng" strike="noStrike" noProof="0" dirty="0">
                          <a:solidFill>
                            <a:srgbClr val="323232"/>
                          </a:solidFill>
                          <a:latin typeface="+mn-lt"/>
                          <a:hlinkClick r:id="rId11"/>
                        </a:rPr>
                        <a:t>kristina.bygden@vasterbottensteatern.se</a:t>
                      </a:r>
                      <a:endParaRPr lang="en-US" sz="10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Johanna Salo (</a:t>
                      </a:r>
                      <a:r>
                        <a:rPr lang="sv-SE" sz="1000" b="1" i="0" u="none" strike="noStrike" noProof="0" dirty="0" err="1">
                          <a:solidFill>
                            <a:srgbClr val="323232"/>
                          </a:solidFill>
                          <a:latin typeface="+mn-lt"/>
                        </a:rPr>
                        <a:t>fys</a:t>
                      </a:r>
                      <a:r>
                        <a:rPr lang="sv-SE" sz="1000" b="1" i="0" u="none" strike="noStrike" noProof="0" dirty="0">
                          <a:solidFill>
                            <a:srgbClr val="323232"/>
                          </a:solidFill>
                          <a:latin typeface="+mn-lt"/>
                        </a:rPr>
                        <a:t>, ass.)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00" b="0" i="0" u="none" strike="noStrike" noProof="0" dirty="0">
                          <a:solidFill>
                            <a:srgbClr val="323232"/>
                          </a:solidFill>
                          <a:latin typeface="+mn-lt"/>
                        </a:rPr>
                        <a:t>070-3876170, </a:t>
                      </a:r>
                      <a:r>
                        <a:rPr lang="fi-FI" sz="1000" b="0" i="0" u="none" strike="noStrike" noProof="0" dirty="0">
                          <a:solidFill>
                            <a:srgbClr val="323232"/>
                          </a:solidFill>
                          <a:latin typeface="+mn-lt"/>
                          <a:hlinkClick r:id="rId6"/>
                        </a:rPr>
                        <a:t>johanna.saalo@gmail.com</a:t>
                      </a:r>
                      <a:endParaRPr lang="sv-SE" sz="1000" b="0" i="0" u="none" strike="noStrike" noProof="0" dirty="0">
                        <a:solidFill>
                          <a:srgbClr val="323232"/>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Jenny Åkerström</a:t>
                      </a:r>
                      <a:br>
                        <a:rPr lang="sv-SE" sz="1000" b="0" i="0" u="none" strike="noStrike" noProof="0" dirty="0">
                          <a:solidFill>
                            <a:srgbClr val="323232"/>
                          </a:solidFill>
                          <a:latin typeface="+mn-lt"/>
                        </a:rPr>
                      </a:br>
                      <a:r>
                        <a:rPr lang="sv-SE" sz="1000" b="0" i="0" u="none" strike="noStrike" noProof="0" dirty="0">
                          <a:solidFill>
                            <a:srgbClr val="323232"/>
                          </a:solidFill>
                          <a:latin typeface="+mn-lt"/>
                        </a:rPr>
                        <a:t>076-848 41 09, </a:t>
                      </a:r>
                      <a:r>
                        <a:rPr lang="sv-SE" sz="1000" b="0" i="0" u="sng" strike="noStrike" noProof="0" dirty="0">
                          <a:solidFill>
                            <a:srgbClr val="0563C1"/>
                          </a:solidFill>
                          <a:latin typeface="+mn-lt"/>
                          <a:hlinkClick r:id="rId17"/>
                        </a:rPr>
                        <a:t>jenake77@gmail.com</a:t>
                      </a:r>
                      <a:endParaRPr lang="sv-SE" sz="1000" b="0" i="0" u="none" strike="noStrike" noProof="0" dirty="0">
                        <a:solidFill>
                          <a:srgbClr val="323232"/>
                        </a:solidFill>
                        <a:latin typeface="Arial"/>
                      </a:endParaRPr>
                    </a:p>
                  </a:txBody>
                  <a:tcPr/>
                </a:tc>
                <a:extLst>
                  <a:ext uri="{0D108BD9-81ED-4DB2-BD59-A6C34878D82A}">
                    <a16:rowId xmlns:a16="http://schemas.microsoft.com/office/drawing/2014/main" val="2347790081"/>
                  </a:ext>
                </a:extLst>
              </a:tr>
              <a:tr h="412428">
                <a:tc>
                  <a:txBody>
                    <a:bodyPr/>
                    <a:lstStyle/>
                    <a:p>
                      <a:pPr lvl="0" algn="l" rtl="0">
                        <a:buFont typeface="Arial" panose="020B0604020202020204" pitchFamily="34" charset="0"/>
                        <a:buNone/>
                      </a:pPr>
                      <a:r>
                        <a:rPr lang="sv-SE" sz="1200" b="1" i="0" noProof="0" dirty="0">
                          <a:solidFill>
                            <a:schemeClr val="tx1"/>
                          </a:solidFill>
                          <a:effectLst/>
                          <a:latin typeface="Arial"/>
                        </a:rPr>
                        <a:t>Star!</a:t>
                      </a:r>
                    </a:p>
                  </a:txBody>
                  <a:tcPr/>
                </a:tc>
                <a:tc>
                  <a:txBody>
                    <a:bodyPr/>
                    <a:lstStyle/>
                    <a:p>
                      <a:pPr lvl="0">
                        <a:buNone/>
                      </a:pPr>
                      <a:r>
                        <a:rPr lang="sv-SE" sz="1000" b="1" i="0" u="none" strike="noStrike" noProof="0">
                          <a:solidFill>
                            <a:srgbClr val="1F2325"/>
                          </a:solidFill>
                          <a:latin typeface="Arial"/>
                        </a:rPr>
                        <a:t>Fredrik Ödling</a:t>
                      </a:r>
                      <a:br>
                        <a:rPr lang="sv-SE" sz="1000" b="0" i="0" u="none" strike="noStrike" noProof="0">
                          <a:solidFill>
                            <a:srgbClr val="1F2325"/>
                          </a:solidFill>
                          <a:latin typeface="Arial"/>
                        </a:rPr>
                      </a:br>
                      <a:r>
                        <a:rPr lang="sv-SE" sz="1000" b="0" i="0" u="none" strike="noStrike" noProof="0">
                          <a:solidFill>
                            <a:srgbClr val="1F2325"/>
                          </a:solidFill>
                          <a:latin typeface="Arial"/>
                        </a:rPr>
                        <a:t>070-6841642, </a:t>
                      </a:r>
                      <a:r>
                        <a:rPr lang="sv-SE" sz="1000" b="0" i="0" u="none" strike="noStrike" noProof="0">
                          <a:solidFill>
                            <a:srgbClr val="1F2325"/>
                          </a:solidFill>
                          <a:latin typeface="Arial"/>
                          <a:hlinkClick r:id="rId4"/>
                        </a:rPr>
                        <a:t>odling.fredrik75@gmail.com</a:t>
                      </a:r>
                      <a:endParaRPr lang="sv-SE" sz="1000" b="0" i="0" u="none" strike="noStrike" noProof="0">
                        <a:solidFill>
                          <a:srgbClr val="1F2325"/>
                        </a:solidFill>
                        <a:latin typeface="Arial"/>
                      </a:endParaRPr>
                    </a:p>
                  </a:txBody>
                  <a:tcPr/>
                </a:tc>
                <a:tc>
                  <a:txBody>
                    <a:bodyPr/>
                    <a:lstStyle/>
                    <a:p>
                      <a:pPr lvl="0">
                        <a:buNone/>
                      </a:pPr>
                      <a:r>
                        <a:rPr lang="sv-SE" sz="1000" b="1" i="0" u="none" strike="noStrike" noProof="0" dirty="0">
                          <a:solidFill>
                            <a:srgbClr val="323232"/>
                          </a:solidFill>
                          <a:latin typeface="Arial"/>
                        </a:rPr>
                        <a:t>Sofia </a:t>
                      </a:r>
                      <a:r>
                        <a:rPr lang="sv-SE" sz="1000" b="1" i="0" u="none" strike="noStrike" noProof="0" dirty="0" err="1">
                          <a:solidFill>
                            <a:srgbClr val="323232"/>
                          </a:solidFill>
                          <a:latin typeface="Arial"/>
                        </a:rPr>
                        <a:t>Tibbelin</a:t>
                      </a:r>
                      <a:br>
                        <a:rPr lang="sv-SE" sz="1000" b="0" i="0" u="none" strike="noStrike" noProof="0" dirty="0">
                          <a:solidFill>
                            <a:srgbClr val="323232"/>
                          </a:solidFill>
                          <a:latin typeface="Arial"/>
                        </a:rPr>
                      </a:br>
                      <a:r>
                        <a:rPr lang="sv-SE" sz="1000" b="0" i="0" u="none" strike="noStrike" noProof="0" dirty="0">
                          <a:solidFill>
                            <a:srgbClr val="323232"/>
                          </a:solidFill>
                          <a:latin typeface="Arial"/>
                        </a:rPr>
                        <a:t>070-304 06 05, </a:t>
                      </a:r>
                      <a:r>
                        <a:rPr lang="sv-SE" sz="1000" b="0" i="0" u="sng" strike="noStrike" noProof="0" dirty="0">
                          <a:solidFill>
                            <a:srgbClr val="0563C1"/>
                          </a:solidFill>
                          <a:latin typeface="Arial"/>
                          <a:hlinkClick r:id="rId18"/>
                        </a:rPr>
                        <a:t>sofia.gronlund@hotmail.com</a:t>
                      </a:r>
                      <a:endParaRPr lang="sv-SE" sz="1000" b="0" i="0" u="none" strike="noStrike" noProof="0" dirty="0">
                        <a:solidFill>
                          <a:srgbClr val="323232"/>
                        </a:solidFill>
                        <a:latin typeface="Arial"/>
                      </a:endParaRPr>
                    </a:p>
                  </a:txBody>
                  <a:tcPr/>
                </a:tc>
                <a:tc>
                  <a:txBody>
                    <a:bodyPr/>
                    <a:lstStyle/>
                    <a:p>
                      <a:pPr lvl="0">
                        <a:buNone/>
                      </a:pPr>
                      <a:r>
                        <a:rPr lang="sv-SE" sz="1000" b="1" i="0" u="none" strike="noStrike" noProof="0" dirty="0">
                          <a:solidFill>
                            <a:srgbClr val="323232"/>
                          </a:solidFill>
                          <a:latin typeface="Arial"/>
                        </a:rPr>
                        <a:t>Anna Burström</a:t>
                      </a:r>
                      <a:br>
                        <a:rPr lang="sv-SE" sz="1000" b="1" i="0" u="none" strike="noStrike" noProof="0" dirty="0">
                          <a:solidFill>
                            <a:srgbClr val="323232"/>
                          </a:solidFill>
                          <a:latin typeface="Arial"/>
                        </a:rPr>
                      </a:br>
                      <a:r>
                        <a:rPr lang="sv-SE" sz="1000" b="0" i="0" u="none" strike="noStrike" noProof="0" dirty="0">
                          <a:solidFill>
                            <a:srgbClr val="323232"/>
                          </a:solidFill>
                          <a:latin typeface="Arial"/>
                        </a:rPr>
                        <a:t>070-355 66 63, </a:t>
                      </a:r>
                      <a:r>
                        <a:rPr lang="sv-SE" sz="1000" b="0" i="0" u="none" strike="noStrike" noProof="0" dirty="0">
                          <a:solidFill>
                            <a:schemeClr val="tx1"/>
                          </a:solidFill>
                          <a:latin typeface="Arial"/>
                          <a:hlinkClick r:id="rId19"/>
                        </a:rPr>
                        <a:t>annaburstrom@yahoo.se</a:t>
                      </a:r>
                      <a:endParaRPr lang="en-US" sz="1000" b="0" dirty="0">
                        <a:latin typeface="Arial"/>
                      </a:endParaRPr>
                    </a:p>
                  </a:txBody>
                  <a:tcPr/>
                </a:tc>
                <a:tc>
                  <a:txBody>
                    <a:bodyPr/>
                    <a:lstStyle/>
                    <a:p>
                      <a:pPr lvl="0">
                        <a:buNone/>
                      </a:pPr>
                      <a:endParaRPr lang="en-US" sz="1000" b="0" dirty="0">
                        <a:latin typeface="Arial"/>
                      </a:endParaRPr>
                    </a:p>
                  </a:txBody>
                  <a:tcPr/>
                </a:tc>
                <a:extLst>
                  <a:ext uri="{0D108BD9-81ED-4DB2-BD59-A6C34878D82A}">
                    <a16:rowId xmlns:a16="http://schemas.microsoft.com/office/drawing/2014/main" val="2892578984"/>
                  </a:ext>
                </a:extLst>
              </a:tr>
              <a:tr h="688484">
                <a:tc>
                  <a:txBody>
                    <a:bodyPr/>
                    <a:lstStyle/>
                    <a:p>
                      <a:r>
                        <a:rPr lang="sv-SE" sz="1200" b="1" i="0" noProof="0" dirty="0">
                          <a:solidFill>
                            <a:schemeClr val="tx1"/>
                          </a:solidFill>
                          <a:effectLst/>
                          <a:latin typeface="Arial"/>
                        </a:rPr>
                        <a:t>Smash!</a:t>
                      </a:r>
                    </a:p>
                  </a:txBody>
                  <a:tcPr/>
                </a:tc>
                <a:tc>
                  <a:txBody>
                    <a:bodyPr/>
                    <a:lstStyle/>
                    <a:p>
                      <a:pPr lvl="0">
                        <a:buNone/>
                      </a:pPr>
                      <a:r>
                        <a:rPr lang="sv-SE" sz="1000" b="1" i="0" u="none" strike="noStrike" noProof="0">
                          <a:solidFill>
                            <a:srgbClr val="242424"/>
                          </a:solidFill>
                          <a:latin typeface="Arial"/>
                        </a:rPr>
                        <a:t>Dan Johansson</a:t>
                      </a:r>
                      <a:br>
                        <a:rPr lang="sv-SE" sz="1000" b="1" i="0" u="none" strike="noStrike" noProof="0">
                          <a:solidFill>
                            <a:srgbClr val="242424"/>
                          </a:solidFill>
                          <a:latin typeface="Arial"/>
                        </a:rPr>
                      </a:br>
                      <a:r>
                        <a:rPr lang="sv-SE" sz="1000" b="0" i="0" u="none" strike="noStrike" noProof="0">
                          <a:solidFill>
                            <a:srgbClr val="000000"/>
                          </a:solidFill>
                          <a:latin typeface="Arial"/>
                        </a:rPr>
                        <a:t>070-3872799, </a:t>
                      </a:r>
                      <a:r>
                        <a:rPr lang="sv-SE" sz="1000" b="0" i="0" u="none" strike="noStrike" noProof="0">
                          <a:solidFill>
                            <a:srgbClr val="000000"/>
                          </a:solidFill>
                          <a:latin typeface="Arial"/>
                          <a:hlinkClick r:id="rId20"/>
                        </a:rPr>
                        <a:t>danjoh777@gmail.com</a:t>
                      </a:r>
                      <a:endParaRPr lang="sv-SE" sz="1000" b="0" i="0" u="none" strike="noStrike" noProof="0">
                        <a:solidFill>
                          <a:srgbClr val="000000"/>
                        </a:solidFill>
                        <a:latin typeface="Arial"/>
                      </a:endParaRPr>
                    </a:p>
                  </a:txBody>
                  <a:tcPr/>
                </a:tc>
                <a:tc>
                  <a:txBody>
                    <a:bodyPr/>
                    <a:lstStyle/>
                    <a:p>
                      <a:pPr lvl="0">
                        <a:buNone/>
                      </a:pPr>
                      <a:r>
                        <a:rPr lang="sv-SE" sz="1000" b="1" i="0" u="none" strike="noStrike" noProof="0" dirty="0">
                          <a:solidFill>
                            <a:srgbClr val="323232"/>
                          </a:solidFill>
                          <a:latin typeface="Arial"/>
                        </a:rPr>
                        <a:t>Nadine Wendt</a:t>
                      </a:r>
                      <a:br>
                        <a:rPr lang="sv-SE" sz="1000" b="0" i="0" u="none" strike="noStrike" noProof="0" dirty="0">
                          <a:solidFill>
                            <a:srgbClr val="323232"/>
                          </a:solidFill>
                          <a:latin typeface="Arial"/>
                        </a:rPr>
                      </a:br>
                      <a:r>
                        <a:rPr lang="sv-SE" sz="1000" b="0" i="0" u="none" strike="noStrike" noProof="0" dirty="0">
                          <a:solidFill>
                            <a:srgbClr val="323232"/>
                          </a:solidFill>
                          <a:latin typeface="Arial"/>
                        </a:rPr>
                        <a:t>070-387 91 62, </a:t>
                      </a:r>
                      <a:r>
                        <a:rPr lang="sv-SE" sz="1000" b="0" i="0" u="none" strike="noStrike" noProof="0" dirty="0">
                          <a:latin typeface="Arial"/>
                          <a:hlinkClick r:id="rId21"/>
                        </a:rPr>
                        <a:t>dinchen2005@hotmail.com</a:t>
                      </a:r>
                      <a:br>
                        <a:rPr lang="sv-SE" sz="1000" b="0" i="0" u="none" strike="noStrike" noProof="0" dirty="0">
                          <a:latin typeface="Arial"/>
                        </a:rPr>
                      </a:br>
                      <a:r>
                        <a:rPr lang="sv-SE" sz="1000" b="1" i="0" u="none" strike="noStrike" noProof="0" dirty="0">
                          <a:solidFill>
                            <a:srgbClr val="1F2325"/>
                          </a:solidFill>
                          <a:latin typeface="Arial"/>
                        </a:rPr>
                        <a:t>Helena Wallström</a:t>
                      </a:r>
                      <a:br>
                        <a:rPr lang="sv-SE" sz="1000" b="1" i="0" u="none" strike="noStrike" noProof="0" dirty="0">
                          <a:solidFill>
                            <a:srgbClr val="1F2325"/>
                          </a:solidFill>
                          <a:latin typeface="Arial"/>
                        </a:rPr>
                      </a:br>
                      <a:r>
                        <a:rPr lang="sv-SE" sz="1000" b="0" i="0" u="none" strike="noStrike" noProof="0" dirty="0">
                          <a:solidFill>
                            <a:srgbClr val="1F2325"/>
                          </a:solidFill>
                          <a:latin typeface="Arial"/>
                        </a:rPr>
                        <a:t>070-201 88 33, </a:t>
                      </a:r>
                      <a:r>
                        <a:rPr lang="sv-SE" sz="1000" b="0" i="0" u="none" strike="noStrike" noProof="0" dirty="0">
                          <a:latin typeface="Arial"/>
                          <a:hlinkClick r:id="rId22"/>
                        </a:rPr>
                        <a:t>Helenaolofs@hotmail.com</a:t>
                      </a:r>
                      <a:endParaRPr lang="sv-SE" sz="1000" b="0" i="0" u="sng" strike="noStrike" noProof="0" dirty="0">
                        <a:solidFill>
                          <a:srgbClr val="0563C1"/>
                        </a:solidFill>
                        <a:latin typeface="Arial"/>
                      </a:endParaRPr>
                    </a:p>
                  </a:txBody>
                  <a:tcPr/>
                </a:tc>
                <a:tc>
                  <a:txBody>
                    <a:bodyPr/>
                    <a:lstStyle/>
                    <a:p>
                      <a:pPr lvl="0">
                        <a:buNone/>
                      </a:pPr>
                      <a:r>
                        <a:rPr lang="sv-SE" sz="1000" b="1" i="0" u="none" strike="noStrike" noProof="0" dirty="0">
                          <a:solidFill>
                            <a:srgbClr val="323232"/>
                          </a:solidFill>
                          <a:latin typeface="Arial"/>
                        </a:rPr>
                        <a:t>Robert Jonsson</a:t>
                      </a:r>
                      <a:br>
                        <a:rPr lang="sv-SE" sz="1000" b="1" i="0" u="none" strike="noStrike" noProof="0" dirty="0">
                          <a:solidFill>
                            <a:srgbClr val="323232"/>
                          </a:solidFill>
                          <a:latin typeface="Arial"/>
                        </a:rPr>
                      </a:br>
                      <a:r>
                        <a:rPr lang="sv-SE" sz="1000" b="0" i="0" u="none" strike="noStrike" noProof="0" dirty="0">
                          <a:solidFill>
                            <a:srgbClr val="323232"/>
                          </a:solidFill>
                          <a:latin typeface="Arial"/>
                          <a:hlinkClick r:id="rId23"/>
                        </a:rPr>
                        <a:t>rob.bergsbyn@gmail.com</a:t>
                      </a:r>
                      <a:endParaRPr lang="sv-SE" sz="1000" b="0" dirty="0">
                        <a:latin typeface="Arial"/>
                      </a:endParaRPr>
                    </a:p>
                  </a:txBody>
                  <a:tcPr/>
                </a:tc>
                <a:tc>
                  <a:txBody>
                    <a:bodyPr/>
                    <a:lstStyle/>
                    <a:p>
                      <a:pPr lvl="0">
                        <a:buNone/>
                      </a:pPr>
                      <a:endParaRPr lang="sv-SE" sz="1000" b="0" dirty="0">
                        <a:latin typeface="Arial"/>
                      </a:endParaRPr>
                    </a:p>
                  </a:txBody>
                  <a:tcPr/>
                </a:tc>
                <a:extLst>
                  <a:ext uri="{0D108BD9-81ED-4DB2-BD59-A6C34878D82A}">
                    <a16:rowId xmlns:a16="http://schemas.microsoft.com/office/drawing/2014/main" val="3671056792"/>
                  </a:ext>
                </a:extLst>
              </a:tr>
              <a:tr h="389474">
                <a:tc>
                  <a:txBody>
                    <a:bodyPr/>
                    <a:lstStyle/>
                    <a:p>
                      <a:pPr marL="0" marR="0" lvl="0" indent="0" algn="l">
                        <a:lnSpc>
                          <a:spcPct val="100000"/>
                        </a:lnSpc>
                        <a:spcBef>
                          <a:spcPts val="0"/>
                        </a:spcBef>
                        <a:spcAft>
                          <a:spcPts val="0"/>
                        </a:spcAft>
                        <a:buNone/>
                      </a:pPr>
                      <a:r>
                        <a:rPr lang="sv-SE" sz="1200" b="1" i="0" noProof="0" dirty="0">
                          <a:solidFill>
                            <a:schemeClr val="tx1"/>
                          </a:solidFill>
                          <a:effectLst/>
                          <a:latin typeface="Arial"/>
                        </a:rPr>
                        <a:t>Motion</a:t>
                      </a:r>
                    </a:p>
                  </a:txBody>
                  <a:tcPr/>
                </a:tc>
                <a:tc>
                  <a:txBody>
                    <a:bodyPr/>
                    <a:lstStyle/>
                    <a:p>
                      <a:pPr lvl="0">
                        <a:buNone/>
                      </a:pPr>
                      <a:r>
                        <a:rPr lang="sv-SE" sz="1000" b="1" noProof="0" dirty="0">
                          <a:latin typeface="Arial"/>
                        </a:rPr>
                        <a:t>Henry Lundmark</a:t>
                      </a:r>
                      <a:br>
                        <a:rPr lang="sv-SE" sz="1000" b="1" noProof="0" dirty="0">
                          <a:latin typeface="Arial"/>
                        </a:rPr>
                      </a:br>
                      <a:r>
                        <a:rPr lang="sv-SE" sz="1000" b="0" i="0" u="none" strike="noStrike" noProof="0" dirty="0">
                          <a:solidFill>
                            <a:srgbClr val="000000"/>
                          </a:solidFill>
                          <a:latin typeface="Arial"/>
                        </a:rPr>
                        <a:t>070-6600391, </a:t>
                      </a:r>
                      <a:r>
                        <a:rPr lang="sv-SE" sz="1000" b="0" i="0" u="none" strike="noStrike" noProof="0" dirty="0">
                          <a:solidFill>
                            <a:srgbClr val="000000"/>
                          </a:solidFill>
                          <a:latin typeface="Arial"/>
                          <a:hlinkClick r:id="rId24"/>
                        </a:rPr>
                        <a:t>henry.lundmark@gmail.com</a:t>
                      </a:r>
                      <a:endParaRPr lang="sv-SE" sz="1000" b="0" i="0" u="none" strike="noStrike" noProof="0" dirty="0">
                        <a:solidFill>
                          <a:srgbClr val="000000"/>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Arial"/>
                        </a:rPr>
                        <a:t>Eva Ögren</a:t>
                      </a:r>
                      <a:br>
                        <a:rPr lang="sv-SE" sz="1000" b="0" i="0" u="none" strike="noStrike" noProof="0" dirty="0">
                          <a:solidFill>
                            <a:srgbClr val="323232"/>
                          </a:solidFill>
                          <a:latin typeface="Arial"/>
                        </a:rPr>
                      </a:br>
                      <a:r>
                        <a:rPr lang="sv-SE" sz="1000" b="0" i="0" u="none" strike="noStrike" noProof="0" dirty="0">
                          <a:solidFill>
                            <a:srgbClr val="323232"/>
                          </a:solidFill>
                          <a:latin typeface="Arial"/>
                        </a:rPr>
                        <a:t>070-268 35 32, </a:t>
                      </a:r>
                      <a:r>
                        <a:rPr lang="sv-SE" sz="1000" b="0" i="0" u="sng" strike="noStrike" noProof="0" dirty="0">
                          <a:solidFill>
                            <a:srgbClr val="0563C1"/>
                          </a:solidFill>
                          <a:latin typeface="Arial"/>
                          <a:hlinkClick r:id="rId25"/>
                        </a:rPr>
                        <a:t>evaoggan@hotmail.com</a:t>
                      </a:r>
                      <a:endParaRPr lang="en-US" sz="1000" b="0" dirty="0">
                        <a:latin typeface="+mn-lt"/>
                      </a:endParaRPr>
                    </a:p>
                  </a:txBody>
                  <a:tcPr/>
                </a:tc>
                <a:tc>
                  <a:txBody>
                    <a:bodyPr/>
                    <a:lstStyle/>
                    <a:p>
                      <a:pPr lvl="0">
                        <a:buNone/>
                      </a:pPr>
                      <a:r>
                        <a:rPr lang="sv-SE" sz="1000" b="1" i="0" u="none" strike="noStrike" noProof="0" dirty="0">
                          <a:solidFill>
                            <a:srgbClr val="323232"/>
                          </a:solidFill>
                          <a:latin typeface="+mn-lt"/>
                        </a:rPr>
                        <a:t>Lisbeth Johansson</a:t>
                      </a:r>
                      <a:br>
                        <a:rPr lang="sv-SE" sz="1000" b="1" i="0" u="none" strike="noStrike" noProof="0" dirty="0">
                          <a:solidFill>
                            <a:srgbClr val="323232"/>
                          </a:solidFill>
                          <a:latin typeface="+mn-lt"/>
                        </a:rPr>
                      </a:br>
                      <a:r>
                        <a:rPr lang="sv-SE" sz="1000" b="0" i="0" u="none" strike="noStrike" noProof="0" dirty="0">
                          <a:solidFill>
                            <a:srgbClr val="323232"/>
                          </a:solidFill>
                          <a:latin typeface="+mn-lt"/>
                          <a:hlinkClick r:id="rId26"/>
                        </a:rPr>
                        <a:t>lissan797@gmail.com</a:t>
                      </a:r>
                      <a:endParaRPr lang="en-US" sz="1000" b="0" dirty="0">
                        <a:latin typeface="Arial"/>
                      </a:endParaRPr>
                    </a:p>
                  </a:txBody>
                  <a:tcPr/>
                </a:tc>
                <a:tc>
                  <a:txBody>
                    <a:bodyPr/>
                    <a:lstStyle/>
                    <a:p>
                      <a:pPr lvl="0">
                        <a:buNone/>
                      </a:pPr>
                      <a:endParaRPr lang="en-US" sz="1000" b="0" dirty="0">
                        <a:latin typeface="Arial"/>
                      </a:endParaRPr>
                    </a:p>
                  </a:txBody>
                  <a:tcPr/>
                </a:tc>
                <a:extLst>
                  <a:ext uri="{0D108BD9-81ED-4DB2-BD59-A6C34878D82A}">
                    <a16:rowId xmlns:a16="http://schemas.microsoft.com/office/drawing/2014/main" val="1180660458"/>
                  </a:ext>
                </a:extLst>
              </a:tr>
              <a:tr h="475621">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i="0" noProof="0" dirty="0">
                          <a:solidFill>
                            <a:schemeClr val="tx1"/>
                          </a:solidFill>
                          <a:effectLst/>
                          <a:latin typeface="Arial"/>
                        </a:rPr>
                        <a:t>Basträning</a:t>
                      </a:r>
                    </a:p>
                  </a:txBody>
                  <a:tcPr/>
                </a:tc>
                <a:tc>
                  <a:txBody>
                    <a:bodyPr/>
                    <a:lstStyle/>
                    <a:p>
                      <a:pPr lvl="0" algn="l">
                        <a:lnSpc>
                          <a:spcPct val="100000"/>
                        </a:lnSpc>
                        <a:spcBef>
                          <a:spcPts val="0"/>
                        </a:spcBef>
                        <a:spcAft>
                          <a:spcPts val="0"/>
                        </a:spcAft>
                        <a:buNone/>
                      </a:pPr>
                      <a:r>
                        <a:rPr lang="sv-SE" sz="1000" b="1" i="0" u="none" strike="noStrike" noProof="0">
                          <a:solidFill>
                            <a:srgbClr val="1F2325"/>
                          </a:solidFill>
                          <a:latin typeface="Arial"/>
                        </a:rPr>
                        <a:t>Åsa Bohman</a:t>
                      </a:r>
                      <a:endParaRPr lang="en-US" sz="1000" b="1" i="0" u="none" strike="noStrike" noProof="0">
                        <a:solidFill>
                          <a:srgbClr val="1F2325"/>
                        </a:solidFill>
                        <a:latin typeface="Arial"/>
                      </a:endParaRPr>
                    </a:p>
                    <a:p>
                      <a:pPr lvl="0" algn="l">
                        <a:lnSpc>
                          <a:spcPct val="100000"/>
                        </a:lnSpc>
                        <a:spcBef>
                          <a:spcPts val="0"/>
                        </a:spcBef>
                        <a:spcAft>
                          <a:spcPts val="0"/>
                        </a:spcAft>
                        <a:buNone/>
                      </a:pPr>
                      <a:r>
                        <a:rPr lang="sv-SE" sz="1000" b="0" i="0" u="none" strike="noStrike" noProof="0">
                          <a:solidFill>
                            <a:srgbClr val="000000"/>
                          </a:solidFill>
                          <a:latin typeface="Arial"/>
                        </a:rPr>
                        <a:t>0736-500199, </a:t>
                      </a:r>
                      <a:r>
                        <a:rPr lang="sv-SE" sz="1000" b="0" i="0" u="none" strike="noStrike" noProof="0">
                          <a:solidFill>
                            <a:srgbClr val="000000"/>
                          </a:solidFill>
                          <a:latin typeface="Arial"/>
                          <a:hlinkClick r:id="rId15"/>
                        </a:rPr>
                        <a:t>asaforsman@hotmail.com</a:t>
                      </a:r>
                      <a:endParaRPr lang="sv-SE" sz="1000" noProof="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323232"/>
                          </a:solidFill>
                          <a:latin typeface="+mn-lt"/>
                        </a:rPr>
                        <a:t>Nadine Wendt</a:t>
                      </a:r>
                      <a:br>
                        <a:rPr lang="sv-SE" sz="1000" b="0" i="0" u="none" strike="noStrike" noProof="0" dirty="0">
                          <a:solidFill>
                            <a:srgbClr val="323232"/>
                          </a:solidFill>
                          <a:latin typeface="+mn-lt"/>
                        </a:rPr>
                      </a:br>
                      <a:r>
                        <a:rPr lang="sv-SE" sz="1000" b="0" i="0" u="none" strike="noStrike" noProof="0" dirty="0">
                          <a:solidFill>
                            <a:srgbClr val="323232"/>
                          </a:solidFill>
                          <a:latin typeface="+mn-lt"/>
                        </a:rPr>
                        <a:t>070-387 91 62, </a:t>
                      </a:r>
                      <a:r>
                        <a:rPr lang="sv-SE" sz="1000" b="0" i="0" u="none" strike="noStrike" noProof="0" dirty="0">
                          <a:latin typeface="+mn-lt"/>
                          <a:hlinkClick r:id="rId21"/>
                        </a:rPr>
                        <a:t>dinchen2005@hotmail.com</a:t>
                      </a:r>
                      <a:endParaRPr lang="en-US" sz="1000" dirty="0">
                        <a:latin typeface="+mn-lt"/>
                      </a:endParaRPr>
                    </a:p>
                  </a:txBody>
                  <a:tcPr/>
                </a:tc>
                <a:tc>
                  <a:txBody>
                    <a:bodyPr/>
                    <a:lstStyle/>
                    <a:p>
                      <a:pPr lvl="0">
                        <a:buNone/>
                      </a:pPr>
                      <a:r>
                        <a:rPr lang="sv-SE" sz="1000" b="1" i="0" u="none" strike="noStrike" noProof="0" dirty="0">
                          <a:solidFill>
                            <a:srgbClr val="1F2325"/>
                          </a:solidFill>
                          <a:latin typeface="+mn-lt"/>
                        </a:rPr>
                        <a:t>Övriga tränare/</a:t>
                      </a:r>
                    </a:p>
                    <a:p>
                      <a:pPr lvl="0">
                        <a:buNone/>
                      </a:pPr>
                      <a:r>
                        <a:rPr lang="sv-SE" sz="1000" b="1" i="0" u="none" strike="noStrike" noProof="0" dirty="0">
                          <a:solidFill>
                            <a:srgbClr val="1F2325"/>
                          </a:solidFill>
                          <a:latin typeface="+mn-lt"/>
                        </a:rPr>
                        <a:t>Roterande herrlaget</a:t>
                      </a:r>
                      <a:endParaRPr lang="en-US" sz="1000" dirty="0">
                        <a:latin typeface="Arial"/>
                      </a:endParaRPr>
                    </a:p>
                  </a:txBody>
                  <a:tcPr/>
                </a:tc>
                <a:tc>
                  <a:txBody>
                    <a:bodyPr/>
                    <a:lstStyle/>
                    <a:p>
                      <a:pPr lvl="0">
                        <a:buNone/>
                      </a:pPr>
                      <a:endParaRPr lang="en-US" sz="1000" dirty="0">
                        <a:latin typeface="Arial"/>
                      </a:endParaRPr>
                    </a:p>
                  </a:txBody>
                  <a:tcPr/>
                </a:tc>
                <a:extLst>
                  <a:ext uri="{0D108BD9-81ED-4DB2-BD59-A6C34878D82A}">
                    <a16:rowId xmlns:a16="http://schemas.microsoft.com/office/drawing/2014/main" val="2722353938"/>
                  </a:ext>
                </a:extLst>
              </a:tr>
              <a:tr h="400886">
                <a:tc>
                  <a:txBody>
                    <a:bodyPr/>
                    <a:lstStyle/>
                    <a:p>
                      <a:pPr marL="0" lvl="0" indent="0" algn="l">
                        <a:lnSpc>
                          <a:spcPct val="100000"/>
                        </a:lnSpc>
                        <a:spcBef>
                          <a:spcPts val="0"/>
                        </a:spcBef>
                        <a:spcAft>
                          <a:spcPts val="0"/>
                        </a:spcAft>
                        <a:buNone/>
                      </a:pPr>
                      <a:r>
                        <a:rPr lang="sv-SE" sz="1200" b="1" i="0" noProof="0" dirty="0">
                          <a:solidFill>
                            <a:schemeClr val="tx1"/>
                          </a:solidFill>
                          <a:effectLst/>
                          <a:latin typeface="Arial"/>
                        </a:rPr>
                        <a:t>Beach</a:t>
                      </a:r>
                    </a:p>
                  </a:txBody>
                  <a:tcPr/>
                </a:tc>
                <a:tc>
                  <a:txBody>
                    <a:bodyPr/>
                    <a:lstStyle/>
                    <a:p>
                      <a:pPr lvl="0">
                        <a:buNone/>
                      </a:pPr>
                      <a:r>
                        <a:rPr lang="sv-SE" sz="1000" b="1" noProof="0">
                          <a:latin typeface="Arial"/>
                        </a:rPr>
                        <a:t>Pontus Bergqvist</a:t>
                      </a:r>
                      <a:br>
                        <a:rPr lang="sv-SE" sz="1000" b="1" noProof="0">
                          <a:latin typeface="Arial"/>
                        </a:rPr>
                      </a:br>
                      <a:r>
                        <a:rPr lang="sv-SE" sz="1000" b="0" i="0" u="none" strike="noStrike" noProof="0">
                          <a:solidFill>
                            <a:srgbClr val="000000"/>
                          </a:solidFill>
                          <a:latin typeface="Arial"/>
                        </a:rPr>
                        <a:t>070-3999307, </a:t>
                      </a:r>
                      <a:r>
                        <a:rPr lang="sv-SE" sz="1000" b="0" i="0" u="none" strike="noStrike" noProof="0">
                          <a:solidFill>
                            <a:srgbClr val="000000"/>
                          </a:solidFill>
                          <a:latin typeface="Arial"/>
                          <a:hlinkClick r:id="rId27"/>
                        </a:rPr>
                        <a:t>pontus.bergqvist@gmail.com</a:t>
                      </a:r>
                      <a:endParaRPr lang="sv-SE" sz="1000" b="0" i="0" u="none" strike="noStrike" noProof="0">
                        <a:solidFill>
                          <a:srgbClr val="000000"/>
                        </a:solidFill>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1F2325"/>
                          </a:solidFill>
                          <a:latin typeface="+mn-lt"/>
                        </a:rPr>
                        <a:t>Pontus Bergqvist</a:t>
                      </a:r>
                      <a:br>
                        <a:rPr lang="sv-SE" sz="1000" b="1" i="0" u="none" strike="noStrike" noProof="0" dirty="0">
                          <a:solidFill>
                            <a:srgbClr val="1F2325"/>
                          </a:solidFill>
                          <a:latin typeface="+mn-lt"/>
                        </a:rPr>
                      </a:br>
                      <a:r>
                        <a:rPr lang="sv-SE" sz="1000" b="0" i="0" u="none" strike="noStrike" noProof="0" dirty="0">
                          <a:solidFill>
                            <a:srgbClr val="000000"/>
                          </a:solidFill>
                          <a:latin typeface="+mn-lt"/>
                        </a:rPr>
                        <a:t>070-3999307, </a:t>
                      </a:r>
                      <a:r>
                        <a:rPr lang="sv-SE" sz="1000" b="0" i="0" u="none" strike="noStrike" noProof="0" dirty="0">
                          <a:latin typeface="+mn-lt"/>
                          <a:hlinkClick r:id="rId27"/>
                        </a:rPr>
                        <a:t>pontus.bergqvist@gmail.com</a:t>
                      </a:r>
                      <a:endParaRPr lang="en-US" sz="1000" dirty="0">
                        <a:latin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00" b="1" i="0" u="none" strike="noStrike" noProof="0" dirty="0">
                          <a:solidFill>
                            <a:srgbClr val="000000"/>
                          </a:solidFill>
                          <a:latin typeface="+mn-lt"/>
                        </a:rPr>
                        <a:t>Christoffer Lindberg</a:t>
                      </a:r>
                      <a:br>
                        <a:rPr lang="sv-SE" sz="1000" b="1" i="0" u="none" strike="noStrike" noProof="0" dirty="0">
                          <a:solidFill>
                            <a:srgbClr val="000000"/>
                          </a:solidFill>
                          <a:latin typeface="+mn-lt"/>
                        </a:rPr>
                      </a:br>
                      <a:r>
                        <a:rPr lang="sv-SE" sz="1000" b="0" i="0" u="none" strike="noStrike" noProof="0" dirty="0">
                          <a:solidFill>
                            <a:srgbClr val="000000"/>
                          </a:solidFill>
                          <a:latin typeface="+mn-lt"/>
                        </a:rPr>
                        <a:t>070-543 82 62, </a:t>
                      </a:r>
                      <a:r>
                        <a:rPr lang="sv-SE" sz="1000" b="0" i="0" u="none" strike="noStrike" noProof="0" dirty="0">
                          <a:solidFill>
                            <a:srgbClr val="1F2325"/>
                          </a:solidFill>
                          <a:latin typeface="+mn-lt"/>
                          <a:hlinkClick r:id="rId16"/>
                        </a:rPr>
                        <a:t>christoffer.jwd@outlook.com</a:t>
                      </a:r>
                      <a:endParaRPr lang="en-US"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a:tc>
                <a:extLst>
                  <a:ext uri="{0D108BD9-81ED-4DB2-BD59-A6C34878D82A}">
                    <a16:rowId xmlns:a16="http://schemas.microsoft.com/office/drawing/2014/main" val="2659904343"/>
                  </a:ext>
                </a:extLst>
              </a:tr>
              <a:tr h="538813">
                <a:tc>
                  <a:txBody>
                    <a:bodyPr/>
                    <a:lstStyle/>
                    <a:p>
                      <a:pPr marL="0" lvl="0" indent="0" algn="l">
                        <a:lnSpc>
                          <a:spcPct val="100000"/>
                        </a:lnSpc>
                        <a:spcBef>
                          <a:spcPts val="0"/>
                        </a:spcBef>
                        <a:spcAft>
                          <a:spcPts val="0"/>
                        </a:spcAft>
                        <a:buNone/>
                      </a:pPr>
                      <a:r>
                        <a:rPr lang="sv-SE" sz="1200" b="1" i="0" noProof="0" dirty="0">
                          <a:solidFill>
                            <a:schemeClr val="tx1"/>
                          </a:solidFill>
                          <a:effectLst/>
                          <a:latin typeface="Arial"/>
                        </a:rPr>
                        <a:t>Kidsvolley</a:t>
                      </a:r>
                      <a:endParaRPr lang="en-US" sz="1200" dirty="0"/>
                    </a:p>
                  </a:txBody>
                  <a:tcPr/>
                </a:tc>
                <a:tc>
                  <a:txBody>
                    <a:bodyPr/>
                    <a:lstStyle/>
                    <a:p>
                      <a:pPr lvl="0" algn="l">
                        <a:lnSpc>
                          <a:spcPct val="100000"/>
                        </a:lnSpc>
                        <a:spcBef>
                          <a:spcPts val="0"/>
                        </a:spcBef>
                        <a:spcAft>
                          <a:spcPts val="0"/>
                        </a:spcAft>
                        <a:buNone/>
                      </a:pPr>
                      <a:r>
                        <a:rPr lang="sv-SE" sz="1000" b="1" i="0" u="none" strike="noStrike" noProof="0" dirty="0">
                          <a:solidFill>
                            <a:srgbClr val="1F2325"/>
                          </a:solidFill>
                          <a:latin typeface="Arial"/>
                        </a:rPr>
                        <a:t>Åsa Bohman</a:t>
                      </a:r>
                      <a:endParaRPr lang="en-US" sz="1000" b="0" i="0" u="none" strike="noStrike" noProof="0" dirty="0">
                        <a:solidFill>
                          <a:srgbClr val="1F2325"/>
                        </a:solidFill>
                        <a:latin typeface="Arial"/>
                      </a:endParaRPr>
                    </a:p>
                    <a:p>
                      <a:pPr lvl="0" algn="l">
                        <a:lnSpc>
                          <a:spcPct val="100000"/>
                        </a:lnSpc>
                        <a:spcBef>
                          <a:spcPts val="0"/>
                        </a:spcBef>
                        <a:spcAft>
                          <a:spcPts val="0"/>
                        </a:spcAft>
                        <a:buNone/>
                      </a:pPr>
                      <a:r>
                        <a:rPr lang="sv-SE" sz="1000" b="0" i="0" u="none" strike="noStrike" noProof="0" dirty="0">
                          <a:solidFill>
                            <a:srgbClr val="000000"/>
                          </a:solidFill>
                          <a:latin typeface="Arial"/>
                        </a:rPr>
                        <a:t>0736-500199, </a:t>
                      </a:r>
                      <a:r>
                        <a:rPr lang="sv-SE" sz="1000" b="0" i="0" u="none" strike="noStrike" noProof="0" dirty="0">
                          <a:solidFill>
                            <a:srgbClr val="1F2325"/>
                          </a:solidFill>
                          <a:latin typeface="Arial"/>
                          <a:hlinkClick r:id="rId15"/>
                        </a:rPr>
                        <a:t>asaforsman@hotmail.com</a:t>
                      </a:r>
                      <a:endParaRPr lang="sv-SE" sz="1000" b="0" i="0" u="none" strike="noStrike" noProof="0" dirty="0">
                        <a:solidFill>
                          <a:srgbClr val="1F2325"/>
                        </a:solidFill>
                        <a:latin typeface="Arial"/>
                      </a:endParaRPr>
                    </a:p>
                  </a:txBody>
                  <a:tcPr/>
                </a:tc>
                <a:tc>
                  <a:txBody>
                    <a:bodyPr/>
                    <a:lstStyle/>
                    <a:p>
                      <a:pPr lvl="0">
                        <a:buNone/>
                      </a:pPr>
                      <a:r>
                        <a:rPr lang="de-DE" sz="1000" b="1" i="0" kern="1200" dirty="0">
                          <a:solidFill>
                            <a:schemeClr val="dk1"/>
                          </a:solidFill>
                          <a:effectLst/>
                          <a:latin typeface="+mn-lt"/>
                          <a:ea typeface="+mn-ea"/>
                          <a:cs typeface="+mn-cs"/>
                        </a:rPr>
                        <a:t>Magnus Stenman</a:t>
                      </a:r>
                      <a:r>
                        <a:rPr lang="de-DE" sz="1000" b="0" i="0" kern="1200" dirty="0">
                          <a:solidFill>
                            <a:schemeClr val="dk1"/>
                          </a:solidFill>
                          <a:effectLst/>
                          <a:latin typeface="+mn-lt"/>
                          <a:ea typeface="+mn-ea"/>
                          <a:cs typeface="+mn-cs"/>
                        </a:rPr>
                        <a:t> </a:t>
                      </a:r>
                      <a:br>
                        <a:rPr lang="de-DE" sz="1000" b="0" i="0" kern="1200" dirty="0">
                          <a:solidFill>
                            <a:schemeClr val="dk1"/>
                          </a:solidFill>
                          <a:effectLst/>
                          <a:latin typeface="+mn-lt"/>
                          <a:ea typeface="+mn-ea"/>
                          <a:cs typeface="+mn-cs"/>
                        </a:rPr>
                      </a:br>
                      <a:r>
                        <a:rPr lang="de-DE" sz="1000" b="0" i="0" kern="1200" dirty="0">
                          <a:solidFill>
                            <a:schemeClr val="dk1"/>
                          </a:solidFill>
                          <a:effectLst/>
                          <a:latin typeface="+mn-lt"/>
                          <a:ea typeface="+mn-ea"/>
                          <a:cs typeface="+mn-cs"/>
                        </a:rPr>
                        <a:t>070-513 59 68, </a:t>
                      </a:r>
                      <a:r>
                        <a:rPr lang="de-DE" sz="1000" b="0" i="0" u="sng" strike="noStrike" kern="1200" dirty="0">
                          <a:solidFill>
                            <a:schemeClr val="dk1"/>
                          </a:solidFill>
                          <a:effectLst/>
                          <a:latin typeface="+mn-lt"/>
                          <a:ea typeface="+mn-ea"/>
                          <a:cs typeface="+mn-cs"/>
                          <a:hlinkClick r:id="rId28"/>
                        </a:rPr>
                        <a:t>stoneman73@hotmail.com</a:t>
                      </a:r>
                      <a:br>
                        <a:rPr lang="de-DE" sz="1000" b="0" i="0" u="sng" strike="noStrike" kern="1200" dirty="0">
                          <a:solidFill>
                            <a:schemeClr val="dk1"/>
                          </a:solidFill>
                          <a:effectLst/>
                          <a:latin typeface="+mn-lt"/>
                          <a:ea typeface="+mn-ea"/>
                          <a:cs typeface="+mn-cs"/>
                        </a:rPr>
                      </a:br>
                      <a:r>
                        <a:rPr lang="de-DE" sz="1000" b="1" i="0" u="none" strike="noStrike" kern="1200" dirty="0">
                          <a:solidFill>
                            <a:schemeClr val="dk1"/>
                          </a:solidFill>
                          <a:effectLst/>
                          <a:latin typeface="+mn-lt"/>
                          <a:ea typeface="+mn-ea"/>
                          <a:cs typeface="+mn-cs"/>
                        </a:rPr>
                        <a:t>Föräldrar</a:t>
                      </a:r>
                      <a:endParaRPr lang="sv-SE" sz="1000" b="1" i="0" u="none" strike="noStrike" noProof="0" dirty="0">
                        <a:solidFill>
                          <a:srgbClr val="1F2325"/>
                        </a:solidFill>
                        <a:latin typeface="Arial"/>
                      </a:endParaRPr>
                    </a:p>
                  </a:txBody>
                  <a:tcPr/>
                </a:tc>
                <a:tc>
                  <a:txBody>
                    <a:bodyPr/>
                    <a:lstStyle/>
                    <a:p>
                      <a:pPr lvl="0">
                        <a:buNone/>
                      </a:pPr>
                      <a:r>
                        <a:rPr lang="sv-SE" sz="1000" b="1" noProof="0" dirty="0">
                          <a:latin typeface="Arial"/>
                        </a:rPr>
                        <a:t>Roterande ungdom</a:t>
                      </a:r>
                    </a:p>
                  </a:txBody>
                  <a:tcPr/>
                </a:tc>
                <a:tc>
                  <a:txBody>
                    <a:bodyPr/>
                    <a:lstStyle/>
                    <a:p>
                      <a:pPr lvl="0">
                        <a:buNone/>
                      </a:pPr>
                      <a:endParaRPr lang="sv-SE" sz="1000" b="1" noProof="0" dirty="0">
                        <a:latin typeface="Arial"/>
                      </a:endParaRPr>
                    </a:p>
                  </a:txBody>
                  <a:tcPr/>
                </a:tc>
                <a:extLst>
                  <a:ext uri="{0D108BD9-81ED-4DB2-BD59-A6C34878D82A}">
                    <a16:rowId xmlns:a16="http://schemas.microsoft.com/office/drawing/2014/main" val="1979719056"/>
                  </a:ext>
                </a:extLst>
              </a:tr>
            </a:tbl>
          </a:graphicData>
        </a:graphic>
      </p:graphicFrame>
      <p:pic>
        <p:nvPicPr>
          <p:cNvPr id="3" name="Picture 2">
            <a:extLst>
              <a:ext uri="{FF2B5EF4-FFF2-40B4-BE49-F238E27FC236}">
                <a16:creationId xmlns:a16="http://schemas.microsoft.com/office/drawing/2014/main" id="{5C2E6711-2760-65C5-B0C3-AB196F146783}"/>
              </a:ext>
            </a:extLst>
          </p:cNvPr>
          <p:cNvPicPr>
            <a:picLocks noChangeAspect="1"/>
          </p:cNvPicPr>
          <p:nvPr/>
        </p:nvPicPr>
        <p:blipFill>
          <a:blip r:embed="rId29"/>
          <a:stretch>
            <a:fillRect/>
          </a:stretch>
        </p:blipFill>
        <p:spPr>
          <a:xfrm>
            <a:off x="114583" y="109728"/>
            <a:ext cx="637667" cy="788092"/>
          </a:xfrm>
          <a:prstGeom prst="rect">
            <a:avLst/>
          </a:prstGeom>
        </p:spPr>
      </p:pic>
    </p:spTree>
    <p:extLst>
      <p:ext uri="{BB962C8B-B14F-4D97-AF65-F5344CB8AC3E}">
        <p14:creationId xmlns:p14="http://schemas.microsoft.com/office/powerpoint/2010/main" val="13201813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EEDC42B8-395C-DF40-C26B-A7279F4DBCF2}"/>
              </a:ext>
            </a:extLst>
          </p:cNvPr>
          <p:cNvGraphicFramePr>
            <a:graphicFrameLocks noGrp="1"/>
          </p:cNvGraphicFramePr>
          <p:nvPr>
            <p:extLst>
              <p:ext uri="{D42A27DB-BD31-4B8C-83A1-F6EECF244321}">
                <p14:modId xmlns:p14="http://schemas.microsoft.com/office/powerpoint/2010/main" val="77923865"/>
              </p:ext>
            </p:extLst>
          </p:nvPr>
        </p:nvGraphicFramePr>
        <p:xfrm>
          <a:off x="27394" y="0"/>
          <a:ext cx="12164608" cy="6966791"/>
        </p:xfrm>
        <a:graphic>
          <a:graphicData uri="http://schemas.openxmlformats.org/drawingml/2006/table">
            <a:tbl>
              <a:tblPr firstRow="1" bandRow="1">
                <a:tableStyleId>{5C22544A-7EE6-4342-B048-85BDC9FD1C3A}</a:tableStyleId>
              </a:tblPr>
              <a:tblGrid>
                <a:gridCol w="3041152">
                  <a:extLst>
                    <a:ext uri="{9D8B030D-6E8A-4147-A177-3AD203B41FA5}">
                      <a16:colId xmlns:a16="http://schemas.microsoft.com/office/drawing/2014/main" val="3459774951"/>
                    </a:ext>
                  </a:extLst>
                </a:gridCol>
                <a:gridCol w="3041152">
                  <a:extLst>
                    <a:ext uri="{9D8B030D-6E8A-4147-A177-3AD203B41FA5}">
                      <a16:colId xmlns:a16="http://schemas.microsoft.com/office/drawing/2014/main" val="1383997450"/>
                    </a:ext>
                  </a:extLst>
                </a:gridCol>
                <a:gridCol w="3041152">
                  <a:extLst>
                    <a:ext uri="{9D8B030D-6E8A-4147-A177-3AD203B41FA5}">
                      <a16:colId xmlns:a16="http://schemas.microsoft.com/office/drawing/2014/main" val="2024294800"/>
                    </a:ext>
                  </a:extLst>
                </a:gridCol>
                <a:gridCol w="3041152">
                  <a:extLst>
                    <a:ext uri="{9D8B030D-6E8A-4147-A177-3AD203B41FA5}">
                      <a16:colId xmlns:a16="http://schemas.microsoft.com/office/drawing/2014/main" val="2388065963"/>
                    </a:ext>
                  </a:extLst>
                </a:gridCol>
              </a:tblGrid>
              <a:tr h="727424">
                <a:tc>
                  <a:txBody>
                    <a:bodyPr/>
                    <a:lstStyle/>
                    <a:p>
                      <a:pPr algn="l" rtl="0" fontAlgn="ctr"/>
                      <a:r>
                        <a:rPr lang="da-DK" sz="1400" b="1" i="0" u="none" strike="noStrike" dirty="0">
                          <a:solidFill>
                            <a:srgbClr val="FFFFFF"/>
                          </a:solidFill>
                          <a:effectLst/>
                          <a:highlight>
                            <a:srgbClr val="008A00"/>
                          </a:highlight>
                          <a:latin typeface="Arial" panose="020B0604020202020204" pitchFamily="34" charset="0"/>
                        </a:rPr>
                        <a:t>SÄSONG -24/-25</a:t>
                      </a:r>
                    </a:p>
                  </a:txBody>
                  <a:tcPr marL="6350" marR="6350" marT="6350" marB="0" anchor="ctr"/>
                </a:tc>
                <a:tc>
                  <a:txBody>
                    <a:bodyPr/>
                    <a:lstStyle/>
                    <a:p>
                      <a:pPr algn="l" rtl="0" fontAlgn="ctr"/>
                      <a:r>
                        <a:rPr lang="da-DK" sz="1400" u="none" strike="noStrike" dirty="0" err="1">
                          <a:effectLst/>
                          <a:highlight>
                            <a:srgbClr val="008A00"/>
                          </a:highlight>
                        </a:rPr>
                        <a:t>Huvudtränare</a:t>
                      </a:r>
                      <a:endParaRPr lang="da-DK" sz="1400" b="1" i="0" u="none" strike="noStrike" dirty="0">
                        <a:solidFill>
                          <a:srgbClr val="FFFFFF"/>
                        </a:solidFill>
                        <a:effectLst/>
                        <a:highlight>
                          <a:srgbClr val="008A00"/>
                        </a:highlight>
                        <a:latin typeface="Arial" panose="020B0604020202020204" pitchFamily="34" charset="0"/>
                      </a:endParaRPr>
                    </a:p>
                  </a:txBody>
                  <a:tcPr marL="6350" marR="6350" marT="6350" marB="0" anchor="ctr"/>
                </a:tc>
                <a:tc>
                  <a:txBody>
                    <a:bodyPr/>
                    <a:lstStyle/>
                    <a:p>
                      <a:pPr algn="l" rtl="0" fontAlgn="ctr"/>
                      <a:r>
                        <a:rPr lang="da-DK" sz="1400" u="none" strike="noStrike" dirty="0" err="1">
                          <a:effectLst/>
                          <a:highlight>
                            <a:srgbClr val="008A00"/>
                          </a:highlight>
                        </a:rPr>
                        <a:t>Assisterande</a:t>
                      </a:r>
                      <a:r>
                        <a:rPr lang="da-DK" sz="1400" u="none" strike="noStrike" dirty="0">
                          <a:effectLst/>
                          <a:highlight>
                            <a:srgbClr val="008A00"/>
                          </a:highlight>
                        </a:rPr>
                        <a:t> </a:t>
                      </a:r>
                      <a:r>
                        <a:rPr lang="da-DK" sz="1400" u="none" strike="noStrike" dirty="0" err="1">
                          <a:effectLst/>
                          <a:highlight>
                            <a:srgbClr val="008A00"/>
                          </a:highlight>
                        </a:rPr>
                        <a:t>tränare</a:t>
                      </a:r>
                      <a:endParaRPr lang="da-DK" sz="1400" b="1" i="0" u="none" strike="noStrike" dirty="0">
                        <a:solidFill>
                          <a:srgbClr val="FFFFFF"/>
                        </a:solidFill>
                        <a:effectLst/>
                        <a:highlight>
                          <a:srgbClr val="008A00"/>
                        </a:highlight>
                        <a:latin typeface="Arial" panose="020B0604020202020204" pitchFamily="34" charset="0"/>
                      </a:endParaRPr>
                    </a:p>
                  </a:txBody>
                  <a:tcPr marL="6350" marR="6350" marT="6350" marB="0" anchor="ctr"/>
                </a:tc>
                <a:tc>
                  <a:txBody>
                    <a:bodyPr/>
                    <a:lstStyle/>
                    <a:p>
                      <a:pPr algn="l" rtl="0" fontAlgn="ctr"/>
                      <a:r>
                        <a:rPr lang="da-DK" sz="1400" u="none" strike="noStrike" dirty="0" err="1">
                          <a:effectLst/>
                          <a:highlight>
                            <a:srgbClr val="008A00"/>
                          </a:highlight>
                        </a:rPr>
                        <a:t>Träningstider</a:t>
                      </a:r>
                      <a:endParaRPr lang="da-DK" sz="1400" b="1" i="0" u="none" strike="noStrike" dirty="0">
                        <a:solidFill>
                          <a:srgbClr val="FFFFFF"/>
                        </a:solidFill>
                        <a:effectLst/>
                        <a:highlight>
                          <a:srgbClr val="008A00"/>
                        </a:highlight>
                        <a:latin typeface="Arial" panose="020B0604020202020204" pitchFamily="34" charset="0"/>
                      </a:endParaRPr>
                    </a:p>
                  </a:txBody>
                  <a:tcPr marL="6350" marR="6350" marT="6350" marB="0" anchor="ctr"/>
                </a:tc>
                <a:extLst>
                  <a:ext uri="{0D108BD9-81ED-4DB2-BD59-A6C34878D82A}">
                    <a16:rowId xmlns:a16="http://schemas.microsoft.com/office/drawing/2014/main" val="1774822420"/>
                  </a:ext>
                </a:extLst>
              </a:tr>
              <a:tr h="726398">
                <a:tc>
                  <a:txBody>
                    <a:bodyPr/>
                    <a:lstStyle/>
                    <a:p>
                      <a:pPr algn="l" rtl="0" fontAlgn="ctr"/>
                      <a:r>
                        <a:rPr lang="da-DK" sz="1200" b="1" u="none" strike="noStrike" dirty="0">
                          <a:effectLst/>
                          <a:highlight>
                            <a:srgbClr val="CBDACB"/>
                          </a:highlight>
                        </a:rPr>
                        <a:t>Dam A</a:t>
                      </a:r>
                    </a:p>
                    <a:p>
                      <a:pPr algn="l" rtl="0" fontAlgn="ctr"/>
                      <a:r>
                        <a:rPr lang="da-DK" sz="1200" b="0" i="1" u="none" strike="noStrike" dirty="0">
                          <a:effectLst/>
                          <a:highlight>
                            <a:srgbClr val="CBDACB"/>
                          </a:highlight>
                        </a:rPr>
                        <a:t>(13-15 spelare)</a:t>
                      </a:r>
                      <a:br>
                        <a:rPr lang="da-DK" sz="1200" b="1" u="none" strike="noStrike" dirty="0">
                          <a:effectLst/>
                          <a:highlight>
                            <a:srgbClr val="CBDACB"/>
                          </a:highlight>
                        </a:rPr>
                      </a:b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Fredrik Ödling</a:t>
                      </a:r>
                      <a:endParaRPr lang="en-SE" sz="1200" b="1" i="0" u="none" strike="noStrike" dirty="0">
                        <a:solidFill>
                          <a:srgbClr val="1F2325"/>
                        </a:solidFill>
                        <a:effectLst/>
                        <a:highlight>
                          <a:srgbClr val="CBDACB"/>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u="none" strike="noStrike" kern="1200" dirty="0">
                          <a:solidFill>
                            <a:schemeClr val="dk1"/>
                          </a:solidFill>
                          <a:effectLst/>
                          <a:highlight>
                            <a:srgbClr val="CBDACB"/>
                          </a:highlight>
                          <a:latin typeface="+mn-lt"/>
                          <a:ea typeface="+mn-ea"/>
                          <a:cs typeface="+mn-cs"/>
                        </a:rPr>
                        <a:t>Andreas </a:t>
                      </a:r>
                      <a:r>
                        <a:rPr lang="en-US" sz="1200" b="0" u="none" strike="noStrike" kern="1200" dirty="0" err="1">
                          <a:solidFill>
                            <a:schemeClr val="dk1"/>
                          </a:solidFill>
                          <a:effectLst/>
                          <a:highlight>
                            <a:srgbClr val="CBDACB"/>
                          </a:highlight>
                          <a:latin typeface="+mn-lt"/>
                          <a:ea typeface="+mn-ea"/>
                          <a:cs typeface="+mn-cs"/>
                        </a:rPr>
                        <a:t>Blylod</a:t>
                      </a:r>
                      <a:br>
                        <a:rPr lang="en-US" sz="1200" b="0" u="none" strike="noStrike" kern="1200" dirty="0">
                          <a:solidFill>
                            <a:schemeClr val="dk1"/>
                          </a:solidFill>
                          <a:effectLst/>
                          <a:highlight>
                            <a:srgbClr val="CBDACB"/>
                          </a:highlight>
                          <a:latin typeface="+mn-lt"/>
                          <a:ea typeface="+mn-ea"/>
                          <a:cs typeface="+mn-cs"/>
                        </a:rPr>
                      </a:br>
                      <a:r>
                        <a:rPr lang="en-US" sz="1200" b="0" u="none" strike="noStrike" dirty="0">
                          <a:effectLst/>
                          <a:highlight>
                            <a:srgbClr val="CBDACB"/>
                          </a:highlight>
                        </a:rPr>
                        <a:t>Johanna </a:t>
                      </a:r>
                      <a:r>
                        <a:rPr lang="en-US" sz="1200" b="0" u="none" strike="noStrike" dirty="0" err="1">
                          <a:effectLst/>
                          <a:highlight>
                            <a:srgbClr val="CBDACB"/>
                          </a:highlight>
                        </a:rPr>
                        <a:t>Salo</a:t>
                      </a:r>
                      <a:br>
                        <a:rPr lang="en-US" sz="1200" b="0" u="none" strike="noStrike" dirty="0">
                          <a:effectLst/>
                          <a:highlight>
                            <a:srgbClr val="CBDACB"/>
                          </a:highlight>
                        </a:rPr>
                      </a:br>
                      <a:r>
                        <a:rPr lang="en-US" sz="1200" b="0" u="none" strike="noStrike" dirty="0">
                          <a:effectLst/>
                          <a:highlight>
                            <a:srgbClr val="CBDACB"/>
                          </a:highlight>
                        </a:rPr>
                        <a:t>Johan Nilsson</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b="0" i="0" u="none" strike="noStrike" dirty="0" err="1">
                          <a:solidFill>
                            <a:srgbClr val="000000"/>
                          </a:solidFill>
                          <a:effectLst/>
                          <a:highlight>
                            <a:srgbClr val="CBDACB"/>
                          </a:highlight>
                          <a:latin typeface="Arial" panose="020B0604020202020204" pitchFamily="34" charset="0"/>
                        </a:rPr>
                        <a:t>Mån</a:t>
                      </a:r>
                      <a:r>
                        <a:rPr lang="en-US" sz="1200" b="0" i="0" u="none" strike="noStrike" dirty="0">
                          <a:solidFill>
                            <a:srgbClr val="000000"/>
                          </a:solidFill>
                          <a:effectLst/>
                          <a:highlight>
                            <a:srgbClr val="CBDACB"/>
                          </a:highlight>
                          <a:latin typeface="Arial" panose="020B0604020202020204" pitchFamily="34" charset="0"/>
                        </a:rPr>
                        <a:t>: A-torp – 19.30 - 21.30</a:t>
                      </a:r>
                    </a:p>
                    <a:p>
                      <a:pPr algn="l" fontAlgn="t"/>
                      <a:r>
                        <a:rPr lang="en-US" sz="1200" b="0" i="0" u="none" strike="noStrike" dirty="0">
                          <a:solidFill>
                            <a:srgbClr val="000000"/>
                          </a:solidFill>
                          <a:effectLst/>
                          <a:highlight>
                            <a:srgbClr val="CBDACB"/>
                          </a:highlight>
                          <a:latin typeface="Arial" panose="020B0604020202020204" pitchFamily="34" charset="0"/>
                        </a:rPr>
                        <a:t>Ons: A-torp – 19.30 - 21.30</a:t>
                      </a:r>
                    </a:p>
                    <a:p>
                      <a:pPr algn="l" fontAlgn="t"/>
                      <a:r>
                        <a:rPr lang="en-US" sz="1200" b="0" i="0" u="none" strike="noStrike" dirty="0">
                          <a:solidFill>
                            <a:srgbClr val="000000"/>
                          </a:solidFill>
                          <a:effectLst/>
                          <a:highlight>
                            <a:srgbClr val="CBDACB"/>
                          </a:highlight>
                          <a:latin typeface="Arial" panose="020B0604020202020204" pitchFamily="34" charset="0"/>
                        </a:rPr>
                        <a:t>Tor: Edda – 19.30 - 21.30</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3628199043"/>
                  </a:ext>
                </a:extLst>
              </a:tr>
              <a:tr h="613058">
                <a:tc>
                  <a:txBody>
                    <a:bodyPr/>
                    <a:lstStyle/>
                    <a:p>
                      <a:pPr algn="l" rtl="0" fontAlgn="ctr"/>
                      <a:r>
                        <a:rPr lang="da-DK" sz="1200" b="1" u="none" strike="noStrike" dirty="0">
                          <a:effectLst/>
                          <a:highlight>
                            <a:srgbClr val="E7EDE7"/>
                          </a:highlight>
                        </a:rPr>
                        <a:t>Dam B</a:t>
                      </a:r>
                      <a:br>
                        <a:rPr lang="da-DK" sz="1200" b="0" u="none" strike="noStrike" dirty="0">
                          <a:effectLst/>
                          <a:highlight>
                            <a:srgbClr val="E7EDE7"/>
                          </a:highlight>
                        </a:rPr>
                      </a:br>
                      <a:r>
                        <a:rPr lang="da-DK" sz="1200" b="0" i="1" u="none" strike="noStrike" dirty="0">
                          <a:effectLst/>
                          <a:highlight>
                            <a:srgbClr val="E7EDE7"/>
                          </a:highlight>
                        </a:rPr>
                        <a:t>(Skellefteå 1)</a:t>
                      </a:r>
                      <a:endParaRPr lang="da-DK" sz="1200" b="1" i="1"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E7EDE7"/>
                          </a:highlight>
                        </a:rPr>
                        <a:t>Mikael Widman/ Kristina </a:t>
                      </a:r>
                      <a:r>
                        <a:rPr lang="en-US" sz="1200" b="1" u="none" strike="noStrike" dirty="0" err="1">
                          <a:effectLst/>
                          <a:highlight>
                            <a:srgbClr val="E7EDE7"/>
                          </a:highlight>
                        </a:rPr>
                        <a:t>Bygdén</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u="none" strike="noStrike" dirty="0">
                          <a:effectLst/>
                          <a:highlight>
                            <a:srgbClr val="E7EDE7"/>
                          </a:highlight>
                        </a:rPr>
                        <a:t>Johanna </a:t>
                      </a:r>
                      <a:r>
                        <a:rPr lang="en-US" sz="1200" b="0" u="none" strike="noStrike" dirty="0" err="1">
                          <a:effectLst/>
                          <a:highlight>
                            <a:srgbClr val="E7EDE7"/>
                          </a:highlight>
                        </a:rPr>
                        <a:t>Salo</a:t>
                      </a:r>
                      <a:br>
                        <a:rPr lang="en-US" sz="1200" b="0" u="none" strike="noStrike" dirty="0">
                          <a:effectLst/>
                          <a:highlight>
                            <a:srgbClr val="E7EDE7"/>
                          </a:highlight>
                        </a:rPr>
                      </a:br>
                      <a:r>
                        <a:rPr lang="en-US" sz="1200" b="0" u="none" strike="noStrike" dirty="0">
                          <a:effectLst/>
                          <a:highlight>
                            <a:srgbClr val="E7EDE7"/>
                          </a:highlight>
                        </a:rPr>
                        <a:t>Johan Nilsson</a:t>
                      </a:r>
                      <a:br>
                        <a:rPr lang="en-US" sz="1200" b="0" u="none" strike="noStrike" dirty="0">
                          <a:effectLst/>
                          <a:highlight>
                            <a:srgbClr val="E7EDE7"/>
                          </a:highlight>
                        </a:rPr>
                      </a:br>
                      <a:r>
                        <a:rPr lang="en-US" sz="1200" b="0" u="none" strike="noStrike" dirty="0">
                          <a:effectLst/>
                          <a:highlight>
                            <a:srgbClr val="E7EDE7"/>
                          </a:highlight>
                        </a:rPr>
                        <a:t>Kristina </a:t>
                      </a:r>
                      <a:r>
                        <a:rPr lang="en-US" sz="1200" b="0" u="none" strike="noStrike" dirty="0" err="1">
                          <a:effectLst/>
                          <a:highlight>
                            <a:srgbClr val="E7EDE7"/>
                          </a:highlight>
                        </a:rPr>
                        <a:t>Bygdén</a:t>
                      </a:r>
                      <a:endParaRPr lang="en-US" sz="1200" b="0" u="none" strike="noStrike" dirty="0">
                        <a:effectLst/>
                        <a:highlight>
                          <a:srgbClr val="E7EDE7"/>
                        </a:highlight>
                      </a:endParaRPr>
                    </a:p>
                  </a:txBody>
                  <a:tcPr marL="6350" marR="6350" marT="6350" marB="0"/>
                </a:tc>
                <a:tc>
                  <a:txBody>
                    <a:bodyPr/>
                    <a:lstStyle/>
                    <a:p>
                      <a:pPr algn="l" fontAlgn="t"/>
                      <a:r>
                        <a:rPr lang="en-US" sz="1200" b="0" i="0" u="none" strike="noStrike" dirty="0" err="1">
                          <a:solidFill>
                            <a:srgbClr val="000000"/>
                          </a:solidFill>
                          <a:effectLst/>
                          <a:highlight>
                            <a:srgbClr val="E7EDE7"/>
                          </a:highlight>
                          <a:latin typeface="Arial" panose="020B0604020202020204" pitchFamily="34" charset="0"/>
                        </a:rPr>
                        <a:t>Mån</a:t>
                      </a:r>
                      <a:r>
                        <a:rPr lang="en-US" sz="1200" b="0" i="0" u="none" strike="noStrike" dirty="0">
                          <a:solidFill>
                            <a:srgbClr val="000000"/>
                          </a:solidFill>
                          <a:effectLst/>
                          <a:highlight>
                            <a:srgbClr val="E7EDE7"/>
                          </a:highlight>
                          <a:latin typeface="Arial" panose="020B0604020202020204" pitchFamily="34" charset="0"/>
                        </a:rPr>
                        <a:t>: A-torp – 19.30 - 21.30</a:t>
                      </a:r>
                    </a:p>
                    <a:p>
                      <a:pPr algn="l" fontAlgn="t"/>
                      <a:r>
                        <a:rPr lang="en-US" sz="1200" b="0" i="0" u="none" strike="noStrike" dirty="0">
                          <a:solidFill>
                            <a:srgbClr val="000000"/>
                          </a:solidFill>
                          <a:effectLst/>
                          <a:highlight>
                            <a:srgbClr val="E7EDE7"/>
                          </a:highlight>
                          <a:latin typeface="Arial" panose="020B0604020202020204" pitchFamily="34" charset="0"/>
                        </a:rPr>
                        <a:t>Ons: A-torp – 19.30 - 21.30</a:t>
                      </a:r>
                    </a:p>
                  </a:txBody>
                  <a:tcPr marL="6350" marR="6350" marT="6350" marB="0"/>
                </a:tc>
                <a:extLst>
                  <a:ext uri="{0D108BD9-81ED-4DB2-BD59-A6C34878D82A}">
                    <a16:rowId xmlns:a16="http://schemas.microsoft.com/office/drawing/2014/main" val="3676827597"/>
                  </a:ext>
                </a:extLst>
              </a:tr>
              <a:tr h="608505">
                <a:tc>
                  <a:txBody>
                    <a:bodyPr/>
                    <a:lstStyle/>
                    <a:p>
                      <a:pPr algn="l" rtl="0" fontAlgn="ctr"/>
                      <a:r>
                        <a:rPr lang="da-DK" sz="1200" b="1" u="none" strike="noStrike" dirty="0" err="1">
                          <a:effectLst/>
                          <a:highlight>
                            <a:srgbClr val="CBDACB"/>
                          </a:highlight>
                        </a:rPr>
                        <a:t>Herr</a:t>
                      </a:r>
                      <a:endParaRPr lang="da-DK" sz="1200" b="1" u="none" strike="noStrike" dirty="0">
                        <a:effectLst/>
                        <a:highlight>
                          <a:srgbClr val="CBDACB"/>
                        </a:highlight>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Vidar Visser</a:t>
                      </a:r>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b="0" u="none" strike="noStrike" dirty="0" err="1">
                          <a:effectLst/>
                          <a:highlight>
                            <a:srgbClr val="CBDACB"/>
                          </a:highlight>
                        </a:rPr>
                        <a:t>Naj</a:t>
                      </a:r>
                      <a:r>
                        <a:rPr lang="en-US" sz="1200" b="0" u="none" strike="noStrike" dirty="0">
                          <a:effectLst/>
                          <a:highlight>
                            <a:srgbClr val="CBDACB"/>
                          </a:highlight>
                        </a:rPr>
                        <a:t> </a:t>
                      </a:r>
                      <a:r>
                        <a:rPr lang="da-DK" sz="1200" b="0" u="none" strike="noStrike" kern="1200" dirty="0" err="1">
                          <a:solidFill>
                            <a:schemeClr val="dk1"/>
                          </a:solidFill>
                          <a:effectLst/>
                          <a:highlight>
                            <a:srgbClr val="CBDACB"/>
                          </a:highlight>
                          <a:latin typeface="+mn-lt"/>
                          <a:ea typeface="+mn-ea"/>
                          <a:cs typeface="+mn-cs"/>
                        </a:rPr>
                        <a:t>Pankaew</a:t>
                      </a:r>
                      <a:endParaRPr lang="en-SE" sz="1200" b="0" u="none" strike="noStrike" kern="1200" dirty="0">
                        <a:solidFill>
                          <a:schemeClr val="dk1"/>
                        </a:solidFill>
                        <a:effectLst/>
                        <a:highlight>
                          <a:srgbClr val="CBDACB"/>
                        </a:highlight>
                        <a:latin typeface="+mn-lt"/>
                        <a:ea typeface="+mn-ea"/>
                        <a:cs typeface="+mn-cs"/>
                      </a:endParaRPr>
                    </a:p>
                  </a:txBody>
                  <a:tcPr marL="6350" marR="6350" marT="6350" marB="0"/>
                </a:tc>
                <a:tc>
                  <a:txBody>
                    <a:bodyPr/>
                    <a:lstStyle/>
                    <a:p>
                      <a:pPr algn="l" fontAlgn="t"/>
                      <a:r>
                        <a:rPr lang="en-US" sz="1200" u="none" strike="noStrike" dirty="0">
                          <a:effectLst/>
                          <a:highlight>
                            <a:srgbClr val="CBDACB"/>
                          </a:highlight>
                        </a:rPr>
                        <a:t>Tis: A-torp – 20.00 – 22.00</a:t>
                      </a:r>
                    </a:p>
                    <a:p>
                      <a:pPr algn="l" fontAlgn="t"/>
                      <a:r>
                        <a:rPr lang="en-US" sz="1200" b="0" i="0" u="none" strike="noStrike" dirty="0">
                          <a:solidFill>
                            <a:srgbClr val="000000"/>
                          </a:solidFill>
                          <a:effectLst/>
                          <a:highlight>
                            <a:srgbClr val="CBDACB"/>
                          </a:highlight>
                          <a:latin typeface="Arial" panose="020B0604020202020204" pitchFamily="34" charset="0"/>
                        </a:rPr>
                        <a:t>Tor: A-torp – 20.15 – 22.15</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333440736"/>
                  </a:ext>
                </a:extLst>
              </a:tr>
              <a:tr h="613058">
                <a:tc>
                  <a:txBody>
                    <a:bodyPr/>
                    <a:lstStyle/>
                    <a:p>
                      <a:pPr algn="l" rtl="0" fontAlgn="ctr"/>
                      <a:r>
                        <a:rPr lang="da-DK" sz="1200" b="1" u="none" strike="noStrike" dirty="0">
                          <a:effectLst/>
                          <a:highlight>
                            <a:srgbClr val="E7EDE7"/>
                          </a:highlight>
                        </a:rPr>
                        <a:t>Ungdom</a:t>
                      </a:r>
                      <a:endParaRPr lang="da-DK" sz="1200" b="1" i="0" u="none" strike="noStrike" dirty="0">
                        <a:solidFill>
                          <a:srgbClr val="1F2325"/>
                        </a:solidFill>
                        <a:effectLst/>
                        <a:highlight>
                          <a:srgbClr val="E7EDE7"/>
                        </a:highlight>
                        <a:latin typeface="Arial" panose="020B0604020202020204" pitchFamily="34" charset="0"/>
                      </a:endParaRPr>
                    </a:p>
                    <a:p>
                      <a:pPr algn="l" rtl="0" fontAlgn="ctr"/>
                      <a:r>
                        <a:rPr lang="da-DK" sz="1200" b="0" i="1" u="none" strike="noStrike" dirty="0">
                          <a:solidFill>
                            <a:srgbClr val="1F2325"/>
                          </a:solidFill>
                          <a:effectLst/>
                          <a:highlight>
                            <a:srgbClr val="E7EDE7"/>
                          </a:highlight>
                          <a:latin typeface="Arial" panose="020B0604020202020204" pitchFamily="34" charset="0"/>
                        </a:rPr>
                        <a:t>(Skellefteå 2)</a:t>
                      </a: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i="0" u="none" strike="noStrike" dirty="0" err="1">
                          <a:solidFill>
                            <a:srgbClr val="000000"/>
                          </a:solidFill>
                          <a:effectLst/>
                          <a:highlight>
                            <a:srgbClr val="E7EDE7"/>
                          </a:highlight>
                          <a:latin typeface="Arial" panose="020B0604020202020204" pitchFamily="34" charset="0"/>
                        </a:rPr>
                        <a:t>Christoffer</a:t>
                      </a:r>
                      <a:r>
                        <a:rPr lang="en-US" sz="1200" b="1" i="0" u="none" strike="noStrike" dirty="0">
                          <a:solidFill>
                            <a:srgbClr val="000000"/>
                          </a:solidFill>
                          <a:effectLst/>
                          <a:highlight>
                            <a:srgbClr val="E7EDE7"/>
                          </a:highlight>
                          <a:latin typeface="Arial" panose="020B0604020202020204" pitchFamily="34" charset="0"/>
                        </a:rPr>
                        <a:t> Lindberg</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b="0" u="none" strike="noStrike" dirty="0">
                          <a:effectLst/>
                          <a:highlight>
                            <a:srgbClr val="E7EDE7"/>
                          </a:highlight>
                        </a:rPr>
                        <a:t>Johanna </a:t>
                      </a:r>
                      <a:r>
                        <a:rPr lang="en-US" sz="1200" b="0" u="none" strike="noStrike" dirty="0" err="1">
                          <a:effectLst/>
                          <a:highlight>
                            <a:srgbClr val="E7EDE7"/>
                          </a:highlight>
                        </a:rPr>
                        <a:t>Salo</a:t>
                      </a:r>
                      <a:endParaRPr lang="en-US" sz="1200" b="0" u="none" strike="noStrike" dirty="0">
                        <a:effectLst/>
                        <a:highlight>
                          <a:srgbClr val="E7EDE7"/>
                        </a:highlight>
                      </a:endParaRPr>
                    </a:p>
                  </a:txBody>
                  <a:tcPr marL="6350" marR="6350" marT="6350" marB="0"/>
                </a:tc>
                <a:tc>
                  <a:txBody>
                    <a:bodyPr/>
                    <a:lstStyle/>
                    <a:p>
                      <a:pPr algn="l" fontAlgn="t"/>
                      <a:r>
                        <a:rPr lang="en-US" sz="1200" b="0" i="0" u="none" strike="noStrike" dirty="0">
                          <a:solidFill>
                            <a:srgbClr val="000000"/>
                          </a:solidFill>
                          <a:effectLst/>
                          <a:highlight>
                            <a:srgbClr val="E7EDE7"/>
                          </a:highlight>
                          <a:latin typeface="Arial" panose="020B0604020202020204" pitchFamily="34" charset="0"/>
                        </a:rPr>
                        <a:t>Tis: A-torp – 18.15 – 20.00</a:t>
                      </a:r>
                    </a:p>
                    <a:p>
                      <a:pPr algn="l" fontAlgn="t"/>
                      <a:r>
                        <a:rPr lang="en-US" sz="1200" b="0" i="0" u="none" strike="noStrike" dirty="0">
                          <a:solidFill>
                            <a:srgbClr val="000000"/>
                          </a:solidFill>
                          <a:effectLst/>
                          <a:highlight>
                            <a:srgbClr val="E7EDE7"/>
                          </a:highlight>
                          <a:latin typeface="Arial" panose="020B0604020202020204" pitchFamily="34" charset="0"/>
                        </a:rPr>
                        <a:t>Ons: A-torp – 18.15 – 19.30</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extLst>
                  <a:ext uri="{0D108BD9-81ED-4DB2-BD59-A6C34878D82A}">
                    <a16:rowId xmlns:a16="http://schemas.microsoft.com/office/drawing/2014/main" val="841785639"/>
                  </a:ext>
                </a:extLst>
              </a:tr>
              <a:tr h="613058">
                <a:tc>
                  <a:txBody>
                    <a:bodyPr/>
                    <a:lstStyle/>
                    <a:p>
                      <a:pPr algn="l" rtl="0" fontAlgn="ctr"/>
                      <a:r>
                        <a:rPr lang="da-DK" sz="1200" b="1" u="none" strike="noStrike" dirty="0">
                          <a:effectLst/>
                          <a:highlight>
                            <a:srgbClr val="CBDACB"/>
                          </a:highlight>
                        </a:rPr>
                        <a:t>Smash!</a:t>
                      </a: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Nadine Wendt</a:t>
                      </a:r>
                    </a:p>
                    <a:p>
                      <a:pPr algn="l" fontAlgn="t"/>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b="0" u="none" strike="noStrike" dirty="0">
                          <a:effectLst/>
                          <a:highlight>
                            <a:srgbClr val="CBDACB"/>
                          </a:highlight>
                        </a:rPr>
                        <a:t>Robert Jonsson</a:t>
                      </a:r>
                    </a:p>
                    <a:p>
                      <a:pPr algn="l" fontAlgn="t"/>
                      <a:endParaRPr lang="en-SE" sz="18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a:highlight>
                            <a:srgbClr val="CBDACB"/>
                          </a:highlight>
                        </a:rPr>
                        <a:t>Ons: </a:t>
                      </a:r>
                      <a:r>
                        <a:rPr lang="en-US" sz="1200" dirty="0" err="1">
                          <a:highlight>
                            <a:srgbClr val="CBDACB"/>
                          </a:highlight>
                        </a:rPr>
                        <a:t>Norrhammar</a:t>
                      </a:r>
                      <a:r>
                        <a:rPr lang="en-US" sz="1200" dirty="0">
                          <a:highlight>
                            <a:srgbClr val="CBDACB"/>
                          </a:highlight>
                        </a:rPr>
                        <a:t>: 19.00 </a:t>
                      </a:r>
                      <a:r>
                        <a:rPr lang="en-US" sz="1200">
                          <a:highlight>
                            <a:srgbClr val="CBDACB"/>
                          </a:highlight>
                        </a:rPr>
                        <a:t>– 21.00</a:t>
                      </a:r>
                      <a:br>
                        <a:rPr lang="en-US" sz="1800" dirty="0">
                          <a:highlight>
                            <a:srgbClr val="CBDACB"/>
                          </a:highlight>
                        </a:rPr>
                      </a:br>
                      <a:endParaRPr lang="en-SE" sz="1800" dirty="0">
                        <a:highlight>
                          <a:srgbClr val="CBDACB"/>
                        </a:highlight>
                      </a:endParaRPr>
                    </a:p>
                  </a:txBody>
                  <a:tcPr marL="6350" marR="6350" marT="6350" marB="0"/>
                </a:tc>
                <a:extLst>
                  <a:ext uri="{0D108BD9-81ED-4DB2-BD59-A6C34878D82A}">
                    <a16:rowId xmlns:a16="http://schemas.microsoft.com/office/drawing/2014/main" val="2008511520"/>
                  </a:ext>
                </a:extLst>
              </a:tr>
              <a:tr h="613058">
                <a:tc>
                  <a:txBody>
                    <a:bodyPr/>
                    <a:lstStyle/>
                    <a:p>
                      <a:pPr algn="l" rtl="0" fontAlgn="ctr"/>
                      <a:r>
                        <a:rPr lang="da-DK" sz="1200" b="1" u="none" strike="noStrike" dirty="0">
                          <a:effectLst/>
                          <a:highlight>
                            <a:srgbClr val="E7EDE7"/>
                          </a:highlight>
                        </a:rPr>
                        <a:t>Star!</a:t>
                      </a:r>
                    </a:p>
                    <a:p>
                      <a:pPr algn="l" rtl="0" fontAlgn="ctr"/>
                      <a:endParaRPr lang="da-DK" sz="1200" b="1" i="0" u="none" strike="noStrike" dirty="0">
                        <a:solidFill>
                          <a:srgbClr val="1F2325"/>
                        </a:solidFill>
                        <a:effectLst/>
                        <a:highlight>
                          <a:srgbClr val="E7EDE7"/>
                        </a:highlight>
                        <a:latin typeface="Arial" panose="020B0604020202020204" pitchFamily="34" charset="0"/>
                      </a:endParaRPr>
                    </a:p>
                    <a:p>
                      <a:pPr algn="l" rtl="0" fontAlgn="ctr"/>
                      <a:endParaRPr lang="da-DK" sz="1200" b="1" i="0"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E7EDE7"/>
                          </a:highlight>
                        </a:rPr>
                        <a:t>Sofia </a:t>
                      </a:r>
                      <a:r>
                        <a:rPr lang="en-US" sz="1200" b="1" u="none" strike="noStrike" dirty="0" err="1">
                          <a:effectLst/>
                          <a:highlight>
                            <a:srgbClr val="E7EDE7"/>
                          </a:highlight>
                        </a:rPr>
                        <a:t>Tibbelin</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u="none" strike="noStrike" dirty="0">
                          <a:effectLst/>
                          <a:highlight>
                            <a:srgbClr val="E7EDE7"/>
                          </a:highlight>
                        </a:rPr>
                        <a:t>Anna </a:t>
                      </a:r>
                      <a:r>
                        <a:rPr lang="en-US" sz="1200" u="none" strike="noStrike" dirty="0" err="1">
                          <a:effectLst/>
                          <a:highlight>
                            <a:srgbClr val="E7EDE7"/>
                          </a:highlight>
                        </a:rPr>
                        <a:t>Burström</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b="0" i="0" u="none" strike="noStrike" dirty="0">
                          <a:solidFill>
                            <a:srgbClr val="000000"/>
                          </a:solidFill>
                          <a:effectLst/>
                          <a:highlight>
                            <a:srgbClr val="E7EDE7"/>
                          </a:highlight>
                          <a:latin typeface="Arial" panose="020B0604020202020204" pitchFamily="34" charset="0"/>
                        </a:rPr>
                        <a:t>Tis: A-torp – 18.15 – 20.00</a:t>
                      </a:r>
                    </a:p>
                    <a:p>
                      <a:pPr algn="l" fontAlgn="t"/>
                      <a:r>
                        <a:rPr lang="en-US" sz="1200" b="0" i="0" u="none" strike="noStrike" dirty="0">
                          <a:solidFill>
                            <a:srgbClr val="000000"/>
                          </a:solidFill>
                          <a:effectLst/>
                          <a:highlight>
                            <a:srgbClr val="E7EDE7"/>
                          </a:highlight>
                          <a:latin typeface="Arial" panose="020B0604020202020204" pitchFamily="34" charset="0"/>
                        </a:rPr>
                        <a:t>Ons: A-torp – 18.15 – 19.30</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extLst>
                  <a:ext uri="{0D108BD9-81ED-4DB2-BD59-A6C34878D82A}">
                    <a16:rowId xmlns:a16="http://schemas.microsoft.com/office/drawing/2014/main" val="968508987"/>
                  </a:ext>
                </a:extLst>
              </a:tr>
              <a:tr h="613058">
                <a:tc>
                  <a:txBody>
                    <a:bodyPr/>
                    <a:lstStyle/>
                    <a:p>
                      <a:pPr algn="l" rtl="0" fontAlgn="ctr"/>
                      <a:r>
                        <a:rPr lang="da-DK" sz="1200" b="1" u="none" strike="noStrike" dirty="0">
                          <a:effectLst/>
                          <a:highlight>
                            <a:srgbClr val="CBDACB"/>
                          </a:highlight>
                        </a:rPr>
                        <a:t>Motion</a:t>
                      </a: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Eva </a:t>
                      </a:r>
                      <a:r>
                        <a:rPr lang="en-US" sz="1200" b="1" u="none" strike="noStrike" dirty="0" err="1">
                          <a:effectLst/>
                          <a:highlight>
                            <a:srgbClr val="CBDACB"/>
                          </a:highlight>
                        </a:rPr>
                        <a:t>Ögren</a:t>
                      </a:r>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u="none" strike="noStrike" dirty="0">
                          <a:effectLst/>
                          <a:highlight>
                            <a:srgbClr val="CBDACB"/>
                          </a:highlight>
                        </a:rPr>
                        <a:t>Lisbeth Johansson</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u="none" strike="noStrike" dirty="0" err="1">
                          <a:effectLst/>
                          <a:highlight>
                            <a:srgbClr val="CBDACB"/>
                          </a:highlight>
                        </a:rPr>
                        <a:t>Sön</a:t>
                      </a:r>
                      <a:r>
                        <a:rPr lang="en-US" sz="1200" u="none" strike="noStrike" dirty="0">
                          <a:effectLst/>
                          <a:highlight>
                            <a:srgbClr val="CBDACB"/>
                          </a:highlight>
                        </a:rPr>
                        <a:t>: A-torp – 19.00 – 21.00</a:t>
                      </a:r>
                      <a:endParaRPr lang="en-SE" sz="1200" b="0" i="0" u="none" strike="noStrike" dirty="0">
                        <a:solidFill>
                          <a:srgbClr val="000000"/>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3829698720"/>
                  </a:ext>
                </a:extLst>
              </a:tr>
              <a:tr h="613058">
                <a:tc>
                  <a:txBody>
                    <a:bodyPr/>
                    <a:lstStyle/>
                    <a:p>
                      <a:pPr algn="l" rtl="0" fontAlgn="ctr"/>
                      <a:r>
                        <a:rPr lang="da-DK" sz="1200" b="1" u="none" strike="noStrike" dirty="0" err="1">
                          <a:effectLst/>
                          <a:highlight>
                            <a:srgbClr val="E7EDE7"/>
                          </a:highlight>
                        </a:rPr>
                        <a:t>Basträning</a:t>
                      </a:r>
                      <a:endParaRPr lang="da-DK" sz="1200" b="1" u="none" strike="noStrike" dirty="0">
                        <a:effectLst/>
                        <a:highlight>
                          <a:srgbClr val="E7EDE7"/>
                        </a:highlight>
                      </a:endParaRPr>
                    </a:p>
                    <a:p>
                      <a:pPr algn="l" rtl="0" fontAlgn="ctr"/>
                      <a:r>
                        <a:rPr lang="da-DK" sz="1200" b="0" i="1" u="none" strike="noStrike" dirty="0">
                          <a:effectLst/>
                          <a:highlight>
                            <a:srgbClr val="E7EDE7"/>
                          </a:highlight>
                        </a:rPr>
                        <a:t>(f.o.m 6/10 – 8 </a:t>
                      </a:r>
                      <a:r>
                        <a:rPr lang="da-DK" sz="1200" b="0" i="1" u="none" strike="noStrike" dirty="0" err="1">
                          <a:effectLst/>
                          <a:highlight>
                            <a:srgbClr val="E7EDE7"/>
                          </a:highlight>
                        </a:rPr>
                        <a:t>söndagar</a:t>
                      </a:r>
                      <a:r>
                        <a:rPr lang="da-DK" sz="1200" b="0" i="1" u="none" strike="noStrike" dirty="0">
                          <a:effectLst/>
                          <a:highlight>
                            <a:srgbClr val="E7EDE7"/>
                          </a:highlight>
                        </a:rPr>
                        <a:t>)</a:t>
                      </a:r>
                      <a:endParaRPr lang="da-DK" sz="1200" b="0" i="1" u="none" strike="noStrike" dirty="0">
                        <a:solidFill>
                          <a:srgbClr val="1F2325"/>
                        </a:solidFill>
                        <a:effectLst/>
                        <a:highlight>
                          <a:srgbClr val="E7EDE7"/>
                        </a:highlight>
                        <a:latin typeface="Arial" panose="020B0604020202020204" pitchFamily="34" charset="0"/>
                      </a:endParaRPr>
                    </a:p>
                    <a:p>
                      <a:pPr algn="l" rtl="0" fontAlgn="ctr"/>
                      <a:endParaRPr lang="da-DK" sz="1200" b="1" i="0"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1" u="none" strike="noStrike" dirty="0">
                          <a:effectLst/>
                          <a:highlight>
                            <a:srgbClr val="E7EDE7"/>
                          </a:highlight>
                        </a:rPr>
                        <a:t>Nadine Wendt</a:t>
                      </a:r>
                    </a:p>
                    <a:p>
                      <a:pPr algn="l" fontAlgn="t"/>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u="none" strike="noStrike" dirty="0" err="1">
                          <a:effectLst/>
                          <a:highlight>
                            <a:srgbClr val="E7EDE7"/>
                          </a:highlight>
                        </a:rPr>
                        <a:t>Övriga</a:t>
                      </a:r>
                      <a:r>
                        <a:rPr lang="en-US" sz="1200" u="none" strike="noStrike" dirty="0">
                          <a:effectLst/>
                          <a:highlight>
                            <a:srgbClr val="E7EDE7"/>
                          </a:highlight>
                        </a:rPr>
                        <a:t> </a:t>
                      </a:r>
                      <a:r>
                        <a:rPr lang="en-US" sz="1200" u="none" strike="noStrike" dirty="0" err="1">
                          <a:effectLst/>
                          <a:highlight>
                            <a:srgbClr val="E7EDE7"/>
                          </a:highlight>
                        </a:rPr>
                        <a:t>tränare</a:t>
                      </a:r>
                      <a:r>
                        <a:rPr lang="en-US" sz="1200" u="none" strike="noStrike" dirty="0">
                          <a:effectLst/>
                          <a:highlight>
                            <a:srgbClr val="E7EDE7"/>
                          </a:highlight>
                        </a:rPr>
                        <a:t> </a:t>
                      </a:r>
                      <a:r>
                        <a:rPr lang="en-US" sz="1200" u="none" strike="noStrike" dirty="0" err="1">
                          <a:effectLst/>
                          <a:highlight>
                            <a:srgbClr val="E7EDE7"/>
                          </a:highlight>
                        </a:rPr>
                        <a:t>som</a:t>
                      </a:r>
                      <a:r>
                        <a:rPr lang="en-US" sz="1200" u="none" strike="noStrike" dirty="0">
                          <a:effectLst/>
                          <a:highlight>
                            <a:srgbClr val="E7EDE7"/>
                          </a:highlight>
                        </a:rPr>
                        <a:t> </a:t>
                      </a:r>
                      <a:r>
                        <a:rPr lang="en-US" sz="1200" u="none" strike="noStrike" dirty="0" err="1">
                          <a:effectLst/>
                          <a:highlight>
                            <a:srgbClr val="E7EDE7"/>
                          </a:highlight>
                        </a:rPr>
                        <a:t>kan</a:t>
                      </a:r>
                      <a:r>
                        <a:rPr lang="en-US" sz="1200" u="none" strike="noStrike" dirty="0">
                          <a:effectLst/>
                          <a:highlight>
                            <a:srgbClr val="E7EDE7"/>
                          </a:highlight>
                        </a:rPr>
                        <a:t>/</a:t>
                      </a:r>
                      <a:br>
                        <a:rPr lang="en-US" sz="1200" u="none" strike="noStrike" dirty="0">
                          <a:effectLst/>
                          <a:highlight>
                            <a:srgbClr val="E7EDE7"/>
                          </a:highlight>
                        </a:rPr>
                      </a:br>
                      <a:r>
                        <a:rPr lang="en-US" sz="1200" u="none" strike="noStrike" dirty="0" err="1">
                          <a:effectLst/>
                          <a:highlight>
                            <a:srgbClr val="E7EDE7"/>
                          </a:highlight>
                        </a:rPr>
                        <a:t>Roterande</a:t>
                      </a:r>
                      <a:r>
                        <a:rPr lang="en-US" sz="1200" u="none" strike="noStrike" dirty="0">
                          <a:effectLst/>
                          <a:highlight>
                            <a:srgbClr val="E7EDE7"/>
                          </a:highlight>
                        </a:rPr>
                        <a:t> </a:t>
                      </a:r>
                      <a:r>
                        <a:rPr lang="en-US" sz="1200" u="none" strike="noStrike" dirty="0" err="1">
                          <a:effectLst/>
                          <a:highlight>
                            <a:srgbClr val="E7EDE7"/>
                          </a:highlight>
                        </a:rPr>
                        <a:t>herrlaget</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u="none" strike="noStrike" dirty="0" err="1">
                          <a:effectLst/>
                          <a:highlight>
                            <a:srgbClr val="E7EDE7"/>
                          </a:highlight>
                        </a:rPr>
                        <a:t>Sön</a:t>
                      </a:r>
                      <a:r>
                        <a:rPr lang="en-US" sz="1200" u="none" strike="noStrike" dirty="0">
                          <a:effectLst/>
                          <a:highlight>
                            <a:srgbClr val="E7EDE7"/>
                          </a:highlight>
                        </a:rPr>
                        <a:t>: A-torp – 18.00 – 19.00</a:t>
                      </a:r>
                      <a:endParaRPr lang="en-SE" sz="1200" b="0" i="0" u="none" strike="noStrike" dirty="0">
                        <a:solidFill>
                          <a:srgbClr val="000000"/>
                        </a:solidFill>
                        <a:effectLst/>
                        <a:highlight>
                          <a:srgbClr val="E7EDE7"/>
                        </a:highlight>
                        <a:latin typeface="Arial" panose="020B0604020202020204" pitchFamily="34" charset="0"/>
                      </a:endParaRPr>
                    </a:p>
                    <a:p>
                      <a:pPr algn="l" fontAlgn="t"/>
                      <a:endParaRPr lang="en-SE" sz="1800" b="0" i="0" u="none" strike="noStrike" dirty="0">
                        <a:solidFill>
                          <a:srgbClr val="000000"/>
                        </a:solidFill>
                        <a:effectLst/>
                        <a:highlight>
                          <a:srgbClr val="E7EDE7"/>
                        </a:highlight>
                        <a:latin typeface="Arial" panose="020B0604020202020204" pitchFamily="34" charset="0"/>
                      </a:endParaRPr>
                    </a:p>
                  </a:txBody>
                  <a:tcPr marL="6350" marR="6350" marT="6350" marB="0"/>
                </a:tc>
                <a:extLst>
                  <a:ext uri="{0D108BD9-81ED-4DB2-BD59-A6C34878D82A}">
                    <a16:rowId xmlns:a16="http://schemas.microsoft.com/office/drawing/2014/main" val="115632144"/>
                  </a:ext>
                </a:extLst>
              </a:tr>
              <a:tr h="613058">
                <a:tc>
                  <a:txBody>
                    <a:bodyPr/>
                    <a:lstStyle/>
                    <a:p>
                      <a:pPr algn="l" rtl="0" fontAlgn="ctr"/>
                      <a:r>
                        <a:rPr lang="da-DK" sz="1200" b="1" u="none" strike="noStrike" dirty="0">
                          <a:effectLst/>
                          <a:highlight>
                            <a:srgbClr val="CBDACB"/>
                          </a:highlight>
                        </a:rPr>
                        <a:t>Beach</a:t>
                      </a:r>
                    </a:p>
                    <a:p>
                      <a:pPr algn="l" rtl="0" fontAlgn="ctr"/>
                      <a:endParaRPr lang="da-DK" sz="1200" b="1" i="0" u="none" strike="noStrike" dirty="0">
                        <a:solidFill>
                          <a:srgbClr val="1F2325"/>
                        </a:solidFill>
                        <a:effectLst/>
                        <a:highlight>
                          <a:srgbClr val="CBDACB"/>
                        </a:highlight>
                        <a:latin typeface="Arial" panose="020B0604020202020204" pitchFamily="34" charset="0"/>
                      </a:endParaRPr>
                    </a:p>
                    <a:p>
                      <a:pPr algn="l" rtl="0" fontAlgn="ctr"/>
                      <a:endParaRPr lang="da-DK" sz="1200" b="1" i="0" u="none" strike="noStrike" dirty="0">
                        <a:solidFill>
                          <a:srgbClr val="1F2325"/>
                        </a:solidFill>
                        <a:effectLst/>
                        <a:highlight>
                          <a:srgbClr val="CBDACB"/>
                        </a:highlight>
                        <a:latin typeface="Arial" panose="020B0604020202020204" pitchFamily="34" charset="0"/>
                      </a:endParaRPr>
                    </a:p>
                  </a:txBody>
                  <a:tcPr marL="6350" marR="6350" marT="6350" marB="0" anchor="ctr"/>
                </a:tc>
                <a:tc>
                  <a:txBody>
                    <a:bodyPr/>
                    <a:lstStyle/>
                    <a:p>
                      <a:pPr algn="l" fontAlgn="t"/>
                      <a:r>
                        <a:rPr lang="en-US" sz="1200" b="1" u="none" strike="noStrike" dirty="0">
                          <a:effectLst/>
                          <a:highlight>
                            <a:srgbClr val="CBDACB"/>
                          </a:highlight>
                        </a:rPr>
                        <a:t>Pontus Bergqvist</a:t>
                      </a:r>
                      <a:endParaRPr lang="en-SE" sz="1200" b="1"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b="0" u="none" strike="noStrike" dirty="0" err="1">
                          <a:effectLst/>
                          <a:highlight>
                            <a:srgbClr val="CBDACB"/>
                          </a:highlight>
                        </a:rPr>
                        <a:t>Christoffer</a:t>
                      </a:r>
                      <a:r>
                        <a:rPr lang="en-US" sz="1200" b="0" u="none" strike="noStrike" dirty="0">
                          <a:effectLst/>
                          <a:highlight>
                            <a:srgbClr val="CBDACB"/>
                          </a:highlight>
                        </a:rPr>
                        <a:t> Lindberg</a:t>
                      </a:r>
                      <a:endParaRPr lang="en-SE" sz="1200" b="0" i="0" u="none" strike="noStrike" dirty="0">
                        <a:solidFill>
                          <a:srgbClr val="000000"/>
                        </a:solidFill>
                        <a:effectLst/>
                        <a:highlight>
                          <a:srgbClr val="CBDACB"/>
                        </a:highlight>
                        <a:latin typeface="Arial" panose="020B0604020202020204" pitchFamily="34" charset="0"/>
                      </a:endParaRPr>
                    </a:p>
                    <a:p>
                      <a:pPr algn="l" fontAlgn="t"/>
                      <a:endParaRPr lang="en-SE" sz="1800" b="0" i="0" u="none" strike="noStrike" dirty="0">
                        <a:solidFill>
                          <a:srgbClr val="000000"/>
                        </a:solidFill>
                        <a:effectLst/>
                        <a:highlight>
                          <a:srgbClr val="CBDACB"/>
                        </a:highlight>
                        <a:latin typeface="Arial" panose="020B0604020202020204" pitchFamily="34" charset="0"/>
                      </a:endParaRPr>
                    </a:p>
                  </a:txBody>
                  <a:tcPr marL="6350" marR="6350" marT="6350" marB="0"/>
                </a:tc>
                <a:tc>
                  <a:txBody>
                    <a:bodyPr/>
                    <a:lstStyle/>
                    <a:p>
                      <a:pPr algn="l" fontAlgn="t"/>
                      <a:r>
                        <a:rPr lang="en-US" sz="1200" u="none" strike="noStrike" dirty="0">
                          <a:effectLst/>
                          <a:highlight>
                            <a:srgbClr val="CBDACB"/>
                          </a:highlight>
                        </a:rPr>
                        <a:t>Sommar: </a:t>
                      </a:r>
                      <a:r>
                        <a:rPr lang="en-US" sz="1200" u="none" strike="noStrike" dirty="0" err="1">
                          <a:effectLst/>
                          <a:highlight>
                            <a:srgbClr val="CBDACB"/>
                          </a:highlight>
                        </a:rPr>
                        <a:t>Folkparken</a:t>
                      </a:r>
                      <a:endParaRPr lang="en-SE" sz="1200" b="0" i="0" u="none" strike="noStrike" dirty="0">
                        <a:solidFill>
                          <a:srgbClr val="1F2325"/>
                        </a:solidFill>
                        <a:effectLst/>
                        <a:highlight>
                          <a:srgbClr val="CBDACB"/>
                        </a:highlight>
                        <a:latin typeface="Arial" panose="020B0604020202020204" pitchFamily="34" charset="0"/>
                      </a:endParaRPr>
                    </a:p>
                  </a:txBody>
                  <a:tcPr marL="6350" marR="6350" marT="6350" marB="0"/>
                </a:tc>
                <a:extLst>
                  <a:ext uri="{0D108BD9-81ED-4DB2-BD59-A6C34878D82A}">
                    <a16:rowId xmlns:a16="http://schemas.microsoft.com/office/drawing/2014/main" val="1925884926"/>
                  </a:ext>
                </a:extLst>
              </a:tr>
              <a:tr h="613058">
                <a:tc>
                  <a:txBody>
                    <a:bodyPr/>
                    <a:lstStyle/>
                    <a:p>
                      <a:pPr algn="l" rtl="0" fontAlgn="ctr"/>
                      <a:r>
                        <a:rPr lang="da-DK" sz="1200" b="1" u="none" strike="noStrike" dirty="0" err="1">
                          <a:effectLst/>
                          <a:highlight>
                            <a:srgbClr val="E7EDE7"/>
                          </a:highlight>
                        </a:rPr>
                        <a:t>Kidsvolley</a:t>
                      </a:r>
                      <a:endParaRPr lang="da-DK" sz="1200" b="1" u="none" strike="noStrike" dirty="0">
                        <a:effectLst/>
                        <a:highlight>
                          <a:srgbClr val="E7EDE7"/>
                        </a:highlight>
                      </a:endParaRPr>
                    </a:p>
                    <a:p>
                      <a:pPr algn="l" rtl="0" fontAlgn="ctr"/>
                      <a:r>
                        <a:rPr lang="da-DK" sz="1200" b="0" i="1" u="none" strike="noStrike" dirty="0">
                          <a:solidFill>
                            <a:srgbClr val="1F2325"/>
                          </a:solidFill>
                          <a:effectLst/>
                          <a:highlight>
                            <a:srgbClr val="E7EDE7"/>
                          </a:highlight>
                          <a:latin typeface="Arial" panose="020B0604020202020204" pitchFamily="34" charset="0"/>
                        </a:rPr>
                        <a:t>(</a:t>
                      </a:r>
                      <a:r>
                        <a:rPr lang="da-DK" sz="1200" b="0" i="1" u="none" strike="noStrike" dirty="0" err="1">
                          <a:solidFill>
                            <a:srgbClr val="1F2325"/>
                          </a:solidFill>
                          <a:effectLst/>
                          <a:highlight>
                            <a:srgbClr val="E7EDE7"/>
                          </a:highlight>
                          <a:latin typeface="Arial" panose="020B0604020202020204" pitchFamily="34" charset="0"/>
                        </a:rPr>
                        <a:t>utbildning</a:t>
                      </a:r>
                      <a:r>
                        <a:rPr lang="da-DK" sz="1200" b="0" i="1" u="none" strike="noStrike" dirty="0">
                          <a:solidFill>
                            <a:srgbClr val="1F2325"/>
                          </a:solidFill>
                          <a:effectLst/>
                          <a:highlight>
                            <a:srgbClr val="E7EDE7"/>
                          </a:highlight>
                          <a:latin typeface="Arial" panose="020B0604020202020204" pitchFamily="34" charset="0"/>
                        </a:rPr>
                        <a:t> 6/10, f.o.m v. 41)</a:t>
                      </a:r>
                    </a:p>
                    <a:p>
                      <a:pPr algn="l" rtl="0" fontAlgn="ctr"/>
                      <a:endParaRPr lang="da-DK" sz="1200" b="1" i="0" u="none" strike="noStrike" dirty="0">
                        <a:solidFill>
                          <a:srgbClr val="1F2325"/>
                        </a:solidFill>
                        <a:effectLst/>
                        <a:highlight>
                          <a:srgbClr val="E7EDE7"/>
                        </a:highlight>
                        <a:latin typeface="Arial" panose="020B0604020202020204" pitchFamily="34" charset="0"/>
                      </a:endParaRPr>
                    </a:p>
                  </a:txBody>
                  <a:tcPr marL="6350" marR="6350" marT="6350" marB="0" anchor="ctr"/>
                </a:tc>
                <a:tc>
                  <a:txBody>
                    <a:bodyPr/>
                    <a:lstStyle/>
                    <a:p>
                      <a:pPr algn="l" fontAlgn="t"/>
                      <a:r>
                        <a:rPr lang="en-US" sz="1200" b="1" i="0" u="none" strike="noStrike" dirty="0">
                          <a:solidFill>
                            <a:srgbClr val="000000"/>
                          </a:solidFill>
                          <a:effectLst/>
                          <a:highlight>
                            <a:srgbClr val="E7EDE7"/>
                          </a:highlight>
                          <a:latin typeface="Arial" panose="020B0604020202020204" pitchFamily="34" charset="0"/>
                        </a:rPr>
                        <a:t>Magnus </a:t>
                      </a:r>
                      <a:r>
                        <a:rPr lang="en-US" sz="1200" b="1" i="0" u="none" strike="noStrike" dirty="0" err="1">
                          <a:solidFill>
                            <a:srgbClr val="000000"/>
                          </a:solidFill>
                          <a:effectLst/>
                          <a:highlight>
                            <a:srgbClr val="E7EDE7"/>
                          </a:highlight>
                          <a:latin typeface="Arial" panose="020B0604020202020204" pitchFamily="34" charset="0"/>
                        </a:rPr>
                        <a:t>Stenman</a:t>
                      </a:r>
                      <a:r>
                        <a:rPr lang="en-US" sz="1200" b="1" i="0" u="none" strike="noStrike" dirty="0">
                          <a:solidFill>
                            <a:srgbClr val="000000"/>
                          </a:solidFill>
                          <a:effectLst/>
                          <a:highlight>
                            <a:srgbClr val="E7EDE7"/>
                          </a:highlight>
                          <a:latin typeface="Arial" panose="020B0604020202020204" pitchFamily="34" charset="0"/>
                        </a:rPr>
                        <a:t>/ </a:t>
                      </a:r>
                      <a:r>
                        <a:rPr lang="en-US" sz="1200" b="1" i="0" u="none" strike="noStrike" dirty="0" err="1">
                          <a:solidFill>
                            <a:srgbClr val="000000"/>
                          </a:solidFill>
                          <a:effectLst/>
                          <a:highlight>
                            <a:srgbClr val="E7EDE7"/>
                          </a:highlight>
                          <a:latin typeface="Arial" panose="020B0604020202020204" pitchFamily="34" charset="0"/>
                        </a:rPr>
                        <a:t>Föräldrar</a:t>
                      </a:r>
                      <a:endParaRPr lang="en-SE" sz="1200" b="1"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algn="l" fontAlgn="t"/>
                      <a:r>
                        <a:rPr lang="en-US" sz="1200" u="none" strike="noStrike" dirty="0" err="1">
                          <a:effectLst/>
                          <a:highlight>
                            <a:srgbClr val="E7EDE7"/>
                          </a:highlight>
                        </a:rPr>
                        <a:t>Roterande</a:t>
                      </a:r>
                      <a:r>
                        <a:rPr lang="en-US" sz="1200" u="none" strike="noStrike" dirty="0">
                          <a:effectLst/>
                          <a:highlight>
                            <a:srgbClr val="E7EDE7"/>
                          </a:highlight>
                        </a:rPr>
                        <a:t> </a:t>
                      </a:r>
                      <a:r>
                        <a:rPr lang="en-US" sz="1200" u="none" strike="noStrike" dirty="0" err="1">
                          <a:effectLst/>
                          <a:highlight>
                            <a:srgbClr val="E7EDE7"/>
                          </a:highlight>
                        </a:rPr>
                        <a:t>ungdom</a:t>
                      </a:r>
                      <a:endParaRPr lang="en-SE" sz="1200" b="0" i="0" u="none" strike="noStrike" dirty="0">
                        <a:solidFill>
                          <a:srgbClr val="000000"/>
                        </a:solidFill>
                        <a:effectLst/>
                        <a:highlight>
                          <a:srgbClr val="E7EDE7"/>
                        </a:highlight>
                        <a:latin typeface="Arial" panose="020B0604020202020204" pitchFamily="34" charset="0"/>
                      </a:endParaRPr>
                    </a:p>
                  </a:txBody>
                  <a:tcPr marL="6350" marR="6350" marT="6350" marB="0"/>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200" dirty="0" err="1">
                          <a:highlight>
                            <a:srgbClr val="E7EDE7"/>
                          </a:highlight>
                        </a:rPr>
                        <a:t>Mån</a:t>
                      </a:r>
                      <a:r>
                        <a:rPr lang="en-US" sz="1200" dirty="0">
                          <a:highlight>
                            <a:srgbClr val="E7EDE7"/>
                          </a:highlight>
                        </a:rPr>
                        <a:t>: Lejon: 17.00 – 18.00</a:t>
                      </a:r>
                      <a:endParaRPr lang="en-SE" sz="1200" dirty="0">
                        <a:highlight>
                          <a:srgbClr val="E7EDE7"/>
                        </a:highlight>
                      </a:endParaRPr>
                    </a:p>
                  </a:txBody>
                  <a:tcPr marL="6350" marR="6350" marT="6350" marB="0"/>
                </a:tc>
                <a:extLst>
                  <a:ext uri="{0D108BD9-81ED-4DB2-BD59-A6C34878D82A}">
                    <a16:rowId xmlns:a16="http://schemas.microsoft.com/office/drawing/2014/main" val="2390872530"/>
                  </a:ext>
                </a:extLst>
              </a:tr>
            </a:tbl>
          </a:graphicData>
        </a:graphic>
      </p:graphicFrame>
    </p:spTree>
    <p:extLst>
      <p:ext uri="{BB962C8B-B14F-4D97-AF65-F5344CB8AC3E}">
        <p14:creationId xmlns:p14="http://schemas.microsoft.com/office/powerpoint/2010/main" val="12202366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19A2BF-50EA-8507-04F3-F8BA893B0B8A}"/>
              </a:ext>
            </a:extLst>
          </p:cNvPr>
          <p:cNvSpPr>
            <a:spLocks noGrp="1"/>
          </p:cNvSpPr>
          <p:nvPr>
            <p:ph type="body" sz="quarter" idx="11"/>
          </p:nvPr>
        </p:nvSpPr>
        <p:spPr/>
        <p:txBody>
          <a:bodyPr/>
          <a:lstStyle/>
          <a:p>
            <a:r>
              <a:rPr lang="en-US" dirty="0" err="1"/>
              <a:t>Laginfo</a:t>
            </a:r>
            <a:endParaRPr lang="en-SE"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F7BCB371-DE13-8E83-0480-262BB7511C02}"/>
              </a:ext>
            </a:extLst>
          </p:cNvPr>
          <p:cNvPicPr>
            <a:picLocks noChangeAspect="1"/>
          </p:cNvPicPr>
          <p:nvPr/>
        </p:nvPicPr>
        <p:blipFill>
          <a:blip r:embed="rId2"/>
          <a:stretch>
            <a:fillRect/>
          </a:stretch>
        </p:blipFill>
        <p:spPr>
          <a:xfrm>
            <a:off x="4434498" y="1975573"/>
            <a:ext cx="3385620" cy="4179778"/>
          </a:xfrm>
          <a:prstGeom prst="rect">
            <a:avLst/>
          </a:prstGeom>
          <a:noFill/>
        </p:spPr>
      </p:pic>
    </p:spTree>
    <p:extLst>
      <p:ext uri="{BB962C8B-B14F-4D97-AF65-F5344CB8AC3E}">
        <p14:creationId xmlns:p14="http://schemas.microsoft.com/office/powerpoint/2010/main" val="3222008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Informationsmöten</a:t>
            </a:r>
            <a:endParaRPr lang="en-US" sz="4000" i="1" dirty="0">
              <a:solidFill>
                <a:schemeClr val="bg2"/>
              </a:solidFill>
            </a:endParaRPr>
          </a:p>
          <a:p>
            <a:endParaRPr lang="en-SE" dirty="0"/>
          </a:p>
        </p:txBody>
      </p:sp>
      <p:sp>
        <p:nvSpPr>
          <p:cNvPr id="4" name="TextBox 3">
            <a:extLst>
              <a:ext uri="{FF2B5EF4-FFF2-40B4-BE49-F238E27FC236}">
                <a16:creationId xmlns:a16="http://schemas.microsoft.com/office/drawing/2014/main" id="{537D4C1A-3600-396C-C4E8-E88D775690DB}"/>
              </a:ext>
            </a:extLst>
          </p:cNvPr>
          <p:cNvSpPr txBox="1"/>
          <p:nvPr/>
        </p:nvSpPr>
        <p:spPr>
          <a:xfrm>
            <a:off x="292608" y="2295718"/>
            <a:ext cx="5672054" cy="3385542"/>
          </a:xfrm>
          <a:prstGeom prst="rect">
            <a:avLst/>
          </a:prstGeom>
          <a:noFill/>
        </p:spPr>
        <p:txBody>
          <a:bodyPr wrap="square">
            <a:spAutoFit/>
          </a:bodyPr>
          <a:lstStyle/>
          <a:p>
            <a:pPr algn="l" rtl="0" fontAlgn="base">
              <a:buFont typeface="+mj-lt"/>
              <a:buAutoNum type="arabicPeriod"/>
            </a:pPr>
            <a:r>
              <a:rPr lang="sv-SE" sz="1200" b="1" i="0" dirty="0">
                <a:solidFill>
                  <a:srgbClr val="008A00"/>
                </a:solidFill>
                <a:effectLst/>
                <a:highlight>
                  <a:srgbClr val="FFFFFF"/>
                </a:highlight>
              </a:rPr>
              <a:t>Säsongsplanering</a:t>
            </a:r>
            <a:r>
              <a:rPr lang="sv-SE" sz="1200" b="0" i="0" dirty="0">
                <a:solidFill>
                  <a:srgbClr val="008A00"/>
                </a:solidFill>
                <a:effectLst/>
                <a:highlight>
                  <a:srgbClr val="FFFFFF"/>
                </a:highlight>
              </a:rPr>
              <a:t> </a:t>
            </a:r>
            <a:br>
              <a:rPr lang="sv-SE" sz="1200" b="0" i="0" dirty="0">
                <a:solidFill>
                  <a:srgbClr val="000000"/>
                </a:solidFill>
                <a:effectLst/>
                <a:highlight>
                  <a:srgbClr val="FFFFFF"/>
                </a:highlight>
              </a:rPr>
            </a:br>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Ta med och gå igenom klubbens verksamhetsinriktning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Träning dagar och tider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Lov och avslutning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Turneringar/ matcher/ cuper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Ev. kurs i föreningskunskap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Ev. kurs volleybolldomare</a:t>
            </a:r>
            <a:endParaRPr lang="sv-SE" sz="1200" dirty="0">
              <a:solidFill>
                <a:srgbClr val="000000"/>
              </a:solidFill>
              <a:highlight>
                <a:srgbClr val="FFFFFF"/>
              </a:highlight>
            </a:endParaRPr>
          </a:p>
          <a:p>
            <a:pPr algn="l" rtl="0" fontAlgn="base"/>
            <a:endParaRPr lang="sv-SE" sz="1200" b="0" i="0" dirty="0">
              <a:solidFill>
                <a:srgbClr val="000000"/>
              </a:solidFill>
              <a:effectLst/>
              <a:highlight>
                <a:srgbClr val="FFFFFF"/>
              </a:highlight>
            </a:endParaRPr>
          </a:p>
          <a:p>
            <a:pPr algn="l" rtl="0" fontAlgn="base"/>
            <a:endParaRPr lang="sv-SE" sz="1200" b="0" i="0" dirty="0">
              <a:solidFill>
                <a:srgbClr val="000000"/>
              </a:solidFill>
              <a:effectLst/>
              <a:highlight>
                <a:srgbClr val="FFFFFF"/>
              </a:highlight>
            </a:endParaRPr>
          </a:p>
          <a:p>
            <a:pPr algn="l" rtl="0" fontAlgn="base">
              <a:buFont typeface="+mj-lt"/>
              <a:buAutoNum type="arabicPeriod" startAt="2"/>
            </a:pPr>
            <a:r>
              <a:rPr lang="sv-SE" sz="1200" b="1" i="0" dirty="0">
                <a:solidFill>
                  <a:srgbClr val="008A00"/>
                </a:solidFill>
                <a:effectLst/>
                <a:highlight>
                  <a:srgbClr val="FFFFFF"/>
                </a:highlight>
              </a:rPr>
              <a:t>Medlemskap och avgifter</a:t>
            </a:r>
            <a:r>
              <a:rPr lang="sv-SE" sz="1200" b="0" i="0" dirty="0">
                <a:solidFill>
                  <a:srgbClr val="008A00"/>
                </a:solidFill>
                <a:effectLst/>
                <a:highlight>
                  <a:srgbClr val="FFFFFF"/>
                </a:highlight>
              </a:rPr>
              <a:t> </a:t>
            </a:r>
            <a:br>
              <a:rPr lang="sv-SE" sz="1200" b="0" i="0" dirty="0">
                <a:solidFill>
                  <a:srgbClr val="000000"/>
                </a:solidFill>
                <a:effectLst/>
                <a:highlight>
                  <a:srgbClr val="FFFFFF"/>
                </a:highlight>
              </a:rPr>
            </a:br>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Ta med och fyll i medlemslapp på mötet – nödvändigt för licens/försäkring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Medlemsavgift enskild 250 kr/familj 350 kr + deltagaravgift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Betalas till bankgiro 770-8092 senast 31/10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Lista till Henry/Tord på gruppens medlemmar </a:t>
            </a:r>
            <a:r>
              <a:rPr lang="sv-SE" sz="1200" b="0" i="0" u="sng" strike="noStrike" dirty="0">
                <a:solidFill>
                  <a:srgbClr val="0000FF"/>
                </a:solidFill>
                <a:effectLst/>
                <a:highlight>
                  <a:srgbClr val="FFFFFF"/>
                </a:highlight>
                <a:hlinkClick r:id="rId3"/>
              </a:rPr>
              <a:t>henry.lundmark@gmail.com</a:t>
            </a:r>
            <a:r>
              <a:rPr lang="sv-SE" sz="1200" b="0" i="0" dirty="0">
                <a:solidFill>
                  <a:srgbClr val="000000"/>
                </a:solidFill>
                <a:effectLst/>
                <a:highlight>
                  <a:srgbClr val="FFFFFF"/>
                </a:highlight>
              </a:rPr>
              <a:t> </a:t>
            </a:r>
            <a:br>
              <a:rPr lang="sv-SE" sz="1200" b="0" i="0" dirty="0">
                <a:solidFill>
                  <a:srgbClr val="000000"/>
                </a:solidFill>
                <a:effectLst/>
                <a:highlight>
                  <a:srgbClr val="FFFFFF"/>
                </a:highlight>
              </a:rPr>
            </a:br>
            <a:r>
              <a:rPr lang="sv-SE" sz="1200" b="0" i="0" dirty="0">
                <a:solidFill>
                  <a:srgbClr val="000000"/>
                </a:solidFill>
                <a:effectLst/>
                <a:highlight>
                  <a:srgbClr val="FFFFFF"/>
                </a:highlight>
              </a:rPr>
              <a:t> </a:t>
            </a:r>
          </a:p>
          <a:p>
            <a:pPr algn="l" rtl="0" fontAlgn="base"/>
            <a:endParaRPr lang="sv-SE" sz="1000" b="0" i="0" dirty="0">
              <a:solidFill>
                <a:srgbClr val="000000"/>
              </a:solidFill>
              <a:effectLst/>
              <a:highlight>
                <a:srgbClr val="FFFFFF"/>
              </a:highlight>
            </a:endParaRPr>
          </a:p>
        </p:txBody>
      </p:sp>
      <p:sp>
        <p:nvSpPr>
          <p:cNvPr id="5" name="TextBox 4">
            <a:extLst>
              <a:ext uri="{FF2B5EF4-FFF2-40B4-BE49-F238E27FC236}">
                <a16:creationId xmlns:a16="http://schemas.microsoft.com/office/drawing/2014/main" id="{DE9E035C-F1CF-45F4-F79D-6391F3788F9E}"/>
              </a:ext>
            </a:extLst>
          </p:cNvPr>
          <p:cNvSpPr txBox="1"/>
          <p:nvPr/>
        </p:nvSpPr>
        <p:spPr>
          <a:xfrm>
            <a:off x="5964662" y="2295718"/>
            <a:ext cx="6096000" cy="3970318"/>
          </a:xfrm>
          <a:prstGeom prst="rect">
            <a:avLst/>
          </a:prstGeom>
          <a:noFill/>
        </p:spPr>
        <p:txBody>
          <a:bodyPr wrap="square">
            <a:spAutoFit/>
          </a:bodyPr>
          <a:lstStyle/>
          <a:p>
            <a:pPr algn="l" rtl="0" fontAlgn="base">
              <a:buFont typeface="+mj-lt"/>
              <a:buAutoNum type="arabicPeriod" startAt="3"/>
            </a:pPr>
            <a:r>
              <a:rPr lang="sv-SE" sz="1200" b="1" i="0" dirty="0">
                <a:solidFill>
                  <a:srgbClr val="008A00"/>
                </a:solidFill>
                <a:effectLst/>
                <a:highlight>
                  <a:srgbClr val="FFFFFF"/>
                </a:highlight>
              </a:rPr>
              <a:t>Fördela ansvarsuppgifter</a:t>
            </a:r>
            <a:r>
              <a:rPr lang="sv-SE" sz="1200" b="0" i="0" dirty="0">
                <a:solidFill>
                  <a:srgbClr val="008A00"/>
                </a:solidFill>
                <a:effectLst/>
                <a:highlight>
                  <a:srgbClr val="FFFFFF"/>
                </a:highlight>
              </a:rPr>
              <a:t> </a:t>
            </a:r>
            <a:br>
              <a:rPr lang="sv-SE" sz="1200" b="0" i="0" dirty="0">
                <a:solidFill>
                  <a:srgbClr val="000000"/>
                </a:solidFill>
                <a:effectLst/>
                <a:highlight>
                  <a:srgbClr val="FFFFFF"/>
                </a:highlight>
              </a:rPr>
            </a:br>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TRÄNING (hålla i en till två roliga träningar i veckan, anmäla till cuper och tävlingar)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Transporter (samordna resor till cuper)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Material (ordna bollar/kläder/plåster, etc. Klubbkläder finns att köpa på Basesport.se)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Aktiviteter (ordna med sammandrag, cuper, försäljning)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Administration (Laget.se, medlemslapp, medlems- och deltagaravgift)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Utbildning och rekrytering (en kontaktperson till styrelsen)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Närvaroregistrering för LOK-stöd i Laget.se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Utse en representant per serielag till valberedningen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Utse en representant per serielag till </a:t>
            </a:r>
            <a:r>
              <a:rPr lang="sv-SE" sz="1200" b="0" i="0" dirty="0" err="1">
                <a:solidFill>
                  <a:srgbClr val="000000"/>
                </a:solidFill>
                <a:effectLst/>
                <a:highlight>
                  <a:srgbClr val="FFFFFF"/>
                </a:highlight>
              </a:rPr>
              <a:t>spelargrupp</a:t>
            </a:r>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Utse en representant per serielag till sponsorgrupp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Utse en representant per serielag till kläder/profilgrupp  </a:t>
            </a:r>
            <a:br>
              <a:rPr lang="sv-SE" sz="1200" b="0" i="0" dirty="0">
                <a:solidFill>
                  <a:srgbClr val="000000"/>
                </a:solidFill>
                <a:effectLst/>
                <a:highlight>
                  <a:srgbClr val="FFFFFF"/>
                </a:highlight>
              </a:rPr>
            </a:br>
            <a:endParaRPr lang="sv-SE" sz="1200" b="0" i="0" dirty="0">
              <a:solidFill>
                <a:srgbClr val="000000"/>
              </a:solidFill>
              <a:effectLst/>
              <a:highlight>
                <a:srgbClr val="FFFFFF"/>
              </a:highlight>
            </a:endParaRPr>
          </a:p>
          <a:p>
            <a:pPr algn="l" rtl="0" fontAlgn="base"/>
            <a:r>
              <a:rPr lang="sv-SE" sz="1200" b="0" i="0" dirty="0">
                <a:solidFill>
                  <a:srgbClr val="000000"/>
                </a:solidFill>
                <a:effectLst/>
                <a:highlight>
                  <a:srgbClr val="FFFFFF"/>
                </a:highlight>
              </a:rPr>
              <a:t> </a:t>
            </a:r>
          </a:p>
          <a:p>
            <a:pPr algn="l" rtl="0" fontAlgn="base">
              <a:buFont typeface="+mj-lt"/>
              <a:buAutoNum type="arabicPeriod" startAt="4"/>
            </a:pPr>
            <a:r>
              <a:rPr lang="sv-SE" sz="1200" b="1" i="0" dirty="0">
                <a:solidFill>
                  <a:srgbClr val="008A00"/>
                </a:solidFill>
                <a:effectLst/>
                <a:highlight>
                  <a:srgbClr val="FFFFFF"/>
                </a:highlight>
              </a:rPr>
              <a:t>Övrigt</a:t>
            </a:r>
            <a:r>
              <a:rPr lang="sv-SE" sz="1200" b="0" i="0" dirty="0">
                <a:solidFill>
                  <a:srgbClr val="008A00"/>
                </a:solidFill>
                <a:effectLst/>
                <a:highlight>
                  <a:srgbClr val="FFFFFF"/>
                </a:highlight>
              </a:rPr>
              <a:t> </a:t>
            </a:r>
            <a:br>
              <a:rPr lang="sv-SE" sz="1200" b="0" i="0" dirty="0">
                <a:solidFill>
                  <a:srgbClr val="000000"/>
                </a:solidFill>
                <a:effectLst/>
                <a:highlight>
                  <a:srgbClr val="FFFFFF"/>
                </a:highlight>
              </a:rPr>
            </a:br>
            <a:r>
              <a:rPr lang="sv-SE" sz="1200" b="0" i="0" dirty="0">
                <a:solidFill>
                  <a:srgbClr val="000000"/>
                </a:solidFill>
                <a:effectLst/>
                <a:highlight>
                  <a:srgbClr val="FFFFFF"/>
                </a:highlight>
              </a:rPr>
              <a:t>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Tänk på barnkonventionen så att minst två vuxna deltar på träning och match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Utrustning för spelarna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Telefon till tränarna och hur man anmäler frånvaro </a:t>
            </a:r>
          </a:p>
          <a:p>
            <a:pPr marL="171450" indent="-171450" algn="l" rtl="0" fontAlgn="base">
              <a:buFont typeface="Arial" panose="020B0604020202020204" pitchFamily="34" charset="0"/>
              <a:buChar char="•"/>
            </a:pPr>
            <a:r>
              <a:rPr lang="sv-SE" sz="1200" b="0" i="0" dirty="0">
                <a:solidFill>
                  <a:srgbClr val="000000"/>
                </a:solidFill>
                <a:effectLst/>
                <a:highlight>
                  <a:srgbClr val="FFFFFF"/>
                </a:highlight>
              </a:rPr>
              <a:t>“Hemsida” för laget på Laget.se, närvaroregistrering, kontaktuppgifter </a:t>
            </a:r>
          </a:p>
        </p:txBody>
      </p:sp>
    </p:spTree>
    <p:extLst>
      <p:ext uri="{BB962C8B-B14F-4D97-AF65-F5344CB8AC3E}">
        <p14:creationId xmlns:p14="http://schemas.microsoft.com/office/powerpoint/2010/main" val="704492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95755" y="564526"/>
            <a:ext cx="12192000" cy="1447165"/>
          </a:xfrm>
        </p:spPr>
        <p:txBody>
          <a:bodyPr/>
          <a:lstStyle/>
          <a:p>
            <a:r>
              <a:rPr lang="en-US" dirty="0" err="1"/>
              <a:t>Översikt</a:t>
            </a:r>
            <a:r>
              <a:rPr lang="en-US" dirty="0"/>
              <a:t> </a:t>
            </a:r>
            <a:r>
              <a:rPr lang="en-US" dirty="0" err="1"/>
              <a:t>halltider</a:t>
            </a:r>
            <a:endParaRPr lang="en-US" sz="4000" i="1" dirty="0">
              <a:solidFill>
                <a:schemeClr val="bg2"/>
              </a:solidFill>
            </a:endParaRPr>
          </a:p>
          <a:p>
            <a:endParaRPr lang="en-SE" dirty="0"/>
          </a:p>
        </p:txBody>
      </p:sp>
      <p:graphicFrame>
        <p:nvGraphicFramePr>
          <p:cNvPr id="3" name="Table 2">
            <a:extLst>
              <a:ext uri="{FF2B5EF4-FFF2-40B4-BE49-F238E27FC236}">
                <a16:creationId xmlns:a16="http://schemas.microsoft.com/office/drawing/2014/main" id="{324AF559-1681-62C8-3993-AE812D59364D}"/>
              </a:ext>
            </a:extLst>
          </p:cNvPr>
          <p:cNvGraphicFramePr>
            <a:graphicFrameLocks noGrp="1"/>
          </p:cNvGraphicFramePr>
          <p:nvPr>
            <p:extLst>
              <p:ext uri="{D42A27DB-BD31-4B8C-83A1-F6EECF244321}">
                <p14:modId xmlns:p14="http://schemas.microsoft.com/office/powerpoint/2010/main" val="3418573649"/>
              </p:ext>
            </p:extLst>
          </p:nvPr>
        </p:nvGraphicFramePr>
        <p:xfrm>
          <a:off x="234351" y="1932328"/>
          <a:ext cx="11723298" cy="4706484"/>
        </p:xfrm>
        <a:graphic>
          <a:graphicData uri="http://schemas.openxmlformats.org/drawingml/2006/table">
            <a:tbl>
              <a:tblPr firstRow="1" bandRow="1">
                <a:tableStyleId>{5C22544A-7EE6-4342-B048-85BDC9FD1C3A}</a:tableStyleId>
              </a:tblPr>
              <a:tblGrid>
                <a:gridCol w="1302297">
                  <a:extLst>
                    <a:ext uri="{9D8B030D-6E8A-4147-A177-3AD203B41FA5}">
                      <a16:colId xmlns:a16="http://schemas.microsoft.com/office/drawing/2014/main" val="3264473157"/>
                    </a:ext>
                  </a:extLst>
                </a:gridCol>
                <a:gridCol w="1622058">
                  <a:extLst>
                    <a:ext uri="{9D8B030D-6E8A-4147-A177-3AD203B41FA5}">
                      <a16:colId xmlns:a16="http://schemas.microsoft.com/office/drawing/2014/main" val="4107821941"/>
                    </a:ext>
                  </a:extLst>
                </a:gridCol>
                <a:gridCol w="1423358">
                  <a:extLst>
                    <a:ext uri="{9D8B030D-6E8A-4147-A177-3AD203B41FA5}">
                      <a16:colId xmlns:a16="http://schemas.microsoft.com/office/drawing/2014/main" val="53999188"/>
                    </a:ext>
                  </a:extLst>
                </a:gridCol>
                <a:gridCol w="1492370">
                  <a:extLst>
                    <a:ext uri="{9D8B030D-6E8A-4147-A177-3AD203B41FA5}">
                      <a16:colId xmlns:a16="http://schemas.microsoft.com/office/drawing/2014/main" val="157873364"/>
                    </a:ext>
                  </a:extLst>
                </a:gridCol>
                <a:gridCol w="1500996">
                  <a:extLst>
                    <a:ext uri="{9D8B030D-6E8A-4147-A177-3AD203B41FA5}">
                      <a16:colId xmlns:a16="http://schemas.microsoft.com/office/drawing/2014/main" val="1313103928"/>
                    </a:ext>
                  </a:extLst>
                </a:gridCol>
                <a:gridCol w="1371600">
                  <a:extLst>
                    <a:ext uri="{9D8B030D-6E8A-4147-A177-3AD203B41FA5}">
                      <a16:colId xmlns:a16="http://schemas.microsoft.com/office/drawing/2014/main" val="881320946"/>
                    </a:ext>
                  </a:extLst>
                </a:gridCol>
                <a:gridCol w="1292525">
                  <a:extLst>
                    <a:ext uri="{9D8B030D-6E8A-4147-A177-3AD203B41FA5}">
                      <a16:colId xmlns:a16="http://schemas.microsoft.com/office/drawing/2014/main" val="1906977424"/>
                    </a:ext>
                  </a:extLst>
                </a:gridCol>
                <a:gridCol w="1718094">
                  <a:extLst>
                    <a:ext uri="{9D8B030D-6E8A-4147-A177-3AD203B41FA5}">
                      <a16:colId xmlns:a16="http://schemas.microsoft.com/office/drawing/2014/main" val="364647704"/>
                    </a:ext>
                  </a:extLst>
                </a:gridCol>
              </a:tblGrid>
              <a:tr h="317364">
                <a:tc>
                  <a:txBody>
                    <a:bodyPr/>
                    <a:lstStyle/>
                    <a:p>
                      <a:endParaRPr lang="en-SE" sz="1200" dirty="0"/>
                    </a:p>
                  </a:txBody>
                  <a:tcPr/>
                </a:tc>
                <a:tc>
                  <a:txBody>
                    <a:bodyPr/>
                    <a:lstStyle/>
                    <a:p>
                      <a:r>
                        <a:rPr lang="sv" sz="1400" noProof="0" dirty="0"/>
                        <a:t>MÅNDAG</a:t>
                      </a:r>
                    </a:p>
                  </a:txBody>
                  <a:tcPr/>
                </a:tc>
                <a:tc>
                  <a:txBody>
                    <a:bodyPr/>
                    <a:lstStyle/>
                    <a:p>
                      <a:r>
                        <a:rPr lang="sv" sz="1400" noProof="0" dirty="0"/>
                        <a:t>TISDAG</a:t>
                      </a:r>
                    </a:p>
                  </a:txBody>
                  <a:tcPr/>
                </a:tc>
                <a:tc>
                  <a:txBody>
                    <a:bodyPr/>
                    <a:lstStyle/>
                    <a:p>
                      <a:r>
                        <a:rPr lang="sv" sz="1400" noProof="0" dirty="0"/>
                        <a:t>ONSDAG</a:t>
                      </a:r>
                    </a:p>
                  </a:txBody>
                  <a:tcPr/>
                </a:tc>
                <a:tc>
                  <a:txBody>
                    <a:bodyPr/>
                    <a:lstStyle/>
                    <a:p>
                      <a:r>
                        <a:rPr lang="sv" sz="1400" noProof="0" dirty="0"/>
                        <a:t>TORSDAG</a:t>
                      </a:r>
                    </a:p>
                  </a:txBody>
                  <a:tcPr/>
                </a:tc>
                <a:tc>
                  <a:txBody>
                    <a:bodyPr/>
                    <a:lstStyle/>
                    <a:p>
                      <a:r>
                        <a:rPr lang="sv" sz="1400" noProof="0" dirty="0"/>
                        <a:t>FREDAG</a:t>
                      </a:r>
                    </a:p>
                  </a:txBody>
                  <a:tcPr/>
                </a:tc>
                <a:tc>
                  <a:txBody>
                    <a:bodyPr/>
                    <a:lstStyle/>
                    <a:p>
                      <a:r>
                        <a:rPr lang="sv" sz="1400" noProof="0" dirty="0"/>
                        <a:t>LÖRDAG</a:t>
                      </a:r>
                    </a:p>
                  </a:txBody>
                  <a:tcPr/>
                </a:tc>
                <a:tc>
                  <a:txBody>
                    <a:bodyPr/>
                    <a:lstStyle/>
                    <a:p>
                      <a:r>
                        <a:rPr lang="sv" sz="1400" noProof="0" dirty="0"/>
                        <a:t>SÖNDAG</a:t>
                      </a:r>
                    </a:p>
                  </a:txBody>
                  <a:tcPr/>
                </a:tc>
                <a:extLst>
                  <a:ext uri="{0D108BD9-81ED-4DB2-BD59-A6C34878D82A}">
                    <a16:rowId xmlns:a16="http://schemas.microsoft.com/office/drawing/2014/main" val="4110376470"/>
                  </a:ext>
                </a:extLst>
              </a:tr>
              <a:tr h="476046">
                <a:tc>
                  <a:txBody>
                    <a:bodyPr/>
                    <a:lstStyle/>
                    <a:p>
                      <a:pPr lvl="0">
                        <a:buNone/>
                      </a:pPr>
                      <a:r>
                        <a:rPr lang="sv-SE" sz="1400" b="1" i="0" noProof="0" dirty="0">
                          <a:solidFill>
                            <a:schemeClr val="tx1"/>
                          </a:solidFill>
                          <a:effectLst/>
                          <a:latin typeface="+mn-lt"/>
                        </a:rPr>
                        <a:t>Dam A </a:t>
                      </a:r>
                      <a:r>
                        <a:rPr lang="sv-SE" sz="1200" b="0" i="1" noProof="0" dirty="0">
                          <a:solidFill>
                            <a:schemeClr val="tx1"/>
                          </a:solidFill>
                          <a:effectLst/>
                          <a:latin typeface="+mn-lt"/>
                        </a:rPr>
                        <a:t>(Fredrik)</a:t>
                      </a: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Eddahallen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a:t>
                      </a:r>
                      <a:r>
                        <a:rPr lang="sv" sz="1200" noProof="0" dirty="0"/>
                        <a:t>19.30 – 21.30</a:t>
                      </a: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85481846"/>
                  </a:ext>
                </a:extLst>
              </a:tr>
              <a:tr h="476046">
                <a:tc>
                  <a:txBody>
                    <a:bodyPr/>
                    <a:lstStyle/>
                    <a:p>
                      <a:pPr marL="0" marR="0" lvl="0" indent="0" algn="l" rtl="0" eaLnBrk="1" fontAlgn="auto" latinLnBrk="0" hangingPunct="1">
                        <a:lnSpc>
                          <a:spcPct val="100000"/>
                        </a:lnSpc>
                        <a:spcBef>
                          <a:spcPts val="0"/>
                        </a:spcBef>
                        <a:spcAft>
                          <a:spcPts val="0"/>
                        </a:spcAft>
                        <a:buClrTx/>
                        <a:buSzTx/>
                        <a:buFontTx/>
                        <a:buNone/>
                      </a:pPr>
                      <a:r>
                        <a:rPr lang="sv-SE" sz="1400" b="1" i="0" kern="1200" noProof="0" dirty="0">
                          <a:solidFill>
                            <a:schemeClr val="tx1"/>
                          </a:solidFill>
                          <a:effectLst/>
                          <a:latin typeface="+mn-lt"/>
                          <a:ea typeface="+mn-ea"/>
                          <a:cs typeface="+mn-cs"/>
                        </a:rPr>
                        <a:t>Dam B </a:t>
                      </a:r>
                      <a:r>
                        <a:rPr lang="sv-SE" sz="1200" b="0" i="1" kern="1200" noProof="0" dirty="0">
                          <a:solidFill>
                            <a:schemeClr val="tx1"/>
                          </a:solidFill>
                          <a:effectLst/>
                          <a:latin typeface="+mn-lt"/>
                          <a:ea typeface="+mn-ea"/>
                          <a:cs typeface="+mn-cs"/>
                        </a:rPr>
                        <a:t>(Mikael)</a:t>
                      </a: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19.30 – 21.30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2170339381"/>
                  </a:ext>
                </a:extLst>
              </a:tr>
              <a:tr h="476046">
                <a:tc>
                  <a:txBody>
                    <a:bodyPr/>
                    <a:lstStyle/>
                    <a:p>
                      <a:r>
                        <a:rPr lang="sv-SE" sz="1400" b="1" i="0" noProof="0" dirty="0">
                          <a:solidFill>
                            <a:schemeClr val="tx1"/>
                          </a:solidFill>
                          <a:effectLst/>
                          <a:latin typeface="+mn-lt"/>
                        </a:rPr>
                        <a:t>Herr </a:t>
                      </a:r>
                      <a:br>
                        <a:rPr lang="sv-SE" sz="1400" b="1" i="0" noProof="0" dirty="0">
                          <a:solidFill>
                            <a:schemeClr val="tx1"/>
                          </a:solidFill>
                          <a:effectLst/>
                          <a:latin typeface="+mn-lt"/>
                        </a:rPr>
                      </a:br>
                      <a:r>
                        <a:rPr lang="sv-SE" sz="1200" b="0" i="1" noProof="0" dirty="0">
                          <a:solidFill>
                            <a:schemeClr val="tx1"/>
                          </a:solidFill>
                          <a:effectLst/>
                          <a:latin typeface="+mn-lt"/>
                        </a:rPr>
                        <a:t>(Vidar)</a:t>
                      </a:r>
                    </a:p>
                  </a:txBody>
                  <a:tcPr/>
                </a:tc>
                <a:tc>
                  <a:txBody>
                    <a:bodyPr/>
                    <a:lstStyle/>
                    <a:p>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20.00 – 22.00</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20.15 – 22.15</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203237566"/>
                  </a:ext>
                </a:extLst>
              </a:tr>
              <a:tr h="476046">
                <a:tc>
                  <a:txBody>
                    <a:bodyPr/>
                    <a:lstStyle/>
                    <a:p>
                      <a:pPr lvl="0" algn="l">
                        <a:buNone/>
                      </a:pPr>
                      <a:r>
                        <a:rPr lang="sv-SE" sz="1400" b="1" i="0" noProof="0" dirty="0">
                          <a:solidFill>
                            <a:schemeClr val="tx1"/>
                          </a:solidFill>
                          <a:effectLst/>
                          <a:latin typeface="+mn-lt"/>
                        </a:rPr>
                        <a:t>Ungdom </a:t>
                      </a:r>
                      <a:r>
                        <a:rPr lang="sv-SE" sz="1200" b="0" i="1" noProof="0" dirty="0">
                          <a:solidFill>
                            <a:schemeClr val="tx1"/>
                          </a:solidFill>
                          <a:effectLst/>
                          <a:latin typeface="+mn-lt"/>
                        </a:rPr>
                        <a:t>(Christoffer)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20.00</a:t>
                      </a: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19.30</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109035168"/>
                  </a:ext>
                </a:extLst>
              </a:tr>
              <a:tr h="476046">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sz="1400" b="1" i="0" noProof="0" dirty="0">
                          <a:solidFill>
                            <a:schemeClr val="tx1"/>
                          </a:solidFill>
                          <a:effectLst/>
                          <a:latin typeface="+mn-lt"/>
                        </a:rPr>
                        <a:t>Star! </a:t>
                      </a:r>
                      <a:br>
                        <a:rPr lang="sv-SE" sz="1400" b="1" i="0" noProof="0" dirty="0">
                          <a:solidFill>
                            <a:schemeClr val="tx1"/>
                          </a:solidFill>
                          <a:effectLst/>
                          <a:latin typeface="+mn-lt"/>
                        </a:rPr>
                      </a:br>
                      <a:r>
                        <a:rPr lang="sv-SE" sz="1200" b="0" i="1" noProof="0" dirty="0">
                          <a:solidFill>
                            <a:schemeClr val="tx1"/>
                          </a:solidFill>
                          <a:effectLst/>
                          <a:latin typeface="+mn-lt"/>
                        </a:rPr>
                        <a:t>(Sofia)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20.00</a:t>
                      </a: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r>
                        <a:rPr lang="sv" sz="1200" noProof="0" dirty="0"/>
                        <a:t>Plats: Anderstorp</a:t>
                      </a:r>
                    </a:p>
                    <a:p>
                      <a:r>
                        <a:rPr lang="sv" sz="1200" noProof="0" dirty="0"/>
                        <a:t>Tid: 18.15 – 19.30</a:t>
                      </a:r>
                      <a:endParaRPr kumimoji="0" lang="sv" sz="1200" b="0" i="0" u="none" strike="noStrike" kern="1200" cap="none" spc="0" normalizeH="0" baseline="0" noProof="0" dirty="0">
                        <a:ln>
                          <a:noFill/>
                        </a:ln>
                        <a:solidFill>
                          <a:srgbClr val="1F2325"/>
                        </a:solidFill>
                        <a:effectLst/>
                        <a:uLnTx/>
                        <a:uFillTx/>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209175371"/>
                  </a:ext>
                </a:extLst>
              </a:tr>
              <a:tr h="4760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b="1" i="0" noProof="0" dirty="0">
                          <a:solidFill>
                            <a:schemeClr val="tx1"/>
                          </a:solidFill>
                          <a:effectLst/>
                          <a:latin typeface="+mn-lt"/>
                        </a:rPr>
                        <a:t>Smash! </a:t>
                      </a:r>
                      <a:r>
                        <a:rPr lang="sv-SE" sz="1200" b="0" i="1" noProof="0" dirty="0">
                          <a:solidFill>
                            <a:schemeClr val="tx1"/>
                          </a:solidFill>
                          <a:effectLst/>
                          <a:latin typeface="+mn-lt"/>
                        </a:rPr>
                        <a:t>(Nadine)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Norrhammar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19.00 – 20.00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1886478066"/>
                  </a:ext>
                </a:extLst>
              </a:tr>
              <a:tr h="476046">
                <a:tc>
                  <a:txBody>
                    <a:bodyPr/>
                    <a:lstStyle/>
                    <a:p>
                      <a:pPr marL="0" marR="0" lvl="0" indent="0" algn="l">
                        <a:lnSpc>
                          <a:spcPct val="100000"/>
                        </a:lnSpc>
                        <a:spcBef>
                          <a:spcPts val="0"/>
                        </a:spcBef>
                        <a:spcAft>
                          <a:spcPts val="0"/>
                        </a:spcAft>
                        <a:buNone/>
                      </a:pPr>
                      <a:r>
                        <a:rPr lang="sv-SE" sz="1400" b="1" i="0" noProof="0" dirty="0">
                          <a:solidFill>
                            <a:schemeClr val="tx1"/>
                          </a:solidFill>
                          <a:effectLst/>
                          <a:latin typeface="+mn-lt"/>
                        </a:rPr>
                        <a:t>Kidsvolley </a:t>
                      </a:r>
                      <a:r>
                        <a:rPr lang="sv-SE" sz="1200" b="0" i="1" noProof="0" dirty="0">
                          <a:solidFill>
                            <a:schemeClr val="tx1"/>
                          </a:solidFill>
                          <a:effectLst/>
                          <a:latin typeface="+mn-lt"/>
                        </a:rPr>
                        <a:t>(Magnus)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Lejonström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17.00 – 18.00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extLst>
                  <a:ext uri="{0D108BD9-81ED-4DB2-BD59-A6C34878D82A}">
                    <a16:rowId xmlns:a16="http://schemas.microsoft.com/office/drawing/2014/main" val="3765732865"/>
                  </a:ext>
                </a:extLst>
              </a:tr>
              <a:tr h="476046">
                <a:tc>
                  <a:txBody>
                    <a:bodyPr/>
                    <a:lstStyle/>
                    <a:p>
                      <a:pPr marL="0" marR="0" lvl="0" indent="0" algn="l">
                        <a:lnSpc>
                          <a:spcPct val="100000"/>
                        </a:lnSpc>
                        <a:spcBef>
                          <a:spcPts val="0"/>
                        </a:spcBef>
                        <a:spcAft>
                          <a:spcPts val="0"/>
                        </a:spcAft>
                        <a:buNone/>
                      </a:pPr>
                      <a:r>
                        <a:rPr lang="sv-SE" sz="1400" b="1" i="0" noProof="0" dirty="0">
                          <a:solidFill>
                            <a:schemeClr val="tx1"/>
                          </a:solidFill>
                          <a:effectLst/>
                          <a:latin typeface="+mn-lt"/>
                        </a:rPr>
                        <a:t>Motion </a:t>
                      </a:r>
                      <a:br>
                        <a:rPr lang="sv-SE" sz="1400" b="1" i="0" noProof="0" dirty="0">
                          <a:solidFill>
                            <a:schemeClr val="tx1"/>
                          </a:solidFill>
                          <a:effectLst/>
                          <a:latin typeface="+mn-lt"/>
                        </a:rPr>
                      </a:br>
                      <a:r>
                        <a:rPr lang="sv-SE" sz="1200" b="0" i="1" noProof="0" dirty="0">
                          <a:solidFill>
                            <a:schemeClr val="tx1"/>
                          </a:solidFill>
                          <a:effectLst/>
                          <a:latin typeface="+mn-lt"/>
                        </a:rPr>
                        <a:t>(Eva)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Plats: Anderstorp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Arial"/>
                          <a:ea typeface="+mn-ea"/>
                          <a:cs typeface="+mn-cs"/>
                        </a:rPr>
                        <a:t>Tid: 18.00 – 19.00</a:t>
                      </a:r>
                    </a:p>
                  </a:txBody>
                  <a:tcPr/>
                </a:tc>
                <a:extLst>
                  <a:ext uri="{0D108BD9-81ED-4DB2-BD59-A6C34878D82A}">
                    <a16:rowId xmlns:a16="http://schemas.microsoft.com/office/drawing/2014/main" val="3743509688"/>
                  </a:ext>
                </a:extLst>
              </a:tr>
              <a:tr h="476046">
                <a:tc>
                  <a:txBody>
                    <a:bodyPr/>
                    <a:lstStyle/>
                    <a:p>
                      <a:pPr marL="0" marR="0" lvl="0" indent="0" algn="l">
                        <a:lnSpc>
                          <a:spcPct val="100000"/>
                        </a:lnSpc>
                        <a:spcBef>
                          <a:spcPts val="0"/>
                        </a:spcBef>
                        <a:spcAft>
                          <a:spcPts val="0"/>
                        </a:spcAft>
                        <a:buNone/>
                      </a:pPr>
                      <a:r>
                        <a:rPr lang="sv-SE" sz="1400" b="1" i="0" noProof="0" dirty="0" err="1">
                          <a:solidFill>
                            <a:schemeClr val="tx1"/>
                          </a:solidFill>
                          <a:effectLst/>
                          <a:latin typeface="+mn-lt"/>
                        </a:rPr>
                        <a:t>Basträning</a:t>
                      </a:r>
                      <a:r>
                        <a:rPr lang="sv-SE" sz="1400" b="1" i="0" noProof="0" dirty="0">
                          <a:solidFill>
                            <a:schemeClr val="tx1"/>
                          </a:solidFill>
                          <a:effectLst/>
                          <a:latin typeface="+mn-lt"/>
                        </a:rPr>
                        <a:t> </a:t>
                      </a:r>
                      <a:r>
                        <a:rPr lang="sv-SE" sz="1200" b="0" i="1" noProof="0" dirty="0">
                          <a:solidFill>
                            <a:schemeClr val="tx1"/>
                          </a:solidFill>
                          <a:effectLst/>
                          <a:latin typeface="+mn-lt"/>
                        </a:rPr>
                        <a:t>(Nadine)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 sz="1200" b="0" i="0" u="none" strike="noStrike" kern="1200" cap="none" spc="0" normalizeH="0" baseline="0" noProof="0" dirty="0">
                        <a:ln>
                          <a:noFill/>
                        </a:ln>
                        <a:solidFill>
                          <a:srgbClr val="1F2325"/>
                        </a:solidFill>
                        <a:effectLst/>
                        <a:uLnTx/>
                        <a:uFillTx/>
                        <a:latin typeface="Arial"/>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mn-lt"/>
                          <a:ea typeface="+mn-ea"/>
                          <a:cs typeface="+mn-cs"/>
                        </a:rPr>
                        <a:t>Plats: Anderstorp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 sz="1200" b="0" i="0" u="none" strike="noStrike" kern="1200" cap="none" spc="0" normalizeH="0" baseline="0" noProof="0" dirty="0">
                          <a:ln>
                            <a:noFill/>
                          </a:ln>
                          <a:solidFill>
                            <a:srgbClr val="1F2325"/>
                          </a:solidFill>
                          <a:effectLst/>
                          <a:uLnTx/>
                          <a:uFillTx/>
                          <a:latin typeface="+mn-lt"/>
                          <a:ea typeface="+mn-ea"/>
                          <a:cs typeface="+mn-cs"/>
                        </a:rPr>
                        <a:t>Tid: 19.00 – 21.00</a:t>
                      </a:r>
                    </a:p>
                  </a:txBody>
                  <a:tcPr/>
                </a:tc>
                <a:extLst>
                  <a:ext uri="{0D108BD9-81ED-4DB2-BD59-A6C34878D82A}">
                    <a16:rowId xmlns:a16="http://schemas.microsoft.com/office/drawing/2014/main" val="1581526336"/>
                  </a:ext>
                </a:extLst>
              </a:tr>
            </a:tbl>
          </a:graphicData>
        </a:graphic>
      </p:graphicFrame>
      <p:sp>
        <p:nvSpPr>
          <p:cNvPr id="4" name="TextBox 3">
            <a:extLst>
              <a:ext uri="{FF2B5EF4-FFF2-40B4-BE49-F238E27FC236}">
                <a16:creationId xmlns:a16="http://schemas.microsoft.com/office/drawing/2014/main" id="{EF03ECE6-C31C-2DB0-CEAE-C87BD1C22206}"/>
              </a:ext>
            </a:extLst>
          </p:cNvPr>
          <p:cNvSpPr txBox="1"/>
          <p:nvPr/>
        </p:nvSpPr>
        <p:spPr>
          <a:xfrm>
            <a:off x="8228567" y="1114372"/>
            <a:ext cx="3867678" cy="738664"/>
          </a:xfrm>
          <a:prstGeom prst="rect">
            <a:avLst/>
          </a:prstGeom>
          <a:noFill/>
        </p:spPr>
        <p:txBody>
          <a:bodyPr wrap="square" rtlCol="0">
            <a:spAutoFit/>
          </a:bodyPr>
          <a:lstStyle/>
          <a:p>
            <a:pPr marL="171450" indent="-171450">
              <a:buFont typeface="Arial" panose="020B0604020202020204" pitchFamily="34" charset="0"/>
              <a:buChar char="•"/>
            </a:pPr>
            <a:r>
              <a:rPr lang="sv-SE" sz="1400" b="1" dirty="0">
                <a:cs typeface="Times New Roman" panose="02020603050405020304" pitchFamily="18" charset="0"/>
              </a:rPr>
              <a:t>Hur anmäla frånvaro?</a:t>
            </a:r>
          </a:p>
          <a:p>
            <a:pPr marL="171450" indent="-171450">
              <a:buFont typeface="Arial" panose="020B0604020202020204" pitchFamily="34" charset="0"/>
              <a:buChar char="•"/>
            </a:pPr>
            <a:r>
              <a:rPr lang="sv-SE" sz="1400" b="1" dirty="0">
                <a:cs typeface="Times New Roman" panose="02020603050405020304" pitchFamily="18" charset="0"/>
              </a:rPr>
              <a:t>Uppehåll lov?</a:t>
            </a:r>
          </a:p>
          <a:p>
            <a:pPr marL="171450" indent="-171450">
              <a:buFont typeface="Arial" panose="020B0604020202020204" pitchFamily="34" charset="0"/>
              <a:buChar char="•"/>
            </a:pPr>
            <a:r>
              <a:rPr lang="sv-SE" sz="1400" b="1" dirty="0">
                <a:cs typeface="Times New Roman" panose="02020603050405020304" pitchFamily="18" charset="0"/>
              </a:rPr>
              <a:t>Säsongsavslutning?</a:t>
            </a:r>
            <a:endParaRPr lang="sv-SE" sz="1400" dirty="0">
              <a:cs typeface="Times New Roman" panose="02020603050405020304" pitchFamily="18" charset="0"/>
            </a:endParaRPr>
          </a:p>
        </p:txBody>
      </p:sp>
    </p:spTree>
    <p:extLst>
      <p:ext uri="{BB962C8B-B14F-4D97-AF65-F5344CB8AC3E}">
        <p14:creationId xmlns:p14="http://schemas.microsoft.com/office/powerpoint/2010/main" val="9223247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83A504-FE83-CB8C-509D-88F1D5D7FC1E}"/>
              </a:ext>
            </a:extLst>
          </p:cNvPr>
          <p:cNvSpPr>
            <a:spLocks noGrp="1"/>
          </p:cNvSpPr>
          <p:nvPr>
            <p:ph type="body" sz="quarter" idx="11"/>
          </p:nvPr>
        </p:nvSpPr>
        <p:spPr/>
        <p:txBody>
          <a:bodyPr/>
          <a:lstStyle/>
          <a:p>
            <a:r>
              <a:rPr lang="en-US" dirty="0"/>
              <a:t>Laget.se</a:t>
            </a:r>
            <a:endParaRPr lang="en-SE" dirty="0"/>
          </a:p>
        </p:txBody>
      </p:sp>
      <p:sp>
        <p:nvSpPr>
          <p:cNvPr id="5" name="TextBox 4">
            <a:extLst>
              <a:ext uri="{FF2B5EF4-FFF2-40B4-BE49-F238E27FC236}">
                <a16:creationId xmlns:a16="http://schemas.microsoft.com/office/drawing/2014/main" id="{B21BC588-EB0D-0CF6-2600-097EFBBEE975}"/>
              </a:ext>
            </a:extLst>
          </p:cNvPr>
          <p:cNvSpPr txBox="1"/>
          <p:nvPr/>
        </p:nvSpPr>
        <p:spPr>
          <a:xfrm>
            <a:off x="8089761" y="2136338"/>
            <a:ext cx="3950208" cy="2585323"/>
          </a:xfrm>
          <a:prstGeom prst="rect">
            <a:avLst/>
          </a:prstGeom>
          <a:noFill/>
        </p:spPr>
        <p:txBody>
          <a:bodyPr wrap="square" rtlCol="0">
            <a:spAutoFit/>
          </a:bodyPr>
          <a:lstStyle/>
          <a:p>
            <a:r>
              <a:rPr lang="sv-SE" dirty="0">
                <a:hlinkClick r:id="rId2"/>
              </a:rPr>
              <a:t>KFUM Skellefteå Volley | laget.se</a:t>
            </a:r>
            <a:endParaRPr lang="sv-SE" dirty="0"/>
          </a:p>
          <a:p>
            <a:endParaRPr lang="sv-SE" dirty="0"/>
          </a:p>
          <a:p>
            <a:pPr marL="285750" indent="-285750">
              <a:buFont typeface="Arial" panose="020B0604020202020204" pitchFamily="34" charset="0"/>
              <a:buChar char="•"/>
            </a:pPr>
            <a:r>
              <a:rPr lang="sv-SE" b="1" dirty="0"/>
              <a:t>Genomgång användning:</a:t>
            </a:r>
          </a:p>
          <a:p>
            <a:pPr marL="285750" indent="-285750">
              <a:buFont typeface="Arial" panose="020B0604020202020204" pitchFamily="34" charset="0"/>
              <a:buChar char="•"/>
            </a:pPr>
            <a:endParaRPr lang="sv-SE" dirty="0"/>
          </a:p>
          <a:p>
            <a:pPr marL="742950" lvl="1" indent="-285750">
              <a:buFont typeface="Wingdings" panose="05000000000000000000" pitchFamily="2" charset="2"/>
              <a:buChar char="ü"/>
            </a:pPr>
            <a:r>
              <a:rPr lang="sv-SE" dirty="0"/>
              <a:t>Kommunikation (nyheter)</a:t>
            </a:r>
          </a:p>
          <a:p>
            <a:pPr marL="742950" lvl="1" indent="-285750">
              <a:buFont typeface="Wingdings" panose="05000000000000000000" pitchFamily="2" charset="2"/>
              <a:buChar char="ü"/>
            </a:pPr>
            <a:r>
              <a:rPr lang="sv-SE" dirty="0"/>
              <a:t>Sammandrag (kalendern)</a:t>
            </a:r>
          </a:p>
          <a:p>
            <a:pPr marL="742950" lvl="1" indent="-285750">
              <a:buFont typeface="Wingdings" panose="05000000000000000000" pitchFamily="2" charset="2"/>
              <a:buChar char="ü"/>
            </a:pPr>
            <a:r>
              <a:rPr lang="sv-SE" dirty="0"/>
              <a:t>Information (dokument)</a:t>
            </a:r>
          </a:p>
          <a:p>
            <a:pPr marL="742950" lvl="1" indent="-285750">
              <a:buFont typeface="Wingdings" panose="05000000000000000000" pitchFamily="2" charset="2"/>
              <a:buChar char="ü"/>
            </a:pPr>
            <a:r>
              <a:rPr lang="sv-SE" dirty="0"/>
              <a:t>Medlemslapp (dokument)</a:t>
            </a:r>
          </a:p>
          <a:p>
            <a:pPr marL="285750" indent="-285750">
              <a:buFont typeface="Arial" panose="020B0604020202020204" pitchFamily="34" charset="0"/>
              <a:buChar char="•"/>
            </a:pPr>
            <a:endParaRPr lang="en-SE" dirty="0"/>
          </a:p>
        </p:txBody>
      </p:sp>
      <p:pic>
        <p:nvPicPr>
          <p:cNvPr id="6" name="Picture 5">
            <a:extLst>
              <a:ext uri="{FF2B5EF4-FFF2-40B4-BE49-F238E27FC236}">
                <a16:creationId xmlns:a16="http://schemas.microsoft.com/office/drawing/2014/main" id="{ACB37182-F21E-4A75-C60D-B10D54BAEA0F}"/>
              </a:ext>
            </a:extLst>
          </p:cNvPr>
          <p:cNvPicPr>
            <a:picLocks noChangeAspect="1"/>
          </p:cNvPicPr>
          <p:nvPr/>
        </p:nvPicPr>
        <p:blipFill>
          <a:blip r:embed="rId3"/>
          <a:stretch>
            <a:fillRect/>
          </a:stretch>
        </p:blipFill>
        <p:spPr>
          <a:xfrm>
            <a:off x="578141" y="1572135"/>
            <a:ext cx="7175971" cy="5081626"/>
          </a:xfrm>
          <a:prstGeom prst="rect">
            <a:avLst/>
          </a:prstGeom>
        </p:spPr>
      </p:pic>
    </p:spTree>
    <p:extLst>
      <p:ext uri="{BB962C8B-B14F-4D97-AF65-F5344CB8AC3E}">
        <p14:creationId xmlns:p14="http://schemas.microsoft.com/office/powerpoint/2010/main" val="1189447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0378C4E-2C7E-D2EB-DC25-0B6D2DB2711D}"/>
              </a:ext>
            </a:extLst>
          </p:cNvPr>
          <p:cNvGraphicFramePr>
            <a:graphicFrameLocks noGrp="1"/>
          </p:cNvGraphicFramePr>
          <p:nvPr>
            <p:extLst>
              <p:ext uri="{D42A27DB-BD31-4B8C-83A1-F6EECF244321}">
                <p14:modId xmlns:p14="http://schemas.microsoft.com/office/powerpoint/2010/main" val="2869282834"/>
              </p:ext>
            </p:extLst>
          </p:nvPr>
        </p:nvGraphicFramePr>
        <p:xfrm>
          <a:off x="151766" y="1869188"/>
          <a:ext cx="11888468" cy="1010920"/>
        </p:xfrm>
        <a:graphic>
          <a:graphicData uri="http://schemas.openxmlformats.org/drawingml/2006/table">
            <a:tbl>
              <a:tblPr firstRow="1" bandRow="1">
                <a:tableStyleId>{5C22544A-7EE6-4342-B048-85BDC9FD1C3A}</a:tableStyleId>
              </a:tblPr>
              <a:tblGrid>
                <a:gridCol w="1098548">
                  <a:extLst>
                    <a:ext uri="{9D8B030D-6E8A-4147-A177-3AD203B41FA5}">
                      <a16:colId xmlns:a16="http://schemas.microsoft.com/office/drawing/2014/main" val="2386021825"/>
                    </a:ext>
                  </a:extLst>
                </a:gridCol>
                <a:gridCol w="1060704">
                  <a:extLst>
                    <a:ext uri="{9D8B030D-6E8A-4147-A177-3AD203B41FA5}">
                      <a16:colId xmlns:a16="http://schemas.microsoft.com/office/drawing/2014/main" val="1297653243"/>
                    </a:ext>
                  </a:extLst>
                </a:gridCol>
                <a:gridCol w="1160020">
                  <a:extLst>
                    <a:ext uri="{9D8B030D-6E8A-4147-A177-3AD203B41FA5}">
                      <a16:colId xmlns:a16="http://schemas.microsoft.com/office/drawing/2014/main" val="835570346"/>
                    </a:ext>
                  </a:extLst>
                </a:gridCol>
                <a:gridCol w="1243584">
                  <a:extLst>
                    <a:ext uri="{9D8B030D-6E8A-4147-A177-3AD203B41FA5}">
                      <a16:colId xmlns:a16="http://schemas.microsoft.com/office/drawing/2014/main" val="1288579751"/>
                    </a:ext>
                  </a:extLst>
                </a:gridCol>
                <a:gridCol w="1244852">
                  <a:extLst>
                    <a:ext uri="{9D8B030D-6E8A-4147-A177-3AD203B41FA5}">
                      <a16:colId xmlns:a16="http://schemas.microsoft.com/office/drawing/2014/main" val="3048302151"/>
                    </a:ext>
                  </a:extLst>
                </a:gridCol>
                <a:gridCol w="1316736">
                  <a:extLst>
                    <a:ext uri="{9D8B030D-6E8A-4147-A177-3AD203B41FA5}">
                      <a16:colId xmlns:a16="http://schemas.microsoft.com/office/drawing/2014/main" val="2501850547"/>
                    </a:ext>
                  </a:extLst>
                </a:gridCol>
                <a:gridCol w="1207008">
                  <a:extLst>
                    <a:ext uri="{9D8B030D-6E8A-4147-A177-3AD203B41FA5}">
                      <a16:colId xmlns:a16="http://schemas.microsoft.com/office/drawing/2014/main" val="257647408"/>
                    </a:ext>
                  </a:extLst>
                </a:gridCol>
                <a:gridCol w="1106424">
                  <a:extLst>
                    <a:ext uri="{9D8B030D-6E8A-4147-A177-3AD203B41FA5}">
                      <a16:colId xmlns:a16="http://schemas.microsoft.com/office/drawing/2014/main" val="651234706"/>
                    </a:ext>
                  </a:extLst>
                </a:gridCol>
                <a:gridCol w="1207008">
                  <a:extLst>
                    <a:ext uri="{9D8B030D-6E8A-4147-A177-3AD203B41FA5}">
                      <a16:colId xmlns:a16="http://schemas.microsoft.com/office/drawing/2014/main" val="1067749897"/>
                    </a:ext>
                  </a:extLst>
                </a:gridCol>
                <a:gridCol w="1243584">
                  <a:extLst>
                    <a:ext uri="{9D8B030D-6E8A-4147-A177-3AD203B41FA5}">
                      <a16:colId xmlns:a16="http://schemas.microsoft.com/office/drawing/2014/main" val="1921123593"/>
                    </a:ext>
                  </a:extLst>
                </a:gridCol>
              </a:tblGrid>
              <a:tr h="0">
                <a:tc>
                  <a:txBody>
                    <a:bodyPr/>
                    <a:lstStyle/>
                    <a:p>
                      <a:endParaRPr lang="en-SE" sz="1200" dirty="0"/>
                    </a:p>
                  </a:txBody>
                  <a:tcPr/>
                </a:tc>
                <a:tc>
                  <a:txBody>
                    <a:bodyPr/>
                    <a:lstStyle/>
                    <a:p>
                      <a:r>
                        <a:rPr lang="sv" sz="1200" noProof="0" dirty="0"/>
                        <a:t>Transporter</a:t>
                      </a:r>
                    </a:p>
                  </a:txBody>
                  <a:tcPr/>
                </a:tc>
                <a:tc>
                  <a:txBody>
                    <a:bodyPr/>
                    <a:lstStyle/>
                    <a:p>
                      <a:r>
                        <a:rPr lang="sv" sz="1200" noProof="0" dirty="0"/>
                        <a:t>Material</a:t>
                      </a:r>
                    </a:p>
                  </a:txBody>
                  <a:tcPr/>
                </a:tc>
                <a:tc>
                  <a:txBody>
                    <a:bodyPr/>
                    <a:lstStyle/>
                    <a:p>
                      <a:r>
                        <a:rPr lang="sv" sz="1200" noProof="0" dirty="0"/>
                        <a:t>Lagledare</a:t>
                      </a:r>
                    </a:p>
                  </a:txBody>
                  <a:tcPr/>
                </a:tc>
                <a:tc>
                  <a:txBody>
                    <a:bodyPr/>
                    <a:lstStyle/>
                    <a:p>
                      <a:r>
                        <a:rPr lang="sv" sz="1200" noProof="0" dirty="0"/>
                        <a:t>Utbildning</a:t>
                      </a:r>
                    </a:p>
                  </a:txBody>
                  <a:tcPr/>
                </a:tc>
                <a:tc>
                  <a:txBody>
                    <a:bodyPr/>
                    <a:lstStyle/>
                    <a:p>
                      <a:r>
                        <a:rPr lang="sv" sz="1200" noProof="0" dirty="0"/>
                        <a:t>Närvaro-registrering/ Laget.se</a:t>
                      </a:r>
                    </a:p>
                  </a:txBody>
                  <a:tcPr/>
                </a:tc>
                <a:tc>
                  <a:txBody>
                    <a:bodyPr/>
                    <a:lstStyle/>
                    <a:p>
                      <a:r>
                        <a:rPr lang="sv" sz="1200" noProof="0" dirty="0"/>
                        <a:t>Valberedning</a:t>
                      </a:r>
                    </a:p>
                  </a:txBody>
                  <a:tcPr/>
                </a:tc>
                <a:tc>
                  <a:txBody>
                    <a:bodyPr/>
                    <a:lstStyle/>
                    <a:p>
                      <a:r>
                        <a:rPr lang="sv" sz="1200" noProof="0" dirty="0"/>
                        <a:t>Spelar-grupp</a:t>
                      </a:r>
                    </a:p>
                  </a:txBody>
                  <a:tcPr/>
                </a:tc>
                <a:tc>
                  <a:txBody>
                    <a:bodyPr/>
                    <a:lstStyle/>
                    <a:p>
                      <a:r>
                        <a:rPr lang="sv" sz="1200" noProof="0" dirty="0"/>
                        <a:t>Sponsor-grupp</a:t>
                      </a:r>
                    </a:p>
                  </a:txBody>
                  <a:tcPr/>
                </a:tc>
                <a:tc>
                  <a:txBody>
                    <a:bodyPr/>
                    <a:lstStyle/>
                    <a:p>
                      <a:r>
                        <a:rPr lang="sv" sz="1200" noProof="0" dirty="0"/>
                        <a:t>Kläder/ profilgrupp</a:t>
                      </a:r>
                    </a:p>
                  </a:txBody>
                  <a:tcPr/>
                </a:tc>
                <a:extLst>
                  <a:ext uri="{0D108BD9-81ED-4DB2-BD59-A6C34878D82A}">
                    <a16:rowId xmlns:a16="http://schemas.microsoft.com/office/drawing/2014/main" val="644476861"/>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sv-SE" sz="1200" b="1" i="0" kern="1200" noProof="0" dirty="0">
                          <a:solidFill>
                            <a:schemeClr val="tx1"/>
                          </a:solidFill>
                          <a:effectLst/>
                          <a:latin typeface="Arial"/>
                          <a:ea typeface="+mn-ea"/>
                          <a:cs typeface="+mn-cs"/>
                        </a:rPr>
                        <a:t>Herr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 sz="1200" noProof="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v" sz="1200" noProof="0" dirty="0"/>
                    </a:p>
                  </a:txBody>
                  <a:tcPr/>
                </a:tc>
                <a:tc>
                  <a:txBody>
                    <a:bodyPr/>
                    <a:lstStyle/>
                    <a:p>
                      <a:endParaRPr lang="sv" sz="1200" noProof="0" dirty="0"/>
                    </a:p>
                  </a:txBody>
                  <a:tcPr/>
                </a:tc>
                <a:tc>
                  <a:txBody>
                    <a:bodyPr/>
                    <a:lstStyle/>
                    <a:p>
                      <a:endParaRPr lang="sv" sz="1200" noProof="0" dirty="0"/>
                    </a:p>
                  </a:txBody>
                  <a:tcPr/>
                </a:tc>
                <a:tc>
                  <a:txBody>
                    <a:bodyPr/>
                    <a:lstStyle/>
                    <a:p>
                      <a:endParaRPr lang="sv" sz="1200" noProof="0" dirty="0"/>
                    </a:p>
                  </a:txBody>
                  <a:tcPr/>
                </a:tc>
                <a:tc>
                  <a:txBody>
                    <a:bodyPr/>
                    <a:lstStyle/>
                    <a:p>
                      <a:endParaRPr lang="sv" sz="1200" noProof="0" dirty="0"/>
                    </a:p>
                  </a:txBody>
                  <a:tcPr/>
                </a:tc>
                <a:tc>
                  <a:txBody>
                    <a:bodyPr/>
                    <a:lstStyle/>
                    <a:p>
                      <a:endParaRPr lang="sv" sz="1200" noProof="0" dirty="0"/>
                    </a:p>
                  </a:txBody>
                  <a:tcPr/>
                </a:tc>
                <a:tc>
                  <a:txBody>
                    <a:bodyPr/>
                    <a:lstStyle/>
                    <a:p>
                      <a:endParaRPr lang="sv" sz="1200" noProof="0" dirty="0"/>
                    </a:p>
                  </a:txBody>
                  <a:tcPr/>
                </a:tc>
                <a:tc>
                  <a:txBody>
                    <a:bodyPr/>
                    <a:lstStyle/>
                    <a:p>
                      <a:endParaRPr lang="sv" sz="1200" noProof="0" dirty="0">
                        <a:highlight>
                          <a:srgbClr val="FFFF00"/>
                        </a:highlight>
                      </a:endParaRPr>
                    </a:p>
                  </a:txBody>
                  <a:tcPr/>
                </a:tc>
                <a:extLst>
                  <a:ext uri="{0D108BD9-81ED-4DB2-BD59-A6C34878D82A}">
                    <a16:rowId xmlns:a16="http://schemas.microsoft.com/office/drawing/2014/main" val="270684783"/>
                  </a:ext>
                </a:extLst>
              </a:tr>
            </a:tbl>
          </a:graphicData>
        </a:graphic>
      </p:graphicFrame>
      <p:sp>
        <p:nvSpPr>
          <p:cNvPr id="5" name="TextBox 4">
            <a:extLst>
              <a:ext uri="{FF2B5EF4-FFF2-40B4-BE49-F238E27FC236}">
                <a16:creationId xmlns:a16="http://schemas.microsoft.com/office/drawing/2014/main" id="{F75401E4-956E-7E8B-EFC2-09DB1C54B36D}"/>
              </a:ext>
            </a:extLst>
          </p:cNvPr>
          <p:cNvSpPr txBox="1"/>
          <p:nvPr/>
        </p:nvSpPr>
        <p:spPr>
          <a:xfrm>
            <a:off x="7411646" y="1523629"/>
            <a:ext cx="4306590" cy="307777"/>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rgbClr val="008A00"/>
                </a:solidFill>
                <a:cs typeface="Times New Roman" panose="02020603050405020304" pitchFamily="18" charset="0"/>
              </a:rPr>
              <a:t>Fylls i för respektive lag och läggs på Laget.se</a:t>
            </a:r>
            <a:endParaRPr lang="sv-SE" sz="1400" i="1" dirty="0">
              <a:cs typeface="Times New Roman" panose="02020603050405020304" pitchFamily="18" charset="0"/>
            </a:endParaRPr>
          </a:p>
        </p:txBody>
      </p:sp>
      <p:sp>
        <p:nvSpPr>
          <p:cNvPr id="7" name="Text Placeholder 1">
            <a:extLst>
              <a:ext uri="{FF2B5EF4-FFF2-40B4-BE49-F238E27FC236}">
                <a16:creationId xmlns:a16="http://schemas.microsoft.com/office/drawing/2014/main" id="{F5BE8DE4-29BE-A0DB-6469-A90DFF315087}"/>
              </a:ext>
            </a:extLst>
          </p:cNvPr>
          <p:cNvSpPr>
            <a:spLocks noGrp="1"/>
          </p:cNvSpPr>
          <p:nvPr>
            <p:ph type="body" sz="quarter" idx="11"/>
          </p:nvPr>
        </p:nvSpPr>
        <p:spPr>
          <a:xfrm>
            <a:off x="-95755" y="800047"/>
            <a:ext cx="12192000" cy="1447165"/>
          </a:xfrm>
        </p:spPr>
        <p:txBody>
          <a:bodyPr/>
          <a:lstStyle/>
          <a:p>
            <a:r>
              <a:rPr lang="en-US" dirty="0" err="1"/>
              <a:t>Översikt</a:t>
            </a:r>
            <a:r>
              <a:rPr lang="en-US" dirty="0"/>
              <a:t> </a:t>
            </a:r>
            <a:r>
              <a:rPr lang="en-US" dirty="0" err="1"/>
              <a:t>ansvariga</a:t>
            </a:r>
            <a:r>
              <a:rPr lang="en-US" dirty="0"/>
              <a:t> </a:t>
            </a:r>
            <a:r>
              <a:rPr lang="en-US" dirty="0" err="1"/>
              <a:t>inom</a:t>
            </a:r>
            <a:r>
              <a:rPr lang="en-US" dirty="0"/>
              <a:t> </a:t>
            </a:r>
            <a:r>
              <a:rPr lang="en-US" dirty="0" err="1"/>
              <a:t>lagen</a:t>
            </a:r>
            <a:endParaRPr lang="en-US" sz="4000" i="1" dirty="0">
              <a:solidFill>
                <a:schemeClr val="bg2"/>
              </a:solidFill>
            </a:endParaRPr>
          </a:p>
          <a:p>
            <a:endParaRPr lang="en-SE" dirty="0"/>
          </a:p>
        </p:txBody>
      </p:sp>
      <p:sp>
        <p:nvSpPr>
          <p:cNvPr id="3" name="TextBox 2">
            <a:extLst>
              <a:ext uri="{FF2B5EF4-FFF2-40B4-BE49-F238E27FC236}">
                <a16:creationId xmlns:a16="http://schemas.microsoft.com/office/drawing/2014/main" id="{644524A9-CFE4-4B6C-046F-FA0456FCBA13}"/>
              </a:ext>
            </a:extLst>
          </p:cNvPr>
          <p:cNvSpPr txBox="1"/>
          <p:nvPr/>
        </p:nvSpPr>
        <p:spPr>
          <a:xfrm>
            <a:off x="151766" y="3316353"/>
            <a:ext cx="8708770" cy="3539430"/>
          </a:xfrm>
          <a:prstGeom prst="rect">
            <a:avLst/>
          </a:prstGeom>
          <a:noFill/>
        </p:spPr>
        <p:txBody>
          <a:bodyPr wrap="square" rtlCol="0">
            <a:spAutoFit/>
          </a:bodyPr>
          <a:lstStyle/>
          <a:p>
            <a:r>
              <a:rPr lang="en-US" sz="1400" b="1" dirty="0" err="1"/>
              <a:t>Lagledarens</a:t>
            </a:r>
            <a:r>
              <a:rPr lang="en-US" sz="1400" b="1" dirty="0"/>
              <a:t>:</a:t>
            </a:r>
          </a:p>
          <a:p>
            <a:pPr marL="285750" indent="-285750">
              <a:buFontTx/>
              <a:buChar char="-"/>
            </a:pPr>
            <a:r>
              <a:rPr lang="en-US" sz="1400" dirty="0" err="1"/>
              <a:t>Avlasta</a:t>
            </a:r>
            <a:r>
              <a:rPr lang="en-US" sz="1400" dirty="0"/>
              <a:t> </a:t>
            </a:r>
            <a:r>
              <a:rPr lang="en-US" sz="1400" dirty="0" err="1"/>
              <a:t>tränare</a:t>
            </a:r>
            <a:r>
              <a:rPr lang="en-US" sz="1400" dirty="0"/>
              <a:t> med </a:t>
            </a:r>
            <a:r>
              <a:rPr lang="en-US" sz="1400" dirty="0" err="1"/>
              <a:t>praktiska</a:t>
            </a:r>
            <a:r>
              <a:rPr lang="en-US" sz="1400" dirty="0"/>
              <a:t> </a:t>
            </a:r>
            <a:r>
              <a:rPr lang="en-US" sz="1400" dirty="0" err="1"/>
              <a:t>och</a:t>
            </a:r>
            <a:r>
              <a:rPr lang="en-US" sz="1400" dirty="0"/>
              <a:t> </a:t>
            </a:r>
            <a:r>
              <a:rPr lang="en-US" sz="1400" dirty="0" err="1"/>
              <a:t>administrativa</a:t>
            </a:r>
            <a:r>
              <a:rPr lang="en-US" sz="1400" dirty="0"/>
              <a:t> </a:t>
            </a:r>
            <a:r>
              <a:rPr lang="en-US" sz="1400" dirty="0" err="1"/>
              <a:t>uppgifter</a:t>
            </a:r>
            <a:endParaRPr lang="en-US" sz="1400" dirty="0"/>
          </a:p>
          <a:p>
            <a:pPr marL="285750" indent="-285750">
              <a:buFontTx/>
              <a:buChar char="-"/>
            </a:pPr>
            <a:r>
              <a:rPr lang="en-US" sz="1400" dirty="0" err="1"/>
              <a:t>Huvudkontakt</a:t>
            </a:r>
            <a:r>
              <a:rPr lang="en-US" sz="1400" dirty="0"/>
              <a:t> för </a:t>
            </a:r>
            <a:r>
              <a:rPr lang="en-US" sz="1400" dirty="0" err="1"/>
              <a:t>övriga</a:t>
            </a:r>
            <a:r>
              <a:rPr lang="en-US" sz="1400" dirty="0"/>
              <a:t> </a:t>
            </a:r>
            <a:r>
              <a:rPr lang="en-US" sz="1400" dirty="0" err="1"/>
              <a:t>ansvarsgrupper</a:t>
            </a:r>
            <a:endParaRPr lang="en-US" sz="1400" dirty="0"/>
          </a:p>
          <a:p>
            <a:pPr marL="285750" indent="-285750">
              <a:buFontTx/>
              <a:buChar char="-"/>
            </a:pPr>
            <a:r>
              <a:rPr lang="en-US" sz="1400" dirty="0" err="1"/>
              <a:t>Sammankallande</a:t>
            </a:r>
            <a:r>
              <a:rPr lang="en-US" sz="1400" dirty="0"/>
              <a:t>/ </a:t>
            </a:r>
            <a:r>
              <a:rPr lang="en-US" sz="1400" dirty="0" err="1"/>
              <a:t>arbetsfördelande</a:t>
            </a:r>
            <a:r>
              <a:rPr lang="en-US" sz="1400" dirty="0"/>
              <a:t> </a:t>
            </a:r>
            <a:r>
              <a:rPr lang="en-US" sz="1400" dirty="0" err="1"/>
              <a:t>sammandrag</a:t>
            </a:r>
            <a:r>
              <a:rPr lang="en-US" sz="1400" dirty="0"/>
              <a:t>/</a:t>
            </a:r>
            <a:r>
              <a:rPr lang="en-US" sz="1400" dirty="0" err="1"/>
              <a:t>cuper</a:t>
            </a:r>
            <a:endParaRPr lang="en-US" sz="1400" dirty="0"/>
          </a:p>
          <a:p>
            <a:pPr marL="285750" indent="-285750">
              <a:buFontTx/>
              <a:buChar char="-"/>
            </a:pPr>
            <a:endParaRPr lang="en-US" sz="1400" dirty="0"/>
          </a:p>
          <a:p>
            <a:r>
              <a:rPr lang="en-US" sz="1400" b="1" dirty="0" err="1"/>
              <a:t>Transportansvarig</a:t>
            </a:r>
            <a:r>
              <a:rPr lang="en-US" sz="1400" b="1" dirty="0"/>
              <a:t>:</a:t>
            </a:r>
          </a:p>
          <a:p>
            <a:pPr marL="285750" indent="-285750">
              <a:buFontTx/>
              <a:buChar char="-"/>
            </a:pPr>
            <a:r>
              <a:rPr lang="en-US" sz="1400" dirty="0"/>
              <a:t>Tar </a:t>
            </a:r>
            <a:r>
              <a:rPr lang="en-US" sz="1400" dirty="0" err="1"/>
              <a:t>upp</a:t>
            </a:r>
            <a:r>
              <a:rPr lang="en-US" sz="1400" dirty="0"/>
              <a:t> </a:t>
            </a:r>
            <a:r>
              <a:rPr lang="en-US" sz="1400" dirty="0" err="1"/>
              <a:t>frågan</a:t>
            </a:r>
            <a:r>
              <a:rPr lang="en-US" sz="1400" dirty="0"/>
              <a:t> </a:t>
            </a:r>
            <a:r>
              <a:rPr lang="en-US" sz="1400" dirty="0" err="1"/>
              <a:t>kring</a:t>
            </a:r>
            <a:r>
              <a:rPr lang="en-US" sz="1400" dirty="0"/>
              <a:t> </a:t>
            </a:r>
            <a:r>
              <a:rPr lang="en-US" sz="1400" dirty="0" err="1"/>
              <a:t>vilka</a:t>
            </a:r>
            <a:r>
              <a:rPr lang="en-US" sz="1400" dirty="0"/>
              <a:t> </a:t>
            </a:r>
            <a:r>
              <a:rPr lang="en-US" sz="1400" dirty="0" err="1"/>
              <a:t>som</a:t>
            </a:r>
            <a:r>
              <a:rPr lang="en-US" sz="1400" dirty="0"/>
              <a:t> </a:t>
            </a:r>
            <a:r>
              <a:rPr lang="en-US" sz="1400" dirty="0" err="1"/>
              <a:t>kan</a:t>
            </a:r>
            <a:r>
              <a:rPr lang="en-US" sz="1400" dirty="0"/>
              <a:t> </a:t>
            </a:r>
            <a:r>
              <a:rPr lang="en-US" sz="1400" dirty="0" err="1"/>
              <a:t>köra</a:t>
            </a:r>
            <a:r>
              <a:rPr lang="en-US" sz="1400" dirty="0"/>
              <a:t> </a:t>
            </a:r>
            <a:r>
              <a:rPr lang="en-US" sz="1400" dirty="0" err="1"/>
              <a:t>i</a:t>
            </a:r>
            <a:r>
              <a:rPr lang="en-US" sz="1400" dirty="0"/>
              <a:t> god </a:t>
            </a:r>
            <a:r>
              <a:rPr lang="en-US" sz="1400" dirty="0" err="1"/>
              <a:t>tid</a:t>
            </a:r>
            <a:r>
              <a:rPr lang="en-US" sz="1400" dirty="0"/>
              <a:t> </a:t>
            </a:r>
            <a:r>
              <a:rPr lang="en-US" sz="1400" dirty="0" err="1"/>
              <a:t>inför</a:t>
            </a:r>
            <a:r>
              <a:rPr lang="en-US" sz="1400" dirty="0"/>
              <a:t> </a:t>
            </a:r>
            <a:r>
              <a:rPr lang="en-US" sz="1400" dirty="0" err="1"/>
              <a:t>sammandrag</a:t>
            </a:r>
            <a:endParaRPr lang="en-US" sz="1400" dirty="0"/>
          </a:p>
          <a:p>
            <a:pPr marL="285750" indent="-285750">
              <a:buFontTx/>
              <a:buChar char="-"/>
            </a:pPr>
            <a:r>
              <a:rPr lang="en-US" sz="1400" dirty="0" err="1"/>
              <a:t>Ersättning</a:t>
            </a:r>
            <a:r>
              <a:rPr lang="en-US" sz="1400" dirty="0"/>
              <a:t> till de </a:t>
            </a:r>
            <a:r>
              <a:rPr lang="en-US" sz="1400" dirty="0" err="1"/>
              <a:t>som</a:t>
            </a:r>
            <a:r>
              <a:rPr lang="en-US" sz="1400" dirty="0"/>
              <a:t> </a:t>
            </a:r>
            <a:r>
              <a:rPr lang="en-US" sz="1400" dirty="0" err="1"/>
              <a:t>kör</a:t>
            </a:r>
            <a:r>
              <a:rPr lang="en-US" sz="1400" dirty="0"/>
              <a:t>?</a:t>
            </a:r>
          </a:p>
          <a:p>
            <a:pPr marL="285750" indent="-285750">
              <a:buFontTx/>
              <a:buChar char="-"/>
            </a:pPr>
            <a:r>
              <a:rPr lang="en-US" sz="1400" dirty="0" err="1"/>
              <a:t>Upphämtningsområde</a:t>
            </a:r>
            <a:r>
              <a:rPr lang="en-US" sz="1400" dirty="0"/>
              <a:t>?</a:t>
            </a:r>
          </a:p>
          <a:p>
            <a:pPr marL="285750" indent="-285750">
              <a:buFontTx/>
              <a:buChar char="-"/>
            </a:pPr>
            <a:endParaRPr lang="en-US" sz="1400" dirty="0"/>
          </a:p>
          <a:p>
            <a:r>
              <a:rPr lang="en-US" sz="1400" b="1" dirty="0" err="1"/>
              <a:t>Kläder</a:t>
            </a:r>
            <a:r>
              <a:rPr lang="en-US" sz="1400" b="1" dirty="0"/>
              <a:t>/ </a:t>
            </a:r>
            <a:r>
              <a:rPr lang="en-US" sz="1400" b="1" dirty="0" err="1"/>
              <a:t>profilgrupp</a:t>
            </a:r>
            <a:r>
              <a:rPr lang="en-US" sz="1400" b="1" dirty="0"/>
              <a:t>:</a:t>
            </a:r>
          </a:p>
          <a:p>
            <a:pPr marL="285750" indent="-285750">
              <a:buFontTx/>
              <a:buChar char="-"/>
            </a:pPr>
            <a:r>
              <a:rPr lang="en-US" sz="1400" dirty="0"/>
              <a:t>Spelare </a:t>
            </a:r>
            <a:r>
              <a:rPr lang="en-US" sz="1400" dirty="0" err="1"/>
              <a:t>ansvarig</a:t>
            </a:r>
            <a:endParaRPr lang="en-US" sz="1400" dirty="0"/>
          </a:p>
          <a:p>
            <a:pPr marL="285750" indent="-285750">
              <a:buFontTx/>
              <a:buChar char="-"/>
            </a:pPr>
            <a:r>
              <a:rPr lang="en-US" sz="1400" dirty="0" err="1"/>
              <a:t>Matchtröjor</a:t>
            </a:r>
            <a:r>
              <a:rPr lang="en-US" sz="1400" dirty="0"/>
              <a:t> – </a:t>
            </a:r>
            <a:r>
              <a:rPr lang="en-US" sz="1400" dirty="0" err="1"/>
              <a:t>använder</a:t>
            </a:r>
            <a:r>
              <a:rPr lang="en-US" sz="1400" dirty="0"/>
              <a:t> </a:t>
            </a:r>
            <a:r>
              <a:rPr lang="en-US" sz="1400" dirty="0" err="1"/>
              <a:t>befintliga</a:t>
            </a:r>
            <a:endParaRPr lang="en-US" sz="1400" dirty="0"/>
          </a:p>
          <a:p>
            <a:pPr marL="285750" indent="-285750">
              <a:buFontTx/>
              <a:buChar char="-"/>
            </a:pPr>
            <a:r>
              <a:rPr lang="en-US" sz="1400" dirty="0" err="1"/>
              <a:t>Valfri</a:t>
            </a:r>
            <a:r>
              <a:rPr lang="en-US" sz="1400" dirty="0"/>
              <a:t> </a:t>
            </a:r>
            <a:r>
              <a:rPr lang="en-US" sz="1400" dirty="0" err="1"/>
              <a:t>underdel</a:t>
            </a:r>
            <a:r>
              <a:rPr lang="en-US" sz="1400" dirty="0"/>
              <a:t> – </a:t>
            </a:r>
            <a:r>
              <a:rPr lang="en-US" sz="1400" dirty="0" err="1"/>
              <a:t>helst</a:t>
            </a:r>
            <a:r>
              <a:rPr lang="en-US" sz="1400" dirty="0"/>
              <a:t> </a:t>
            </a:r>
            <a:r>
              <a:rPr lang="en-US" sz="1400" dirty="0" err="1"/>
              <a:t>svarta</a:t>
            </a:r>
            <a:r>
              <a:rPr lang="en-US" sz="1400" dirty="0"/>
              <a:t> tights </a:t>
            </a:r>
            <a:r>
              <a:rPr lang="en-US" sz="1400" dirty="0" err="1"/>
              <a:t>eller</a:t>
            </a:r>
            <a:r>
              <a:rPr lang="en-US" sz="1400" dirty="0"/>
              <a:t> hot pants/shorts</a:t>
            </a:r>
          </a:p>
          <a:p>
            <a:pPr marL="285750" indent="-285750">
              <a:buFontTx/>
              <a:buChar char="-"/>
            </a:pPr>
            <a:r>
              <a:rPr lang="en-US" sz="1400" dirty="0" err="1"/>
              <a:t>Enhetlig</a:t>
            </a:r>
            <a:r>
              <a:rPr lang="en-US" sz="1400" dirty="0"/>
              <a:t> </a:t>
            </a:r>
            <a:r>
              <a:rPr lang="en-US" sz="1400" dirty="0" err="1"/>
              <a:t>zipjacka</a:t>
            </a:r>
            <a:r>
              <a:rPr lang="en-US" sz="1400" dirty="0"/>
              <a:t> – </a:t>
            </a:r>
            <a:r>
              <a:rPr lang="en-US" sz="1400" dirty="0" err="1"/>
              <a:t>bekostas</a:t>
            </a:r>
            <a:r>
              <a:rPr lang="en-US" sz="1400" dirty="0"/>
              <a:t> av </a:t>
            </a:r>
            <a:r>
              <a:rPr lang="en-US" sz="1400" dirty="0" err="1"/>
              <a:t>varje</a:t>
            </a:r>
            <a:r>
              <a:rPr lang="en-US" sz="1400" dirty="0"/>
              <a:t> spelare </a:t>
            </a:r>
            <a:r>
              <a:rPr lang="en-US" sz="1400" dirty="0" err="1"/>
              <a:t>själv</a:t>
            </a:r>
            <a:r>
              <a:rPr lang="en-US" sz="1400" dirty="0"/>
              <a:t> – </a:t>
            </a:r>
            <a:r>
              <a:rPr lang="en-US" sz="1400" dirty="0" err="1"/>
              <a:t>allltså</a:t>
            </a:r>
            <a:r>
              <a:rPr lang="en-US" sz="1400" dirty="0"/>
              <a:t> </a:t>
            </a:r>
            <a:r>
              <a:rPr lang="en-US" sz="1400" dirty="0" err="1"/>
              <a:t>inget</a:t>
            </a:r>
            <a:r>
              <a:rPr lang="en-US" sz="1400" dirty="0"/>
              <a:t> </a:t>
            </a:r>
            <a:r>
              <a:rPr lang="en-US" sz="1400" dirty="0" err="1"/>
              <a:t>tvång</a:t>
            </a:r>
            <a:r>
              <a:rPr lang="en-US" sz="1400" dirty="0"/>
              <a:t>!</a:t>
            </a:r>
          </a:p>
          <a:p>
            <a:endParaRPr lang="en-SE" sz="1400" dirty="0"/>
          </a:p>
        </p:txBody>
      </p:sp>
    </p:spTree>
    <p:extLst>
      <p:ext uri="{BB962C8B-B14F-4D97-AF65-F5344CB8AC3E}">
        <p14:creationId xmlns:p14="http://schemas.microsoft.com/office/powerpoint/2010/main" val="397058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black background with a black square&#10;&#10;Description automatically generated with medium confidence">
            <a:extLst>
              <a:ext uri="{FF2B5EF4-FFF2-40B4-BE49-F238E27FC236}">
                <a16:creationId xmlns:a16="http://schemas.microsoft.com/office/drawing/2014/main" id="{F64FDCA6-72F9-94BA-D746-A6ACD18965B5}"/>
              </a:ext>
            </a:extLst>
          </p:cNvPr>
          <p:cNvPicPr>
            <a:picLocks noChangeAspect="1"/>
          </p:cNvPicPr>
          <p:nvPr/>
        </p:nvPicPr>
        <p:blipFill>
          <a:blip r:embed="rId3"/>
          <a:stretch>
            <a:fillRect/>
          </a:stretch>
        </p:blipFill>
        <p:spPr>
          <a:xfrm>
            <a:off x="4145635" y="1339111"/>
            <a:ext cx="3385620" cy="4179778"/>
          </a:xfrm>
          <a:prstGeom prst="rect">
            <a:avLst/>
          </a:prstGeom>
          <a:noFill/>
        </p:spPr>
      </p:pic>
    </p:spTree>
    <p:extLst>
      <p:ext uri="{BB962C8B-B14F-4D97-AF65-F5344CB8AC3E}">
        <p14:creationId xmlns:p14="http://schemas.microsoft.com/office/powerpoint/2010/main" val="320343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E68050-C72F-05E1-7869-CB19090B227A}"/>
              </a:ext>
            </a:extLst>
          </p:cNvPr>
          <p:cNvSpPr>
            <a:spLocks noGrp="1"/>
          </p:cNvSpPr>
          <p:nvPr>
            <p:ph type="body" sz="quarter" idx="11"/>
          </p:nvPr>
        </p:nvSpPr>
        <p:spPr>
          <a:xfrm>
            <a:off x="0" y="323150"/>
            <a:ext cx="12192001" cy="1447165"/>
          </a:xfrm>
        </p:spPr>
        <p:txBody>
          <a:bodyPr/>
          <a:lstStyle/>
          <a:p>
            <a:r>
              <a:rPr lang="en-US" dirty="0" err="1"/>
              <a:t>Verksamhetsinriktning</a:t>
            </a:r>
            <a:r>
              <a:rPr lang="en-US" dirty="0"/>
              <a:t> KFUM </a:t>
            </a:r>
            <a:r>
              <a:rPr lang="en-US" dirty="0" err="1"/>
              <a:t>Skellefteå</a:t>
            </a:r>
            <a:r>
              <a:rPr lang="en-US" dirty="0"/>
              <a:t> Volley</a:t>
            </a:r>
            <a:br>
              <a:rPr lang="en-US" dirty="0"/>
            </a:br>
            <a:br>
              <a:rPr lang="en-US" dirty="0"/>
            </a:br>
            <a:r>
              <a:rPr lang="sv-SE" sz="2000" b="1" i="1" dirty="0">
                <a:solidFill>
                  <a:srgbClr val="000000"/>
                </a:solidFill>
                <a:effectLst/>
                <a:highlight>
                  <a:srgbClr val="FFFFFF"/>
                </a:highlight>
              </a:rPr>
              <a:t>Vision</a:t>
            </a:r>
            <a:r>
              <a:rPr lang="sv-SE" sz="2000" b="0" i="1" dirty="0">
                <a:solidFill>
                  <a:srgbClr val="000000"/>
                </a:solidFill>
                <a:effectLst/>
                <a:highlight>
                  <a:srgbClr val="FFFFFF"/>
                </a:highlight>
              </a:rPr>
              <a:t> - En förening som står för </a:t>
            </a:r>
            <a:r>
              <a:rPr lang="sv-SE" sz="2000" b="1" i="1" dirty="0">
                <a:solidFill>
                  <a:schemeClr val="bg2"/>
                </a:solidFill>
                <a:effectLst/>
                <a:highlight>
                  <a:srgbClr val="FFFFFF"/>
                </a:highlight>
              </a:rPr>
              <a:t>glädje</a:t>
            </a:r>
            <a:r>
              <a:rPr lang="sv-SE" sz="2000" b="0" i="1" dirty="0">
                <a:solidFill>
                  <a:srgbClr val="000000"/>
                </a:solidFill>
                <a:effectLst/>
                <a:highlight>
                  <a:srgbClr val="FFFFFF"/>
                </a:highlight>
              </a:rPr>
              <a:t>, </a:t>
            </a:r>
            <a:r>
              <a:rPr lang="sv-SE" sz="2000" b="1" i="1" dirty="0">
                <a:solidFill>
                  <a:schemeClr val="bg2"/>
                </a:solidFill>
                <a:effectLst/>
                <a:highlight>
                  <a:srgbClr val="FFFFFF"/>
                </a:highlight>
              </a:rPr>
              <a:t>engagemang</a:t>
            </a:r>
            <a:r>
              <a:rPr lang="sv-SE" sz="2000" b="0" i="1" dirty="0">
                <a:solidFill>
                  <a:srgbClr val="000000"/>
                </a:solidFill>
                <a:effectLst/>
                <a:highlight>
                  <a:srgbClr val="FFFFFF"/>
                </a:highlight>
              </a:rPr>
              <a:t> och </a:t>
            </a:r>
            <a:r>
              <a:rPr lang="sv-SE" sz="2000" b="1" i="1" dirty="0">
                <a:solidFill>
                  <a:schemeClr val="bg2"/>
                </a:solidFill>
                <a:effectLst/>
                <a:highlight>
                  <a:srgbClr val="FFFFFF"/>
                </a:highlight>
              </a:rPr>
              <a:t>framgång</a:t>
            </a:r>
            <a:r>
              <a:rPr lang="sv-SE" sz="2000" b="0" i="1" dirty="0">
                <a:solidFill>
                  <a:srgbClr val="000000"/>
                </a:solidFill>
                <a:effectLst/>
                <a:highlight>
                  <a:srgbClr val="FFFFFF"/>
                </a:highlight>
              </a:rPr>
              <a:t>. </a:t>
            </a:r>
            <a:endParaRPr lang="sv-SE" sz="2000" i="1" dirty="0">
              <a:solidFill>
                <a:srgbClr val="000000"/>
              </a:solidFill>
              <a:highlight>
                <a:srgbClr val="FFFFFF"/>
              </a:highlight>
            </a:endParaRPr>
          </a:p>
          <a:p>
            <a:endParaRPr lang="en-SE" dirty="0"/>
          </a:p>
        </p:txBody>
      </p:sp>
      <p:sp>
        <p:nvSpPr>
          <p:cNvPr id="4" name="TextBox 3">
            <a:extLst>
              <a:ext uri="{FF2B5EF4-FFF2-40B4-BE49-F238E27FC236}">
                <a16:creationId xmlns:a16="http://schemas.microsoft.com/office/drawing/2014/main" id="{31F2BDD4-02C5-0BEE-4C40-92002D289FF4}"/>
              </a:ext>
            </a:extLst>
          </p:cNvPr>
          <p:cNvSpPr txBox="1"/>
          <p:nvPr/>
        </p:nvSpPr>
        <p:spPr>
          <a:xfrm>
            <a:off x="6902629" y="1887435"/>
            <a:ext cx="5289371" cy="738664"/>
          </a:xfrm>
          <a:prstGeom prst="rect">
            <a:avLst/>
          </a:prstGeom>
          <a:noFill/>
        </p:spPr>
        <p:txBody>
          <a:bodyPr wrap="square">
            <a:spAutoFit/>
          </a:bodyPr>
          <a:lstStyle/>
          <a:p>
            <a:pPr marL="285750" indent="-285750" rtl="0" fontAlgn="base">
              <a:buFont typeface="Arial" panose="020B0604020202020204" pitchFamily="34" charset="0"/>
              <a:buChar char="•"/>
            </a:pPr>
            <a:r>
              <a:rPr lang="sv-SE" sz="1400" b="1" dirty="0">
                <a:solidFill>
                  <a:srgbClr val="000000"/>
                </a:solidFill>
                <a:highlight>
                  <a:srgbClr val="FFFFFF"/>
                </a:highlight>
              </a:rPr>
              <a:t>Verksamhetsinriktning, stadgar och handlingsplan finns på respektive lags sida på Laget.se </a:t>
            </a:r>
            <a:r>
              <a:rPr lang="sv-SE" sz="1400" dirty="0">
                <a:solidFill>
                  <a:srgbClr val="000000"/>
                </a:solidFill>
                <a:highlight>
                  <a:srgbClr val="FFFFFF"/>
                </a:highlight>
              </a:rPr>
              <a:t>(samt på klubbsidan): </a:t>
            </a:r>
            <a:r>
              <a:rPr lang="sv-SE" sz="1400" dirty="0">
                <a:solidFill>
                  <a:srgbClr val="000000"/>
                </a:solidFill>
                <a:highlight>
                  <a:srgbClr val="FFFFFF"/>
                </a:highlight>
                <a:hlinkClick r:id="rId3"/>
              </a:rPr>
              <a:t>https://www.laget.se/KFUMSkellefteaVolley/Document</a:t>
            </a:r>
            <a:endParaRPr lang="sv-SE" sz="1400" b="0" i="1" dirty="0">
              <a:solidFill>
                <a:srgbClr val="000000"/>
              </a:solidFill>
              <a:effectLst/>
              <a:highlight>
                <a:srgbClr val="FFFFFF"/>
              </a:highlight>
            </a:endParaRPr>
          </a:p>
        </p:txBody>
      </p:sp>
      <p:pic>
        <p:nvPicPr>
          <p:cNvPr id="9" name="Picture 8" descr="A screenshot of a computer&#10;&#10;Description automatically generated">
            <a:extLst>
              <a:ext uri="{FF2B5EF4-FFF2-40B4-BE49-F238E27FC236}">
                <a16:creationId xmlns:a16="http://schemas.microsoft.com/office/drawing/2014/main" id="{0B435275-3CB6-583E-A43B-70C39EA6D4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7582" y="2693906"/>
            <a:ext cx="3235264" cy="1834314"/>
          </a:xfrm>
          <a:prstGeom prst="rect">
            <a:avLst/>
          </a:prstGeom>
          <a:ln>
            <a:noFill/>
          </a:ln>
          <a:effectLst>
            <a:outerShdw blurRad="292100" dist="139700" dir="2700000" algn="tl" rotWithShape="0">
              <a:srgbClr val="333333">
                <a:alpha val="65000"/>
              </a:srgbClr>
            </a:outerShdw>
          </a:effectLst>
        </p:spPr>
      </p:pic>
      <p:pic>
        <p:nvPicPr>
          <p:cNvPr id="7" name="Picture 6" descr="A screenshot of a computer&#10;&#10;Description automatically generated">
            <a:extLst>
              <a:ext uri="{FF2B5EF4-FFF2-40B4-BE49-F238E27FC236}">
                <a16:creationId xmlns:a16="http://schemas.microsoft.com/office/drawing/2014/main" id="{29556B50-125E-2D07-F66C-A85CC5D26B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2313" y="4705608"/>
            <a:ext cx="3421067" cy="203985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C9AB52C8-3A1C-9582-1E04-DAE9BC46F6F7}"/>
              </a:ext>
            </a:extLst>
          </p:cNvPr>
          <p:cNvSpPr txBox="1"/>
          <p:nvPr/>
        </p:nvSpPr>
        <p:spPr>
          <a:xfrm>
            <a:off x="210095" y="1887435"/>
            <a:ext cx="6692534" cy="4893647"/>
          </a:xfrm>
          <a:prstGeom prst="rect">
            <a:avLst/>
          </a:prstGeom>
          <a:noFill/>
        </p:spPr>
        <p:txBody>
          <a:bodyPr wrap="square">
            <a:spAutoFit/>
          </a:bodyPr>
          <a:lstStyle/>
          <a:p>
            <a:pPr marL="285750" indent="-285750" algn="l" rtl="0" fontAlgn="base">
              <a:buFont typeface="Arial" panose="020B0604020202020204" pitchFamily="34" charset="0"/>
              <a:buChar char="•"/>
            </a:pPr>
            <a:r>
              <a:rPr lang="sv-SE" sz="1400" b="1" i="0" dirty="0">
                <a:solidFill>
                  <a:srgbClr val="000000"/>
                </a:solidFill>
                <a:effectLst/>
              </a:rPr>
              <a:t>Värdegrund</a:t>
            </a:r>
          </a:p>
          <a:p>
            <a:pPr algn="l" rtl="0" fontAlgn="base"/>
            <a:endParaRPr lang="sv-SE" sz="1400" b="1" i="0" dirty="0">
              <a:solidFill>
                <a:srgbClr val="000000"/>
              </a:solidFill>
              <a:effectLst/>
            </a:endParaRPr>
          </a:p>
          <a:p>
            <a:pPr algn="l" rtl="0" fontAlgn="base"/>
            <a:r>
              <a:rPr lang="sv-SE" sz="1400" b="1" i="0" dirty="0">
                <a:solidFill>
                  <a:srgbClr val="000000"/>
                </a:solidFill>
                <a:effectLst/>
              </a:rPr>
              <a:t>Alla inom föreningen ska:</a:t>
            </a:r>
            <a:r>
              <a:rPr lang="sv-SE" sz="1400" b="0" i="0" dirty="0">
                <a:solidFill>
                  <a:srgbClr val="000000"/>
                </a:solidFill>
                <a:effectLst/>
              </a:rPr>
              <a:t>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uppträda bra mot domare, andra ledare, spelare och föräldrar – både på och utanför planen,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vara goda förebilder för varandra,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sträva efter att uppmuntra och ge feedback, att uppmuntra försöken, inte resultaten,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känna till, och ta ansvar för att leva upp till överenskomna regler och målsättningar,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alltid beakta de fyra grundläggande principerna utifrån barnkonventionen, dvs. </a:t>
            </a:r>
            <a:br>
              <a:rPr lang="sv-SE" sz="1200" b="0" i="0" dirty="0">
                <a:solidFill>
                  <a:srgbClr val="000000"/>
                </a:solidFill>
                <a:effectLst/>
              </a:rPr>
            </a:br>
            <a:endParaRPr lang="sv-SE" sz="1200" b="0" i="0" dirty="0">
              <a:solidFill>
                <a:srgbClr val="000000"/>
              </a:solidFill>
              <a:effectLst/>
            </a:endParaRPr>
          </a:p>
          <a:p>
            <a:pPr marL="628650" lvl="1" indent="-171450" fontAlgn="base">
              <a:buFont typeface="Arial" panose="020B0604020202020204" pitchFamily="34" charset="0"/>
              <a:buChar char="•"/>
            </a:pPr>
            <a:r>
              <a:rPr lang="sv-SE" sz="1200" b="0" i="0" dirty="0">
                <a:solidFill>
                  <a:srgbClr val="000000"/>
                </a:solidFill>
                <a:effectLst/>
              </a:rPr>
              <a:t>Paragraf 2: alla barn har samma rättigheter och lika värde </a:t>
            </a:r>
          </a:p>
          <a:p>
            <a:pPr marL="628650" lvl="1" indent="-171450" fontAlgn="base">
              <a:buFont typeface="Arial" panose="020B0604020202020204" pitchFamily="34" charset="0"/>
              <a:buChar char="•"/>
            </a:pPr>
            <a:r>
              <a:rPr lang="sv-SE" sz="1200" b="0" i="0" dirty="0">
                <a:solidFill>
                  <a:srgbClr val="000000"/>
                </a:solidFill>
                <a:effectLst/>
              </a:rPr>
              <a:t>Paragraf 3: barnets bästa ska beaktas vid alla beslut som rör barnet </a:t>
            </a:r>
          </a:p>
          <a:p>
            <a:pPr marL="628650" lvl="1" indent="-171450" fontAlgn="base">
              <a:buFont typeface="Arial" panose="020B0604020202020204" pitchFamily="34" charset="0"/>
              <a:buChar char="•"/>
            </a:pPr>
            <a:r>
              <a:rPr lang="sv-SE" sz="1200" b="0" i="0" dirty="0">
                <a:solidFill>
                  <a:srgbClr val="000000"/>
                </a:solidFill>
                <a:effectLst/>
              </a:rPr>
              <a:t>Paragraf 6: alla barn har rätt till liv och utveckling </a:t>
            </a:r>
          </a:p>
          <a:p>
            <a:pPr marL="628650" lvl="1" indent="-171450" fontAlgn="base">
              <a:buFont typeface="Arial" panose="020B0604020202020204" pitchFamily="34" charset="0"/>
              <a:buChar char="•"/>
            </a:pPr>
            <a:r>
              <a:rPr lang="sv-SE" sz="1200" b="0" i="0" dirty="0">
                <a:solidFill>
                  <a:srgbClr val="000000"/>
                </a:solidFill>
                <a:effectLst/>
              </a:rPr>
              <a:t>Paragraf 12: alla barn har rätt att utrycka sin mening och få den respekterad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erbjuda alla en kamratlig, social och trygg miljö,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uppmuntra att prova flera olika idrotter, </a:t>
            </a:r>
            <a:br>
              <a:rPr lang="sv-SE" sz="1200" b="0" i="0" dirty="0">
                <a:solidFill>
                  <a:srgbClr val="000000"/>
                </a:solidFill>
                <a:effectLst/>
              </a:rPr>
            </a:br>
            <a:endParaRPr lang="sv-SE" sz="1200" b="0" i="0" dirty="0">
              <a:solidFill>
                <a:srgbClr val="000000"/>
              </a:solidFill>
              <a:effectLst/>
            </a:endParaRPr>
          </a:p>
          <a:p>
            <a:pPr marL="171450" indent="-171450" algn="l" rtl="0" fontAlgn="base">
              <a:buFont typeface="Arial" panose="020B0604020202020204" pitchFamily="34" charset="0"/>
              <a:buChar char="•"/>
            </a:pPr>
            <a:r>
              <a:rPr lang="sv-SE" sz="1200" b="0" i="0" dirty="0">
                <a:solidFill>
                  <a:srgbClr val="000000"/>
                </a:solidFill>
                <a:effectLst/>
              </a:rPr>
              <a:t>uppmuntra ungdomar att deltaga i ledarutbildningar.</a:t>
            </a:r>
          </a:p>
          <a:p>
            <a:pPr algn="ctr" rtl="0" fontAlgn="base"/>
            <a:endParaRPr lang="sv-SE" sz="1800" b="0" i="1" dirty="0">
              <a:solidFill>
                <a:srgbClr val="000000"/>
              </a:solidFill>
              <a:effectLst/>
              <a:highlight>
                <a:srgbClr val="FFFFFF"/>
              </a:highlight>
            </a:endParaRPr>
          </a:p>
        </p:txBody>
      </p:sp>
    </p:spTree>
    <p:extLst>
      <p:ext uri="{BB962C8B-B14F-4D97-AF65-F5344CB8AC3E}">
        <p14:creationId xmlns:p14="http://schemas.microsoft.com/office/powerpoint/2010/main" val="351645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680DF9-3135-F764-D021-B33999B3C60E}"/>
              </a:ext>
            </a:extLst>
          </p:cNvPr>
          <p:cNvSpPr>
            <a:spLocks noGrp="1"/>
          </p:cNvSpPr>
          <p:nvPr>
            <p:ph type="body" sz="quarter" idx="11"/>
          </p:nvPr>
        </p:nvSpPr>
        <p:spPr/>
        <p:txBody>
          <a:bodyPr/>
          <a:lstStyle/>
          <a:p>
            <a:r>
              <a:rPr lang="en-US" dirty="0" err="1"/>
              <a:t>Handlingsplan</a:t>
            </a:r>
            <a:endParaRPr lang="en-SE" dirty="0"/>
          </a:p>
        </p:txBody>
      </p:sp>
      <p:pic>
        <p:nvPicPr>
          <p:cNvPr id="4" name="Picture 3">
            <a:extLst>
              <a:ext uri="{FF2B5EF4-FFF2-40B4-BE49-F238E27FC236}">
                <a16:creationId xmlns:a16="http://schemas.microsoft.com/office/drawing/2014/main" id="{FA75C3A6-17D5-F1D4-8349-FE0F77F4615F}"/>
              </a:ext>
            </a:extLst>
          </p:cNvPr>
          <p:cNvPicPr>
            <a:picLocks noChangeAspect="1"/>
          </p:cNvPicPr>
          <p:nvPr/>
        </p:nvPicPr>
        <p:blipFill>
          <a:blip r:embed="rId3"/>
          <a:stretch>
            <a:fillRect/>
          </a:stretch>
        </p:blipFill>
        <p:spPr>
          <a:xfrm>
            <a:off x="502497" y="2763001"/>
            <a:ext cx="8378191" cy="3909460"/>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F3ECBC31-ED7D-429A-B28A-BE8BAE1581BA}"/>
              </a:ext>
            </a:extLst>
          </p:cNvPr>
          <p:cNvSpPr txBox="1"/>
          <p:nvPr/>
        </p:nvSpPr>
        <p:spPr>
          <a:xfrm>
            <a:off x="650790" y="1653446"/>
            <a:ext cx="6677036" cy="954107"/>
          </a:xfrm>
          <a:prstGeom prst="rect">
            <a:avLst/>
          </a:prstGeom>
          <a:noFill/>
        </p:spPr>
        <p:txBody>
          <a:bodyPr wrap="square" rtlCol="0">
            <a:spAutoFit/>
          </a:bodyPr>
          <a:lstStyle/>
          <a:p>
            <a:pPr marL="171450" indent="-171450">
              <a:buFont typeface="Arial" panose="020B0604020202020204" pitchFamily="34" charset="0"/>
              <a:buChar char="•"/>
            </a:pPr>
            <a:r>
              <a:rPr lang="sv-SE" sz="1400" dirty="0">
                <a:cs typeface="Times New Roman" panose="02020603050405020304" pitchFamily="18" charset="0"/>
              </a:rPr>
              <a:t>Handlingsplanen summerar åtagande/aktiviteter/ lag fastställda i årsmötet.</a:t>
            </a:r>
          </a:p>
          <a:p>
            <a:pPr marL="171450" indent="-171450">
              <a:buFont typeface="Arial" panose="020B0604020202020204" pitchFamily="34" charset="0"/>
              <a:buChar char="•"/>
            </a:pPr>
            <a:r>
              <a:rPr lang="sv-SE" sz="1400" dirty="0">
                <a:cs typeface="Times New Roman" panose="02020603050405020304" pitchFamily="18" charset="0"/>
              </a:rPr>
              <a:t>Genomförandet drivs av lagledare och tränare för respektive lag.</a:t>
            </a:r>
          </a:p>
          <a:p>
            <a:pPr marL="171450" indent="-171450">
              <a:buFont typeface="Arial" panose="020B0604020202020204" pitchFamily="34" charset="0"/>
              <a:buChar char="•"/>
            </a:pPr>
            <a:r>
              <a:rPr lang="sv-SE" sz="1400" dirty="0">
                <a:cs typeface="Times New Roman" panose="02020603050405020304" pitchFamily="18" charset="0"/>
              </a:rPr>
              <a:t>Handlingsplan ligger på </a:t>
            </a:r>
            <a:r>
              <a:rPr lang="sv-SE" sz="1400" dirty="0">
                <a:solidFill>
                  <a:srgbClr val="000000"/>
                </a:solidFill>
                <a:highlight>
                  <a:srgbClr val="FFFFFF"/>
                </a:highlight>
              </a:rPr>
              <a:t>respektive lags sida på Laget.se (samt på klubbsidan): </a:t>
            </a:r>
            <a:r>
              <a:rPr lang="sv-SE" sz="1400" dirty="0">
                <a:solidFill>
                  <a:srgbClr val="000000"/>
                </a:solidFill>
                <a:highlight>
                  <a:srgbClr val="FFFFFF"/>
                </a:highlight>
                <a:hlinkClick r:id="rId4"/>
              </a:rPr>
              <a:t>https://www.laget.se/KFUMSkellefteaVolley/Document</a:t>
            </a:r>
            <a:endParaRPr lang="sv-SE" sz="1400" b="1" dirty="0">
              <a:solidFill>
                <a:srgbClr val="008A00"/>
              </a:solidFill>
              <a:cs typeface="Times New Roman" panose="02020603050405020304" pitchFamily="18" charset="0"/>
            </a:endParaRPr>
          </a:p>
        </p:txBody>
      </p:sp>
      <p:pic>
        <p:nvPicPr>
          <p:cNvPr id="5" name="Picture 4" descr="A screenshot of a computer&#10;&#10;Description automatically generated">
            <a:extLst>
              <a:ext uri="{FF2B5EF4-FFF2-40B4-BE49-F238E27FC236}">
                <a16:creationId xmlns:a16="http://schemas.microsoft.com/office/drawing/2014/main" id="{90AEF294-C878-5740-1484-86ACE23B02A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9234" y="1389148"/>
            <a:ext cx="3421067" cy="20398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666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F4296-132F-5723-B631-580E6F6428BC}"/>
              </a:ext>
            </a:extLst>
          </p:cNvPr>
          <p:cNvSpPr>
            <a:spLocks noGrp="1"/>
          </p:cNvSpPr>
          <p:nvPr>
            <p:ph type="body" sz="quarter" idx="11"/>
          </p:nvPr>
        </p:nvSpPr>
        <p:spPr/>
        <p:txBody>
          <a:bodyPr/>
          <a:lstStyle/>
          <a:p>
            <a:r>
              <a:rPr lang="en-US" dirty="0"/>
              <a:t>Ekonomi &amp; budget</a:t>
            </a:r>
            <a:endParaRPr lang="en-SE" dirty="0"/>
          </a:p>
        </p:txBody>
      </p:sp>
      <p:pic>
        <p:nvPicPr>
          <p:cNvPr id="4" name="Picture 3">
            <a:extLst>
              <a:ext uri="{FF2B5EF4-FFF2-40B4-BE49-F238E27FC236}">
                <a16:creationId xmlns:a16="http://schemas.microsoft.com/office/drawing/2014/main" id="{1387260E-C13B-C7D9-B2D9-911B7258498E}"/>
              </a:ext>
            </a:extLst>
          </p:cNvPr>
          <p:cNvPicPr>
            <a:picLocks noChangeAspect="1"/>
          </p:cNvPicPr>
          <p:nvPr/>
        </p:nvPicPr>
        <p:blipFill>
          <a:blip r:embed="rId3"/>
          <a:stretch>
            <a:fillRect/>
          </a:stretch>
        </p:blipFill>
        <p:spPr>
          <a:xfrm>
            <a:off x="7067826" y="1944722"/>
            <a:ext cx="4672150" cy="241081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2C58853E-CF97-721B-99C4-D4E7AE8B5845}"/>
              </a:ext>
            </a:extLst>
          </p:cNvPr>
          <p:cNvSpPr txBox="1"/>
          <p:nvPr/>
        </p:nvSpPr>
        <p:spPr>
          <a:xfrm>
            <a:off x="7067826" y="4705787"/>
            <a:ext cx="4992261" cy="1292662"/>
          </a:xfrm>
          <a:prstGeom prst="rect">
            <a:avLst/>
          </a:prstGeom>
          <a:noFill/>
        </p:spPr>
        <p:txBody>
          <a:bodyPr wrap="square" rtlCol="0">
            <a:spAutoFit/>
          </a:bodyPr>
          <a:lstStyle/>
          <a:p>
            <a:r>
              <a:rPr lang="en-US" b="1" dirty="0"/>
              <a:t>Ekonomisk stöd enskilda spelare</a:t>
            </a:r>
          </a:p>
          <a:p>
            <a:pPr marL="171450" indent="-171450">
              <a:buFont typeface="Arial" panose="020B0604020202020204" pitchFamily="34" charset="0"/>
              <a:buChar char="•"/>
            </a:pPr>
            <a:r>
              <a:rPr lang="sv" sz="1200" dirty="0">
                <a:cs typeface="Times New Roman" panose="02020603050405020304" pitchFamily="18" charset="0"/>
              </a:rPr>
              <a:t>Behovet av ekonomiskt stöd till enskilda spelare avgörs av tränare/ledare för varje lag och stödet tas från lagets kassa. </a:t>
            </a:r>
            <a:br>
              <a:rPr lang="sv" sz="1200" dirty="0">
                <a:cs typeface="Times New Roman" panose="02020603050405020304" pitchFamily="18" charset="0"/>
              </a:rPr>
            </a:br>
            <a:endParaRPr lang="sv" sz="1200" dirty="0">
              <a:cs typeface="Times New Roman" panose="02020603050405020304" pitchFamily="18" charset="0"/>
            </a:endParaRPr>
          </a:p>
          <a:p>
            <a:pPr marL="171450" indent="-171450">
              <a:buFont typeface="Arial" panose="020B0604020202020204" pitchFamily="34" charset="0"/>
              <a:buChar char="•"/>
            </a:pPr>
            <a:r>
              <a:rPr lang="sv" sz="1200" dirty="0">
                <a:cs typeface="Times New Roman" panose="02020603050405020304" pitchFamily="18" charset="0"/>
              </a:rPr>
              <a:t>Det finns pengar att söka från föreningen ”idrott för alla” så det går att kontakta dem för att få veta hur och vem som får söka. </a:t>
            </a:r>
            <a:endParaRPr lang="en-SE" dirty="0"/>
          </a:p>
        </p:txBody>
      </p:sp>
      <p:sp>
        <p:nvSpPr>
          <p:cNvPr id="6" name="TextBox 5">
            <a:extLst>
              <a:ext uri="{FF2B5EF4-FFF2-40B4-BE49-F238E27FC236}">
                <a16:creationId xmlns:a16="http://schemas.microsoft.com/office/drawing/2014/main" id="{3A91C1DC-4BD1-4114-40CA-C88732CCA347}"/>
              </a:ext>
            </a:extLst>
          </p:cNvPr>
          <p:cNvSpPr txBox="1"/>
          <p:nvPr/>
        </p:nvSpPr>
        <p:spPr>
          <a:xfrm>
            <a:off x="192024" y="3965779"/>
            <a:ext cx="6677036" cy="2159566"/>
          </a:xfrm>
          <a:prstGeom prst="rect">
            <a:avLst/>
          </a:prstGeom>
          <a:noFill/>
        </p:spPr>
        <p:txBody>
          <a:bodyPr wrap="square" rtlCol="0">
            <a:spAutoFit/>
          </a:bodyPr>
          <a:lstStyle/>
          <a:p>
            <a:r>
              <a:rPr lang="en-US" b="1" dirty="0"/>
              <a:t>Fördelning aktivitetsbidrag</a:t>
            </a:r>
          </a:p>
          <a:p>
            <a:pPr marL="171450" indent="-171450">
              <a:spcAft>
                <a:spcPts val="1000"/>
              </a:spcAft>
              <a:buFont typeface="Arial" panose="020B0604020202020204" pitchFamily="34" charset="0"/>
              <a:buChar char="•"/>
            </a:pPr>
            <a:r>
              <a:rPr lang="sv" sz="1200" dirty="0">
                <a:cs typeface="Times New Roman" panose="02020603050405020304" pitchFamily="18" charset="0"/>
              </a:rPr>
              <a:t>För att lagen ska ha ekonomi till mindre utlägg kommer lagen att få ta del av de aktivitetsbidrag som föreningen får. Föreningen får aktivitetsbidrag höst och vår, höstens bidrag är baserade på vårens aktiviteter och vårens baserade på höstens aktiviteter. När de lag som spelade på våren oftast inte finns kvar till hösten, blir höstens utbetalning en schablon medan vårens kommer att spegla lagets aktiviteter under hösten. </a:t>
            </a:r>
          </a:p>
          <a:p>
            <a:pPr marL="171450" indent="-171450">
              <a:spcAft>
                <a:spcPts val="1000"/>
              </a:spcAft>
              <a:buFont typeface="Arial" panose="020B0604020202020204" pitchFamily="34" charset="0"/>
              <a:buChar char="•"/>
            </a:pPr>
            <a:r>
              <a:rPr lang="sv" sz="1200" dirty="0">
                <a:cs typeface="Times New Roman" panose="02020603050405020304" pitchFamily="18" charset="0"/>
              </a:rPr>
              <a:t>Under hösten fördelar föreningen ut en summa baserad på den beslutade deltagaravgiften för varje lag. Under våren fördelas en summa ut som är baserad på de aktiviteter laget genomförde under hösten. Exakta summor beslutas av styrelsen varje höst och vår utifrån föreningens ekonomiska status.</a:t>
            </a:r>
            <a:endParaRPr lang="en-SE" dirty="0"/>
          </a:p>
        </p:txBody>
      </p:sp>
      <p:sp>
        <p:nvSpPr>
          <p:cNvPr id="7" name="TextBox 6">
            <a:extLst>
              <a:ext uri="{FF2B5EF4-FFF2-40B4-BE49-F238E27FC236}">
                <a16:creationId xmlns:a16="http://schemas.microsoft.com/office/drawing/2014/main" id="{191BE139-E126-112D-1A4E-174459DEAC24}"/>
              </a:ext>
            </a:extLst>
          </p:cNvPr>
          <p:cNvSpPr txBox="1"/>
          <p:nvPr/>
        </p:nvSpPr>
        <p:spPr>
          <a:xfrm>
            <a:off x="192024" y="1698840"/>
            <a:ext cx="6677036" cy="2031325"/>
          </a:xfrm>
          <a:prstGeom prst="rect">
            <a:avLst/>
          </a:prstGeom>
          <a:noFill/>
        </p:spPr>
        <p:txBody>
          <a:bodyPr wrap="square" rtlCol="0">
            <a:spAutoFit/>
          </a:bodyPr>
          <a:lstStyle/>
          <a:p>
            <a:r>
              <a:rPr lang="sv-SE" b="1" dirty="0"/>
              <a:t>Ekonomiska riktlinjer</a:t>
            </a:r>
          </a:p>
          <a:p>
            <a:pPr marL="171450" indent="-171450">
              <a:buFont typeface="Arial" panose="020B0604020202020204" pitchFamily="34" charset="0"/>
              <a:buChar char="•"/>
            </a:pPr>
            <a:r>
              <a:rPr lang="sv-SE" sz="1200" dirty="0">
                <a:cs typeface="Times New Roman" panose="02020603050405020304" pitchFamily="18" charset="0"/>
              </a:rPr>
              <a:t>Klubbens riktlinjer är att utlägg och fakturor som är mindre än 1000 kr kan hanteras av lagen själva, medan fakturor och transaktioner över 1000 kr alltid ska hanteras av kassör via faktura. </a:t>
            </a:r>
            <a:br>
              <a:rPr lang="sv-SE" sz="1200" dirty="0">
                <a:cs typeface="Times New Roman" panose="02020603050405020304" pitchFamily="18" charset="0"/>
              </a:rPr>
            </a:b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Så långt som möjligt ska konton hos t.ex. SJ skapas så att klubben kan faktureras.</a:t>
            </a:r>
          </a:p>
          <a:p>
            <a:pPr marL="171450" indent="-171450">
              <a:buFont typeface="Arial" panose="020B0604020202020204" pitchFamily="34" charset="0"/>
              <a:buChar char="•"/>
            </a:pP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Intäkter via sponsoring eller aktiviteter som försäljningar ska hanteras av klubbens kassör och fördelas till lagen enligt beslut på årsmöten och styrelsemöten. Intäkter ska primärt betalas in på klubbens </a:t>
            </a:r>
            <a:r>
              <a:rPr lang="sv-SE" sz="1200" b="1" dirty="0">
                <a:cs typeface="Times New Roman" panose="02020603050405020304" pitchFamily="18" charset="0"/>
              </a:rPr>
              <a:t>bankgiro</a:t>
            </a:r>
            <a:r>
              <a:rPr lang="sv-SE" sz="1200" dirty="0">
                <a:cs typeface="Times New Roman" panose="02020603050405020304" pitchFamily="18" charset="0"/>
              </a:rPr>
              <a:t> </a:t>
            </a:r>
            <a:r>
              <a:rPr lang="sv-SE" sz="1200" b="1" dirty="0">
                <a:cs typeface="Times New Roman" panose="02020603050405020304" pitchFamily="18" charset="0"/>
              </a:rPr>
              <a:t>770-8092.</a:t>
            </a:r>
          </a:p>
        </p:txBody>
      </p:sp>
    </p:spTree>
    <p:extLst>
      <p:ext uri="{BB962C8B-B14F-4D97-AF65-F5344CB8AC3E}">
        <p14:creationId xmlns:p14="http://schemas.microsoft.com/office/powerpoint/2010/main" val="25489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416F0D1-3EA3-5056-68BE-EA4118286279}"/>
              </a:ext>
            </a:extLst>
          </p:cNvPr>
          <p:cNvSpPr>
            <a:spLocks noGrp="1"/>
          </p:cNvSpPr>
          <p:nvPr>
            <p:ph type="body" sz="quarter" idx="11"/>
          </p:nvPr>
        </p:nvSpPr>
        <p:spPr/>
        <p:txBody>
          <a:bodyPr/>
          <a:lstStyle/>
          <a:p>
            <a:r>
              <a:rPr lang="en-US" dirty="0" err="1"/>
              <a:t>Lagkassa</a:t>
            </a:r>
            <a:endParaRPr lang="en-SE" sz="1600" b="0" i="1" dirty="0"/>
          </a:p>
        </p:txBody>
      </p:sp>
      <p:sp>
        <p:nvSpPr>
          <p:cNvPr id="3" name="TextBox 2">
            <a:extLst>
              <a:ext uri="{FF2B5EF4-FFF2-40B4-BE49-F238E27FC236}">
                <a16:creationId xmlns:a16="http://schemas.microsoft.com/office/drawing/2014/main" id="{76D0587B-DAC3-6A8A-089D-EBA03AF2C1CE}"/>
              </a:ext>
            </a:extLst>
          </p:cNvPr>
          <p:cNvSpPr txBox="1"/>
          <p:nvPr/>
        </p:nvSpPr>
        <p:spPr>
          <a:xfrm>
            <a:off x="217903" y="1572135"/>
            <a:ext cx="11695176" cy="1754326"/>
          </a:xfrm>
          <a:prstGeom prst="rect">
            <a:avLst/>
          </a:prstGeom>
          <a:noFill/>
        </p:spPr>
        <p:txBody>
          <a:bodyPr wrap="square" rtlCol="0">
            <a:spAutoFit/>
          </a:bodyPr>
          <a:lstStyle/>
          <a:p>
            <a:r>
              <a:rPr lang="sv-SE" b="1" dirty="0"/>
              <a:t>Lagkassa</a:t>
            </a:r>
          </a:p>
          <a:p>
            <a:endParaRPr lang="sv-SE" b="1" dirty="0"/>
          </a:p>
          <a:p>
            <a:pPr marL="171450" indent="-171450">
              <a:buFont typeface="Arial" panose="020B0604020202020204" pitchFamily="34" charset="0"/>
              <a:buChar char="•"/>
            </a:pPr>
            <a:r>
              <a:rPr lang="sv-SE" sz="1200" dirty="0">
                <a:cs typeface="Times New Roman" panose="02020603050405020304" pitchFamily="18" charset="0"/>
              </a:rPr>
              <a:t>Varje lag har en lagkassa som består dels av det fördelade aktivitetsbidraget, men även av arbete som laget själva gjort för att samla in pengar.  </a:t>
            </a:r>
            <a:br>
              <a:rPr lang="sv-SE" sz="1200" dirty="0">
                <a:cs typeface="Times New Roman" panose="02020603050405020304" pitchFamily="18" charset="0"/>
              </a:rPr>
            </a:b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Kassören hanteras även dessa kassor, utbetalning görs mot utläggskvitton eller fakturor.</a:t>
            </a:r>
          </a:p>
          <a:p>
            <a:pPr marL="171450" indent="-171450">
              <a:buFont typeface="Arial" panose="020B0604020202020204" pitchFamily="34" charset="0"/>
              <a:buChar char="•"/>
            </a:pPr>
            <a:endParaRPr lang="sv-SE" sz="1200" dirty="0">
              <a:cs typeface="Times New Roman" panose="02020603050405020304" pitchFamily="18" charset="0"/>
            </a:endParaRPr>
          </a:p>
          <a:p>
            <a:pPr marL="171450" indent="-171450">
              <a:buFont typeface="Arial" panose="020B0604020202020204" pitchFamily="34" charset="0"/>
              <a:buChar char="•"/>
            </a:pPr>
            <a:r>
              <a:rPr lang="sv-SE" sz="1200" dirty="0">
                <a:cs typeface="Times New Roman" panose="02020603050405020304" pitchFamily="18" charset="0"/>
              </a:rPr>
              <a:t>I fall klubben hamnar i ekonomiskt trångmål kommer lagkassorna användas för att säkerställa att verksamheten kan fortsätta drivas. Vid en sådan situation kommer extra årsmöte hållas för information och gemensamt beslut.</a:t>
            </a:r>
            <a:endParaRPr lang="sv-SE" sz="1200" b="1" dirty="0">
              <a:cs typeface="Times New Roman" panose="02020603050405020304" pitchFamily="18" charset="0"/>
            </a:endParaRPr>
          </a:p>
        </p:txBody>
      </p:sp>
      <p:sp>
        <p:nvSpPr>
          <p:cNvPr id="4" name="TextBox 3">
            <a:extLst>
              <a:ext uri="{FF2B5EF4-FFF2-40B4-BE49-F238E27FC236}">
                <a16:creationId xmlns:a16="http://schemas.microsoft.com/office/drawing/2014/main" id="{3C3FA155-C7EA-CCDF-596A-0D28CF66C39E}"/>
              </a:ext>
            </a:extLst>
          </p:cNvPr>
          <p:cNvSpPr txBox="1"/>
          <p:nvPr/>
        </p:nvSpPr>
        <p:spPr>
          <a:xfrm>
            <a:off x="217903" y="3773045"/>
            <a:ext cx="9251658" cy="307777"/>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rgbClr val="008A00"/>
                </a:solidFill>
                <a:cs typeface="Times New Roman" panose="02020603050405020304" pitchFamily="18" charset="0"/>
              </a:rPr>
              <a:t>Status lagkassa per september 2024 uppdateras under hösten och kommuniceras till ledare</a:t>
            </a:r>
          </a:p>
        </p:txBody>
      </p:sp>
    </p:spTree>
    <p:extLst>
      <p:ext uri="{BB962C8B-B14F-4D97-AF65-F5344CB8AC3E}">
        <p14:creationId xmlns:p14="http://schemas.microsoft.com/office/powerpoint/2010/main" val="1769879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a:xfrm>
            <a:off x="0" y="848553"/>
            <a:ext cx="12192000" cy="1447165"/>
          </a:xfrm>
        </p:spPr>
        <p:txBody>
          <a:bodyPr/>
          <a:lstStyle/>
          <a:p>
            <a:r>
              <a:rPr lang="en-US" dirty="0" err="1"/>
              <a:t>Försäljning</a:t>
            </a:r>
            <a:r>
              <a:rPr lang="en-US" dirty="0"/>
              <a:t>/ Aktiviteter</a:t>
            </a:r>
            <a:endParaRPr lang="en-US" sz="4000" i="1" dirty="0">
              <a:solidFill>
                <a:schemeClr val="bg2"/>
              </a:solidFill>
            </a:endParaRPr>
          </a:p>
          <a:p>
            <a:endParaRPr lang="en-SE" dirty="0"/>
          </a:p>
        </p:txBody>
      </p:sp>
      <p:sp>
        <p:nvSpPr>
          <p:cNvPr id="6" name="TextBox 5">
            <a:extLst>
              <a:ext uri="{FF2B5EF4-FFF2-40B4-BE49-F238E27FC236}">
                <a16:creationId xmlns:a16="http://schemas.microsoft.com/office/drawing/2014/main" id="{8D0D1E38-AAC2-5C9A-DD37-A8B2C7118F47}"/>
              </a:ext>
            </a:extLst>
          </p:cNvPr>
          <p:cNvSpPr txBox="1"/>
          <p:nvPr/>
        </p:nvSpPr>
        <p:spPr>
          <a:xfrm>
            <a:off x="7040029" y="1572135"/>
            <a:ext cx="5151971" cy="1116652"/>
          </a:xfrm>
          <a:prstGeom prst="rect">
            <a:avLst/>
          </a:prstGeom>
          <a:noFill/>
        </p:spPr>
        <p:txBody>
          <a:bodyPr wrap="square" rtlCol="0">
            <a:spAutoFit/>
          </a:bodyPr>
          <a:lstStyle/>
          <a:p>
            <a:r>
              <a:rPr lang="sv-SE" b="1" dirty="0"/>
              <a:t>Garderob Sara Kulturhus</a:t>
            </a:r>
          </a:p>
          <a:p>
            <a:pPr marL="171450" indent="-171450">
              <a:lnSpc>
                <a:spcPct val="115000"/>
              </a:lnSpc>
              <a:spcAft>
                <a:spcPts val="1000"/>
              </a:spcAft>
              <a:buFont typeface="Arial" panose="020B0604020202020204" pitchFamily="34" charset="0"/>
              <a:buChar char="•"/>
            </a:pPr>
            <a:r>
              <a:rPr lang="sv" sz="1200" dirty="0">
                <a:effectLst/>
                <a:ea typeface="Times New Roman" panose="02020603050405020304" pitchFamily="18" charset="0"/>
                <a:cs typeface="Times New Roman" panose="02020603050405020304" pitchFamily="18" charset="0"/>
              </a:rPr>
              <a:t>Vill ni bemanna garderoben på Sara kulturhus kontaktar ni Henry Lundmark.</a:t>
            </a:r>
          </a:p>
          <a:p>
            <a:pPr marL="171450" indent="-171450">
              <a:lnSpc>
                <a:spcPct val="115000"/>
              </a:lnSpc>
              <a:spcAft>
                <a:spcPts val="1000"/>
              </a:spcAft>
              <a:buFont typeface="Arial" panose="020B0604020202020204" pitchFamily="34" charset="0"/>
              <a:buChar char="•"/>
            </a:pPr>
            <a:r>
              <a:rPr lang="sv" sz="1200" dirty="0">
                <a:ea typeface="Times New Roman" panose="02020603050405020304" pitchFamily="18" charset="0"/>
                <a:cs typeface="Times New Roman" panose="02020603050405020304" pitchFamily="18" charset="0"/>
              </a:rPr>
              <a:t>Frågan kommer att skickas till Henry.</a:t>
            </a:r>
            <a:endParaRPr lang="en-SE" sz="1200" dirty="0">
              <a:effectLs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194D502-7B49-76FB-4AC5-1A0873AF1155}"/>
              </a:ext>
            </a:extLst>
          </p:cNvPr>
          <p:cNvSpPr txBox="1"/>
          <p:nvPr/>
        </p:nvSpPr>
        <p:spPr>
          <a:xfrm>
            <a:off x="479740" y="1572135"/>
            <a:ext cx="6319271" cy="5734327"/>
          </a:xfrm>
          <a:prstGeom prst="rect">
            <a:avLst/>
          </a:prstGeom>
          <a:noFill/>
        </p:spPr>
        <p:txBody>
          <a:bodyPr wrap="square" lIns="91440" tIns="45720" rIns="91440" bIns="45720" rtlCol="0" anchor="t">
            <a:spAutoFit/>
          </a:bodyPr>
          <a:lstStyle/>
          <a:p>
            <a:r>
              <a:rPr lang="sv-SE" b="1" dirty="0" err="1"/>
              <a:t>Newbody</a:t>
            </a:r>
            <a:endParaRPr lang="sv-SE" b="1" dirty="0"/>
          </a:p>
          <a:p>
            <a:pPr marL="285750" indent="-285750">
              <a:buFont typeface="Arial" panose="020B0604020202020204" pitchFamily="34" charset="0"/>
              <a:buChar char="•"/>
            </a:pPr>
            <a:r>
              <a:rPr lang="sv-SE" sz="1200" dirty="0"/>
              <a:t>Fullmakt – föreningen står då som ansvarig på fakturan med org.nr. </a:t>
            </a:r>
          </a:p>
          <a:p>
            <a:pPr marL="285750" indent="-285750">
              <a:buFont typeface="Arial" panose="020B0604020202020204" pitchFamily="34" charset="0"/>
              <a:buChar char="•"/>
            </a:pPr>
            <a:r>
              <a:rPr lang="sv-SE" sz="1200" dirty="0"/>
              <a:t>Försäljning som stor grupp:</a:t>
            </a:r>
          </a:p>
          <a:p>
            <a:pPr marL="742950" lvl="1" indent="-285750">
              <a:buFont typeface="Arial" panose="020B0604020202020204" pitchFamily="34" charset="0"/>
              <a:buChar char="•"/>
            </a:pPr>
            <a:r>
              <a:rPr lang="sv-SE" sz="1200" dirty="0"/>
              <a:t>Då startar vi upp alla säljare som en stor grupp med, tex 40 säljare eller fler, under samma konto. Det kan göras beroende på hur många som ska sälja och om det inte spelar någon roll för föreningen hur pengar ska fördelas.</a:t>
            </a:r>
          </a:p>
          <a:p>
            <a:pPr marL="742950" lvl="1" indent="-285750">
              <a:buFont typeface="Arial" panose="020B0604020202020204" pitchFamily="34" charset="0"/>
              <a:buChar char="•"/>
            </a:pPr>
            <a:r>
              <a:rPr lang="sv-SE" sz="1200" dirty="0" err="1"/>
              <a:t>Admin</a:t>
            </a:r>
            <a:r>
              <a:rPr lang="sv-SE" sz="1200" dirty="0"/>
              <a:t> fördelar ut en registreringslänk till alla digitalt (samma länk till alla). Säljarna registrerar sig via länken till sin egen Säljportal och kan komma i gång omgående. </a:t>
            </a:r>
          </a:p>
          <a:p>
            <a:pPr marL="742950" lvl="1" indent="-285750">
              <a:buFont typeface="Arial" panose="020B0604020202020204" pitchFamily="34" charset="0"/>
              <a:buChar char="•"/>
            </a:pPr>
            <a:r>
              <a:rPr lang="sv-SE" sz="1200" dirty="0"/>
              <a:t>Varje säljare får även senare en katalog med beställningslista.</a:t>
            </a:r>
          </a:p>
          <a:p>
            <a:pPr marL="742950" lvl="1" indent="-285750">
              <a:buFont typeface="Arial" panose="020B0604020202020204" pitchFamily="34" charset="0"/>
              <a:buChar char="•"/>
            </a:pPr>
            <a:r>
              <a:rPr lang="sv-SE" sz="1200" dirty="0"/>
              <a:t>Leveransen är packad per säljare. </a:t>
            </a:r>
          </a:p>
          <a:p>
            <a:pPr marL="742950" lvl="1" indent="-285750">
              <a:buFont typeface="Arial" panose="020B0604020202020204" pitchFamily="34" charset="0"/>
              <a:buChar char="•"/>
            </a:pPr>
            <a:r>
              <a:rPr lang="sv-SE" sz="1200" dirty="0" err="1"/>
              <a:t>Admin</a:t>
            </a:r>
            <a:r>
              <a:rPr lang="sv-SE" sz="1200" dirty="0"/>
              <a:t> får en gemensam faktura för hela gruppen som mejlas till </a:t>
            </a:r>
            <a:r>
              <a:rPr lang="sv-SE" sz="1200" dirty="0" err="1"/>
              <a:t>Admin</a:t>
            </a:r>
            <a:r>
              <a:rPr lang="sv-SE" sz="1200" dirty="0"/>
              <a:t> och </a:t>
            </a:r>
            <a:r>
              <a:rPr lang="sv-SE" sz="1200" dirty="0" err="1"/>
              <a:t>Admin</a:t>
            </a:r>
            <a:r>
              <a:rPr lang="sv-SE" sz="1200" dirty="0"/>
              <a:t> kan sen vidarebefordra till den som ska betala fakturan.</a:t>
            </a:r>
          </a:p>
          <a:p>
            <a:pPr marL="171450" indent="-171450" rtl="0" fontAlgn="ctr">
              <a:spcBef>
                <a:spcPts val="0"/>
              </a:spcBef>
              <a:spcAft>
                <a:spcPts val="0"/>
              </a:spcAft>
              <a:buFont typeface="Arial" panose="020B0604020202020204" pitchFamily="34" charset="0"/>
              <a:buChar char="•"/>
            </a:pPr>
            <a:r>
              <a:rPr lang="en-US" sz="1200" dirty="0"/>
              <a:t>80% till </a:t>
            </a:r>
            <a:r>
              <a:rPr lang="en-US" sz="1200" dirty="0" err="1"/>
              <a:t>lagen</a:t>
            </a:r>
            <a:r>
              <a:rPr lang="en-US" sz="1200" dirty="0"/>
              <a:t> - 20% till </a:t>
            </a:r>
            <a:r>
              <a:rPr lang="en-US" sz="1200" dirty="0" err="1"/>
              <a:t>klubben</a:t>
            </a:r>
            <a:endParaRPr lang="en-US" sz="1200" dirty="0"/>
          </a:p>
          <a:p>
            <a:pPr marL="171450" indent="-171450" rtl="0" fontAlgn="ctr">
              <a:spcBef>
                <a:spcPts val="0"/>
              </a:spcBef>
              <a:spcAft>
                <a:spcPts val="0"/>
              </a:spcAft>
              <a:buFont typeface="Arial" panose="020B0604020202020204" pitchFamily="34" charset="0"/>
              <a:buChar char="•"/>
            </a:pPr>
            <a:r>
              <a:rPr lang="en-US" sz="1200" dirty="0" err="1"/>
              <a:t>Skriv</a:t>
            </a:r>
            <a:r>
              <a:rPr lang="en-US" sz="1200" dirty="0"/>
              <a:t> </a:t>
            </a:r>
            <a:r>
              <a:rPr lang="en-US" sz="1200" dirty="0" err="1"/>
              <a:t>förnamn</a:t>
            </a:r>
            <a:r>
              <a:rPr lang="en-US" sz="1200" dirty="0"/>
              <a:t> </a:t>
            </a:r>
            <a:r>
              <a:rPr lang="en-US" sz="1200" dirty="0" err="1"/>
              <a:t>och</a:t>
            </a:r>
            <a:r>
              <a:rPr lang="en-US" sz="1200" dirty="0"/>
              <a:t> lag </a:t>
            </a:r>
            <a:r>
              <a:rPr lang="en-US" sz="1200" dirty="0" err="1"/>
              <a:t>efter</a:t>
            </a:r>
            <a:r>
              <a:rPr lang="en-US" sz="1200" dirty="0"/>
              <a:t> </a:t>
            </a:r>
            <a:r>
              <a:rPr lang="en-US" sz="1200" dirty="0" err="1"/>
              <a:t>förnamn</a:t>
            </a:r>
            <a:r>
              <a:rPr lang="en-US" sz="1200" dirty="0"/>
              <a:t>: Ex: Åsa – </a:t>
            </a:r>
            <a:r>
              <a:rPr lang="en-US" sz="1200" dirty="0" err="1"/>
              <a:t>Ungdom</a:t>
            </a:r>
            <a:endParaRPr lang="en-US" sz="1200" dirty="0"/>
          </a:p>
          <a:p>
            <a:pPr marL="171450" indent="-171450" rtl="0" fontAlgn="ctr">
              <a:spcBef>
                <a:spcPts val="0"/>
              </a:spcBef>
              <a:spcAft>
                <a:spcPts val="0"/>
              </a:spcAft>
              <a:buFont typeface="Arial" panose="020B0604020202020204" pitchFamily="34" charset="0"/>
              <a:buChar char="•"/>
            </a:pPr>
            <a:r>
              <a:rPr lang="en-US" sz="1200" dirty="0" err="1"/>
              <a:t>Estimerad</a:t>
            </a:r>
            <a:r>
              <a:rPr lang="en-US" sz="1200" dirty="0"/>
              <a:t> </a:t>
            </a:r>
            <a:r>
              <a:rPr lang="en-US" sz="1200" dirty="0" err="1"/>
              <a:t>försäljning</a:t>
            </a:r>
            <a:r>
              <a:rPr lang="en-US" sz="1200" dirty="0"/>
              <a:t> </a:t>
            </a:r>
            <a:r>
              <a:rPr lang="en-US" sz="1200" dirty="0" err="1"/>
              <a:t>snitt</a:t>
            </a:r>
            <a:r>
              <a:rPr lang="en-US" sz="1200" dirty="0"/>
              <a:t> 15 </a:t>
            </a:r>
            <a:r>
              <a:rPr lang="en-US" sz="1200" dirty="0" err="1"/>
              <a:t>paket</a:t>
            </a:r>
            <a:r>
              <a:rPr lang="en-US" sz="1200" dirty="0"/>
              <a:t> = 900 </a:t>
            </a:r>
            <a:r>
              <a:rPr lang="en-US" sz="1200" dirty="0" err="1"/>
              <a:t>paket</a:t>
            </a:r>
            <a:r>
              <a:rPr lang="en-US" sz="1200" dirty="0"/>
              <a:t> = </a:t>
            </a:r>
            <a:r>
              <a:rPr lang="en-US" sz="1200" dirty="0" err="1"/>
              <a:t>förtjänsten</a:t>
            </a:r>
            <a:r>
              <a:rPr lang="en-US" sz="1200" dirty="0"/>
              <a:t> 42 000 (7000 per lag)</a:t>
            </a:r>
          </a:p>
          <a:p>
            <a:pPr lvl="1"/>
            <a:r>
              <a:rPr lang="da-DK" sz="1200" dirty="0" err="1"/>
              <a:t>Förtjänsten</a:t>
            </a:r>
            <a:r>
              <a:rPr lang="da-DK" sz="1200" dirty="0"/>
              <a:t> per paket </a:t>
            </a:r>
            <a:r>
              <a:rPr lang="da-DK" sz="1200" dirty="0" err="1"/>
              <a:t>är</a:t>
            </a:r>
            <a:r>
              <a:rPr lang="da-DK" sz="1200" dirty="0"/>
              <a:t> enligt </a:t>
            </a:r>
            <a:r>
              <a:rPr lang="da-DK" sz="1200" dirty="0" err="1"/>
              <a:t>nedan</a:t>
            </a:r>
            <a:r>
              <a:rPr lang="da-DK" sz="1200" dirty="0"/>
              <a:t>:</a:t>
            </a:r>
          </a:p>
          <a:p>
            <a:pPr lvl="1"/>
            <a:r>
              <a:rPr lang="da-DK" sz="1200" dirty="0" err="1"/>
              <a:t>Prisnivå</a:t>
            </a:r>
            <a:r>
              <a:rPr lang="da-DK" sz="1200" dirty="0"/>
              <a:t> 120 </a:t>
            </a:r>
            <a:r>
              <a:rPr lang="da-DK" sz="1200" dirty="0" err="1"/>
              <a:t>kr</a:t>
            </a:r>
            <a:r>
              <a:rPr lang="da-DK" sz="1200" dirty="0"/>
              <a:t>: </a:t>
            </a:r>
            <a:r>
              <a:rPr lang="da-DK" sz="1200" dirty="0" err="1"/>
              <a:t>ersättning</a:t>
            </a:r>
            <a:r>
              <a:rPr lang="da-DK" sz="1200" dirty="0"/>
              <a:t> 30 </a:t>
            </a:r>
            <a:r>
              <a:rPr lang="da-DK" sz="1200" dirty="0" err="1"/>
              <a:t>kr</a:t>
            </a:r>
            <a:endParaRPr lang="da-DK" sz="1200" dirty="0"/>
          </a:p>
          <a:p>
            <a:pPr lvl="1"/>
            <a:r>
              <a:rPr lang="da-DK" sz="1200" dirty="0" err="1"/>
              <a:t>Prisnivå</a:t>
            </a:r>
            <a:r>
              <a:rPr lang="da-DK" sz="1200" dirty="0"/>
              <a:t> 150 </a:t>
            </a:r>
            <a:r>
              <a:rPr lang="da-DK" sz="1200" dirty="0" err="1"/>
              <a:t>kr</a:t>
            </a:r>
            <a:r>
              <a:rPr lang="da-DK" sz="1200" dirty="0"/>
              <a:t>: </a:t>
            </a:r>
            <a:r>
              <a:rPr lang="da-DK" sz="1200" dirty="0" err="1"/>
              <a:t>ersättning</a:t>
            </a:r>
            <a:r>
              <a:rPr lang="da-DK" sz="1200" dirty="0"/>
              <a:t> 37 </a:t>
            </a:r>
            <a:r>
              <a:rPr lang="da-DK" sz="1200" dirty="0" err="1"/>
              <a:t>kr</a:t>
            </a:r>
            <a:endParaRPr lang="da-DK" sz="1200" dirty="0"/>
          </a:p>
          <a:p>
            <a:pPr lvl="1"/>
            <a:r>
              <a:rPr lang="da-DK" sz="1200" dirty="0" err="1"/>
              <a:t>Prisnivå</a:t>
            </a:r>
            <a:r>
              <a:rPr lang="da-DK" sz="1200" dirty="0"/>
              <a:t> 180 </a:t>
            </a:r>
            <a:r>
              <a:rPr lang="da-DK" sz="1200" dirty="0" err="1"/>
              <a:t>kr</a:t>
            </a:r>
            <a:r>
              <a:rPr lang="da-DK" sz="1200" dirty="0"/>
              <a:t>: </a:t>
            </a:r>
            <a:r>
              <a:rPr lang="da-DK" sz="1200" dirty="0" err="1"/>
              <a:t>ersättning</a:t>
            </a:r>
            <a:r>
              <a:rPr lang="da-DK" sz="1200" dirty="0"/>
              <a:t> 45 </a:t>
            </a:r>
            <a:r>
              <a:rPr lang="da-DK" sz="1200" dirty="0" err="1"/>
              <a:t>kr</a:t>
            </a:r>
            <a:endParaRPr lang="da-DK" sz="1200" dirty="0"/>
          </a:p>
          <a:p>
            <a:pPr lvl="1"/>
            <a:r>
              <a:rPr lang="da-DK" sz="1200" dirty="0" err="1"/>
              <a:t>Prisnivå</a:t>
            </a:r>
            <a:r>
              <a:rPr lang="da-DK" sz="1200" dirty="0"/>
              <a:t> 200 </a:t>
            </a:r>
            <a:r>
              <a:rPr lang="da-DK" sz="1200" dirty="0" err="1"/>
              <a:t>kr</a:t>
            </a:r>
            <a:r>
              <a:rPr lang="da-DK" sz="1200" dirty="0"/>
              <a:t>: </a:t>
            </a:r>
            <a:r>
              <a:rPr lang="da-DK" sz="1200" dirty="0" err="1"/>
              <a:t>ersättning</a:t>
            </a:r>
            <a:r>
              <a:rPr lang="da-DK" sz="1200" dirty="0"/>
              <a:t> 50 </a:t>
            </a:r>
            <a:r>
              <a:rPr lang="da-DK" sz="1200" dirty="0" err="1"/>
              <a:t>kr</a:t>
            </a:r>
            <a:endParaRPr lang="da-DK" sz="1200" dirty="0"/>
          </a:p>
          <a:p>
            <a:pPr lvl="1"/>
            <a:r>
              <a:rPr lang="da-DK" sz="1200" dirty="0" err="1"/>
              <a:t>Prisnivå</a:t>
            </a:r>
            <a:r>
              <a:rPr lang="da-DK" sz="1200" dirty="0"/>
              <a:t> 220 </a:t>
            </a:r>
            <a:r>
              <a:rPr lang="da-DK" sz="1200" dirty="0" err="1"/>
              <a:t>kr</a:t>
            </a:r>
            <a:r>
              <a:rPr lang="da-DK" sz="1200" dirty="0"/>
              <a:t>: </a:t>
            </a:r>
            <a:r>
              <a:rPr lang="da-DK" sz="1200" dirty="0" err="1"/>
              <a:t>ersättning</a:t>
            </a:r>
            <a:r>
              <a:rPr lang="da-DK" sz="1200" dirty="0"/>
              <a:t> 55 </a:t>
            </a:r>
            <a:r>
              <a:rPr lang="da-DK" sz="1200" dirty="0" err="1"/>
              <a:t>kr</a:t>
            </a:r>
            <a:endParaRPr lang="da-DK" sz="1200" dirty="0"/>
          </a:p>
          <a:p>
            <a:pPr lvl="1"/>
            <a:r>
              <a:rPr lang="da-DK" sz="1200" dirty="0" err="1"/>
              <a:t>Prisnivå</a:t>
            </a:r>
            <a:r>
              <a:rPr lang="da-DK" sz="1200" dirty="0"/>
              <a:t> 250 </a:t>
            </a:r>
            <a:r>
              <a:rPr lang="da-DK" sz="1200" dirty="0" err="1"/>
              <a:t>kr</a:t>
            </a:r>
            <a:r>
              <a:rPr lang="da-DK" sz="1200" dirty="0"/>
              <a:t>: </a:t>
            </a:r>
            <a:r>
              <a:rPr lang="da-DK" sz="1200" dirty="0" err="1"/>
              <a:t>ersättning</a:t>
            </a:r>
            <a:r>
              <a:rPr lang="da-DK" sz="1200" dirty="0"/>
              <a:t> 63 </a:t>
            </a:r>
            <a:r>
              <a:rPr lang="da-DK" sz="1200" dirty="0" err="1"/>
              <a:t>kr</a:t>
            </a:r>
            <a:endParaRPr lang="da-DK" sz="1200" dirty="0"/>
          </a:p>
          <a:p>
            <a:pPr marL="171450" indent="-171450" rtl="0" fontAlgn="ctr">
              <a:spcBef>
                <a:spcPts val="0"/>
              </a:spcBef>
              <a:spcAft>
                <a:spcPts val="0"/>
              </a:spcAft>
              <a:buFont typeface="Arial" panose="020B0604020202020204" pitchFamily="34" charset="0"/>
              <a:buChar char="•"/>
            </a:pPr>
            <a:r>
              <a:rPr lang="en-US" sz="1200" dirty="0" err="1"/>
              <a:t>Estimerat</a:t>
            </a:r>
            <a:r>
              <a:rPr lang="en-US" sz="1200" dirty="0"/>
              <a:t> </a:t>
            </a:r>
            <a:r>
              <a:rPr lang="en-US" sz="1200" dirty="0" err="1"/>
              <a:t>snitt</a:t>
            </a:r>
            <a:r>
              <a:rPr lang="en-US" sz="1200" dirty="0"/>
              <a:t> </a:t>
            </a:r>
            <a:r>
              <a:rPr lang="en-US" sz="1200" dirty="0" err="1"/>
              <a:t>antal</a:t>
            </a:r>
            <a:r>
              <a:rPr lang="en-US" sz="1200" dirty="0"/>
              <a:t> </a:t>
            </a:r>
            <a:r>
              <a:rPr lang="en-US" sz="1200" dirty="0" err="1"/>
              <a:t>sålda</a:t>
            </a:r>
            <a:r>
              <a:rPr lang="en-US" sz="1200" dirty="0"/>
              <a:t> </a:t>
            </a:r>
            <a:r>
              <a:rPr lang="en-US" sz="1200" dirty="0" err="1"/>
              <a:t>paket</a:t>
            </a:r>
            <a:r>
              <a:rPr lang="en-US" sz="1200" dirty="0"/>
              <a:t> x 46 </a:t>
            </a:r>
            <a:r>
              <a:rPr lang="en-US" sz="1200" dirty="0" err="1"/>
              <a:t>kr</a:t>
            </a:r>
            <a:endParaRPr lang="en-US" sz="1200" dirty="0"/>
          </a:p>
          <a:p>
            <a:pPr marL="171450" indent="-171450" rtl="0" fontAlgn="ctr">
              <a:spcBef>
                <a:spcPts val="0"/>
              </a:spcBef>
              <a:spcAft>
                <a:spcPts val="0"/>
              </a:spcAft>
              <a:buFont typeface="Arial" panose="020B0604020202020204" pitchFamily="34" charset="0"/>
              <a:buChar char="•"/>
            </a:pPr>
            <a:r>
              <a:rPr lang="en-US" sz="1200" dirty="0" err="1"/>
              <a:t>Betalningen</a:t>
            </a:r>
            <a:r>
              <a:rPr lang="en-US" sz="1200" dirty="0"/>
              <a:t> via BG, </a:t>
            </a:r>
            <a:r>
              <a:rPr lang="en-US" sz="1200" dirty="0" err="1"/>
              <a:t>boka</a:t>
            </a:r>
            <a:r>
              <a:rPr lang="en-US" sz="1200" dirty="0"/>
              <a:t> av </a:t>
            </a:r>
            <a:r>
              <a:rPr lang="en-US" sz="1200" dirty="0" err="1"/>
              <a:t>i</a:t>
            </a:r>
            <a:r>
              <a:rPr lang="en-US" sz="1200" dirty="0"/>
              <a:t> </a:t>
            </a:r>
            <a:r>
              <a:rPr lang="en-US" sz="1200" dirty="0" err="1"/>
              <a:t>orderöversikt</a:t>
            </a:r>
            <a:br>
              <a:rPr lang="en-US" sz="1200" dirty="0"/>
            </a:br>
            <a:endParaRPr lang="en-US" sz="1200" dirty="0"/>
          </a:p>
          <a:p>
            <a:pPr marL="171450" indent="-171450" rtl="0" fontAlgn="ctr">
              <a:spcBef>
                <a:spcPts val="0"/>
              </a:spcBef>
              <a:spcAft>
                <a:spcPts val="0"/>
              </a:spcAft>
              <a:buFont typeface="Arial" panose="020B0604020202020204" pitchFamily="34" charset="0"/>
              <a:buChar char="•"/>
            </a:pPr>
            <a:r>
              <a:rPr lang="en-US" sz="1400" b="1" dirty="0" err="1">
                <a:solidFill>
                  <a:srgbClr val="008A00"/>
                </a:solidFill>
                <a:cs typeface="Times New Roman" panose="02020603050405020304" pitchFamily="18" charset="0"/>
              </a:rPr>
              <a:t>Säljperiod</a:t>
            </a:r>
            <a:r>
              <a:rPr lang="en-US" sz="1400" b="1" dirty="0">
                <a:solidFill>
                  <a:srgbClr val="008A00"/>
                </a:solidFill>
                <a:cs typeface="Times New Roman" panose="02020603050405020304" pitchFamily="18" charset="0"/>
              </a:rPr>
              <a:t>: Start </a:t>
            </a:r>
            <a:r>
              <a:rPr lang="en-US" sz="1400" b="1" dirty="0" err="1">
                <a:solidFill>
                  <a:srgbClr val="008A00"/>
                </a:solidFill>
                <a:cs typeface="Times New Roman" panose="02020603050405020304" pitchFamily="18" charset="0"/>
              </a:rPr>
              <a:t>oktober</a:t>
            </a:r>
            <a:r>
              <a:rPr lang="en-US" sz="1400" b="1" dirty="0">
                <a:solidFill>
                  <a:srgbClr val="008A00"/>
                </a:solidFill>
                <a:cs typeface="Times New Roman" panose="02020603050405020304" pitchFamily="18" charset="0"/>
              </a:rPr>
              <a:t>, information </a:t>
            </a:r>
            <a:r>
              <a:rPr lang="en-US" sz="1400" b="1" dirty="0" err="1">
                <a:solidFill>
                  <a:srgbClr val="008A00"/>
                </a:solidFill>
                <a:cs typeface="Times New Roman" panose="02020603050405020304" pitchFamily="18" charset="0"/>
              </a:rPr>
              <a:t>ges</a:t>
            </a:r>
            <a:r>
              <a:rPr lang="en-US" sz="1400" b="1" dirty="0">
                <a:solidFill>
                  <a:srgbClr val="008A00"/>
                </a:solidFill>
                <a:cs typeface="Times New Roman" panose="02020603050405020304" pitchFamily="18" charset="0"/>
              </a:rPr>
              <a:t> </a:t>
            </a:r>
            <a:r>
              <a:rPr lang="en-US" sz="1400" b="1" dirty="0" err="1">
                <a:solidFill>
                  <a:srgbClr val="008A00"/>
                </a:solidFill>
                <a:cs typeface="Times New Roman" panose="02020603050405020304" pitchFamily="18" charset="0"/>
              </a:rPr>
              <a:t>på</a:t>
            </a:r>
            <a:r>
              <a:rPr lang="en-US" sz="1400" b="1" dirty="0">
                <a:solidFill>
                  <a:srgbClr val="008A00"/>
                </a:solidFill>
                <a:cs typeface="Times New Roman" panose="02020603050405020304" pitchFamily="18" charset="0"/>
              </a:rPr>
              <a:t> </a:t>
            </a:r>
            <a:r>
              <a:rPr lang="en-US" sz="1400" b="1" dirty="0" err="1">
                <a:solidFill>
                  <a:srgbClr val="008A00"/>
                </a:solidFill>
                <a:cs typeface="Times New Roman" panose="02020603050405020304" pitchFamily="18" charset="0"/>
              </a:rPr>
              <a:t>föräldra</a:t>
            </a:r>
            <a:r>
              <a:rPr lang="en-US" sz="1400" b="1" dirty="0">
                <a:solidFill>
                  <a:srgbClr val="008A00"/>
                </a:solidFill>
                <a:cs typeface="Times New Roman" panose="02020603050405020304" pitchFamily="18" charset="0"/>
              </a:rPr>
              <a:t>-/</a:t>
            </a:r>
            <a:r>
              <a:rPr lang="en-US" sz="1400" b="1" dirty="0" err="1">
                <a:solidFill>
                  <a:srgbClr val="008A00"/>
                </a:solidFill>
                <a:cs typeface="Times New Roman" panose="02020603050405020304" pitchFamily="18" charset="0"/>
              </a:rPr>
              <a:t>spelarmöten</a:t>
            </a:r>
            <a:r>
              <a:rPr lang="en-US" sz="1400" b="1" dirty="0">
                <a:solidFill>
                  <a:srgbClr val="008A00"/>
                </a:solidFill>
                <a:cs typeface="Times New Roman" panose="02020603050405020304" pitchFamily="18" charset="0"/>
              </a:rPr>
              <a:t>.</a:t>
            </a:r>
          </a:p>
          <a:p>
            <a:endParaRPr lang="sv-SE" sz="1200" dirty="0">
              <a:highlight>
                <a:srgbClr val="FFFF00"/>
              </a:highlight>
            </a:endParaRPr>
          </a:p>
          <a:p>
            <a:pPr>
              <a:lnSpc>
                <a:spcPct val="115000"/>
              </a:lnSpc>
              <a:spcAft>
                <a:spcPts val="1000"/>
              </a:spcAft>
            </a:pPr>
            <a:endParaRPr lang="en-SE" sz="1200" dirty="0">
              <a:effectLst/>
              <a:ea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55C4FC6-941D-EB4A-87B4-A9C4E25B940F}"/>
              </a:ext>
            </a:extLst>
          </p:cNvPr>
          <p:cNvPicPr>
            <a:picLocks noChangeAspect="1"/>
          </p:cNvPicPr>
          <p:nvPr/>
        </p:nvPicPr>
        <p:blipFill>
          <a:blip r:embed="rId3"/>
          <a:stretch>
            <a:fillRect/>
          </a:stretch>
        </p:blipFill>
        <p:spPr>
          <a:xfrm>
            <a:off x="7448871" y="2861208"/>
            <a:ext cx="4034291" cy="37221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780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5F4296-132F-5723-B631-580E6F6428BC}"/>
              </a:ext>
            </a:extLst>
          </p:cNvPr>
          <p:cNvSpPr>
            <a:spLocks noGrp="1"/>
          </p:cNvSpPr>
          <p:nvPr>
            <p:ph type="body" sz="quarter" idx="11"/>
          </p:nvPr>
        </p:nvSpPr>
        <p:spPr/>
        <p:txBody>
          <a:bodyPr/>
          <a:lstStyle/>
          <a:p>
            <a:r>
              <a:rPr lang="en-US" dirty="0" err="1"/>
              <a:t>Medlemskap</a:t>
            </a:r>
            <a:r>
              <a:rPr lang="en-US" dirty="0"/>
              <a:t> &amp; </a:t>
            </a:r>
            <a:r>
              <a:rPr lang="en-US" dirty="0" err="1"/>
              <a:t>avgifter</a:t>
            </a:r>
            <a:endParaRPr lang="en-SE" dirty="0"/>
          </a:p>
        </p:txBody>
      </p:sp>
      <p:sp>
        <p:nvSpPr>
          <p:cNvPr id="5" name="TextBox 4">
            <a:extLst>
              <a:ext uri="{FF2B5EF4-FFF2-40B4-BE49-F238E27FC236}">
                <a16:creationId xmlns:a16="http://schemas.microsoft.com/office/drawing/2014/main" id="{2C58853E-CF97-721B-99C4-D4E7AE8B5845}"/>
              </a:ext>
            </a:extLst>
          </p:cNvPr>
          <p:cNvSpPr txBox="1"/>
          <p:nvPr/>
        </p:nvSpPr>
        <p:spPr>
          <a:xfrm>
            <a:off x="192024" y="4011751"/>
            <a:ext cx="6677036" cy="2647328"/>
          </a:xfrm>
          <a:prstGeom prst="rect">
            <a:avLst/>
          </a:prstGeom>
          <a:noFill/>
        </p:spPr>
        <p:txBody>
          <a:bodyPr wrap="square" rtlCol="0">
            <a:spAutoFit/>
          </a:bodyPr>
          <a:lstStyle/>
          <a:p>
            <a:r>
              <a:rPr lang="en-US" b="1" dirty="0"/>
              <a:t>Vad </a:t>
            </a:r>
            <a:r>
              <a:rPr lang="en-US" b="1" dirty="0" err="1"/>
              <a:t>täcker</a:t>
            </a:r>
            <a:r>
              <a:rPr lang="en-US" b="1" dirty="0"/>
              <a:t> </a:t>
            </a:r>
            <a:r>
              <a:rPr lang="en-US" b="1" dirty="0" err="1"/>
              <a:t>avgiften</a:t>
            </a:r>
            <a:r>
              <a:rPr lang="en-US" b="1" dirty="0"/>
              <a:t>?</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Personliga spelarlicenser inomhus och beach, hallhyra för lagets träningstider och matchtider samt del av vår förrådshyra. </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Den ska också täcka utbildningar som tränare/ledare och spelare behöver gå, tillgång till SVBF:s utbildningsportal. </a:t>
            </a: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Julpresent som ordnas av styrelsen till tränare/ ledare/ styrelse/ ledare som direkt hjälper styrelsen (julpresenter och annan uppmuntran till övriga som gjort mycket ideellt för lagen samt lagens ”egna” sponsorer sköter lagen själv och eventuella presenter till dem betalas ur lagets kassa). </a:t>
            </a:r>
            <a:endParaRPr lang="en-SE" sz="1200" dirty="0">
              <a:cs typeface="Times New Roman" panose="02020603050405020304" pitchFamily="18" charset="0"/>
            </a:endParaRPr>
          </a:p>
          <a:p>
            <a:pPr marL="171450" indent="-171450">
              <a:lnSpc>
                <a:spcPct val="115000"/>
              </a:lnSpc>
              <a:spcAft>
                <a:spcPts val="1000"/>
              </a:spcAft>
              <a:buFont typeface="Arial" panose="020B0604020202020204" pitchFamily="34" charset="0"/>
              <a:buChar char="•"/>
            </a:pPr>
            <a:r>
              <a:rPr lang="sv" sz="1200" dirty="0">
                <a:cs typeface="Times New Roman" panose="02020603050405020304" pitchFamily="18" charset="0"/>
              </a:rPr>
              <a:t>Föreningsuppdrag t.ex. resa till årsmöte (NSVBF).</a:t>
            </a:r>
            <a:endParaRPr lang="en-SE" sz="1200" dirty="0">
              <a:cs typeface="Times New Roman" panose="02020603050405020304" pitchFamily="18" charset="0"/>
            </a:endParaRPr>
          </a:p>
        </p:txBody>
      </p:sp>
      <p:sp>
        <p:nvSpPr>
          <p:cNvPr id="6" name="TextBox 5">
            <a:extLst>
              <a:ext uri="{FF2B5EF4-FFF2-40B4-BE49-F238E27FC236}">
                <a16:creationId xmlns:a16="http://schemas.microsoft.com/office/drawing/2014/main" id="{3A91C1DC-4BD1-4114-40CA-C88732CCA347}"/>
              </a:ext>
            </a:extLst>
          </p:cNvPr>
          <p:cNvSpPr txBox="1"/>
          <p:nvPr/>
        </p:nvSpPr>
        <p:spPr>
          <a:xfrm>
            <a:off x="6739653" y="1664088"/>
            <a:ext cx="5322940" cy="1549142"/>
          </a:xfrm>
          <a:prstGeom prst="rect">
            <a:avLst/>
          </a:prstGeom>
          <a:noFill/>
        </p:spPr>
        <p:txBody>
          <a:bodyPr wrap="square" rtlCol="0">
            <a:spAutoFit/>
          </a:bodyPr>
          <a:lstStyle/>
          <a:p>
            <a:r>
              <a:rPr lang="en-US" b="1" dirty="0" err="1"/>
              <a:t>Medlems</a:t>
            </a:r>
            <a:r>
              <a:rPr lang="en-US" b="1" dirty="0"/>
              <a:t>- </a:t>
            </a:r>
            <a:r>
              <a:rPr lang="en-US" b="1" dirty="0" err="1"/>
              <a:t>och</a:t>
            </a:r>
            <a:r>
              <a:rPr lang="en-US" b="1" dirty="0"/>
              <a:t> </a:t>
            </a:r>
            <a:r>
              <a:rPr lang="en-US" b="1" dirty="0" err="1"/>
              <a:t>deltagaravgift</a:t>
            </a:r>
            <a:endParaRPr lang="en-US" b="1" dirty="0"/>
          </a:p>
          <a:p>
            <a:pPr marL="171450" indent="-171450">
              <a:spcAft>
                <a:spcPts val="1000"/>
              </a:spcAft>
              <a:buFont typeface="Arial" panose="020B0604020202020204" pitchFamily="34" charset="0"/>
              <a:buChar char="•"/>
            </a:pPr>
            <a:r>
              <a:rPr lang="sv" sz="1200" dirty="0">
                <a:cs typeface="Times New Roman" panose="02020603050405020304" pitchFamily="18" charset="0"/>
              </a:rPr>
              <a:t>Medlemsavgiften i föreningen är 250 kr för enskild medlem och 350 kr för familj.</a:t>
            </a:r>
          </a:p>
          <a:p>
            <a:pPr marL="171450" indent="-171450">
              <a:spcAft>
                <a:spcPts val="1000"/>
              </a:spcAft>
              <a:buFont typeface="Arial" panose="020B0604020202020204" pitchFamily="34" charset="0"/>
              <a:buChar char="•"/>
            </a:pPr>
            <a:r>
              <a:rPr lang="sv" sz="1200" dirty="0">
                <a:cs typeface="Times New Roman" panose="02020603050405020304" pitchFamily="18" charset="0"/>
              </a:rPr>
              <a:t>Deltagaravgiften grundar sig på hur många träningar man har per vecka.</a:t>
            </a:r>
          </a:p>
          <a:p>
            <a:pPr marL="171450" indent="-171450">
              <a:spcAft>
                <a:spcPts val="1000"/>
              </a:spcAft>
              <a:buFont typeface="Arial" panose="020B0604020202020204" pitchFamily="34" charset="0"/>
              <a:buChar char="•"/>
            </a:pPr>
            <a:r>
              <a:rPr lang="sv" sz="1200" dirty="0">
                <a:cs typeface="Times New Roman" panose="02020603050405020304" pitchFamily="18" charset="0"/>
              </a:rPr>
              <a:t>Deltagaravgiften betalas inte tillbaka om spelaren väljer att sluta. Halv deltagaravgift betalas om spelaren börjar efter första januari. </a:t>
            </a:r>
            <a:endParaRPr lang="en-SE" dirty="0"/>
          </a:p>
        </p:txBody>
      </p:sp>
      <p:sp>
        <p:nvSpPr>
          <p:cNvPr id="7" name="TextBox 6">
            <a:extLst>
              <a:ext uri="{FF2B5EF4-FFF2-40B4-BE49-F238E27FC236}">
                <a16:creationId xmlns:a16="http://schemas.microsoft.com/office/drawing/2014/main" id="{191BE139-E126-112D-1A4E-174459DEAC24}"/>
              </a:ext>
            </a:extLst>
          </p:cNvPr>
          <p:cNvSpPr txBox="1"/>
          <p:nvPr/>
        </p:nvSpPr>
        <p:spPr>
          <a:xfrm>
            <a:off x="192024" y="1660503"/>
            <a:ext cx="6172200" cy="2197525"/>
          </a:xfrm>
          <a:prstGeom prst="rect">
            <a:avLst/>
          </a:prstGeom>
          <a:noFill/>
        </p:spPr>
        <p:txBody>
          <a:bodyPr wrap="square" rtlCol="0">
            <a:spAutoFit/>
          </a:bodyPr>
          <a:lstStyle/>
          <a:p>
            <a:r>
              <a:rPr lang="sv-SE" b="1" dirty="0"/>
              <a:t>Medlemslapp</a:t>
            </a:r>
          </a:p>
          <a:p>
            <a:pPr marL="171450" lvl="0" indent="-171450">
              <a:lnSpc>
                <a:spcPct val="115000"/>
              </a:lnSpc>
              <a:buFont typeface="Arial" panose="020B0604020202020204" pitchFamily="34" charset="0"/>
              <a:buChar char="•"/>
            </a:pPr>
            <a:r>
              <a:rPr lang="sv" sz="1200" dirty="0">
                <a:cs typeface="Times New Roman" panose="02020603050405020304" pitchFamily="18" charset="0"/>
              </a:rPr>
              <a:t>Medlemslapp behövs för att lägga in personen/personerna i medlemsregistret.</a:t>
            </a:r>
            <a:br>
              <a:rPr lang="sv" sz="1200" dirty="0">
                <a:cs typeface="Times New Roman" panose="02020603050405020304" pitchFamily="18" charset="0"/>
              </a:rPr>
            </a:br>
            <a:endParaRPr lang="sv" sz="1200" dirty="0">
              <a:cs typeface="Times New Roman" panose="02020603050405020304" pitchFamily="18" charset="0"/>
            </a:endParaRPr>
          </a:p>
          <a:p>
            <a:pPr marL="171450" lvl="0" indent="-171450">
              <a:lnSpc>
                <a:spcPct val="115000"/>
              </a:lnSpc>
              <a:buFont typeface="Arial" panose="020B0604020202020204" pitchFamily="34" charset="0"/>
              <a:buChar char="•"/>
            </a:pPr>
            <a:r>
              <a:rPr lang="sv" sz="1200" dirty="0">
                <a:cs typeface="Times New Roman" panose="02020603050405020304" pitchFamily="18" charset="0"/>
              </a:rPr>
              <a:t>Personnummer med 10 siffror behövs på alla. </a:t>
            </a:r>
            <a:br>
              <a:rPr lang="sv" sz="1200" dirty="0">
                <a:cs typeface="Times New Roman" panose="02020603050405020304" pitchFamily="18" charset="0"/>
              </a:rPr>
            </a:br>
            <a:endParaRPr lang="sv" sz="1200" dirty="0">
              <a:cs typeface="Times New Roman" panose="02020603050405020304" pitchFamily="18" charset="0"/>
            </a:endParaRPr>
          </a:p>
          <a:p>
            <a:pPr marL="171450" lvl="0" indent="-171450">
              <a:lnSpc>
                <a:spcPct val="115000"/>
              </a:lnSpc>
              <a:buFont typeface="Arial" panose="020B0604020202020204" pitchFamily="34" charset="0"/>
              <a:buChar char="•"/>
            </a:pPr>
            <a:r>
              <a:rPr lang="sv" sz="1200" dirty="0">
                <a:cs typeface="Times New Roman" panose="02020603050405020304" pitchFamily="18" charset="0"/>
              </a:rPr>
              <a:t>Deltagar- och medlemsavgift betalas in på </a:t>
            </a:r>
            <a:r>
              <a:rPr lang="sv" sz="1200" b="1" dirty="0">
                <a:cs typeface="Times New Roman" panose="02020603050405020304" pitchFamily="18" charset="0"/>
              </a:rPr>
              <a:t>bankgiro 770-8092</a:t>
            </a:r>
            <a:br>
              <a:rPr lang="sv" sz="1200" dirty="0">
                <a:cs typeface="Times New Roman" panose="02020603050405020304" pitchFamily="18" charset="0"/>
              </a:rPr>
            </a:br>
            <a:endParaRPr lang="en-SE" sz="1200" dirty="0">
              <a:cs typeface="Times New Roman" panose="02020603050405020304" pitchFamily="18" charset="0"/>
            </a:endParaRPr>
          </a:p>
          <a:p>
            <a:pPr marL="171450" indent="-171450">
              <a:buFont typeface="Arial" panose="020B0604020202020204" pitchFamily="34" charset="0"/>
              <a:buChar char="•"/>
            </a:pPr>
            <a:r>
              <a:rPr lang="sv" sz="1200" dirty="0">
                <a:cs typeface="Times New Roman" panose="02020603050405020304" pitchFamily="18" charset="0"/>
              </a:rPr>
              <a:t>När punkt ett och två är klart kan spelaren licensieras. Licensen i volleyboll är personlig och i den ingår en olycksfallsförsäkring som gäller vid träning och match. Ledaren ansvarar för att spelaren har licens.</a:t>
            </a:r>
            <a:endParaRPr lang="sv-SE" sz="1200" dirty="0">
              <a:cs typeface="Times New Roman" panose="02020603050405020304" pitchFamily="18" charset="0"/>
            </a:endParaRPr>
          </a:p>
        </p:txBody>
      </p:sp>
      <p:pic>
        <p:nvPicPr>
          <p:cNvPr id="8" name="Picture 7">
            <a:extLst>
              <a:ext uri="{FF2B5EF4-FFF2-40B4-BE49-F238E27FC236}">
                <a16:creationId xmlns:a16="http://schemas.microsoft.com/office/drawing/2014/main" id="{440CC48C-206A-9F1F-1242-4F5636F9A694}"/>
              </a:ext>
            </a:extLst>
          </p:cNvPr>
          <p:cNvPicPr>
            <a:picLocks noChangeAspect="1"/>
          </p:cNvPicPr>
          <p:nvPr/>
        </p:nvPicPr>
        <p:blipFill>
          <a:blip r:embed="rId3"/>
          <a:stretch>
            <a:fillRect/>
          </a:stretch>
        </p:blipFill>
        <p:spPr>
          <a:xfrm>
            <a:off x="7154666" y="3294164"/>
            <a:ext cx="4386544" cy="2876889"/>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3948921D-8AF8-CDDF-B9E9-1430AE9F58C6}"/>
              </a:ext>
            </a:extLst>
          </p:cNvPr>
          <p:cNvSpPr txBox="1"/>
          <p:nvPr/>
        </p:nvSpPr>
        <p:spPr>
          <a:xfrm>
            <a:off x="6263640" y="6418539"/>
            <a:ext cx="6032105" cy="307777"/>
          </a:xfrm>
          <a:prstGeom prst="rect">
            <a:avLst/>
          </a:prstGeom>
          <a:noFill/>
        </p:spPr>
        <p:txBody>
          <a:bodyPr wrap="square" rtlCol="0">
            <a:spAutoFit/>
          </a:bodyPr>
          <a:lstStyle/>
          <a:p>
            <a:pPr marL="171450" indent="-171450">
              <a:buFont typeface="Arial" panose="020B0604020202020204" pitchFamily="34" charset="0"/>
              <a:buChar char="•"/>
            </a:pPr>
            <a:r>
              <a:rPr lang="sv-SE" sz="1400" b="1" dirty="0">
                <a:solidFill>
                  <a:srgbClr val="008A00"/>
                </a:solidFill>
                <a:cs typeface="Times New Roman" panose="02020603050405020304" pitchFamily="18" charset="0"/>
              </a:rPr>
              <a:t>Medlemslapp finns upplagd på respektive lags sida på Laget.se</a:t>
            </a:r>
          </a:p>
        </p:txBody>
      </p:sp>
    </p:spTree>
    <p:extLst>
      <p:ext uri="{BB962C8B-B14F-4D97-AF65-F5344CB8AC3E}">
        <p14:creationId xmlns:p14="http://schemas.microsoft.com/office/powerpoint/2010/main" val="1950433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E31F0C-C4C2-EAFD-D6B6-4800B2FEC9AC}"/>
              </a:ext>
            </a:extLst>
          </p:cNvPr>
          <p:cNvSpPr>
            <a:spLocks noGrp="1"/>
          </p:cNvSpPr>
          <p:nvPr>
            <p:ph type="body" sz="quarter" idx="11"/>
          </p:nvPr>
        </p:nvSpPr>
        <p:spPr/>
        <p:txBody>
          <a:bodyPr/>
          <a:lstStyle/>
          <a:p>
            <a:r>
              <a:rPr lang="en-US" dirty="0" err="1"/>
              <a:t>Utdrag</a:t>
            </a:r>
            <a:r>
              <a:rPr lang="en-US" dirty="0"/>
              <a:t> </a:t>
            </a:r>
            <a:r>
              <a:rPr lang="en-US" dirty="0" err="1"/>
              <a:t>belastningsregister</a:t>
            </a:r>
            <a:endParaRPr lang="en-SE" dirty="0"/>
          </a:p>
        </p:txBody>
      </p:sp>
      <p:sp>
        <p:nvSpPr>
          <p:cNvPr id="3" name="TextBox 2">
            <a:extLst>
              <a:ext uri="{FF2B5EF4-FFF2-40B4-BE49-F238E27FC236}">
                <a16:creationId xmlns:a16="http://schemas.microsoft.com/office/drawing/2014/main" id="{61090AC0-8470-3BA9-5471-7F8402A41174}"/>
              </a:ext>
            </a:extLst>
          </p:cNvPr>
          <p:cNvSpPr txBox="1"/>
          <p:nvPr/>
        </p:nvSpPr>
        <p:spPr>
          <a:xfrm>
            <a:off x="192024" y="1660503"/>
            <a:ext cx="6172200" cy="4215962"/>
          </a:xfrm>
          <a:prstGeom prst="rect">
            <a:avLst/>
          </a:prstGeom>
          <a:noFill/>
        </p:spPr>
        <p:txBody>
          <a:bodyPr wrap="square" rtlCol="0">
            <a:spAutoFit/>
          </a:bodyPr>
          <a:lstStyle/>
          <a:p>
            <a:r>
              <a:rPr lang="sv-SE" b="1" dirty="0"/>
              <a:t>Belastningsregister</a:t>
            </a:r>
          </a:p>
          <a:p>
            <a:pPr marL="171450" indent="-171450">
              <a:buFont typeface="Arial" panose="020B0604020202020204" pitchFamily="34" charset="0"/>
              <a:buChar char="•"/>
            </a:pPr>
            <a:r>
              <a:rPr lang="sv-SE" sz="1200" b="0" i="0" dirty="0">
                <a:effectLst/>
                <a:highlight>
                  <a:srgbClr val="FFFFFF"/>
                </a:highlight>
              </a:rPr>
              <a:t>Idrotten ska vara en</a:t>
            </a:r>
            <a:r>
              <a:rPr lang="sv-SE" sz="1200" b="1" i="0" dirty="0">
                <a:effectLst/>
                <a:highlight>
                  <a:srgbClr val="FFFFFF"/>
                </a:highlight>
              </a:rPr>
              <a:t> </a:t>
            </a:r>
            <a:r>
              <a:rPr lang="sv-SE" sz="1200" b="0" i="0" dirty="0">
                <a:effectLst/>
                <a:highlight>
                  <a:srgbClr val="FFFFFF"/>
                </a:highlight>
              </a:rPr>
              <a:t>trygg miljö fri från kränkningar, trakasserier, våld och övergrepp. Föreningar ska därför begära begränsat registerutdrag ur belastningsregistret för den som anställs eller har uppdrag i föreningen och där har direkt och regelbunden kontakt med barn. Läs mer om detta på </a:t>
            </a:r>
            <a:r>
              <a:rPr lang="sv-SE" sz="1200" b="0" i="0" dirty="0">
                <a:effectLst/>
                <a:highlight>
                  <a:srgbClr val="FFFFFF"/>
                </a:highlight>
                <a:hlinkClick r:id="rId3" tooltip="Protected by Outlook: https://lagetse-99a7680fa366.intercom-clicks.com/via/e?ob=nPA2cGdS3AXcIUvtFgVB6WDQRU39GKuQ3mL7UcS7M9k7ZgbFEoiuF6HQ1GpTKDp0xo17ddfX7pH%2FdwdTmRIjrvc6NQhTSYLFcKhN9Jy0hr8%3D&amp;h=95d9385d413b9e4c7a2f44b7a096408e7d647ece-s9tcnbxf_126591001395227&amp;l=4e5178335b2053f284aef8fb87de8e3a33ad51ff-109436347. Click or tap to follow the link.">
                  <a:extLst>
                    <a:ext uri="{A12FA001-AC4F-418D-AE19-62706E023703}">
                      <ahyp:hlinkClr xmlns:ahyp="http://schemas.microsoft.com/office/drawing/2018/hyperlinkcolor" val="tx"/>
                    </a:ext>
                  </a:extLst>
                </a:hlinkClick>
              </a:rPr>
              <a:t>Riksidrottsförbundets hemsida</a:t>
            </a:r>
            <a:r>
              <a:rPr lang="sv-SE" sz="1200" b="0" i="0" dirty="0">
                <a:effectLst/>
                <a:highlight>
                  <a:srgbClr val="FFFFFF"/>
                </a:highlight>
              </a:rPr>
              <a:t>.</a:t>
            </a:r>
            <a:endParaRPr lang="sv-SE" sz="1200" b="1" dirty="0"/>
          </a:p>
          <a:p>
            <a:endParaRPr lang="sv-SE" b="1" dirty="0"/>
          </a:p>
          <a:p>
            <a:pPr marL="171450" lvl="0" indent="-171450" fontAlgn="base">
              <a:lnSpc>
                <a:spcPct val="115000"/>
              </a:lnSpc>
              <a:spcAft>
                <a:spcPts val="1000"/>
              </a:spcAft>
              <a:buFont typeface="Arial" panose="020B0604020202020204" pitchFamily="34" charset="0"/>
              <a:buChar char="•"/>
            </a:pPr>
            <a:r>
              <a:rPr lang="sv" sz="1200" dirty="0">
                <a:solidFill>
                  <a:srgbClr val="000000"/>
                </a:solidFill>
                <a:effectLst/>
                <a:ea typeface="Calibri" panose="020F0502020204030204" pitchFamily="34" charset="0"/>
                <a:cs typeface="Calibri" panose="020F0502020204030204" pitchFamily="34" charset="0"/>
              </a:rPr>
              <a:t>Länk för att hämta utdrag från belastningsregister: </a:t>
            </a:r>
            <a:r>
              <a:rPr lang="sv" sz="1200" u="sng" dirty="0">
                <a:solidFill>
                  <a:srgbClr val="0000FF"/>
                </a:solidFill>
                <a:effectLst/>
                <a:ea typeface="Times New Roman" panose="02020603050405020304" pitchFamily="18" charset="0"/>
                <a:cs typeface="Times New Roman" panose="02020603050405020304" pitchFamily="18" charset="0"/>
                <a:hlinkClick r:id="rId4"/>
              </a:rPr>
              <a:t>Belastningsregistret - begära utdrag | Polismyndigheten (polisen.se)</a:t>
            </a:r>
            <a:endParaRPr lang="sv" sz="1200" u="sng" dirty="0">
              <a:solidFill>
                <a:srgbClr val="0000FF"/>
              </a:solidFill>
              <a:effectLst/>
              <a:ea typeface="Times New Roman" panose="02020603050405020304" pitchFamily="18" charset="0"/>
              <a:cs typeface="Times New Roman" panose="02020603050405020304" pitchFamily="18" charset="0"/>
            </a:endParaRP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Klubben kan numera hantera dessa utdrag i en funktion på Laget.se för att intyga ett kontrollerat utdrag i medlemsregistret. Första steget är att aktivera inställningarna i </a:t>
            </a:r>
            <a:r>
              <a:rPr lang="sv-SE" sz="1200" dirty="0" err="1">
                <a:solidFill>
                  <a:srgbClr val="000000"/>
                </a:solidFill>
                <a:ea typeface="Calibri" panose="020F0502020204030204" pitchFamily="34" charset="0"/>
                <a:cs typeface="Calibri" panose="020F0502020204030204" pitchFamily="34" charset="0"/>
              </a:rPr>
              <a:t>klubbadmin</a:t>
            </a:r>
            <a:r>
              <a:rPr lang="sv-SE" sz="1200" dirty="0">
                <a:solidFill>
                  <a:srgbClr val="000000"/>
                </a:solidFill>
                <a:ea typeface="Calibri" panose="020F0502020204030204" pitchFamily="34" charset="0"/>
                <a:cs typeface="Calibri" panose="020F0502020204030204" pitchFamily="34" charset="0"/>
              </a:rPr>
              <a:t>. När någon person sedan visar upp sitt belastningsregister kan vi intyga detta. Då söks personen upp i medlemsregistret och väljer "Lägg till intyg".</a:t>
            </a: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För detta krävs uppdaterade medlemsregister för varje lag.</a:t>
            </a: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Klubbens handlingsplan gör gällande en löpande översikt på vilka som har visat upp uppdrag, vart 3:e år för befintliga ledare och omgående för nya ledare (därefter vart 3:e år).</a:t>
            </a:r>
          </a:p>
          <a:p>
            <a:pPr marL="171450" lvl="0" indent="-171450" fontAlgn="base">
              <a:lnSpc>
                <a:spcPct val="115000"/>
              </a:lnSpc>
              <a:spcAft>
                <a:spcPts val="1000"/>
              </a:spcAft>
              <a:buFont typeface="Arial" panose="020B0604020202020204" pitchFamily="34" charset="0"/>
              <a:buChar char="•"/>
            </a:pPr>
            <a:r>
              <a:rPr lang="sv-SE" sz="1200" dirty="0">
                <a:solidFill>
                  <a:srgbClr val="000000"/>
                </a:solidFill>
                <a:ea typeface="Calibri" panose="020F0502020204030204" pitchFamily="34" charset="0"/>
                <a:cs typeface="Calibri" panose="020F0502020204030204" pitchFamily="34" charset="0"/>
              </a:rPr>
              <a:t>Utdragen sparas ej.</a:t>
            </a:r>
            <a:endParaRPr lang="en-SE" sz="1200" dirty="0">
              <a:solidFill>
                <a:srgbClr val="000000"/>
              </a:solidFill>
              <a:ea typeface="Calibri" panose="020F0502020204030204" pitchFamily="34" charset="0"/>
              <a:cs typeface="Calibri" panose="020F0502020204030204" pitchFamily="34" charset="0"/>
            </a:endParaRPr>
          </a:p>
        </p:txBody>
      </p:sp>
      <p:pic>
        <p:nvPicPr>
          <p:cNvPr id="2050" name="Picture 2">
            <a:extLst>
              <a:ext uri="{FF2B5EF4-FFF2-40B4-BE49-F238E27FC236}">
                <a16:creationId xmlns:a16="http://schemas.microsoft.com/office/drawing/2014/main" id="{AFA87CA5-64F2-79C1-2DD9-9D91F56A37C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439" y="2011679"/>
            <a:ext cx="3871853" cy="3997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58678"/>
      </p:ext>
    </p:extLst>
  </p:cSld>
  <p:clrMapOvr>
    <a:masterClrMapping/>
  </p:clrMapOvr>
</p:sld>
</file>

<file path=ppt/theme/theme1.xml><?xml version="1.0" encoding="utf-8"?>
<a:theme xmlns:a="http://schemas.openxmlformats.org/drawingml/2006/main" name="Atea Theme">
  <a:themeElements>
    <a:clrScheme name="Custom 1">
      <a:dk1>
        <a:srgbClr val="1F2325"/>
      </a:dk1>
      <a:lt1>
        <a:sysClr val="window" lastClr="FFFFFF"/>
      </a:lt1>
      <a:dk2>
        <a:srgbClr val="4D575D"/>
      </a:dk2>
      <a:lt2>
        <a:srgbClr val="008A00"/>
      </a:lt2>
      <a:accent1>
        <a:srgbClr val="008A00"/>
      </a:accent1>
      <a:accent2>
        <a:srgbClr val="33A133"/>
      </a:accent2>
      <a:accent3>
        <a:srgbClr val="4D575D"/>
      </a:accent3>
      <a:accent4>
        <a:srgbClr val="949A9E"/>
      </a:accent4>
      <a:accent5>
        <a:srgbClr val="F6BD18"/>
      </a:accent5>
      <a:accent6>
        <a:srgbClr val="EC7A2E"/>
      </a:accent6>
      <a:hlink>
        <a:srgbClr val="008A00"/>
      </a:hlink>
      <a:folHlink>
        <a:srgbClr val="949A9E"/>
      </a:folHlink>
    </a:clrScheme>
    <a:fontScheme name="Custom 1">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tea Norway CloudTrack Presentation Template 2" id="{0B8937D6-DA72-4A5A-9A1C-D5F8C64B4F3F}" vid="{111249D7-71F1-498A-A043-59D0C147C1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formDataEntries":[]}]]></TemplafySlideFormConfiguration>
</file>

<file path=customXml/item10.xml><?xml version="1.0" encoding="utf-8"?>
<TemplafySlideFormConfiguration><![CDATA[{"formFields":[],"formDataEntries":[]}]]></TemplafySlideFormConfiguration>
</file>

<file path=customXml/item11.xml><?xml version="1.0" encoding="utf-8"?>
<TemplafyTemplateConfiguration><![CDATA[{"elementsMetadata":[],"transformationConfigurations":[],"templateName":"Atea ASA Powerpoint template - 2024-02-16","templateDescription":"","enableDocumentContentUpdater":false,"version":"2.0"}]]></TemplafyTemplateConfiguration>
</file>

<file path=customXml/item12.xml><?xml version="1.0" encoding="utf-8"?>
<TemplafySlideTemplateConfiguration><![CDATA[{"slideVersion":1,"isValidatorEnabled":false,"isLocked":false,"elementsMetadata":[],"slideId":"638436834568632547","enableDocumentContentUpdater":false,"version":"2.0"}]]></TemplafySlideTemplateConfiguration>
</file>

<file path=customXml/item13.xml><?xml version="1.0" encoding="utf-8"?>
<ct:contentTypeSchema xmlns:ct="http://schemas.microsoft.com/office/2006/metadata/contentType" xmlns:ma="http://schemas.microsoft.com/office/2006/metadata/properties/metaAttributes" ct:_="" ma:_="" ma:contentTypeName="Document" ma:contentTypeID="0x0101002CDCFD383C06E24CB0265666F0274DC7" ma:contentTypeVersion="11" ma:contentTypeDescription="Create a new document." ma:contentTypeScope="" ma:versionID="eef7a39f5b5f1bb302332f11283128e1">
  <xsd:schema xmlns:xsd="http://www.w3.org/2001/XMLSchema" xmlns:xs="http://www.w3.org/2001/XMLSchema" xmlns:p="http://schemas.microsoft.com/office/2006/metadata/properties" xmlns:ns2="8028cdce-7710-436a-ad65-c606dcbdc083" targetNamespace="http://schemas.microsoft.com/office/2006/metadata/properties" ma:root="true" ma:fieldsID="8e46dbedfbb7a8f04e28e0c744dbd8d1" ns2:_="">
    <xsd:import namespace="8028cdce-7710-436a-ad65-c606dcbdc0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28cdce-7710-436a-ad65-c606dcbdc08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formDataEntries":[]}]]></TemplafySlideForm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TemplafySlideTemplateConfiguration><![CDATA[{"slideVersion":1,"isValidatorEnabled":false,"isLocked":false,"elementsMetadata":[],"slideId":"638436834568546521","enableDocumentContentUpdater":false,"version":"2.0"}]]></TemplafySlideTemplateConfiguration>
</file>

<file path=customXml/item5.xml><?xml version="1.0" encoding="utf-8"?>
<TemplafySlideTemplateConfiguration><![CDATA[{"slideVersion":1,"isValidatorEnabled":false,"isLocked":false,"elementsMetadata":[],"slideId":"638436834568671396","enableDocumentContentUpdater":false,"version":"2.0"}]]></TemplafySlideTemplateConfiguration>
</file>

<file path=customXml/item6.xml><?xml version="1.0" encoding="utf-8"?>
<TemplafyFormConfiguration><![CDATA[{"formFields":[],"formDataEntries":[]}]]></TemplafyFormConfiguration>
</file>

<file path=customXml/item7.xml><?xml version="1.0" encoding="utf-8"?>
<TemplafySlideFormConfiguration><![CDATA[{"formFields":[],"formDataEntries":[]}]]></TemplafySlideFormConfiguration>
</file>

<file path=customXml/item8.xml><?xml version="1.0" encoding="utf-8"?>
<p:properties xmlns:p="http://schemas.microsoft.com/office/2006/metadata/properties" xmlns:xsi="http://www.w3.org/2001/XMLSchema-instance" xmlns:pc="http://schemas.microsoft.com/office/infopath/2007/PartnerControls">
  <documentManagement/>
</p:properties>
</file>

<file path=customXml/item9.xml><?xml version="1.0" encoding="utf-8"?>
<TemplafySlideTemplateConfiguration><![CDATA[{"slideVersion":1,"isValidatorEnabled":false,"isLocked":false,"elementsMetadata":[],"slideId":"638436834568652043","enableDocumentContentUpdater":false,"version":"2.0"}]]></TemplafySlideTemplateConfiguration>
</file>

<file path=customXml/itemProps1.xml><?xml version="1.0" encoding="utf-8"?>
<ds:datastoreItem xmlns:ds="http://schemas.openxmlformats.org/officeDocument/2006/customXml" ds:itemID="{DDD03B7E-57E7-46E3-A78B-72CF67B42384}">
  <ds:schemaRefs/>
</ds:datastoreItem>
</file>

<file path=customXml/itemProps10.xml><?xml version="1.0" encoding="utf-8"?>
<ds:datastoreItem xmlns:ds="http://schemas.openxmlformats.org/officeDocument/2006/customXml" ds:itemID="{3574284A-FDE5-4D54-B3BB-0533F7B2BB5E}">
  <ds:schemaRefs/>
</ds:datastoreItem>
</file>

<file path=customXml/itemProps11.xml><?xml version="1.0" encoding="utf-8"?>
<ds:datastoreItem xmlns:ds="http://schemas.openxmlformats.org/officeDocument/2006/customXml" ds:itemID="{905FE373-A852-49FC-845E-B1DBE3709855}">
  <ds:schemaRefs/>
</ds:datastoreItem>
</file>

<file path=customXml/itemProps12.xml><?xml version="1.0" encoding="utf-8"?>
<ds:datastoreItem xmlns:ds="http://schemas.openxmlformats.org/officeDocument/2006/customXml" ds:itemID="{B5DC82C8-D0D5-40CB-B6F8-0F15ED9ADE75}">
  <ds:schemaRefs/>
</ds:datastoreItem>
</file>

<file path=customXml/itemProps13.xml><?xml version="1.0" encoding="utf-8"?>
<ds:datastoreItem xmlns:ds="http://schemas.openxmlformats.org/officeDocument/2006/customXml" ds:itemID="{652FCE6D-D40D-4F8E-B40A-56612EA9BECE}">
  <ds:schemaRefs>
    <ds:schemaRef ds:uri="8028cdce-7710-436a-ad65-c606dcbdc08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AE05CA2-E986-476C-B832-CF30D00217F5}">
  <ds:schemaRefs/>
</ds:datastoreItem>
</file>

<file path=customXml/itemProps3.xml><?xml version="1.0" encoding="utf-8"?>
<ds:datastoreItem xmlns:ds="http://schemas.openxmlformats.org/officeDocument/2006/customXml" ds:itemID="{3B1053CF-8F88-45CA-934B-7A7E6F885F14}">
  <ds:schemaRefs>
    <ds:schemaRef ds:uri="http://schemas.microsoft.com/sharepoint/v3/contenttype/forms"/>
  </ds:schemaRefs>
</ds:datastoreItem>
</file>

<file path=customXml/itemProps4.xml><?xml version="1.0" encoding="utf-8"?>
<ds:datastoreItem xmlns:ds="http://schemas.openxmlformats.org/officeDocument/2006/customXml" ds:itemID="{8E39A5CE-8B46-4A60-AC48-A16728B85145}">
  <ds:schemaRefs/>
</ds:datastoreItem>
</file>

<file path=customXml/itemProps5.xml><?xml version="1.0" encoding="utf-8"?>
<ds:datastoreItem xmlns:ds="http://schemas.openxmlformats.org/officeDocument/2006/customXml" ds:itemID="{D529E639-58B5-421A-B130-A9A3828EBB0B}">
  <ds:schemaRefs/>
</ds:datastoreItem>
</file>

<file path=customXml/itemProps6.xml><?xml version="1.0" encoding="utf-8"?>
<ds:datastoreItem xmlns:ds="http://schemas.openxmlformats.org/officeDocument/2006/customXml" ds:itemID="{2931C3BE-FE99-416C-8552-835F4B1512B2}">
  <ds:schemaRefs/>
</ds:datastoreItem>
</file>

<file path=customXml/itemProps7.xml><?xml version="1.0" encoding="utf-8"?>
<ds:datastoreItem xmlns:ds="http://schemas.openxmlformats.org/officeDocument/2006/customXml" ds:itemID="{1437CDBA-6071-4C82-91DF-72C3D679BB37}">
  <ds:schemaRefs/>
</ds:datastoreItem>
</file>

<file path=customXml/itemProps8.xml><?xml version="1.0" encoding="utf-8"?>
<ds:datastoreItem xmlns:ds="http://schemas.openxmlformats.org/officeDocument/2006/customXml" ds:itemID="{50E6875C-C65A-4E07-BBA2-A5D0A80D1111}">
  <ds:schemaRefs>
    <ds:schemaRef ds:uri="7d038d16-cce0-4d64-8011-ff6a449f9c94"/>
    <ds:schemaRef ds:uri="a0d3c2a1-3c44-4b63-a416-d24b16e092d4"/>
    <ds:schemaRef ds:uri="b52a449b-94c7-4193-a03d-6728ae9ebb3f"/>
    <ds:schemaRef ds:uri="http://schemas.microsoft.com/office/2006/metadata/properties"/>
    <ds:schemaRef ds:uri="http://schemas.microsoft.com/office/infopath/2007/PartnerControls"/>
  </ds:schemaRefs>
</ds:datastoreItem>
</file>

<file path=customXml/itemProps9.xml><?xml version="1.0" encoding="utf-8"?>
<ds:datastoreItem xmlns:ds="http://schemas.openxmlformats.org/officeDocument/2006/customXml" ds:itemID="{DBFA6492-3171-4F34-9E30-6936D2BC584D}">
  <ds:schemaRefs/>
</ds:datastoreItem>
</file>

<file path=docMetadata/LabelInfo.xml><?xml version="1.0" encoding="utf-8"?>
<clbl:labelList xmlns:clbl="http://schemas.microsoft.com/office/2020/mipLabelMetadata">
  <clbl:label id="{18450391-6d50-49e0-a466-bfda2ff2a5e1}" enabled="1" method="Privileged" siteId="{65f51067-7d65-4aa9-b996-4cc43a0d7111}" removed="0"/>
</clbl:labelList>
</file>

<file path=docProps/app.xml><?xml version="1.0" encoding="utf-8"?>
<Properties xmlns="http://schemas.openxmlformats.org/officeDocument/2006/extended-properties" xmlns:vt="http://schemas.openxmlformats.org/officeDocument/2006/docPropsVTypes">
  <Template>Atea Norway CloudTrack Presentation Template 2</Template>
  <TotalTime>0</TotalTime>
  <Words>4621</Words>
  <Application>Microsoft Office PowerPoint</Application>
  <PresentationFormat>Widescreen</PresentationFormat>
  <Paragraphs>661</Paragraphs>
  <Slides>27</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Arial,Sans-Serif</vt:lpstr>
      <vt:lpstr>Calibri</vt:lpstr>
      <vt:lpstr>Times New Roman</vt:lpstr>
      <vt:lpstr>Wingdings</vt:lpstr>
      <vt:lpstr>Atea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cp:revision>
  <dcterms:created xsi:type="dcterms:W3CDTF">2024-06-07T13:35:00Z</dcterms:created>
  <dcterms:modified xsi:type="dcterms:W3CDTF">2024-11-24T20:21:47Z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8450391-6d50-49e0-a466-bfda2ff2a5e1_Enabled">
    <vt:lpwstr>true</vt:lpwstr>
  </property>
  <property fmtid="{D5CDD505-2E9C-101B-9397-08002B2CF9AE}" pid="3" name="MSIP_Label_18450391-6d50-49e0-a466-bfda2ff2a5e1_SetDate">
    <vt:lpwstr>2023-07-07T12:52:46Z</vt:lpwstr>
  </property>
  <property fmtid="{D5CDD505-2E9C-101B-9397-08002B2CF9AE}" pid="4" name="MSIP_Label_18450391-6d50-49e0-a466-bfda2ff2a5e1_Method">
    <vt:lpwstr>Privileged</vt:lpwstr>
  </property>
  <property fmtid="{D5CDD505-2E9C-101B-9397-08002B2CF9AE}" pid="5" name="MSIP_Label_18450391-6d50-49e0-a466-bfda2ff2a5e1_Name">
    <vt:lpwstr>18450391-6d50-49e0-a466-bfda2ff2a5e1</vt:lpwstr>
  </property>
  <property fmtid="{D5CDD505-2E9C-101B-9397-08002B2CF9AE}" pid="6" name="MSIP_Label_18450391-6d50-49e0-a466-bfda2ff2a5e1_SiteId">
    <vt:lpwstr>65f51067-7d65-4aa9-b996-4cc43a0d7111</vt:lpwstr>
  </property>
  <property fmtid="{D5CDD505-2E9C-101B-9397-08002B2CF9AE}" pid="7" name="MSIP_Label_18450391-6d50-49e0-a466-bfda2ff2a5e1_ActionId">
    <vt:lpwstr>bae98760-f4fd-4b3d-aee0-4c07a38a4c2a</vt:lpwstr>
  </property>
  <property fmtid="{D5CDD505-2E9C-101B-9397-08002B2CF9AE}" pid="8" name="MSIP_Label_18450391-6d50-49e0-a466-bfda2ff2a5e1_ContentBits">
    <vt:lpwstr>2</vt:lpwstr>
  </property>
  <property fmtid="{D5CDD505-2E9C-101B-9397-08002B2CF9AE}" pid="9" name="ClassificationContentMarkingFooterLocations">
    <vt:lpwstr>Atea Theme:3</vt:lpwstr>
  </property>
  <property fmtid="{D5CDD505-2E9C-101B-9397-08002B2CF9AE}" pid="10" name="ClassificationContentMarkingFooterText">
    <vt:lpwstr>Sensitivity: Internal</vt:lpwstr>
  </property>
  <property fmtid="{D5CDD505-2E9C-101B-9397-08002B2CF9AE}" pid="11" name="MSIP_Label_5af4f1a9-ae13-4e26-ac6c-11f4c8a2f064_SiteId">
    <vt:lpwstr>65f51067-7d65-4aa9-b996-4cc43a0d7111</vt:lpwstr>
  </property>
  <property fmtid="{D5CDD505-2E9C-101B-9397-08002B2CF9AE}" pid="12" name="MSIP_Label_5af4f1a9-ae13-4e26-ac6c-11f4c8a2f064_Enabled">
    <vt:lpwstr>true</vt:lpwstr>
  </property>
  <property fmtid="{D5CDD505-2E9C-101B-9397-08002B2CF9AE}" pid="13" name="MediaServiceImageTags">
    <vt:lpwstr/>
  </property>
  <property fmtid="{D5CDD505-2E9C-101B-9397-08002B2CF9AE}" pid="14" name="MSIP_Label_5af4f1a9-ae13-4e26-ac6c-11f4c8a2f064_Method">
    <vt:lpwstr>Privileged</vt:lpwstr>
  </property>
  <property fmtid="{D5CDD505-2E9C-101B-9397-08002B2CF9AE}" pid="15" name="ContentTypeId">
    <vt:lpwstr>0x0101002CDCFD383C06E24CB0265666F0274DC7</vt:lpwstr>
  </property>
  <property fmtid="{D5CDD505-2E9C-101B-9397-08002B2CF9AE}" pid="16" name="MSIP_Label_5af4f1a9-ae13-4e26-ac6c-11f4c8a2f064_SetDate">
    <vt:lpwstr>2021-08-17T17:14:16Z</vt:lpwstr>
  </property>
  <property fmtid="{D5CDD505-2E9C-101B-9397-08002B2CF9AE}" pid="17" name="MSIP_Label_5af4f1a9-ae13-4e26-ac6c-11f4c8a2f064_ContentBits">
    <vt:lpwstr>0</vt:lpwstr>
  </property>
  <property fmtid="{D5CDD505-2E9C-101B-9397-08002B2CF9AE}" pid="18" name="MSIP_Label_5af4f1a9-ae13-4e26-ac6c-11f4c8a2f064_Name">
    <vt:lpwstr>5af4f1a9-ae13-4e26-ac6c-11f4c8a2f064</vt:lpwstr>
  </property>
  <property fmtid="{D5CDD505-2E9C-101B-9397-08002B2CF9AE}" pid="19" name="MSIP_Label_5af4f1a9-ae13-4e26-ac6c-11f4c8a2f064_ActionId">
    <vt:lpwstr>4e35e75a-11d3-41b3-b781-8678d278f6ac</vt:lpwstr>
  </property>
  <property fmtid="{D5CDD505-2E9C-101B-9397-08002B2CF9AE}" pid="20" name="TemplafyTimeStamp">
    <vt:lpwstr>2024-02-16T12:30:56</vt:lpwstr>
  </property>
  <property fmtid="{D5CDD505-2E9C-101B-9397-08002B2CF9AE}" pid="21" name="TemplafyTenantId">
    <vt:lpwstr>atea</vt:lpwstr>
  </property>
  <property fmtid="{D5CDD505-2E9C-101B-9397-08002B2CF9AE}" pid="22" name="TemplafyTemplateId">
    <vt:lpwstr>847203387475494172</vt:lpwstr>
  </property>
  <property fmtid="{D5CDD505-2E9C-101B-9397-08002B2CF9AE}" pid="23" name="TemplafyUserProfileId">
    <vt:lpwstr>637709224897689434</vt:lpwstr>
  </property>
  <property fmtid="{D5CDD505-2E9C-101B-9397-08002B2CF9AE}" pid="24" name="TemplafyLanguageCode">
    <vt:lpwstr>en-GB</vt:lpwstr>
  </property>
  <property fmtid="{D5CDD505-2E9C-101B-9397-08002B2CF9AE}" pid="25" name="TemplafyFromBlank">
    <vt:bool>true</vt:bool>
  </property>
</Properties>
</file>