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60" r:id="rId5"/>
    <p:sldId id="263" r:id="rId6"/>
    <p:sldId id="262" r:id="rId7"/>
    <p:sldId id="268" r:id="rId8"/>
  </p:sldIdLst>
  <p:sldSz cx="9144000" cy="6858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llanmörkt forma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just forma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6831" autoAdjust="0"/>
  </p:normalViewPr>
  <p:slideViewPr>
    <p:cSldViewPr>
      <p:cViewPr varScale="1">
        <p:scale>
          <a:sx n="101" d="100"/>
          <a:sy n="101" d="100"/>
        </p:scale>
        <p:origin x="-12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2015-05-18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4.jpeg"/><Relationship Id="rId7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11" Type="http://schemas.openxmlformats.org/officeDocument/2006/relationships/image" Target="../media/image18.png"/><Relationship Id="rId5" Type="http://schemas.openxmlformats.org/officeDocument/2006/relationships/image" Target="../media/image5.png"/><Relationship Id="rId10" Type="http://schemas.openxmlformats.org/officeDocument/2006/relationships/image" Target="../media/image13.jpeg"/><Relationship Id="rId4" Type="http://schemas.openxmlformats.org/officeDocument/2006/relationships/image" Target="../media/image14.pn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KLUBBPROFIL 2015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SÖDRA TRÖGDS IK</a:t>
            </a:r>
            <a:endParaRPr lang="sv-SE" dirty="0"/>
          </a:p>
        </p:txBody>
      </p:sp>
      <p:pic>
        <p:nvPicPr>
          <p:cNvPr id="4" name="Bildobjekt 3" descr="IS_2008_CMYK_OUTLINE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8000" y="5445224"/>
            <a:ext cx="7608000" cy="888000"/>
          </a:xfrm>
          <a:prstGeom prst="rect">
            <a:avLst/>
          </a:prstGeom>
        </p:spPr>
      </p:pic>
      <p:pic>
        <p:nvPicPr>
          <p:cNvPr id="6" name="Bildobjekt 5" descr="Södra Trög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1900" y="404664"/>
            <a:ext cx="1800200" cy="1718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379" y="1361027"/>
            <a:ext cx="3313539" cy="3506391"/>
          </a:xfrm>
          <a:prstGeom prst="rect">
            <a:avLst/>
          </a:prstGeom>
        </p:spPr>
      </p:pic>
      <p:pic>
        <p:nvPicPr>
          <p:cNvPr id="2" name="Bildobjekt 1" descr="Södra Trög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32656"/>
            <a:ext cx="1224136" cy="1168773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1907704" y="502514"/>
            <a:ext cx="446449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sv-SE" sz="2400" b="1" dirty="0" smtClean="0">
                <a:latin typeface="Arial" pitchFamily="34" charset="0"/>
                <a:cs typeface="Arial" pitchFamily="34" charset="0"/>
              </a:rPr>
              <a:t>Adidas </a:t>
            </a:r>
            <a:r>
              <a:rPr lang="sv-SE" sz="2400" b="1" dirty="0" err="1" smtClean="0">
                <a:latin typeface="Arial" pitchFamily="34" charset="0"/>
                <a:cs typeface="Arial" pitchFamily="34" charset="0"/>
              </a:rPr>
              <a:t>miteam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400" b="1" dirty="0" err="1" smtClean="0">
                <a:latin typeface="Arial" pitchFamily="34" charset="0"/>
                <a:cs typeface="Arial" pitchFamily="34" charset="0"/>
              </a:rPr>
              <a:t>Trg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400" b="1" dirty="0" err="1" smtClean="0">
                <a:latin typeface="Arial" pitchFamily="34" charset="0"/>
                <a:cs typeface="Arial" pitchFamily="34" charset="0"/>
              </a:rPr>
              <a:t>top</a:t>
            </a:r>
            <a:endParaRPr lang="sv-SE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Bildobjekt 5" descr="Interspo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764704"/>
            <a:ext cx="1804423" cy="198512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467544" y="2132856"/>
            <a:ext cx="2088232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chemeClr val="bg1"/>
                </a:solidFill>
              </a:rPr>
              <a:t>Grundtryck ingår</a:t>
            </a:r>
          </a:p>
          <a:p>
            <a:r>
              <a:rPr lang="sv-SE" sz="1200" dirty="0" smtClean="0">
                <a:solidFill>
                  <a:schemeClr val="bg1"/>
                </a:solidFill>
              </a:rPr>
              <a:t>STIK klubbmärke +Initialer</a:t>
            </a:r>
          </a:p>
          <a:p>
            <a:r>
              <a:rPr lang="sv-SE" sz="1200" dirty="0" smtClean="0">
                <a:solidFill>
                  <a:schemeClr val="bg1"/>
                </a:solidFill>
              </a:rPr>
              <a:t>AXELSSON BYGG på mage</a:t>
            </a:r>
          </a:p>
          <a:p>
            <a:endParaRPr lang="sv-SE" sz="1200" dirty="0" smtClean="0"/>
          </a:p>
        </p:txBody>
      </p:sp>
      <p:sp>
        <p:nvSpPr>
          <p:cNvPr id="11" name="Rectangle 78"/>
          <p:cNvSpPr/>
          <p:nvPr/>
        </p:nvSpPr>
        <p:spPr>
          <a:xfrm>
            <a:off x="0" y="3140968"/>
            <a:ext cx="4176714" cy="50324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Centilong </a:t>
            </a:r>
            <a:r>
              <a:rPr lang="sv-SE" sz="9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Art </a:t>
            </a:r>
            <a:r>
              <a:rPr lang="sv-SE" sz="900" b="1" dirty="0"/>
              <a:t>F49718</a:t>
            </a:r>
            <a:endParaRPr lang="sv-SE" sz="9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9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" name="Rectangle 77"/>
          <p:cNvSpPr/>
          <p:nvPr/>
        </p:nvSpPr>
        <p:spPr>
          <a:xfrm>
            <a:off x="0" y="4869160"/>
            <a:ext cx="3960815" cy="36671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Vuxen </a:t>
            </a:r>
            <a:r>
              <a:rPr lang="sv-SE" sz="9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Art </a:t>
            </a:r>
            <a:r>
              <a:rPr lang="sv-SE" sz="900" b="1" dirty="0"/>
              <a:t>F49725</a:t>
            </a:r>
            <a:endParaRPr lang="sv-SE" sz="9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Text Box 79"/>
          <p:cNvSpPr txBox="1"/>
          <p:nvPr/>
        </p:nvSpPr>
        <p:spPr>
          <a:xfrm>
            <a:off x="6284425" y="1124744"/>
            <a:ext cx="2557174" cy="53860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600" b="1" dirty="0" err="1" smtClean="0">
                <a:solidFill>
                  <a:srgbClr val="000000"/>
                </a:solidFill>
                <a:latin typeface="Arial"/>
              </a:rPr>
              <a:t>trg</a:t>
            </a:r>
            <a:r>
              <a:rPr lang="sv-SE" sz="16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sv-SE" sz="1600" b="1" dirty="0" err="1" smtClean="0">
                <a:solidFill>
                  <a:srgbClr val="000000"/>
                </a:solidFill>
                <a:latin typeface="Arial"/>
              </a:rPr>
              <a:t>top</a:t>
            </a:r>
            <a:endParaRPr lang="sv-SE" sz="16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Tröja</a:t>
            </a: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116-164</a:t>
            </a: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200" b="1" i="0" u="none" strike="noStrike" kern="1200" cap="none" spc="0" baseline="0" dirty="0" err="1">
                <a:solidFill>
                  <a:srgbClr val="000000"/>
                </a:solidFill>
                <a:uFillTx/>
                <a:latin typeface="Arial"/>
              </a:rPr>
              <a:t>Ord.Pris</a:t>
            </a:r>
            <a:r>
              <a:rPr lang="sv-SE" sz="12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sv-SE" sz="1200" b="1" kern="0" dirty="0" smtClean="0">
                <a:solidFill>
                  <a:srgbClr val="000000"/>
                </a:solidFill>
                <a:latin typeface="Arial"/>
              </a:rPr>
              <a:t>499:-</a:t>
            </a: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b="1" dirty="0" smtClean="0">
                <a:solidFill>
                  <a:srgbClr val="000000"/>
                </a:solidFill>
                <a:latin typeface="Arial"/>
              </a:rPr>
              <a:t>STIK</a:t>
            </a:r>
            <a:r>
              <a:rPr lang="sv-SE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-Pris</a:t>
            </a:r>
            <a:endParaRPr lang="sv-SE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800" b="1" kern="0" dirty="0" smtClean="0">
                <a:solidFill>
                  <a:srgbClr val="0000FF"/>
                </a:solidFill>
                <a:latin typeface="Arial"/>
              </a:rPr>
              <a:t>420kr</a:t>
            </a:r>
            <a:endParaRPr lang="sv-SE" sz="12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1" i="0" u="none" strike="noStrike" kern="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200" b="1" kern="0" dirty="0" smtClean="0">
                <a:solidFill>
                  <a:srgbClr val="000000"/>
                </a:solidFill>
                <a:latin typeface="Arial"/>
              </a:rPr>
              <a:t>XS-XXL</a:t>
            </a:r>
            <a:endParaRPr lang="sv-SE" sz="1200" b="1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200" b="1" i="0" u="none" strike="noStrike" kern="1200" cap="none" spc="0" baseline="0" dirty="0" err="1">
                <a:solidFill>
                  <a:srgbClr val="000000"/>
                </a:solidFill>
                <a:uFillTx/>
                <a:latin typeface="Arial"/>
              </a:rPr>
              <a:t>Ord.Pris</a:t>
            </a:r>
            <a:r>
              <a:rPr lang="sv-SE" sz="12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sv-SE" sz="1200" b="1" kern="0" dirty="0" smtClean="0">
                <a:solidFill>
                  <a:srgbClr val="000000"/>
                </a:solidFill>
                <a:latin typeface="Arial"/>
              </a:rPr>
              <a:t>520</a:t>
            </a:r>
            <a:r>
              <a:rPr lang="sv-SE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:-</a:t>
            </a: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1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STIK-Pris</a:t>
            </a:r>
            <a:endParaRPr lang="sv-SE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800" b="1" kern="0" dirty="0" smtClean="0">
                <a:solidFill>
                  <a:srgbClr val="0000FF"/>
                </a:solidFill>
                <a:latin typeface="Arial"/>
              </a:rPr>
              <a:t>440kr</a:t>
            </a:r>
            <a:endParaRPr lang="sv-SE" sz="28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800" b="1" i="0" u="none" strike="noStrike" kern="1200" cap="none" spc="0" baseline="0" dirty="0">
              <a:solidFill>
                <a:srgbClr val="17375E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1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8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Text Box 6"/>
          <p:cNvSpPr txBox="1"/>
          <p:nvPr/>
        </p:nvSpPr>
        <p:spPr>
          <a:xfrm>
            <a:off x="5640384" y="5546722"/>
            <a:ext cx="3503615" cy="1311277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Namn:__________________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Lag:____________________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Initialer:_________________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Telefon:_________________</a:t>
            </a:r>
          </a:p>
        </p:txBody>
      </p:sp>
      <p:graphicFrame>
        <p:nvGraphicFramePr>
          <p:cNvPr id="16" name="Tabell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764625"/>
              </p:ext>
            </p:extLst>
          </p:nvPr>
        </p:nvGraphicFramePr>
        <p:xfrm>
          <a:off x="94281" y="5353936"/>
          <a:ext cx="3772251" cy="385572"/>
        </p:xfrm>
        <a:graphic>
          <a:graphicData uri="http://schemas.openxmlformats.org/drawingml/2006/table">
            <a:tbl>
              <a:tblPr/>
              <a:tblGrid>
                <a:gridCol w="590967"/>
                <a:gridCol w="530214"/>
                <a:gridCol w="530214"/>
                <a:gridCol w="530214"/>
                <a:gridCol w="530214"/>
                <a:gridCol w="530214"/>
                <a:gridCol w="530214"/>
              </a:tblGrid>
              <a:tr h="189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Strl.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XS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XL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XXL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Antal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166961"/>
              </p:ext>
            </p:extLst>
          </p:nvPr>
        </p:nvGraphicFramePr>
        <p:xfrm>
          <a:off x="107504" y="3541822"/>
          <a:ext cx="3672408" cy="535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267625">
                <a:tc>
                  <a:txBody>
                    <a:bodyPr/>
                    <a:lstStyle/>
                    <a:p>
                      <a:r>
                        <a:rPr lang="sv-SE" sz="1100" dirty="0" err="1" smtClean="0"/>
                        <a:t>Strl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116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128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140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152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164</a:t>
                      </a:r>
                      <a:endParaRPr lang="sv-SE" sz="1100" dirty="0"/>
                    </a:p>
                  </a:txBody>
                  <a:tcPr/>
                </a:tc>
              </a:tr>
              <a:tr h="267625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Antal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Södra Trög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1224136" cy="1168773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1907704" y="502514"/>
            <a:ext cx="446449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sv-SE" sz="2400" b="1" dirty="0" smtClean="0">
                <a:latin typeface="Arial" pitchFamily="34" charset="0"/>
                <a:cs typeface="Arial" pitchFamily="34" charset="0"/>
              </a:rPr>
              <a:t>Adidas </a:t>
            </a:r>
            <a:r>
              <a:rPr lang="sv-SE" sz="2400" b="1" dirty="0" err="1" smtClean="0">
                <a:latin typeface="Arial" pitchFamily="34" charset="0"/>
                <a:cs typeface="Arial" pitchFamily="34" charset="0"/>
              </a:rPr>
              <a:t>MiTeam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400" b="1" dirty="0" err="1" smtClean="0">
                <a:latin typeface="Arial" pitchFamily="34" charset="0"/>
                <a:cs typeface="Arial" pitchFamily="34" charset="0"/>
              </a:rPr>
              <a:t>Trg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Pant</a:t>
            </a:r>
            <a:endParaRPr lang="sv-SE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Bildobjekt 5" descr="Interspo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764704"/>
            <a:ext cx="1804423" cy="198512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467544" y="2132856"/>
            <a:ext cx="2088232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chemeClr val="bg1"/>
                </a:solidFill>
              </a:rPr>
              <a:t>Grundtryck ingår</a:t>
            </a:r>
          </a:p>
          <a:p>
            <a:r>
              <a:rPr lang="sv-SE" sz="1200" dirty="0" smtClean="0">
                <a:solidFill>
                  <a:schemeClr val="bg1"/>
                </a:solidFill>
              </a:rPr>
              <a:t>Initialer</a:t>
            </a:r>
          </a:p>
          <a:p>
            <a:r>
              <a:rPr lang="sv-SE" sz="1200" dirty="0" smtClean="0">
                <a:solidFill>
                  <a:schemeClr val="bg1"/>
                </a:solidFill>
              </a:rPr>
              <a:t>CYKELHÖRNAN på höger lår framsida</a:t>
            </a:r>
          </a:p>
          <a:p>
            <a:endParaRPr lang="sv-SE" sz="1200" dirty="0" smtClean="0"/>
          </a:p>
        </p:txBody>
      </p:sp>
      <p:sp>
        <p:nvSpPr>
          <p:cNvPr id="11" name="Rectangle 78"/>
          <p:cNvSpPr/>
          <p:nvPr/>
        </p:nvSpPr>
        <p:spPr>
          <a:xfrm>
            <a:off x="0" y="3140968"/>
            <a:ext cx="4176714" cy="50324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Centilong </a:t>
            </a:r>
            <a:r>
              <a:rPr lang="sv-SE" sz="9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Art </a:t>
            </a:r>
            <a:r>
              <a:rPr lang="sv-SE" sz="900" b="1" dirty="0"/>
              <a:t>D82941</a:t>
            </a:r>
            <a:endParaRPr lang="sv-SE" sz="9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9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" name="Rectangle 77"/>
          <p:cNvSpPr/>
          <p:nvPr/>
        </p:nvSpPr>
        <p:spPr>
          <a:xfrm>
            <a:off x="0" y="4869160"/>
            <a:ext cx="3960815" cy="36671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Vuxen </a:t>
            </a:r>
            <a:r>
              <a:rPr lang="sv-SE" sz="9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Art </a:t>
            </a:r>
            <a:r>
              <a:rPr lang="sv-SE" sz="900" b="1" dirty="0"/>
              <a:t>D82942</a:t>
            </a:r>
            <a:endParaRPr lang="sv-SE" sz="9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Text Box 79"/>
          <p:cNvSpPr txBox="1"/>
          <p:nvPr/>
        </p:nvSpPr>
        <p:spPr>
          <a:xfrm>
            <a:off x="6284425" y="1124744"/>
            <a:ext cx="2557174" cy="53860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600" b="1" dirty="0" err="1" smtClean="0">
                <a:solidFill>
                  <a:srgbClr val="000000"/>
                </a:solidFill>
                <a:latin typeface="Arial"/>
              </a:rPr>
              <a:t>trg</a:t>
            </a:r>
            <a:r>
              <a:rPr lang="sv-SE" sz="1600" b="1" dirty="0" smtClean="0">
                <a:solidFill>
                  <a:srgbClr val="000000"/>
                </a:solidFill>
                <a:latin typeface="Arial"/>
              </a:rPr>
              <a:t> Pant</a:t>
            </a:r>
            <a:endParaRPr lang="sv-SE" sz="16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200" b="1" dirty="0" smtClean="0">
                <a:solidFill>
                  <a:srgbClr val="000000"/>
                </a:solidFill>
                <a:latin typeface="Arial"/>
              </a:rPr>
              <a:t>Byxa</a:t>
            </a: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116-164</a:t>
            </a: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200" b="1" i="0" u="none" strike="noStrike" kern="1200" cap="none" spc="0" baseline="0" dirty="0" err="1">
                <a:solidFill>
                  <a:srgbClr val="000000"/>
                </a:solidFill>
                <a:uFillTx/>
                <a:latin typeface="Arial"/>
              </a:rPr>
              <a:t>Ord.Pris</a:t>
            </a:r>
            <a:r>
              <a:rPr lang="sv-SE" sz="12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sv-SE" sz="1200" b="1" dirty="0" smtClean="0">
                <a:solidFill>
                  <a:srgbClr val="000000"/>
                </a:solidFill>
                <a:latin typeface="Arial"/>
              </a:rPr>
              <a:t>399</a:t>
            </a:r>
            <a:r>
              <a:rPr lang="sv-SE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:-</a:t>
            </a: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b="1" dirty="0" smtClean="0">
                <a:solidFill>
                  <a:srgbClr val="000000"/>
                </a:solidFill>
                <a:latin typeface="Arial"/>
              </a:rPr>
              <a:t>STIK</a:t>
            </a:r>
            <a:r>
              <a:rPr lang="sv-SE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-Pris</a:t>
            </a:r>
            <a:endParaRPr lang="sv-SE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800" b="1" kern="0" dirty="0" smtClean="0">
                <a:solidFill>
                  <a:srgbClr val="0000FF"/>
                </a:solidFill>
                <a:latin typeface="Arial"/>
              </a:rPr>
              <a:t>320kr</a:t>
            </a:r>
            <a:endParaRPr lang="sv-SE" sz="12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1" i="0" u="none" strike="noStrike" kern="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200" b="1" kern="0" dirty="0" smtClean="0">
                <a:solidFill>
                  <a:srgbClr val="000000"/>
                </a:solidFill>
                <a:latin typeface="Arial"/>
              </a:rPr>
              <a:t>S-XXL</a:t>
            </a:r>
            <a:endParaRPr lang="sv-SE" sz="1200" b="1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200" b="1" i="0" u="none" strike="noStrike" kern="1200" cap="none" spc="0" baseline="0" dirty="0" err="1">
                <a:solidFill>
                  <a:srgbClr val="000000"/>
                </a:solidFill>
                <a:uFillTx/>
                <a:latin typeface="Arial"/>
              </a:rPr>
              <a:t>Ord.Pris</a:t>
            </a:r>
            <a:r>
              <a:rPr lang="sv-SE" sz="12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sv-SE" sz="1200" b="1" kern="0" dirty="0" smtClean="0">
                <a:solidFill>
                  <a:srgbClr val="000000"/>
                </a:solidFill>
                <a:latin typeface="Arial"/>
              </a:rPr>
              <a:t>42</a:t>
            </a:r>
            <a:r>
              <a:rPr lang="sv-SE" sz="1200" b="1" dirty="0" smtClean="0">
                <a:solidFill>
                  <a:srgbClr val="000000"/>
                </a:solidFill>
                <a:latin typeface="Arial"/>
              </a:rPr>
              <a:t>9</a:t>
            </a:r>
            <a:r>
              <a:rPr lang="sv-SE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:-</a:t>
            </a: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1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STIK-Pris</a:t>
            </a:r>
            <a:endParaRPr lang="sv-SE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800" b="1" dirty="0" smtClean="0">
                <a:solidFill>
                  <a:srgbClr val="0000FF"/>
                </a:solidFill>
                <a:latin typeface="Arial"/>
              </a:rPr>
              <a:t>340kr</a:t>
            </a:r>
            <a:endParaRPr lang="sv-SE" sz="28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800" b="1" i="0" u="none" strike="noStrike" kern="1200" cap="none" spc="0" baseline="0" dirty="0">
              <a:solidFill>
                <a:srgbClr val="17375E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1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8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Text Box 6"/>
          <p:cNvSpPr txBox="1"/>
          <p:nvPr/>
        </p:nvSpPr>
        <p:spPr>
          <a:xfrm>
            <a:off x="5640384" y="5546722"/>
            <a:ext cx="3503615" cy="1311277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Namn:__________________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Lag:____________________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Initialer:_________________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Telefon:_________________</a:t>
            </a:r>
          </a:p>
        </p:txBody>
      </p:sp>
      <p:graphicFrame>
        <p:nvGraphicFramePr>
          <p:cNvPr id="16" name="Tabell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490097"/>
              </p:ext>
            </p:extLst>
          </p:nvPr>
        </p:nvGraphicFramePr>
        <p:xfrm>
          <a:off x="94281" y="5353936"/>
          <a:ext cx="3772251" cy="385572"/>
        </p:xfrm>
        <a:graphic>
          <a:graphicData uri="http://schemas.openxmlformats.org/drawingml/2006/table">
            <a:tbl>
              <a:tblPr/>
              <a:tblGrid>
                <a:gridCol w="590967"/>
                <a:gridCol w="530214"/>
                <a:gridCol w="530214"/>
                <a:gridCol w="530214"/>
                <a:gridCol w="530214"/>
                <a:gridCol w="530214"/>
                <a:gridCol w="530214"/>
              </a:tblGrid>
              <a:tr h="189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Strl.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XS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XL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XXL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Antal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419177"/>
              </p:ext>
            </p:extLst>
          </p:nvPr>
        </p:nvGraphicFramePr>
        <p:xfrm>
          <a:off x="107504" y="3541822"/>
          <a:ext cx="3672408" cy="535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267625">
                <a:tc>
                  <a:txBody>
                    <a:bodyPr/>
                    <a:lstStyle/>
                    <a:p>
                      <a:r>
                        <a:rPr lang="sv-SE" sz="1100" dirty="0" err="1" smtClean="0"/>
                        <a:t>Strl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116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128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140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152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164</a:t>
                      </a:r>
                      <a:endParaRPr lang="sv-SE" sz="1100" dirty="0"/>
                    </a:p>
                  </a:txBody>
                  <a:tcPr/>
                </a:tc>
              </a:tr>
              <a:tr h="267625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Antal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 descr="\\isfs04.intersport.se\tshome$\b064hln.INTERSPORT\Desktop\Klubbar\Södra trögds IK\Stik byxa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442003"/>
            <a:ext cx="4162167" cy="440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3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949" y="1340766"/>
            <a:ext cx="2012738" cy="20127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2514635" cy="2063290"/>
          </a:xfrm>
          <a:prstGeom prst="rect">
            <a:avLst/>
          </a:prstGeom>
        </p:spPr>
      </p:pic>
      <p:pic>
        <p:nvPicPr>
          <p:cNvPr id="2" name="Bildobjekt 1" descr="Södra Trög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332656"/>
            <a:ext cx="1224136" cy="1168773"/>
          </a:xfrm>
          <a:prstGeom prst="rect">
            <a:avLst/>
          </a:prstGeom>
          <a:solidFill>
            <a:srgbClr val="00B050"/>
          </a:solidFill>
        </p:spPr>
      </p:pic>
      <p:pic>
        <p:nvPicPr>
          <p:cNvPr id="3" name="Bildobjekt 2" descr="Interspor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48264" y="764704"/>
            <a:ext cx="1804423" cy="198512"/>
          </a:xfrm>
          <a:prstGeom prst="rect">
            <a:avLst/>
          </a:prstGeom>
        </p:spPr>
      </p:pic>
      <p:sp>
        <p:nvSpPr>
          <p:cNvPr id="4" name="Text Box 6"/>
          <p:cNvSpPr txBox="1"/>
          <p:nvPr/>
        </p:nvSpPr>
        <p:spPr>
          <a:xfrm>
            <a:off x="5640384" y="5546722"/>
            <a:ext cx="3536546" cy="101566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Namn:__________________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Lag:____________________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Telefon</a:t>
            </a: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:_________________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1907704" y="194738"/>
            <a:ext cx="4464496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sv-SE" sz="3200" b="1" dirty="0" smtClean="0">
                <a:latin typeface="Arial" pitchFamily="34" charset="0"/>
                <a:cs typeface="Arial" pitchFamily="34" charset="0"/>
              </a:rPr>
              <a:t>Adidas </a:t>
            </a:r>
          </a:p>
          <a:p>
            <a:pPr algn="ctr"/>
            <a:r>
              <a:rPr lang="sv-SE" sz="3200" b="1" dirty="0" smtClean="0">
                <a:latin typeface="Arial" pitchFamily="34" charset="0"/>
                <a:cs typeface="Arial" pitchFamily="34" charset="0"/>
              </a:rPr>
              <a:t>Träningspaket</a:t>
            </a:r>
            <a:endParaRPr lang="sv-SE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202"/>
          <p:cNvSpPr txBox="1"/>
          <p:nvPr/>
        </p:nvSpPr>
        <p:spPr>
          <a:xfrm>
            <a:off x="5796134" y="1268757"/>
            <a:ext cx="846140" cy="18716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36576" tIns="36576" rIns="36576" bIns="36576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kern="0" dirty="0" smtClean="0">
                <a:solidFill>
                  <a:srgbClr val="000000"/>
                </a:solidFill>
                <a:latin typeface="Arial"/>
              </a:rPr>
              <a:t>Shorts</a:t>
            </a: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6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STIK-Pris</a:t>
            </a:r>
            <a:endParaRPr lang="sv-SE" sz="800" b="1" i="0" u="none" strike="noStrike" kern="1200" cap="none" spc="0" baseline="0" dirty="0" smtClean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800" b="1" dirty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(XXS-XXL)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dirty="0" err="1" smtClean="0">
                <a:solidFill>
                  <a:srgbClr val="000000"/>
                </a:solidFill>
                <a:latin typeface="Arial"/>
              </a:rPr>
              <a:t>Ord.Pris</a:t>
            </a:r>
            <a:r>
              <a:rPr lang="sv-SE" sz="800" b="1" dirty="0" smtClean="0">
                <a:solidFill>
                  <a:srgbClr val="000000"/>
                </a:solidFill>
                <a:latin typeface="Arial"/>
              </a:rPr>
              <a:t> 180:-</a:t>
            </a: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b="1" kern="0" dirty="0" smtClean="0">
                <a:solidFill>
                  <a:srgbClr val="0000FF"/>
                </a:solidFill>
                <a:latin typeface="Arial"/>
              </a:rPr>
              <a:t>139</a:t>
            </a:r>
            <a:r>
              <a:rPr lang="sv-SE" sz="1800" b="1" i="0" u="none" strike="noStrike" kern="1200" cap="none" spc="0" baseline="0" dirty="0" smtClean="0">
                <a:solidFill>
                  <a:srgbClr val="0000FF"/>
                </a:solidFill>
                <a:uFillTx/>
                <a:latin typeface="Arial"/>
              </a:rPr>
              <a:t>:-</a:t>
            </a: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1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Rectangle 205"/>
          <p:cNvSpPr/>
          <p:nvPr/>
        </p:nvSpPr>
        <p:spPr>
          <a:xfrm>
            <a:off x="0" y="3429000"/>
            <a:ext cx="3419874" cy="4770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Centilong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7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7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Rectangle 73"/>
          <p:cNvSpPr/>
          <p:nvPr/>
        </p:nvSpPr>
        <p:spPr>
          <a:xfrm>
            <a:off x="0" y="4149080"/>
            <a:ext cx="3384551" cy="36933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sv-SE" sz="11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Vuxen </a:t>
            </a:r>
            <a:r>
              <a:rPr lang="sv-SE" sz="7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Art </a:t>
            </a:r>
            <a:r>
              <a:rPr lang="sv-SE" sz="800" dirty="0" smtClean="0"/>
              <a:t>F49700</a:t>
            </a:r>
            <a:endParaRPr lang="sv-SE" sz="800" dirty="0"/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7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  </a:t>
            </a:r>
            <a:endParaRPr lang="sv-SE" sz="7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Text Box 199"/>
          <p:cNvSpPr txBox="1"/>
          <p:nvPr/>
        </p:nvSpPr>
        <p:spPr>
          <a:xfrm>
            <a:off x="2270286" y="1340766"/>
            <a:ext cx="847721" cy="22322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36576" tIns="36576" rIns="36576" bIns="36576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dirty="0" err="1" smtClean="0">
                <a:solidFill>
                  <a:srgbClr val="000000"/>
                </a:solidFill>
                <a:latin typeface="Arial"/>
              </a:rPr>
              <a:t>core</a:t>
            </a:r>
            <a:r>
              <a:rPr lang="sv-SE" sz="11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sv-SE" sz="1100" b="1" dirty="0" err="1" smtClean="0">
                <a:solidFill>
                  <a:srgbClr val="000000"/>
                </a:solidFill>
                <a:latin typeface="Arial"/>
              </a:rPr>
              <a:t>trg</a:t>
            </a:r>
            <a:r>
              <a:rPr lang="sv-SE" sz="11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sv-SE" sz="1100" b="1" dirty="0" err="1" smtClean="0">
                <a:solidFill>
                  <a:srgbClr val="000000"/>
                </a:solidFill>
                <a:latin typeface="Arial"/>
              </a:rPr>
              <a:t>jsy</a:t>
            </a:r>
            <a:endParaRPr lang="sv-SE" sz="11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6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STIK-Pris</a:t>
            </a: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800" b="1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i="0" u="none" strike="noStrike" kern="0" cap="none" spc="0" baseline="0" dirty="0" smtClean="0">
                <a:solidFill>
                  <a:srgbClr val="000000"/>
                </a:solidFill>
                <a:uFillTx/>
                <a:latin typeface="Arial"/>
              </a:rPr>
              <a:t>(116-164) </a:t>
            </a:r>
            <a:r>
              <a:rPr lang="sv-SE" sz="800" b="1" i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Ord.Pris</a:t>
            </a:r>
            <a:r>
              <a:rPr lang="sv-SE" sz="800" b="1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sv-SE" sz="800" b="1" kern="0" dirty="0" smtClean="0">
                <a:solidFill>
                  <a:srgbClr val="000000"/>
                </a:solidFill>
                <a:latin typeface="Arial"/>
              </a:rPr>
              <a:t>199</a:t>
            </a:r>
            <a:r>
              <a:rPr lang="sv-SE" sz="800" b="1" i="0" u="none" strike="noStrike" kern="0" cap="none" spc="0" baseline="0" dirty="0" smtClean="0">
                <a:solidFill>
                  <a:srgbClr val="000000"/>
                </a:solidFill>
                <a:uFillTx/>
                <a:latin typeface="Arial"/>
              </a:rPr>
              <a:t>:-</a:t>
            </a:r>
            <a:endParaRPr lang="sv-SE" sz="800" b="1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(S-XXL)</a:t>
            </a: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i="0" u="none" strike="noStrike" kern="1200" cap="none" spc="0" baseline="0" dirty="0" err="1">
                <a:solidFill>
                  <a:srgbClr val="000000"/>
                </a:solidFill>
                <a:uFillTx/>
                <a:latin typeface="Arial"/>
              </a:rPr>
              <a:t>Ord.Pris</a:t>
            </a:r>
            <a:r>
              <a:rPr lang="sv-SE" sz="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sv-SE" sz="800" b="1" dirty="0" smtClean="0">
                <a:solidFill>
                  <a:srgbClr val="000000"/>
                </a:solidFill>
                <a:latin typeface="Arial"/>
              </a:rPr>
              <a:t>249</a:t>
            </a:r>
            <a:r>
              <a:rPr lang="sv-SE" sz="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:-</a:t>
            </a: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sv-SE" b="1" dirty="0" smtClean="0">
                <a:solidFill>
                  <a:srgbClr val="0000FF"/>
                </a:solidFill>
                <a:latin typeface="Arial"/>
              </a:rPr>
              <a:t>189</a:t>
            </a:r>
            <a:r>
              <a:rPr lang="sv-SE" sz="1800" b="1" i="0" u="none" strike="noStrike" kern="1200" cap="none" spc="0" baseline="0" dirty="0" smtClean="0">
                <a:solidFill>
                  <a:srgbClr val="0000FF"/>
                </a:solidFill>
                <a:uFillTx/>
                <a:latin typeface="Arial"/>
              </a:rPr>
              <a:t>:-</a:t>
            </a:r>
            <a:endParaRPr lang="sv-SE" sz="11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1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100" b="1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3200" b="1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endParaRPr lang="sv-SE" sz="800" b="1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1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8100392" y="1556792"/>
            <a:ext cx="1043608" cy="246221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sv-SE" sz="1100" b="1" dirty="0" smtClean="0">
                <a:latin typeface="Arial" pitchFamily="34" charset="0"/>
                <a:cs typeface="Arial" pitchFamily="34" charset="0"/>
              </a:rPr>
              <a:t>Strumpa</a:t>
            </a:r>
          </a:p>
          <a:p>
            <a:pPr algn="ctr"/>
            <a:r>
              <a:rPr lang="sv-SE" sz="1100" b="1" dirty="0" smtClean="0">
                <a:latin typeface="Arial" pitchFamily="34" charset="0"/>
                <a:cs typeface="Arial" pitchFamily="34" charset="0"/>
              </a:rPr>
              <a:t>Adidas</a:t>
            </a:r>
          </a:p>
          <a:p>
            <a:pPr algn="ctr"/>
            <a:r>
              <a:rPr lang="sv-SE" sz="1400" b="1" dirty="0" smtClean="0">
                <a:latin typeface="Arial" pitchFamily="34" charset="0"/>
                <a:cs typeface="Arial" pitchFamily="34" charset="0"/>
              </a:rPr>
              <a:t>STIK-</a:t>
            </a:r>
          </a:p>
          <a:p>
            <a:pPr algn="ctr"/>
            <a:r>
              <a:rPr lang="sv-SE" sz="1400" b="1" dirty="0" smtClean="0">
                <a:latin typeface="Arial" pitchFamily="34" charset="0"/>
                <a:cs typeface="Arial" pitchFamily="34" charset="0"/>
              </a:rPr>
              <a:t>Pris</a:t>
            </a:r>
            <a:endParaRPr lang="sv-SE" sz="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v-SE" sz="800" b="1" dirty="0" smtClean="0">
                <a:latin typeface="Arial" pitchFamily="34" charset="0"/>
                <a:cs typeface="Arial" pitchFamily="34" charset="0"/>
              </a:rPr>
              <a:t>(31/33-43/45)</a:t>
            </a:r>
          </a:p>
          <a:p>
            <a:pPr algn="ctr"/>
            <a:r>
              <a:rPr lang="sv-SE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59:-</a:t>
            </a:r>
          </a:p>
          <a:p>
            <a:endParaRPr lang="sv-SE" b="1" dirty="0" smtClean="0"/>
          </a:p>
          <a:p>
            <a:endParaRPr lang="sv-SE" sz="800" b="1" dirty="0" smtClean="0"/>
          </a:p>
          <a:p>
            <a:endParaRPr lang="sv-SE" sz="1400" b="1" dirty="0" smtClean="0"/>
          </a:p>
          <a:p>
            <a:endParaRPr lang="sv-SE" sz="1400" b="1" dirty="0" smtClean="0"/>
          </a:p>
          <a:p>
            <a:endParaRPr lang="sv-SE" sz="1200" b="1" dirty="0" smtClean="0"/>
          </a:p>
          <a:p>
            <a:endParaRPr lang="sv-SE" sz="1200" b="1" dirty="0"/>
          </a:p>
        </p:txBody>
      </p:sp>
      <p:sp>
        <p:nvSpPr>
          <p:cNvPr id="20" name="textruta 19"/>
          <p:cNvSpPr txBox="1"/>
          <p:nvPr/>
        </p:nvSpPr>
        <p:spPr>
          <a:xfrm>
            <a:off x="179512" y="5157192"/>
            <a:ext cx="216024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chemeClr val="bg1"/>
                </a:solidFill>
              </a:rPr>
              <a:t>Grundtryck ingår</a:t>
            </a:r>
          </a:p>
          <a:p>
            <a:r>
              <a:rPr lang="sv-SE" sz="1200" dirty="0" smtClean="0">
                <a:solidFill>
                  <a:schemeClr val="bg1"/>
                </a:solidFill>
              </a:rPr>
              <a:t>STIK klubbmärke på t-shirt</a:t>
            </a:r>
          </a:p>
          <a:p>
            <a:r>
              <a:rPr lang="sv-SE" sz="1200" dirty="0" smtClean="0">
                <a:solidFill>
                  <a:schemeClr val="bg1"/>
                </a:solidFill>
              </a:rPr>
              <a:t>Stort Intersport  på ryggen.</a:t>
            </a:r>
          </a:p>
          <a:p>
            <a:endParaRPr lang="sv-SE" sz="1200" dirty="0" smtClean="0"/>
          </a:p>
        </p:txBody>
      </p:sp>
      <p:sp>
        <p:nvSpPr>
          <p:cNvPr id="22" name="textruta 21"/>
          <p:cNvSpPr txBox="1"/>
          <p:nvPr/>
        </p:nvSpPr>
        <p:spPr>
          <a:xfrm>
            <a:off x="5615608" y="3356992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 smtClean="0">
                <a:latin typeface="Arial" pitchFamily="34" charset="0"/>
                <a:cs typeface="Arial" pitchFamily="34" charset="0"/>
              </a:rPr>
              <a:t>Strumpa Adidas </a:t>
            </a:r>
            <a:r>
              <a:rPr lang="sv-SE" sz="800" dirty="0" smtClean="0">
                <a:latin typeface="Arial" pitchFamily="34" charset="0"/>
                <a:cs typeface="Arial" pitchFamily="34" charset="0"/>
              </a:rPr>
              <a:t>Art </a:t>
            </a:r>
            <a:r>
              <a:rPr lang="sv-SE" sz="1100" dirty="0"/>
              <a:t>E19301</a:t>
            </a:r>
            <a:endParaRPr lang="sv-SE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Rectangle 73"/>
          <p:cNvSpPr/>
          <p:nvPr/>
        </p:nvSpPr>
        <p:spPr>
          <a:xfrm>
            <a:off x="3203847" y="3939063"/>
            <a:ext cx="3384551" cy="26161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dirty="0" smtClean="0">
                <a:solidFill>
                  <a:srgbClr val="000000"/>
                </a:solidFill>
                <a:latin typeface="Arial"/>
              </a:rPr>
              <a:t>Shorts</a:t>
            </a:r>
            <a:r>
              <a:rPr lang="sv-SE" sz="11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sv-SE" sz="7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Art </a:t>
            </a:r>
            <a:r>
              <a:rPr lang="sv-SE" sz="800" dirty="0"/>
              <a:t>742739</a:t>
            </a:r>
            <a:r>
              <a:rPr lang="sv-SE" sz="7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 </a:t>
            </a:r>
            <a:endParaRPr lang="sv-SE" sz="7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31" name="Tabell 30"/>
          <p:cNvGraphicFramePr>
            <a:graphicFrameLocks noGrp="1"/>
          </p:cNvGraphicFramePr>
          <p:nvPr/>
        </p:nvGraphicFramePr>
        <p:xfrm>
          <a:off x="5652120" y="3717032"/>
          <a:ext cx="3347864" cy="385572"/>
        </p:xfrm>
        <a:graphic>
          <a:graphicData uri="http://schemas.openxmlformats.org/drawingml/2006/table">
            <a:tbl>
              <a:tblPr/>
              <a:tblGrid>
                <a:gridCol w="557856"/>
                <a:gridCol w="557856"/>
                <a:gridCol w="557856"/>
                <a:gridCol w="557856"/>
                <a:gridCol w="558220"/>
                <a:gridCol w="55822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Strl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31/33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34/36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37/39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40/42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43/45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3" name="Tabell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61738"/>
              </p:ext>
            </p:extLst>
          </p:nvPr>
        </p:nvGraphicFramePr>
        <p:xfrm>
          <a:off x="107504" y="3671636"/>
          <a:ext cx="2949223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428943"/>
                <a:gridCol w="504056"/>
                <a:gridCol w="504056"/>
                <a:gridCol w="504056"/>
                <a:gridCol w="504056"/>
              </a:tblGrid>
              <a:tr h="229235">
                <a:tc>
                  <a:txBody>
                    <a:bodyPr/>
                    <a:lstStyle/>
                    <a:p>
                      <a:r>
                        <a:rPr lang="sv-SE" sz="1100" dirty="0" err="1" smtClean="0"/>
                        <a:t>Strl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116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128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140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152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164</a:t>
                      </a:r>
                      <a:endParaRPr lang="sv-SE" sz="1100" dirty="0"/>
                    </a:p>
                  </a:txBody>
                  <a:tcPr/>
                </a:tc>
              </a:tr>
              <a:tr h="229235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Antal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Tabell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407519"/>
              </p:ext>
            </p:extLst>
          </p:nvPr>
        </p:nvGraphicFramePr>
        <p:xfrm>
          <a:off x="32007" y="4410689"/>
          <a:ext cx="3099831" cy="385572"/>
        </p:xfrm>
        <a:graphic>
          <a:graphicData uri="http://schemas.openxmlformats.org/drawingml/2006/table">
            <a:tbl>
              <a:tblPr/>
              <a:tblGrid>
                <a:gridCol w="485625"/>
                <a:gridCol w="435701"/>
                <a:gridCol w="435701"/>
                <a:gridCol w="435701"/>
                <a:gridCol w="435701"/>
                <a:gridCol w="435701"/>
                <a:gridCol w="435701"/>
              </a:tblGrid>
              <a:tr h="189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Strl.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XS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XL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XXL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Antal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091132"/>
              </p:ext>
            </p:extLst>
          </p:nvPr>
        </p:nvGraphicFramePr>
        <p:xfrm>
          <a:off x="3210062" y="4274572"/>
          <a:ext cx="3432215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842"/>
                <a:gridCol w="432048"/>
                <a:gridCol w="357190"/>
                <a:gridCol w="429027"/>
                <a:gridCol w="429027"/>
                <a:gridCol w="429027"/>
                <a:gridCol w="429027"/>
                <a:gridCol w="429027"/>
              </a:tblGrid>
              <a:tr h="187908">
                <a:tc>
                  <a:txBody>
                    <a:bodyPr/>
                    <a:lstStyle/>
                    <a:p>
                      <a:r>
                        <a:rPr lang="sv-SE" sz="1000" dirty="0" err="1" smtClean="0"/>
                        <a:t>Strl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XXS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XS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S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M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XL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XXL</a:t>
                      </a:r>
                      <a:endParaRPr lang="sv-SE" sz="1000" dirty="0"/>
                    </a:p>
                  </a:txBody>
                  <a:tcPr/>
                </a:tc>
              </a:tr>
              <a:tr h="18790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Antal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3283310" y="4972526"/>
            <a:ext cx="2512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Paketpris: 349 kr</a:t>
            </a:r>
            <a:endParaRPr lang="sv-SE" sz="2400" b="1" u="sng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205" y="1532760"/>
            <a:ext cx="2476500" cy="20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07" y="1371635"/>
            <a:ext cx="2721641" cy="2233141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677" y="1177100"/>
            <a:ext cx="2020645" cy="2622210"/>
          </a:xfrm>
          <a:prstGeom prst="rect">
            <a:avLst/>
          </a:prstGeom>
        </p:spPr>
      </p:pic>
      <p:pic>
        <p:nvPicPr>
          <p:cNvPr id="2" name="Bildobjekt 1" descr="Södra Trög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332656"/>
            <a:ext cx="1224136" cy="1168773"/>
          </a:xfrm>
          <a:prstGeom prst="rect">
            <a:avLst/>
          </a:prstGeom>
          <a:solidFill>
            <a:srgbClr val="00B050"/>
          </a:solidFill>
        </p:spPr>
      </p:pic>
      <p:pic>
        <p:nvPicPr>
          <p:cNvPr id="3" name="Bildobjekt 2" descr="Interspor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48264" y="764704"/>
            <a:ext cx="1804423" cy="198512"/>
          </a:xfrm>
          <a:prstGeom prst="rect">
            <a:avLst/>
          </a:prstGeom>
        </p:spPr>
      </p:pic>
      <p:sp>
        <p:nvSpPr>
          <p:cNvPr id="4" name="Rubrik 1"/>
          <p:cNvSpPr txBox="1">
            <a:spLocks/>
          </p:cNvSpPr>
          <p:nvPr/>
        </p:nvSpPr>
        <p:spPr>
          <a:xfrm>
            <a:off x="457200" y="548680"/>
            <a:ext cx="8229600" cy="1143000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5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Ledarkläder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v-S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 Box 6"/>
          <p:cNvSpPr txBox="1"/>
          <p:nvPr/>
        </p:nvSpPr>
        <p:spPr>
          <a:xfrm>
            <a:off x="5640384" y="5546722"/>
            <a:ext cx="3536546" cy="101566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Namn:__________________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Lag:____________________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Telefon</a:t>
            </a: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:_________________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251520" y="3654101"/>
            <a:ext cx="2088232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chemeClr val="bg1"/>
                </a:solidFill>
              </a:rPr>
              <a:t>Grundtryck ingår</a:t>
            </a:r>
          </a:p>
          <a:p>
            <a:r>
              <a:rPr lang="sv-SE" sz="1200" dirty="0" smtClean="0">
                <a:solidFill>
                  <a:schemeClr val="bg1"/>
                </a:solidFill>
              </a:rPr>
              <a:t>STIK klubbmärke</a:t>
            </a:r>
          </a:p>
          <a:p>
            <a:r>
              <a:rPr lang="sv-SE" sz="1200" dirty="0" smtClean="0">
                <a:solidFill>
                  <a:schemeClr val="bg1"/>
                </a:solidFill>
              </a:rPr>
              <a:t>LEDARE rygg</a:t>
            </a:r>
          </a:p>
          <a:p>
            <a:endParaRPr lang="sv-SE" sz="1200" dirty="0" smtClean="0"/>
          </a:p>
        </p:txBody>
      </p:sp>
      <p:sp>
        <p:nvSpPr>
          <p:cNvPr id="16" name="textruta 15"/>
          <p:cNvSpPr txBox="1"/>
          <p:nvPr/>
        </p:nvSpPr>
        <p:spPr>
          <a:xfrm>
            <a:off x="107504" y="4941951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Tiro15 Piké </a:t>
            </a:r>
            <a:r>
              <a:rPr lang="sv-SE" sz="1000" dirty="0" smtClean="0"/>
              <a:t>Art</a:t>
            </a:r>
            <a:endParaRPr lang="sv-SE" sz="1000" dirty="0"/>
          </a:p>
        </p:txBody>
      </p:sp>
      <p:sp>
        <p:nvSpPr>
          <p:cNvPr id="24" name="Text Box 148"/>
          <p:cNvSpPr txBox="1"/>
          <p:nvPr/>
        </p:nvSpPr>
        <p:spPr>
          <a:xfrm>
            <a:off x="467544" y="1730863"/>
            <a:ext cx="785540" cy="184244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36576" tIns="36576" rIns="36576" bIns="36576" anchor="t" anchorCtr="0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dirty="0" smtClean="0">
                <a:solidFill>
                  <a:srgbClr val="000000"/>
                </a:solidFill>
                <a:latin typeface="Arial"/>
              </a:rPr>
              <a:t>Piké</a:t>
            </a:r>
            <a:endParaRPr lang="sv-SE" sz="11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kern="0" dirty="0" err="1" smtClean="0">
                <a:solidFill>
                  <a:srgbClr val="000000"/>
                </a:solidFill>
                <a:latin typeface="Arial"/>
              </a:rPr>
              <a:t>Tiro</a:t>
            </a:r>
            <a:r>
              <a:rPr lang="sv-SE" sz="1100" b="1" kern="0" dirty="0" smtClean="0">
                <a:solidFill>
                  <a:srgbClr val="000000"/>
                </a:solidFill>
                <a:latin typeface="Arial"/>
              </a:rPr>
              <a:t> 15</a:t>
            </a:r>
            <a:endParaRPr lang="sv-SE" sz="11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6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STIK-Pris</a:t>
            </a:r>
            <a:endParaRPr lang="sv-SE" sz="14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800" b="1" i="0" u="none" strike="noStrike" kern="1200" cap="none" spc="0" baseline="0" dirty="0" smtClean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/>
              </a:rPr>
              <a:t>Ord.Pris</a:t>
            </a:r>
            <a:r>
              <a:rPr lang="sv-SE" sz="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 399: -</a:t>
            </a: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1" i="0" u="none" strike="noStrike" kern="1200" cap="none" spc="0" baseline="0" dirty="0" smtClean="0">
                <a:solidFill>
                  <a:srgbClr val="0000FF"/>
                </a:solidFill>
                <a:uFillTx/>
                <a:latin typeface="Arial"/>
              </a:rPr>
              <a:t>299:-</a:t>
            </a:r>
            <a:endParaRPr lang="sv-SE" sz="18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7" name="Tabell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711248"/>
              </p:ext>
            </p:extLst>
          </p:nvPr>
        </p:nvGraphicFramePr>
        <p:xfrm>
          <a:off x="107504" y="5280504"/>
          <a:ext cx="3060342" cy="489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057"/>
                <a:gridCol w="510057"/>
                <a:gridCol w="510057"/>
                <a:gridCol w="510057"/>
                <a:gridCol w="510057"/>
                <a:gridCol w="510057"/>
              </a:tblGrid>
              <a:tr h="244588"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err="1" smtClean="0"/>
                        <a:t>Strl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S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M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XL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XXL</a:t>
                      </a:r>
                      <a:endParaRPr lang="sv-SE" sz="1000" dirty="0"/>
                    </a:p>
                  </a:txBody>
                  <a:tcPr/>
                </a:tc>
              </a:tr>
              <a:tr h="24458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Antal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ell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210098"/>
              </p:ext>
            </p:extLst>
          </p:nvPr>
        </p:nvGraphicFramePr>
        <p:xfrm>
          <a:off x="3001436" y="4120982"/>
          <a:ext cx="2993574" cy="5253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8929"/>
                <a:gridCol w="498929"/>
                <a:gridCol w="498929"/>
                <a:gridCol w="498929"/>
                <a:gridCol w="498929"/>
                <a:gridCol w="498929"/>
              </a:tblGrid>
              <a:tr h="262699"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err="1" smtClean="0"/>
                        <a:t>Strl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S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M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XL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XXL</a:t>
                      </a:r>
                      <a:endParaRPr lang="sv-SE" sz="1000" dirty="0"/>
                    </a:p>
                  </a:txBody>
                  <a:tcPr/>
                </a:tc>
              </a:tr>
              <a:tr h="262699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Antal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ruta 17"/>
          <p:cNvSpPr txBox="1"/>
          <p:nvPr/>
        </p:nvSpPr>
        <p:spPr>
          <a:xfrm>
            <a:off x="3017392" y="3660029"/>
            <a:ext cx="2574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Con14 Shorts </a:t>
            </a:r>
            <a:r>
              <a:rPr lang="sv-SE" sz="1000" dirty="0" smtClean="0"/>
              <a:t>Art G80817</a:t>
            </a:r>
            <a:endParaRPr lang="sv-SE" sz="1000" dirty="0"/>
          </a:p>
        </p:txBody>
      </p:sp>
      <p:sp>
        <p:nvSpPr>
          <p:cNvPr id="27" name="Text Box 148"/>
          <p:cNvSpPr txBox="1"/>
          <p:nvPr/>
        </p:nvSpPr>
        <p:spPr>
          <a:xfrm>
            <a:off x="2983611" y="1501429"/>
            <a:ext cx="785540" cy="184244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36576" tIns="36576" rIns="36576" bIns="36576" anchor="t" anchorCtr="0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kern="0" dirty="0" smtClean="0">
                <a:solidFill>
                  <a:srgbClr val="000000"/>
                </a:solidFill>
                <a:latin typeface="Arial"/>
              </a:rPr>
              <a:t>Shorts</a:t>
            </a:r>
            <a:endParaRPr lang="sv-SE" sz="11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dirty="0" smtClean="0">
                <a:solidFill>
                  <a:srgbClr val="000000"/>
                </a:solidFill>
                <a:latin typeface="Arial"/>
              </a:rPr>
              <a:t>Con14</a:t>
            </a:r>
            <a:endParaRPr lang="sv-SE" sz="11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6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STIK-Pris</a:t>
            </a:r>
            <a:endParaRPr lang="sv-SE" sz="14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800" b="1" i="0" u="none" strike="noStrike" kern="1200" cap="none" spc="0" baseline="0" dirty="0" smtClean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/>
              </a:rPr>
              <a:t>Ord.Pris</a:t>
            </a:r>
            <a:r>
              <a:rPr lang="sv-SE" sz="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 299: -</a:t>
            </a: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b="1" dirty="0" smtClean="0">
                <a:solidFill>
                  <a:srgbClr val="0000FF"/>
                </a:solidFill>
                <a:latin typeface="Arial"/>
              </a:rPr>
              <a:t>239</a:t>
            </a:r>
            <a:r>
              <a:rPr lang="sv-SE" sz="1800" b="1" i="0" u="none" strike="noStrike" kern="1200" cap="none" spc="0" baseline="0" dirty="0" smtClean="0">
                <a:solidFill>
                  <a:srgbClr val="0000FF"/>
                </a:solidFill>
                <a:uFillTx/>
                <a:latin typeface="Arial"/>
              </a:rPr>
              <a:t>:-</a:t>
            </a:r>
            <a:endParaRPr lang="sv-SE" sz="18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00" y="1216150"/>
            <a:ext cx="2413000" cy="2413000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5724128" y="1743402"/>
            <a:ext cx="1152128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Jacka</a:t>
            </a:r>
          </a:p>
          <a:p>
            <a:r>
              <a:rPr lang="sv-SE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lang="sv-S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</a:p>
          <a:p>
            <a:r>
              <a:rPr lang="sv-S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 WTHR</a:t>
            </a:r>
          </a:p>
          <a:p>
            <a:endParaRPr lang="sv-SE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STIK-</a:t>
            </a:r>
          </a:p>
          <a:p>
            <a:r>
              <a:rPr lang="sv-S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Pris</a:t>
            </a:r>
          </a:p>
          <a:p>
            <a:endParaRPr lang="sv-SE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Ord.Pris</a:t>
            </a:r>
            <a:r>
              <a:rPr lang="sv-SE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699:-</a:t>
            </a:r>
          </a:p>
          <a:p>
            <a:r>
              <a:rPr lang="sv-SE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449:-</a:t>
            </a:r>
          </a:p>
          <a:p>
            <a:endParaRPr lang="sv-SE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6806359" y="3799310"/>
            <a:ext cx="2088232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chemeClr val="bg1"/>
                </a:solidFill>
              </a:rPr>
              <a:t>Grundtryck ingår</a:t>
            </a:r>
          </a:p>
          <a:p>
            <a:r>
              <a:rPr lang="sv-SE" sz="1200" dirty="0" smtClean="0">
                <a:solidFill>
                  <a:schemeClr val="bg1"/>
                </a:solidFill>
              </a:rPr>
              <a:t>STIK klubbmärke</a:t>
            </a:r>
          </a:p>
          <a:p>
            <a:r>
              <a:rPr lang="sv-SE" sz="1200" dirty="0" smtClean="0">
                <a:solidFill>
                  <a:schemeClr val="bg1"/>
                </a:solidFill>
              </a:rPr>
              <a:t>Stort Intersport rygg</a:t>
            </a:r>
          </a:p>
          <a:p>
            <a:endParaRPr lang="sv-SE" sz="1200" dirty="0" smtClean="0"/>
          </a:p>
        </p:txBody>
      </p:sp>
      <p:graphicFrame>
        <p:nvGraphicFramePr>
          <p:cNvPr id="12" name="Tabell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627457"/>
              </p:ext>
            </p:extLst>
          </p:nvPr>
        </p:nvGraphicFramePr>
        <p:xfrm>
          <a:off x="5739741" y="4969140"/>
          <a:ext cx="3060342" cy="489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057"/>
                <a:gridCol w="510057"/>
                <a:gridCol w="510057"/>
                <a:gridCol w="510057"/>
                <a:gridCol w="510057"/>
                <a:gridCol w="510057"/>
              </a:tblGrid>
              <a:tr h="244588"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err="1" smtClean="0"/>
                        <a:t>Strl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S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M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XL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XXL</a:t>
                      </a:r>
                      <a:endParaRPr lang="sv-SE" sz="1000" dirty="0"/>
                    </a:p>
                  </a:txBody>
                  <a:tcPr/>
                </a:tc>
              </a:tr>
              <a:tr h="24458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Antal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ruta 12"/>
          <p:cNvSpPr txBox="1"/>
          <p:nvPr/>
        </p:nvSpPr>
        <p:spPr>
          <a:xfrm>
            <a:off x="5750702" y="4612486"/>
            <a:ext cx="300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All WTHR JKT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2952328" cy="1901299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12" y="1179103"/>
            <a:ext cx="1889143" cy="2644800"/>
          </a:xfrm>
          <a:prstGeom prst="rect">
            <a:avLst/>
          </a:prstGeom>
        </p:spPr>
      </p:pic>
      <p:sp>
        <p:nvSpPr>
          <p:cNvPr id="10" name="Text Box 146"/>
          <p:cNvSpPr txBox="1"/>
          <p:nvPr/>
        </p:nvSpPr>
        <p:spPr>
          <a:xfrm>
            <a:off x="7099051" y="1879212"/>
            <a:ext cx="847721" cy="1944691"/>
          </a:xfrm>
          <a:prstGeom prst="rect">
            <a:avLst/>
          </a:prstGeom>
          <a:solidFill>
            <a:srgbClr val="FFFFFF"/>
          </a:solidFill>
          <a:ln w="12701">
            <a:solidFill>
              <a:srgbClr val="FFFFFF"/>
            </a:solidFill>
            <a:prstDash val="solid"/>
            <a:miter/>
          </a:ln>
        </p:spPr>
        <p:txBody>
          <a:bodyPr vert="horz" wrap="square" lIns="36576" tIns="36576" rIns="36576" bIns="36576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Ryggsäck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dirty="0" smtClean="0">
                <a:solidFill>
                  <a:srgbClr val="000000"/>
                </a:solidFill>
                <a:latin typeface="Arial"/>
              </a:rPr>
              <a:t>Tiro</a:t>
            </a:r>
            <a:endParaRPr lang="sv-SE" sz="11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STIK-Pris</a:t>
            </a:r>
            <a:endParaRPr lang="sv-SE" sz="14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i="0" u="none" strike="noStrike" kern="1200" cap="none" spc="0" baseline="0" dirty="0" err="1">
                <a:solidFill>
                  <a:srgbClr val="000000"/>
                </a:solidFill>
                <a:uFillTx/>
                <a:latin typeface="Arial"/>
              </a:rPr>
              <a:t>Ord.Pris</a:t>
            </a:r>
            <a:r>
              <a:rPr lang="sv-SE" sz="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sv-SE" sz="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250</a:t>
            </a:r>
            <a:r>
              <a:rPr lang="sv-SE" sz="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:-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b="1" kern="0" dirty="0" smtClean="0">
                <a:solidFill>
                  <a:srgbClr val="0000FF"/>
                </a:solidFill>
                <a:latin typeface="Arial"/>
              </a:rPr>
              <a:t>199</a:t>
            </a:r>
            <a:endParaRPr lang="sv-SE" sz="18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Art </a:t>
            </a:r>
            <a:r>
              <a:rPr lang="sv-SE" sz="800" b="1" dirty="0" smtClean="0">
                <a:solidFill>
                  <a:srgbClr val="000000"/>
                </a:solidFill>
                <a:latin typeface="Arial"/>
              </a:rPr>
              <a:t>Z35678</a:t>
            </a: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b="1" dirty="0" smtClean="0">
                <a:latin typeface="Arial" pitchFamily="34" charset="0"/>
                <a:cs typeface="Arial" pitchFamily="34" charset="0"/>
              </a:rPr>
              <a:t>Väskor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pic>
        <p:nvPicPr>
          <p:cNvPr id="3" name="Bildobjekt 2" descr="Södra Trög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332656"/>
            <a:ext cx="1224136" cy="1168773"/>
          </a:xfrm>
          <a:prstGeom prst="rect">
            <a:avLst/>
          </a:prstGeom>
          <a:solidFill>
            <a:srgbClr val="00B050"/>
          </a:solidFill>
        </p:spPr>
      </p:pic>
      <p:pic>
        <p:nvPicPr>
          <p:cNvPr id="4" name="Bildobjekt 3" descr="Interspor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15764" y="799105"/>
            <a:ext cx="1804423" cy="198512"/>
          </a:xfrm>
          <a:prstGeom prst="rect">
            <a:avLst/>
          </a:prstGeom>
        </p:spPr>
      </p:pic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077932"/>
              </p:ext>
            </p:extLst>
          </p:nvPr>
        </p:nvGraphicFramePr>
        <p:xfrm>
          <a:off x="1187624" y="3823903"/>
          <a:ext cx="2230120" cy="385572"/>
        </p:xfrm>
        <a:graphic>
          <a:graphicData uri="http://schemas.openxmlformats.org/drawingml/2006/table">
            <a:tbl>
              <a:tblPr/>
              <a:tblGrid>
                <a:gridCol w="1115060"/>
                <a:gridCol w="1115060"/>
              </a:tblGrid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Väska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Antal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163651"/>
              </p:ext>
            </p:extLst>
          </p:nvPr>
        </p:nvGraphicFramePr>
        <p:xfrm>
          <a:off x="6504480" y="3631117"/>
          <a:ext cx="2255520" cy="385572"/>
        </p:xfrm>
        <a:graphic>
          <a:graphicData uri="http://schemas.openxmlformats.org/drawingml/2006/table">
            <a:tbl>
              <a:tblPr/>
              <a:tblGrid>
                <a:gridCol w="1127760"/>
                <a:gridCol w="1127760"/>
              </a:tblGrid>
              <a:tr h="149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Ryggsäck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latin typeface="Calibri"/>
                          <a:ea typeface="Calibri"/>
                          <a:cs typeface="Times New Roman"/>
                        </a:rPr>
                        <a:t>Antal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 Box 148"/>
          <p:cNvSpPr txBox="1"/>
          <p:nvPr/>
        </p:nvSpPr>
        <p:spPr>
          <a:xfrm>
            <a:off x="3558393" y="1700808"/>
            <a:ext cx="846140" cy="32400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36576" tIns="36576" rIns="36576" bIns="36576" anchor="t" anchorCtr="0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Väska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1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Tiro</a:t>
            </a:r>
            <a:endParaRPr lang="sv-SE" sz="11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6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STIK-Pris</a:t>
            </a:r>
            <a:endParaRPr lang="sv-SE" sz="14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6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Art </a:t>
            </a:r>
            <a:r>
              <a:rPr lang="sv-SE" sz="800" b="1" dirty="0" smtClean="0">
                <a:solidFill>
                  <a:srgbClr val="000000"/>
                </a:solidFill>
                <a:latin typeface="Arial"/>
              </a:rPr>
              <a:t>Z35656</a:t>
            </a:r>
            <a:endParaRPr lang="sv-SE" sz="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/>
            </a:r>
            <a:br>
              <a:rPr lang="sv-SE" sz="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</a:br>
            <a:r>
              <a:rPr lang="sv-SE" sz="800" b="1" i="0" u="none" strike="noStrike" kern="1200" cap="none" spc="0" baseline="0" dirty="0" err="1">
                <a:solidFill>
                  <a:srgbClr val="000000"/>
                </a:solidFill>
                <a:uFillTx/>
                <a:latin typeface="Arial"/>
              </a:rPr>
              <a:t>Ord.Pris</a:t>
            </a:r>
            <a:r>
              <a:rPr lang="sv-SE" sz="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sv-SE" sz="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300</a:t>
            </a:r>
            <a:r>
              <a:rPr lang="sv-SE" sz="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:-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b="1" kern="0" dirty="0" smtClean="0">
                <a:solidFill>
                  <a:srgbClr val="0000FF"/>
                </a:solidFill>
                <a:latin typeface="Arial"/>
              </a:rPr>
              <a:t>259</a:t>
            </a:r>
            <a:endParaRPr lang="sv-SE" sz="1800" b="1" i="0" u="none" strike="noStrike" kern="1200" cap="none" spc="0" baseline="0" dirty="0">
              <a:solidFill>
                <a:srgbClr val="0000FF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5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2937347" y="5805264"/>
            <a:ext cx="2088232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chemeClr val="bg1"/>
                </a:solidFill>
              </a:rPr>
              <a:t>Grundtryck ingår</a:t>
            </a:r>
          </a:p>
          <a:p>
            <a:r>
              <a:rPr lang="sv-SE" sz="1200" dirty="0" smtClean="0">
                <a:solidFill>
                  <a:schemeClr val="bg1"/>
                </a:solidFill>
              </a:rPr>
              <a:t>STIK klubbmärke +Initialer</a:t>
            </a:r>
          </a:p>
          <a:p>
            <a:endParaRPr lang="sv-SE" sz="1200" dirty="0" smtClean="0"/>
          </a:p>
        </p:txBody>
      </p:sp>
      <p:sp>
        <p:nvSpPr>
          <p:cNvPr id="14" name="Text Box 6"/>
          <p:cNvSpPr txBox="1"/>
          <p:nvPr/>
        </p:nvSpPr>
        <p:spPr>
          <a:xfrm>
            <a:off x="5640384" y="5546722"/>
            <a:ext cx="3503615" cy="1311277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Namn:__________________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Lag:____________________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Initialer:_________________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Telefon:_________________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sv-S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Trögdspaket</a:t>
            </a:r>
            <a:endParaRPr lang="sv-S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107504" y="4301132"/>
            <a:ext cx="585205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Overall + Träningspaketet + Välj mellan ryggsäck eller bag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Ord.pris</a:t>
            </a:r>
            <a:r>
              <a:rPr lang="sv-SE" sz="1200" b="1" dirty="0">
                <a:latin typeface="Arial" panose="020B0604020202020204" pitchFamily="34" charset="0"/>
                <a:cs typeface="Arial" panose="020B0604020202020204" pitchFamily="34" charset="0"/>
              </a:rPr>
              <a:t> 1572:-</a:t>
            </a:r>
          </a:p>
          <a:p>
            <a:r>
              <a:rPr lang="sv-SE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JR Pris </a:t>
            </a:r>
            <a:r>
              <a:rPr lang="sv-SE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1199 </a:t>
            </a:r>
            <a:r>
              <a:rPr lang="sv-SE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:- </a:t>
            </a:r>
          </a:p>
          <a:p>
            <a:endParaRPr lang="sv-S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Ord.pris</a:t>
            </a:r>
            <a:r>
              <a:rPr lang="sv-S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1612:-</a:t>
            </a:r>
          </a:p>
          <a:p>
            <a:r>
              <a:rPr lang="sv-SE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 Pris </a:t>
            </a:r>
            <a:r>
              <a:rPr lang="sv-SE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1299 </a:t>
            </a:r>
            <a:r>
              <a:rPr lang="sv-SE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:-</a:t>
            </a:r>
          </a:p>
          <a:p>
            <a:r>
              <a:rPr lang="sv-SE" dirty="0" smtClean="0"/>
              <a:t> </a:t>
            </a:r>
            <a:endParaRPr lang="sv-SE" dirty="0"/>
          </a:p>
        </p:txBody>
      </p:sp>
      <p:pic>
        <p:nvPicPr>
          <p:cNvPr id="5" name="Bildobjekt 4" descr="Södra Trög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1224136" cy="1168773"/>
          </a:xfrm>
          <a:prstGeom prst="rect">
            <a:avLst/>
          </a:prstGeom>
          <a:solidFill>
            <a:srgbClr val="00B050"/>
          </a:solidFill>
        </p:spPr>
      </p:pic>
      <p:pic>
        <p:nvPicPr>
          <p:cNvPr id="6" name="Bildobjekt 5" descr="Interspo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15764" y="799105"/>
            <a:ext cx="1804423" cy="198512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5580112" y="567073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dirty="0">
                <a:solidFill>
                  <a:srgbClr val="000000"/>
                </a:solidFill>
                <a:latin typeface="Arial"/>
              </a:rPr>
              <a:t>Namn:__________________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dirty="0">
                <a:solidFill>
                  <a:srgbClr val="000000"/>
                </a:solidFill>
                <a:latin typeface="Arial"/>
              </a:rPr>
              <a:t>Lag:____________________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dirty="0">
                <a:solidFill>
                  <a:srgbClr val="000000"/>
                </a:solidFill>
                <a:latin typeface="Arial"/>
              </a:rPr>
              <a:t>Telefon:_________________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01429"/>
            <a:ext cx="1141079" cy="1207491"/>
          </a:xfrm>
          <a:prstGeom prst="rect">
            <a:avLst/>
          </a:prstGeom>
        </p:spPr>
      </p:pic>
      <p:pic>
        <p:nvPicPr>
          <p:cNvPr id="9" name="Picture 3" descr="\\isfs04.intersport.se\tshome$\b064hln.INTERSPORT\Desktop\Klubbar\Södra trögds IK\Stik byxa 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20" y="2557319"/>
            <a:ext cx="1797784" cy="190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579394"/>
            <a:ext cx="1376610" cy="11295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989" y="2708920"/>
            <a:ext cx="1064247" cy="87322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33532" y="3580820"/>
            <a:ext cx="768858" cy="76885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579393"/>
            <a:ext cx="1518518" cy="977925"/>
          </a:xfrm>
          <a:prstGeom prst="rect">
            <a:avLst/>
          </a:prstGeom>
        </p:spPr>
      </p:pic>
      <p:sp>
        <p:nvSpPr>
          <p:cNvPr id="14" name="textruta 13"/>
          <p:cNvSpPr txBox="1"/>
          <p:nvPr/>
        </p:nvSpPr>
        <p:spPr>
          <a:xfrm>
            <a:off x="5364088" y="2822368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Eller</a:t>
            </a:r>
          </a:p>
          <a:p>
            <a:pPr algn="ctr"/>
            <a:endParaRPr lang="sv-SE" dirty="0"/>
          </a:p>
        </p:txBody>
      </p:sp>
      <p:pic>
        <p:nvPicPr>
          <p:cNvPr id="15" name="Bildobjekt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70" y="3161048"/>
            <a:ext cx="1148859" cy="1608402"/>
          </a:xfrm>
          <a:prstGeom prst="rect">
            <a:avLst/>
          </a:prstGeom>
        </p:spPr>
      </p:pic>
      <p:sp>
        <p:nvSpPr>
          <p:cNvPr id="16" name="textruta 15"/>
          <p:cNvSpPr txBox="1"/>
          <p:nvPr/>
        </p:nvSpPr>
        <p:spPr>
          <a:xfrm>
            <a:off x="2101550" y="2331498"/>
            <a:ext cx="981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 smtClean="0"/>
              <a:t>+</a:t>
            </a:r>
            <a:endParaRPr lang="sv-SE" sz="4000" dirty="0"/>
          </a:p>
        </p:txBody>
      </p:sp>
      <p:sp>
        <p:nvSpPr>
          <p:cNvPr id="17" name="Rektangel 16"/>
          <p:cNvSpPr/>
          <p:nvPr/>
        </p:nvSpPr>
        <p:spPr>
          <a:xfrm>
            <a:off x="4559167" y="2343421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4000" dirty="0"/>
              <a:t>+</a:t>
            </a:r>
          </a:p>
        </p:txBody>
      </p:sp>
      <p:pic>
        <p:nvPicPr>
          <p:cNvPr id="1026" name="Picture 2" descr="https://www.intersport.se/Root/inRiver%20Resources/13941993867883766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112" y="1869741"/>
            <a:ext cx="519028" cy="1711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7582260" y="3591040"/>
            <a:ext cx="1403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00FF"/>
                </a:solidFill>
              </a:rPr>
              <a:t>Vattenflaska Ingår. </a:t>
            </a:r>
            <a:endParaRPr lang="sv-SE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33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381</Words>
  <Application>Microsoft Office PowerPoint</Application>
  <PresentationFormat>Bildspel på skärmen (4:3)</PresentationFormat>
  <Paragraphs>283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Office-tema</vt:lpstr>
      <vt:lpstr>KLUBBPROFIL 2015 </vt:lpstr>
      <vt:lpstr>PowerPoint-presentation</vt:lpstr>
      <vt:lpstr>PowerPoint-presentation</vt:lpstr>
      <vt:lpstr>PowerPoint-presentation</vt:lpstr>
      <vt:lpstr>PowerPoint-presentation</vt:lpstr>
      <vt:lpstr>Väskor </vt:lpstr>
      <vt:lpstr>Trögdspaket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KLUBBPROFIL 2011</dc:title>
  <dc:creator>Henrik Lundin</dc:creator>
  <cp:lastModifiedBy>Henrik Lundin</cp:lastModifiedBy>
  <cp:revision>88</cp:revision>
  <cp:lastPrinted>2015-05-12T14:33:31Z</cp:lastPrinted>
  <dcterms:modified xsi:type="dcterms:W3CDTF">2015-05-18T07:49:03Z</dcterms:modified>
</cp:coreProperties>
</file>