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  <p:sldMasterId id="2147483672" r:id="rId6"/>
    <p:sldMasterId id="2147483702" r:id="rId7"/>
    <p:sldMasterId id="2147483710" r:id="rId8"/>
  </p:sldMasterIdLst>
  <p:notesMasterIdLst>
    <p:notesMasterId r:id="rId25"/>
  </p:notesMasterIdLst>
  <p:handoutMasterIdLst>
    <p:handoutMasterId r:id="rId26"/>
  </p:handoutMasterIdLst>
  <p:sldIdLst>
    <p:sldId id="273" r:id="rId9"/>
    <p:sldId id="553" r:id="rId10"/>
    <p:sldId id="535" r:id="rId11"/>
    <p:sldId id="551" r:id="rId12"/>
    <p:sldId id="548" r:id="rId13"/>
    <p:sldId id="550" r:id="rId14"/>
    <p:sldId id="549" r:id="rId15"/>
    <p:sldId id="554" r:id="rId16"/>
    <p:sldId id="333" r:id="rId17"/>
    <p:sldId id="328" r:id="rId18"/>
    <p:sldId id="325" r:id="rId19"/>
    <p:sldId id="331" r:id="rId20"/>
    <p:sldId id="546" r:id="rId21"/>
    <p:sldId id="556" r:id="rId22"/>
    <p:sldId id="555" r:id="rId23"/>
    <p:sldId id="552" r:id="rId2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273"/>
            <p14:sldId id="553"/>
            <p14:sldId id="535"/>
            <p14:sldId id="551"/>
            <p14:sldId id="548"/>
            <p14:sldId id="550"/>
            <p14:sldId id="549"/>
            <p14:sldId id="554"/>
            <p14:sldId id="333"/>
            <p14:sldId id="328"/>
            <p14:sldId id="325"/>
            <p14:sldId id="331"/>
            <p14:sldId id="546"/>
            <p14:sldId id="556"/>
            <p14:sldId id="555"/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1" pos="379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82"/>
    <a:srgbClr val="006BB1"/>
    <a:srgbClr val="2FABFF"/>
    <a:srgbClr val="00B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pos="379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27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C26718-84A6-43EE-A096-A21A76540D2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2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F2CAB-EF63-2ED5-2780-6CC808FF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387F445-EE78-1ED9-7215-345FD2F7F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231FDB6-73B3-987D-3C69-873E537DD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98D929-51EE-D35D-669A-3FD2C82FD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C26718-84A6-43EE-A096-A21A76540D2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2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 och 2 diskutera frågan. Sen i hel grupp.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18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Behöver någon hjälp med laget.se?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C26718-84A6-43EE-A096-A21A76540D2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83DFE-126E-0FBE-188F-DF4423397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6ACFD97-B0AB-2B16-8FF7-73EA28727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26BAA95-C2C9-DAED-4A68-2A260199D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 och 2 diskutera frågan. Sen i hel grupp.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8257C8-E6F6-8B3D-A321-344CEE12A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61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och avslutnings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34B3829-9C50-4154-A7CC-423DA1D88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16" r="61181" b="4445"/>
          <a:stretch/>
        </p:blipFill>
        <p:spPr>
          <a:xfrm>
            <a:off x="8519373" y="0"/>
            <a:ext cx="3672627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74C1675-EA56-5633-6F45-C07B2942C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4753" y="4538076"/>
            <a:ext cx="1698673" cy="1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5EABC1A9-618E-4119-9BFF-6E56E7F3F6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1048" y="650875"/>
            <a:ext cx="1962352" cy="1798105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1049" y="2598056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1048" y="4547132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62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788C2069-F217-48B9-9E55-DEB771DCC3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3212" y="169070"/>
            <a:ext cx="419483" cy="39362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76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_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6E8B4506-1411-4403-AC61-7CB5E88F5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87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FB85850-140C-4E7E-92F4-FE120ACC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08159" y="203703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3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75003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01345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AA245-41B5-61B4-D614-EE26929E9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1C5A3C5-0915-E2A4-1244-16F1F6D3E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EAD359-5B16-08F5-F4D1-C8E60A24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2BFB15-0685-4A3F-5ADF-DA21ED66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E4ABB6-8BB3-B7D3-FD46-59645D25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160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ADBCD-8D4B-9214-8BA5-F9EC00FF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F1EA66-14C8-BE6E-D898-CE072397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1D09DC-AD02-9C94-088E-59B291E6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4FFD3A-7FDF-D5A9-B17D-E645455A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75746C-DF8A-59E7-6ECA-41136A13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138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11737C-C078-8FF4-67B8-3E26490E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971309-04DE-3922-F6CE-3260E0653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48F662-86CA-3067-DA76-00F306F6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1DD152-D807-4A84-4C9C-AFDA7120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C11306-166F-4427-5803-BB5031F7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69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960B7E7-2355-4B46-9095-63DEFCDD9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16" r="51074" b="2406"/>
          <a:stretch/>
        </p:blipFill>
        <p:spPr>
          <a:xfrm>
            <a:off x="6467009" y="0"/>
            <a:ext cx="5724991" cy="6858000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FC5CB34-65FD-8CCD-B51D-D8AAC61AC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626593" y="118476"/>
            <a:ext cx="458635" cy="4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D92C7-85C2-42FE-CE5D-F299532C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98DA23-951D-2319-E5BD-4BA938723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E7DA81-EF97-DFF3-BBF4-202DC7F3D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D453E6-6DEA-D13C-5301-391FCD3D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31D43A-94BA-D7B6-A4A1-B7002A69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CFD5E3-72FC-DAA3-24DF-5AC45BCD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02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69BB5-76F6-FDC3-EACE-6CBAA578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B4F469-DE93-419C-5293-3C34D76A4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E67B25-BBE3-0019-0A8E-04FECED26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3A67157-35C5-2BF9-28D9-D88BB468A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91CA11A-6F1A-F4BB-24DE-C21DF9A0B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114D082-0809-7E79-C9AB-E2FD7020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042C517-FDB4-9371-9A22-07E0DB69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B9419B-2EE2-D60F-9041-D58B10DE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277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885EE1-C327-A91A-7CCE-C8FB201B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AEB0EA-75BA-9ECF-A6B6-8A1FBA05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F3D640-CA5A-F2C4-900E-E73A3101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30C4DA-6A6D-0BD4-4E22-8E110193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859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D08F778-BBEF-37E8-214C-A4B7CA43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9C1990-4455-06D8-5D1D-5C444B01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2B6407-83A2-213B-1F10-DF4ECC38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572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A7C187-5B85-95D1-FF38-18859F56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AFCC76-9227-2DA5-9972-FC55A51E6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09E90A-A26E-F452-21E2-5BEFB2EA0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7A847E-3AD2-7AEE-0200-FE97B11D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CA96A8-E50E-96DE-AE8A-27702AB1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84721F-44D3-1F54-6A99-CEB3C28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44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AE0205-A50E-4B8B-587E-ED7D6E78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79D3805-0616-2282-DD3F-590EFF35B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C1450C-4CCE-541F-6A88-F84B7EED8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CB03B8-ECBC-1485-178E-5F6AE868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4F376D2-C7D8-F7AB-581D-52F45434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1FD817-28B4-CDAB-A4A8-60E1B0B9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81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B4DBC-A208-8E64-DC9D-94B4DC68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928EA3C-E378-DF4F-12B6-0F0AA5D52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0A2405-812B-711B-C5C3-DC834656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366CD1-A386-56CD-85EB-C13E36AB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0F3BB6-20E2-6431-5823-31C2C140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526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69752EF-7483-3334-3055-B5E65415C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EE0723-87AC-6BF1-4BAA-15D36E668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CBF820-AAA3-55DB-8486-C979D072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F64444-02E0-ED16-CAE4-EAE3F184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5E8807-1BE5-6598-8BB7-398888F9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266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ch 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14" name="Bild 12">
            <a:extLst>
              <a:ext uri="{FF2B5EF4-FFF2-40B4-BE49-F238E27FC236}">
                <a16:creationId xmlns:a16="http://schemas.microsoft.com/office/drawing/2014/main" id="{7480CAB8-273C-4307-BE49-A68792607C8A}"/>
              </a:ext>
            </a:extLst>
          </p:cNvPr>
          <p:cNvGrpSpPr/>
          <p:nvPr userDrawn="1"/>
        </p:nvGrpSpPr>
        <p:grpSpPr>
          <a:xfrm rot="10800000">
            <a:off x="7569200" y="3324803"/>
            <a:ext cx="4622800" cy="4622800"/>
            <a:chOff x="8149828" y="4715850"/>
            <a:chExt cx="2028825" cy="2028825"/>
          </a:xfrm>
        </p:grpSpPr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30F286F7-5F5D-418D-B92B-8477B0A6D1EC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E23CDF-53D8-4B4B-8E37-6B226536DC29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E68923A6-A84A-4475-BD90-2CF5472DA60A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56BE39E-DCED-4A9E-8F8C-CE6F686124BD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310C7191-E51B-4F15-93A3-E193D1E9F1BC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F3959870-4B3F-4BE9-8B3B-4044858C9B28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B78BEA1-4C3C-43F7-8FFC-A9A39A21CB92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Bild 21">
            <a:extLst>
              <a:ext uri="{FF2B5EF4-FFF2-40B4-BE49-F238E27FC236}">
                <a16:creationId xmlns:a16="http://schemas.microsoft.com/office/drawing/2014/main" id="{C66ECA47-E88F-40F5-B75A-61A8C366EC0F}"/>
              </a:ext>
            </a:extLst>
          </p:cNvPr>
          <p:cNvGrpSpPr/>
          <p:nvPr/>
        </p:nvGrpSpPr>
        <p:grpSpPr>
          <a:xfrm>
            <a:off x="8622676" y="-2283490"/>
            <a:ext cx="4151645" cy="8303289"/>
            <a:chOff x="5014912" y="1266825"/>
            <a:chExt cx="2162175" cy="4324350"/>
          </a:xfrm>
        </p:grpSpPr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99FC589D-4553-4DE3-9E49-5FF06130C752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F401FF8-6396-4229-B556-BB8B3F619512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AF2890AA-7266-401A-9A57-C095DF237AD2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A965BAAD-2BD9-4D93-AF0A-CE99C9B8511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AEC293E6-197D-4F07-9AA5-710D28C55178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3C24FC52-6773-49B4-8246-543EE561AB82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14FAD095-CB8E-45D7-A974-AF3C39DCA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753" y="4538076"/>
            <a:ext cx="1698673" cy="1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82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6E8B4506-1411-4403-AC61-7CB5E88F5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B454495-C24C-44AF-9FB9-9B081E1D2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16" r="51074" b="2406"/>
          <a:stretch/>
        </p:blipFill>
        <p:spPr>
          <a:xfrm>
            <a:off x="6467009" y="0"/>
            <a:ext cx="5724991" cy="6858000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EA40FFD-E5E3-1CC0-AC43-FE3A253E9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626593" y="118476"/>
            <a:ext cx="458635" cy="4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8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FB85850-140C-4E7E-92F4-FE120ACC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08159" y="203703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75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945634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594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95947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02903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/>
              <a:t>   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2927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08890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5EABC1A9-618E-4119-9BFF-6E56E7F3F6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1048" y="650875"/>
            <a:ext cx="1962352" cy="1798105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1049" y="2598056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1048" y="4547132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36571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3AB07920-F837-4E95-9460-172C3431B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45889" y="166973"/>
            <a:ext cx="433387" cy="4143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760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ild 1">
            <a:extLst>
              <a:ext uri="{FF2B5EF4-FFF2-40B4-BE49-F238E27FC236}">
                <a16:creationId xmlns:a16="http://schemas.microsoft.com/office/drawing/2014/main" id="{9E1B81BA-B543-4DA0-8B84-B38FE6C84283}"/>
              </a:ext>
            </a:extLst>
          </p:cNvPr>
          <p:cNvGrpSpPr/>
          <p:nvPr userDrawn="1"/>
        </p:nvGrpSpPr>
        <p:grpSpPr>
          <a:xfrm>
            <a:off x="-479437" y="1371600"/>
            <a:ext cx="14494336" cy="4470400"/>
            <a:chOff x="2590800" y="2347912"/>
            <a:chExt cx="7010400" cy="216217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0C5DCC36-516D-43DE-BDDF-B0B640C92A27}"/>
                </a:ext>
              </a:extLst>
            </p:cNvPr>
            <p:cNvSpPr/>
            <p:nvPr/>
          </p:nvSpPr>
          <p:spPr>
            <a:xfrm>
              <a:off x="7679293" y="3425428"/>
              <a:ext cx="1924050" cy="9525"/>
            </a:xfrm>
            <a:custGeom>
              <a:avLst/>
              <a:gdLst>
                <a:gd name="connsiteX0" fmla="*/ 3572 w 1924050"/>
                <a:gd name="connsiteY0" fmla="*/ 4524 h 0"/>
                <a:gd name="connsiteX1" fmla="*/ 1921907 w 192405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50">
                  <a:moveTo>
                    <a:pt x="3572" y="4524"/>
                  </a:moveTo>
                  <a:lnTo>
                    <a:pt x="192190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60B7B1C2-53A5-4C78-8779-05CFD9798B01}"/>
                </a:ext>
              </a:extLst>
            </p:cNvPr>
            <p:cNvSpPr/>
            <p:nvPr/>
          </p:nvSpPr>
          <p:spPr>
            <a:xfrm>
              <a:off x="2587228" y="3426380"/>
              <a:ext cx="4495800" cy="9525"/>
            </a:xfrm>
            <a:custGeom>
              <a:avLst/>
              <a:gdLst>
                <a:gd name="connsiteX0" fmla="*/ 3572 w 4495800"/>
                <a:gd name="connsiteY0" fmla="*/ 3572 h 0"/>
                <a:gd name="connsiteX1" fmla="*/ 4501277 w 449580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5800">
                  <a:moveTo>
                    <a:pt x="3572" y="3572"/>
                  </a:moveTo>
                  <a:lnTo>
                    <a:pt x="450127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B3AC9744-D640-4B8C-9B79-C9C2A893ACE7}"/>
                </a:ext>
              </a:extLst>
            </p:cNvPr>
            <p:cNvSpPr/>
            <p:nvPr/>
          </p:nvSpPr>
          <p:spPr>
            <a:xfrm>
              <a:off x="6301978" y="2346245"/>
              <a:ext cx="2162175" cy="2162175"/>
            </a:xfrm>
            <a:custGeom>
              <a:avLst/>
              <a:gdLst>
                <a:gd name="connsiteX0" fmla="*/ 2163842 w 2162175"/>
                <a:gd name="connsiteY0" fmla="*/ 1083707 h 2162175"/>
                <a:gd name="connsiteX1" fmla="*/ 1083707 w 2162175"/>
                <a:gd name="connsiteY1" fmla="*/ 2163842 h 2162175"/>
                <a:gd name="connsiteX2" fmla="*/ 3572 w 2162175"/>
                <a:gd name="connsiteY2" fmla="*/ 1083707 h 2162175"/>
                <a:gd name="connsiteX3" fmla="*/ 1083707 w 2162175"/>
                <a:gd name="connsiteY3" fmla="*/ 3572 h 2162175"/>
                <a:gd name="connsiteX4" fmla="*/ 2163842 w 2162175"/>
                <a:gd name="connsiteY4" fmla="*/ 1083707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2162175">
                  <a:moveTo>
                    <a:pt x="2163842" y="1083707"/>
                  </a:moveTo>
                  <a:cubicBezTo>
                    <a:pt x="2163842" y="1680249"/>
                    <a:pt x="1680249" y="2163842"/>
                    <a:pt x="1083707" y="2163842"/>
                  </a:cubicBezTo>
                  <a:cubicBezTo>
                    <a:pt x="487165" y="2163842"/>
                    <a:pt x="3572" y="1680249"/>
                    <a:pt x="3572" y="1083707"/>
                  </a:cubicBezTo>
                  <a:cubicBezTo>
                    <a:pt x="3572" y="487165"/>
                    <a:pt x="487165" y="3572"/>
                    <a:pt x="1083707" y="3572"/>
                  </a:cubicBezTo>
                  <a:cubicBezTo>
                    <a:pt x="1680249" y="3572"/>
                    <a:pt x="2163842" y="487165"/>
                    <a:pt x="2163842" y="1083707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C274688F-2FFF-41F0-A446-0C330C50AA65}"/>
                </a:ext>
              </a:extLst>
            </p:cNvPr>
            <p:cNvSpPr/>
            <p:nvPr/>
          </p:nvSpPr>
          <p:spPr>
            <a:xfrm>
              <a:off x="7084933" y="3129200"/>
              <a:ext cx="600075" cy="600075"/>
            </a:xfrm>
            <a:custGeom>
              <a:avLst/>
              <a:gdLst>
                <a:gd name="connsiteX0" fmla="*/ 597932 w 600075"/>
                <a:gd name="connsiteY0" fmla="*/ 300752 h 600075"/>
                <a:gd name="connsiteX1" fmla="*/ 300752 w 600075"/>
                <a:gd name="connsiteY1" fmla="*/ 597932 h 600075"/>
                <a:gd name="connsiteX2" fmla="*/ 3571 w 600075"/>
                <a:gd name="connsiteY2" fmla="*/ 300752 h 600075"/>
                <a:gd name="connsiteX3" fmla="*/ 300752 w 600075"/>
                <a:gd name="connsiteY3" fmla="*/ 3572 h 600075"/>
                <a:gd name="connsiteX4" fmla="*/ 597932 w 600075"/>
                <a:gd name="connsiteY4" fmla="*/ 30075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597932" y="300752"/>
                  </a:moveTo>
                  <a:cubicBezTo>
                    <a:pt x="597932" y="464880"/>
                    <a:pt x="464880" y="597932"/>
                    <a:pt x="300752" y="597932"/>
                  </a:cubicBezTo>
                  <a:cubicBezTo>
                    <a:pt x="136623" y="597932"/>
                    <a:pt x="3571" y="464880"/>
                    <a:pt x="3571" y="300752"/>
                  </a:cubicBezTo>
                  <a:cubicBezTo>
                    <a:pt x="3571" y="136624"/>
                    <a:pt x="136623" y="3572"/>
                    <a:pt x="300752" y="3572"/>
                  </a:cubicBezTo>
                  <a:cubicBezTo>
                    <a:pt x="464879" y="3572"/>
                    <a:pt x="597932" y="136624"/>
                    <a:pt x="597932" y="300752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F3835143-A935-4BFD-9093-146FFDBB5046}"/>
                </a:ext>
              </a:extLst>
            </p:cNvPr>
            <p:cNvSpPr/>
            <p:nvPr/>
          </p:nvSpPr>
          <p:spPr>
            <a:xfrm>
              <a:off x="7287816" y="3332083"/>
              <a:ext cx="190500" cy="190500"/>
            </a:xfrm>
            <a:custGeom>
              <a:avLst/>
              <a:gdLst>
                <a:gd name="connsiteX0" fmla="*/ 192167 w 190500"/>
                <a:gd name="connsiteY0" fmla="*/ 97869 h 190500"/>
                <a:gd name="connsiteX1" fmla="*/ 97869 w 190500"/>
                <a:gd name="connsiteY1" fmla="*/ 192167 h 190500"/>
                <a:gd name="connsiteX2" fmla="*/ 3572 w 190500"/>
                <a:gd name="connsiteY2" fmla="*/ 97869 h 190500"/>
                <a:gd name="connsiteX3" fmla="*/ 97869 w 190500"/>
                <a:gd name="connsiteY3" fmla="*/ 3572 h 190500"/>
                <a:gd name="connsiteX4" fmla="*/ 192167 w 190500"/>
                <a:gd name="connsiteY4" fmla="*/ 978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2167" y="97869"/>
                  </a:moveTo>
                  <a:cubicBezTo>
                    <a:pt x="192167" y="149948"/>
                    <a:pt x="149948" y="192167"/>
                    <a:pt x="97869" y="192167"/>
                  </a:cubicBezTo>
                  <a:cubicBezTo>
                    <a:pt x="45790" y="192167"/>
                    <a:pt x="3572" y="149948"/>
                    <a:pt x="3572" y="97869"/>
                  </a:cubicBezTo>
                  <a:cubicBezTo>
                    <a:pt x="3572" y="45790"/>
                    <a:pt x="45790" y="3572"/>
                    <a:pt x="97869" y="3572"/>
                  </a:cubicBezTo>
                  <a:cubicBezTo>
                    <a:pt x="149948" y="3572"/>
                    <a:pt x="192167" y="45790"/>
                    <a:pt x="192167" y="9786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1760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6CC9451-95C5-4FF9-B559-61466DAE5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797" r="13817" b="37702"/>
          <a:stretch/>
        </p:blipFill>
        <p:spPr>
          <a:xfrm>
            <a:off x="6654603" y="1"/>
            <a:ext cx="5537398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xfrm>
            <a:off x="11008968" y="6404295"/>
            <a:ext cx="34483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79504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1772817"/>
            <a:ext cx="10668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9600" y="3242841"/>
            <a:ext cx="10668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60550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6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3146004"/>
            <a:ext cx="10972800" cy="2697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01AA3C1-5B12-4474-8E76-DA38532A009F}" type="datetimeFigureOut">
              <a:rPr lang="sv-SE" altLang="sv-SE"/>
              <a:pPr/>
              <a:t>2025-03-25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3A08F0DE-06FD-47D0-94C4-96207565738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39881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7"/>
            <a:ext cx="5390389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32087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1772817"/>
            <a:ext cx="5386917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1772817"/>
            <a:ext cx="5389033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3338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742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62472"/>
            <a:ext cx="4526293" cy="865114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423925" y="1762472"/>
            <a:ext cx="6260075" cy="461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52936"/>
            <a:ext cx="4526293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9301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 userDrawn="1"/>
        </p:nvSpPr>
        <p:spPr>
          <a:xfrm>
            <a:off x="609600" y="1762125"/>
            <a:ext cx="5293784" cy="86518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2800"/>
              <a:t>Klicka här för att ändra format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609600" y="2852936"/>
            <a:ext cx="5294379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76450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1772817"/>
            <a:ext cx="10668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9600" y="3242841"/>
            <a:ext cx="10668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42924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6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3146004"/>
            <a:ext cx="10972800" cy="2697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01AA3C1-5B12-4474-8E76-DA38532A009F}" type="datetimeFigureOut">
              <a:rPr lang="sv-SE" altLang="sv-SE"/>
              <a:pPr/>
              <a:t>2025-03-25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3A08F0DE-06FD-47D0-94C4-96207565738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3769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042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7"/>
            <a:ext cx="5390389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4017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1772817"/>
            <a:ext cx="5386917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1772817"/>
            <a:ext cx="5389033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1623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87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62472"/>
            <a:ext cx="4526293" cy="865114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423925" y="1762472"/>
            <a:ext cx="6260075" cy="461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52936"/>
            <a:ext cx="4526293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93782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 userDrawn="1"/>
        </p:nvSpPr>
        <p:spPr>
          <a:xfrm>
            <a:off x="609600" y="1762125"/>
            <a:ext cx="5293784" cy="86518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2800"/>
              <a:t>Klicka här för att ändra format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609600" y="2852936"/>
            <a:ext cx="5294379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8730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1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15" name="Bildobjekt 14" descr="En bild som visar bärbar dator&#10;&#10;Automatiskt genererad beskrivning">
            <a:extLst>
              <a:ext uri="{FF2B5EF4-FFF2-40B4-BE49-F238E27FC236}">
                <a16:creationId xmlns:a16="http://schemas.microsoft.com/office/drawing/2014/main" id="{06611780-361E-48B6-8AE2-3F98D460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93" r="72203" b="29143"/>
          <a:stretch/>
        </p:blipFill>
        <p:spPr>
          <a:xfrm>
            <a:off x="9550251" y="0"/>
            <a:ext cx="2641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   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515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42464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92DE243-DEB4-D83B-ACFD-9612C20E57B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1626593" y="118476"/>
            <a:ext cx="458635" cy="4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52" r:id="rId4"/>
    <p:sldLayoutId id="2147483659" r:id="rId5"/>
    <p:sldLayoutId id="2147483660" r:id="rId6"/>
    <p:sldLayoutId id="2147483669" r:id="rId7"/>
    <p:sldLayoutId id="2147483668" r:id="rId8"/>
    <p:sldLayoutId id="2147483667" r:id="rId9"/>
    <p:sldLayoutId id="2147483666" r:id="rId10"/>
    <p:sldLayoutId id="2147483671" r:id="rId11"/>
    <p:sldLayoutId id="2147483698" r:id="rId12"/>
    <p:sldLayoutId id="2147483699" r:id="rId13"/>
    <p:sldLayoutId id="2147483700" r:id="rId14"/>
    <p:sldLayoutId id="2147483701" r:id="rId15"/>
    <p:sldLayoutId id="214748365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7" orient="horz" pos="1525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7537" userDrawn="1">
          <p15:clr>
            <a:srgbClr val="F26B43"/>
          </p15:clr>
        </p15:guide>
        <p15:guide id="13" pos="39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4E3F88B-9CBA-C16C-82D8-11410DE1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5DF3F6-5085-1E94-AFEF-460D05AF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CEE34C-B35B-DF37-5581-8F99FA46C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94BD-23EF-4F5C-9BEE-B7C9D068D4A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6E7D32-2B46-D04B-5EC7-AFB436465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D72030-B076-FF73-44FE-6529BE300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02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 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E4FF12C-F9DF-4D72-AE70-50C890BC6E3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1553499" y="169070"/>
            <a:ext cx="418909" cy="3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61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3997">
          <p15:clr>
            <a:srgbClr val="F26B43"/>
          </p15:clr>
        </p15:guide>
        <p15:guide id="7" orient="horz" pos="1525">
          <p15:clr>
            <a:srgbClr val="F26B43"/>
          </p15:clr>
        </p15:guide>
        <p15:guide id="8" orient="horz" pos="1298">
          <p15:clr>
            <a:srgbClr val="F26B43"/>
          </p15:clr>
        </p15:guide>
        <p15:guide id="9" orient="horz" pos="640">
          <p15:clr>
            <a:srgbClr val="F26B43"/>
          </p15:clr>
        </p15:guide>
        <p15:guide id="10" orient="horz" pos="4247">
          <p15:clr>
            <a:srgbClr val="F26B43"/>
          </p15:clr>
        </p15:guide>
        <p15:guide id="11" pos="3727">
          <p15:clr>
            <a:srgbClr val="F26B43"/>
          </p15:clr>
        </p15:guide>
        <p15:guide id="12" pos="7537">
          <p15:clr>
            <a:srgbClr val="F26B43"/>
          </p15:clr>
        </p15:guide>
        <p15:guide id="13" pos="395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6" descr="head liggande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64776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0558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3429001"/>
            <a:ext cx="109728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2734733" y="528638"/>
            <a:ext cx="9442451" cy="457200"/>
          </a:xfrm>
          <a:prstGeom prst="rect">
            <a:avLst/>
          </a:prstGeom>
          <a:solidFill>
            <a:srgbClr val="1D4482"/>
          </a:solidFill>
          <a:ln>
            <a:solidFill>
              <a:srgbClr val="1D4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v-SE" altLang="sv-S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6" descr="head liggande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64776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0558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3429001"/>
            <a:ext cx="109728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2734733" y="528638"/>
            <a:ext cx="9442451" cy="457200"/>
          </a:xfrm>
          <a:prstGeom prst="rect">
            <a:avLst/>
          </a:prstGeom>
          <a:solidFill>
            <a:srgbClr val="1D4482"/>
          </a:solidFill>
          <a:ln>
            <a:solidFill>
              <a:srgbClr val="1D4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v-SE" altLang="sv-S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.intersport.se/sunnana-s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ubrik 1"/>
          <p:cNvSpPr>
            <a:spLocks noGrp="1"/>
          </p:cNvSpPr>
          <p:nvPr>
            <p:ph type="ctrTitle"/>
          </p:nvPr>
        </p:nvSpPr>
        <p:spPr>
          <a:xfrm>
            <a:off x="1703512" y="1782709"/>
            <a:ext cx="8001000" cy="1224136"/>
          </a:xfrm>
        </p:spPr>
        <p:txBody>
          <a:bodyPr>
            <a:normAutofit/>
          </a:bodyPr>
          <a:lstStyle/>
          <a:p>
            <a:pPr eaLnBrk="1" hangingPunct="1"/>
            <a:endParaRPr lang="sv-SE" altLang="sv-SE" sz="32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0B55555-478E-D816-3FEA-FF8037266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2546797"/>
            <a:ext cx="6912768" cy="24036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FF76FFE-5C20-95AE-4F0D-F5F5E3E4BE02}"/>
              </a:ext>
            </a:extLst>
          </p:cNvPr>
          <p:cNvSpPr/>
          <p:nvPr/>
        </p:nvSpPr>
        <p:spPr>
          <a:xfrm>
            <a:off x="0" y="1683944"/>
            <a:ext cx="12192000" cy="5174055"/>
          </a:xfrm>
          <a:prstGeom prst="rect">
            <a:avLst/>
          </a:prstGeom>
          <a:solidFill>
            <a:srgbClr val="1D4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BCF9921-38B7-AEFC-14CE-11458900705D}"/>
              </a:ext>
            </a:extLst>
          </p:cNvPr>
          <p:cNvSpPr txBox="1"/>
          <p:nvPr/>
        </p:nvSpPr>
        <p:spPr>
          <a:xfrm>
            <a:off x="2422818" y="2705725"/>
            <a:ext cx="7896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Arial Black" panose="020B0A04020102020204" pitchFamily="34" charset="0"/>
              </a:rPr>
              <a:t>Föräldramöte F2014</a:t>
            </a:r>
          </a:p>
          <a:p>
            <a:pPr algn="ctr"/>
            <a:endParaRPr lang="sv-SE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9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xfrm>
            <a:off x="1838475" y="1276974"/>
            <a:ext cx="5050904" cy="865188"/>
          </a:xfrm>
        </p:spPr>
        <p:txBody>
          <a:bodyPr/>
          <a:lstStyle/>
          <a:p>
            <a:pPr eaLnBrk="1" hangingPunct="1"/>
            <a:r>
              <a:rPr lang="sv-SE" altLang="sv-SE" sz="4000" b="0" dirty="0"/>
              <a:t>2025 årsplanering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21619" y="2294139"/>
            <a:ext cx="9145016" cy="4260666"/>
          </a:xfrm>
        </p:spPr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Kick Off </a:t>
            </a:r>
            <a:r>
              <a:rPr lang="sv-SE" sz="1900" dirty="0"/>
              <a:t>(i april)</a:t>
            </a:r>
            <a:endParaRPr lang="sv-SE" sz="1900" b="1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Seriespel maj-</a:t>
            </a:r>
            <a:r>
              <a:rPr lang="sv-SE" sz="2400" b="1" dirty="0" err="1"/>
              <a:t>sept</a:t>
            </a:r>
            <a:r>
              <a:rPr lang="sv-SE" sz="2400" b="1" dirty="0"/>
              <a:t>, 2 lag anmälda. 8 matcher/lag på våren</a:t>
            </a:r>
            <a:br>
              <a:rPr lang="sv-SE" sz="2400" dirty="0"/>
            </a:br>
            <a:r>
              <a:rPr lang="sv-SE" sz="1900" dirty="0"/>
              <a:t>(anmälda för våren, förlängs automatiskt om inga ändringar sker)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Coopcupen 29-30 maj – 2 lag anmälda</a:t>
            </a:r>
            <a:br>
              <a:rPr lang="sv-SE" sz="2400" dirty="0"/>
            </a:br>
            <a:r>
              <a:rPr lang="sv-SE" sz="1900" dirty="0"/>
              <a:t>(Grill torsdag och fredag tillsammans med P2014</a:t>
            </a:r>
            <a:br>
              <a:rPr lang="sv-SE" sz="1900" dirty="0"/>
            </a:br>
            <a:r>
              <a:rPr lang="sv-SE" sz="1900" dirty="0"/>
              <a:t>+ matchvärdar för vår åldersgrupp)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>
                <a:solidFill>
                  <a:srgbClr val="000000"/>
                </a:solidFill>
                <a:latin typeface="Calibri"/>
              </a:rPr>
              <a:t>Cup på hösten. </a:t>
            </a:r>
            <a:r>
              <a:rPr lang="sv-SE" sz="2400" b="1" dirty="0" err="1">
                <a:solidFill>
                  <a:srgbClr val="000000"/>
                </a:solidFill>
                <a:latin typeface="Calibri"/>
              </a:rPr>
              <a:t>Ev</a:t>
            </a:r>
            <a:r>
              <a:rPr lang="sv-SE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v-SE" sz="2400" b="1" dirty="0" err="1">
                <a:solidFill>
                  <a:srgbClr val="000000"/>
                </a:solidFill>
                <a:latin typeface="Calibri"/>
              </a:rPr>
              <a:t>Blikk</a:t>
            </a:r>
            <a:r>
              <a:rPr lang="sv-SE" sz="2400" b="1" dirty="0">
                <a:solidFill>
                  <a:srgbClr val="000000"/>
                </a:solidFill>
                <a:latin typeface="Calibri"/>
              </a:rPr>
              <a:t>-cupen (Piteå), 23 augusti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>
                <a:solidFill>
                  <a:srgbClr val="000000"/>
                </a:solidFill>
                <a:latin typeface="Calibri"/>
              </a:rPr>
              <a:t>Sun</a:t>
            </a:r>
            <a:r>
              <a:rPr lang="sv-SE" sz="2400" b="1" dirty="0"/>
              <a:t>nanådagen</a:t>
            </a:r>
            <a:r>
              <a:rPr lang="sv-SE" sz="2400" dirty="0"/>
              <a:t> </a:t>
            </a:r>
            <a:r>
              <a:rPr lang="sv-SE" sz="1900" dirty="0"/>
              <a:t>(troligtvis 9 augusti)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Klasscupen</a:t>
            </a:r>
            <a:r>
              <a:rPr lang="sv-SE" sz="2400" dirty="0"/>
              <a:t> </a:t>
            </a:r>
            <a:r>
              <a:rPr lang="sv-SE" sz="1900" dirty="0"/>
              <a:t>(troligtvis september)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Bollflickor och klack vid damlagets matcher, 27 juli och 8 november</a:t>
            </a:r>
            <a:endParaRPr lang="sv-SE" sz="1900" b="1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Fotbollsskola v 26 (23-27/6)</a:t>
            </a:r>
            <a:r>
              <a:rPr lang="sv-SE" sz="2400" dirty="0"/>
              <a:t> </a:t>
            </a:r>
            <a:r>
              <a:rPr lang="sv-SE" sz="1900" dirty="0"/>
              <a:t>(sista anmälningsdag 22 maj)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Avslutning </a:t>
            </a:r>
            <a:r>
              <a:rPr lang="sv-SE" sz="1900" dirty="0"/>
              <a:t>(början av oktober)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Sunnanåcupen </a:t>
            </a:r>
            <a:r>
              <a:rPr lang="sv-SE" sz="1900" dirty="0"/>
              <a:t>(trettondagshelgen)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1900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19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20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51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44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5583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67F815-02AA-DFA9-8F81-43AA1593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196752"/>
            <a:ext cx="4392488" cy="865114"/>
          </a:xfrm>
        </p:spPr>
        <p:txBody>
          <a:bodyPr/>
          <a:lstStyle/>
          <a:p>
            <a:r>
              <a:rPr lang="sv-SE" dirty="0"/>
              <a:t>Praktisk information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BC14FB-9626-5B6A-8282-7A867A6BD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3512" y="1998491"/>
            <a:ext cx="9228638" cy="4334932"/>
          </a:xfrm>
        </p:spPr>
        <p:txBody>
          <a:bodyPr>
            <a:normAutofit fontScale="92500" lnSpcReduction="20000"/>
          </a:bodyPr>
          <a:lstStyle/>
          <a:p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2-3 </a:t>
            </a:r>
            <a:r>
              <a:rPr lang="sv-SE" sz="2400" b="1" dirty="0" err="1"/>
              <a:t>st</a:t>
            </a:r>
            <a:r>
              <a:rPr lang="sv-SE" sz="2400" b="1" dirty="0"/>
              <a:t> träning/vecka (1 </a:t>
            </a:r>
            <a:r>
              <a:rPr lang="sv-SE" sz="2400" b="1" dirty="0" err="1"/>
              <a:t>st</a:t>
            </a:r>
            <a:r>
              <a:rPr lang="sv-SE" sz="2400" b="1" dirty="0"/>
              <a:t> teknikträning) +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Samling 15 min innan träning ombytta och klara. Knäkontroll.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Utrustning</a:t>
            </a:r>
            <a:r>
              <a:rPr lang="sv-SE" sz="2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Fotbollskor samt benskydd. Håret uppsatt.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Matchtröjor (samlas in vid säsongens slut – tvättade)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Målvaktsutrustning tillhandahålls på träning/match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Intersport - </a:t>
            </a:r>
            <a:r>
              <a:rPr lang="sv-SE" sz="1600" dirty="0">
                <a:hlinkClick r:id="rId3"/>
              </a:rPr>
              <a:t>team.intersport.se/</a:t>
            </a:r>
            <a:r>
              <a:rPr lang="sv-SE" sz="1600" dirty="0" err="1">
                <a:hlinkClick r:id="rId3"/>
              </a:rPr>
              <a:t>sunnana-sk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Begagnande kläder finns att få på kansliet (domarrummet)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Man kan även skänka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Klädbytardag 25/4, </a:t>
            </a:r>
            <a:r>
              <a:rPr lang="sv-SE" sz="1600" dirty="0" err="1"/>
              <a:t>kl</a:t>
            </a:r>
            <a:r>
              <a:rPr lang="sv-SE" sz="1600" dirty="0"/>
              <a:t> 17:00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Inbetalning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Viktigt att betala in medlems- och deltagaravgift för att få spela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Anmälan och frånvaro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Kallelse kommer att skickas ut inför träning och match. Ändra i kallelsen vid frånvaro</a:t>
            </a:r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831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DB610F9A-6C99-4DAF-2865-18BF229B97C4}"/>
              </a:ext>
            </a:extLst>
          </p:cNvPr>
          <p:cNvSpPr txBox="1"/>
          <p:nvPr/>
        </p:nvSpPr>
        <p:spPr>
          <a:xfrm>
            <a:off x="502176" y="1725968"/>
            <a:ext cx="51382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 som ifjol så har vi delat in barnen i grupper som turas om att spela de olika matcherna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v-SE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Kallelser till match kommer att skickas ut, svara gärna så snabbt som möjligt så att ersättare kan kallas in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v-SE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 sent avhopp kontakta någon av ledarna som är för ert barns matchgrupp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v-SE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Matchplanering kommer ut på laget.se under dokument när serien är satt. Där står också vem som är matchvärd vid respektive hemmamatch</a:t>
            </a:r>
          </a:p>
        </p:txBody>
      </p:sp>
      <p:pic>
        <p:nvPicPr>
          <p:cNvPr id="4" name="Platshållare för innehåll 3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9D6A78A3-2182-FB40-742A-76E7EFEA77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25968"/>
            <a:ext cx="5981706" cy="3907851"/>
          </a:xfrm>
        </p:spPr>
      </p:pic>
    </p:spTree>
    <p:extLst>
      <p:ext uri="{BB962C8B-B14F-4D97-AF65-F5344CB8AC3E}">
        <p14:creationId xmlns:p14="http://schemas.microsoft.com/office/powerpoint/2010/main" val="395157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208C5-376C-7A0E-A1C4-FED75AE8E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A6AD08A-76DC-8150-A118-EFE4B27F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1999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672F449-5B70-DC8C-0D87-1B0448FABF24}"/>
              </a:ext>
            </a:extLst>
          </p:cNvPr>
          <p:cNvSpPr/>
          <p:nvPr/>
        </p:nvSpPr>
        <p:spPr>
          <a:xfrm>
            <a:off x="0" y="-59267"/>
            <a:ext cx="12192000" cy="74921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0" descr="Idrottsservice avlastar föreningar i Västerbotten - Om oss">
            <a:extLst>
              <a:ext uri="{FF2B5EF4-FFF2-40B4-BE49-F238E27FC236}">
                <a16:creationId xmlns:a16="http://schemas.microsoft.com/office/drawing/2014/main" id="{8F23E1C8-DA84-5FD4-5FD1-B2F53647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5000" l="1758" r="97266">
                        <a14:foregroundMark x1="31250" y1="5000" x2="31250" y2="5000"/>
                        <a14:foregroundMark x1="64844" y1="2917" x2="64844" y2="2917"/>
                        <a14:foregroundMark x1="34766" y1="2500" x2="34766" y2="2500"/>
                        <a14:foregroundMark x1="8594" y1="32083" x2="8594" y2="32083"/>
                        <a14:foregroundMark x1="1953" y1="43958" x2="1953" y2="43958"/>
                        <a14:foregroundMark x1="27539" y1="91875" x2="27539" y2="91875"/>
                        <a14:foregroundMark x1="47852" y1="94792" x2="47852" y2="94792"/>
                        <a14:foregroundMark x1="66406" y1="95208" x2="66406" y2="95208"/>
                        <a14:foregroundMark x1="34375" y1="95000" x2="36133" y2="95000"/>
                        <a14:foregroundMark x1="92383" y1="62500" x2="92383" y2="62500"/>
                        <a14:foregroundMark x1="92188" y1="76458" x2="92969" y2="76250"/>
                        <a14:foregroundMark x1="97070" y1="60208" x2="97070" y2="60208"/>
                        <a14:foregroundMark x1="93164" y1="75208" x2="93164" y2="75208"/>
                        <a14:foregroundMark x1="97266" y1="41250" x2="97266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292" y="211832"/>
            <a:ext cx="1080173" cy="10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80DC95DD-807B-9306-9152-24A664FBAA4B}"/>
              </a:ext>
            </a:extLst>
          </p:cNvPr>
          <p:cNvSpPr/>
          <p:nvPr/>
        </p:nvSpPr>
        <p:spPr>
          <a:xfrm>
            <a:off x="1273758" y="4143055"/>
            <a:ext cx="4180032" cy="173883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9408B62-E82E-8FD3-056B-0F126AE69D9F}"/>
              </a:ext>
            </a:extLst>
          </p:cNvPr>
          <p:cNvSpPr txBox="1"/>
          <p:nvPr/>
        </p:nvSpPr>
        <p:spPr>
          <a:xfrm>
            <a:off x="1689555" y="4530675"/>
            <a:ext cx="3355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Aktivitetsgrupp</a:t>
            </a:r>
          </a:p>
          <a:p>
            <a:pPr algn="ctr"/>
            <a:r>
              <a:rPr lang="sv-SE" sz="2400" b="1" dirty="0">
                <a:solidFill>
                  <a:schemeClr val="bg1"/>
                </a:solidFill>
              </a:rPr>
              <a:t>Andrea och Johanna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41A31FD1-5FEF-AB4A-830B-2683C20B11EA}"/>
              </a:ext>
            </a:extLst>
          </p:cNvPr>
          <p:cNvSpPr/>
          <p:nvPr/>
        </p:nvSpPr>
        <p:spPr>
          <a:xfrm>
            <a:off x="6483029" y="2223926"/>
            <a:ext cx="5545665" cy="27885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A6A23B-23EE-61B6-2580-DA571F41D644}"/>
              </a:ext>
            </a:extLst>
          </p:cNvPr>
          <p:cNvSpPr txBox="1"/>
          <p:nvPr/>
        </p:nvSpPr>
        <p:spPr>
          <a:xfrm>
            <a:off x="6727548" y="2668488"/>
            <a:ext cx="6851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Ekonomiansvarig?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Ha koll på lagkassan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Ha koll på vilka som betalat medlemsavgift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Meddela utgifter till Annelie Sundqvist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Möjlighet att handla på Coop</a:t>
            </a:r>
          </a:p>
          <a:p>
            <a:endParaRPr lang="sv-SE" sz="2400" b="1" dirty="0">
              <a:solidFill>
                <a:schemeClr val="bg1"/>
              </a:solidFill>
            </a:endParaRPr>
          </a:p>
          <a:p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A9C7409-044D-0F57-5A29-9D5F5D00488B}"/>
              </a:ext>
            </a:extLst>
          </p:cNvPr>
          <p:cNvSpPr txBox="1"/>
          <p:nvPr/>
        </p:nvSpPr>
        <p:spPr>
          <a:xfrm>
            <a:off x="2970696" y="132625"/>
            <a:ext cx="1046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bg1"/>
                </a:solidFill>
              </a:rPr>
              <a:t>Ansvarsområden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5CDA4208-886C-F7FE-8B5E-6690E4306C97}"/>
              </a:ext>
            </a:extLst>
          </p:cNvPr>
          <p:cNvSpPr/>
          <p:nvPr/>
        </p:nvSpPr>
        <p:spPr>
          <a:xfrm>
            <a:off x="185879" y="1665447"/>
            <a:ext cx="6029042" cy="173883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32D85C3-69B7-0635-46E5-682CADDC0171}"/>
              </a:ext>
            </a:extLst>
          </p:cNvPr>
          <p:cNvSpPr txBox="1"/>
          <p:nvPr/>
        </p:nvSpPr>
        <p:spPr>
          <a:xfrm>
            <a:off x="333567" y="2042005"/>
            <a:ext cx="5733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Domaransvariga/resultatrapportering</a:t>
            </a:r>
          </a:p>
          <a:p>
            <a:pPr algn="ctr"/>
            <a:r>
              <a:rPr lang="sv-SE" sz="2400" b="1" dirty="0">
                <a:solidFill>
                  <a:schemeClr val="bg1"/>
                </a:solidFill>
              </a:rPr>
              <a:t>Mikael och Pär</a:t>
            </a:r>
          </a:p>
        </p:txBody>
      </p:sp>
    </p:spTree>
    <p:extLst>
      <p:ext uri="{BB962C8B-B14F-4D97-AF65-F5344CB8AC3E}">
        <p14:creationId xmlns:p14="http://schemas.microsoft.com/office/powerpoint/2010/main" val="68699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AC9F2-404A-59CB-F3F7-3478AAFA2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>
            <a:extLst>
              <a:ext uri="{FF2B5EF4-FFF2-40B4-BE49-F238E27FC236}">
                <a16:creationId xmlns:a16="http://schemas.microsoft.com/office/drawing/2014/main" id="{67C1D239-3B01-7607-D928-0DA66B80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994" y="1335427"/>
            <a:ext cx="5050904" cy="865188"/>
          </a:xfrm>
        </p:spPr>
        <p:txBody>
          <a:bodyPr/>
          <a:lstStyle/>
          <a:p>
            <a:pPr eaLnBrk="1" hangingPunct="1"/>
            <a:r>
              <a:rPr lang="sv-SE" altLang="sv-SE" sz="4000" b="0" dirty="0"/>
              <a:t>2025 Aktiviteter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953CAA-AD21-F364-9F11-FD601473A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1994" y="2292634"/>
            <a:ext cx="10299031" cy="4251041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Matchvärdar till våra hemmamatcher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3 försäljningsaktiviteter 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900" dirty="0"/>
              <a:t>Våren: Toapapper, 10 toapapper och 5 hushållspapper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900" dirty="0"/>
              <a:t>Efter sommaruppehållet: Ölandspåsen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900" dirty="0"/>
              <a:t>? </a:t>
            </a:r>
            <a:r>
              <a:rPr lang="sv-SE" sz="1900" dirty="0" err="1"/>
              <a:t>ev</a:t>
            </a:r>
            <a:r>
              <a:rPr lang="sv-SE" sz="1900" dirty="0"/>
              <a:t> </a:t>
            </a:r>
            <a:r>
              <a:rPr lang="sv-SE" sz="1900" dirty="0" err="1"/>
              <a:t>Ullmax</a:t>
            </a:r>
            <a:r>
              <a:rPr lang="sv-SE" sz="1900" dirty="0"/>
              <a:t>. Förslag? Tips på arbete?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Coopcupen 29-30 maj </a:t>
            </a:r>
            <a:r>
              <a:rPr lang="sv-SE" sz="1900" dirty="0"/>
              <a:t>(Grill torsdag och fredag tillsammans med P2014</a:t>
            </a:r>
            <a:br>
              <a:rPr lang="sv-SE" sz="1900" dirty="0"/>
            </a:br>
            <a:r>
              <a:rPr lang="sv-SE" sz="1900" dirty="0"/>
              <a:t>+ matchvärdar för vår åldersgrupp)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Kiosk/entré, bollflickor och klack vid damlagets matcher, 27 juli och 8 november </a:t>
            </a:r>
            <a:r>
              <a:rPr lang="sv-SE" sz="1900" dirty="0"/>
              <a:t>(6-8 vuxna)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Föräldramatch</a:t>
            </a:r>
            <a:r>
              <a:rPr lang="sv-SE" sz="1900" dirty="0"/>
              <a:t> (september)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Bingolottoförsäljning</a:t>
            </a:r>
            <a:r>
              <a:rPr lang="sv-SE" sz="2400" b="1" dirty="0"/>
              <a:t> </a:t>
            </a:r>
            <a:r>
              <a:rPr lang="sv-SE" sz="1900" dirty="0"/>
              <a:t>(föreningsaktivitet)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51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44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29204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E4B4D-FD27-4B83-3CC1-45F888A6A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6CFF55D2-6D22-0720-BB47-97FD689059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BC88910E-4379-AE44-ABAA-033D2F15D683}"/>
              </a:ext>
            </a:extLst>
          </p:cNvPr>
          <p:cNvSpPr txBox="1">
            <a:spLocks/>
          </p:cNvSpPr>
          <p:nvPr/>
        </p:nvSpPr>
        <p:spPr>
          <a:xfrm>
            <a:off x="2064597" y="1124760"/>
            <a:ext cx="8062806" cy="2767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sv-SE" sz="4400" dirty="0">
                <a:solidFill>
                  <a:schemeClr val="bg1"/>
                </a:solidFill>
              </a:rPr>
            </a:br>
            <a:r>
              <a:rPr lang="sv-SE" sz="4400" dirty="0">
                <a:solidFill>
                  <a:schemeClr val="bg1"/>
                </a:solidFill>
              </a:rPr>
              <a:t>Övriga tankar och funderingar?</a:t>
            </a:r>
          </a:p>
        </p:txBody>
      </p:sp>
    </p:spTree>
    <p:extLst>
      <p:ext uri="{BB962C8B-B14F-4D97-AF65-F5344CB8AC3E}">
        <p14:creationId xmlns:p14="http://schemas.microsoft.com/office/powerpoint/2010/main" val="148914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D55D61C-0CC8-06C7-24AE-389C71103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52735C6C-B8EF-6D79-0E18-CB4FE2CFADFD}"/>
              </a:ext>
            </a:extLst>
          </p:cNvPr>
          <p:cNvSpPr txBox="1">
            <a:spLocks/>
          </p:cNvSpPr>
          <p:nvPr/>
        </p:nvSpPr>
        <p:spPr>
          <a:xfrm>
            <a:off x="2064597" y="1287723"/>
            <a:ext cx="8062806" cy="2767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5400" dirty="0">
                <a:solidFill>
                  <a:schemeClr val="bg1"/>
                </a:solidFill>
              </a:rPr>
              <a:t>Säsongen 2025! </a:t>
            </a:r>
          </a:p>
          <a:p>
            <a:pPr algn="ctr"/>
            <a:r>
              <a:rPr lang="sv-SE" sz="5400" dirty="0" err="1">
                <a:solidFill>
                  <a:schemeClr val="bg1"/>
                </a:solidFill>
              </a:rPr>
              <a:t>Here</a:t>
            </a:r>
            <a:r>
              <a:rPr lang="sv-SE" sz="5400" dirty="0">
                <a:solidFill>
                  <a:schemeClr val="bg1"/>
                </a:solidFill>
              </a:rPr>
              <a:t> </a:t>
            </a:r>
            <a:r>
              <a:rPr lang="sv-SE" sz="5400" dirty="0" err="1">
                <a:solidFill>
                  <a:schemeClr val="bg1"/>
                </a:solidFill>
              </a:rPr>
              <a:t>we</a:t>
            </a:r>
            <a:r>
              <a:rPr lang="sv-SE" sz="5400" dirty="0">
                <a:solidFill>
                  <a:schemeClr val="bg1"/>
                </a:solidFill>
              </a:rPr>
              <a:t> come!</a:t>
            </a:r>
          </a:p>
        </p:txBody>
      </p:sp>
    </p:spTree>
    <p:extLst>
      <p:ext uri="{BB962C8B-B14F-4D97-AF65-F5344CB8AC3E}">
        <p14:creationId xmlns:p14="http://schemas.microsoft.com/office/powerpoint/2010/main" val="125572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C8A5D-9301-022B-5365-4A9787F0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ubrik 1">
            <a:extLst>
              <a:ext uri="{FF2B5EF4-FFF2-40B4-BE49-F238E27FC236}">
                <a16:creationId xmlns:a16="http://schemas.microsoft.com/office/drawing/2014/main" id="{7296DF4D-46C9-E715-CC7F-C0B2CBD24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512" y="1782709"/>
            <a:ext cx="80010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3200" b="1" dirty="0"/>
              <a:t>Agenda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A559BE-BF43-CB3E-99CC-79440EF6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2546797"/>
            <a:ext cx="6912768" cy="3497868"/>
          </a:xfrm>
        </p:spPr>
        <p:txBody>
          <a:bodyPr>
            <a:normAutofit fontScale="92500" lnSpcReduction="10000"/>
          </a:bodyPr>
          <a:lstStyle/>
          <a:p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Sunnanås Verksamhetsidé och värdegrund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Vårt fokus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Årsplanering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Praktisk info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Ansvarsområden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Aktiviteter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Övriga frågor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616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2545B4B-DC98-C7A8-FFF2-9550BC971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8CA46F9-37B7-E398-23A5-1B767BAF23B8}"/>
              </a:ext>
            </a:extLst>
          </p:cNvPr>
          <p:cNvSpPr/>
          <p:nvPr/>
        </p:nvSpPr>
        <p:spPr>
          <a:xfrm>
            <a:off x="-5610" y="518"/>
            <a:ext cx="12192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AutoShape 12" descr="Nyheter - Friidrottsförbundet">
            <a:extLst>
              <a:ext uri="{FF2B5EF4-FFF2-40B4-BE49-F238E27FC236}">
                <a16:creationId xmlns:a16="http://schemas.microsoft.com/office/drawing/2014/main" id="{2212D8C8-4ED3-61E2-D8FD-D98B1BDBCE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chemeClr val="bg1"/>
              </a:solidFill>
            </a:endParaRP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67DCCA3E-B167-5EA7-732E-47F0EE948139}"/>
              </a:ext>
            </a:extLst>
          </p:cNvPr>
          <p:cNvSpPr/>
          <p:nvPr/>
        </p:nvSpPr>
        <p:spPr>
          <a:xfrm>
            <a:off x="668867" y="626534"/>
            <a:ext cx="8119534" cy="3530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v-SE" b="1" dirty="0"/>
              <a:t>Sunnanå SK:s verksamhetsidé </a:t>
            </a:r>
          </a:p>
          <a:p>
            <a:pPr algn="ctr">
              <a:lnSpc>
                <a:spcPct val="150000"/>
              </a:lnSpc>
            </a:pPr>
            <a:r>
              <a:rPr lang="sv-SE" dirty="0"/>
              <a:t>Alla som vill skall få spela fotboll i Sunnanå, oberoende av ambitionsnivå. Vi skall erbjuda utveckling för våra spelare och ledare som människor i alla avseenden. Vi har en stark tilltro till människans potential att lära och utvecklas. I Sunnanå försöker vi fostra medlemmarna till medskapande människor.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2FA30898-605A-379A-ACE1-3FCDAFD0E735}"/>
              </a:ext>
            </a:extLst>
          </p:cNvPr>
          <p:cNvSpPr/>
          <p:nvPr/>
        </p:nvSpPr>
        <p:spPr>
          <a:xfrm>
            <a:off x="6468532" y="3581400"/>
            <a:ext cx="4826001" cy="25823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v-SE" b="1" dirty="0"/>
              <a:t>Sunnanå SK:s värdegrund </a:t>
            </a:r>
          </a:p>
          <a:p>
            <a:pPr algn="ctr">
              <a:lnSpc>
                <a:spcPct val="150000"/>
              </a:lnSpc>
            </a:pPr>
            <a:r>
              <a:rPr lang="sv-SE" dirty="0"/>
              <a:t>Glädje och gemenskap</a:t>
            </a:r>
          </a:p>
          <a:p>
            <a:pPr algn="ctr">
              <a:lnSpc>
                <a:spcPct val="150000"/>
              </a:lnSpc>
            </a:pPr>
            <a:r>
              <a:rPr lang="sv-SE" dirty="0"/>
              <a:t>Medskapande och delaktighet</a:t>
            </a:r>
          </a:p>
          <a:p>
            <a:pPr algn="ctr">
              <a:lnSpc>
                <a:spcPct val="150000"/>
              </a:lnSpc>
            </a:pPr>
            <a:r>
              <a:rPr lang="sv-SE" dirty="0"/>
              <a:t>Allas rätt att vara med</a:t>
            </a:r>
          </a:p>
          <a:p>
            <a:pPr algn="ctr">
              <a:lnSpc>
                <a:spcPct val="150000"/>
              </a:lnSpc>
            </a:pPr>
            <a:r>
              <a:rPr lang="sv-SE" dirty="0"/>
              <a:t>Rent spel</a:t>
            </a:r>
          </a:p>
        </p:txBody>
      </p:sp>
    </p:spTree>
    <p:extLst>
      <p:ext uri="{BB962C8B-B14F-4D97-AF65-F5344CB8AC3E}">
        <p14:creationId xmlns:p14="http://schemas.microsoft.com/office/powerpoint/2010/main" val="31572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46BB2-236C-AE1D-9F4F-8E58CFE7C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DFA5FF4-9908-EEBE-ED38-273776B35B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01" r="-430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CB1E9C1-C980-164A-A9AC-A2D1E9720729}"/>
              </a:ext>
            </a:extLst>
          </p:cNvPr>
          <p:cNvSpPr/>
          <p:nvPr/>
        </p:nvSpPr>
        <p:spPr>
          <a:xfrm>
            <a:off x="2734" y="0"/>
            <a:ext cx="12224749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EDC205DC-5B46-363B-D9B8-0E6CEF8C1AFB}"/>
              </a:ext>
            </a:extLst>
          </p:cNvPr>
          <p:cNvSpPr/>
          <p:nvPr/>
        </p:nvSpPr>
        <p:spPr>
          <a:xfrm>
            <a:off x="943668" y="401319"/>
            <a:ext cx="10342880" cy="625665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536D381-CDFF-11EE-BF09-75AB63DA11BF}"/>
              </a:ext>
            </a:extLst>
          </p:cNvPr>
          <p:cNvSpPr txBox="1"/>
          <p:nvPr/>
        </p:nvSpPr>
        <p:spPr>
          <a:xfrm>
            <a:off x="1243388" y="747123"/>
            <a:ext cx="974344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  <a:latin typeface="+mj-lt"/>
              </a:rPr>
              <a:t>Fokus i vårt ledarskap</a:t>
            </a:r>
            <a:br>
              <a:rPr lang="sv-SE" sz="2800" dirty="0">
                <a:solidFill>
                  <a:schemeClr val="bg1"/>
                </a:solidFill>
              </a:rPr>
            </a:br>
            <a:br>
              <a:rPr lang="sv-SE" sz="2800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Långsiktighet. Resultaten nu är inte det primära</a:t>
            </a:r>
            <a:br>
              <a:rPr lang="sv-SE" dirty="0">
                <a:solidFill>
                  <a:schemeClr val="bg1"/>
                </a:solidFill>
              </a:rPr>
            </a:b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Bekräfta ansträngningen, inte resultatet</a:t>
            </a:r>
            <a:br>
              <a:rPr lang="sv-SE" dirty="0">
                <a:solidFill>
                  <a:schemeClr val="bg1"/>
                </a:solidFill>
              </a:rPr>
            </a:b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Bekräfta de syften/fokusområden vi har på träningar</a:t>
            </a:r>
            <a:br>
              <a:rPr lang="sv-SE" dirty="0">
                <a:solidFill>
                  <a:schemeClr val="bg1"/>
                </a:solidFill>
              </a:rPr>
            </a:b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Ställ öppna frågor men ge tips när det behövs, vi ska curla barnen</a:t>
            </a:r>
            <a:br>
              <a:rPr lang="sv-SE" dirty="0">
                <a:solidFill>
                  <a:schemeClr val="bg1"/>
                </a:solidFill>
              </a:rPr>
            </a:b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Det är okej att misslyckas, det är en del i lärandeprocessen</a:t>
            </a:r>
            <a:br>
              <a:rPr lang="sv-SE" dirty="0">
                <a:solidFill>
                  <a:schemeClr val="bg1"/>
                </a:solidFill>
              </a:rPr>
            </a:b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Försök att ge feedback till alla och bekräfta alla för att de ska känna sig sedda</a:t>
            </a:r>
            <a:br>
              <a:rPr lang="sv-SE" dirty="0">
                <a:solidFill>
                  <a:schemeClr val="bg1"/>
                </a:solidFill>
              </a:rPr>
            </a:b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Visa intresse för spelarnas vardag och mående</a:t>
            </a:r>
            <a:br>
              <a:rPr lang="sv-SE" dirty="0">
                <a:solidFill>
                  <a:schemeClr val="bg1"/>
                </a:solidFill>
              </a:rPr>
            </a:b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Vi bidrar med glädje, energi och engagemang</a:t>
            </a:r>
            <a:br>
              <a:rPr lang="sv-SE" sz="2800" dirty="0">
                <a:solidFill>
                  <a:schemeClr val="bg1"/>
                </a:solidFill>
              </a:rPr>
            </a:br>
            <a:endParaRPr lang="sv-SE" sz="2000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1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CC5F7-AD54-BB71-ACBB-832C72CE0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F4E3686-5588-4F36-A541-6E80BBA9B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1999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2E7D2EA-10B6-CDF9-0EF6-7F174E40A030}"/>
              </a:ext>
            </a:extLst>
          </p:cNvPr>
          <p:cNvSpPr/>
          <p:nvPr/>
        </p:nvSpPr>
        <p:spPr>
          <a:xfrm>
            <a:off x="0" y="-59268"/>
            <a:ext cx="12192000" cy="7202451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AF37698B-A1E8-C6D2-60A7-B420ACE36506}"/>
              </a:ext>
            </a:extLst>
          </p:cNvPr>
          <p:cNvSpPr/>
          <p:nvPr/>
        </p:nvSpPr>
        <p:spPr>
          <a:xfrm>
            <a:off x="142875" y="-59268"/>
            <a:ext cx="11858626" cy="720245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68E2C2D-D113-CC25-44D7-5788E94CA3F0}"/>
              </a:ext>
            </a:extLst>
          </p:cNvPr>
          <p:cNvSpPr txBox="1"/>
          <p:nvPr/>
        </p:nvSpPr>
        <p:spPr>
          <a:xfrm>
            <a:off x="1590039" y="460766"/>
            <a:ext cx="974344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+mj-lt"/>
              </a:rPr>
              <a:t>Vad ska vi fokusera på att utveckla idrottsligt 2025? </a:t>
            </a: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chemeClr val="bg1"/>
                </a:solidFill>
              </a:rPr>
              <a:t>Defensivt: Vi vill vara ett lag som snabbt vinner tillbaka bollen och som sedan gör något konstruktivt med bollen (inte bara tjongar iväg den). När motståndarna har bollen är ALLA försvarare.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Försöka ta tillbaka bollen direkt när vi tappar den. Tappar man bollen är hen första försvarare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Den som är närmast sätter press. Krymper ytorna för motståndarna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Vara nära sina motståndare och våga använda kroppen för att vinna tillbaka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Komma på rätt sida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Vara beredd på returer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När vi vinner boll försöka hitta en passning till en medspelare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Målvaktsträning, fler som känner sig trygga att spela målvakt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0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85D97-1121-A562-57B3-5A3BE0EB8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488E3ED-B7E9-8A45-2EEB-1170C9F8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1999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75D8AD0-1851-B26C-39C0-CAAA90FA7750}"/>
              </a:ext>
            </a:extLst>
          </p:cNvPr>
          <p:cNvSpPr/>
          <p:nvPr/>
        </p:nvSpPr>
        <p:spPr>
          <a:xfrm>
            <a:off x="0" y="-59268"/>
            <a:ext cx="12192000" cy="7175291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BABFE04D-7447-BD32-7A49-0D035536810F}"/>
              </a:ext>
            </a:extLst>
          </p:cNvPr>
          <p:cNvSpPr/>
          <p:nvPr/>
        </p:nvSpPr>
        <p:spPr>
          <a:xfrm>
            <a:off x="228600" y="33337"/>
            <a:ext cx="11734800" cy="679132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D126BA4-A45F-BD75-CA87-F9D7B5B5A84C}"/>
              </a:ext>
            </a:extLst>
          </p:cNvPr>
          <p:cNvSpPr txBox="1"/>
          <p:nvPr/>
        </p:nvSpPr>
        <p:spPr>
          <a:xfrm>
            <a:off x="1482726" y="539603"/>
            <a:ext cx="974344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+mj-lt"/>
              </a:rPr>
              <a:t>Vad ska vi fokusera på att utveckla idrottsligt 2025? </a:t>
            </a: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chemeClr val="bg1"/>
                </a:solidFill>
              </a:rPr>
              <a:t>Offensivt: Vi vill vara ett lag som spelar bollen med ett bra passningsspel. Vi kommer inte alltid vinna våra matcher men vi kommer ha igen det i framtiden. När vi har boll är ALLA anfallsspelare.</a:t>
            </a:r>
          </a:p>
          <a:p>
            <a:endParaRPr lang="sv-SE" sz="2000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Passningsteknik och tillslagsteknik. Bra träff på bollen och placera bollen.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Mottagningar och bli rättvända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Göra sig spelbar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Vilja ha bollen och delaktig i spelet. Följa med upp i anfall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Nyttja hela spelytan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Våga ta avslut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Målvaktsträning, fler som känner sig trygga att spela målvakt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6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E1EF0-F233-5F2E-E426-D89A1E7D9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090096B-4051-2845-F754-9435A3E4F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1999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12F14F2-E3A6-B11C-BDAC-974071570FCB}"/>
              </a:ext>
            </a:extLst>
          </p:cNvPr>
          <p:cNvSpPr/>
          <p:nvPr/>
        </p:nvSpPr>
        <p:spPr>
          <a:xfrm>
            <a:off x="0" y="-59268"/>
            <a:ext cx="12192000" cy="71119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8ADF73FC-7BA2-FF1F-F93F-9532BC1D30B3}"/>
              </a:ext>
            </a:extLst>
          </p:cNvPr>
          <p:cNvSpPr/>
          <p:nvPr/>
        </p:nvSpPr>
        <p:spPr>
          <a:xfrm>
            <a:off x="701040" y="262626"/>
            <a:ext cx="10535920" cy="61178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A36E1FD-7B13-8A8A-2F58-64E20C110757}"/>
              </a:ext>
            </a:extLst>
          </p:cNvPr>
          <p:cNvSpPr txBox="1"/>
          <p:nvPr/>
        </p:nvSpPr>
        <p:spPr>
          <a:xfrm>
            <a:off x="1293550" y="637778"/>
            <a:ext cx="960489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+mj-lt"/>
              </a:rPr>
              <a:t>Vad ska vi fokusera på att utveckla för individ och grupp 2025? 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Fortsätta skapa en trygg miljö där alla känner att de utvecklas som person och fotbollsspelare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Hjälpa tjejerna att skilja på person och prestation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Skapa prestationslust istället för prestationsångest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Vi är ett lag. Alla behövs och tar ansvar. Vi respekterar varandra. Vi kan vara med 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Vi peppar varandra och är schyssta lagkamrater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Lekfullhet med koncentration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Höja kravställningen lite. Vi kommer i tid och vi är klara att sätta igång när träningen börjar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2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E634D-5986-5274-6512-B7DBD82B6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E2C8A6BF-58A6-0E88-3F4F-E95E913A27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E63E9CD8-1AC4-FDFE-3E2F-A4D447A190A1}"/>
              </a:ext>
            </a:extLst>
          </p:cNvPr>
          <p:cNvSpPr txBox="1">
            <a:spLocks/>
          </p:cNvSpPr>
          <p:nvPr/>
        </p:nvSpPr>
        <p:spPr>
          <a:xfrm>
            <a:off x="2064597" y="1287723"/>
            <a:ext cx="8062806" cy="2767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400" dirty="0">
                <a:solidFill>
                  <a:schemeClr val="bg1"/>
                </a:solidFill>
              </a:rPr>
              <a:t>Hur kan ni hjälpa oss att bidra till det vi vill utveckla?</a:t>
            </a:r>
          </a:p>
        </p:txBody>
      </p:sp>
    </p:spTree>
    <p:extLst>
      <p:ext uri="{BB962C8B-B14F-4D97-AF65-F5344CB8AC3E}">
        <p14:creationId xmlns:p14="http://schemas.microsoft.com/office/powerpoint/2010/main" val="122800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B1564E8-6D00-4B71-A933-5AB302015175}"/>
              </a:ext>
            </a:extLst>
          </p:cNvPr>
          <p:cNvSpPr txBox="1"/>
          <p:nvPr/>
        </p:nvSpPr>
        <p:spPr>
          <a:xfrm>
            <a:off x="657226" y="1758727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Gruppen 2025</a:t>
            </a:r>
          </a:p>
        </p:txBody>
      </p:sp>
      <p:pic>
        <p:nvPicPr>
          <p:cNvPr id="3" name="Bildobjekt 2" descr="En bild som visar klädsel, person, Människoansikte, leende&#10;&#10;AI-genererat innehåll kan vara felaktigt.">
            <a:extLst>
              <a:ext uri="{FF2B5EF4-FFF2-40B4-BE49-F238E27FC236}">
                <a16:creationId xmlns:a16="http://schemas.microsoft.com/office/drawing/2014/main" id="{3298CFF4-2944-2028-EB40-20A2A645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312" y="1276350"/>
            <a:ext cx="6518462" cy="5276850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069E28A-192D-A913-092E-62590F124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6" y="2686050"/>
            <a:ext cx="4057650" cy="4353346"/>
          </a:xfrm>
        </p:spPr>
        <p:txBody>
          <a:bodyPr/>
          <a:lstStyle/>
          <a:p>
            <a:r>
              <a:rPr lang="sv-SE" dirty="0"/>
              <a:t>I dagsläget är vi 26 spelare</a:t>
            </a:r>
          </a:p>
          <a:p>
            <a:r>
              <a:rPr lang="sv-SE" dirty="0"/>
              <a:t>8 ledare</a:t>
            </a:r>
          </a:p>
          <a:p>
            <a:r>
              <a:rPr lang="sv-SE" dirty="0"/>
              <a:t>En härlig grupp att få vara ledare åt!</a:t>
            </a:r>
          </a:p>
        </p:txBody>
      </p:sp>
    </p:spTree>
    <p:extLst>
      <p:ext uri="{BB962C8B-B14F-4D97-AF65-F5344CB8AC3E}">
        <p14:creationId xmlns:p14="http://schemas.microsoft.com/office/powerpoint/2010/main" val="4235162720"/>
      </p:ext>
    </p:extLst>
  </p:cSld>
  <p:clrMapOvr>
    <a:masterClrMapping/>
  </p:clrMapOvr>
</p:sld>
</file>

<file path=ppt/theme/theme1.xml><?xml version="1.0" encoding="utf-8"?>
<a:theme xmlns:a="http://schemas.openxmlformats.org/drawingml/2006/main" name="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B494B2-A1A1-4362-9CBF-817E6C6E1C01}" vid="{BC714F82-0C26-453E-A587-32298B7D7B55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iksidrottsförbundet_utan 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RFs distrikt.potx" id="{A5D5521A-10DD-4B11-B43A-34678B85E851}" vid="{6CF4B4FC-0E5C-4C8F-950E-64117CC92970}"/>
    </a:ext>
  </a:extLst>
</a:theme>
</file>

<file path=ppt/theme/theme4.xml><?xml version="1.0" encoding="utf-8"?>
<a:theme xmlns:a="http://schemas.openxmlformats.org/drawingml/2006/main" name="1_Office-tema">
  <a:themeElements>
    <a:clrScheme name="Sunnanå S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Sunnanå S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0A36739BF91741866B04C2CBF9F530" ma:contentTypeVersion="9" ma:contentTypeDescription="Skapa ett nytt dokument." ma:contentTypeScope="" ma:versionID="a38df45951b8fa19c063b6453ffa3c72">
  <xsd:schema xmlns:xsd="http://www.w3.org/2001/XMLSchema" xmlns:xs="http://www.w3.org/2001/XMLSchema" xmlns:p="http://schemas.microsoft.com/office/2006/metadata/properties" xmlns:ns3="8960f4b0-7852-4214-8104-321da6bad593" xmlns:ns4="85a4c86a-5201-44d1-819e-3e1ec6eac7ea" targetNamespace="http://schemas.microsoft.com/office/2006/metadata/properties" ma:root="true" ma:fieldsID="03af41df30b784e3af30bcf8c8e19093" ns3:_="" ns4:_="">
    <xsd:import namespace="8960f4b0-7852-4214-8104-321da6bad593"/>
    <xsd:import namespace="85a4c86a-5201-44d1-819e-3e1ec6eac7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0f4b0-7852-4214-8104-321da6bad5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Delar tips, Hash" ma:internalName="SharingHintHash" ma:readOnly="true">
      <xsd:simpleType>
        <xsd:restriction base="dms:Text"/>
      </xsd:simple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4c86a-5201-44d1-819e-3e1ec6eac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E64F6-A9A2-4679-8EA1-C05B98834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60f4b0-7852-4214-8104-321da6bad593"/>
    <ds:schemaRef ds:uri="85a4c86a-5201-44d1-819e-3e1ec6eac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7B62A7-0C54-4E71-9ECB-7310A111A1E6}">
  <ds:schemaRefs>
    <ds:schemaRef ds:uri="http://schemas.microsoft.com/office/2006/metadata/properties"/>
    <ds:schemaRef ds:uri="85a4c86a-5201-44d1-819e-3e1ec6eac7ea"/>
    <ds:schemaRef ds:uri="8960f4b0-7852-4214-8104-321da6bad59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8CA9C4-C73B-4025-941F-197111DF950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5b2d6e-028e-454d-b878-0c055adbeb2a}" enabled="0" method="" siteId="{eb5b2d6e-028e-454d-b878-0c055adbe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SISU Idrottsutbildarna</Template>
  <TotalTime>3786</TotalTime>
  <Words>989</Words>
  <Application>Microsoft Office PowerPoint</Application>
  <PresentationFormat>Bredbild</PresentationFormat>
  <Paragraphs>174</Paragraphs>
  <Slides>16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SISU</vt:lpstr>
      <vt:lpstr>Anpassad formgivning</vt:lpstr>
      <vt:lpstr>Riksidrottsförbundet_utan Sisu</vt:lpstr>
      <vt:lpstr>1_Office-tema</vt:lpstr>
      <vt:lpstr>Office-tema</vt:lpstr>
      <vt:lpstr>PowerPoint-presentation</vt:lpstr>
      <vt:lpstr>Agenda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2025 årsplanering</vt:lpstr>
      <vt:lpstr>Praktisk information</vt:lpstr>
      <vt:lpstr>PowerPoint-presentation</vt:lpstr>
      <vt:lpstr>PowerPoint-presentation</vt:lpstr>
      <vt:lpstr>2025 Aktiviteter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Patrik Oscarsson (RF/SISU)</dc:creator>
  <cp:keywords>class='Open'</cp:keywords>
  <cp:lastModifiedBy>Alexandra Nilsson (RF-SISU Västerbotten)</cp:lastModifiedBy>
  <cp:revision>30</cp:revision>
  <cp:lastPrinted>2022-12-14T13:33:34Z</cp:lastPrinted>
  <dcterms:created xsi:type="dcterms:W3CDTF">2022-05-09T15:02:21Z</dcterms:created>
  <dcterms:modified xsi:type="dcterms:W3CDTF">2025-03-25T08:05:03Z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0x0101008E0A36739BF91741866B04C2CBF9F530</vt:lpwstr>
  </property>
</Properties>
</file>