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80" r:id="rId3"/>
    <p:sldId id="285" r:id="rId4"/>
    <p:sldId id="277" r:id="rId5"/>
    <p:sldId id="263" r:id="rId6"/>
    <p:sldId id="283" r:id="rId7"/>
    <p:sldId id="258" r:id="rId8"/>
    <p:sldId id="275" r:id="rId9"/>
    <p:sldId id="284" r:id="rId10"/>
    <p:sldId id="279" r:id="rId11"/>
    <p:sldId id="273" r:id="rId12"/>
    <p:sldId id="286" r:id="rId13"/>
    <p:sldId id="281" r:id="rId14"/>
    <p:sldId id="274"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94D0"/>
    <a:srgbClr val="F8E047"/>
    <a:srgbClr val="1B3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3"/>
    <p:restoredTop sz="75000"/>
  </p:normalViewPr>
  <p:slideViewPr>
    <p:cSldViewPr snapToGrid="0" snapToObjects="1">
      <p:cViewPr>
        <p:scale>
          <a:sx n="96" d="100"/>
          <a:sy n="96" d="100"/>
        </p:scale>
        <p:origin x="1048"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7B969-FFF5-934F-A6E0-AD41A89118EC}" type="datetimeFigureOut">
              <a:rPr lang="sv-SE" smtClean="0"/>
              <a:t>2021-10-02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A1933-8A9D-234B-800F-8CE8265F9348}" type="slidenum">
              <a:rPr lang="sv-SE" smtClean="0"/>
              <a:t>‹#›</a:t>
            </a:fld>
            <a:endParaRPr lang="sv-SE"/>
          </a:p>
        </p:txBody>
      </p:sp>
    </p:spTree>
    <p:extLst>
      <p:ext uri="{BB962C8B-B14F-4D97-AF65-F5344CB8AC3E}">
        <p14:creationId xmlns:p14="http://schemas.microsoft.com/office/powerpoint/2010/main" val="3756531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80A1933-8A9D-234B-800F-8CE8265F9348}" type="slidenum">
              <a:rPr lang="sv-SE" smtClean="0"/>
              <a:t>1</a:t>
            </a:fld>
            <a:endParaRPr lang="sv-SE"/>
          </a:p>
        </p:txBody>
      </p:sp>
    </p:spTree>
    <p:extLst>
      <p:ext uri="{BB962C8B-B14F-4D97-AF65-F5344CB8AC3E}">
        <p14:creationId xmlns:p14="http://schemas.microsoft.com/office/powerpoint/2010/main" val="242607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A1933-8A9D-234B-800F-8CE8265F93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08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Jenny</a:t>
            </a:r>
          </a:p>
        </p:txBody>
      </p:sp>
      <p:sp>
        <p:nvSpPr>
          <p:cNvPr id="4" name="Platshållare för bildnummer 3"/>
          <p:cNvSpPr>
            <a:spLocks noGrp="1"/>
          </p:cNvSpPr>
          <p:nvPr>
            <p:ph type="sldNum" sz="quarter" idx="5"/>
          </p:nvPr>
        </p:nvSpPr>
        <p:spPr/>
        <p:txBody>
          <a:bodyPr/>
          <a:lstStyle/>
          <a:p>
            <a:fld id="{B80A1933-8A9D-234B-800F-8CE8265F9348}" type="slidenum">
              <a:rPr lang="sv-SE" smtClean="0"/>
              <a:t>11</a:t>
            </a:fld>
            <a:endParaRPr lang="sv-SE"/>
          </a:p>
        </p:txBody>
      </p:sp>
    </p:spTree>
    <p:extLst>
      <p:ext uri="{BB962C8B-B14F-4D97-AF65-F5344CB8AC3E}">
        <p14:creationId xmlns:p14="http://schemas.microsoft.com/office/powerpoint/2010/main" val="319439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A1933-8A9D-234B-800F-8CE8265F93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82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A1933-8A9D-234B-800F-8CE8265F93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6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A1933-8A9D-234B-800F-8CE8265F93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06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A1933-8A9D-234B-800F-8CE8265F93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62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80A1933-8A9D-234B-800F-8CE8265F9348}" type="slidenum">
              <a:rPr lang="sv-SE" smtClean="0"/>
              <a:t>4</a:t>
            </a:fld>
            <a:endParaRPr lang="sv-SE"/>
          </a:p>
        </p:txBody>
      </p:sp>
    </p:spTree>
    <p:extLst>
      <p:ext uri="{BB962C8B-B14F-4D97-AF65-F5344CB8AC3E}">
        <p14:creationId xmlns:p14="http://schemas.microsoft.com/office/powerpoint/2010/main" val="278040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A1933-8A9D-234B-800F-8CE8265F93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9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A1933-8A9D-234B-800F-8CE8265F93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53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80A1933-8A9D-234B-800F-8CE8265F9348}" type="slidenum">
              <a:rPr lang="sv-SE" smtClean="0"/>
              <a:t>7</a:t>
            </a:fld>
            <a:endParaRPr lang="sv-SE"/>
          </a:p>
        </p:txBody>
      </p:sp>
    </p:spTree>
    <p:extLst>
      <p:ext uri="{BB962C8B-B14F-4D97-AF65-F5344CB8AC3E}">
        <p14:creationId xmlns:p14="http://schemas.microsoft.com/office/powerpoint/2010/main" val="178626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Evelina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A1933-8A9D-234B-800F-8CE8265F93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4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Evelina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A1933-8A9D-234B-800F-8CE8265F93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02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B6BBA6-557E-E84A-AF03-A7F0A713F41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3D77FC7-C0A3-6844-8FB6-7736B48DC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A3D2457-6A8E-9941-94E3-310DE1033C3D}"/>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5" name="Platshållare för sidfot 4">
            <a:extLst>
              <a:ext uri="{FF2B5EF4-FFF2-40B4-BE49-F238E27FC236}">
                <a16:creationId xmlns:a16="http://schemas.microsoft.com/office/drawing/2014/main" id="{64DE6C2B-0141-1448-997D-94C733D05B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5398B1-FD0B-534F-ACE0-9478C07010FC}"/>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406131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5F9632-1AFC-E145-B376-72A45B0E122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A1F40CB-756F-C948-A0C6-C2A8C382AF3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A02C6-3DFF-3F4A-ADB4-7DC9F9FBD3F5}"/>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5" name="Platshållare för sidfot 4">
            <a:extLst>
              <a:ext uri="{FF2B5EF4-FFF2-40B4-BE49-F238E27FC236}">
                <a16:creationId xmlns:a16="http://schemas.microsoft.com/office/drawing/2014/main" id="{527D410C-9591-6B4D-93D7-5AB62520552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8510E9-77C8-C34A-BD61-A9CFCE1495B4}"/>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98425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7A1379A-DA22-1B43-A69F-C9F660A7A92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46F0016-96E4-D14C-B544-CF892CFCB47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3E8FEF-E105-CC4D-8F0F-3BEBFE84656D}"/>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5" name="Platshållare för sidfot 4">
            <a:extLst>
              <a:ext uri="{FF2B5EF4-FFF2-40B4-BE49-F238E27FC236}">
                <a16:creationId xmlns:a16="http://schemas.microsoft.com/office/drawing/2014/main" id="{0C3EC06C-6D72-6947-B570-1E76483904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1865AF-ECF9-3F43-BDAB-DE07AA8E128D}"/>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397053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CF969F-BD4D-DD4D-93AA-E3FDF1B5268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DB1F35-0FD1-B54D-863B-A8BAE241CAD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10FE29A-A09E-C047-92BC-572BD36C7435}"/>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5" name="Platshållare för sidfot 4">
            <a:extLst>
              <a:ext uri="{FF2B5EF4-FFF2-40B4-BE49-F238E27FC236}">
                <a16:creationId xmlns:a16="http://schemas.microsoft.com/office/drawing/2014/main" id="{AEFB3202-3860-2E4A-B398-B4DF5C7C28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7034A8-1A11-E545-B588-994E7DD3F55E}"/>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124353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426321-0C61-9345-82AB-41D8CCD0F98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32A7155-48D0-594A-8378-004AAB4EC6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200699A-C831-5440-9119-687816E7842B}"/>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5" name="Platshållare för sidfot 4">
            <a:extLst>
              <a:ext uri="{FF2B5EF4-FFF2-40B4-BE49-F238E27FC236}">
                <a16:creationId xmlns:a16="http://schemas.microsoft.com/office/drawing/2014/main" id="{2CB4D271-8372-B847-A4DD-4C8DFFD4EA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77976D-F5B1-2543-BDD0-0851AC7A2D26}"/>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318392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82D4D-3DE7-3D40-8D99-678935F3133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C441DFF-6975-AE4E-B668-52011401CEE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F590280-19BB-3B40-8C93-7270DF000F6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B08FE0D-D6A9-D349-AEB2-4D6C69225DC2}"/>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6" name="Platshållare för sidfot 5">
            <a:extLst>
              <a:ext uri="{FF2B5EF4-FFF2-40B4-BE49-F238E27FC236}">
                <a16:creationId xmlns:a16="http://schemas.microsoft.com/office/drawing/2014/main" id="{906422FE-3A87-D94F-B27D-8A64A0D966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B311082-30B5-BE49-A783-6AC473C881CA}"/>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314817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F08971-ADFA-4346-A0DF-97B6E5FE693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241777C-26A0-9F4F-AF93-C273ABF59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9B018DE-0626-B543-84FD-41C113F4A1D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55F2909-898E-674E-8BCA-03C1CDE316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036A620-E799-F644-83ED-B87C6F1E6F5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3C1335A-BBC6-0A4D-A01C-A5878D5146E1}"/>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8" name="Platshållare för sidfot 7">
            <a:extLst>
              <a:ext uri="{FF2B5EF4-FFF2-40B4-BE49-F238E27FC236}">
                <a16:creationId xmlns:a16="http://schemas.microsoft.com/office/drawing/2014/main" id="{D5D2BF76-7340-9C45-A1A4-03A0D873179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82C97F2-2811-9F4F-903A-6358B16E2BD1}"/>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192305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89703-E508-3F4E-B9C8-4319B6488C8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1A9A981-EA58-9F47-9BA6-E9F92EA981C5}"/>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4" name="Platshållare för sidfot 3">
            <a:extLst>
              <a:ext uri="{FF2B5EF4-FFF2-40B4-BE49-F238E27FC236}">
                <a16:creationId xmlns:a16="http://schemas.microsoft.com/office/drawing/2014/main" id="{F6A50DF4-CCC3-B943-BF34-0A9B21390E3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B44AF8B-3B43-7C4D-A873-1F963A5BCD8A}"/>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372371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60E5E98-CCFE-1F46-B903-425FA19F4469}"/>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3" name="Platshållare för sidfot 2">
            <a:extLst>
              <a:ext uri="{FF2B5EF4-FFF2-40B4-BE49-F238E27FC236}">
                <a16:creationId xmlns:a16="http://schemas.microsoft.com/office/drawing/2014/main" id="{E4837F94-596C-2741-BC49-49D7BA60E9B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91A05BB-79CB-E84D-98A6-006ABC0241D0}"/>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298284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26EDF5-D305-3C49-8941-FFDFBA0C13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BCEDE57-826C-B54D-99E4-871A36D73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A08E184-0FBC-414B-BCDD-0FE32814C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215D09E-5E80-2941-9A94-A4613646602E}"/>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6" name="Platshållare för sidfot 5">
            <a:extLst>
              <a:ext uri="{FF2B5EF4-FFF2-40B4-BE49-F238E27FC236}">
                <a16:creationId xmlns:a16="http://schemas.microsoft.com/office/drawing/2014/main" id="{22107CE7-0D45-0A4B-B952-F7404FF4EC6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F18F617-EDBD-D746-97D8-EA57AD05723C}"/>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238404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E19EC-DF32-3F44-AEA6-4ECD39D812C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27D589B-8C2D-CD45-9CC4-D72CF494D2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32592FA-4B04-5D4D-802E-7DDBD5D30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3B30F09-873E-EE4C-A8BC-8B42B1B6A438}"/>
              </a:ext>
            </a:extLst>
          </p:cNvPr>
          <p:cNvSpPr>
            <a:spLocks noGrp="1"/>
          </p:cNvSpPr>
          <p:nvPr>
            <p:ph type="dt" sz="half" idx="10"/>
          </p:nvPr>
        </p:nvSpPr>
        <p:spPr/>
        <p:txBody>
          <a:bodyPr/>
          <a:lstStyle/>
          <a:p>
            <a:fld id="{386789BF-FA8C-A646-AB3E-190C7ABF8851}" type="datetimeFigureOut">
              <a:rPr lang="sv-SE" smtClean="0"/>
              <a:t>2021-10-02</a:t>
            </a:fld>
            <a:endParaRPr lang="sv-SE"/>
          </a:p>
        </p:txBody>
      </p:sp>
      <p:sp>
        <p:nvSpPr>
          <p:cNvPr id="6" name="Platshållare för sidfot 5">
            <a:extLst>
              <a:ext uri="{FF2B5EF4-FFF2-40B4-BE49-F238E27FC236}">
                <a16:creationId xmlns:a16="http://schemas.microsoft.com/office/drawing/2014/main" id="{82D2EC87-8C44-7048-8B4F-58CC4314FE8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4EA40A5-34D6-4846-A370-097829037CEA}"/>
              </a:ext>
            </a:extLst>
          </p:cNvPr>
          <p:cNvSpPr>
            <a:spLocks noGrp="1"/>
          </p:cNvSpPr>
          <p:nvPr>
            <p:ph type="sldNum" sz="quarter" idx="12"/>
          </p:nvPr>
        </p:nvSpPr>
        <p:spPr/>
        <p:txBody>
          <a:bodyPr/>
          <a:lstStyle/>
          <a:p>
            <a:fld id="{F90CBA2D-76C0-3242-818E-D8B923B8C19E}" type="slidenum">
              <a:rPr lang="sv-SE" smtClean="0"/>
              <a:t>‹#›</a:t>
            </a:fld>
            <a:endParaRPr lang="sv-SE"/>
          </a:p>
        </p:txBody>
      </p:sp>
    </p:spTree>
    <p:extLst>
      <p:ext uri="{BB962C8B-B14F-4D97-AF65-F5344CB8AC3E}">
        <p14:creationId xmlns:p14="http://schemas.microsoft.com/office/powerpoint/2010/main" val="381149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A5F7377-558E-5B4D-8BF4-E07B01D95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63B5F7A-E933-AA49-847E-92AEECFF11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AF4C9D-6931-FF4B-A3A9-98D82FCC0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789BF-FA8C-A646-AB3E-190C7ABF8851}" type="datetimeFigureOut">
              <a:rPr lang="sv-SE" smtClean="0"/>
              <a:t>2021-10-02</a:t>
            </a:fld>
            <a:endParaRPr lang="sv-SE"/>
          </a:p>
        </p:txBody>
      </p:sp>
      <p:sp>
        <p:nvSpPr>
          <p:cNvPr id="5" name="Platshållare för sidfot 4">
            <a:extLst>
              <a:ext uri="{FF2B5EF4-FFF2-40B4-BE49-F238E27FC236}">
                <a16:creationId xmlns:a16="http://schemas.microsoft.com/office/drawing/2014/main" id="{0CA57153-D2D4-AD4C-8FA0-6B8B49E609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689B04E-0E7A-1641-9003-9003865C1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CBA2D-76C0-3242-818E-D8B923B8C19E}" type="slidenum">
              <a:rPr lang="sv-SE" smtClean="0"/>
              <a:t>‹#›</a:t>
            </a:fld>
            <a:endParaRPr lang="sv-SE"/>
          </a:p>
        </p:txBody>
      </p:sp>
    </p:spTree>
    <p:extLst>
      <p:ext uri="{BB962C8B-B14F-4D97-AF65-F5344CB8AC3E}">
        <p14:creationId xmlns:p14="http://schemas.microsoft.com/office/powerpoint/2010/main" val="324584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a.svenskhandboll.se/SerieAndMatchResult/Review?seasonId=202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venskhandboll.se/US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7FFC46D9-41E4-A74D-9F79-57BB6FEA5C98}"/>
              </a:ext>
            </a:extLst>
          </p:cNvPr>
          <p:cNvPicPr>
            <a:picLocks noChangeAspect="1"/>
          </p:cNvPicPr>
          <p:nvPr/>
        </p:nvPicPr>
        <p:blipFill rotWithShape="1">
          <a:blip r:embed="rId3"/>
          <a:srcRect t="19971" r="9089" b="8106"/>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EEFD558D-15CF-E242-8E35-2F473261BC4C}"/>
              </a:ext>
            </a:extLst>
          </p:cNvPr>
          <p:cNvSpPr>
            <a:spLocks noGrp="1"/>
          </p:cNvSpPr>
          <p:nvPr>
            <p:ph type="ctrTitle"/>
          </p:nvPr>
        </p:nvSpPr>
        <p:spPr>
          <a:xfrm>
            <a:off x="477981" y="1122363"/>
            <a:ext cx="4023360" cy="3204134"/>
          </a:xfrm>
        </p:spPr>
        <p:txBody>
          <a:bodyPr anchor="b">
            <a:normAutofit/>
          </a:bodyPr>
          <a:lstStyle/>
          <a:p>
            <a:pPr algn="l"/>
            <a:r>
              <a:rPr lang="sv-SE" sz="4800"/>
              <a:t>Särökometerna A-flick</a:t>
            </a:r>
          </a:p>
        </p:txBody>
      </p:sp>
      <p:sp>
        <p:nvSpPr>
          <p:cNvPr id="3" name="Underrubrik 2">
            <a:extLst>
              <a:ext uri="{FF2B5EF4-FFF2-40B4-BE49-F238E27FC236}">
                <a16:creationId xmlns:a16="http://schemas.microsoft.com/office/drawing/2014/main" id="{0310634C-E245-0848-B3E8-CDCABD069939}"/>
              </a:ext>
            </a:extLst>
          </p:cNvPr>
          <p:cNvSpPr>
            <a:spLocks noGrp="1"/>
          </p:cNvSpPr>
          <p:nvPr>
            <p:ph type="subTitle" idx="1"/>
          </p:nvPr>
        </p:nvSpPr>
        <p:spPr>
          <a:xfrm>
            <a:off x="477980" y="4872922"/>
            <a:ext cx="4023359" cy="1208141"/>
          </a:xfrm>
        </p:spPr>
        <p:txBody>
          <a:bodyPr>
            <a:normAutofit/>
          </a:bodyPr>
          <a:lstStyle/>
          <a:p>
            <a:pPr algn="l"/>
            <a:r>
              <a:rPr lang="sv-SE" sz="2000"/>
              <a:t>Säsongen 2021/2022</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4732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Matcharrangemang</a:t>
            </a:r>
          </a:p>
        </p:txBody>
      </p:sp>
      <p:sp>
        <p:nvSpPr>
          <p:cNvPr id="3" name="Platshållare för innehåll 2">
            <a:extLst>
              <a:ext uri="{FF2B5EF4-FFF2-40B4-BE49-F238E27FC236}">
                <a16:creationId xmlns:a16="http://schemas.microsoft.com/office/drawing/2014/main" id="{02EFB451-F992-DE4C-A82B-86AD10307D18}"/>
              </a:ext>
            </a:extLst>
          </p:cNvPr>
          <p:cNvSpPr>
            <a:spLocks noGrp="1"/>
          </p:cNvSpPr>
          <p:nvPr>
            <p:ph idx="1"/>
          </p:nvPr>
        </p:nvSpPr>
        <p:spPr/>
        <p:txBody>
          <a:bodyPr>
            <a:normAutofit lnSpcReduction="10000"/>
          </a:bodyPr>
          <a:lstStyle/>
          <a:p>
            <a:r>
              <a:rPr lang="sv-SE" dirty="0">
                <a:solidFill>
                  <a:srgbClr val="F8E047"/>
                </a:solidFill>
              </a:rPr>
              <a:t>Vid hemma matcher har schema skickats ut för olika uppdrag. En uppdaterad version kommer ut inom kort. Info om uppdrag kommer även i varje kallelse till hemma match.  </a:t>
            </a:r>
          </a:p>
          <a:p>
            <a:r>
              <a:rPr lang="sv-SE" dirty="0">
                <a:solidFill>
                  <a:srgbClr val="1A94D0"/>
                </a:solidFill>
              </a:rPr>
              <a:t>Har du inte möjlighet att vara där, byt gärna med 		    annan förälder och meddela Anna. </a:t>
            </a:r>
          </a:p>
          <a:p>
            <a:r>
              <a:rPr lang="sv-SE" dirty="0">
                <a:solidFill>
                  <a:srgbClr val="F8E047"/>
                </a:solidFill>
              </a:rPr>
              <a:t>Har du en EMP utbildning  som behöver uppdateras, 		    anmäl dig gärna till ett utbildningstillfälle. </a:t>
            </a:r>
          </a:p>
          <a:p>
            <a:r>
              <a:rPr lang="sv-SE" dirty="0">
                <a:solidFill>
                  <a:srgbClr val="1A94D0"/>
                </a:solidFill>
              </a:rPr>
              <a:t>Föreningens Café ansvariga ”Mossan” och Jenny har båda slutat och behöver ersättas. A-flickorna kommer att få ta över stafettpinnen initialt vilket innebär inköpsansvar och annat för de personer som har caféansvar</a:t>
            </a:r>
            <a:r>
              <a:rPr lang="sv-SE" dirty="0">
                <a:solidFill>
                  <a:srgbClr val="F8E047"/>
                </a:solidFill>
              </a:rPr>
              <a:t> </a:t>
            </a:r>
            <a:r>
              <a:rPr lang="sv-SE" dirty="0">
                <a:solidFill>
                  <a:srgbClr val="1A94D0"/>
                </a:solidFill>
              </a:rPr>
              <a:t>vid hemma matcher. Anna återkommer med mer info.  </a:t>
            </a:r>
          </a:p>
          <a:p>
            <a:endParaRPr lang="sv-SE" dirty="0">
              <a:solidFill>
                <a:srgbClr val="1A94D0"/>
              </a:solidFill>
            </a:endParaRPr>
          </a:p>
        </p:txBody>
      </p:sp>
      <p:pic>
        <p:nvPicPr>
          <p:cNvPr id="4" name="Bildobjekt 3">
            <a:extLst>
              <a:ext uri="{FF2B5EF4-FFF2-40B4-BE49-F238E27FC236}">
                <a16:creationId xmlns:a16="http://schemas.microsoft.com/office/drawing/2014/main" id="{FD13AA73-348C-1E4A-BE4C-D2F413F94685}"/>
              </a:ext>
            </a:extLst>
          </p:cNvPr>
          <p:cNvPicPr>
            <a:picLocks noChangeAspect="1"/>
          </p:cNvPicPr>
          <p:nvPr/>
        </p:nvPicPr>
        <p:blipFill>
          <a:blip r:embed="rId3"/>
          <a:stretch>
            <a:fillRect/>
          </a:stretch>
        </p:blipFill>
        <p:spPr>
          <a:xfrm>
            <a:off x="10678332" y="2573150"/>
            <a:ext cx="1513668" cy="2018224"/>
          </a:xfrm>
          <a:prstGeom prst="rect">
            <a:avLst/>
          </a:prstGeom>
        </p:spPr>
      </p:pic>
    </p:spTree>
    <p:extLst>
      <p:ext uri="{BB962C8B-B14F-4D97-AF65-F5344CB8AC3E}">
        <p14:creationId xmlns:p14="http://schemas.microsoft.com/office/powerpoint/2010/main" val="108780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Kommunikation</a:t>
            </a:r>
          </a:p>
        </p:txBody>
      </p:sp>
      <p:sp>
        <p:nvSpPr>
          <p:cNvPr id="3" name="Platshållare för innehåll 2">
            <a:extLst>
              <a:ext uri="{FF2B5EF4-FFF2-40B4-BE49-F238E27FC236}">
                <a16:creationId xmlns:a16="http://schemas.microsoft.com/office/drawing/2014/main" id="{02EFB451-F992-DE4C-A82B-86AD10307D18}"/>
              </a:ext>
            </a:extLst>
          </p:cNvPr>
          <p:cNvSpPr>
            <a:spLocks noGrp="1"/>
          </p:cNvSpPr>
          <p:nvPr>
            <p:ph idx="1"/>
          </p:nvPr>
        </p:nvSpPr>
        <p:spPr>
          <a:xfrm>
            <a:off x="838199" y="1825625"/>
            <a:ext cx="9986320" cy="4351338"/>
          </a:xfrm>
        </p:spPr>
        <p:txBody>
          <a:bodyPr>
            <a:normAutofit/>
          </a:bodyPr>
          <a:lstStyle/>
          <a:p>
            <a:r>
              <a:rPr lang="sv-SE" b="1" dirty="0" err="1">
                <a:solidFill>
                  <a:srgbClr val="F8E047"/>
                </a:solidFill>
              </a:rPr>
              <a:t>Laget.se</a:t>
            </a:r>
            <a:r>
              <a:rPr lang="sv-SE" b="1" dirty="0">
                <a:solidFill>
                  <a:srgbClr val="F8E047"/>
                </a:solidFill>
              </a:rPr>
              <a:t> </a:t>
            </a:r>
          </a:p>
          <a:p>
            <a:pPr lvl="1"/>
            <a:r>
              <a:rPr lang="sv-SE" dirty="0">
                <a:solidFill>
                  <a:srgbClr val="F8E047"/>
                </a:solidFill>
              </a:rPr>
              <a:t>Information och kallelser till match, cup etc. kommer via </a:t>
            </a:r>
            <a:r>
              <a:rPr lang="sv-SE" dirty="0" err="1">
                <a:solidFill>
                  <a:srgbClr val="F8E047"/>
                </a:solidFill>
              </a:rPr>
              <a:t>laget.se</a:t>
            </a:r>
            <a:r>
              <a:rPr lang="sv-SE" dirty="0">
                <a:solidFill>
                  <a:srgbClr val="F8E047"/>
                </a:solidFill>
              </a:rPr>
              <a:t>  </a:t>
            </a:r>
          </a:p>
          <a:p>
            <a:pPr lvl="1"/>
            <a:r>
              <a:rPr lang="sv-SE" dirty="0">
                <a:solidFill>
                  <a:srgbClr val="F8E047"/>
                </a:solidFill>
              </a:rPr>
              <a:t>Grupp; A-</a:t>
            </a:r>
            <a:r>
              <a:rPr lang="sv-SE" dirty="0" err="1">
                <a:solidFill>
                  <a:srgbClr val="F8E047"/>
                </a:solidFill>
              </a:rPr>
              <a:t>flick</a:t>
            </a:r>
            <a:r>
              <a:rPr lang="sv-SE" dirty="0">
                <a:solidFill>
                  <a:srgbClr val="F8E047"/>
                </a:solidFill>
              </a:rPr>
              <a:t>. </a:t>
            </a:r>
          </a:p>
          <a:p>
            <a:pPr lvl="1"/>
            <a:r>
              <a:rPr lang="sv-SE" dirty="0">
                <a:solidFill>
                  <a:srgbClr val="F8E047"/>
                </a:solidFill>
              </a:rPr>
              <a:t>Spelares profil uppdaterad med mail och telefon nummer. </a:t>
            </a:r>
          </a:p>
          <a:p>
            <a:pPr lvl="1"/>
            <a:r>
              <a:rPr lang="sv-SE" dirty="0">
                <a:solidFill>
                  <a:srgbClr val="F8E047"/>
                </a:solidFill>
              </a:rPr>
              <a:t>Låt gärna tjejerna ansvara för att besvara kallelser. Med din stöttning. </a:t>
            </a:r>
          </a:p>
          <a:p>
            <a:pPr lvl="1"/>
            <a:r>
              <a:rPr lang="sv-SE" dirty="0">
                <a:solidFill>
                  <a:srgbClr val="F8E047"/>
                </a:solidFill>
              </a:rPr>
              <a:t>Träningar kallar vi inte till, där meddelar man bara frånvaro </a:t>
            </a:r>
          </a:p>
          <a:p>
            <a:pPr lvl="1"/>
            <a:r>
              <a:rPr lang="sv-SE" dirty="0">
                <a:solidFill>
                  <a:srgbClr val="F8E047"/>
                </a:solidFill>
              </a:rPr>
              <a:t>SMS grupp skapad för dialog mellan föräldrar, spara gärna ner</a:t>
            </a:r>
          </a:p>
          <a:p>
            <a:r>
              <a:rPr lang="sv-SE" dirty="0" err="1">
                <a:solidFill>
                  <a:srgbClr val="1A94D0"/>
                </a:solidFill>
              </a:rPr>
              <a:t>WhatsApp</a:t>
            </a:r>
            <a:r>
              <a:rPr lang="sv-SE" dirty="0">
                <a:solidFill>
                  <a:srgbClr val="1A94D0"/>
                </a:solidFill>
              </a:rPr>
              <a:t> grupp finns  för dialog inom laget + tränare</a:t>
            </a:r>
          </a:p>
          <a:p>
            <a:r>
              <a:rPr lang="sv-SE" dirty="0">
                <a:solidFill>
                  <a:srgbClr val="F8E047"/>
                </a:solidFill>
              </a:rPr>
              <a:t>Information om frånvaro skickas till Malin </a:t>
            </a:r>
            <a:r>
              <a:rPr lang="sv-SE" dirty="0" err="1">
                <a:solidFill>
                  <a:srgbClr val="F8E047"/>
                </a:solidFill>
              </a:rPr>
              <a:t>Dementshuk</a:t>
            </a:r>
            <a:r>
              <a:rPr lang="sv-SE" dirty="0">
                <a:solidFill>
                  <a:srgbClr val="F8E047"/>
                </a:solidFill>
              </a:rPr>
              <a:t> via SMS så tidigt som möjligt på tel. 073-622 43 20. </a:t>
            </a:r>
          </a:p>
          <a:p>
            <a:pPr marL="0" indent="0">
              <a:buNone/>
            </a:pPr>
            <a:endParaRPr lang="sv-SE" dirty="0">
              <a:solidFill>
                <a:srgbClr val="1A94D0"/>
              </a:solidFill>
            </a:endParaRPr>
          </a:p>
          <a:p>
            <a:pPr marL="0" indent="0">
              <a:buNone/>
            </a:pPr>
            <a:endParaRPr lang="sv-SE" dirty="0">
              <a:solidFill>
                <a:srgbClr val="1A94D0"/>
              </a:solidFill>
            </a:endParaRPr>
          </a:p>
        </p:txBody>
      </p:sp>
      <p:pic>
        <p:nvPicPr>
          <p:cNvPr id="4" name="Bildobjekt 3">
            <a:extLst>
              <a:ext uri="{FF2B5EF4-FFF2-40B4-BE49-F238E27FC236}">
                <a16:creationId xmlns:a16="http://schemas.microsoft.com/office/drawing/2014/main" id="{DAE052C9-086F-3E48-A6E3-014724172D0D}"/>
              </a:ext>
            </a:extLst>
          </p:cNvPr>
          <p:cNvPicPr>
            <a:picLocks noChangeAspect="1"/>
          </p:cNvPicPr>
          <p:nvPr/>
        </p:nvPicPr>
        <p:blipFill>
          <a:blip r:embed="rId3"/>
          <a:stretch>
            <a:fillRect/>
          </a:stretch>
        </p:blipFill>
        <p:spPr>
          <a:xfrm>
            <a:off x="9021170" y="-16822"/>
            <a:ext cx="3170830" cy="2378122"/>
          </a:xfrm>
          <a:prstGeom prst="rect">
            <a:avLst/>
          </a:prstGeom>
        </p:spPr>
      </p:pic>
    </p:spTree>
    <p:extLst>
      <p:ext uri="{BB962C8B-B14F-4D97-AF65-F5344CB8AC3E}">
        <p14:creationId xmlns:p14="http://schemas.microsoft.com/office/powerpoint/2010/main" val="311283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520B54-9027-0C4B-BB46-A7A7481150CC}"/>
              </a:ext>
            </a:extLst>
          </p:cNvPr>
          <p:cNvSpPr>
            <a:spLocks noGrp="1"/>
          </p:cNvSpPr>
          <p:nvPr>
            <p:ph type="title"/>
          </p:nvPr>
        </p:nvSpPr>
        <p:spPr>
          <a:xfrm>
            <a:off x="7330698" y="365125"/>
            <a:ext cx="4664990" cy="6206156"/>
          </a:xfrm>
        </p:spPr>
        <p:txBody>
          <a:bodyPr>
            <a:normAutofit/>
          </a:bodyPr>
          <a:lstStyle/>
          <a:p>
            <a:r>
              <a:rPr lang="sv-SE" sz="2800" b="1" dirty="0"/>
              <a:t>Så här prenumererar du på lagets kalender: </a:t>
            </a:r>
            <a:br>
              <a:rPr lang="sv-SE" sz="2400" b="1" dirty="0"/>
            </a:br>
            <a:br>
              <a:rPr lang="sv-SE" sz="2400" b="1" dirty="0"/>
            </a:br>
            <a:br>
              <a:rPr lang="sv-SE" sz="2400" b="1" dirty="0"/>
            </a:br>
            <a:r>
              <a:rPr lang="sv-SE" sz="2400" b="1" dirty="0"/>
              <a:t>* Gå in på A-flickornas sida på laget. </a:t>
            </a:r>
            <a:br>
              <a:rPr lang="sv-SE" sz="2400" b="1" dirty="0"/>
            </a:br>
            <a:r>
              <a:rPr lang="sv-SE" sz="2400" b="1" dirty="0"/>
              <a:t>* Gå till kalendern</a:t>
            </a:r>
            <a:br>
              <a:rPr lang="sv-SE" sz="2400" b="1" dirty="0"/>
            </a:br>
            <a:r>
              <a:rPr lang="sv-SE" sz="2400" b="1" dirty="0"/>
              <a:t>* Klicka på ”Prenumerera”</a:t>
            </a:r>
            <a:br>
              <a:rPr lang="sv-SE" sz="2400" b="1" dirty="0"/>
            </a:br>
            <a:r>
              <a:rPr lang="sv-SE" sz="2400" b="1" dirty="0"/>
              <a:t>* Därefter kommer en sida upp med ytterligare instruktioner som du följer baserat på vilken kalender du vill ha in aktiviteterna in. Tex till Iphone kalender eller Outlook kalender etc. </a:t>
            </a:r>
            <a:br>
              <a:rPr lang="sv-SE" sz="2400" b="1" dirty="0"/>
            </a:br>
            <a:br>
              <a:rPr lang="sv-SE" sz="2400" b="1" dirty="0"/>
            </a:br>
            <a:endParaRPr lang="sv-SE" sz="2400" b="1" dirty="0"/>
          </a:p>
        </p:txBody>
      </p:sp>
      <p:pic>
        <p:nvPicPr>
          <p:cNvPr id="4" name="Platshållare för innehåll 3">
            <a:extLst>
              <a:ext uri="{FF2B5EF4-FFF2-40B4-BE49-F238E27FC236}">
                <a16:creationId xmlns:a16="http://schemas.microsoft.com/office/drawing/2014/main" id="{92687731-3D77-D24F-A989-E713248F1B20}"/>
              </a:ext>
            </a:extLst>
          </p:cNvPr>
          <p:cNvPicPr>
            <a:picLocks noGrp="1" noChangeAspect="1"/>
          </p:cNvPicPr>
          <p:nvPr>
            <p:ph idx="1"/>
          </p:nvPr>
        </p:nvPicPr>
        <p:blipFill>
          <a:blip r:embed="rId2"/>
          <a:stretch>
            <a:fillRect/>
          </a:stretch>
        </p:blipFill>
        <p:spPr>
          <a:xfrm>
            <a:off x="0" y="-54244"/>
            <a:ext cx="7153418" cy="4959458"/>
          </a:xfrm>
          <a:prstGeom prst="rect">
            <a:avLst/>
          </a:prstGeom>
        </p:spPr>
      </p:pic>
      <p:sp>
        <p:nvSpPr>
          <p:cNvPr id="5" name="Ellips 4">
            <a:extLst>
              <a:ext uri="{FF2B5EF4-FFF2-40B4-BE49-F238E27FC236}">
                <a16:creationId xmlns:a16="http://schemas.microsoft.com/office/drawing/2014/main" id="{EA68386E-D79E-C54F-8DEC-CA2134A2B053}"/>
              </a:ext>
            </a:extLst>
          </p:cNvPr>
          <p:cNvSpPr/>
          <p:nvPr/>
        </p:nvSpPr>
        <p:spPr>
          <a:xfrm>
            <a:off x="4246535" y="728420"/>
            <a:ext cx="1601492" cy="1100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5EB8FCBE-42DF-B54C-997C-4BC5B8DE1B47}"/>
              </a:ext>
            </a:extLst>
          </p:cNvPr>
          <p:cNvSpPr/>
          <p:nvPr/>
        </p:nvSpPr>
        <p:spPr>
          <a:xfrm>
            <a:off x="1206284" y="1325105"/>
            <a:ext cx="1601492" cy="1100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B7486799-C6E2-5D4F-ADB2-DF3DAA989A32}"/>
              </a:ext>
            </a:extLst>
          </p:cNvPr>
          <p:cNvSpPr/>
          <p:nvPr/>
        </p:nvSpPr>
        <p:spPr>
          <a:xfrm>
            <a:off x="0" y="4039891"/>
            <a:ext cx="1601492" cy="1100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2818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Ekonomi</a:t>
            </a:r>
          </a:p>
        </p:txBody>
      </p:sp>
      <p:sp>
        <p:nvSpPr>
          <p:cNvPr id="3" name="Platshållare för innehåll 2">
            <a:extLst>
              <a:ext uri="{FF2B5EF4-FFF2-40B4-BE49-F238E27FC236}">
                <a16:creationId xmlns:a16="http://schemas.microsoft.com/office/drawing/2014/main" id="{02EFB451-F992-DE4C-A82B-86AD10307D18}"/>
              </a:ext>
            </a:extLst>
          </p:cNvPr>
          <p:cNvSpPr>
            <a:spLocks noGrp="1"/>
          </p:cNvSpPr>
          <p:nvPr>
            <p:ph idx="1"/>
          </p:nvPr>
        </p:nvSpPr>
        <p:spPr/>
        <p:txBody>
          <a:bodyPr>
            <a:normAutofit fontScale="85000" lnSpcReduction="20000"/>
          </a:bodyPr>
          <a:lstStyle/>
          <a:p>
            <a:r>
              <a:rPr lang="sv-SE" dirty="0">
                <a:solidFill>
                  <a:srgbClr val="F8E047"/>
                </a:solidFill>
              </a:rPr>
              <a:t>Både flickor 05 och 06  har sedan tidigare en lag- och/eller individuell kassa och dessa fortsätter att följa respektive årskull/individ. Lagkassorna kan används för delfinansiering av PT , gymkort etc. Den individuella kassan kan användas för att helt eller delvis finansiera ex vis USM eller andra cuper. </a:t>
            </a:r>
          </a:p>
          <a:p>
            <a:r>
              <a:rPr lang="sv-SE" dirty="0">
                <a:solidFill>
                  <a:srgbClr val="1A94D0"/>
                </a:solidFill>
              </a:rPr>
              <a:t>Bea har kassan för 05 spelarna och Tina för 06 spelarna. </a:t>
            </a:r>
          </a:p>
          <a:p>
            <a:r>
              <a:rPr lang="sv-SE" dirty="0">
                <a:solidFill>
                  <a:srgbClr val="F8E047"/>
                </a:solidFill>
              </a:rPr>
              <a:t>Försäljningar och andra aktiviteter för att samla in pengar kommer att erbjudas samtliga spelare. Respektive familj avgör huruvida man deltar vid dessa eller ej. Förtjänst går till individuell spelares kassa för delfinansiering av cuper USM etc. Lämnar någon tjej laget stannar pengarna kvar i kassan. </a:t>
            </a:r>
          </a:p>
          <a:p>
            <a:r>
              <a:rPr lang="sv-SE" dirty="0">
                <a:solidFill>
                  <a:srgbClr val="1A94D0"/>
                </a:solidFill>
              </a:rPr>
              <a:t>Sponsorer – </a:t>
            </a:r>
            <a:r>
              <a:rPr lang="sv-SE" dirty="0" err="1">
                <a:solidFill>
                  <a:srgbClr val="1A94D0"/>
                </a:solidFill>
              </a:rPr>
              <a:t>yes</a:t>
            </a:r>
            <a:r>
              <a:rPr lang="sv-SE" dirty="0">
                <a:solidFill>
                  <a:srgbClr val="1A94D0"/>
                </a:solidFill>
              </a:rPr>
              <a:t> </a:t>
            </a:r>
            <a:r>
              <a:rPr lang="sv-SE" dirty="0" err="1">
                <a:solidFill>
                  <a:srgbClr val="1A94D0"/>
                </a:solidFill>
              </a:rPr>
              <a:t>please</a:t>
            </a:r>
            <a:r>
              <a:rPr lang="sv-SE" dirty="0">
                <a:solidFill>
                  <a:srgbClr val="1A94D0"/>
                </a:solidFill>
              </a:rPr>
              <a:t>! Dessa pengar kommer att hamna i en gemensam lagkassan. Vi skapar en ny gemensam lagkassa för A-flickorna och dessa  pengar kommer att används för gemensamma kostnader i samband med cuper, inköp till medväska och andra trivselaktiviteter. Lämnar någon tjej laget stannar pengarna kvar i kassan. Dennis Sjöblom &amp; Bea Carlsson kontaktpersoner.</a:t>
            </a:r>
          </a:p>
          <a:p>
            <a:endParaRPr lang="sv-SE" dirty="0">
              <a:solidFill>
                <a:srgbClr val="F8E047"/>
              </a:solidFill>
            </a:endParaRPr>
          </a:p>
          <a:p>
            <a:endParaRPr lang="sv-SE" dirty="0">
              <a:solidFill>
                <a:srgbClr val="1A94D0"/>
              </a:solidFill>
            </a:endParaRPr>
          </a:p>
        </p:txBody>
      </p:sp>
    </p:spTree>
    <p:extLst>
      <p:ext uri="{BB962C8B-B14F-4D97-AF65-F5344CB8AC3E}">
        <p14:creationId xmlns:p14="http://schemas.microsoft.com/office/powerpoint/2010/main" val="7521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a:xfrm>
            <a:off x="121508" y="2935331"/>
            <a:ext cx="10515600" cy="1325563"/>
          </a:xfrm>
        </p:spPr>
        <p:txBody>
          <a:bodyPr/>
          <a:lstStyle/>
          <a:p>
            <a:r>
              <a:rPr lang="sv-SE" sz="5400" dirty="0">
                <a:solidFill>
                  <a:schemeClr val="bg1"/>
                </a:solidFill>
                <a:latin typeface="Impact" panose="020B0806030902050204" pitchFamily="34" charset="0"/>
              </a:rPr>
              <a:t>Frågor &amp; reflektioner</a:t>
            </a:r>
          </a:p>
        </p:txBody>
      </p:sp>
      <p:sp>
        <p:nvSpPr>
          <p:cNvPr id="5" name="Platshållare för innehåll 4">
            <a:extLst>
              <a:ext uri="{FF2B5EF4-FFF2-40B4-BE49-F238E27FC236}">
                <a16:creationId xmlns:a16="http://schemas.microsoft.com/office/drawing/2014/main" id="{477B4FB7-CC80-FB45-9CC4-C350D3FC4813}"/>
              </a:ext>
            </a:extLst>
          </p:cNvPr>
          <p:cNvSpPr>
            <a:spLocks noGrp="1"/>
          </p:cNvSpPr>
          <p:nvPr>
            <p:ph idx="1"/>
          </p:nvPr>
        </p:nvSpPr>
        <p:spPr/>
        <p:txBody>
          <a:bodyPr/>
          <a:lstStyle/>
          <a:p>
            <a:pPr marL="0" indent="0">
              <a:buNone/>
            </a:pPr>
            <a:endParaRPr lang="sv-SE" dirty="0"/>
          </a:p>
        </p:txBody>
      </p:sp>
      <p:pic>
        <p:nvPicPr>
          <p:cNvPr id="6" name="Bildobjekt 5">
            <a:extLst>
              <a:ext uri="{FF2B5EF4-FFF2-40B4-BE49-F238E27FC236}">
                <a16:creationId xmlns:a16="http://schemas.microsoft.com/office/drawing/2014/main" id="{FF6EF5C8-0A8F-7747-95E7-6D76FFA2BBA2}"/>
              </a:ext>
            </a:extLst>
          </p:cNvPr>
          <p:cNvPicPr>
            <a:picLocks noChangeAspect="1"/>
          </p:cNvPicPr>
          <p:nvPr/>
        </p:nvPicPr>
        <p:blipFill>
          <a:blip r:embed="rId3"/>
          <a:stretch>
            <a:fillRect/>
          </a:stretch>
        </p:blipFill>
        <p:spPr>
          <a:xfrm>
            <a:off x="6895247" y="0"/>
            <a:ext cx="5143500" cy="6858000"/>
          </a:xfrm>
          <a:prstGeom prst="rect">
            <a:avLst/>
          </a:prstGeom>
        </p:spPr>
      </p:pic>
    </p:spTree>
    <p:extLst>
      <p:ext uri="{BB962C8B-B14F-4D97-AF65-F5344CB8AC3E}">
        <p14:creationId xmlns:p14="http://schemas.microsoft.com/office/powerpoint/2010/main" val="88684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Agenda</a:t>
            </a:r>
          </a:p>
        </p:txBody>
      </p:sp>
      <p:sp>
        <p:nvSpPr>
          <p:cNvPr id="3" name="Platshållare för innehåll 2">
            <a:extLst>
              <a:ext uri="{FF2B5EF4-FFF2-40B4-BE49-F238E27FC236}">
                <a16:creationId xmlns:a16="http://schemas.microsoft.com/office/drawing/2014/main" id="{02EFB451-F992-DE4C-A82B-86AD10307D18}"/>
              </a:ext>
            </a:extLst>
          </p:cNvPr>
          <p:cNvSpPr>
            <a:spLocks noGrp="1"/>
          </p:cNvSpPr>
          <p:nvPr>
            <p:ph idx="1"/>
          </p:nvPr>
        </p:nvSpPr>
        <p:spPr/>
        <p:txBody>
          <a:bodyPr>
            <a:normAutofit fontScale="92500" lnSpcReduction="10000"/>
          </a:bodyPr>
          <a:lstStyle/>
          <a:p>
            <a:r>
              <a:rPr lang="sv-SE" dirty="0">
                <a:solidFill>
                  <a:srgbClr val="1A94D0"/>
                </a:solidFill>
              </a:rPr>
              <a:t>Truppen</a:t>
            </a:r>
          </a:p>
          <a:p>
            <a:pPr>
              <a:lnSpc>
                <a:spcPct val="100000"/>
              </a:lnSpc>
            </a:pPr>
            <a:r>
              <a:rPr lang="sv-SE" dirty="0">
                <a:solidFill>
                  <a:srgbClr val="F8E047"/>
                </a:solidFill>
              </a:rPr>
              <a:t>Funktionärer</a:t>
            </a:r>
          </a:p>
          <a:p>
            <a:r>
              <a:rPr lang="sv-SE" dirty="0">
                <a:solidFill>
                  <a:srgbClr val="1A94D0"/>
                </a:solidFill>
              </a:rPr>
              <a:t>Träningar</a:t>
            </a:r>
          </a:p>
          <a:p>
            <a:r>
              <a:rPr lang="sv-SE" dirty="0">
                <a:solidFill>
                  <a:srgbClr val="F8E047"/>
                </a:solidFill>
              </a:rPr>
              <a:t>Seriespel</a:t>
            </a:r>
          </a:p>
          <a:p>
            <a:pPr>
              <a:lnSpc>
                <a:spcPct val="100000"/>
              </a:lnSpc>
            </a:pPr>
            <a:r>
              <a:rPr lang="sv-SE" dirty="0">
                <a:solidFill>
                  <a:srgbClr val="1A94D0"/>
                </a:solidFill>
              </a:rPr>
              <a:t>Cup &amp; USM</a:t>
            </a:r>
          </a:p>
          <a:p>
            <a:r>
              <a:rPr lang="sv-SE" dirty="0">
                <a:solidFill>
                  <a:srgbClr val="F8E047"/>
                </a:solidFill>
              </a:rPr>
              <a:t>Matcharrangemang</a:t>
            </a:r>
          </a:p>
          <a:p>
            <a:pPr>
              <a:lnSpc>
                <a:spcPct val="110000"/>
              </a:lnSpc>
            </a:pPr>
            <a:r>
              <a:rPr lang="sv-SE" dirty="0">
                <a:solidFill>
                  <a:srgbClr val="1A94D0"/>
                </a:solidFill>
              </a:rPr>
              <a:t>Kommunikation</a:t>
            </a:r>
          </a:p>
          <a:p>
            <a:r>
              <a:rPr lang="sv-SE" dirty="0">
                <a:solidFill>
                  <a:srgbClr val="F8E047"/>
                </a:solidFill>
              </a:rPr>
              <a:t>Ekonomi</a:t>
            </a:r>
          </a:p>
          <a:p>
            <a:pPr>
              <a:lnSpc>
                <a:spcPct val="120000"/>
              </a:lnSpc>
            </a:pPr>
            <a:r>
              <a:rPr lang="sv-SE" dirty="0">
                <a:solidFill>
                  <a:srgbClr val="1A94D0"/>
                </a:solidFill>
              </a:rPr>
              <a:t>Frågor, reflektioner, inspel och spaningar</a:t>
            </a:r>
          </a:p>
          <a:p>
            <a:endParaRPr lang="sv-SE" dirty="0">
              <a:solidFill>
                <a:srgbClr val="1A94D0"/>
              </a:solidFill>
            </a:endParaRPr>
          </a:p>
        </p:txBody>
      </p:sp>
      <p:pic>
        <p:nvPicPr>
          <p:cNvPr id="4" name="Bildobjekt 3">
            <a:extLst>
              <a:ext uri="{FF2B5EF4-FFF2-40B4-BE49-F238E27FC236}">
                <a16:creationId xmlns:a16="http://schemas.microsoft.com/office/drawing/2014/main" id="{A4B6F67B-6F80-9548-AB1B-3BD6A2D819F4}"/>
              </a:ext>
            </a:extLst>
          </p:cNvPr>
          <p:cNvPicPr>
            <a:picLocks noChangeAspect="1"/>
          </p:cNvPicPr>
          <p:nvPr/>
        </p:nvPicPr>
        <p:blipFill>
          <a:blip r:embed="rId3"/>
          <a:stretch>
            <a:fillRect/>
          </a:stretch>
        </p:blipFill>
        <p:spPr>
          <a:xfrm>
            <a:off x="7782352" y="0"/>
            <a:ext cx="5143500" cy="6858000"/>
          </a:xfrm>
          <a:prstGeom prst="rect">
            <a:avLst/>
          </a:prstGeom>
        </p:spPr>
      </p:pic>
    </p:spTree>
    <p:extLst>
      <p:ext uri="{BB962C8B-B14F-4D97-AF65-F5344CB8AC3E}">
        <p14:creationId xmlns:p14="http://schemas.microsoft.com/office/powerpoint/2010/main" val="359197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Truppen</a:t>
            </a:r>
          </a:p>
        </p:txBody>
      </p:sp>
      <p:pic>
        <p:nvPicPr>
          <p:cNvPr id="3" name="Bildobjekt 2">
            <a:extLst>
              <a:ext uri="{FF2B5EF4-FFF2-40B4-BE49-F238E27FC236}">
                <a16:creationId xmlns:a16="http://schemas.microsoft.com/office/drawing/2014/main" id="{37E66276-9E4A-FB41-960F-7CE1852327DB}"/>
              </a:ext>
            </a:extLst>
          </p:cNvPr>
          <p:cNvPicPr>
            <a:picLocks noChangeAspect="1"/>
          </p:cNvPicPr>
          <p:nvPr/>
        </p:nvPicPr>
        <p:blipFill>
          <a:blip r:embed="rId3"/>
          <a:stretch>
            <a:fillRect/>
          </a:stretch>
        </p:blipFill>
        <p:spPr>
          <a:xfrm>
            <a:off x="3317070" y="0"/>
            <a:ext cx="8369300" cy="6858000"/>
          </a:xfrm>
          <a:prstGeom prst="rect">
            <a:avLst/>
          </a:prstGeom>
        </p:spPr>
      </p:pic>
    </p:spTree>
    <p:extLst>
      <p:ext uri="{BB962C8B-B14F-4D97-AF65-F5344CB8AC3E}">
        <p14:creationId xmlns:p14="http://schemas.microsoft.com/office/powerpoint/2010/main" val="316691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Funktionärer</a:t>
            </a:r>
          </a:p>
        </p:txBody>
      </p:sp>
      <p:graphicFrame>
        <p:nvGraphicFramePr>
          <p:cNvPr id="5" name="Tabell 5">
            <a:extLst>
              <a:ext uri="{FF2B5EF4-FFF2-40B4-BE49-F238E27FC236}">
                <a16:creationId xmlns:a16="http://schemas.microsoft.com/office/drawing/2014/main" id="{6FA325A3-CF18-CD40-B7F3-A13D56C1FFEE}"/>
              </a:ext>
            </a:extLst>
          </p:cNvPr>
          <p:cNvGraphicFramePr>
            <a:graphicFrameLocks noGrp="1"/>
          </p:cNvGraphicFramePr>
          <p:nvPr>
            <p:ph idx="1"/>
            <p:extLst>
              <p:ext uri="{D42A27DB-BD31-4B8C-83A1-F6EECF244321}">
                <p14:modId xmlns:p14="http://schemas.microsoft.com/office/powerpoint/2010/main" val="486701310"/>
              </p:ext>
            </p:extLst>
          </p:nvPr>
        </p:nvGraphicFramePr>
        <p:xfrm>
          <a:off x="629478" y="1795807"/>
          <a:ext cx="5353879" cy="1925320"/>
        </p:xfrm>
        <a:graphic>
          <a:graphicData uri="http://schemas.openxmlformats.org/drawingml/2006/table">
            <a:tbl>
              <a:tblPr firstRow="1" bandRow="1">
                <a:tableStyleId>{5C22544A-7EE6-4342-B048-85BDC9FD1C3A}</a:tableStyleId>
              </a:tblPr>
              <a:tblGrid>
                <a:gridCol w="2113722">
                  <a:extLst>
                    <a:ext uri="{9D8B030D-6E8A-4147-A177-3AD203B41FA5}">
                      <a16:colId xmlns:a16="http://schemas.microsoft.com/office/drawing/2014/main" val="1278264455"/>
                    </a:ext>
                  </a:extLst>
                </a:gridCol>
                <a:gridCol w="3240157">
                  <a:extLst>
                    <a:ext uri="{9D8B030D-6E8A-4147-A177-3AD203B41FA5}">
                      <a16:colId xmlns:a16="http://schemas.microsoft.com/office/drawing/2014/main" val="894542849"/>
                    </a:ext>
                  </a:extLst>
                </a:gridCol>
              </a:tblGrid>
              <a:tr h="370840">
                <a:tc>
                  <a:txBody>
                    <a:bodyPr/>
                    <a:lstStyle/>
                    <a:p>
                      <a:r>
                        <a:rPr lang="sv-SE" dirty="0"/>
                        <a:t>Roll</a:t>
                      </a:r>
                    </a:p>
                  </a:txBody>
                  <a:tcPr/>
                </a:tc>
                <a:tc>
                  <a:txBody>
                    <a:bodyPr/>
                    <a:lstStyle/>
                    <a:p>
                      <a:r>
                        <a:rPr lang="sv-SE" dirty="0"/>
                        <a:t>Namn</a:t>
                      </a:r>
                    </a:p>
                  </a:txBody>
                  <a:tcPr/>
                </a:tc>
                <a:extLst>
                  <a:ext uri="{0D108BD9-81ED-4DB2-BD59-A6C34878D82A}">
                    <a16:rowId xmlns:a16="http://schemas.microsoft.com/office/drawing/2014/main" val="2341917456"/>
                  </a:ext>
                </a:extLst>
              </a:tr>
              <a:tr h="370840">
                <a:tc>
                  <a:txBody>
                    <a:bodyPr/>
                    <a:lstStyle/>
                    <a:p>
                      <a:r>
                        <a:rPr lang="sv-SE" dirty="0"/>
                        <a:t>Tränare</a:t>
                      </a:r>
                    </a:p>
                  </a:txBody>
                  <a:tcPr/>
                </a:tc>
                <a:tc>
                  <a:txBody>
                    <a:bodyPr/>
                    <a:lstStyle/>
                    <a:p>
                      <a:r>
                        <a:rPr lang="sv-SE" dirty="0"/>
                        <a:t>Daniel Karlsson</a:t>
                      </a:r>
                    </a:p>
                    <a:p>
                      <a:endParaRPr lang="sv-SE" dirty="0"/>
                    </a:p>
                  </a:txBody>
                  <a:tcPr/>
                </a:tc>
                <a:extLst>
                  <a:ext uri="{0D108BD9-81ED-4DB2-BD59-A6C34878D82A}">
                    <a16:rowId xmlns:a16="http://schemas.microsoft.com/office/drawing/2014/main" val="4285492518"/>
                  </a:ext>
                </a:extLst>
              </a:tr>
              <a:tr h="370840">
                <a:tc>
                  <a:txBody>
                    <a:bodyPr/>
                    <a:lstStyle/>
                    <a:p>
                      <a:r>
                        <a:rPr lang="sv-SE" dirty="0"/>
                        <a:t>Assisterande tränare</a:t>
                      </a:r>
                    </a:p>
                  </a:txBody>
                  <a:tcPr/>
                </a:tc>
                <a:tc>
                  <a:txBody>
                    <a:bodyPr/>
                    <a:lstStyle/>
                    <a:p>
                      <a:r>
                        <a:rPr lang="sv-SE" dirty="0"/>
                        <a:t>Malin </a:t>
                      </a:r>
                      <a:r>
                        <a:rPr lang="sv-SE" dirty="0" err="1"/>
                        <a:t>Dementshuk</a:t>
                      </a:r>
                      <a:r>
                        <a:rPr lang="sv-SE" dirty="0"/>
                        <a:t> (MV)</a:t>
                      </a:r>
                    </a:p>
                    <a:p>
                      <a:r>
                        <a:rPr lang="sv-SE" dirty="0"/>
                        <a:t>Malin Zetterberg (</a:t>
                      </a:r>
                      <a:r>
                        <a:rPr lang="sv-SE" dirty="0" err="1"/>
                        <a:t>Fys</a:t>
                      </a:r>
                      <a:r>
                        <a:rPr lang="sv-SE" dirty="0"/>
                        <a:t>/gym/löp)</a:t>
                      </a:r>
                    </a:p>
                    <a:p>
                      <a:r>
                        <a:rPr lang="sv-SE" dirty="0"/>
                        <a:t>Daniel Svensson (</a:t>
                      </a:r>
                      <a:r>
                        <a:rPr lang="sv-SE" dirty="0" err="1"/>
                        <a:t>Fys</a:t>
                      </a:r>
                      <a:r>
                        <a:rPr lang="sv-SE" dirty="0"/>
                        <a:t>/gym/löp)</a:t>
                      </a:r>
                    </a:p>
                  </a:txBody>
                  <a:tcPr/>
                </a:tc>
                <a:extLst>
                  <a:ext uri="{0D108BD9-81ED-4DB2-BD59-A6C34878D82A}">
                    <a16:rowId xmlns:a16="http://schemas.microsoft.com/office/drawing/2014/main" val="3778583974"/>
                  </a:ext>
                </a:extLst>
              </a:tr>
            </a:tbl>
          </a:graphicData>
        </a:graphic>
      </p:graphicFrame>
      <p:graphicFrame>
        <p:nvGraphicFramePr>
          <p:cNvPr id="7" name="Tabell 5">
            <a:extLst>
              <a:ext uri="{FF2B5EF4-FFF2-40B4-BE49-F238E27FC236}">
                <a16:creationId xmlns:a16="http://schemas.microsoft.com/office/drawing/2014/main" id="{29E7E07B-281F-4748-BA18-1B620612200E}"/>
              </a:ext>
            </a:extLst>
          </p:cNvPr>
          <p:cNvGraphicFramePr>
            <a:graphicFrameLocks/>
          </p:cNvGraphicFramePr>
          <p:nvPr>
            <p:extLst>
              <p:ext uri="{D42A27DB-BD31-4B8C-83A1-F6EECF244321}">
                <p14:modId xmlns:p14="http://schemas.microsoft.com/office/powerpoint/2010/main" val="1173211595"/>
              </p:ext>
            </p:extLst>
          </p:nvPr>
        </p:nvGraphicFramePr>
        <p:xfrm>
          <a:off x="6496878" y="1795807"/>
          <a:ext cx="5353879" cy="3337560"/>
        </p:xfrm>
        <a:graphic>
          <a:graphicData uri="http://schemas.openxmlformats.org/drawingml/2006/table">
            <a:tbl>
              <a:tblPr firstRow="1" bandRow="1">
                <a:tableStyleId>{5C22544A-7EE6-4342-B048-85BDC9FD1C3A}</a:tableStyleId>
              </a:tblPr>
              <a:tblGrid>
                <a:gridCol w="3117574">
                  <a:extLst>
                    <a:ext uri="{9D8B030D-6E8A-4147-A177-3AD203B41FA5}">
                      <a16:colId xmlns:a16="http://schemas.microsoft.com/office/drawing/2014/main" val="1278264455"/>
                    </a:ext>
                  </a:extLst>
                </a:gridCol>
                <a:gridCol w="2236305">
                  <a:extLst>
                    <a:ext uri="{9D8B030D-6E8A-4147-A177-3AD203B41FA5}">
                      <a16:colId xmlns:a16="http://schemas.microsoft.com/office/drawing/2014/main" val="894542849"/>
                    </a:ext>
                  </a:extLst>
                </a:gridCol>
              </a:tblGrid>
              <a:tr h="370840">
                <a:tc>
                  <a:txBody>
                    <a:bodyPr/>
                    <a:lstStyle/>
                    <a:p>
                      <a:r>
                        <a:rPr lang="sv-SE" dirty="0"/>
                        <a:t>Roll</a:t>
                      </a:r>
                    </a:p>
                  </a:txBody>
                  <a:tcPr/>
                </a:tc>
                <a:tc>
                  <a:txBody>
                    <a:bodyPr/>
                    <a:lstStyle/>
                    <a:p>
                      <a:r>
                        <a:rPr lang="sv-SE" dirty="0"/>
                        <a:t>Namn</a:t>
                      </a:r>
                    </a:p>
                  </a:txBody>
                  <a:tcPr/>
                </a:tc>
                <a:extLst>
                  <a:ext uri="{0D108BD9-81ED-4DB2-BD59-A6C34878D82A}">
                    <a16:rowId xmlns:a16="http://schemas.microsoft.com/office/drawing/2014/main" val="2341917456"/>
                  </a:ext>
                </a:extLst>
              </a:tr>
              <a:tr h="370840">
                <a:tc>
                  <a:txBody>
                    <a:bodyPr/>
                    <a:lstStyle/>
                    <a:p>
                      <a:r>
                        <a:rPr lang="sv-SE" dirty="0"/>
                        <a:t>Lagledare</a:t>
                      </a:r>
                    </a:p>
                  </a:txBody>
                  <a:tcPr/>
                </a:tc>
                <a:tc>
                  <a:txBody>
                    <a:bodyPr/>
                    <a:lstStyle/>
                    <a:p>
                      <a:r>
                        <a:rPr lang="sv-SE" dirty="0"/>
                        <a:t>Beatrice Carlsson</a:t>
                      </a:r>
                    </a:p>
                  </a:txBody>
                  <a:tcPr/>
                </a:tc>
                <a:extLst>
                  <a:ext uri="{0D108BD9-81ED-4DB2-BD59-A6C34878D82A}">
                    <a16:rowId xmlns:a16="http://schemas.microsoft.com/office/drawing/2014/main" val="117137196"/>
                  </a:ext>
                </a:extLst>
              </a:tr>
              <a:tr h="370840">
                <a:tc>
                  <a:txBody>
                    <a:bodyPr/>
                    <a:lstStyle/>
                    <a:p>
                      <a:r>
                        <a:rPr lang="sv-SE" dirty="0"/>
                        <a:t>Administratör</a:t>
                      </a:r>
                    </a:p>
                  </a:txBody>
                  <a:tcPr/>
                </a:tc>
                <a:tc>
                  <a:txBody>
                    <a:bodyPr/>
                    <a:lstStyle/>
                    <a:p>
                      <a:r>
                        <a:rPr lang="sv-SE" dirty="0"/>
                        <a:t>Jenny </a:t>
                      </a:r>
                      <a:r>
                        <a:rPr lang="sv-SE" dirty="0" err="1"/>
                        <a:t>Rudstam</a:t>
                      </a:r>
                      <a:endParaRPr lang="sv-SE" dirty="0"/>
                    </a:p>
                  </a:txBody>
                  <a:tcPr/>
                </a:tc>
                <a:extLst>
                  <a:ext uri="{0D108BD9-81ED-4DB2-BD59-A6C34878D82A}">
                    <a16:rowId xmlns:a16="http://schemas.microsoft.com/office/drawing/2014/main" val="1567335783"/>
                  </a:ext>
                </a:extLst>
              </a:tr>
              <a:tr h="370840">
                <a:tc>
                  <a:txBody>
                    <a:bodyPr/>
                    <a:lstStyle/>
                    <a:p>
                      <a:r>
                        <a:rPr lang="sv-SE" dirty="0"/>
                        <a:t>Cupansvarig</a:t>
                      </a:r>
                    </a:p>
                  </a:txBody>
                  <a:tcPr/>
                </a:tc>
                <a:tc>
                  <a:txBody>
                    <a:bodyPr/>
                    <a:lstStyle/>
                    <a:p>
                      <a:r>
                        <a:rPr lang="sv-SE" dirty="0"/>
                        <a:t>Evelina Johnson</a:t>
                      </a:r>
                    </a:p>
                  </a:txBody>
                  <a:tcPr/>
                </a:tc>
                <a:extLst>
                  <a:ext uri="{0D108BD9-81ED-4DB2-BD59-A6C34878D82A}">
                    <a16:rowId xmlns:a16="http://schemas.microsoft.com/office/drawing/2014/main" val="3945762924"/>
                  </a:ext>
                </a:extLst>
              </a:tr>
              <a:tr h="370840">
                <a:tc>
                  <a:txBody>
                    <a:bodyPr/>
                    <a:lstStyle/>
                    <a:p>
                      <a:r>
                        <a:rPr lang="sv-SE" dirty="0"/>
                        <a:t>Matcharrangemangsansvarig</a:t>
                      </a:r>
                    </a:p>
                  </a:txBody>
                  <a:tcPr/>
                </a:tc>
                <a:tc>
                  <a:txBody>
                    <a:bodyPr/>
                    <a:lstStyle/>
                    <a:p>
                      <a:r>
                        <a:rPr lang="sv-SE" dirty="0"/>
                        <a:t>Anna </a:t>
                      </a:r>
                      <a:r>
                        <a:rPr lang="sv-SE" dirty="0" err="1"/>
                        <a:t>Hällerstam</a:t>
                      </a:r>
                      <a:endParaRPr lang="sv-SE" dirty="0"/>
                    </a:p>
                  </a:txBody>
                  <a:tcPr/>
                </a:tc>
                <a:extLst>
                  <a:ext uri="{0D108BD9-81ED-4DB2-BD59-A6C34878D82A}">
                    <a16:rowId xmlns:a16="http://schemas.microsoft.com/office/drawing/2014/main" val="567125480"/>
                  </a:ext>
                </a:extLst>
              </a:tr>
              <a:tr h="370840">
                <a:tc>
                  <a:txBody>
                    <a:bodyPr/>
                    <a:lstStyle/>
                    <a:p>
                      <a:r>
                        <a:rPr lang="sv-SE" dirty="0"/>
                        <a:t>Aktivitets- och materialansvarig</a:t>
                      </a:r>
                    </a:p>
                  </a:txBody>
                  <a:tcPr/>
                </a:tc>
                <a:tc>
                  <a:txBody>
                    <a:bodyPr/>
                    <a:lstStyle/>
                    <a:p>
                      <a:r>
                        <a:rPr lang="sv-SE" dirty="0"/>
                        <a:t>Veronica </a:t>
                      </a:r>
                      <a:r>
                        <a:rPr lang="sv-SE" dirty="0" err="1"/>
                        <a:t>Nobeling</a:t>
                      </a:r>
                      <a:endParaRPr lang="sv-SE" dirty="0"/>
                    </a:p>
                  </a:txBody>
                  <a:tcPr/>
                </a:tc>
                <a:extLst>
                  <a:ext uri="{0D108BD9-81ED-4DB2-BD59-A6C34878D82A}">
                    <a16:rowId xmlns:a16="http://schemas.microsoft.com/office/drawing/2014/main" val="388154617"/>
                  </a:ext>
                </a:extLst>
              </a:tr>
              <a:tr h="370840">
                <a:tc>
                  <a:txBody>
                    <a:bodyPr/>
                    <a:lstStyle/>
                    <a:p>
                      <a:r>
                        <a:rPr lang="sv-SE" dirty="0"/>
                        <a:t>Försäljning</a:t>
                      </a:r>
                    </a:p>
                  </a:txBody>
                  <a:tcPr/>
                </a:tc>
                <a:tc>
                  <a:txBody>
                    <a:bodyPr/>
                    <a:lstStyle/>
                    <a:p>
                      <a:r>
                        <a:rPr lang="sv-SE" dirty="0"/>
                        <a:t>Lotta Johansson</a:t>
                      </a:r>
                    </a:p>
                  </a:txBody>
                  <a:tcPr/>
                </a:tc>
                <a:extLst>
                  <a:ext uri="{0D108BD9-81ED-4DB2-BD59-A6C34878D82A}">
                    <a16:rowId xmlns:a16="http://schemas.microsoft.com/office/drawing/2014/main" val="4006501903"/>
                  </a:ext>
                </a:extLst>
              </a:tr>
              <a:tr h="370840">
                <a:tc>
                  <a:txBody>
                    <a:bodyPr/>
                    <a:lstStyle/>
                    <a:p>
                      <a:r>
                        <a:rPr lang="sv-SE" dirty="0"/>
                        <a:t>Kassör</a:t>
                      </a:r>
                    </a:p>
                  </a:txBody>
                  <a:tcPr/>
                </a:tc>
                <a:tc>
                  <a:txBody>
                    <a:bodyPr/>
                    <a:lstStyle/>
                    <a:p>
                      <a:r>
                        <a:rPr lang="sv-SE" dirty="0"/>
                        <a:t>Tina </a:t>
                      </a:r>
                      <a:r>
                        <a:rPr lang="sv-SE" dirty="0" err="1"/>
                        <a:t>Grundevik</a:t>
                      </a:r>
                      <a:r>
                        <a:rPr lang="sv-SE" dirty="0"/>
                        <a:t> / Bea</a:t>
                      </a:r>
                    </a:p>
                  </a:txBody>
                  <a:tcPr/>
                </a:tc>
                <a:extLst>
                  <a:ext uri="{0D108BD9-81ED-4DB2-BD59-A6C34878D82A}">
                    <a16:rowId xmlns:a16="http://schemas.microsoft.com/office/drawing/2014/main" val="545371571"/>
                  </a:ext>
                </a:extLst>
              </a:tr>
              <a:tr h="370840">
                <a:tc>
                  <a:txBody>
                    <a:bodyPr/>
                    <a:lstStyle/>
                    <a:p>
                      <a:r>
                        <a:rPr lang="sv-SE" dirty="0"/>
                        <a:t>Sponsorer</a:t>
                      </a:r>
                    </a:p>
                  </a:txBody>
                  <a:tcPr/>
                </a:tc>
                <a:tc>
                  <a:txBody>
                    <a:bodyPr/>
                    <a:lstStyle/>
                    <a:p>
                      <a:r>
                        <a:rPr lang="sv-SE" dirty="0"/>
                        <a:t>Dennis Sjöblom </a:t>
                      </a:r>
                    </a:p>
                  </a:txBody>
                  <a:tcPr/>
                </a:tc>
                <a:extLst>
                  <a:ext uri="{0D108BD9-81ED-4DB2-BD59-A6C34878D82A}">
                    <a16:rowId xmlns:a16="http://schemas.microsoft.com/office/drawing/2014/main" val="2419323613"/>
                  </a:ext>
                </a:extLst>
              </a:tr>
            </a:tbl>
          </a:graphicData>
        </a:graphic>
      </p:graphicFrame>
    </p:spTree>
    <p:extLst>
      <p:ext uri="{BB962C8B-B14F-4D97-AF65-F5344CB8AC3E}">
        <p14:creationId xmlns:p14="http://schemas.microsoft.com/office/powerpoint/2010/main" val="250109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Träningar </a:t>
            </a:r>
          </a:p>
        </p:txBody>
      </p:sp>
      <p:graphicFrame>
        <p:nvGraphicFramePr>
          <p:cNvPr id="4" name="Tabell 4">
            <a:extLst>
              <a:ext uri="{FF2B5EF4-FFF2-40B4-BE49-F238E27FC236}">
                <a16:creationId xmlns:a16="http://schemas.microsoft.com/office/drawing/2014/main" id="{FE728DF3-CDC3-834F-A20F-F35D732A1AF8}"/>
              </a:ext>
            </a:extLst>
          </p:cNvPr>
          <p:cNvGraphicFramePr>
            <a:graphicFrameLocks noGrp="1"/>
          </p:cNvGraphicFramePr>
          <p:nvPr>
            <p:extLst>
              <p:ext uri="{D42A27DB-BD31-4B8C-83A1-F6EECF244321}">
                <p14:modId xmlns:p14="http://schemas.microsoft.com/office/powerpoint/2010/main" val="815902482"/>
              </p:ext>
            </p:extLst>
          </p:nvPr>
        </p:nvGraphicFramePr>
        <p:xfrm>
          <a:off x="838200" y="3870324"/>
          <a:ext cx="9929884" cy="1381760"/>
        </p:xfrm>
        <a:graphic>
          <a:graphicData uri="http://schemas.openxmlformats.org/drawingml/2006/table">
            <a:tbl>
              <a:tblPr firstRow="1" bandRow="1">
                <a:tableStyleId>{5C22544A-7EE6-4342-B048-85BDC9FD1C3A}</a:tableStyleId>
              </a:tblPr>
              <a:tblGrid>
                <a:gridCol w="2509540">
                  <a:extLst>
                    <a:ext uri="{9D8B030D-6E8A-4147-A177-3AD203B41FA5}">
                      <a16:colId xmlns:a16="http://schemas.microsoft.com/office/drawing/2014/main" val="373862249"/>
                    </a:ext>
                  </a:extLst>
                </a:gridCol>
                <a:gridCol w="2642305">
                  <a:extLst>
                    <a:ext uri="{9D8B030D-6E8A-4147-A177-3AD203B41FA5}">
                      <a16:colId xmlns:a16="http://schemas.microsoft.com/office/drawing/2014/main" val="630808347"/>
                    </a:ext>
                  </a:extLst>
                </a:gridCol>
                <a:gridCol w="2253203">
                  <a:extLst>
                    <a:ext uri="{9D8B030D-6E8A-4147-A177-3AD203B41FA5}">
                      <a16:colId xmlns:a16="http://schemas.microsoft.com/office/drawing/2014/main" val="1768111464"/>
                    </a:ext>
                  </a:extLst>
                </a:gridCol>
                <a:gridCol w="2524836">
                  <a:extLst>
                    <a:ext uri="{9D8B030D-6E8A-4147-A177-3AD203B41FA5}">
                      <a16:colId xmlns:a16="http://schemas.microsoft.com/office/drawing/2014/main" val="3168553959"/>
                    </a:ext>
                  </a:extLst>
                </a:gridCol>
              </a:tblGrid>
              <a:tr h="370840">
                <a:tc>
                  <a:txBody>
                    <a:bodyPr/>
                    <a:lstStyle/>
                    <a:p>
                      <a:r>
                        <a:rPr lang="sv-SE" dirty="0"/>
                        <a:t>Tisdag</a:t>
                      </a:r>
                    </a:p>
                  </a:txBody>
                  <a:tcPr/>
                </a:tc>
                <a:tc>
                  <a:txBody>
                    <a:bodyPr/>
                    <a:lstStyle/>
                    <a:p>
                      <a:r>
                        <a:rPr lang="sv-SE" dirty="0"/>
                        <a:t>Torsdag</a:t>
                      </a:r>
                    </a:p>
                  </a:txBody>
                  <a:tcPr/>
                </a:tc>
                <a:tc>
                  <a:txBody>
                    <a:bodyPr/>
                    <a:lstStyle/>
                    <a:p>
                      <a:r>
                        <a:rPr lang="sv-SE" dirty="0"/>
                        <a:t>Fredag</a:t>
                      </a:r>
                    </a:p>
                  </a:txBody>
                  <a:tcPr/>
                </a:tc>
                <a:tc>
                  <a:txBody>
                    <a:bodyPr/>
                    <a:lstStyle/>
                    <a:p>
                      <a:r>
                        <a:rPr lang="sv-SE" dirty="0"/>
                        <a:t>Lördag</a:t>
                      </a:r>
                    </a:p>
                  </a:txBody>
                  <a:tcPr/>
                </a:tc>
                <a:extLst>
                  <a:ext uri="{0D108BD9-81ED-4DB2-BD59-A6C34878D82A}">
                    <a16:rowId xmlns:a16="http://schemas.microsoft.com/office/drawing/2014/main" val="3343846745"/>
                  </a:ext>
                </a:extLst>
              </a:tr>
              <a:tr h="370840">
                <a:tc>
                  <a:txBody>
                    <a:bodyPr/>
                    <a:lstStyle/>
                    <a:p>
                      <a:r>
                        <a:rPr lang="sv-SE" dirty="0"/>
                        <a:t>A-</a:t>
                      </a:r>
                      <a:r>
                        <a:rPr lang="sv-SE" dirty="0" err="1"/>
                        <a:t>flick</a:t>
                      </a:r>
                      <a:r>
                        <a:rPr lang="sv-SE" dirty="0"/>
                        <a:t> </a:t>
                      </a:r>
                    </a:p>
                  </a:txBody>
                  <a:tcPr/>
                </a:tc>
                <a:tc>
                  <a:txBody>
                    <a:bodyPr/>
                    <a:lstStyle/>
                    <a:p>
                      <a:r>
                        <a:rPr lang="sv-SE" dirty="0"/>
                        <a:t>A-</a:t>
                      </a:r>
                      <a:r>
                        <a:rPr lang="sv-SE" dirty="0" err="1"/>
                        <a:t>flick</a:t>
                      </a:r>
                      <a:r>
                        <a:rPr lang="sv-SE" dirty="0"/>
                        <a:t> / 07</a:t>
                      </a:r>
                    </a:p>
                  </a:txBody>
                  <a:tcPr/>
                </a:tc>
                <a:tc>
                  <a:txBody>
                    <a:bodyPr/>
                    <a:lstStyle/>
                    <a:p>
                      <a:r>
                        <a:rPr lang="sv-SE" dirty="0"/>
                        <a:t>A-</a:t>
                      </a:r>
                      <a:r>
                        <a:rPr lang="sv-SE" dirty="0" err="1"/>
                        <a:t>flick</a:t>
                      </a:r>
                      <a:r>
                        <a:rPr lang="sv-SE" dirty="0"/>
                        <a:t> (05) / junior</a:t>
                      </a:r>
                    </a:p>
                  </a:txBody>
                  <a:tcPr/>
                </a:tc>
                <a:tc>
                  <a:txBody>
                    <a:bodyPr/>
                    <a:lstStyle/>
                    <a:p>
                      <a:r>
                        <a:rPr lang="sv-SE" dirty="0"/>
                        <a:t>A-</a:t>
                      </a:r>
                      <a:r>
                        <a:rPr lang="sv-SE" dirty="0" err="1"/>
                        <a:t>flick</a:t>
                      </a:r>
                      <a:r>
                        <a:rPr lang="sv-SE" dirty="0"/>
                        <a:t> </a:t>
                      </a:r>
                    </a:p>
                  </a:txBody>
                  <a:tcPr/>
                </a:tc>
                <a:extLst>
                  <a:ext uri="{0D108BD9-81ED-4DB2-BD59-A6C34878D82A}">
                    <a16:rowId xmlns:a16="http://schemas.microsoft.com/office/drawing/2014/main" val="1873072189"/>
                  </a:ext>
                </a:extLst>
              </a:tr>
              <a:tr h="370840">
                <a:tc>
                  <a:txBody>
                    <a:bodyPr/>
                    <a:lstStyle/>
                    <a:p>
                      <a:r>
                        <a:rPr lang="sv-SE" dirty="0"/>
                        <a:t>17.30-18.30 Gym</a:t>
                      </a:r>
                    </a:p>
                    <a:p>
                      <a:r>
                        <a:rPr lang="sv-SE" dirty="0"/>
                        <a:t>18.30-19.30 Särö A-hall</a:t>
                      </a:r>
                    </a:p>
                  </a:txBody>
                  <a:tcPr/>
                </a:tc>
                <a:tc>
                  <a:txBody>
                    <a:bodyPr/>
                    <a:lstStyle/>
                    <a:p>
                      <a:r>
                        <a:rPr lang="sv-SE" dirty="0"/>
                        <a:t>17:30-18:30 Särö A-hall</a:t>
                      </a:r>
                    </a:p>
                    <a:p>
                      <a:r>
                        <a:rPr lang="sv-SE" dirty="0"/>
                        <a:t>18:30-19:30 </a:t>
                      </a:r>
                      <a:r>
                        <a:rPr lang="sv-SE" dirty="0" err="1"/>
                        <a:t>Fys</a:t>
                      </a:r>
                      <a:r>
                        <a:rPr lang="sv-SE" dirty="0"/>
                        <a:t>/löp ute</a:t>
                      </a:r>
                    </a:p>
                  </a:txBody>
                  <a:tcPr/>
                </a:tc>
                <a:tc>
                  <a:txBody>
                    <a:bodyPr/>
                    <a:lstStyle/>
                    <a:p>
                      <a:r>
                        <a:rPr lang="sv-SE" dirty="0"/>
                        <a:t>18-19:30 Särö A-hall</a:t>
                      </a:r>
                    </a:p>
                  </a:txBody>
                  <a:tcPr/>
                </a:tc>
                <a:tc>
                  <a:txBody>
                    <a:bodyPr/>
                    <a:lstStyle/>
                    <a:p>
                      <a:r>
                        <a:rPr lang="sv-SE" dirty="0"/>
                        <a:t>10-11 Gym</a:t>
                      </a:r>
                    </a:p>
                    <a:p>
                      <a:r>
                        <a:rPr lang="sv-SE" dirty="0"/>
                        <a:t>11-12.30 Särö B-hall</a:t>
                      </a:r>
                    </a:p>
                  </a:txBody>
                  <a:tcPr/>
                </a:tc>
                <a:extLst>
                  <a:ext uri="{0D108BD9-81ED-4DB2-BD59-A6C34878D82A}">
                    <a16:rowId xmlns:a16="http://schemas.microsoft.com/office/drawing/2014/main" val="309300826"/>
                  </a:ext>
                </a:extLst>
              </a:tr>
            </a:tbl>
          </a:graphicData>
        </a:graphic>
      </p:graphicFrame>
      <p:pic>
        <p:nvPicPr>
          <p:cNvPr id="7" name="Bildobjekt 6">
            <a:extLst>
              <a:ext uri="{FF2B5EF4-FFF2-40B4-BE49-F238E27FC236}">
                <a16:creationId xmlns:a16="http://schemas.microsoft.com/office/drawing/2014/main" id="{472C41CD-0896-6C4A-8EFB-3A79563D0D64}"/>
              </a:ext>
            </a:extLst>
          </p:cNvPr>
          <p:cNvPicPr>
            <a:picLocks noChangeAspect="1"/>
          </p:cNvPicPr>
          <p:nvPr/>
        </p:nvPicPr>
        <p:blipFill>
          <a:blip r:embed="rId3"/>
          <a:stretch>
            <a:fillRect/>
          </a:stretch>
        </p:blipFill>
        <p:spPr>
          <a:xfrm>
            <a:off x="7518401" y="0"/>
            <a:ext cx="4673599" cy="3505199"/>
          </a:xfrm>
          <a:prstGeom prst="rect">
            <a:avLst/>
          </a:prstGeom>
        </p:spPr>
      </p:pic>
    </p:spTree>
    <p:extLst>
      <p:ext uri="{BB962C8B-B14F-4D97-AF65-F5344CB8AC3E}">
        <p14:creationId xmlns:p14="http://schemas.microsoft.com/office/powerpoint/2010/main" val="318430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Träningar </a:t>
            </a:r>
          </a:p>
        </p:txBody>
      </p:sp>
      <p:sp>
        <p:nvSpPr>
          <p:cNvPr id="3" name="Platshållare för innehåll 2">
            <a:extLst>
              <a:ext uri="{FF2B5EF4-FFF2-40B4-BE49-F238E27FC236}">
                <a16:creationId xmlns:a16="http://schemas.microsoft.com/office/drawing/2014/main" id="{02EFB451-F992-DE4C-A82B-86AD10307D18}"/>
              </a:ext>
            </a:extLst>
          </p:cNvPr>
          <p:cNvSpPr>
            <a:spLocks noGrp="1"/>
          </p:cNvSpPr>
          <p:nvPr>
            <p:ph idx="1"/>
          </p:nvPr>
        </p:nvSpPr>
        <p:spPr>
          <a:xfrm>
            <a:off x="838200" y="2055813"/>
            <a:ext cx="10515600" cy="4351338"/>
          </a:xfrm>
        </p:spPr>
        <p:txBody>
          <a:bodyPr/>
          <a:lstStyle/>
          <a:p>
            <a:r>
              <a:rPr lang="sv-SE" dirty="0">
                <a:solidFill>
                  <a:srgbClr val="F8E047"/>
                </a:solidFill>
              </a:rPr>
              <a:t>Träningar uppdaterade på </a:t>
            </a:r>
            <a:r>
              <a:rPr lang="sv-SE" dirty="0" err="1">
                <a:solidFill>
                  <a:srgbClr val="F8E047"/>
                </a:solidFill>
              </a:rPr>
              <a:t>laget.se</a:t>
            </a:r>
            <a:r>
              <a:rPr lang="sv-SE" dirty="0">
                <a:solidFill>
                  <a:srgbClr val="F8E047"/>
                </a:solidFill>
              </a:rPr>
              <a:t> Ingen kallelse. </a:t>
            </a:r>
          </a:p>
          <a:p>
            <a:r>
              <a:rPr lang="sv-SE" dirty="0">
                <a:solidFill>
                  <a:srgbClr val="1A94D0"/>
                </a:solidFill>
              </a:rPr>
              <a:t>Handbollsträning, löpning, </a:t>
            </a:r>
            <a:r>
              <a:rPr lang="sv-SE" dirty="0" err="1">
                <a:solidFill>
                  <a:srgbClr val="1A94D0"/>
                </a:solidFill>
              </a:rPr>
              <a:t>prehab</a:t>
            </a:r>
            <a:r>
              <a:rPr lang="sv-SE" dirty="0">
                <a:solidFill>
                  <a:srgbClr val="1A94D0"/>
                </a:solidFill>
              </a:rPr>
              <a:t>, </a:t>
            </a:r>
            <a:r>
              <a:rPr lang="sv-SE" dirty="0" err="1">
                <a:solidFill>
                  <a:srgbClr val="1A94D0"/>
                </a:solidFill>
              </a:rPr>
              <a:t>fys</a:t>
            </a:r>
            <a:r>
              <a:rPr lang="sv-SE" dirty="0">
                <a:solidFill>
                  <a:srgbClr val="1A94D0"/>
                </a:solidFill>
              </a:rPr>
              <a:t> och gym.</a:t>
            </a:r>
          </a:p>
          <a:p>
            <a:r>
              <a:rPr lang="sv-SE" dirty="0">
                <a:solidFill>
                  <a:srgbClr val="F8E047"/>
                </a:solidFill>
              </a:rPr>
              <a:t>Samling 10-15 min innan</a:t>
            </a:r>
            <a:r>
              <a:rPr lang="sv-SE" dirty="0">
                <a:solidFill>
                  <a:srgbClr val="1A94D0"/>
                </a:solidFill>
              </a:rPr>
              <a:t>. </a:t>
            </a:r>
          </a:p>
          <a:p>
            <a:r>
              <a:rPr lang="sv-SE" dirty="0">
                <a:solidFill>
                  <a:srgbClr val="1A94D0"/>
                </a:solidFill>
              </a:rPr>
              <a:t> Gemensam dusch efter träning. </a:t>
            </a:r>
          </a:p>
          <a:p>
            <a:r>
              <a:rPr lang="sv-SE" dirty="0">
                <a:solidFill>
                  <a:srgbClr val="F8E047"/>
                </a:solidFill>
              </a:rPr>
              <a:t>Eventuell frånvaro meddelas till Malin, 0736224320, så snart som möjligt. Viktigt för att träningarna ska kunna planeras utifrån antal deltagare. </a:t>
            </a:r>
          </a:p>
          <a:p>
            <a:endParaRPr lang="sv-SE" dirty="0">
              <a:solidFill>
                <a:srgbClr val="F8E047"/>
              </a:solidFill>
            </a:endParaRPr>
          </a:p>
        </p:txBody>
      </p:sp>
      <p:pic>
        <p:nvPicPr>
          <p:cNvPr id="6" name="Bildobjekt 5">
            <a:extLst>
              <a:ext uri="{FF2B5EF4-FFF2-40B4-BE49-F238E27FC236}">
                <a16:creationId xmlns:a16="http://schemas.microsoft.com/office/drawing/2014/main" id="{997FD680-2D38-0146-A3FB-6C69737FBA10}"/>
              </a:ext>
            </a:extLst>
          </p:cNvPr>
          <p:cNvPicPr>
            <a:picLocks noChangeAspect="1"/>
          </p:cNvPicPr>
          <p:nvPr/>
        </p:nvPicPr>
        <p:blipFill>
          <a:blip r:embed="rId3"/>
          <a:stretch>
            <a:fillRect/>
          </a:stretch>
        </p:blipFill>
        <p:spPr>
          <a:xfrm>
            <a:off x="9048466" y="122333"/>
            <a:ext cx="3143534" cy="2357651"/>
          </a:xfrm>
          <a:prstGeom prst="rect">
            <a:avLst/>
          </a:prstGeom>
        </p:spPr>
      </p:pic>
    </p:spTree>
    <p:extLst>
      <p:ext uri="{BB962C8B-B14F-4D97-AF65-F5344CB8AC3E}">
        <p14:creationId xmlns:p14="http://schemas.microsoft.com/office/powerpoint/2010/main" val="3150267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Seriespel</a:t>
            </a:r>
          </a:p>
        </p:txBody>
      </p:sp>
      <p:sp>
        <p:nvSpPr>
          <p:cNvPr id="3" name="Platshållare för innehåll 2">
            <a:extLst>
              <a:ext uri="{FF2B5EF4-FFF2-40B4-BE49-F238E27FC236}">
                <a16:creationId xmlns:a16="http://schemas.microsoft.com/office/drawing/2014/main" id="{02EFB451-F992-DE4C-A82B-86AD10307D18}"/>
              </a:ext>
            </a:extLst>
          </p:cNvPr>
          <p:cNvSpPr>
            <a:spLocks noGrp="1"/>
          </p:cNvSpPr>
          <p:nvPr>
            <p:ph idx="1"/>
          </p:nvPr>
        </p:nvSpPr>
        <p:spPr/>
        <p:txBody>
          <a:bodyPr/>
          <a:lstStyle/>
          <a:p>
            <a:r>
              <a:rPr lang="sv-SE" dirty="0">
                <a:solidFill>
                  <a:srgbClr val="1A94D0"/>
                </a:solidFill>
              </a:rPr>
              <a:t>Serie 2 (F16-15 Väst 2 S/V)</a:t>
            </a:r>
          </a:p>
          <a:p>
            <a:r>
              <a:rPr lang="sv-SE" dirty="0">
                <a:solidFill>
                  <a:srgbClr val="F8E047"/>
                </a:solidFill>
              </a:rPr>
              <a:t>Sammanslagning av distrikt</a:t>
            </a:r>
          </a:p>
          <a:p>
            <a:r>
              <a:rPr lang="sv-SE" dirty="0">
                <a:solidFill>
                  <a:srgbClr val="1A94D0"/>
                </a:solidFill>
              </a:rPr>
              <a:t>Tjejernas målsättning: </a:t>
            </a:r>
            <a:r>
              <a:rPr lang="sv-SE" dirty="0" err="1">
                <a:solidFill>
                  <a:srgbClr val="1A94D0"/>
                </a:solidFill>
              </a:rPr>
              <a:t>top</a:t>
            </a:r>
            <a:r>
              <a:rPr lang="sv-SE" dirty="0">
                <a:solidFill>
                  <a:srgbClr val="1A94D0"/>
                </a:solidFill>
              </a:rPr>
              <a:t> 5</a:t>
            </a:r>
          </a:p>
          <a:p>
            <a:r>
              <a:rPr lang="sv-SE" dirty="0">
                <a:solidFill>
                  <a:srgbClr val="F8E047"/>
                </a:solidFill>
              </a:rPr>
              <a:t>Aranäs, Heid, </a:t>
            </a:r>
            <a:r>
              <a:rPr lang="sv-SE" dirty="0" err="1">
                <a:solidFill>
                  <a:srgbClr val="F8E047"/>
                </a:solidFill>
              </a:rPr>
              <a:t>Stenungsund</a:t>
            </a:r>
            <a:r>
              <a:rPr lang="sv-SE" dirty="0">
                <a:solidFill>
                  <a:srgbClr val="F8E047"/>
                </a:solidFill>
              </a:rPr>
              <a:t>, Önnered, KFUM Trollhättan, Sävehof, Torslanda, Kärra, RIK</a:t>
            </a:r>
          </a:p>
          <a:p>
            <a:pPr marL="0" indent="0">
              <a:buNone/>
            </a:pPr>
            <a:endParaRPr lang="sv-SE" sz="1800" i="1" dirty="0">
              <a:solidFill>
                <a:srgbClr val="1A94D0"/>
              </a:solidFill>
              <a:hlinkClick r:id="rId3"/>
            </a:endParaRPr>
          </a:p>
          <a:p>
            <a:pPr marL="0" indent="0">
              <a:buNone/>
            </a:pPr>
            <a:endParaRPr lang="sv-SE" sz="1800" i="1" dirty="0">
              <a:solidFill>
                <a:srgbClr val="1A94D0"/>
              </a:solidFill>
              <a:hlinkClick r:id="rId3"/>
            </a:endParaRPr>
          </a:p>
          <a:p>
            <a:pPr marL="0" indent="0">
              <a:buNone/>
            </a:pPr>
            <a:endParaRPr lang="sv-SE" sz="1800" i="1" dirty="0">
              <a:solidFill>
                <a:srgbClr val="1A94D0"/>
              </a:solidFill>
              <a:hlinkClick r:id="rId3"/>
            </a:endParaRPr>
          </a:p>
          <a:p>
            <a:pPr marL="0" indent="0">
              <a:buNone/>
            </a:pPr>
            <a:r>
              <a:rPr lang="sv-SE" sz="1800" i="1" dirty="0">
                <a:solidFill>
                  <a:srgbClr val="1A94D0"/>
                </a:solidFill>
                <a:hlinkClick r:id="rId3"/>
              </a:rPr>
              <a:t>https://ta.svenskhandboll.se/SerieAndMatchResult/Review?seasonId=2021</a:t>
            </a:r>
            <a:endParaRPr lang="sv-SE" sz="1800" i="1" dirty="0">
              <a:solidFill>
                <a:srgbClr val="1A94D0"/>
              </a:solidFill>
            </a:endParaRPr>
          </a:p>
          <a:p>
            <a:endParaRPr lang="sv-SE" dirty="0">
              <a:solidFill>
                <a:srgbClr val="1A94D0"/>
              </a:solidFill>
            </a:endParaRPr>
          </a:p>
        </p:txBody>
      </p:sp>
    </p:spTree>
    <p:extLst>
      <p:ext uri="{BB962C8B-B14F-4D97-AF65-F5344CB8AC3E}">
        <p14:creationId xmlns:p14="http://schemas.microsoft.com/office/powerpoint/2010/main" val="424491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USM F16</a:t>
            </a:r>
          </a:p>
        </p:txBody>
      </p:sp>
      <p:sp>
        <p:nvSpPr>
          <p:cNvPr id="3" name="Platshållare för innehåll 2">
            <a:extLst>
              <a:ext uri="{FF2B5EF4-FFF2-40B4-BE49-F238E27FC236}">
                <a16:creationId xmlns:a16="http://schemas.microsoft.com/office/drawing/2014/main" id="{02EFB451-F992-DE4C-A82B-86AD10307D18}"/>
              </a:ext>
            </a:extLst>
          </p:cNvPr>
          <p:cNvSpPr>
            <a:spLocks noGrp="1"/>
          </p:cNvSpPr>
          <p:nvPr>
            <p:ph idx="1"/>
          </p:nvPr>
        </p:nvSpPr>
        <p:spPr/>
        <p:txBody>
          <a:bodyPr>
            <a:normAutofit lnSpcReduction="10000"/>
          </a:bodyPr>
          <a:lstStyle/>
          <a:p>
            <a:r>
              <a:rPr lang="sv-SE" dirty="0">
                <a:solidFill>
                  <a:srgbClr val="F8E047"/>
                </a:solidFill>
              </a:rPr>
              <a:t>Spelprogram: </a:t>
            </a:r>
          </a:p>
          <a:p>
            <a:r>
              <a:rPr lang="sv-SE" dirty="0">
                <a:solidFill>
                  <a:srgbClr val="1A94D0"/>
                </a:solidFill>
              </a:rPr>
              <a:t>Steg 1:  23-24 oktober</a:t>
            </a:r>
          </a:p>
          <a:p>
            <a:r>
              <a:rPr lang="sv-SE" dirty="0">
                <a:solidFill>
                  <a:srgbClr val="F8E047"/>
                </a:solidFill>
              </a:rPr>
              <a:t>Steg 2: 11-12 december  </a:t>
            </a:r>
          </a:p>
          <a:p>
            <a:r>
              <a:rPr lang="sv-SE" dirty="0">
                <a:solidFill>
                  <a:srgbClr val="1A94D0"/>
                </a:solidFill>
              </a:rPr>
              <a:t>Steg 3: 29-30 januari 2022</a:t>
            </a:r>
          </a:p>
          <a:p>
            <a:r>
              <a:rPr lang="sv-SE" dirty="0">
                <a:solidFill>
                  <a:srgbClr val="F8E047"/>
                </a:solidFill>
              </a:rPr>
              <a:t>Steg 4: 26-27 mars 2022</a:t>
            </a:r>
          </a:p>
          <a:p>
            <a:r>
              <a:rPr lang="sv-SE" dirty="0">
                <a:solidFill>
                  <a:srgbClr val="F8E047"/>
                </a:solidFill>
              </a:rPr>
              <a:t>Finalspel: 6-8 maj 2022</a:t>
            </a:r>
          </a:p>
          <a:p>
            <a:r>
              <a:rPr lang="sv-SE" dirty="0">
                <a:solidFill>
                  <a:srgbClr val="1A94D0"/>
                </a:solidFill>
              </a:rPr>
              <a:t>F16 spelar födda 2005 – 2007</a:t>
            </a:r>
          </a:p>
          <a:p>
            <a:pPr marL="0" indent="0">
              <a:buNone/>
            </a:pPr>
            <a:endParaRPr lang="sv-SE" i="1" dirty="0">
              <a:solidFill>
                <a:srgbClr val="1A94D0"/>
              </a:solidFill>
              <a:hlinkClick r:id="rId3">
                <a:extLst>
                  <a:ext uri="{A12FA001-AC4F-418D-AE19-62706E023703}">
                    <ahyp:hlinkClr xmlns:ahyp="http://schemas.microsoft.com/office/drawing/2018/hyperlinkcolor" val="tx"/>
                  </a:ext>
                </a:extLst>
              </a:hlinkClick>
            </a:endParaRPr>
          </a:p>
          <a:p>
            <a:pPr marL="0" indent="0">
              <a:buNone/>
            </a:pPr>
            <a:r>
              <a:rPr lang="sv-SE" sz="2100" i="1" dirty="0">
                <a:solidFill>
                  <a:srgbClr val="1A94D0"/>
                </a:solidFill>
                <a:hlinkClick r:id="rId3">
                  <a:extLst>
                    <a:ext uri="{A12FA001-AC4F-418D-AE19-62706E023703}">
                      <ahyp:hlinkClr xmlns:ahyp="http://schemas.microsoft.com/office/drawing/2018/hyperlinkcolor" val="tx"/>
                    </a:ext>
                  </a:extLst>
                </a:hlinkClick>
              </a:rPr>
              <a:t>https://www.svenskhandboll.se/USM</a:t>
            </a:r>
            <a:endParaRPr lang="sv-SE" sz="2100" i="1" dirty="0">
              <a:solidFill>
                <a:srgbClr val="1A94D0"/>
              </a:solidFill>
            </a:endParaRPr>
          </a:p>
          <a:p>
            <a:endParaRPr lang="sv-SE" dirty="0">
              <a:solidFill>
                <a:srgbClr val="1A94D0"/>
              </a:solidFill>
            </a:endParaRPr>
          </a:p>
          <a:p>
            <a:endParaRPr lang="sv-SE" dirty="0">
              <a:solidFill>
                <a:srgbClr val="1A94D0"/>
              </a:solidFill>
            </a:endParaRPr>
          </a:p>
        </p:txBody>
      </p:sp>
      <p:pic>
        <p:nvPicPr>
          <p:cNvPr id="4" name="Bildobjekt 3">
            <a:extLst>
              <a:ext uri="{FF2B5EF4-FFF2-40B4-BE49-F238E27FC236}">
                <a16:creationId xmlns:a16="http://schemas.microsoft.com/office/drawing/2014/main" id="{9E97BB02-7334-F84A-B65C-08BDADA9CE2A}"/>
              </a:ext>
            </a:extLst>
          </p:cNvPr>
          <p:cNvPicPr>
            <a:picLocks noChangeAspect="1"/>
          </p:cNvPicPr>
          <p:nvPr/>
        </p:nvPicPr>
        <p:blipFill>
          <a:blip r:embed="rId4"/>
          <a:stretch>
            <a:fillRect/>
          </a:stretch>
        </p:blipFill>
        <p:spPr>
          <a:xfrm>
            <a:off x="5759355" y="2033517"/>
            <a:ext cx="6432645" cy="4824484"/>
          </a:xfrm>
          <a:prstGeom prst="rect">
            <a:avLst/>
          </a:prstGeom>
        </p:spPr>
      </p:pic>
    </p:spTree>
    <p:extLst>
      <p:ext uri="{BB962C8B-B14F-4D97-AF65-F5344CB8AC3E}">
        <p14:creationId xmlns:p14="http://schemas.microsoft.com/office/powerpoint/2010/main" val="401678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375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F700C-CA2F-2F49-AB55-E1A5D4AB3C74}"/>
              </a:ext>
            </a:extLst>
          </p:cNvPr>
          <p:cNvSpPr>
            <a:spLocks noGrp="1"/>
          </p:cNvSpPr>
          <p:nvPr>
            <p:ph type="title"/>
          </p:nvPr>
        </p:nvSpPr>
        <p:spPr/>
        <p:txBody>
          <a:bodyPr/>
          <a:lstStyle/>
          <a:p>
            <a:r>
              <a:rPr lang="sv-SE" sz="5400" dirty="0">
                <a:solidFill>
                  <a:schemeClr val="bg1"/>
                </a:solidFill>
                <a:latin typeface="Impact" panose="020B0806030902050204" pitchFamily="34" charset="0"/>
              </a:rPr>
              <a:t>USM F16 – steg 1</a:t>
            </a:r>
          </a:p>
        </p:txBody>
      </p:sp>
      <p:sp>
        <p:nvSpPr>
          <p:cNvPr id="3" name="Platshållare för innehåll 2">
            <a:extLst>
              <a:ext uri="{FF2B5EF4-FFF2-40B4-BE49-F238E27FC236}">
                <a16:creationId xmlns:a16="http://schemas.microsoft.com/office/drawing/2014/main" id="{02EFB451-F992-DE4C-A82B-86AD10307D18}"/>
              </a:ext>
            </a:extLst>
          </p:cNvPr>
          <p:cNvSpPr>
            <a:spLocks noGrp="1"/>
          </p:cNvSpPr>
          <p:nvPr>
            <p:ph idx="1"/>
          </p:nvPr>
        </p:nvSpPr>
        <p:spPr/>
        <p:txBody>
          <a:bodyPr>
            <a:normAutofit/>
          </a:bodyPr>
          <a:lstStyle/>
          <a:p>
            <a:r>
              <a:rPr lang="sv-SE" dirty="0">
                <a:solidFill>
                  <a:srgbClr val="1A94D0"/>
                </a:solidFill>
              </a:rPr>
              <a:t>Steg 1:  23-24 oktober</a:t>
            </a:r>
          </a:p>
          <a:p>
            <a:r>
              <a:rPr lang="sv-SE" dirty="0">
                <a:solidFill>
                  <a:srgbClr val="F8E047"/>
                </a:solidFill>
              </a:rPr>
              <a:t>Kalmar</a:t>
            </a:r>
          </a:p>
          <a:p>
            <a:endParaRPr lang="sv-SE" dirty="0">
              <a:solidFill>
                <a:srgbClr val="1A94D0"/>
              </a:solidFill>
            </a:endParaRPr>
          </a:p>
          <a:p>
            <a:endParaRPr lang="sv-SE" dirty="0">
              <a:solidFill>
                <a:srgbClr val="1A94D0"/>
              </a:solidFill>
            </a:endParaRPr>
          </a:p>
        </p:txBody>
      </p:sp>
      <p:graphicFrame>
        <p:nvGraphicFramePr>
          <p:cNvPr id="4" name="Tabell 3">
            <a:extLst>
              <a:ext uri="{FF2B5EF4-FFF2-40B4-BE49-F238E27FC236}">
                <a16:creationId xmlns:a16="http://schemas.microsoft.com/office/drawing/2014/main" id="{359136E2-4843-4346-BA63-A06FA4F2604B}"/>
              </a:ext>
            </a:extLst>
          </p:cNvPr>
          <p:cNvGraphicFramePr>
            <a:graphicFrameLocks noGrp="1"/>
          </p:cNvGraphicFramePr>
          <p:nvPr>
            <p:extLst>
              <p:ext uri="{D42A27DB-BD31-4B8C-83A1-F6EECF244321}">
                <p14:modId xmlns:p14="http://schemas.microsoft.com/office/powerpoint/2010/main" val="519145982"/>
              </p:ext>
            </p:extLst>
          </p:nvPr>
        </p:nvGraphicFramePr>
        <p:xfrm>
          <a:off x="941695" y="2960211"/>
          <a:ext cx="11095630" cy="3351685"/>
        </p:xfrm>
        <a:graphic>
          <a:graphicData uri="http://schemas.openxmlformats.org/drawingml/2006/table">
            <a:tbl>
              <a:tblPr>
                <a:tableStyleId>{5C22544A-7EE6-4342-B048-85BDC9FD1C3A}</a:tableStyleId>
              </a:tblPr>
              <a:tblGrid>
                <a:gridCol w="2676767">
                  <a:extLst>
                    <a:ext uri="{9D8B030D-6E8A-4147-A177-3AD203B41FA5}">
                      <a16:colId xmlns:a16="http://schemas.microsoft.com/office/drawing/2014/main" val="3259176501"/>
                    </a:ext>
                  </a:extLst>
                </a:gridCol>
                <a:gridCol w="1511078">
                  <a:extLst>
                    <a:ext uri="{9D8B030D-6E8A-4147-A177-3AD203B41FA5}">
                      <a16:colId xmlns:a16="http://schemas.microsoft.com/office/drawing/2014/main" val="3629553103"/>
                    </a:ext>
                  </a:extLst>
                </a:gridCol>
                <a:gridCol w="5396707">
                  <a:extLst>
                    <a:ext uri="{9D8B030D-6E8A-4147-A177-3AD203B41FA5}">
                      <a16:colId xmlns:a16="http://schemas.microsoft.com/office/drawing/2014/main" val="2340604856"/>
                    </a:ext>
                  </a:extLst>
                </a:gridCol>
                <a:gridCol w="1511078">
                  <a:extLst>
                    <a:ext uri="{9D8B030D-6E8A-4147-A177-3AD203B41FA5}">
                      <a16:colId xmlns:a16="http://schemas.microsoft.com/office/drawing/2014/main" val="3066068525"/>
                    </a:ext>
                  </a:extLst>
                </a:gridCol>
              </a:tblGrid>
              <a:tr h="285185">
                <a:tc>
                  <a:txBody>
                    <a:bodyPr/>
                    <a:lstStyle/>
                    <a:p>
                      <a:pPr algn="l" fontAlgn="b"/>
                      <a:r>
                        <a:rPr lang="sv-SE" sz="1600" u="none" strike="noStrike">
                          <a:effectLst/>
                        </a:rPr>
                        <a:t>Tid</a:t>
                      </a:r>
                      <a:endParaRPr lang="sv-SE" sz="1600" b="0"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Matchnummer</a:t>
                      </a:r>
                      <a:endParaRPr lang="sv-SE" sz="1600" b="0"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Match</a:t>
                      </a:r>
                      <a:endParaRPr lang="sv-SE" sz="1600" b="0"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Arena</a:t>
                      </a:r>
                      <a:endParaRPr lang="sv-SE" sz="1600" b="0"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7429271"/>
                  </a:ext>
                </a:extLst>
              </a:tr>
              <a:tr h="306650">
                <a:tc>
                  <a:txBody>
                    <a:bodyPr/>
                    <a:lstStyle/>
                    <a:p>
                      <a:pPr algn="l" fontAlgn="b"/>
                      <a:r>
                        <a:rPr lang="sv-SE" sz="1600" u="none" strike="noStrike">
                          <a:effectLst/>
                        </a:rPr>
                        <a:t>lör 2021-10-23 13:00</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2100521001</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KFUM Kalmar HK - Särökometernas HK</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Kalmar SH D</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1569934"/>
                  </a:ext>
                </a:extLst>
              </a:tr>
              <a:tr h="306650">
                <a:tc>
                  <a:txBody>
                    <a:bodyPr/>
                    <a:lstStyle/>
                    <a:p>
                      <a:pPr algn="l" fontAlgn="b"/>
                      <a:r>
                        <a:rPr lang="sv-SE" sz="1600" u="none" strike="noStrike">
                          <a:effectLst/>
                        </a:rPr>
                        <a:t>lör 2021-10-23 14:25</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2100521002</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Lugi HF 1 - KFI Karlskrona HB Blå</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Kalmar SH D</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9049679"/>
                  </a:ext>
                </a:extLst>
              </a:tr>
              <a:tr h="306650">
                <a:tc>
                  <a:txBody>
                    <a:bodyPr/>
                    <a:lstStyle/>
                    <a:p>
                      <a:pPr algn="l" fontAlgn="b"/>
                      <a:r>
                        <a:rPr lang="sv-SE" sz="1600" u="none" strike="noStrike">
                          <a:effectLst/>
                        </a:rPr>
                        <a:t>lör 2021-10-23 15:50</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2100521003</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Särökometernas HK - Kristianstad HK 1</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Kalmar SH D</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5991777"/>
                  </a:ext>
                </a:extLst>
              </a:tr>
              <a:tr h="306650">
                <a:tc>
                  <a:txBody>
                    <a:bodyPr/>
                    <a:lstStyle/>
                    <a:p>
                      <a:pPr algn="l" fontAlgn="b"/>
                      <a:r>
                        <a:rPr lang="sv-SE" sz="1600" u="none" strike="noStrike">
                          <a:effectLst/>
                        </a:rPr>
                        <a:t>lör 2021-10-23 17:15</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2100521004</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KFUM Kalmar HK - KFI Karlskrona HB Blå</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Kalmar SH D</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7363741"/>
                  </a:ext>
                </a:extLst>
              </a:tr>
              <a:tr h="306650">
                <a:tc>
                  <a:txBody>
                    <a:bodyPr/>
                    <a:lstStyle/>
                    <a:p>
                      <a:pPr algn="l" fontAlgn="b"/>
                      <a:r>
                        <a:rPr lang="sv-SE" sz="1600" u="none" strike="noStrike">
                          <a:effectLst/>
                        </a:rPr>
                        <a:t>lör 2021-10-23 18:40</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2100521005</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Kristianstad HK 1 - Lugi HF 1</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Kalmar SH D</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8382536"/>
                  </a:ext>
                </a:extLst>
              </a:tr>
              <a:tr h="306650">
                <a:tc>
                  <a:txBody>
                    <a:bodyPr/>
                    <a:lstStyle/>
                    <a:p>
                      <a:pPr algn="l" fontAlgn="b"/>
                      <a:r>
                        <a:rPr lang="sv-SE" sz="1600" u="none" strike="noStrike">
                          <a:effectLst/>
                        </a:rPr>
                        <a:t>sön 2021-10-24 09:30</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2100521006</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Särökometernas HK - KFI Karlskrona HB Blå</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Kalmar SH D</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6503677"/>
                  </a:ext>
                </a:extLst>
              </a:tr>
              <a:tr h="306650">
                <a:tc>
                  <a:txBody>
                    <a:bodyPr/>
                    <a:lstStyle/>
                    <a:p>
                      <a:pPr algn="l" fontAlgn="b"/>
                      <a:r>
                        <a:rPr lang="sv-SE" sz="1600" u="none" strike="noStrike">
                          <a:effectLst/>
                        </a:rPr>
                        <a:t>sön 2021-10-24 11:00</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2100521007</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KFUM Kalmar HK - Kristianstad HK 1</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Kalmar SH D</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1555397"/>
                  </a:ext>
                </a:extLst>
              </a:tr>
              <a:tr h="306650">
                <a:tc>
                  <a:txBody>
                    <a:bodyPr/>
                    <a:lstStyle/>
                    <a:p>
                      <a:pPr algn="l" fontAlgn="b"/>
                      <a:r>
                        <a:rPr lang="sv-SE" sz="1600" u="none" strike="noStrike">
                          <a:effectLst/>
                        </a:rPr>
                        <a:t>sön 2021-10-24 12:30</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2100521008</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Lugi HF 1 - Särökometernas HK</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Kalmar SH D</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3923703"/>
                  </a:ext>
                </a:extLst>
              </a:tr>
              <a:tr h="306650">
                <a:tc>
                  <a:txBody>
                    <a:bodyPr/>
                    <a:lstStyle/>
                    <a:p>
                      <a:pPr algn="l" fontAlgn="b"/>
                      <a:r>
                        <a:rPr lang="sv-SE" sz="1600" u="none" strike="noStrike">
                          <a:effectLst/>
                        </a:rPr>
                        <a:t>sön 2021-10-24 14:00</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2100521009</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KFI Karlskrona HB Blå - Kristianstad HK 1</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Kalmar SH D</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2915579"/>
                  </a:ext>
                </a:extLst>
              </a:tr>
              <a:tr h="306650">
                <a:tc>
                  <a:txBody>
                    <a:bodyPr/>
                    <a:lstStyle/>
                    <a:p>
                      <a:pPr algn="l" fontAlgn="b"/>
                      <a:r>
                        <a:rPr lang="sv-SE" sz="1600" u="none" strike="noStrike">
                          <a:effectLst/>
                        </a:rPr>
                        <a:t>sön 2021-10-24 15:30</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2100521010</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a:effectLst/>
                        </a:rPr>
                        <a:t>KFUM Kalmar HK - Lugi HF 1</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600" u="none" strike="noStrike" dirty="0">
                          <a:effectLst/>
                        </a:rPr>
                        <a:t>Kalmar SH D</a:t>
                      </a:r>
                      <a:endParaRPr lang="sv-SE"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9991206"/>
                  </a:ext>
                </a:extLst>
              </a:tr>
            </a:tbl>
          </a:graphicData>
        </a:graphic>
      </p:graphicFrame>
      <p:sp>
        <p:nvSpPr>
          <p:cNvPr id="5" name="Platshållare för innehåll 2">
            <a:extLst>
              <a:ext uri="{FF2B5EF4-FFF2-40B4-BE49-F238E27FC236}">
                <a16:creationId xmlns:a16="http://schemas.microsoft.com/office/drawing/2014/main" id="{A9895146-F4FA-754C-945C-04E7659BE05A}"/>
              </a:ext>
            </a:extLst>
          </p:cNvPr>
          <p:cNvSpPr txBox="1">
            <a:spLocks/>
          </p:cNvSpPr>
          <p:nvPr/>
        </p:nvSpPr>
        <p:spPr>
          <a:xfrm>
            <a:off x="6925102" y="1828597"/>
            <a:ext cx="3733800" cy="1204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rgbClr val="1A94D0"/>
                </a:solidFill>
              </a:rPr>
              <a:t>Kostnader</a:t>
            </a:r>
          </a:p>
          <a:p>
            <a:r>
              <a:rPr lang="sv-SE">
                <a:solidFill>
                  <a:srgbClr val="F8E047"/>
                </a:solidFill>
              </a:rPr>
              <a:t>Medföljande resenärer</a:t>
            </a:r>
          </a:p>
          <a:p>
            <a:endParaRPr lang="sv-SE">
              <a:solidFill>
                <a:srgbClr val="1A94D0"/>
              </a:solidFill>
            </a:endParaRPr>
          </a:p>
          <a:p>
            <a:endParaRPr lang="sv-SE" dirty="0">
              <a:solidFill>
                <a:srgbClr val="1A94D0"/>
              </a:solidFill>
            </a:endParaRPr>
          </a:p>
        </p:txBody>
      </p:sp>
      <p:sp>
        <p:nvSpPr>
          <p:cNvPr id="6" name="textruta 5">
            <a:extLst>
              <a:ext uri="{FF2B5EF4-FFF2-40B4-BE49-F238E27FC236}">
                <a16:creationId xmlns:a16="http://schemas.microsoft.com/office/drawing/2014/main" id="{3741DE2C-A56A-B843-8DB3-16F385197EB3}"/>
              </a:ext>
            </a:extLst>
          </p:cNvPr>
          <p:cNvSpPr txBox="1"/>
          <p:nvPr/>
        </p:nvSpPr>
        <p:spPr>
          <a:xfrm>
            <a:off x="6648773" y="365125"/>
            <a:ext cx="4324027" cy="1661993"/>
          </a:xfrm>
          <a:prstGeom prst="rect">
            <a:avLst/>
          </a:prstGeom>
          <a:noFill/>
        </p:spPr>
        <p:txBody>
          <a:bodyPr wrap="square" rtlCol="0">
            <a:spAutoFit/>
          </a:bodyPr>
          <a:lstStyle/>
          <a:p>
            <a:r>
              <a:rPr lang="sv-SE" sz="2800" b="1" dirty="0">
                <a:solidFill>
                  <a:srgbClr val="FF0000"/>
                </a:solidFill>
              </a:rPr>
              <a:t>OBS!! PRELIMINÄR!</a:t>
            </a:r>
          </a:p>
          <a:p>
            <a:r>
              <a:rPr lang="sv-SE" sz="2800" b="1" dirty="0">
                <a:solidFill>
                  <a:srgbClr val="FF0000"/>
                </a:solidFill>
              </a:rPr>
              <a:t>Mer info kommer separat  från Evelina.  </a:t>
            </a:r>
          </a:p>
          <a:p>
            <a:endParaRPr lang="sv-SE" dirty="0"/>
          </a:p>
        </p:txBody>
      </p:sp>
    </p:spTree>
    <p:extLst>
      <p:ext uri="{BB962C8B-B14F-4D97-AF65-F5344CB8AC3E}">
        <p14:creationId xmlns:p14="http://schemas.microsoft.com/office/powerpoint/2010/main" val="340557613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3244</TotalTime>
  <Words>917</Words>
  <Application>Microsoft Macintosh PowerPoint</Application>
  <PresentationFormat>Bredbild</PresentationFormat>
  <Paragraphs>175</Paragraphs>
  <Slides>14</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Calibri Light</vt:lpstr>
      <vt:lpstr>Impact</vt:lpstr>
      <vt:lpstr>Office-tema</vt:lpstr>
      <vt:lpstr>Särökometerna A-flick</vt:lpstr>
      <vt:lpstr>Agenda</vt:lpstr>
      <vt:lpstr>Truppen</vt:lpstr>
      <vt:lpstr>Funktionärer</vt:lpstr>
      <vt:lpstr>Träningar </vt:lpstr>
      <vt:lpstr>Träningar </vt:lpstr>
      <vt:lpstr>Seriespel</vt:lpstr>
      <vt:lpstr>USM F16</vt:lpstr>
      <vt:lpstr>USM F16 – steg 1</vt:lpstr>
      <vt:lpstr>Matcharrangemang</vt:lpstr>
      <vt:lpstr>Kommunikation</vt:lpstr>
      <vt:lpstr>Så här prenumererar du på lagets kalender:    * Gå in på A-flickornas sida på laget.  * Gå till kalendern * Klicka på ”Prenumerera” * Därefter kommer en sida upp med ytterligare instruktioner som du följer baserat på vilken kalender du vill ha in aktiviteterna in. Tex till Iphone kalender eller Outlook kalender etc.   </vt:lpstr>
      <vt:lpstr>Ekonomi</vt:lpstr>
      <vt:lpstr>Frågor &amp; reflektioner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Särökometerna A-flick</dc:title>
  <dc:creator>Beatrice Carlsson</dc:creator>
  <cp:lastModifiedBy>Beatrice Carlsson</cp:lastModifiedBy>
  <cp:revision>83</cp:revision>
  <cp:lastPrinted>2021-05-06T11:32:02Z</cp:lastPrinted>
  <dcterms:created xsi:type="dcterms:W3CDTF">2021-04-14T09:54:19Z</dcterms:created>
  <dcterms:modified xsi:type="dcterms:W3CDTF">2021-10-02T15:36:35Z</dcterms:modified>
</cp:coreProperties>
</file>