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71" r:id="rId3"/>
    <p:sldId id="265" r:id="rId4"/>
    <p:sldId id="257" r:id="rId5"/>
    <p:sldId id="259" r:id="rId6"/>
    <p:sldId id="272" r:id="rId7"/>
    <p:sldId id="266" r:id="rId8"/>
    <p:sldId id="262" r:id="rId9"/>
    <p:sldId id="258" r:id="rId10"/>
    <p:sldId id="270" r:id="rId11"/>
    <p:sldId id="264" r:id="rId12"/>
    <p:sldId id="261"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70" autoAdjust="0"/>
  </p:normalViewPr>
  <p:slideViewPr>
    <p:cSldViewPr snapToGrid="0">
      <p:cViewPr varScale="1">
        <p:scale>
          <a:sx n="115" d="100"/>
          <a:sy n="115" d="100"/>
        </p:scale>
        <p:origin x="372" y="10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706FB-D662-4EF5-9999-72E5C0CDBF49}" type="datetimeFigureOut">
              <a:rPr lang="sv-SE" smtClean="0"/>
              <a:t>2020-04-29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626AA-96F6-46CA-A9CE-978AEBE56BEC}" type="slidenum">
              <a:rPr lang="sv-SE" smtClean="0"/>
              <a:t>‹#›</a:t>
            </a:fld>
            <a:endParaRPr lang="sv-SE"/>
          </a:p>
        </p:txBody>
      </p:sp>
    </p:spTree>
    <p:extLst>
      <p:ext uri="{BB962C8B-B14F-4D97-AF65-F5344CB8AC3E}">
        <p14:creationId xmlns:p14="http://schemas.microsoft.com/office/powerpoint/2010/main" val="306443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Kort om året 2018, då vi gått från 7 </a:t>
            </a:r>
            <a:r>
              <a:rPr lang="sv-SE" dirty="0" err="1"/>
              <a:t>st</a:t>
            </a:r>
            <a:r>
              <a:rPr lang="sv-SE" dirty="0"/>
              <a:t> spelare i mars</a:t>
            </a:r>
          </a:p>
          <a:p>
            <a:r>
              <a:rPr lang="sv-SE" dirty="0"/>
              <a:t>Till 25 spelare idag.</a:t>
            </a:r>
          </a:p>
          <a:p>
            <a:endParaRPr lang="sv-SE" dirty="0"/>
          </a:p>
          <a:p>
            <a:r>
              <a:rPr lang="sv-SE" dirty="0"/>
              <a:t>Föräldrarna roll är att stötta och prata med tjejerna när de kommer hem efter en förlustmatch.</a:t>
            </a:r>
          </a:p>
        </p:txBody>
      </p:sp>
      <p:sp>
        <p:nvSpPr>
          <p:cNvPr id="4" name="Platshållare för bildnummer 3"/>
          <p:cNvSpPr>
            <a:spLocks noGrp="1"/>
          </p:cNvSpPr>
          <p:nvPr>
            <p:ph type="sldNum" sz="quarter" idx="5"/>
          </p:nvPr>
        </p:nvSpPr>
        <p:spPr/>
        <p:txBody>
          <a:bodyPr/>
          <a:lstStyle/>
          <a:p>
            <a:fld id="{287626AA-96F6-46CA-A9CE-978AEBE56BEC}" type="slidenum">
              <a:rPr lang="sv-SE" smtClean="0"/>
              <a:t>2</a:t>
            </a:fld>
            <a:endParaRPr lang="sv-SE"/>
          </a:p>
        </p:txBody>
      </p:sp>
    </p:spTree>
    <p:extLst>
      <p:ext uri="{BB962C8B-B14F-4D97-AF65-F5344CB8AC3E}">
        <p14:creationId xmlns:p14="http://schemas.microsoft.com/office/powerpoint/2010/main" val="81195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Varje ansvarig presenterar sin punkt.</a:t>
            </a:r>
          </a:p>
          <a:p>
            <a:endParaRPr lang="sv-SE" dirty="0"/>
          </a:p>
        </p:txBody>
      </p:sp>
      <p:sp>
        <p:nvSpPr>
          <p:cNvPr id="4" name="Platshållare för bildnummer 3"/>
          <p:cNvSpPr>
            <a:spLocks noGrp="1"/>
          </p:cNvSpPr>
          <p:nvPr>
            <p:ph type="sldNum" sz="quarter" idx="5"/>
          </p:nvPr>
        </p:nvSpPr>
        <p:spPr/>
        <p:txBody>
          <a:bodyPr/>
          <a:lstStyle/>
          <a:p>
            <a:fld id="{287626AA-96F6-46CA-A9CE-978AEBE56BEC}" type="slidenum">
              <a:rPr lang="sv-SE" smtClean="0"/>
              <a:t>3</a:t>
            </a:fld>
            <a:endParaRPr lang="sv-SE"/>
          </a:p>
        </p:txBody>
      </p:sp>
    </p:spTree>
    <p:extLst>
      <p:ext uri="{BB962C8B-B14F-4D97-AF65-F5344CB8AC3E}">
        <p14:creationId xmlns:p14="http://schemas.microsoft.com/office/powerpoint/2010/main" val="64192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87626AA-96F6-46CA-A9CE-978AEBE56BEC}" type="slidenum">
              <a:rPr lang="sv-SE" smtClean="0"/>
              <a:t>4</a:t>
            </a:fld>
            <a:endParaRPr lang="sv-SE"/>
          </a:p>
        </p:txBody>
      </p:sp>
    </p:spTree>
    <p:extLst>
      <p:ext uri="{BB962C8B-B14F-4D97-AF65-F5344CB8AC3E}">
        <p14:creationId xmlns:p14="http://schemas.microsoft.com/office/powerpoint/2010/main" val="177089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Fotboll är ett spel med många komponenter. Alla spelare i det lag som har bollen spelar anfallsspel och motståndarna inriktar sig då på försvarsspel. Vid anfallsspel ska spelarna ta sig fram med bollen och göra mål. </a:t>
            </a:r>
          </a:p>
          <a:p>
            <a:endParaRPr lang="sv-SE" sz="1200" dirty="0"/>
          </a:p>
          <a:p>
            <a:r>
              <a:rPr lang="sv-SE" sz="1200" dirty="0"/>
              <a:t>Omvänt ska de vid försvarsspel göra det svårt för motståndarna att ta sig framåt med bollen, försöka ta tillbaka den och därmed hindra motståndarna från att göra mål. Övergången mellan anfallsspel och försvarsspel kallas omställning.</a:t>
            </a:r>
          </a:p>
          <a:p>
            <a:endParaRPr lang="sv-SE" sz="1200" dirty="0"/>
          </a:p>
          <a:p>
            <a:r>
              <a:rPr lang="sv-SE" sz="1200" dirty="0"/>
              <a:t>Om övningarna utgår från spelet med anfall, försvar och omställningar ökar förutsättningarna för lärande. </a:t>
            </a:r>
          </a:p>
          <a:p>
            <a:endParaRPr lang="sv-SE" sz="1200" dirty="0"/>
          </a:p>
          <a:p>
            <a:r>
              <a:rPr lang="sv-SE" sz="1200" dirty="0"/>
              <a:t>Fotbollen ska ses ur ett helhets- perspektiv där spelet är centralt. Denna beskrivning av fotboll gäller för alla nivåer inom fotbollen. </a:t>
            </a:r>
          </a:p>
          <a:p>
            <a:endParaRPr lang="sv-SE" dirty="0"/>
          </a:p>
        </p:txBody>
      </p:sp>
      <p:sp>
        <p:nvSpPr>
          <p:cNvPr id="4" name="Platshållare för bildnummer 3"/>
          <p:cNvSpPr>
            <a:spLocks noGrp="1"/>
          </p:cNvSpPr>
          <p:nvPr>
            <p:ph type="sldNum" sz="quarter" idx="5"/>
          </p:nvPr>
        </p:nvSpPr>
        <p:spPr/>
        <p:txBody>
          <a:bodyPr/>
          <a:lstStyle/>
          <a:p>
            <a:fld id="{287626AA-96F6-46CA-A9CE-978AEBE56BEC}" type="slidenum">
              <a:rPr lang="sv-SE" smtClean="0"/>
              <a:t>6</a:t>
            </a:fld>
            <a:endParaRPr lang="sv-SE"/>
          </a:p>
        </p:txBody>
      </p:sp>
    </p:spTree>
    <p:extLst>
      <p:ext uri="{BB962C8B-B14F-4D97-AF65-F5344CB8AC3E}">
        <p14:creationId xmlns:p14="http://schemas.microsoft.com/office/powerpoint/2010/main" val="72004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87626AA-96F6-46CA-A9CE-978AEBE56BEC}" type="slidenum">
              <a:rPr lang="sv-SE" smtClean="0"/>
              <a:t>11</a:t>
            </a:fld>
            <a:endParaRPr lang="sv-SE"/>
          </a:p>
        </p:txBody>
      </p:sp>
    </p:spTree>
    <p:extLst>
      <p:ext uri="{BB962C8B-B14F-4D97-AF65-F5344CB8AC3E}">
        <p14:creationId xmlns:p14="http://schemas.microsoft.com/office/powerpoint/2010/main" val="388634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87626AA-96F6-46CA-A9CE-978AEBE56BEC}" type="slidenum">
              <a:rPr lang="sv-SE" smtClean="0"/>
              <a:t>13</a:t>
            </a:fld>
            <a:endParaRPr lang="sv-SE"/>
          </a:p>
        </p:txBody>
      </p:sp>
    </p:spTree>
    <p:extLst>
      <p:ext uri="{BB962C8B-B14F-4D97-AF65-F5344CB8AC3E}">
        <p14:creationId xmlns:p14="http://schemas.microsoft.com/office/powerpoint/2010/main" val="339839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87626AA-96F6-46CA-A9CE-978AEBE56BEC}" type="slidenum">
              <a:rPr lang="sv-SE" smtClean="0"/>
              <a:t>14</a:t>
            </a:fld>
            <a:endParaRPr lang="sv-SE"/>
          </a:p>
        </p:txBody>
      </p:sp>
    </p:spTree>
    <p:extLst>
      <p:ext uri="{BB962C8B-B14F-4D97-AF65-F5344CB8AC3E}">
        <p14:creationId xmlns:p14="http://schemas.microsoft.com/office/powerpoint/2010/main" val="299001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14217BE1-3D3D-4E6E-9D1C-FA4FA552091F}" type="datetimeFigureOut">
              <a:rPr lang="sv-SE" smtClean="0"/>
              <a:t>2020-04-29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5EF5BCB-DE71-4966-9DF8-2D3495B67226}" type="slidenum">
              <a:rPr lang="sv-SE" smtClean="0"/>
              <a:t>‹#›</a:t>
            </a:fld>
            <a:endParaRPr lang="sv-S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244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Date Placeholder 2"/>
          <p:cNvSpPr>
            <a:spLocks noGrp="1"/>
          </p:cNvSpPr>
          <p:nvPr>
            <p:ph type="dt" sz="half" idx="10"/>
          </p:nvPr>
        </p:nvSpPr>
        <p:spPr/>
        <p:txBody>
          <a:bodyPr/>
          <a:lstStyle/>
          <a:p>
            <a:fld id="{14217BE1-3D3D-4E6E-9D1C-FA4FA552091F}" type="datetimeFigureOut">
              <a:rPr lang="sv-SE" smtClean="0"/>
              <a:t>2020-04-29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5EF5BCB-DE71-4966-9DF8-2D3495B67226}" type="slidenum">
              <a:rPr lang="sv-SE" smtClean="0"/>
              <a:t>‹#›</a:t>
            </a:fld>
            <a:endParaRPr lang="sv-SE"/>
          </a:p>
        </p:txBody>
      </p:sp>
    </p:spTree>
    <p:extLst>
      <p:ext uri="{BB962C8B-B14F-4D97-AF65-F5344CB8AC3E}">
        <p14:creationId xmlns:p14="http://schemas.microsoft.com/office/powerpoint/2010/main" val="333824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v-SE"/>
              <a:t>Klicka här för att ändra mall för rubrikformat</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4217BE1-3D3D-4E6E-9D1C-FA4FA552091F}" type="datetimeFigureOut">
              <a:rPr lang="sv-SE" smtClean="0"/>
              <a:t>2020-04-29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5EF5BCB-DE71-4966-9DF8-2D3495B67226}" type="slidenum">
              <a:rPr lang="sv-SE" smtClean="0"/>
              <a:t>‹#›</a:t>
            </a:fld>
            <a:endParaRPr lang="sv-SE"/>
          </a:p>
        </p:txBody>
      </p:sp>
    </p:spTree>
    <p:extLst>
      <p:ext uri="{BB962C8B-B14F-4D97-AF65-F5344CB8AC3E}">
        <p14:creationId xmlns:p14="http://schemas.microsoft.com/office/powerpoint/2010/main" val="153910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v-SE"/>
              <a:t>Klicka här för att ändra mall för rubrikformat</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4217BE1-3D3D-4E6E-9D1C-FA4FA552091F}" type="datetimeFigureOut">
              <a:rPr lang="sv-SE" smtClean="0"/>
              <a:t>2020-04-29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5EF5BCB-DE71-4966-9DF8-2D3495B67226}" type="slidenum">
              <a:rPr lang="sv-SE" smtClean="0"/>
              <a:t>‹#›</a:t>
            </a:fld>
            <a:endParaRPr lang="sv-S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8690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v-SE"/>
              <a:t>Klicka här för att ändra mall för rubrikformat</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4217BE1-3D3D-4E6E-9D1C-FA4FA552091F}" type="datetimeFigureOut">
              <a:rPr lang="sv-SE" smtClean="0"/>
              <a:t>2020-04-29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5EF5BCB-DE71-4966-9DF8-2D3495B67226}" type="slidenum">
              <a:rPr lang="sv-SE" smtClean="0"/>
              <a:t>‹#›</a:t>
            </a:fld>
            <a:endParaRPr lang="sv-SE"/>
          </a:p>
        </p:txBody>
      </p:sp>
    </p:spTree>
    <p:extLst>
      <p:ext uri="{BB962C8B-B14F-4D97-AF65-F5344CB8AC3E}">
        <p14:creationId xmlns:p14="http://schemas.microsoft.com/office/powerpoint/2010/main" val="1184367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v-SE"/>
              <a:t>Klicka här för att ändra mall för rubrikformat</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v-SE"/>
              <a:t>Redigera format för bakgrundstext</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4217BE1-3D3D-4E6E-9D1C-FA4FA552091F}" type="datetimeFigureOut">
              <a:rPr lang="sv-SE" smtClean="0"/>
              <a:t>2020-04-29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5EF5BCB-DE71-4966-9DF8-2D3495B67226}" type="slidenum">
              <a:rPr lang="sv-SE" smtClean="0"/>
              <a:t>‹#›</a:t>
            </a:fld>
            <a:endParaRPr lang="sv-S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61796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v-SE"/>
              <a:t>Klicka här för att ändra mall för rubrikformat</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v-SE"/>
              <a:t>Redigera format för bakgrundstext</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4217BE1-3D3D-4E6E-9D1C-FA4FA552091F}" type="datetimeFigureOut">
              <a:rPr lang="sv-SE" smtClean="0"/>
              <a:t>2020-04-29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5EF5BCB-DE71-4966-9DF8-2D3495B67226}" type="slidenum">
              <a:rPr lang="sv-SE" smtClean="0"/>
              <a:t>‹#›</a:t>
            </a:fld>
            <a:endParaRPr lang="sv-SE"/>
          </a:p>
        </p:txBody>
      </p:sp>
    </p:spTree>
    <p:extLst>
      <p:ext uri="{BB962C8B-B14F-4D97-AF65-F5344CB8AC3E}">
        <p14:creationId xmlns:p14="http://schemas.microsoft.com/office/powerpoint/2010/main" val="267208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4217BE1-3D3D-4E6E-9D1C-FA4FA552091F}" type="datetimeFigureOut">
              <a:rPr lang="sv-SE" smtClean="0"/>
              <a:t>2020-04-29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5EF5BCB-DE71-4966-9DF8-2D3495B67226}" type="slidenum">
              <a:rPr lang="sv-SE" smtClean="0"/>
              <a:t>‹#›</a:t>
            </a:fld>
            <a:endParaRPr lang="sv-SE"/>
          </a:p>
        </p:txBody>
      </p:sp>
    </p:spTree>
    <p:extLst>
      <p:ext uri="{BB962C8B-B14F-4D97-AF65-F5344CB8AC3E}">
        <p14:creationId xmlns:p14="http://schemas.microsoft.com/office/powerpoint/2010/main" val="94760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4217BE1-3D3D-4E6E-9D1C-FA4FA552091F}" type="datetimeFigureOut">
              <a:rPr lang="sv-SE" smtClean="0"/>
              <a:t>2020-04-29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5EF5BCB-DE71-4966-9DF8-2D3495B67226}" type="slidenum">
              <a:rPr lang="sv-SE" smtClean="0"/>
              <a:t>‹#›</a:t>
            </a:fld>
            <a:endParaRPr lang="sv-SE"/>
          </a:p>
        </p:txBody>
      </p:sp>
    </p:spTree>
    <p:extLst>
      <p:ext uri="{BB962C8B-B14F-4D97-AF65-F5344CB8AC3E}">
        <p14:creationId xmlns:p14="http://schemas.microsoft.com/office/powerpoint/2010/main" val="52291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nchor="ct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4217BE1-3D3D-4E6E-9D1C-FA4FA552091F}" type="datetimeFigureOut">
              <a:rPr lang="sv-SE" smtClean="0"/>
              <a:t>2020-04-29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5EF5BCB-DE71-4966-9DF8-2D3495B67226}" type="slidenum">
              <a:rPr lang="sv-SE" smtClean="0"/>
              <a:t>‹#›</a:t>
            </a:fld>
            <a:endParaRPr lang="sv-SE"/>
          </a:p>
        </p:txBody>
      </p:sp>
    </p:spTree>
    <p:extLst>
      <p:ext uri="{BB962C8B-B14F-4D97-AF65-F5344CB8AC3E}">
        <p14:creationId xmlns:p14="http://schemas.microsoft.com/office/powerpoint/2010/main" val="1470161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v-SE"/>
              <a:t>Klicka här för att ändra mall för rubrikformat</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4217BE1-3D3D-4E6E-9D1C-FA4FA552091F}" type="datetimeFigureOut">
              <a:rPr lang="sv-SE" smtClean="0"/>
              <a:t>2020-04-29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5EF5BCB-DE71-4966-9DF8-2D3495B67226}" type="slidenum">
              <a:rPr lang="sv-SE" smtClean="0"/>
              <a:t>‹#›</a:t>
            </a:fld>
            <a:endParaRPr lang="sv-SE"/>
          </a:p>
        </p:txBody>
      </p:sp>
    </p:spTree>
    <p:extLst>
      <p:ext uri="{BB962C8B-B14F-4D97-AF65-F5344CB8AC3E}">
        <p14:creationId xmlns:p14="http://schemas.microsoft.com/office/powerpoint/2010/main" val="241397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14217BE1-3D3D-4E6E-9D1C-FA4FA552091F}" type="datetimeFigureOut">
              <a:rPr lang="sv-SE" smtClean="0"/>
              <a:t>2020-04-29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5EF5BCB-DE71-4966-9DF8-2D3495B67226}" type="slidenum">
              <a:rPr lang="sv-SE" smtClean="0"/>
              <a:t>‹#›</a:t>
            </a:fld>
            <a:endParaRPr lang="sv-SE"/>
          </a:p>
        </p:txBody>
      </p:sp>
    </p:spTree>
    <p:extLst>
      <p:ext uri="{BB962C8B-B14F-4D97-AF65-F5344CB8AC3E}">
        <p14:creationId xmlns:p14="http://schemas.microsoft.com/office/powerpoint/2010/main" val="198537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14217BE1-3D3D-4E6E-9D1C-FA4FA552091F}" type="datetimeFigureOut">
              <a:rPr lang="sv-SE" smtClean="0"/>
              <a:t>2020-04-29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95EF5BCB-DE71-4966-9DF8-2D3495B67226}" type="slidenum">
              <a:rPr lang="sv-SE" smtClean="0"/>
              <a:t>‹#›</a:t>
            </a:fld>
            <a:endParaRPr lang="sv-SE"/>
          </a:p>
        </p:txBody>
      </p:sp>
    </p:spTree>
    <p:extLst>
      <p:ext uri="{BB962C8B-B14F-4D97-AF65-F5344CB8AC3E}">
        <p14:creationId xmlns:p14="http://schemas.microsoft.com/office/powerpoint/2010/main" val="136750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14217BE1-3D3D-4E6E-9D1C-FA4FA552091F}" type="datetimeFigureOut">
              <a:rPr lang="sv-SE" smtClean="0"/>
              <a:t>2020-04-29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5EF5BCB-DE71-4966-9DF8-2D3495B67226}" type="slidenum">
              <a:rPr lang="sv-SE" smtClean="0"/>
              <a:t>‹#›</a:t>
            </a:fld>
            <a:endParaRPr lang="sv-SE"/>
          </a:p>
        </p:txBody>
      </p:sp>
    </p:spTree>
    <p:extLst>
      <p:ext uri="{BB962C8B-B14F-4D97-AF65-F5344CB8AC3E}">
        <p14:creationId xmlns:p14="http://schemas.microsoft.com/office/powerpoint/2010/main" val="3350027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17BE1-3D3D-4E6E-9D1C-FA4FA552091F}" type="datetimeFigureOut">
              <a:rPr lang="sv-SE" smtClean="0"/>
              <a:t>2020-04-29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95EF5BCB-DE71-4966-9DF8-2D3495B67226}" type="slidenum">
              <a:rPr lang="sv-SE" smtClean="0"/>
              <a:t>‹#›</a:t>
            </a:fld>
            <a:endParaRPr lang="sv-SE"/>
          </a:p>
        </p:txBody>
      </p:sp>
    </p:spTree>
    <p:extLst>
      <p:ext uri="{BB962C8B-B14F-4D97-AF65-F5344CB8AC3E}">
        <p14:creationId xmlns:p14="http://schemas.microsoft.com/office/powerpoint/2010/main" val="296070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v-SE"/>
              <a:t>Klicka här för att ändra mall för rubrikformat</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14217BE1-3D3D-4E6E-9D1C-FA4FA552091F}" type="datetimeFigureOut">
              <a:rPr lang="sv-SE" smtClean="0"/>
              <a:t>2020-04-29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5EF5BCB-DE71-4966-9DF8-2D3495B67226}" type="slidenum">
              <a:rPr lang="sv-SE" smtClean="0"/>
              <a:t>‹#›</a:t>
            </a:fld>
            <a:endParaRPr lang="sv-SE"/>
          </a:p>
        </p:txBody>
      </p:sp>
    </p:spTree>
    <p:extLst>
      <p:ext uri="{BB962C8B-B14F-4D97-AF65-F5344CB8AC3E}">
        <p14:creationId xmlns:p14="http://schemas.microsoft.com/office/powerpoint/2010/main" val="330783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v-SE"/>
              <a:t>Klicka här för att ändra mall för rubrikformat</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14217BE1-3D3D-4E6E-9D1C-FA4FA552091F}" type="datetimeFigureOut">
              <a:rPr lang="sv-SE" smtClean="0"/>
              <a:t>2020-04-29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5EF5BCB-DE71-4966-9DF8-2D3495B67226}" type="slidenum">
              <a:rPr lang="sv-SE" smtClean="0"/>
              <a:t>‹#›</a:t>
            </a:fld>
            <a:endParaRPr lang="sv-SE"/>
          </a:p>
        </p:txBody>
      </p:sp>
    </p:spTree>
    <p:extLst>
      <p:ext uri="{BB962C8B-B14F-4D97-AF65-F5344CB8AC3E}">
        <p14:creationId xmlns:p14="http://schemas.microsoft.com/office/powerpoint/2010/main" val="326115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4217BE1-3D3D-4E6E-9D1C-FA4FA552091F}" type="datetimeFigureOut">
              <a:rPr lang="sv-SE" smtClean="0"/>
              <a:t>2020-04-29</a:t>
            </a:fld>
            <a:endParaRPr lang="sv-S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sv-S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5EF5BCB-DE71-4966-9DF8-2D3495B67226}" type="slidenum">
              <a:rPr lang="sv-SE" smtClean="0"/>
              <a:t>‹#›</a:t>
            </a:fld>
            <a:endParaRPr lang="sv-SE"/>
          </a:p>
        </p:txBody>
      </p:sp>
    </p:spTree>
    <p:extLst>
      <p:ext uri="{BB962C8B-B14F-4D97-AF65-F5344CB8AC3E}">
        <p14:creationId xmlns:p14="http://schemas.microsoft.com/office/powerpoint/2010/main" val="222709937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8551A0-0096-4BAE-97BD-E7900937394A}"/>
              </a:ext>
            </a:extLst>
          </p:cNvPr>
          <p:cNvSpPr>
            <a:spLocks noGrp="1"/>
          </p:cNvSpPr>
          <p:nvPr>
            <p:ph type="ctrTitle"/>
          </p:nvPr>
        </p:nvSpPr>
        <p:spPr>
          <a:xfrm>
            <a:off x="407324" y="308631"/>
            <a:ext cx="10260676" cy="1058775"/>
          </a:xfrm>
        </p:spPr>
        <p:txBody>
          <a:bodyPr/>
          <a:lstStyle/>
          <a:p>
            <a:pPr algn="ctr"/>
            <a:r>
              <a:rPr lang="sv-SE" b="1" dirty="0" smtClean="0"/>
              <a:t>Föräldramöte</a:t>
            </a:r>
            <a:endParaRPr lang="sv-SE" b="1" dirty="0"/>
          </a:p>
        </p:txBody>
      </p:sp>
      <p:sp>
        <p:nvSpPr>
          <p:cNvPr id="4" name="Rektangel 3">
            <a:extLst>
              <a:ext uri="{FF2B5EF4-FFF2-40B4-BE49-F238E27FC236}">
                <a16:creationId xmlns:a16="http://schemas.microsoft.com/office/drawing/2014/main" id="{F878280D-79AF-4D3A-BF7B-350ECDFF9FE7}"/>
              </a:ext>
            </a:extLst>
          </p:cNvPr>
          <p:cNvSpPr/>
          <p:nvPr/>
        </p:nvSpPr>
        <p:spPr>
          <a:xfrm>
            <a:off x="228917" y="1886988"/>
            <a:ext cx="6783898" cy="4154984"/>
          </a:xfrm>
          <a:prstGeom prst="rect">
            <a:avLst/>
          </a:prstGeom>
        </p:spPr>
        <p:txBody>
          <a:bodyPr wrap="square">
            <a:spAutoFit/>
          </a:bodyPr>
          <a:lstStyle/>
          <a:p>
            <a:r>
              <a:rPr lang="sv-SE" sz="2400" b="1" dirty="0"/>
              <a:t>Dagens agenda:</a:t>
            </a:r>
          </a:p>
          <a:p>
            <a:r>
              <a:rPr lang="sv-SE" sz="2400" dirty="0"/>
              <a:t>•	Välkomna                                                       </a:t>
            </a:r>
          </a:p>
          <a:p>
            <a:r>
              <a:rPr lang="sv-SE" sz="2400" dirty="0"/>
              <a:t>•	Presentation</a:t>
            </a:r>
          </a:p>
          <a:p>
            <a:pPr marL="342900" indent="-342900">
              <a:buFont typeface="Arial" panose="020B0604020202020204" pitchFamily="34" charset="0"/>
              <a:buChar char="•"/>
            </a:pPr>
            <a:r>
              <a:rPr lang="sv-SE" sz="2400" dirty="0"/>
              <a:t> Arbetsfördelning inom ledarna                                 </a:t>
            </a:r>
          </a:p>
          <a:p>
            <a:r>
              <a:rPr lang="sv-SE" sz="2400" dirty="0"/>
              <a:t>•	Blå svarta tråden                                                        </a:t>
            </a:r>
          </a:p>
          <a:p>
            <a:r>
              <a:rPr lang="sv-SE" sz="2400" dirty="0"/>
              <a:t>•	Medlemsavgifter                                     </a:t>
            </a:r>
          </a:p>
          <a:p>
            <a:r>
              <a:rPr lang="sv-SE" sz="2400" dirty="0"/>
              <a:t>•	Matchvärdar o kiosk                                </a:t>
            </a:r>
          </a:p>
          <a:p>
            <a:r>
              <a:rPr lang="sv-SE" sz="2400" dirty="0"/>
              <a:t>•	laget.se, Facebook                                   </a:t>
            </a:r>
          </a:p>
          <a:p>
            <a:r>
              <a:rPr lang="sv-SE" sz="2400" dirty="0"/>
              <a:t>•	</a:t>
            </a:r>
            <a:r>
              <a:rPr lang="sv-SE" sz="2400" dirty="0" err="1"/>
              <a:t>Snapchat</a:t>
            </a:r>
            <a:r>
              <a:rPr lang="sv-SE" sz="2400" dirty="0"/>
              <a:t>                                     </a:t>
            </a:r>
          </a:p>
          <a:p>
            <a:r>
              <a:rPr lang="sv-SE" sz="2400" dirty="0"/>
              <a:t>•	</a:t>
            </a:r>
            <a:r>
              <a:rPr lang="sv-SE" sz="2400" dirty="0" err="1" smtClean="0"/>
              <a:t>Evt</a:t>
            </a:r>
            <a:r>
              <a:rPr lang="sv-SE" sz="2400" dirty="0"/>
              <a:t>. försäljning till lagkassan, </a:t>
            </a:r>
            <a:r>
              <a:rPr lang="sv-SE" sz="2400" dirty="0" smtClean="0"/>
              <a:t>läger </a:t>
            </a:r>
            <a:r>
              <a:rPr lang="sv-SE" sz="2400" dirty="0"/>
              <a:t>mm       </a:t>
            </a:r>
          </a:p>
          <a:p>
            <a:r>
              <a:rPr lang="sv-SE" sz="2400" dirty="0"/>
              <a:t>•	NH-Cupen samt Övrigt</a:t>
            </a:r>
          </a:p>
        </p:txBody>
      </p:sp>
      <p:sp>
        <p:nvSpPr>
          <p:cNvPr id="3" name="Rektangel 2"/>
          <p:cNvSpPr/>
          <p:nvPr/>
        </p:nvSpPr>
        <p:spPr>
          <a:xfrm>
            <a:off x="6600305" y="1886989"/>
            <a:ext cx="5212080" cy="3075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LAGBILD</a:t>
            </a:r>
            <a:endParaRPr lang="sv-SE" dirty="0"/>
          </a:p>
        </p:txBody>
      </p:sp>
    </p:spTree>
    <p:extLst>
      <p:ext uri="{BB962C8B-B14F-4D97-AF65-F5344CB8AC3E}">
        <p14:creationId xmlns:p14="http://schemas.microsoft.com/office/powerpoint/2010/main" val="3854902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2BAE0D-709A-4C5C-8C34-0C593A85FD4F}"/>
              </a:ext>
            </a:extLst>
          </p:cNvPr>
          <p:cNvSpPr>
            <a:spLocks noGrp="1"/>
          </p:cNvSpPr>
          <p:nvPr>
            <p:ph type="title"/>
          </p:nvPr>
        </p:nvSpPr>
        <p:spPr>
          <a:xfrm>
            <a:off x="1828800" y="-117446"/>
            <a:ext cx="8534400" cy="1162340"/>
          </a:xfrm>
        </p:spPr>
        <p:txBody>
          <a:bodyPr/>
          <a:lstStyle/>
          <a:p>
            <a:pPr algn="ctr"/>
            <a:r>
              <a:rPr lang="sv-SE" b="1" dirty="0"/>
              <a:t>Laget.se - kallelser</a:t>
            </a:r>
          </a:p>
        </p:txBody>
      </p:sp>
      <p:pic>
        <p:nvPicPr>
          <p:cNvPr id="3" name="Bildobjekt 2">
            <a:extLst>
              <a:ext uri="{FF2B5EF4-FFF2-40B4-BE49-F238E27FC236}">
                <a16:creationId xmlns:a16="http://schemas.microsoft.com/office/drawing/2014/main" id="{373C8577-6BEB-4184-80D7-75B316297FE1}"/>
              </a:ext>
            </a:extLst>
          </p:cNvPr>
          <p:cNvPicPr>
            <a:picLocks noChangeAspect="1"/>
          </p:cNvPicPr>
          <p:nvPr/>
        </p:nvPicPr>
        <p:blipFill>
          <a:blip r:embed="rId2"/>
          <a:stretch>
            <a:fillRect/>
          </a:stretch>
        </p:blipFill>
        <p:spPr>
          <a:xfrm>
            <a:off x="167950" y="1371465"/>
            <a:ext cx="5290458" cy="2152766"/>
          </a:xfrm>
          <a:prstGeom prst="rect">
            <a:avLst/>
          </a:prstGeom>
        </p:spPr>
      </p:pic>
      <p:sp>
        <p:nvSpPr>
          <p:cNvPr id="6" name="Pil: nedåt 5">
            <a:extLst>
              <a:ext uri="{FF2B5EF4-FFF2-40B4-BE49-F238E27FC236}">
                <a16:creationId xmlns:a16="http://schemas.microsoft.com/office/drawing/2014/main" id="{0AACDBAF-CA9B-4860-80A5-A5D1ED759B1A}"/>
              </a:ext>
            </a:extLst>
          </p:cNvPr>
          <p:cNvSpPr/>
          <p:nvPr/>
        </p:nvSpPr>
        <p:spPr>
          <a:xfrm>
            <a:off x="4236098" y="1044894"/>
            <a:ext cx="205274" cy="3080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170145D4-2C4A-484C-B41D-362162C3A1F5}"/>
              </a:ext>
            </a:extLst>
          </p:cNvPr>
          <p:cNvPicPr>
            <a:picLocks noChangeAspect="1"/>
          </p:cNvPicPr>
          <p:nvPr/>
        </p:nvPicPr>
        <p:blipFill>
          <a:blip r:embed="rId3"/>
          <a:stretch>
            <a:fillRect/>
          </a:stretch>
        </p:blipFill>
        <p:spPr>
          <a:xfrm>
            <a:off x="5584370" y="1371465"/>
            <a:ext cx="6506792" cy="4581656"/>
          </a:xfrm>
          <a:prstGeom prst="rect">
            <a:avLst/>
          </a:prstGeom>
        </p:spPr>
      </p:pic>
      <p:sp>
        <p:nvSpPr>
          <p:cNvPr id="9" name="Pil: nedåt 8">
            <a:extLst>
              <a:ext uri="{FF2B5EF4-FFF2-40B4-BE49-F238E27FC236}">
                <a16:creationId xmlns:a16="http://schemas.microsoft.com/office/drawing/2014/main" id="{CC86E7B4-32B5-48E6-B73D-82B00FE78A01}"/>
              </a:ext>
            </a:extLst>
          </p:cNvPr>
          <p:cNvSpPr/>
          <p:nvPr/>
        </p:nvSpPr>
        <p:spPr>
          <a:xfrm>
            <a:off x="9136667" y="4091495"/>
            <a:ext cx="519061" cy="3080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40167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2BAE0D-709A-4C5C-8C34-0C593A85FD4F}"/>
              </a:ext>
            </a:extLst>
          </p:cNvPr>
          <p:cNvSpPr>
            <a:spLocks noGrp="1"/>
          </p:cNvSpPr>
          <p:nvPr>
            <p:ph type="title"/>
          </p:nvPr>
        </p:nvSpPr>
        <p:spPr>
          <a:xfrm>
            <a:off x="1828800" y="2177871"/>
            <a:ext cx="8534400" cy="1507067"/>
          </a:xfrm>
        </p:spPr>
        <p:txBody>
          <a:bodyPr/>
          <a:lstStyle/>
          <a:p>
            <a:pPr algn="ctr"/>
            <a:r>
              <a:rPr lang="sv-SE" b="1" dirty="0" err="1"/>
              <a:t>Snapchat</a:t>
            </a:r>
            <a:endParaRPr lang="sv-SE" b="1" dirty="0"/>
          </a:p>
        </p:txBody>
      </p:sp>
    </p:spTree>
    <p:extLst>
      <p:ext uri="{BB962C8B-B14F-4D97-AF65-F5344CB8AC3E}">
        <p14:creationId xmlns:p14="http://schemas.microsoft.com/office/powerpoint/2010/main" val="3331265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2BAE0D-709A-4C5C-8C34-0C593A85FD4F}"/>
              </a:ext>
            </a:extLst>
          </p:cNvPr>
          <p:cNvSpPr>
            <a:spLocks noGrp="1"/>
          </p:cNvSpPr>
          <p:nvPr>
            <p:ph type="title"/>
          </p:nvPr>
        </p:nvSpPr>
        <p:spPr>
          <a:xfrm>
            <a:off x="1828800" y="-93057"/>
            <a:ext cx="8534400" cy="1507067"/>
          </a:xfrm>
        </p:spPr>
        <p:txBody>
          <a:bodyPr/>
          <a:lstStyle/>
          <a:p>
            <a:pPr algn="ctr"/>
            <a:r>
              <a:rPr lang="sv-SE" b="1" dirty="0"/>
              <a:t>Medlemsavgifter</a:t>
            </a:r>
          </a:p>
        </p:txBody>
      </p:sp>
      <p:sp>
        <p:nvSpPr>
          <p:cNvPr id="3" name="Rektangel 2">
            <a:extLst>
              <a:ext uri="{FF2B5EF4-FFF2-40B4-BE49-F238E27FC236}">
                <a16:creationId xmlns:a16="http://schemas.microsoft.com/office/drawing/2014/main" id="{5F6FC205-4D92-4792-AED0-16967B93BF2B}"/>
              </a:ext>
            </a:extLst>
          </p:cNvPr>
          <p:cNvSpPr/>
          <p:nvPr/>
        </p:nvSpPr>
        <p:spPr>
          <a:xfrm>
            <a:off x="2195120" y="1414010"/>
            <a:ext cx="8168080" cy="4278094"/>
          </a:xfrm>
          <a:prstGeom prst="rect">
            <a:avLst/>
          </a:prstGeom>
        </p:spPr>
        <p:txBody>
          <a:bodyPr wrap="square">
            <a:spAutoFit/>
          </a:bodyPr>
          <a:lstStyle/>
          <a:p>
            <a:r>
              <a:rPr lang="sv-SE" sz="2000" b="1" dirty="0"/>
              <a:t>Medlem i </a:t>
            </a:r>
            <a:r>
              <a:rPr lang="sv-SE" sz="2000" b="1" dirty="0" err="1"/>
              <a:t>Rydsgård</a:t>
            </a:r>
            <a:r>
              <a:rPr lang="sv-SE" sz="2000" b="1" dirty="0"/>
              <a:t>/Skivarp</a:t>
            </a:r>
          </a:p>
          <a:p>
            <a:r>
              <a:rPr lang="sv-SE" dirty="0"/>
              <a:t>För att få träna och tävla i </a:t>
            </a:r>
            <a:r>
              <a:rPr lang="sv-SE" dirty="0" err="1"/>
              <a:t>Rydsgård</a:t>
            </a:r>
            <a:r>
              <a:rPr lang="sv-SE" dirty="0"/>
              <a:t>/Skivarp måste man vara medlem.</a:t>
            </a:r>
          </a:p>
          <a:p>
            <a:r>
              <a:rPr lang="sv-SE" dirty="0"/>
              <a:t>Medlemsavgiften betalas en gång per år. Den innefattar </a:t>
            </a:r>
            <a:r>
              <a:rPr lang="sv-SE" dirty="0" err="1"/>
              <a:t>bl</a:t>
            </a:r>
            <a:r>
              <a:rPr lang="sv-SE" dirty="0"/>
              <a:t> a en försäkring som t ex</a:t>
            </a:r>
          </a:p>
          <a:p>
            <a:r>
              <a:rPr lang="sv-SE" dirty="0"/>
              <a:t>kan täcka läkarkostnader vid skada samt man kan få invaliditetsersättning vid</a:t>
            </a:r>
          </a:p>
          <a:p>
            <a:r>
              <a:rPr lang="sv-SE" dirty="0"/>
              <a:t>allvarligare skada med bestående besvär.</a:t>
            </a:r>
          </a:p>
          <a:p>
            <a:endParaRPr lang="sv-SE" dirty="0"/>
          </a:p>
          <a:p>
            <a:r>
              <a:rPr lang="sv-SE" b="1" u="sng" dirty="0"/>
              <a:t>Jämförelsevis låga medlemsavgifter i </a:t>
            </a:r>
            <a:r>
              <a:rPr lang="sv-SE" b="1" u="sng" dirty="0" err="1"/>
              <a:t>Rydsgård</a:t>
            </a:r>
            <a:r>
              <a:rPr lang="sv-SE" b="1" u="sng" dirty="0"/>
              <a:t>/Skivarp i ”utbyte mot”</a:t>
            </a:r>
          </a:p>
          <a:p>
            <a:endParaRPr lang="sv-SE" dirty="0"/>
          </a:p>
          <a:p>
            <a:pPr marL="285750" indent="-285750">
              <a:buFont typeface="Arial" panose="020B0604020202020204" pitchFamily="34" charset="0"/>
              <a:buChar char="•"/>
            </a:pPr>
            <a:r>
              <a:rPr lang="sv-SE" dirty="0"/>
              <a:t>Funktionärspass vid </a:t>
            </a:r>
            <a:r>
              <a:rPr lang="sv-SE" dirty="0" err="1"/>
              <a:t>ffa</a:t>
            </a:r>
            <a:r>
              <a:rPr lang="sv-SE" dirty="0"/>
              <a:t> NH cupen under januari/februari</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Bingolottoförsäljning under december</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Bemanning av kiosk när laget har hemma matcher</a:t>
            </a:r>
          </a:p>
        </p:txBody>
      </p:sp>
    </p:spTree>
    <p:extLst>
      <p:ext uri="{BB962C8B-B14F-4D97-AF65-F5344CB8AC3E}">
        <p14:creationId xmlns:p14="http://schemas.microsoft.com/office/powerpoint/2010/main" val="1699193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2BAE0D-709A-4C5C-8C34-0C593A85FD4F}"/>
              </a:ext>
            </a:extLst>
          </p:cNvPr>
          <p:cNvSpPr>
            <a:spLocks noGrp="1"/>
          </p:cNvSpPr>
          <p:nvPr>
            <p:ph type="title"/>
          </p:nvPr>
        </p:nvSpPr>
        <p:spPr>
          <a:xfrm>
            <a:off x="468461" y="2074068"/>
            <a:ext cx="11476139" cy="1507067"/>
          </a:xfrm>
        </p:spPr>
        <p:txBody>
          <a:bodyPr>
            <a:normAutofit fontScale="90000"/>
          </a:bodyPr>
          <a:lstStyle/>
          <a:p>
            <a:pPr algn="ctr"/>
            <a:r>
              <a:rPr lang="sv-SE" b="1" dirty="0" err="1"/>
              <a:t>Evt</a:t>
            </a:r>
            <a:r>
              <a:rPr lang="sv-SE" b="1" dirty="0"/>
              <a:t>. försäljning till lagkassan, läger mm</a:t>
            </a:r>
            <a:br>
              <a:rPr lang="sv-SE" b="1" dirty="0"/>
            </a:br>
            <a:r>
              <a:rPr lang="sv-SE" b="1" dirty="0"/>
              <a:t/>
            </a:r>
            <a:br>
              <a:rPr lang="sv-SE" b="1" dirty="0"/>
            </a:br>
            <a:r>
              <a:rPr lang="sv-SE" b="1" dirty="0"/>
              <a:t> </a:t>
            </a:r>
          </a:p>
        </p:txBody>
      </p:sp>
    </p:spTree>
    <p:extLst>
      <p:ext uri="{BB962C8B-B14F-4D97-AF65-F5344CB8AC3E}">
        <p14:creationId xmlns:p14="http://schemas.microsoft.com/office/powerpoint/2010/main" val="443040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2BAE0D-709A-4C5C-8C34-0C593A85FD4F}"/>
              </a:ext>
            </a:extLst>
          </p:cNvPr>
          <p:cNvSpPr>
            <a:spLocks noGrp="1"/>
          </p:cNvSpPr>
          <p:nvPr>
            <p:ph type="title"/>
          </p:nvPr>
        </p:nvSpPr>
        <p:spPr>
          <a:xfrm>
            <a:off x="357930" y="195027"/>
            <a:ext cx="11476139" cy="1061018"/>
          </a:xfrm>
        </p:spPr>
        <p:txBody>
          <a:bodyPr/>
          <a:lstStyle/>
          <a:p>
            <a:pPr algn="ctr"/>
            <a:r>
              <a:rPr lang="sv-SE" b="1" dirty="0" err="1"/>
              <a:t>Nh</a:t>
            </a:r>
            <a:r>
              <a:rPr lang="sv-SE" b="1" dirty="0"/>
              <a:t>-cupen &amp; Övriga frågor</a:t>
            </a:r>
          </a:p>
        </p:txBody>
      </p:sp>
    </p:spTree>
    <p:extLst>
      <p:ext uri="{BB962C8B-B14F-4D97-AF65-F5344CB8AC3E}">
        <p14:creationId xmlns:p14="http://schemas.microsoft.com/office/powerpoint/2010/main" val="2251733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2BAE0D-709A-4C5C-8C34-0C593A85FD4F}"/>
              </a:ext>
            </a:extLst>
          </p:cNvPr>
          <p:cNvSpPr>
            <a:spLocks noGrp="1"/>
          </p:cNvSpPr>
          <p:nvPr>
            <p:ph type="title"/>
          </p:nvPr>
        </p:nvSpPr>
        <p:spPr>
          <a:xfrm>
            <a:off x="1828800" y="637857"/>
            <a:ext cx="8534400" cy="632936"/>
          </a:xfrm>
        </p:spPr>
        <p:txBody>
          <a:bodyPr>
            <a:normAutofit fontScale="90000"/>
          </a:bodyPr>
          <a:lstStyle/>
          <a:p>
            <a:pPr algn="ctr"/>
            <a:r>
              <a:rPr lang="sv-SE" b="1" dirty="0"/>
              <a:t>Presentation av </a:t>
            </a:r>
            <a:r>
              <a:rPr lang="sv-SE" b="1" dirty="0" smtClean="0"/>
              <a:t>truppen</a:t>
            </a:r>
            <a:endParaRPr lang="sv-SE" b="1" dirty="0"/>
          </a:p>
        </p:txBody>
      </p:sp>
    </p:spTree>
    <p:extLst>
      <p:ext uri="{BB962C8B-B14F-4D97-AF65-F5344CB8AC3E}">
        <p14:creationId xmlns:p14="http://schemas.microsoft.com/office/powerpoint/2010/main" val="207080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2BAE0D-709A-4C5C-8C34-0C593A85FD4F}"/>
              </a:ext>
            </a:extLst>
          </p:cNvPr>
          <p:cNvSpPr>
            <a:spLocks noGrp="1"/>
          </p:cNvSpPr>
          <p:nvPr>
            <p:ph type="title"/>
          </p:nvPr>
        </p:nvSpPr>
        <p:spPr>
          <a:xfrm>
            <a:off x="1828800" y="-93057"/>
            <a:ext cx="8534400" cy="1507067"/>
          </a:xfrm>
        </p:spPr>
        <p:txBody>
          <a:bodyPr/>
          <a:lstStyle/>
          <a:p>
            <a:pPr algn="ctr"/>
            <a:r>
              <a:rPr lang="sv-SE" b="1" dirty="0"/>
              <a:t>Arbetsfördelning inom ledarna </a:t>
            </a:r>
          </a:p>
        </p:txBody>
      </p:sp>
      <p:sp>
        <p:nvSpPr>
          <p:cNvPr id="3" name="textruta 2">
            <a:extLst>
              <a:ext uri="{FF2B5EF4-FFF2-40B4-BE49-F238E27FC236}">
                <a16:creationId xmlns:a16="http://schemas.microsoft.com/office/drawing/2014/main" id="{8DE56E1D-2AAE-4159-A8FD-5A8E4D502CEA}"/>
              </a:ext>
            </a:extLst>
          </p:cNvPr>
          <p:cNvSpPr txBox="1"/>
          <p:nvPr/>
        </p:nvSpPr>
        <p:spPr>
          <a:xfrm>
            <a:off x="1931453" y="1755230"/>
            <a:ext cx="7345551" cy="2246769"/>
          </a:xfrm>
          <a:prstGeom prst="rect">
            <a:avLst/>
          </a:prstGeom>
          <a:noFill/>
        </p:spPr>
        <p:txBody>
          <a:bodyPr wrap="square" rtlCol="0">
            <a:spAutoFit/>
          </a:bodyPr>
          <a:lstStyle/>
          <a:p>
            <a:pPr marL="285750" indent="-285750">
              <a:buFont typeface="Arial" panose="020B0604020202020204" pitchFamily="34" charset="0"/>
              <a:buChar char="•"/>
            </a:pPr>
            <a:r>
              <a:rPr lang="sv-SE" sz="2000" dirty="0"/>
              <a:t>Administration						</a:t>
            </a:r>
          </a:p>
          <a:p>
            <a:pPr marL="285750" indent="-285750">
              <a:buFont typeface="Arial" panose="020B0604020202020204" pitchFamily="34" charset="0"/>
              <a:buChar char="•"/>
            </a:pPr>
            <a:r>
              <a:rPr lang="sv-SE" sz="2000" dirty="0"/>
              <a:t>Styrelse kontakt 	</a:t>
            </a:r>
          </a:p>
          <a:p>
            <a:pPr marL="285750" indent="-285750">
              <a:buFont typeface="Arial" panose="020B0604020202020204" pitchFamily="34" charset="0"/>
              <a:buChar char="•"/>
            </a:pPr>
            <a:r>
              <a:rPr lang="sv-SE" sz="2000" dirty="0"/>
              <a:t>Träningsansvariga					</a:t>
            </a:r>
          </a:p>
          <a:p>
            <a:pPr marL="285750" indent="-285750">
              <a:buFont typeface="Arial" panose="020B0604020202020204" pitchFamily="34" charset="0"/>
              <a:buChar char="•"/>
            </a:pPr>
            <a:r>
              <a:rPr lang="sv-SE" sz="2000" dirty="0"/>
              <a:t>Målvaktsträning						</a:t>
            </a:r>
          </a:p>
          <a:p>
            <a:pPr marL="285750" indent="-285750">
              <a:buFont typeface="Arial" panose="020B0604020202020204" pitchFamily="34" charset="0"/>
              <a:buChar char="•"/>
            </a:pPr>
            <a:r>
              <a:rPr lang="sv-SE" sz="2000" dirty="0"/>
              <a:t>Matchuttagningar					</a:t>
            </a:r>
          </a:p>
          <a:p>
            <a:pPr marL="285750" indent="-285750">
              <a:buFont typeface="Arial" panose="020B0604020202020204" pitchFamily="34" charset="0"/>
              <a:buChar char="•"/>
            </a:pPr>
            <a:r>
              <a:rPr lang="sv-SE" sz="2000" dirty="0"/>
              <a:t>Domaransvarig 						</a:t>
            </a:r>
          </a:p>
          <a:p>
            <a:pPr marL="285750" indent="-285750">
              <a:buFont typeface="Arial" panose="020B0604020202020204" pitchFamily="34" charset="0"/>
              <a:buChar char="•"/>
            </a:pPr>
            <a:r>
              <a:rPr lang="sv-SE" sz="2000" dirty="0"/>
              <a:t>Planering hemma matcher					</a:t>
            </a:r>
            <a:endParaRPr lang="sv-SE" dirty="0"/>
          </a:p>
        </p:txBody>
      </p:sp>
    </p:spTree>
    <p:extLst>
      <p:ext uri="{BB962C8B-B14F-4D97-AF65-F5344CB8AC3E}">
        <p14:creationId xmlns:p14="http://schemas.microsoft.com/office/powerpoint/2010/main" val="4285288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2BAE0D-709A-4C5C-8C34-0C593A85FD4F}"/>
              </a:ext>
            </a:extLst>
          </p:cNvPr>
          <p:cNvSpPr>
            <a:spLocks noGrp="1"/>
          </p:cNvSpPr>
          <p:nvPr>
            <p:ph type="title"/>
          </p:nvPr>
        </p:nvSpPr>
        <p:spPr>
          <a:xfrm>
            <a:off x="1828800" y="240783"/>
            <a:ext cx="8534400" cy="1024235"/>
          </a:xfrm>
        </p:spPr>
        <p:txBody>
          <a:bodyPr/>
          <a:lstStyle/>
          <a:p>
            <a:pPr algn="ctr"/>
            <a:r>
              <a:rPr lang="sv-SE" b="1" dirty="0"/>
              <a:t>Blå svarta tråden</a:t>
            </a:r>
          </a:p>
        </p:txBody>
      </p:sp>
      <p:sp>
        <p:nvSpPr>
          <p:cNvPr id="4" name="Rektangel 3">
            <a:extLst>
              <a:ext uri="{FF2B5EF4-FFF2-40B4-BE49-F238E27FC236}">
                <a16:creationId xmlns:a16="http://schemas.microsoft.com/office/drawing/2014/main" id="{CF6B3DCE-621B-4631-BB14-ACD61A41F2A2}"/>
              </a:ext>
            </a:extLst>
          </p:cNvPr>
          <p:cNvSpPr/>
          <p:nvPr/>
        </p:nvSpPr>
        <p:spPr>
          <a:xfrm>
            <a:off x="1033244" y="1681549"/>
            <a:ext cx="10125511" cy="5078313"/>
          </a:xfrm>
          <a:prstGeom prst="rect">
            <a:avLst/>
          </a:prstGeom>
        </p:spPr>
        <p:txBody>
          <a:bodyPr wrap="square">
            <a:spAutoFit/>
          </a:bodyPr>
          <a:lstStyle/>
          <a:p>
            <a:r>
              <a:rPr lang="sv-SE" b="1" dirty="0" err="1"/>
              <a:t>Rydsgård</a:t>
            </a:r>
            <a:r>
              <a:rPr lang="sv-SE" b="1" dirty="0"/>
              <a:t>/Skivarp vill:</a:t>
            </a:r>
          </a:p>
          <a:p>
            <a:endParaRPr lang="sv-SE" b="1" dirty="0"/>
          </a:p>
          <a:p>
            <a:pPr marL="285750" indent="-285750">
              <a:buFont typeface="Arial" panose="020B0604020202020204" pitchFamily="34" charset="0"/>
              <a:buChar char="•"/>
            </a:pPr>
            <a:r>
              <a:rPr lang="sv-SE" dirty="0"/>
              <a:t>Att med en bred och allsidig satsning på ungdomsverksamheten stimulera</a:t>
            </a:r>
          </a:p>
          <a:p>
            <a:r>
              <a:rPr lang="sv-SE" dirty="0"/>
              <a:t>     ungdomars naturliga behov av rörelse, lek och spel.</a:t>
            </a:r>
          </a:p>
          <a:p>
            <a:endParaRPr lang="sv-SE" dirty="0"/>
          </a:p>
          <a:p>
            <a:pPr marL="285750" indent="-285750">
              <a:buFont typeface="Arial" panose="020B0604020202020204" pitchFamily="34" charset="0"/>
              <a:buChar char="•"/>
            </a:pPr>
            <a:r>
              <a:rPr lang="sv-SE" dirty="0"/>
              <a:t>Att träning och tävling under ungdomsåren ska vara uppbyggd med insikt om att barn och ungdomar utvecklas individuellt.</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Att stor vikt ska fästas vid individens sociala utveckling och utbildning.</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Att träning och tävling ska vara roligt och anpassas till förutsättningarna hos laget och spelarna.</a:t>
            </a:r>
          </a:p>
          <a:p>
            <a:endParaRPr lang="sv-SE" dirty="0"/>
          </a:p>
          <a:p>
            <a:pPr marL="285750" indent="-285750">
              <a:buFont typeface="Arial" panose="020B0604020202020204" pitchFamily="34" charset="0"/>
              <a:buChar char="•"/>
            </a:pPr>
            <a:r>
              <a:rPr lang="sv-SE" dirty="0"/>
              <a:t>Att alla som vill ska kunna få spela, vinst i varje match är inte det viktigaste.</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Att ledare och tränare ska vara en förebild för ungdomarna och uppträda på ett sådant sätt att föräldrar och andra känner att vi bryr oss om deras barn/våra spelare.</a:t>
            </a:r>
          </a:p>
          <a:p>
            <a:endParaRPr lang="sv-SE" dirty="0"/>
          </a:p>
        </p:txBody>
      </p:sp>
    </p:spTree>
    <p:extLst>
      <p:ext uri="{BB962C8B-B14F-4D97-AF65-F5344CB8AC3E}">
        <p14:creationId xmlns:p14="http://schemas.microsoft.com/office/powerpoint/2010/main" val="3663177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2BAE0D-709A-4C5C-8C34-0C593A85FD4F}"/>
              </a:ext>
            </a:extLst>
          </p:cNvPr>
          <p:cNvSpPr>
            <a:spLocks noGrp="1"/>
          </p:cNvSpPr>
          <p:nvPr>
            <p:ph type="title"/>
          </p:nvPr>
        </p:nvSpPr>
        <p:spPr>
          <a:xfrm>
            <a:off x="1828800" y="196829"/>
            <a:ext cx="8534400" cy="1124903"/>
          </a:xfrm>
        </p:spPr>
        <p:txBody>
          <a:bodyPr/>
          <a:lstStyle/>
          <a:p>
            <a:pPr algn="ctr"/>
            <a:r>
              <a:rPr lang="sv-SE" b="1" dirty="0"/>
              <a:t>Blå svarta tråden</a:t>
            </a:r>
          </a:p>
        </p:txBody>
      </p:sp>
      <p:sp>
        <p:nvSpPr>
          <p:cNvPr id="3" name="Rektangel 2">
            <a:extLst>
              <a:ext uri="{FF2B5EF4-FFF2-40B4-BE49-F238E27FC236}">
                <a16:creationId xmlns:a16="http://schemas.microsoft.com/office/drawing/2014/main" id="{C7F88B2F-5D82-41CE-B163-EAFCAAE02B44}"/>
              </a:ext>
            </a:extLst>
          </p:cNvPr>
          <p:cNvSpPr/>
          <p:nvPr/>
        </p:nvSpPr>
        <p:spPr>
          <a:xfrm>
            <a:off x="764796" y="1321732"/>
            <a:ext cx="10662408" cy="4893647"/>
          </a:xfrm>
          <a:prstGeom prst="rect">
            <a:avLst/>
          </a:prstGeom>
        </p:spPr>
        <p:txBody>
          <a:bodyPr wrap="square">
            <a:spAutoFit/>
          </a:bodyPr>
          <a:lstStyle/>
          <a:p>
            <a:r>
              <a:rPr lang="sv-SE" sz="2000" b="1" dirty="0" err="1"/>
              <a:t>Rydsgård</a:t>
            </a:r>
            <a:r>
              <a:rPr lang="sv-SE" sz="2000" b="1" dirty="0"/>
              <a:t>/Skivarps sociala och verksamhetsmål i klubben</a:t>
            </a:r>
          </a:p>
          <a:p>
            <a:r>
              <a:rPr lang="sv-SE" sz="2000" b="1" dirty="0"/>
              <a:t>Till ledare och tränare:</a:t>
            </a:r>
          </a:p>
          <a:p>
            <a:endParaRPr lang="sv-SE" sz="2000" b="1" dirty="0"/>
          </a:p>
          <a:p>
            <a:pPr marL="285750" indent="-285750">
              <a:buFont typeface="Arial" panose="020B0604020202020204" pitchFamily="34" charset="0"/>
              <a:buChar char="•"/>
            </a:pPr>
            <a:r>
              <a:rPr lang="sv-SE" dirty="0"/>
              <a:t>Kom i god tid till träning och match</a:t>
            </a:r>
          </a:p>
          <a:p>
            <a:pPr marL="285750" indent="-285750">
              <a:buFont typeface="Arial" panose="020B0604020202020204" pitchFamily="34" charset="0"/>
              <a:buChar char="•"/>
            </a:pPr>
            <a:r>
              <a:rPr lang="sv-SE" dirty="0"/>
              <a:t>Ledarna ska bära någon typ av klubboverall vid turneringar och matcher</a:t>
            </a:r>
          </a:p>
          <a:p>
            <a:pPr marL="285750" indent="-285750">
              <a:buFont typeface="Arial" panose="020B0604020202020204" pitchFamily="34" charset="0"/>
              <a:buChar char="•"/>
            </a:pPr>
            <a:r>
              <a:rPr lang="sv-SE" dirty="0"/>
              <a:t>Gör en säsongsplanering (så långt det går) – denna ska lämnas till föräldrar</a:t>
            </a:r>
          </a:p>
          <a:p>
            <a:pPr marL="285750" indent="-285750">
              <a:buFont typeface="Arial" panose="020B0604020202020204" pitchFamily="34" charset="0"/>
              <a:buChar char="•"/>
            </a:pPr>
            <a:r>
              <a:rPr lang="sv-SE" dirty="0"/>
              <a:t>Genomför minst ett föräldramöte per säsong</a:t>
            </a:r>
          </a:p>
          <a:p>
            <a:pPr marL="285750" indent="-285750">
              <a:buFont typeface="Arial" panose="020B0604020202020204" pitchFamily="34" charset="0"/>
              <a:buChar char="•"/>
            </a:pPr>
            <a:r>
              <a:rPr lang="sv-SE" dirty="0"/>
              <a:t>Uppmana föräldrar att uppträda ”korrekt” som publik – </a:t>
            </a:r>
            <a:r>
              <a:rPr lang="sv-SE" b="1" dirty="0"/>
              <a:t>(Matchvärd)</a:t>
            </a:r>
          </a:p>
          <a:p>
            <a:pPr marL="285750" indent="-285750">
              <a:buFont typeface="Arial" panose="020B0604020202020204" pitchFamily="34" charset="0"/>
              <a:buChar char="•"/>
            </a:pPr>
            <a:r>
              <a:rPr lang="sv-SE" dirty="0"/>
              <a:t>Se till att dina spelare håller snyggt i omklädningsrummen</a:t>
            </a:r>
          </a:p>
          <a:p>
            <a:pPr marL="285750" indent="-285750">
              <a:buFont typeface="Arial" panose="020B0604020202020204" pitchFamily="34" charset="0"/>
              <a:buChar char="•"/>
            </a:pPr>
            <a:r>
              <a:rPr lang="sv-SE" dirty="0"/>
              <a:t>Se till att spelare tackar motståndare och domare efter match</a:t>
            </a:r>
          </a:p>
          <a:p>
            <a:pPr marL="285750" indent="-285750">
              <a:buFont typeface="Arial" panose="020B0604020202020204" pitchFamily="34" charset="0"/>
              <a:buChar char="•"/>
            </a:pPr>
            <a:r>
              <a:rPr lang="sv-SE" dirty="0"/>
              <a:t>Vi ska ge alla en social och personlig fostran som leder till hänsyn och respekt till lagkamrater, ledare och andra idrottsdeltagare och funktionärer</a:t>
            </a:r>
          </a:p>
          <a:p>
            <a:pPr marL="285750" indent="-285750">
              <a:buFont typeface="Arial" panose="020B0604020202020204" pitchFamily="34" charset="0"/>
              <a:buChar char="•"/>
            </a:pPr>
            <a:r>
              <a:rPr lang="sv-SE" dirty="0"/>
              <a:t>Vi vill ge alla deltagare möjlighet att känna laganda, självkänsla och självförtroende</a:t>
            </a:r>
          </a:p>
          <a:p>
            <a:pPr marL="285750" indent="-285750">
              <a:buFont typeface="Arial" panose="020B0604020202020204" pitchFamily="34" charset="0"/>
              <a:buChar char="•"/>
            </a:pPr>
            <a:r>
              <a:rPr lang="sv-SE" dirty="0"/>
              <a:t>Verka för en allsidig och positiv träning vilket innebär att stimulera ungdomarna till lek och att ha roligt </a:t>
            </a:r>
          </a:p>
          <a:p>
            <a:pPr marL="285750" indent="-285750">
              <a:buFont typeface="Arial" panose="020B0604020202020204" pitchFamily="34" charset="0"/>
              <a:buChar char="•"/>
            </a:pPr>
            <a:r>
              <a:rPr lang="sv-SE" dirty="0"/>
              <a:t>Att föreningens medlemmar inte tänker i termer som ”mitt lag – andras lag”</a:t>
            </a:r>
          </a:p>
          <a:p>
            <a:pPr marL="285750" indent="-285750">
              <a:buFont typeface="Arial" panose="020B0604020202020204" pitchFamily="34" charset="0"/>
              <a:buChar char="•"/>
            </a:pPr>
            <a:r>
              <a:rPr lang="sv-SE" dirty="0"/>
              <a:t>Ha en positiv inställning till annan sportslig verksamhet</a:t>
            </a:r>
          </a:p>
        </p:txBody>
      </p:sp>
    </p:spTree>
    <p:extLst>
      <p:ext uri="{BB962C8B-B14F-4D97-AF65-F5344CB8AC3E}">
        <p14:creationId xmlns:p14="http://schemas.microsoft.com/office/powerpoint/2010/main" val="1409181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2BAE0D-709A-4C5C-8C34-0C593A85FD4F}"/>
              </a:ext>
            </a:extLst>
          </p:cNvPr>
          <p:cNvSpPr>
            <a:spLocks noGrp="1"/>
          </p:cNvSpPr>
          <p:nvPr>
            <p:ph type="title"/>
          </p:nvPr>
        </p:nvSpPr>
        <p:spPr>
          <a:xfrm>
            <a:off x="1912773" y="300464"/>
            <a:ext cx="8534400" cy="1085038"/>
          </a:xfrm>
        </p:spPr>
        <p:txBody>
          <a:bodyPr/>
          <a:lstStyle/>
          <a:p>
            <a:pPr algn="ctr"/>
            <a:r>
              <a:rPr lang="sv-SE" b="1" dirty="0"/>
              <a:t>säsongsplanering 2018/2019</a:t>
            </a:r>
          </a:p>
        </p:txBody>
      </p:sp>
      <p:pic>
        <p:nvPicPr>
          <p:cNvPr id="5" name="Bildobjekt 4">
            <a:extLst>
              <a:ext uri="{FF2B5EF4-FFF2-40B4-BE49-F238E27FC236}">
                <a16:creationId xmlns:a16="http://schemas.microsoft.com/office/drawing/2014/main" id="{96493753-53F0-44BD-A0D5-A40CCA0C5B9E}"/>
              </a:ext>
            </a:extLst>
          </p:cNvPr>
          <p:cNvPicPr>
            <a:picLocks noChangeAspect="1"/>
          </p:cNvPicPr>
          <p:nvPr/>
        </p:nvPicPr>
        <p:blipFill>
          <a:blip r:embed="rId3"/>
          <a:stretch>
            <a:fillRect/>
          </a:stretch>
        </p:blipFill>
        <p:spPr>
          <a:xfrm>
            <a:off x="1300813" y="2062111"/>
            <a:ext cx="9590373" cy="3181694"/>
          </a:xfrm>
          <a:prstGeom prst="rect">
            <a:avLst/>
          </a:prstGeom>
        </p:spPr>
      </p:pic>
      <p:sp>
        <p:nvSpPr>
          <p:cNvPr id="7" name="Rektangel 6">
            <a:extLst>
              <a:ext uri="{FF2B5EF4-FFF2-40B4-BE49-F238E27FC236}">
                <a16:creationId xmlns:a16="http://schemas.microsoft.com/office/drawing/2014/main" id="{C761E967-41E1-4237-8DFF-65F4B36E6B4E}"/>
              </a:ext>
            </a:extLst>
          </p:cNvPr>
          <p:cNvSpPr/>
          <p:nvPr/>
        </p:nvSpPr>
        <p:spPr>
          <a:xfrm>
            <a:off x="4439936" y="1501929"/>
            <a:ext cx="3312125" cy="461665"/>
          </a:xfrm>
          <a:prstGeom prst="rect">
            <a:avLst/>
          </a:prstGeom>
        </p:spPr>
        <p:txBody>
          <a:bodyPr wrap="none">
            <a:spAutoFit/>
          </a:bodyPr>
          <a:lstStyle/>
          <a:p>
            <a:r>
              <a:rPr lang="sv-SE" sz="2400" b="1" dirty="0"/>
              <a:t>Beskrivning av spelet</a:t>
            </a:r>
          </a:p>
        </p:txBody>
      </p:sp>
      <p:sp>
        <p:nvSpPr>
          <p:cNvPr id="8" name="Rektangel 7">
            <a:extLst>
              <a:ext uri="{FF2B5EF4-FFF2-40B4-BE49-F238E27FC236}">
                <a16:creationId xmlns:a16="http://schemas.microsoft.com/office/drawing/2014/main" id="{41578E77-F4F9-4088-A19F-638496F05879}"/>
              </a:ext>
            </a:extLst>
          </p:cNvPr>
          <p:cNvSpPr/>
          <p:nvPr/>
        </p:nvSpPr>
        <p:spPr>
          <a:xfrm>
            <a:off x="370114" y="5511986"/>
            <a:ext cx="11821886" cy="276999"/>
          </a:xfrm>
          <a:prstGeom prst="rect">
            <a:avLst/>
          </a:prstGeom>
        </p:spPr>
        <p:txBody>
          <a:bodyPr wrap="square">
            <a:spAutoFit/>
          </a:bodyPr>
          <a:lstStyle/>
          <a:p>
            <a:endParaRPr lang="sv-SE" sz="1200" dirty="0"/>
          </a:p>
        </p:txBody>
      </p:sp>
    </p:spTree>
    <p:extLst>
      <p:ext uri="{BB962C8B-B14F-4D97-AF65-F5344CB8AC3E}">
        <p14:creationId xmlns:p14="http://schemas.microsoft.com/office/powerpoint/2010/main" val="2447137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2BAE0D-709A-4C5C-8C34-0C593A85FD4F}"/>
              </a:ext>
            </a:extLst>
          </p:cNvPr>
          <p:cNvSpPr>
            <a:spLocks noGrp="1"/>
          </p:cNvSpPr>
          <p:nvPr>
            <p:ph type="title"/>
          </p:nvPr>
        </p:nvSpPr>
        <p:spPr>
          <a:xfrm>
            <a:off x="1940765" y="105205"/>
            <a:ext cx="8534400" cy="1085038"/>
          </a:xfrm>
        </p:spPr>
        <p:txBody>
          <a:bodyPr/>
          <a:lstStyle/>
          <a:p>
            <a:pPr algn="ctr"/>
            <a:r>
              <a:rPr lang="sv-SE" b="1" dirty="0"/>
              <a:t>säsongsplanering 2018/2019</a:t>
            </a:r>
          </a:p>
        </p:txBody>
      </p:sp>
      <p:pic>
        <p:nvPicPr>
          <p:cNvPr id="3" name="Bildobjekt 2">
            <a:extLst>
              <a:ext uri="{FF2B5EF4-FFF2-40B4-BE49-F238E27FC236}">
                <a16:creationId xmlns:a16="http://schemas.microsoft.com/office/drawing/2014/main" id="{FB5B85C6-4BE1-4349-A72E-D2CDA1A4950A}"/>
              </a:ext>
            </a:extLst>
          </p:cNvPr>
          <p:cNvPicPr>
            <a:picLocks noChangeAspect="1"/>
          </p:cNvPicPr>
          <p:nvPr/>
        </p:nvPicPr>
        <p:blipFill>
          <a:blip r:embed="rId2"/>
          <a:stretch>
            <a:fillRect/>
          </a:stretch>
        </p:blipFill>
        <p:spPr>
          <a:xfrm>
            <a:off x="503850" y="1118086"/>
            <a:ext cx="11408229" cy="2638385"/>
          </a:xfrm>
          <a:prstGeom prst="rect">
            <a:avLst/>
          </a:prstGeom>
        </p:spPr>
      </p:pic>
      <p:pic>
        <p:nvPicPr>
          <p:cNvPr id="6" name="Bildobjekt 5">
            <a:extLst>
              <a:ext uri="{FF2B5EF4-FFF2-40B4-BE49-F238E27FC236}">
                <a16:creationId xmlns:a16="http://schemas.microsoft.com/office/drawing/2014/main" id="{7C9B2D1D-83A6-4922-AF46-B9D36A117474}"/>
              </a:ext>
            </a:extLst>
          </p:cNvPr>
          <p:cNvPicPr>
            <a:picLocks noChangeAspect="1"/>
          </p:cNvPicPr>
          <p:nvPr/>
        </p:nvPicPr>
        <p:blipFill>
          <a:blip r:embed="rId3"/>
          <a:stretch>
            <a:fillRect/>
          </a:stretch>
        </p:blipFill>
        <p:spPr>
          <a:xfrm>
            <a:off x="503850" y="3937290"/>
            <a:ext cx="11408229" cy="2675546"/>
          </a:xfrm>
          <a:prstGeom prst="rect">
            <a:avLst/>
          </a:prstGeom>
        </p:spPr>
      </p:pic>
    </p:spTree>
    <p:extLst>
      <p:ext uri="{BB962C8B-B14F-4D97-AF65-F5344CB8AC3E}">
        <p14:creationId xmlns:p14="http://schemas.microsoft.com/office/powerpoint/2010/main" val="2185381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2BAE0D-709A-4C5C-8C34-0C593A85FD4F}"/>
              </a:ext>
            </a:extLst>
          </p:cNvPr>
          <p:cNvSpPr>
            <a:spLocks noGrp="1"/>
          </p:cNvSpPr>
          <p:nvPr>
            <p:ph type="title"/>
          </p:nvPr>
        </p:nvSpPr>
        <p:spPr>
          <a:xfrm>
            <a:off x="1828800" y="-93057"/>
            <a:ext cx="8534400" cy="1507067"/>
          </a:xfrm>
        </p:spPr>
        <p:txBody>
          <a:bodyPr/>
          <a:lstStyle/>
          <a:p>
            <a:pPr algn="ctr"/>
            <a:r>
              <a:rPr lang="sv-SE" b="1" dirty="0"/>
              <a:t>Matchvärd o kiosken </a:t>
            </a:r>
          </a:p>
        </p:txBody>
      </p:sp>
      <p:sp>
        <p:nvSpPr>
          <p:cNvPr id="3" name="Rektangel 2">
            <a:extLst>
              <a:ext uri="{FF2B5EF4-FFF2-40B4-BE49-F238E27FC236}">
                <a16:creationId xmlns:a16="http://schemas.microsoft.com/office/drawing/2014/main" id="{1FD148DA-F385-45CF-9171-2278D8D342E1}"/>
              </a:ext>
            </a:extLst>
          </p:cNvPr>
          <p:cNvSpPr/>
          <p:nvPr/>
        </p:nvSpPr>
        <p:spPr>
          <a:xfrm>
            <a:off x="491003" y="1876235"/>
            <a:ext cx="11209993" cy="3970318"/>
          </a:xfrm>
          <a:prstGeom prst="rect">
            <a:avLst/>
          </a:prstGeom>
        </p:spPr>
        <p:txBody>
          <a:bodyPr wrap="square">
            <a:spAutoFit/>
          </a:bodyPr>
          <a:lstStyle/>
          <a:p>
            <a:r>
              <a:rPr lang="sv-SE" b="1" dirty="0"/>
              <a:t>Matchvärd:</a:t>
            </a:r>
          </a:p>
          <a:p>
            <a:endParaRPr lang="sv-SE" b="1" dirty="0"/>
          </a:p>
          <a:p>
            <a:pPr marL="285750" indent="-285750">
              <a:buFont typeface="Arial" panose="020B0604020202020204" pitchFamily="34" charset="0"/>
              <a:buChar char="•"/>
            </a:pPr>
            <a:r>
              <a:rPr lang="sv-SE" dirty="0"/>
              <a:t>Ska finnas på plats samtidigt som laget samlas</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Ska hälsa gästande lag välkomna och visa dem till sitt omklädningsrum</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Ska vara behjälplig till ”kioskföräldrarna”, praktiskt hur funkar det i kiosken så den kommer igång</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Ska hälsa domaren välkommen</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Ska vara ett stöd till domaren i halvtid, om möjligt kunna ge tips för kommande halvlek</a:t>
            </a:r>
          </a:p>
          <a:p>
            <a:endParaRPr lang="sv-SE" dirty="0"/>
          </a:p>
          <a:p>
            <a:pPr marL="285750" indent="-285750">
              <a:buFont typeface="Arial" panose="020B0604020202020204" pitchFamily="34" charset="0"/>
              <a:buChar char="•"/>
            </a:pPr>
            <a:r>
              <a:rPr lang="sv-SE" dirty="0"/>
              <a:t>Ska vara lite ordningsman gällande språkbruk bland publiken, både gästande som hemmalaget. Framför observant på kommentarer som är direkt riktade mot domaren.</a:t>
            </a:r>
          </a:p>
        </p:txBody>
      </p:sp>
    </p:spTree>
    <p:extLst>
      <p:ext uri="{BB962C8B-B14F-4D97-AF65-F5344CB8AC3E}">
        <p14:creationId xmlns:p14="http://schemas.microsoft.com/office/powerpoint/2010/main" val="4129499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19000">
              <a:schemeClr val="bg2">
                <a:tint val="97000"/>
                <a:hueMod val="92000"/>
                <a:satMod val="169000"/>
                <a:lumMod val="164000"/>
              </a:schemeClr>
            </a:gs>
            <a:gs pos="47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2BAE0D-709A-4C5C-8C34-0C593A85FD4F}"/>
              </a:ext>
            </a:extLst>
          </p:cNvPr>
          <p:cNvSpPr>
            <a:spLocks noGrp="1"/>
          </p:cNvSpPr>
          <p:nvPr>
            <p:ph type="title"/>
          </p:nvPr>
        </p:nvSpPr>
        <p:spPr>
          <a:xfrm>
            <a:off x="1828800" y="-117446"/>
            <a:ext cx="8534400" cy="1162340"/>
          </a:xfrm>
        </p:spPr>
        <p:txBody>
          <a:bodyPr/>
          <a:lstStyle/>
          <a:p>
            <a:pPr algn="ctr"/>
            <a:r>
              <a:rPr lang="sv-SE" b="1" dirty="0"/>
              <a:t>Laget.se</a:t>
            </a:r>
          </a:p>
        </p:txBody>
      </p:sp>
      <p:pic>
        <p:nvPicPr>
          <p:cNvPr id="5" name="Bildobjekt 4">
            <a:extLst>
              <a:ext uri="{FF2B5EF4-FFF2-40B4-BE49-F238E27FC236}">
                <a16:creationId xmlns:a16="http://schemas.microsoft.com/office/drawing/2014/main" id="{69669409-E62A-4CDF-9EED-DE281AAF6092}"/>
              </a:ext>
            </a:extLst>
          </p:cNvPr>
          <p:cNvPicPr>
            <a:picLocks noChangeAspect="1"/>
          </p:cNvPicPr>
          <p:nvPr/>
        </p:nvPicPr>
        <p:blipFill>
          <a:blip r:embed="rId2"/>
          <a:stretch>
            <a:fillRect/>
          </a:stretch>
        </p:blipFill>
        <p:spPr>
          <a:xfrm>
            <a:off x="2509749" y="942324"/>
            <a:ext cx="7172501" cy="5767034"/>
          </a:xfrm>
          <a:prstGeom prst="rect">
            <a:avLst/>
          </a:prstGeom>
          <a:effectLst>
            <a:reflection stA="45000" endPos="1000" dist="50800" dir="5400000" sy="-100000" algn="bl" rotWithShape="0"/>
            <a:softEdge rad="127000"/>
          </a:effectLst>
        </p:spPr>
      </p:pic>
      <p:sp>
        <p:nvSpPr>
          <p:cNvPr id="4" name="Pil: höger 3">
            <a:extLst>
              <a:ext uri="{FF2B5EF4-FFF2-40B4-BE49-F238E27FC236}">
                <a16:creationId xmlns:a16="http://schemas.microsoft.com/office/drawing/2014/main" id="{F1BD2F9E-8DAF-4FBD-A8E0-0304F62828A8}"/>
              </a:ext>
            </a:extLst>
          </p:cNvPr>
          <p:cNvSpPr/>
          <p:nvPr/>
        </p:nvSpPr>
        <p:spPr>
          <a:xfrm rot="5400000">
            <a:off x="9018602" y="3150101"/>
            <a:ext cx="660676" cy="5411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708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Sektor">
  <a:themeElements>
    <a:clrScheme name="Sek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k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k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2677</TotalTime>
  <Words>744</Words>
  <Application>Microsoft Office PowerPoint</Application>
  <PresentationFormat>Bredbild</PresentationFormat>
  <Paragraphs>108</Paragraphs>
  <Slides>14</Slides>
  <Notes>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Arial</vt:lpstr>
      <vt:lpstr>Calibri</vt:lpstr>
      <vt:lpstr>Century Gothic</vt:lpstr>
      <vt:lpstr>Wingdings 3</vt:lpstr>
      <vt:lpstr>Sektor</vt:lpstr>
      <vt:lpstr>Föräldramöte</vt:lpstr>
      <vt:lpstr>Presentation av truppen</vt:lpstr>
      <vt:lpstr>Arbetsfördelning inom ledarna </vt:lpstr>
      <vt:lpstr>Blå svarta tråden</vt:lpstr>
      <vt:lpstr>Blå svarta tråden</vt:lpstr>
      <vt:lpstr>säsongsplanering 2018/2019</vt:lpstr>
      <vt:lpstr>säsongsplanering 2018/2019</vt:lpstr>
      <vt:lpstr>Matchvärd o kiosken </vt:lpstr>
      <vt:lpstr>Laget.se</vt:lpstr>
      <vt:lpstr>Laget.se - kallelser</vt:lpstr>
      <vt:lpstr>Snapchat</vt:lpstr>
      <vt:lpstr>Medlemsavgifter</vt:lpstr>
      <vt:lpstr>Evt. försäljning till lagkassan, läger mm   </vt:lpstr>
      <vt:lpstr>Nh-cupen &amp; Övriga 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12 jan</dc:title>
  <dc:creator>Håkan Palm</dc:creator>
  <cp:lastModifiedBy>Håkan Palm</cp:lastModifiedBy>
  <cp:revision>66</cp:revision>
  <dcterms:created xsi:type="dcterms:W3CDTF">2018-12-25T20:16:35Z</dcterms:created>
  <dcterms:modified xsi:type="dcterms:W3CDTF">2020-04-29T07:51:33Z</dcterms:modified>
</cp:coreProperties>
</file>