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7" r:id="rId3"/>
    <p:sldId id="257" r:id="rId4"/>
    <p:sldId id="258" r:id="rId5"/>
    <p:sldId id="259" r:id="rId6"/>
    <p:sldId id="265" r:id="rId7"/>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3E82"/>
    <a:srgbClr val="325596"/>
    <a:srgbClr val="E3AF64"/>
    <a:srgbClr val="DA8134"/>
    <a:srgbClr val="CCCCCC"/>
    <a:srgbClr val="FECC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868"/>
    <p:restoredTop sz="94650"/>
  </p:normalViewPr>
  <p:slideViewPr>
    <p:cSldViewPr snapToGrid="0" snapToObjects="1">
      <p:cViewPr varScale="1">
        <p:scale>
          <a:sx n="120" d="100"/>
          <a:sy n="120" d="100"/>
        </p:scale>
        <p:origin x="1504" y="184"/>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34494CAB-7517-8B4A-9BDB-AC0872836FD3}" type="datetimeFigureOut">
              <a:rPr lang="sv-SE" smtClean="0"/>
              <a:t>2021-09-29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DC2AA529-7FB3-3344-9210-C58823052ADA}" type="slidenum">
              <a:rPr lang="sv-SE" smtClean="0"/>
              <a:t>‹#›</a:t>
            </a:fld>
            <a:endParaRPr lang="sv-SE" dirty="0"/>
          </a:p>
        </p:txBody>
      </p:sp>
    </p:spTree>
    <p:extLst>
      <p:ext uri="{BB962C8B-B14F-4D97-AF65-F5344CB8AC3E}">
        <p14:creationId xmlns:p14="http://schemas.microsoft.com/office/powerpoint/2010/main" val="2848821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4494CAB-7517-8B4A-9BDB-AC0872836FD3}" type="datetimeFigureOut">
              <a:rPr lang="sv-SE" smtClean="0"/>
              <a:t>2021-09-29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DC2AA529-7FB3-3344-9210-C58823052ADA}" type="slidenum">
              <a:rPr lang="sv-SE" smtClean="0"/>
              <a:t>‹#›</a:t>
            </a:fld>
            <a:endParaRPr lang="sv-SE" dirty="0"/>
          </a:p>
        </p:txBody>
      </p:sp>
    </p:spTree>
    <p:extLst>
      <p:ext uri="{BB962C8B-B14F-4D97-AF65-F5344CB8AC3E}">
        <p14:creationId xmlns:p14="http://schemas.microsoft.com/office/powerpoint/2010/main" val="2138856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4494CAB-7517-8B4A-9BDB-AC0872836FD3}" type="datetimeFigureOut">
              <a:rPr lang="sv-SE" smtClean="0"/>
              <a:t>2021-09-29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DC2AA529-7FB3-3344-9210-C58823052ADA}" type="slidenum">
              <a:rPr lang="sv-SE" smtClean="0"/>
              <a:t>‹#›</a:t>
            </a:fld>
            <a:endParaRPr lang="sv-SE" dirty="0"/>
          </a:p>
        </p:txBody>
      </p:sp>
    </p:spTree>
    <p:extLst>
      <p:ext uri="{BB962C8B-B14F-4D97-AF65-F5344CB8AC3E}">
        <p14:creationId xmlns:p14="http://schemas.microsoft.com/office/powerpoint/2010/main" val="2972003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4494CAB-7517-8B4A-9BDB-AC0872836FD3}" type="datetimeFigureOut">
              <a:rPr lang="sv-SE" smtClean="0"/>
              <a:t>2021-09-29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DC2AA529-7FB3-3344-9210-C58823052ADA}" type="slidenum">
              <a:rPr lang="sv-SE" smtClean="0"/>
              <a:t>‹#›</a:t>
            </a:fld>
            <a:endParaRPr lang="sv-SE" dirty="0"/>
          </a:p>
        </p:txBody>
      </p:sp>
    </p:spTree>
    <p:extLst>
      <p:ext uri="{BB962C8B-B14F-4D97-AF65-F5344CB8AC3E}">
        <p14:creationId xmlns:p14="http://schemas.microsoft.com/office/powerpoint/2010/main" val="1945396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34494CAB-7517-8B4A-9BDB-AC0872836FD3}" type="datetimeFigureOut">
              <a:rPr lang="sv-SE" smtClean="0"/>
              <a:t>2021-09-29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DC2AA529-7FB3-3344-9210-C58823052ADA}" type="slidenum">
              <a:rPr lang="sv-SE" smtClean="0"/>
              <a:t>‹#›</a:t>
            </a:fld>
            <a:endParaRPr lang="sv-SE" dirty="0"/>
          </a:p>
        </p:txBody>
      </p:sp>
    </p:spTree>
    <p:extLst>
      <p:ext uri="{BB962C8B-B14F-4D97-AF65-F5344CB8AC3E}">
        <p14:creationId xmlns:p14="http://schemas.microsoft.com/office/powerpoint/2010/main" val="1151426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4494CAB-7517-8B4A-9BDB-AC0872836FD3}" type="datetimeFigureOut">
              <a:rPr lang="sv-SE" smtClean="0"/>
              <a:t>2021-09-29</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DC2AA529-7FB3-3344-9210-C58823052ADA}" type="slidenum">
              <a:rPr lang="sv-SE" smtClean="0"/>
              <a:t>‹#›</a:t>
            </a:fld>
            <a:endParaRPr lang="sv-SE" dirty="0"/>
          </a:p>
        </p:txBody>
      </p:sp>
    </p:spTree>
    <p:extLst>
      <p:ext uri="{BB962C8B-B14F-4D97-AF65-F5344CB8AC3E}">
        <p14:creationId xmlns:p14="http://schemas.microsoft.com/office/powerpoint/2010/main" val="352110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4494CAB-7517-8B4A-9BDB-AC0872836FD3}" type="datetimeFigureOut">
              <a:rPr lang="sv-SE" smtClean="0"/>
              <a:t>2021-09-29</a:t>
            </a:fld>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9" name="Platshållare för bildnummer 8"/>
          <p:cNvSpPr>
            <a:spLocks noGrp="1"/>
          </p:cNvSpPr>
          <p:nvPr>
            <p:ph type="sldNum" sz="quarter" idx="12"/>
          </p:nvPr>
        </p:nvSpPr>
        <p:spPr/>
        <p:txBody>
          <a:bodyPr/>
          <a:lstStyle/>
          <a:p>
            <a:fld id="{DC2AA529-7FB3-3344-9210-C58823052ADA}" type="slidenum">
              <a:rPr lang="sv-SE" smtClean="0"/>
              <a:t>‹#›</a:t>
            </a:fld>
            <a:endParaRPr lang="sv-SE" dirty="0"/>
          </a:p>
        </p:txBody>
      </p:sp>
    </p:spTree>
    <p:extLst>
      <p:ext uri="{BB962C8B-B14F-4D97-AF65-F5344CB8AC3E}">
        <p14:creationId xmlns:p14="http://schemas.microsoft.com/office/powerpoint/2010/main" val="1603021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4494CAB-7517-8B4A-9BDB-AC0872836FD3}" type="datetimeFigureOut">
              <a:rPr lang="sv-SE" smtClean="0"/>
              <a:t>2021-09-29</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DC2AA529-7FB3-3344-9210-C58823052ADA}" type="slidenum">
              <a:rPr lang="sv-SE" smtClean="0"/>
              <a:t>‹#›</a:t>
            </a:fld>
            <a:endParaRPr lang="sv-SE" dirty="0"/>
          </a:p>
        </p:txBody>
      </p:sp>
    </p:spTree>
    <p:extLst>
      <p:ext uri="{BB962C8B-B14F-4D97-AF65-F5344CB8AC3E}">
        <p14:creationId xmlns:p14="http://schemas.microsoft.com/office/powerpoint/2010/main" val="2391862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4494CAB-7517-8B4A-9BDB-AC0872836FD3}" type="datetimeFigureOut">
              <a:rPr lang="sv-SE" smtClean="0"/>
              <a:t>2021-09-29</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DC2AA529-7FB3-3344-9210-C58823052ADA}" type="slidenum">
              <a:rPr lang="sv-SE" smtClean="0"/>
              <a:t>‹#›</a:t>
            </a:fld>
            <a:endParaRPr lang="sv-SE" dirty="0"/>
          </a:p>
        </p:txBody>
      </p:sp>
    </p:spTree>
    <p:extLst>
      <p:ext uri="{BB962C8B-B14F-4D97-AF65-F5344CB8AC3E}">
        <p14:creationId xmlns:p14="http://schemas.microsoft.com/office/powerpoint/2010/main" val="1831758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4494CAB-7517-8B4A-9BDB-AC0872836FD3}" type="datetimeFigureOut">
              <a:rPr lang="sv-SE" smtClean="0"/>
              <a:t>2021-09-29</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DC2AA529-7FB3-3344-9210-C58823052ADA}" type="slidenum">
              <a:rPr lang="sv-SE" smtClean="0"/>
              <a:t>‹#›</a:t>
            </a:fld>
            <a:endParaRPr lang="sv-SE" dirty="0"/>
          </a:p>
        </p:txBody>
      </p:sp>
    </p:spTree>
    <p:extLst>
      <p:ext uri="{BB962C8B-B14F-4D97-AF65-F5344CB8AC3E}">
        <p14:creationId xmlns:p14="http://schemas.microsoft.com/office/powerpoint/2010/main" val="3100479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4494CAB-7517-8B4A-9BDB-AC0872836FD3}" type="datetimeFigureOut">
              <a:rPr lang="sv-SE" smtClean="0"/>
              <a:t>2021-09-29</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DC2AA529-7FB3-3344-9210-C58823052ADA}" type="slidenum">
              <a:rPr lang="sv-SE" smtClean="0"/>
              <a:t>‹#›</a:t>
            </a:fld>
            <a:endParaRPr lang="sv-SE" dirty="0"/>
          </a:p>
        </p:txBody>
      </p:sp>
    </p:spTree>
    <p:extLst>
      <p:ext uri="{BB962C8B-B14F-4D97-AF65-F5344CB8AC3E}">
        <p14:creationId xmlns:p14="http://schemas.microsoft.com/office/powerpoint/2010/main" val="1361106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94CAB-7517-8B4A-9BDB-AC0872836FD3}" type="datetimeFigureOut">
              <a:rPr lang="sv-SE" smtClean="0"/>
              <a:t>2021-09-29</a:t>
            </a:fld>
            <a:endParaRPr lang="sv-SE" dirty="0"/>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AA529-7FB3-3344-9210-C58823052ADA}" type="slidenum">
              <a:rPr lang="sv-SE" smtClean="0"/>
              <a:t>‹#›</a:t>
            </a:fld>
            <a:endParaRPr lang="sv-SE" dirty="0"/>
          </a:p>
        </p:txBody>
      </p:sp>
    </p:spTree>
    <p:extLst>
      <p:ext uri="{BB962C8B-B14F-4D97-AF65-F5344CB8AC3E}">
        <p14:creationId xmlns:p14="http://schemas.microsoft.com/office/powerpoint/2010/main" val="3124867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mailto:rif@allt.se" TargetMode="Externa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324279" y="310729"/>
            <a:ext cx="8525843" cy="620107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2" name="Rubrik 1"/>
          <p:cNvSpPr>
            <a:spLocks noGrp="1"/>
          </p:cNvSpPr>
          <p:nvPr>
            <p:ph type="ctrTitle"/>
          </p:nvPr>
        </p:nvSpPr>
        <p:spPr>
          <a:xfrm>
            <a:off x="2351313" y="952208"/>
            <a:ext cx="5833641" cy="1470025"/>
          </a:xfrm>
        </p:spPr>
        <p:txBody>
          <a:bodyPr>
            <a:noAutofit/>
          </a:bodyPr>
          <a:lstStyle/>
          <a:p>
            <a:pPr>
              <a:lnSpc>
                <a:spcPct val="80000"/>
              </a:lnSpc>
            </a:pPr>
            <a:r>
              <a:rPr lang="sv-SE" sz="7200" b="1" dirty="0">
                <a:solidFill>
                  <a:srgbClr val="003E82"/>
                </a:solidFill>
              </a:rPr>
              <a:t>RÖNNSKÄR </a:t>
            </a:r>
            <a:br>
              <a:rPr lang="sv-SE" sz="7200" b="1" dirty="0">
                <a:solidFill>
                  <a:srgbClr val="003E82"/>
                </a:solidFill>
              </a:rPr>
            </a:br>
            <a:r>
              <a:rPr lang="sv-SE" sz="6800" b="1" dirty="0">
                <a:solidFill>
                  <a:srgbClr val="003E82"/>
                </a:solidFill>
              </a:rPr>
              <a:t>RAILCARE IF</a:t>
            </a:r>
          </a:p>
        </p:txBody>
      </p:sp>
      <p:pic>
        <p:nvPicPr>
          <p:cNvPr id="5" name="Bildobjekt 4" descr="Macintosh HD:Users:josefine:Dropbox:Josefine:Fotboll:Logotype:RIF_logo_fyrfärg.eps"/>
          <p:cNvPicPr/>
          <p:nvPr/>
        </p:nvPicPr>
        <p:blipFill>
          <a:blip r:embed="rId2">
            <a:extLst>
              <a:ext uri="{28A0092B-C50C-407E-A947-70E740481C1C}">
                <a14:useLocalDpi xmlns:a14="http://schemas.microsoft.com/office/drawing/2010/main" val="0"/>
              </a:ext>
            </a:extLst>
          </a:blip>
          <a:srcRect/>
          <a:stretch>
            <a:fillRect/>
          </a:stretch>
        </p:blipFill>
        <p:spPr bwMode="auto">
          <a:xfrm>
            <a:off x="1442535" y="838670"/>
            <a:ext cx="1097941" cy="1741142"/>
          </a:xfrm>
          <a:prstGeom prst="rect">
            <a:avLst/>
          </a:prstGeom>
          <a:noFill/>
          <a:ln>
            <a:noFill/>
          </a:ln>
        </p:spPr>
      </p:pic>
      <p:pic>
        <p:nvPicPr>
          <p:cNvPr id="6" name="Bildobjekt 5"/>
          <p:cNvPicPr>
            <a:picLocks noChangeAspect="1"/>
          </p:cNvPicPr>
          <p:nvPr/>
        </p:nvPicPr>
        <p:blipFill>
          <a:blip r:embed="rId3"/>
          <a:stretch>
            <a:fillRect/>
          </a:stretch>
        </p:blipFill>
        <p:spPr>
          <a:xfrm>
            <a:off x="1347954" y="3307310"/>
            <a:ext cx="2941755" cy="2639629"/>
          </a:xfrm>
          <a:prstGeom prst="rect">
            <a:avLst/>
          </a:prstGeom>
        </p:spPr>
      </p:pic>
      <p:pic>
        <p:nvPicPr>
          <p:cNvPr id="7" name="Bildobjekt 6"/>
          <p:cNvPicPr>
            <a:picLocks noChangeAspect="1"/>
          </p:cNvPicPr>
          <p:nvPr/>
        </p:nvPicPr>
        <p:blipFill>
          <a:blip r:embed="rId4"/>
          <a:stretch>
            <a:fillRect/>
          </a:stretch>
        </p:blipFill>
        <p:spPr>
          <a:xfrm>
            <a:off x="4891214" y="3306697"/>
            <a:ext cx="2942438" cy="2640242"/>
          </a:xfrm>
          <a:prstGeom prst="rect">
            <a:avLst/>
          </a:prstGeom>
        </p:spPr>
      </p:pic>
    </p:spTree>
    <p:extLst>
      <p:ext uri="{BB962C8B-B14F-4D97-AF65-F5344CB8AC3E}">
        <p14:creationId xmlns:p14="http://schemas.microsoft.com/office/powerpoint/2010/main" val="547934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56653" y="1891396"/>
            <a:ext cx="7566516" cy="3593654"/>
          </a:xfrm>
          <a:solidFill>
            <a:schemeClr val="bg1">
              <a:lumMod val="85000"/>
            </a:schemeClr>
          </a:solidFill>
          <a:ln>
            <a:noFill/>
          </a:ln>
          <a:effectLst/>
        </p:spPr>
        <p:txBody>
          <a:bodyPr>
            <a:normAutofit/>
          </a:bodyPr>
          <a:lstStyle/>
          <a:p>
            <a:r>
              <a:rPr lang="sv-SE" sz="2000" dirty="0">
                <a:solidFill>
                  <a:srgbClr val="325596"/>
                </a:solidFill>
              </a:rPr>
              <a:t>Samhället Skelleftehamn kommer att vara betydelsefullt i den framtidsresa som Skellefteå är inne i just nu.</a:t>
            </a:r>
            <a:br>
              <a:rPr lang="sv-SE" sz="2000" dirty="0">
                <a:solidFill>
                  <a:srgbClr val="325596"/>
                </a:solidFill>
              </a:rPr>
            </a:br>
            <a:r>
              <a:rPr lang="sv-SE" sz="2000" dirty="0">
                <a:solidFill>
                  <a:srgbClr val="325596"/>
                </a:solidFill>
              </a:rPr>
              <a:t>Hamnutbyggnaden, etableringar i ett nytt industriområde, bostadsbyggande kommer på sikt att innebära inflyttning till samhället.</a:t>
            </a:r>
            <a:br>
              <a:rPr lang="sv-SE" sz="2000" dirty="0">
                <a:solidFill>
                  <a:srgbClr val="325596"/>
                </a:solidFill>
              </a:rPr>
            </a:br>
            <a:r>
              <a:rPr lang="sv-SE" sz="2000" dirty="0">
                <a:solidFill>
                  <a:srgbClr val="325596"/>
                </a:solidFill>
              </a:rPr>
              <a:t>Utifrån den förväntade framtiden så har Rönnskär </a:t>
            </a:r>
            <a:r>
              <a:rPr lang="sv-SE" sz="2000" dirty="0" err="1">
                <a:solidFill>
                  <a:srgbClr val="325596"/>
                </a:solidFill>
              </a:rPr>
              <a:t>Railcare</a:t>
            </a:r>
            <a:r>
              <a:rPr lang="sv-SE" sz="2000" dirty="0">
                <a:solidFill>
                  <a:srgbClr val="325596"/>
                </a:solidFill>
              </a:rPr>
              <a:t> IF förberett sig för att kunna ta emot ännu fler i vår verksamhet och på det sättet bidra på ett positivt sätt till samhällsutvecklingen.</a:t>
            </a:r>
          </a:p>
        </p:txBody>
      </p:sp>
      <p:pic>
        <p:nvPicPr>
          <p:cNvPr id="4" name="Bildobjekt 3" descr="Macintosh HD:Users:josefine:Dropbox:Josefine:Fotboll:Logotype:RIF_logo_fyrfärg.eps"/>
          <p:cNvPicPr/>
          <p:nvPr/>
        </p:nvPicPr>
        <p:blipFill>
          <a:blip r:embed="rId2">
            <a:extLst>
              <a:ext uri="{28A0092B-C50C-407E-A947-70E740481C1C}">
                <a14:useLocalDpi xmlns:a14="http://schemas.microsoft.com/office/drawing/2010/main" val="0"/>
              </a:ext>
            </a:extLst>
          </a:blip>
          <a:srcRect/>
          <a:stretch>
            <a:fillRect/>
          </a:stretch>
        </p:blipFill>
        <p:spPr bwMode="auto">
          <a:xfrm>
            <a:off x="314550" y="338801"/>
            <a:ext cx="779894" cy="1255376"/>
          </a:xfrm>
          <a:prstGeom prst="rect">
            <a:avLst/>
          </a:prstGeom>
          <a:noFill/>
          <a:ln>
            <a:noFill/>
          </a:ln>
        </p:spPr>
      </p:pic>
      <p:sp>
        <p:nvSpPr>
          <p:cNvPr id="6" name="Rektangel 5"/>
          <p:cNvSpPr/>
          <p:nvPr/>
        </p:nvSpPr>
        <p:spPr>
          <a:xfrm>
            <a:off x="1569882" y="498410"/>
            <a:ext cx="7116917" cy="830997"/>
          </a:xfrm>
          <a:prstGeom prst="rect">
            <a:avLst/>
          </a:prstGeom>
        </p:spPr>
        <p:txBody>
          <a:bodyPr wrap="square">
            <a:spAutoFit/>
          </a:bodyPr>
          <a:lstStyle/>
          <a:p>
            <a:r>
              <a:rPr lang="sv-SE" sz="4800" b="1" dirty="0">
                <a:solidFill>
                  <a:srgbClr val="325596"/>
                </a:solidFill>
              </a:rPr>
              <a:t>RÖNNSKÄR RAILCARE IF</a:t>
            </a:r>
            <a:endParaRPr lang="sv-SE" sz="4800" dirty="0"/>
          </a:p>
        </p:txBody>
      </p:sp>
    </p:spTree>
    <p:extLst>
      <p:ext uri="{BB962C8B-B14F-4D97-AF65-F5344CB8AC3E}">
        <p14:creationId xmlns:p14="http://schemas.microsoft.com/office/powerpoint/2010/main" val="759778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56653" y="1891396"/>
            <a:ext cx="7566516" cy="3593654"/>
          </a:xfrm>
          <a:solidFill>
            <a:schemeClr val="bg1">
              <a:lumMod val="85000"/>
            </a:schemeClr>
          </a:solidFill>
          <a:ln>
            <a:noFill/>
          </a:ln>
          <a:effectLst/>
        </p:spPr>
        <p:txBody>
          <a:bodyPr>
            <a:normAutofit/>
          </a:bodyPr>
          <a:lstStyle/>
          <a:p>
            <a:r>
              <a:rPr lang="sv-SE" sz="3200" dirty="0">
                <a:solidFill>
                  <a:srgbClr val="325596"/>
                </a:solidFill>
              </a:rPr>
              <a:t>VI BEHÖVER ER.</a:t>
            </a:r>
            <a:br>
              <a:rPr lang="sv-SE" sz="3200" dirty="0">
                <a:solidFill>
                  <a:srgbClr val="325596"/>
                </a:solidFill>
              </a:rPr>
            </a:br>
            <a:r>
              <a:rPr lang="sv-SE" sz="3200" dirty="0">
                <a:solidFill>
                  <a:srgbClr val="325596"/>
                </a:solidFill>
              </a:rPr>
              <a:t> SAMHÄLLET, BARNEN OCH </a:t>
            </a:r>
            <a:br>
              <a:rPr lang="sv-SE" sz="3200" dirty="0">
                <a:solidFill>
                  <a:srgbClr val="325596"/>
                </a:solidFill>
              </a:rPr>
            </a:br>
            <a:r>
              <a:rPr lang="sv-SE" sz="3200" dirty="0">
                <a:solidFill>
                  <a:srgbClr val="325596"/>
                </a:solidFill>
              </a:rPr>
              <a:t>UNGDOMARNA BEHÖVER OSS. </a:t>
            </a:r>
            <a:br>
              <a:rPr lang="sv-SE" sz="2000" dirty="0">
                <a:solidFill>
                  <a:srgbClr val="325596"/>
                </a:solidFill>
              </a:rPr>
            </a:br>
            <a:br>
              <a:rPr lang="sv-SE" sz="2000" dirty="0">
                <a:solidFill>
                  <a:srgbClr val="325596"/>
                </a:solidFill>
              </a:rPr>
            </a:br>
            <a:r>
              <a:rPr lang="sv-SE" sz="2400" dirty="0">
                <a:solidFill>
                  <a:srgbClr val="325596"/>
                </a:solidFill>
              </a:rPr>
              <a:t>Tillsammans gör vi vår kust och våra fina samhällen Skelleftehamn med omnejd till en ännu </a:t>
            </a:r>
            <a:br>
              <a:rPr lang="sv-SE" sz="2400" dirty="0">
                <a:solidFill>
                  <a:srgbClr val="325596"/>
                </a:solidFill>
              </a:rPr>
            </a:br>
            <a:r>
              <a:rPr lang="sv-SE" sz="2400" dirty="0">
                <a:solidFill>
                  <a:srgbClr val="325596"/>
                </a:solidFill>
              </a:rPr>
              <a:t>bättre plats att växa upp och bo i. </a:t>
            </a:r>
          </a:p>
        </p:txBody>
      </p:sp>
      <p:pic>
        <p:nvPicPr>
          <p:cNvPr id="4" name="Bildobjekt 3" descr="Macintosh HD:Users:josefine:Dropbox:Josefine:Fotboll:Logotype:RIF_logo_fyrfärg.eps"/>
          <p:cNvPicPr/>
          <p:nvPr/>
        </p:nvPicPr>
        <p:blipFill>
          <a:blip r:embed="rId2">
            <a:extLst>
              <a:ext uri="{28A0092B-C50C-407E-A947-70E740481C1C}">
                <a14:useLocalDpi xmlns:a14="http://schemas.microsoft.com/office/drawing/2010/main" val="0"/>
              </a:ext>
            </a:extLst>
          </a:blip>
          <a:srcRect/>
          <a:stretch>
            <a:fillRect/>
          </a:stretch>
        </p:blipFill>
        <p:spPr bwMode="auto">
          <a:xfrm>
            <a:off x="314550" y="338801"/>
            <a:ext cx="779894" cy="1255376"/>
          </a:xfrm>
          <a:prstGeom prst="rect">
            <a:avLst/>
          </a:prstGeom>
          <a:noFill/>
          <a:ln>
            <a:noFill/>
          </a:ln>
        </p:spPr>
      </p:pic>
      <p:sp>
        <p:nvSpPr>
          <p:cNvPr id="6" name="Rektangel 5"/>
          <p:cNvSpPr/>
          <p:nvPr/>
        </p:nvSpPr>
        <p:spPr>
          <a:xfrm>
            <a:off x="1569882" y="498410"/>
            <a:ext cx="7116917" cy="830997"/>
          </a:xfrm>
          <a:prstGeom prst="rect">
            <a:avLst/>
          </a:prstGeom>
        </p:spPr>
        <p:txBody>
          <a:bodyPr wrap="square">
            <a:spAutoFit/>
          </a:bodyPr>
          <a:lstStyle/>
          <a:p>
            <a:r>
              <a:rPr lang="sv-SE" sz="4800" b="1" dirty="0">
                <a:solidFill>
                  <a:srgbClr val="325596"/>
                </a:solidFill>
              </a:rPr>
              <a:t>RÖNNSKÄR RAILCARE IF</a:t>
            </a:r>
            <a:endParaRPr lang="sv-SE" sz="4800" dirty="0"/>
          </a:p>
        </p:txBody>
      </p:sp>
    </p:spTree>
    <p:extLst>
      <p:ext uri="{BB962C8B-B14F-4D97-AF65-F5344CB8AC3E}">
        <p14:creationId xmlns:p14="http://schemas.microsoft.com/office/powerpoint/2010/main" val="1523335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6"/>
          <p:cNvSpPr/>
          <p:nvPr/>
        </p:nvSpPr>
        <p:spPr>
          <a:xfrm>
            <a:off x="485206" y="1810338"/>
            <a:ext cx="8162241" cy="456787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3" name="Platshållare för innehåll 2"/>
          <p:cNvSpPr>
            <a:spLocks noGrp="1"/>
          </p:cNvSpPr>
          <p:nvPr>
            <p:ph idx="1"/>
          </p:nvPr>
        </p:nvSpPr>
        <p:spPr>
          <a:xfrm>
            <a:off x="608025" y="1820664"/>
            <a:ext cx="8039422" cy="4557543"/>
          </a:xfrm>
          <a:ln>
            <a:noFill/>
          </a:ln>
        </p:spPr>
        <p:txBody>
          <a:bodyPr>
            <a:noAutofit/>
          </a:bodyPr>
          <a:lstStyle/>
          <a:p>
            <a:pPr marL="0" indent="0">
              <a:buNone/>
            </a:pPr>
            <a:r>
              <a:rPr lang="sv-SE" sz="2400" b="1" dirty="0">
                <a:solidFill>
                  <a:srgbClr val="003E82"/>
                </a:solidFill>
              </a:rPr>
              <a:t>UNGDOM</a:t>
            </a:r>
          </a:p>
          <a:p>
            <a:pPr marL="0" indent="0">
              <a:buNone/>
            </a:pPr>
            <a:r>
              <a:rPr lang="sv-SE" sz="1800" dirty="0">
                <a:solidFill>
                  <a:srgbClr val="003E82"/>
                </a:solidFill>
              </a:rPr>
              <a:t>Inom ungdomssektionen så har vi lagt stor vikt vid att ha välutbildade ledare. Alla våra lag har minst en ledare utbildad för respektive idrott. Det tycker vi är viktigt. Vi vill att alla barn ska känna sig välkomna i vår förening och vi vill skapa de bästa förutsättningarna för det. Som en del i det var den stora utbildningssatsningen 2018 ”Barn med speciella behov inom idrotten”, en utbildning kring förståelse och bemötande av barn med neuropsykiatrisk funktionsnedsättning. </a:t>
            </a:r>
          </a:p>
          <a:p>
            <a:pPr marL="0" indent="0">
              <a:buNone/>
            </a:pPr>
            <a:endParaRPr lang="sv-SE" sz="800" dirty="0">
              <a:solidFill>
                <a:srgbClr val="003E82"/>
              </a:solidFill>
            </a:endParaRPr>
          </a:p>
          <a:p>
            <a:pPr marL="0" indent="0">
              <a:buNone/>
            </a:pPr>
            <a:r>
              <a:rPr lang="sv-SE" sz="1800" dirty="0">
                <a:solidFill>
                  <a:srgbClr val="003E82"/>
                </a:solidFill>
              </a:rPr>
              <a:t>Förutom ledarna så är föräldrarna förstås en stor del i våra barn och ungdomars idrottsliv. Under 2019 så har vi därför bjudit in föräldrar till föreläsningen ”Så blir du världens bästa idrottsförälder”. Utbildningen fortlöper kontinuerligt med våra ledare så att de är goda förebilder för våra ungdomar.</a:t>
            </a:r>
          </a:p>
          <a:p>
            <a:pPr marL="0" indent="0">
              <a:buNone/>
            </a:pPr>
            <a:endParaRPr lang="sv-SE" sz="800" dirty="0">
              <a:solidFill>
                <a:srgbClr val="003E82"/>
              </a:solidFill>
            </a:endParaRPr>
          </a:p>
          <a:p>
            <a:pPr marL="0" indent="0">
              <a:buNone/>
            </a:pPr>
            <a:r>
              <a:rPr lang="sv-SE" sz="1800" dirty="0">
                <a:solidFill>
                  <a:srgbClr val="003E82"/>
                </a:solidFill>
              </a:rPr>
              <a:t>Ungdomssektionen bidrar förutom till aktiva barn, även till ett levande samhälle med sina välbesökta arrangemang Skyltsöndag, Valborgsmässofirande och Fotbollens dag. Arrangemangen bidrar även till att finansiera ungdomsverksamheten. </a:t>
            </a:r>
          </a:p>
        </p:txBody>
      </p:sp>
      <p:pic>
        <p:nvPicPr>
          <p:cNvPr id="4" name="Bildobjekt 3" descr="Macintosh HD:Users:josefine:Dropbox:Josefine:Fotboll:Logotype:RIF_logo_fyrfärg.eps"/>
          <p:cNvPicPr/>
          <p:nvPr/>
        </p:nvPicPr>
        <p:blipFill>
          <a:blip r:embed="rId2">
            <a:extLst>
              <a:ext uri="{28A0092B-C50C-407E-A947-70E740481C1C}">
                <a14:useLocalDpi xmlns:a14="http://schemas.microsoft.com/office/drawing/2010/main" val="0"/>
              </a:ext>
            </a:extLst>
          </a:blip>
          <a:srcRect/>
          <a:stretch>
            <a:fillRect/>
          </a:stretch>
        </p:blipFill>
        <p:spPr bwMode="auto">
          <a:xfrm>
            <a:off x="314550" y="338801"/>
            <a:ext cx="779894" cy="1255376"/>
          </a:xfrm>
          <a:prstGeom prst="rect">
            <a:avLst/>
          </a:prstGeom>
          <a:noFill/>
          <a:ln>
            <a:noFill/>
          </a:ln>
        </p:spPr>
      </p:pic>
      <p:sp>
        <p:nvSpPr>
          <p:cNvPr id="5" name="Rektangel 4"/>
          <p:cNvSpPr/>
          <p:nvPr/>
        </p:nvSpPr>
        <p:spPr>
          <a:xfrm>
            <a:off x="1505208" y="424058"/>
            <a:ext cx="6493680" cy="830997"/>
          </a:xfrm>
          <a:prstGeom prst="rect">
            <a:avLst/>
          </a:prstGeom>
        </p:spPr>
        <p:txBody>
          <a:bodyPr wrap="square">
            <a:spAutoFit/>
          </a:bodyPr>
          <a:lstStyle/>
          <a:p>
            <a:r>
              <a:rPr lang="sv-SE" sz="4800" b="1" dirty="0">
                <a:solidFill>
                  <a:srgbClr val="325596"/>
                </a:solidFill>
              </a:rPr>
              <a:t>RÖNNSKÄR RAILCARE IF</a:t>
            </a:r>
            <a:endParaRPr lang="sv-SE" sz="4800" dirty="0"/>
          </a:p>
        </p:txBody>
      </p:sp>
    </p:spTree>
    <p:extLst>
      <p:ext uri="{BB962C8B-B14F-4D97-AF65-F5344CB8AC3E}">
        <p14:creationId xmlns:p14="http://schemas.microsoft.com/office/powerpoint/2010/main" val="3962478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7"/>
          <p:cNvSpPr/>
          <p:nvPr/>
        </p:nvSpPr>
        <p:spPr>
          <a:xfrm>
            <a:off x="675582" y="1823847"/>
            <a:ext cx="7809725" cy="3809812"/>
          </a:xfrm>
          <a:prstGeom prst="rect">
            <a:avLst/>
          </a:prstGeom>
          <a:solidFill>
            <a:srgbClr val="D9D9D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3" name="Platshållare för innehåll 2"/>
          <p:cNvSpPr>
            <a:spLocks noGrp="1"/>
          </p:cNvSpPr>
          <p:nvPr>
            <p:ph idx="1"/>
          </p:nvPr>
        </p:nvSpPr>
        <p:spPr>
          <a:xfrm>
            <a:off x="891769" y="1951460"/>
            <a:ext cx="7350330" cy="3776769"/>
          </a:xfrm>
        </p:spPr>
        <p:txBody>
          <a:bodyPr>
            <a:normAutofit/>
          </a:bodyPr>
          <a:lstStyle/>
          <a:p>
            <a:pPr marL="0" indent="0">
              <a:buNone/>
            </a:pPr>
            <a:r>
              <a:rPr lang="sv-SE" sz="2400" b="1" dirty="0">
                <a:solidFill>
                  <a:srgbClr val="003E82"/>
                </a:solidFill>
              </a:rPr>
              <a:t>INKLUDERANDE</a:t>
            </a:r>
          </a:p>
          <a:p>
            <a:pPr marL="0" indent="0">
              <a:buNone/>
            </a:pPr>
            <a:r>
              <a:rPr lang="sv-SE" sz="1800" dirty="0">
                <a:solidFill>
                  <a:srgbClr val="003E82"/>
                </a:solidFill>
              </a:rPr>
              <a:t>Föreningsliv är bra för integration. Att samlas runt en boll skapar gemenskap och en väg in i det svenska samhället. Förutom en mångfald bland våra aktiva driver vi även särskilda integrationsprojekt</a:t>
            </a:r>
            <a:r>
              <a:rPr lang="sv-SE" sz="2000" dirty="0">
                <a:solidFill>
                  <a:srgbClr val="003E82"/>
                </a:solidFill>
              </a:rPr>
              <a:t>. </a:t>
            </a:r>
          </a:p>
          <a:p>
            <a:pPr marL="0" indent="0">
              <a:buNone/>
            </a:pPr>
            <a:endParaRPr lang="sv-SE" sz="1200" dirty="0">
              <a:solidFill>
                <a:srgbClr val="003E82"/>
              </a:solidFill>
            </a:endParaRPr>
          </a:p>
          <a:p>
            <a:pPr marL="0" indent="0">
              <a:buNone/>
            </a:pPr>
            <a:r>
              <a:rPr lang="sv-SE" sz="1800" dirty="0">
                <a:solidFill>
                  <a:srgbClr val="003E82"/>
                </a:solidFill>
              </a:rPr>
              <a:t>För att så många som möjligt ska kunna vara med strävar vi efter att hålla nere våra deltagaravgifter. Vi vill inte att man ska behöva välja bort sin idrott av ekonomiska skäl. </a:t>
            </a:r>
          </a:p>
          <a:p>
            <a:pPr marL="0" indent="0">
              <a:buNone/>
            </a:pPr>
            <a:endParaRPr lang="sv-SE" sz="1200" dirty="0">
              <a:solidFill>
                <a:srgbClr val="003E82"/>
              </a:solidFill>
            </a:endParaRPr>
          </a:p>
          <a:p>
            <a:pPr marL="0" indent="0">
              <a:buNone/>
            </a:pPr>
            <a:r>
              <a:rPr lang="sv-SE" sz="1800" dirty="0">
                <a:solidFill>
                  <a:srgbClr val="003E82"/>
                </a:solidFill>
              </a:rPr>
              <a:t>I RIF får alla vara med. Vi är en breddförening som uppmuntrar och försöker underlätta för våra aktiva som vill utöva flera idrotter då vi tror att det gagnar deras framtida idrottande. Vi har också valt att inte toppa våra ungdomslag. </a:t>
            </a:r>
          </a:p>
        </p:txBody>
      </p:sp>
      <p:pic>
        <p:nvPicPr>
          <p:cNvPr id="4" name="Bildobjekt 3" descr="Macintosh HD:Users:josefine:Dropbox:Josefine:Fotboll:Logotype:RIF_logo_fyrfärg.eps"/>
          <p:cNvPicPr/>
          <p:nvPr/>
        </p:nvPicPr>
        <p:blipFill>
          <a:blip r:embed="rId2">
            <a:extLst>
              <a:ext uri="{28A0092B-C50C-407E-A947-70E740481C1C}">
                <a14:useLocalDpi xmlns:a14="http://schemas.microsoft.com/office/drawing/2010/main" val="0"/>
              </a:ext>
            </a:extLst>
          </a:blip>
          <a:srcRect/>
          <a:stretch>
            <a:fillRect/>
          </a:stretch>
        </p:blipFill>
        <p:spPr bwMode="auto">
          <a:xfrm>
            <a:off x="314550" y="338801"/>
            <a:ext cx="779894" cy="1255376"/>
          </a:xfrm>
          <a:prstGeom prst="rect">
            <a:avLst/>
          </a:prstGeom>
          <a:noFill/>
          <a:ln>
            <a:noFill/>
          </a:ln>
        </p:spPr>
      </p:pic>
      <p:sp>
        <p:nvSpPr>
          <p:cNvPr id="5" name="Rektangel 4"/>
          <p:cNvSpPr/>
          <p:nvPr/>
        </p:nvSpPr>
        <p:spPr>
          <a:xfrm>
            <a:off x="1505208" y="424058"/>
            <a:ext cx="6493680" cy="830997"/>
          </a:xfrm>
          <a:prstGeom prst="rect">
            <a:avLst/>
          </a:prstGeom>
        </p:spPr>
        <p:txBody>
          <a:bodyPr wrap="square">
            <a:spAutoFit/>
          </a:bodyPr>
          <a:lstStyle/>
          <a:p>
            <a:r>
              <a:rPr lang="sv-SE" sz="4800" b="1" dirty="0">
                <a:solidFill>
                  <a:srgbClr val="325596"/>
                </a:solidFill>
              </a:rPr>
              <a:t>RÖNNSKÄR RAILCARE IF</a:t>
            </a:r>
            <a:endParaRPr lang="sv-SE" sz="4800" dirty="0"/>
          </a:p>
        </p:txBody>
      </p:sp>
    </p:spTree>
    <p:extLst>
      <p:ext uri="{BB962C8B-B14F-4D97-AF65-F5344CB8AC3E}">
        <p14:creationId xmlns:p14="http://schemas.microsoft.com/office/powerpoint/2010/main" val="3792646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ktangel 17"/>
          <p:cNvSpPr/>
          <p:nvPr/>
        </p:nvSpPr>
        <p:spPr>
          <a:xfrm>
            <a:off x="808502" y="1715767"/>
            <a:ext cx="7744364" cy="4660941"/>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sp>
        <p:nvSpPr>
          <p:cNvPr id="3" name="Platshållare för innehåll 2"/>
          <p:cNvSpPr>
            <a:spLocks noGrp="1"/>
          </p:cNvSpPr>
          <p:nvPr>
            <p:ph idx="1"/>
          </p:nvPr>
        </p:nvSpPr>
        <p:spPr>
          <a:xfrm>
            <a:off x="808502" y="2269676"/>
            <a:ext cx="3326058" cy="4107032"/>
          </a:xfrm>
        </p:spPr>
        <p:txBody>
          <a:bodyPr>
            <a:noAutofit/>
          </a:bodyPr>
          <a:lstStyle/>
          <a:p>
            <a:pPr marL="0" indent="0">
              <a:lnSpc>
                <a:spcPct val="80000"/>
              </a:lnSpc>
              <a:buNone/>
            </a:pPr>
            <a:r>
              <a:rPr lang="sv-SE" sz="1800" b="1" dirty="0">
                <a:solidFill>
                  <a:srgbClr val="003E82"/>
                </a:solidFill>
              </a:rPr>
              <a:t>HUVUDSTYRELSE</a:t>
            </a:r>
          </a:p>
          <a:p>
            <a:pPr marL="0" indent="0">
              <a:lnSpc>
                <a:spcPct val="80000"/>
              </a:lnSpc>
              <a:buNone/>
            </a:pPr>
            <a:r>
              <a:rPr lang="sv-SE" sz="1600" dirty="0">
                <a:solidFill>
                  <a:srgbClr val="003E82"/>
                </a:solidFill>
              </a:rPr>
              <a:t>Ordf:		</a:t>
            </a:r>
            <a:r>
              <a:rPr lang="sv-SE" sz="1600" dirty="0" err="1">
                <a:solidFill>
                  <a:srgbClr val="003E82"/>
                </a:solidFill>
              </a:rPr>
              <a:t>Emmelie</a:t>
            </a:r>
            <a:r>
              <a:rPr lang="sv-SE" sz="1600" dirty="0">
                <a:solidFill>
                  <a:srgbClr val="003E82"/>
                </a:solidFill>
              </a:rPr>
              <a:t> Lundström</a:t>
            </a:r>
          </a:p>
          <a:p>
            <a:pPr marL="0" indent="0">
              <a:lnSpc>
                <a:spcPct val="80000"/>
              </a:lnSpc>
              <a:buNone/>
            </a:pPr>
            <a:r>
              <a:rPr lang="sv-SE" sz="1600" dirty="0">
                <a:solidFill>
                  <a:srgbClr val="003E82"/>
                </a:solidFill>
              </a:rPr>
              <a:t>Kassör:	Henry Almström</a:t>
            </a:r>
          </a:p>
          <a:p>
            <a:pPr marL="0" indent="0">
              <a:lnSpc>
                <a:spcPct val="80000"/>
              </a:lnSpc>
              <a:buNone/>
            </a:pPr>
            <a:r>
              <a:rPr lang="sv-SE" sz="1600" dirty="0">
                <a:solidFill>
                  <a:srgbClr val="003E82"/>
                </a:solidFill>
              </a:rPr>
              <a:t>Sek: 		Hanna Dahlberg</a:t>
            </a:r>
          </a:p>
          <a:p>
            <a:pPr marL="0" indent="0">
              <a:lnSpc>
                <a:spcPct val="80000"/>
              </a:lnSpc>
              <a:buNone/>
            </a:pPr>
            <a:endParaRPr lang="sv-SE" sz="1200" dirty="0">
              <a:solidFill>
                <a:srgbClr val="003E82"/>
              </a:solidFill>
            </a:endParaRPr>
          </a:p>
          <a:p>
            <a:pPr marL="0" indent="0">
              <a:lnSpc>
                <a:spcPct val="80000"/>
              </a:lnSpc>
              <a:buNone/>
            </a:pPr>
            <a:r>
              <a:rPr lang="sv-SE" sz="1800" b="1" dirty="0">
                <a:solidFill>
                  <a:srgbClr val="003E82"/>
                </a:solidFill>
              </a:rPr>
              <a:t>UNGDOMSKOMMITTE</a:t>
            </a:r>
          </a:p>
          <a:p>
            <a:pPr marL="0" indent="0">
              <a:lnSpc>
                <a:spcPct val="80000"/>
              </a:lnSpc>
              <a:buNone/>
            </a:pPr>
            <a:r>
              <a:rPr lang="sv-SE" sz="1600" dirty="0">
                <a:solidFill>
                  <a:srgbClr val="003E82"/>
                </a:solidFill>
              </a:rPr>
              <a:t>Ordf:		Jenny Lundgren</a:t>
            </a:r>
          </a:p>
          <a:p>
            <a:pPr marL="0" indent="0">
              <a:lnSpc>
                <a:spcPct val="80000"/>
              </a:lnSpc>
              <a:buNone/>
            </a:pPr>
            <a:endParaRPr lang="sv-SE" sz="1400" dirty="0">
              <a:solidFill>
                <a:srgbClr val="003E82"/>
              </a:solidFill>
            </a:endParaRPr>
          </a:p>
          <a:p>
            <a:pPr marL="0" indent="0">
              <a:lnSpc>
                <a:spcPct val="80000"/>
              </a:lnSpc>
              <a:buNone/>
            </a:pPr>
            <a:r>
              <a:rPr lang="sv-SE" sz="1800" b="1" dirty="0">
                <a:solidFill>
                  <a:srgbClr val="003E82"/>
                </a:solidFill>
              </a:rPr>
              <a:t>SENIORKOMMITTE</a:t>
            </a:r>
          </a:p>
          <a:p>
            <a:pPr marL="0" indent="0">
              <a:lnSpc>
                <a:spcPct val="80000"/>
              </a:lnSpc>
              <a:buNone/>
            </a:pPr>
            <a:r>
              <a:rPr lang="sv-SE" sz="1600" dirty="0">
                <a:solidFill>
                  <a:srgbClr val="003E82"/>
                </a:solidFill>
              </a:rPr>
              <a:t>Ordf: 	Fredrik Bolin</a:t>
            </a:r>
          </a:p>
          <a:p>
            <a:pPr marL="0" indent="0">
              <a:lnSpc>
                <a:spcPct val="80000"/>
              </a:lnSpc>
              <a:buNone/>
            </a:pPr>
            <a:endParaRPr lang="sv-SE" sz="1200" dirty="0">
              <a:solidFill>
                <a:srgbClr val="003E82"/>
              </a:solidFill>
            </a:endParaRPr>
          </a:p>
          <a:p>
            <a:pPr marL="0" indent="0">
              <a:buNone/>
            </a:pPr>
            <a:endParaRPr lang="sv-SE" sz="1600" dirty="0">
              <a:solidFill>
                <a:srgbClr val="003E82"/>
              </a:solidFill>
            </a:endParaRPr>
          </a:p>
        </p:txBody>
      </p:sp>
      <p:sp>
        <p:nvSpPr>
          <p:cNvPr id="4" name="textruta 3"/>
          <p:cNvSpPr txBox="1"/>
          <p:nvPr/>
        </p:nvSpPr>
        <p:spPr>
          <a:xfrm>
            <a:off x="1" y="1765245"/>
            <a:ext cx="9143999" cy="400110"/>
          </a:xfrm>
          <a:prstGeom prst="rect">
            <a:avLst/>
          </a:prstGeom>
          <a:noFill/>
        </p:spPr>
        <p:txBody>
          <a:bodyPr wrap="square" rtlCol="0">
            <a:spAutoFit/>
          </a:bodyPr>
          <a:lstStyle/>
          <a:p>
            <a:pPr algn="ctr"/>
            <a:r>
              <a:rPr lang="sv-SE" sz="2000" b="1" dirty="0">
                <a:solidFill>
                  <a:srgbClr val="003E82"/>
                </a:solidFill>
              </a:rPr>
              <a:t>MEDLEMMAR</a:t>
            </a:r>
            <a:r>
              <a:rPr lang="sv-SE" sz="2000" dirty="0">
                <a:solidFill>
                  <a:srgbClr val="003E82"/>
                </a:solidFill>
              </a:rPr>
              <a:t>: </a:t>
            </a:r>
            <a:r>
              <a:rPr lang="sv-SE" sz="2000" b="1" dirty="0">
                <a:solidFill>
                  <a:srgbClr val="003E82"/>
                </a:solidFill>
              </a:rPr>
              <a:t>ca 600 st</a:t>
            </a:r>
          </a:p>
        </p:txBody>
      </p:sp>
      <p:sp>
        <p:nvSpPr>
          <p:cNvPr id="5" name="Platshållare för innehåll 2"/>
          <p:cNvSpPr txBox="1">
            <a:spLocks/>
          </p:cNvSpPr>
          <p:nvPr/>
        </p:nvSpPr>
        <p:spPr>
          <a:xfrm>
            <a:off x="4865767" y="2269676"/>
            <a:ext cx="3564312" cy="396006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Font typeface="Arial"/>
              <a:buNone/>
            </a:pPr>
            <a:r>
              <a:rPr lang="sv-SE" sz="1800" b="1" dirty="0">
                <a:solidFill>
                  <a:srgbClr val="003E82"/>
                </a:solidFill>
              </a:rPr>
              <a:t>KANSLI</a:t>
            </a:r>
          </a:p>
          <a:p>
            <a:pPr marL="0" indent="0">
              <a:lnSpc>
                <a:spcPct val="80000"/>
              </a:lnSpc>
              <a:buFont typeface="Arial"/>
              <a:buNone/>
            </a:pPr>
            <a:r>
              <a:rPr lang="sv-SE" sz="1600" dirty="0">
                <a:solidFill>
                  <a:srgbClr val="003E82"/>
                </a:solidFill>
              </a:rPr>
              <a:t>Admin:	Ronny Berglund</a:t>
            </a:r>
          </a:p>
          <a:p>
            <a:pPr marL="0" indent="0">
              <a:lnSpc>
                <a:spcPct val="80000"/>
              </a:lnSpc>
              <a:buFont typeface="Arial"/>
              <a:buNone/>
            </a:pPr>
            <a:r>
              <a:rPr lang="sv-SE" sz="1600" dirty="0">
                <a:solidFill>
                  <a:srgbClr val="003E82"/>
                </a:solidFill>
              </a:rPr>
              <a:t>Ekonomi: 	Jenny Lundgren</a:t>
            </a:r>
          </a:p>
          <a:p>
            <a:pPr marL="0" indent="0">
              <a:lnSpc>
                <a:spcPct val="80000"/>
              </a:lnSpc>
              <a:buFont typeface="Arial"/>
              <a:buNone/>
            </a:pPr>
            <a:endParaRPr lang="sv-SE" sz="1600" dirty="0">
              <a:solidFill>
                <a:srgbClr val="003E82"/>
              </a:solidFill>
            </a:endParaRPr>
          </a:p>
          <a:p>
            <a:pPr marL="0" indent="0">
              <a:lnSpc>
                <a:spcPct val="80000"/>
              </a:lnSpc>
              <a:buFont typeface="Arial"/>
              <a:buNone/>
            </a:pPr>
            <a:endParaRPr lang="sv-SE" sz="1600" dirty="0">
              <a:solidFill>
                <a:srgbClr val="003E82"/>
              </a:solidFill>
            </a:endParaRPr>
          </a:p>
          <a:p>
            <a:pPr marL="0" indent="0">
              <a:lnSpc>
                <a:spcPct val="80000"/>
              </a:lnSpc>
              <a:buFont typeface="Arial"/>
              <a:buNone/>
            </a:pPr>
            <a:r>
              <a:rPr lang="sv-SE" sz="1800" b="1" dirty="0">
                <a:solidFill>
                  <a:srgbClr val="003E82"/>
                </a:solidFill>
              </a:rPr>
              <a:t>RÖNNSKÄR RAILCARE IF</a:t>
            </a:r>
          </a:p>
          <a:p>
            <a:pPr marL="0" indent="0">
              <a:lnSpc>
                <a:spcPct val="80000"/>
              </a:lnSpc>
              <a:buFont typeface="Arial"/>
              <a:buNone/>
            </a:pPr>
            <a:r>
              <a:rPr lang="sv-SE" sz="1600" dirty="0">
                <a:solidFill>
                  <a:srgbClr val="003E82"/>
                </a:solidFill>
              </a:rPr>
              <a:t>Box 23</a:t>
            </a:r>
          </a:p>
          <a:p>
            <a:pPr marL="0" indent="0">
              <a:lnSpc>
                <a:spcPct val="80000"/>
              </a:lnSpc>
              <a:buFont typeface="Arial"/>
              <a:buNone/>
            </a:pPr>
            <a:r>
              <a:rPr lang="sv-SE" sz="1600" dirty="0">
                <a:solidFill>
                  <a:srgbClr val="003E82"/>
                </a:solidFill>
              </a:rPr>
              <a:t>932 21 Skelleftehamn</a:t>
            </a:r>
          </a:p>
          <a:p>
            <a:pPr marL="0" indent="0">
              <a:lnSpc>
                <a:spcPct val="80000"/>
              </a:lnSpc>
              <a:buFont typeface="Arial"/>
              <a:buNone/>
            </a:pPr>
            <a:endParaRPr lang="sv-SE" sz="1200" dirty="0">
              <a:solidFill>
                <a:srgbClr val="003E82"/>
              </a:solidFill>
            </a:endParaRPr>
          </a:p>
          <a:p>
            <a:pPr marL="0" indent="0">
              <a:lnSpc>
                <a:spcPct val="80000"/>
              </a:lnSpc>
              <a:buFont typeface="Arial"/>
              <a:buNone/>
            </a:pPr>
            <a:r>
              <a:rPr lang="sv-SE" sz="1600" dirty="0">
                <a:solidFill>
                  <a:srgbClr val="003E82"/>
                </a:solidFill>
              </a:rPr>
              <a:t>0910-311 10		</a:t>
            </a:r>
            <a:r>
              <a:rPr lang="sv-SE" sz="1600" dirty="0">
                <a:solidFill>
                  <a:srgbClr val="003E82"/>
                </a:solidFill>
                <a:hlinkClick r:id="rId2"/>
              </a:rPr>
              <a:t>rif@allt1.se</a:t>
            </a:r>
            <a:endParaRPr lang="sv-SE" sz="1600" dirty="0">
              <a:solidFill>
                <a:srgbClr val="003E82"/>
              </a:solidFill>
            </a:endParaRPr>
          </a:p>
          <a:p>
            <a:pPr marL="0" indent="0">
              <a:lnSpc>
                <a:spcPct val="80000"/>
              </a:lnSpc>
              <a:buFont typeface="Arial"/>
              <a:buNone/>
            </a:pPr>
            <a:endParaRPr lang="sv-SE" sz="1200" dirty="0">
              <a:solidFill>
                <a:srgbClr val="003E82"/>
              </a:solidFill>
            </a:endParaRPr>
          </a:p>
          <a:p>
            <a:pPr marL="0" indent="0">
              <a:lnSpc>
                <a:spcPct val="80000"/>
              </a:lnSpc>
              <a:buFont typeface="Arial"/>
              <a:buNone/>
            </a:pPr>
            <a:r>
              <a:rPr lang="sv-SE" sz="1600" dirty="0">
                <a:solidFill>
                  <a:srgbClr val="003E82"/>
                </a:solidFill>
              </a:rPr>
              <a:t>www.laget.se/RonnskarRailcareIF</a:t>
            </a:r>
          </a:p>
          <a:p>
            <a:pPr marL="0" indent="0">
              <a:buFont typeface="Arial"/>
              <a:buNone/>
            </a:pPr>
            <a:endParaRPr lang="sv-SE" sz="1600" dirty="0">
              <a:solidFill>
                <a:srgbClr val="003E82"/>
              </a:solidFill>
            </a:endParaRPr>
          </a:p>
        </p:txBody>
      </p:sp>
      <p:pic>
        <p:nvPicPr>
          <p:cNvPr id="6" name="Bildobjekt 5" descr="Macintosh HD:Users:josefine:Dropbox:Josefine:Fotboll:Logotype:RIF_logo_fyrfärg.eps"/>
          <p:cNvPicPr/>
          <p:nvPr/>
        </p:nvPicPr>
        <p:blipFill>
          <a:blip r:embed="rId3">
            <a:extLst>
              <a:ext uri="{28A0092B-C50C-407E-A947-70E740481C1C}">
                <a14:useLocalDpi xmlns:a14="http://schemas.microsoft.com/office/drawing/2010/main" val="0"/>
              </a:ext>
            </a:extLst>
          </a:blip>
          <a:srcRect/>
          <a:stretch>
            <a:fillRect/>
          </a:stretch>
        </p:blipFill>
        <p:spPr bwMode="auto">
          <a:xfrm>
            <a:off x="314550" y="338801"/>
            <a:ext cx="779894" cy="1255376"/>
          </a:xfrm>
          <a:prstGeom prst="rect">
            <a:avLst/>
          </a:prstGeom>
          <a:noFill/>
          <a:ln>
            <a:noFill/>
          </a:ln>
        </p:spPr>
      </p:pic>
      <p:sp>
        <p:nvSpPr>
          <p:cNvPr id="7" name="Rektangel 6"/>
          <p:cNvSpPr/>
          <p:nvPr/>
        </p:nvSpPr>
        <p:spPr>
          <a:xfrm>
            <a:off x="1569882" y="498410"/>
            <a:ext cx="7116917" cy="830997"/>
          </a:xfrm>
          <a:prstGeom prst="rect">
            <a:avLst/>
          </a:prstGeom>
        </p:spPr>
        <p:txBody>
          <a:bodyPr wrap="square">
            <a:spAutoFit/>
          </a:bodyPr>
          <a:lstStyle/>
          <a:p>
            <a:r>
              <a:rPr lang="sv-SE" sz="4800" b="1" dirty="0">
                <a:solidFill>
                  <a:srgbClr val="003E82"/>
                </a:solidFill>
              </a:rPr>
              <a:t>RÖNNSKÄR RAILCARE IF</a:t>
            </a:r>
            <a:endParaRPr lang="sv-SE" sz="4800" dirty="0">
              <a:solidFill>
                <a:srgbClr val="003E82"/>
              </a:solidFill>
            </a:endParaRPr>
          </a:p>
        </p:txBody>
      </p:sp>
      <p:pic>
        <p:nvPicPr>
          <p:cNvPr id="16" name="Bildobjekt 15" descr="Unknow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12092" y="5517064"/>
            <a:ext cx="609373" cy="609373"/>
          </a:xfrm>
          <a:prstGeom prst="rect">
            <a:avLst/>
          </a:prstGeom>
        </p:spPr>
      </p:pic>
      <p:pic>
        <p:nvPicPr>
          <p:cNvPr id="19" name="Bildobjekt 18" descr="Unknown-1.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80961" y="5521897"/>
            <a:ext cx="609373" cy="609373"/>
          </a:xfrm>
          <a:prstGeom prst="rect">
            <a:avLst/>
          </a:prstGeom>
        </p:spPr>
      </p:pic>
      <p:pic>
        <p:nvPicPr>
          <p:cNvPr id="20" name="Bildobjekt 19" descr="Unknown.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12539" y="5521897"/>
            <a:ext cx="604540" cy="604540"/>
          </a:xfrm>
          <a:prstGeom prst="rect">
            <a:avLst/>
          </a:prstGeom>
        </p:spPr>
      </p:pic>
    </p:spTree>
    <p:extLst>
      <p:ext uri="{BB962C8B-B14F-4D97-AF65-F5344CB8AC3E}">
        <p14:creationId xmlns:p14="http://schemas.microsoft.com/office/powerpoint/2010/main" val="142712736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317</TotalTime>
  <Words>482</Words>
  <Application>Microsoft Macintosh PowerPoint</Application>
  <PresentationFormat>Bildspel på skärmen (4:3)</PresentationFormat>
  <Paragraphs>43</Paragraphs>
  <Slides>6</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6</vt:i4>
      </vt:variant>
    </vt:vector>
  </HeadingPairs>
  <TitlesOfParts>
    <vt:vector size="9" baseType="lpstr">
      <vt:lpstr>Arial</vt:lpstr>
      <vt:lpstr>Calibri</vt:lpstr>
      <vt:lpstr>Office-tema</vt:lpstr>
      <vt:lpstr>RÖNNSKÄR  RAILCARE IF</vt:lpstr>
      <vt:lpstr>Samhället Skelleftehamn kommer att vara betydelsefullt i den framtidsresa som Skellefteå är inne i just nu. Hamnutbyggnaden, etableringar i ett nytt industriområde, bostadsbyggande kommer på sikt att innebära inflyttning till samhället. Utifrån den förväntade framtiden så har Rönnskär Railcare IF förberett sig för att kunna ta emot ännu fler i vår verksamhet och på det sättet bidra på ett positivt sätt till samhällsutvecklingen.</vt:lpstr>
      <vt:lpstr>VI BEHÖVER ER.  SAMHÄLLET, BARNEN OCH  UNGDOMARNA BEHÖVER OSS.   Tillsammans gör vi vår kust och våra fina samhällen Skelleftehamn med omnejd till en ännu  bättre plats att växa upp och bo i. </vt:lpstr>
      <vt:lpstr>PowerPoint-presentation</vt:lpstr>
      <vt:lpstr>PowerPoint-presentation</vt:lpstr>
      <vt:lpstr>PowerPoint-presentation</vt:lpstr>
    </vt:vector>
  </TitlesOfParts>
  <Company>Arctic Kvartsit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RÖNNSKÄR  RAILCARE IF</dc:title>
  <dc:creator>Josefine Elenius</dc:creator>
  <cp:lastModifiedBy>Thomas Lindgren</cp:lastModifiedBy>
  <cp:revision>39</cp:revision>
  <cp:lastPrinted>2019-03-18T20:49:37Z</cp:lastPrinted>
  <dcterms:created xsi:type="dcterms:W3CDTF">2019-02-24T20:06:38Z</dcterms:created>
  <dcterms:modified xsi:type="dcterms:W3CDTF">2021-09-29T16:10:28Z</dcterms:modified>
</cp:coreProperties>
</file>