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95" r:id="rId2"/>
    <p:sldId id="560" r:id="rId3"/>
    <p:sldId id="561" r:id="rId4"/>
    <p:sldId id="569" r:id="rId5"/>
    <p:sldId id="556" r:id="rId6"/>
    <p:sldId id="562" r:id="rId7"/>
    <p:sldId id="557" r:id="rId8"/>
    <p:sldId id="555" r:id="rId9"/>
    <p:sldId id="563" r:id="rId10"/>
    <p:sldId id="559" r:id="rId11"/>
    <p:sldId id="558" r:id="rId12"/>
    <p:sldId id="564" r:id="rId13"/>
    <p:sldId id="566" r:id="rId14"/>
    <p:sldId id="565" r:id="rId15"/>
    <p:sldId id="568" r:id="rId16"/>
    <p:sldId id="567" r:id="rId17"/>
    <p:sldId id="257" r:id="rId18"/>
    <p:sldId id="264" r:id="rId19"/>
    <p:sldId id="553"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717"/>
    <a:srgbClr val="111111"/>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3A4D2-2885-422F-9B08-B6AC8A05CDA1}" v="3" dt="2024-03-13T21:38:47.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60859" autoAdjust="0"/>
  </p:normalViewPr>
  <p:slideViewPr>
    <p:cSldViewPr snapToGrid="0">
      <p:cViewPr varScale="1">
        <p:scale>
          <a:sx n="119" d="100"/>
          <a:sy n="119" d="100"/>
        </p:scale>
        <p:origin x="3043" y="110"/>
      </p:cViewPr>
      <p:guideLst/>
    </p:cSldViewPr>
  </p:slideViewPr>
  <p:outlineViewPr>
    <p:cViewPr>
      <p:scale>
        <a:sx n="33" d="100"/>
        <a:sy n="33" d="100"/>
      </p:scale>
      <p:origin x="0" y="-2454"/>
    </p:cViewPr>
  </p:outlineViewPr>
  <p:notesTextViewPr>
    <p:cViewPr>
      <p:scale>
        <a:sx n="1" d="1"/>
        <a:sy n="1" d="1"/>
      </p:scale>
      <p:origin x="0" y="0"/>
    </p:cViewPr>
  </p:notesTextViewPr>
  <p:notesViewPr>
    <p:cSldViewPr snapToGrid="0">
      <p:cViewPr varScale="1">
        <p:scale>
          <a:sx n="193" d="100"/>
          <a:sy n="193" d="100"/>
        </p:scale>
        <p:origin x="7308" y="1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CEB1689A-9C8E-4BC2-BD3C-C5E0E30D92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3F3372C9-D278-4838-81C3-D89E9D7B9E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115E71-E402-4050-9B0F-BFBB8D31FEB6}" type="datetimeFigureOut">
              <a:rPr lang="sv-SE" smtClean="0"/>
              <a:t>2024-03-14</a:t>
            </a:fld>
            <a:endParaRPr lang="sv-SE"/>
          </a:p>
        </p:txBody>
      </p:sp>
      <p:sp>
        <p:nvSpPr>
          <p:cNvPr id="4" name="Platshållare för sidfot 3">
            <a:extLst>
              <a:ext uri="{FF2B5EF4-FFF2-40B4-BE49-F238E27FC236}">
                <a16:creationId xmlns:a16="http://schemas.microsoft.com/office/drawing/2014/main" id="{ADEF7AE9-D7E7-45A3-A345-A1D40C384E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C975636C-A7B6-46DE-AC17-2F660E6227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8B18D0-BAA4-4FED-B1B1-4352107D08D6}" type="slidenum">
              <a:rPr lang="sv-SE" smtClean="0"/>
              <a:t>‹#›</a:t>
            </a:fld>
            <a:endParaRPr lang="sv-SE"/>
          </a:p>
        </p:txBody>
      </p:sp>
    </p:spTree>
    <p:extLst>
      <p:ext uri="{BB962C8B-B14F-4D97-AF65-F5344CB8AC3E}">
        <p14:creationId xmlns:p14="http://schemas.microsoft.com/office/powerpoint/2010/main" val="2288225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B39DE-4BEA-48F8-9956-BE4F2C39C23C}" type="datetimeFigureOut">
              <a:rPr lang="sv-SE" smtClean="0"/>
              <a:t>2024-03-14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81356-B7AB-44DC-8D52-2F08539E4DDF}" type="slidenum">
              <a:rPr lang="sv-SE" smtClean="0"/>
              <a:t>‹#›</a:t>
            </a:fld>
            <a:endParaRPr lang="sv-SE"/>
          </a:p>
        </p:txBody>
      </p:sp>
    </p:spTree>
    <p:extLst>
      <p:ext uri="{BB962C8B-B14F-4D97-AF65-F5344CB8AC3E}">
        <p14:creationId xmlns:p14="http://schemas.microsoft.com/office/powerpoint/2010/main" val="2978761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tshållare för bildobjekt 1">
            <a:extLst>
              <a:ext uri="{FF2B5EF4-FFF2-40B4-BE49-F238E27FC236}">
                <a16:creationId xmlns:a16="http://schemas.microsoft.com/office/drawing/2014/main" id="{05049316-6571-4EC4-8CCE-59FB8CE0C1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Platshållare för anteckningar 2">
            <a:extLst>
              <a:ext uri="{FF2B5EF4-FFF2-40B4-BE49-F238E27FC236}">
                <a16:creationId xmlns:a16="http://schemas.microsoft.com/office/drawing/2014/main" id="{2BD992D1-8C3E-4263-B0E7-35DC045325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v-SE" altLang="sv-SE" dirty="0">
              <a:cs typeface="Calibri"/>
            </a:endParaRPr>
          </a:p>
          <a:p>
            <a:pPr>
              <a:spcBef>
                <a:spcPct val="0"/>
              </a:spcBef>
            </a:pPr>
            <a:endParaRPr lang="sv-SE" altLang="sv-SE"/>
          </a:p>
        </p:txBody>
      </p:sp>
      <p:sp>
        <p:nvSpPr>
          <p:cNvPr id="27652" name="Platshållare för bildnummer 3">
            <a:extLst>
              <a:ext uri="{FF2B5EF4-FFF2-40B4-BE49-F238E27FC236}">
                <a16:creationId xmlns:a16="http://schemas.microsoft.com/office/drawing/2014/main" id="{497D5825-B692-460B-8DE9-399F81785A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lama Basic" panose="02000000000000000000" pitchFamily="50" charset="0"/>
              </a:defRPr>
            </a:lvl1pPr>
            <a:lvl2pPr marL="742950" indent="-285750">
              <a:defRPr>
                <a:solidFill>
                  <a:schemeClr val="tx1"/>
                </a:solidFill>
                <a:latin typeface="Flama Basic" panose="02000000000000000000" pitchFamily="50" charset="0"/>
              </a:defRPr>
            </a:lvl2pPr>
            <a:lvl3pPr marL="1143000" indent="-228600">
              <a:defRPr>
                <a:solidFill>
                  <a:schemeClr val="tx1"/>
                </a:solidFill>
                <a:latin typeface="Flama Basic" panose="02000000000000000000" pitchFamily="50" charset="0"/>
              </a:defRPr>
            </a:lvl3pPr>
            <a:lvl4pPr marL="1600200" indent="-228600">
              <a:defRPr>
                <a:solidFill>
                  <a:schemeClr val="tx1"/>
                </a:solidFill>
                <a:latin typeface="Flama Basic" panose="02000000000000000000" pitchFamily="50" charset="0"/>
              </a:defRPr>
            </a:lvl4pPr>
            <a:lvl5pPr marL="2057400" indent="-228600">
              <a:defRPr>
                <a:solidFill>
                  <a:schemeClr val="tx1"/>
                </a:solidFill>
                <a:latin typeface="Flama Basic" panose="02000000000000000000" pitchFamily="50" charset="0"/>
              </a:defRPr>
            </a:lvl5pPr>
            <a:lvl6pPr marL="2514600" indent="-228600" defTabSz="912813" fontAlgn="base">
              <a:spcBef>
                <a:spcPct val="0"/>
              </a:spcBef>
              <a:spcAft>
                <a:spcPct val="0"/>
              </a:spcAft>
              <a:defRPr>
                <a:solidFill>
                  <a:schemeClr val="tx1"/>
                </a:solidFill>
                <a:latin typeface="Flama Basic" panose="02000000000000000000" pitchFamily="50" charset="0"/>
              </a:defRPr>
            </a:lvl6pPr>
            <a:lvl7pPr marL="2971800" indent="-228600" defTabSz="912813" fontAlgn="base">
              <a:spcBef>
                <a:spcPct val="0"/>
              </a:spcBef>
              <a:spcAft>
                <a:spcPct val="0"/>
              </a:spcAft>
              <a:defRPr>
                <a:solidFill>
                  <a:schemeClr val="tx1"/>
                </a:solidFill>
                <a:latin typeface="Flama Basic" panose="02000000000000000000" pitchFamily="50" charset="0"/>
              </a:defRPr>
            </a:lvl7pPr>
            <a:lvl8pPr marL="3429000" indent="-228600" defTabSz="912813" fontAlgn="base">
              <a:spcBef>
                <a:spcPct val="0"/>
              </a:spcBef>
              <a:spcAft>
                <a:spcPct val="0"/>
              </a:spcAft>
              <a:defRPr>
                <a:solidFill>
                  <a:schemeClr val="tx1"/>
                </a:solidFill>
                <a:latin typeface="Flama Basic" panose="02000000000000000000" pitchFamily="50" charset="0"/>
              </a:defRPr>
            </a:lvl8pPr>
            <a:lvl9pPr marL="3886200" indent="-228600" defTabSz="912813" fontAlgn="base">
              <a:spcBef>
                <a:spcPct val="0"/>
              </a:spcBef>
              <a:spcAft>
                <a:spcPct val="0"/>
              </a:spcAft>
              <a:defRPr>
                <a:solidFill>
                  <a:schemeClr val="tx1"/>
                </a:solidFill>
                <a:latin typeface="Flama Basic" panose="02000000000000000000" pitchFamily="50" charset="0"/>
              </a:defRPr>
            </a:lvl9pPr>
          </a:lstStyle>
          <a:p>
            <a:pPr defTabSz="912813" fontAlgn="base">
              <a:spcBef>
                <a:spcPct val="0"/>
              </a:spcBef>
              <a:spcAft>
                <a:spcPct val="0"/>
              </a:spcAft>
            </a:pPr>
            <a:fld id="{4D3DF25F-5E3C-455B-AFC9-8BE320AC82A3}" type="slidenum">
              <a:rPr lang="sv-SE" altLang="sv-SE">
                <a:latin typeface="Calibri" panose="020F0502020204030204" pitchFamily="34" charset="0"/>
              </a:rPr>
              <a:pPr defTabSz="912813" fontAlgn="base">
                <a:spcBef>
                  <a:spcPct val="0"/>
                </a:spcBef>
                <a:spcAft>
                  <a:spcPct val="0"/>
                </a:spcAft>
              </a:pPr>
              <a:t>1</a:t>
            </a:fld>
            <a:endParaRPr lang="sv-SE" altLang="sv-SE">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000" dirty="0">
                <a:ea typeface="Calibri"/>
                <a:cs typeface="Calibri"/>
              </a:rPr>
              <a:t>RSF har valt att köra all kommunikation via plattformen/</a:t>
            </a:r>
            <a:r>
              <a:rPr lang="sv-SE" sz="2000" dirty="0" err="1">
                <a:ea typeface="Calibri"/>
                <a:cs typeface="Calibri"/>
              </a:rPr>
              <a:t>appen</a:t>
            </a:r>
            <a:r>
              <a:rPr lang="sv-SE" sz="2000" dirty="0">
                <a:ea typeface="Calibri"/>
                <a:cs typeface="Calibri"/>
              </a:rPr>
              <a:t>/webbgränssnittet laget.se</a:t>
            </a:r>
          </a:p>
          <a:p>
            <a:r>
              <a:rPr lang="sv-SE" sz="2000" dirty="0">
                <a:ea typeface="Calibri"/>
                <a:cs typeface="Calibri"/>
              </a:rPr>
              <a:t>Det gör att det är viktigt att vi alltid måste ha era uppdaterade kontaktuppgifter så att ni blir informerade när vi vill nå er.</a:t>
            </a:r>
          </a:p>
          <a:p>
            <a:r>
              <a:rPr lang="sv-SE" sz="2000" dirty="0">
                <a:ea typeface="Calibri"/>
                <a:cs typeface="Calibri"/>
              </a:rPr>
              <a:t>Det är också via </a:t>
            </a:r>
            <a:r>
              <a:rPr lang="sv-SE" sz="2000" dirty="0" err="1">
                <a:ea typeface="Calibri"/>
                <a:cs typeface="Calibri"/>
              </a:rPr>
              <a:t>appen</a:t>
            </a:r>
            <a:r>
              <a:rPr lang="sv-SE" sz="2000" dirty="0">
                <a:ea typeface="Calibri"/>
                <a:cs typeface="Calibri"/>
              </a:rPr>
              <a:t> laget.se som ni kommer i kontakt med oss på bästa sätt. Så byter ni mobilnummer eller mejladress vill vi att ni säger till oss alternativt att ni själva går in och ändrar.</a:t>
            </a:r>
          </a:p>
          <a:p>
            <a:endParaRPr lang="sv-SE" sz="2000" dirty="0">
              <a:ea typeface="Calibri"/>
              <a:cs typeface="Calibri"/>
            </a:endParaRPr>
          </a:p>
          <a:p>
            <a:r>
              <a:rPr lang="sv-SE" sz="2000" dirty="0">
                <a:ea typeface="Calibri"/>
                <a:cs typeface="Calibri"/>
              </a:rPr>
              <a:t>Alla kallelser till träningar, matcher och övriga aktiviteter kommer den vägen.</a:t>
            </a:r>
          </a:p>
          <a:p>
            <a:r>
              <a:rPr lang="sv-SE" sz="2000" dirty="0">
                <a:ea typeface="Calibri"/>
                <a:cs typeface="Calibri"/>
              </a:rPr>
              <a:t>Alla nyheter och utskick går ut den vägen och har ni mejl kopplat till appen så kommer det även mejl.</a:t>
            </a:r>
          </a:p>
          <a:p>
            <a:r>
              <a:rPr lang="sv-SE" sz="2000" dirty="0">
                <a:ea typeface="Calibri"/>
                <a:cs typeface="Calibri"/>
              </a:rPr>
              <a:t>Om ni inte svarar på kallelser "i tid" så kommer det påminnelsemejl kring detta också. </a:t>
            </a:r>
          </a:p>
          <a:p>
            <a:endParaRPr lang="sv-SE" sz="2000" dirty="0">
              <a:ea typeface="Calibri"/>
              <a:cs typeface="Calibri"/>
            </a:endParaRPr>
          </a:p>
          <a:p>
            <a:r>
              <a:rPr lang="sv-SE" sz="2000" dirty="0">
                <a:ea typeface="Calibri"/>
                <a:cs typeface="Calibri"/>
              </a:rPr>
              <a:t>Vi förväntar oss att ni svarar snabbt på dessa kallelser så vi vet om ni (spelaren) kommer. Framför allt om det är kallelser som kommer snabbt inpå. Fast viktigare är dock att man svarar sant än snabbt och fel. </a:t>
            </a:r>
          </a:p>
          <a:p>
            <a:r>
              <a:rPr lang="sv-SE" sz="2000" dirty="0">
                <a:ea typeface="Calibri"/>
                <a:cs typeface="Calibri"/>
              </a:rPr>
              <a:t>Mycket jobbigare för oss om ni inte kan när det är närmare inpå. </a:t>
            </a:r>
          </a:p>
          <a:p>
            <a:endParaRPr lang="sv-SE" sz="2000" dirty="0">
              <a:ea typeface="Calibri"/>
              <a:cs typeface="Calibri"/>
            </a:endParaRPr>
          </a:p>
          <a:p>
            <a:r>
              <a:rPr lang="sv-SE" sz="2000" dirty="0">
                <a:ea typeface="Calibri"/>
                <a:cs typeface="Calibri"/>
              </a:rPr>
              <a:t>Vi kommer fortsätt att ha samling vid Skogsängsskolans parkering när vi har bortamatch. Tacka gärna inte nej för att man inte kan få sitt barn skjutsat till match. Vi är många ledare och föräldrar som har plats i bilarna så det är inga problem.</a:t>
            </a:r>
          </a:p>
          <a:p>
            <a:r>
              <a:rPr lang="sv-SE" sz="2000" dirty="0">
                <a:ea typeface="Calibri"/>
                <a:cs typeface="Calibri"/>
              </a:rPr>
              <a:t>Skjuts löser vi. Men säg gärna till i förväg! Vi har löst all skjuts hittills. </a:t>
            </a:r>
          </a:p>
          <a:p>
            <a:endParaRPr lang="sv-SE" sz="2000" dirty="0">
              <a:ea typeface="Calibri"/>
              <a:cs typeface="Calibri"/>
            </a:endParaRPr>
          </a:p>
          <a:p>
            <a:r>
              <a:rPr lang="sv-SE" sz="2000" dirty="0">
                <a:ea typeface="Calibri"/>
                <a:cs typeface="Calibri"/>
              </a:rPr>
              <a:t>Om ni bäst behöver få tag i oss tränare och frågan är generell (hjälp med skjuts eller att man kommer sent alt inte alls – så är gästboken ett bättre alternativ än att ni försöker nå en enskild tränare via mejl eller mobil. Det kanske är så att den tränaren ni kontaktar inte heller kommer på aktiviteten och då missas informationen till dem som den berör. </a:t>
            </a:r>
          </a:p>
        </p:txBody>
      </p:sp>
      <p:sp>
        <p:nvSpPr>
          <p:cNvPr id="4" name="Platshållare för bildnummer 3"/>
          <p:cNvSpPr>
            <a:spLocks noGrp="1"/>
          </p:cNvSpPr>
          <p:nvPr>
            <p:ph type="sldNum" sz="quarter" idx="5"/>
          </p:nvPr>
        </p:nvSpPr>
        <p:spPr/>
        <p:txBody>
          <a:bodyPr/>
          <a:lstStyle/>
          <a:p>
            <a:fld id="{5B281356-B7AB-44DC-8D52-2F08539E4DDF}" type="slidenum">
              <a:rPr lang="sv-SE" smtClean="0"/>
              <a:t>10</a:t>
            </a:fld>
            <a:endParaRPr lang="sv-SE"/>
          </a:p>
        </p:txBody>
      </p:sp>
    </p:spTree>
    <p:extLst>
      <p:ext uri="{BB962C8B-B14F-4D97-AF65-F5344CB8AC3E}">
        <p14:creationId xmlns:p14="http://schemas.microsoft.com/office/powerpoint/2010/main" val="3500185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noProof="0" dirty="0">
                <a:cs typeface="Calibri"/>
              </a:rPr>
              <a:t>Under 2024 behöver vi hjälp med bemanning i kiosken på Berga (även om det inte kommer att vara vår hemmaplan).</a:t>
            </a:r>
          </a:p>
          <a:p>
            <a:r>
              <a:rPr lang="sv-SE" noProof="0" dirty="0">
                <a:cs typeface="Calibri"/>
              </a:rPr>
              <a:t>Vi kommer att bli tilldelade tider I kiosken där vi ska hjälpa till och baka, sälja etc.</a:t>
            </a:r>
          </a:p>
          <a:p>
            <a:r>
              <a:rPr lang="sv-SE" noProof="0" dirty="0">
                <a:cs typeface="Calibri"/>
              </a:rPr>
              <a:t>Tiderna skicka ut från kansliet och vi har tidigare år fått hjälp av Camilla (Stellas mamma) att fördela ut tiderna så att alla föräldrar får någon tid tillsammans med någon annan.</a:t>
            </a:r>
          </a:p>
          <a:p>
            <a:r>
              <a:rPr lang="sv-SE" noProof="0" dirty="0">
                <a:cs typeface="Calibri"/>
              </a:rPr>
              <a:t>Kassan i kiosken drar in mycket pengar till föreningen årligen. </a:t>
            </a:r>
          </a:p>
          <a:p>
            <a:endParaRPr lang="sv-SE" noProof="0" dirty="0">
              <a:cs typeface="Calibri"/>
            </a:endParaRPr>
          </a:p>
          <a:p>
            <a:r>
              <a:rPr lang="sv-SE" noProof="0" dirty="0">
                <a:cs typeface="Calibri"/>
              </a:rPr>
              <a:t>Lagfotografering</a:t>
            </a:r>
          </a:p>
          <a:p>
            <a:r>
              <a:rPr lang="sv-SE" noProof="0" dirty="0">
                <a:cs typeface="Calibri"/>
              </a:rPr>
              <a:t>Vi har </a:t>
            </a:r>
            <a:r>
              <a:rPr lang="sv-SE" noProof="0" dirty="0" err="1">
                <a:cs typeface="Calibri"/>
              </a:rPr>
              <a:t>lagfoto</a:t>
            </a:r>
            <a:r>
              <a:rPr lang="sv-SE" noProof="0" dirty="0">
                <a:cs typeface="Calibri"/>
              </a:rPr>
              <a:t> varje år. Bilderna tas inomhus i </a:t>
            </a:r>
            <a:r>
              <a:rPr lang="sv-SE" noProof="0" dirty="0" err="1">
                <a:cs typeface="Calibri"/>
              </a:rPr>
              <a:t>Bergahallen</a:t>
            </a:r>
            <a:r>
              <a:rPr lang="sv-SE" noProof="0" dirty="0">
                <a:cs typeface="Calibri"/>
              </a:rPr>
              <a:t>. Oklart vilket datum som gäller I år. Inte vi som har det uppdraget men vi kan behöva ha hjälp med att samordna detta och ha föräldrar på plats då det behövs hjälpas till på flera olika håll. Vi återkommer med mer information kring detta. Generell information är att alla spelare och ledare är matchklädda och att man har fotbollsskor på sig. </a:t>
            </a:r>
          </a:p>
          <a:p>
            <a:endParaRPr lang="sv-SE" noProof="0" dirty="0">
              <a:cs typeface="Calibri"/>
            </a:endParaRPr>
          </a:p>
          <a:p>
            <a:r>
              <a:rPr lang="sv-SE" noProof="0" dirty="0">
                <a:cs typeface="Calibri"/>
              </a:rPr>
              <a:t>Det finns möjlighet att kunna arrangera cup för laget på exempelvis Salemsvallen. En egenarrangerad cup/turnering drar in en del pengar men kräver ett ökat föräldraengagemang etc. </a:t>
            </a:r>
          </a:p>
          <a:p>
            <a:endParaRPr lang="sv-SE" noProof="0" dirty="0">
              <a:cs typeface="Calibri"/>
            </a:endParaRPr>
          </a:p>
        </p:txBody>
      </p:sp>
      <p:sp>
        <p:nvSpPr>
          <p:cNvPr id="4" name="Platshållare för bildnummer 3"/>
          <p:cNvSpPr>
            <a:spLocks noGrp="1"/>
          </p:cNvSpPr>
          <p:nvPr>
            <p:ph type="sldNum" sz="quarter" idx="5"/>
          </p:nvPr>
        </p:nvSpPr>
        <p:spPr/>
        <p:txBody>
          <a:bodyPr/>
          <a:lstStyle/>
          <a:p>
            <a:fld id="{5B281356-B7AB-44DC-8D52-2F08539E4DDF}" type="slidenum">
              <a:rPr lang="sv-SE" smtClean="0"/>
              <a:t>11</a:t>
            </a:fld>
            <a:endParaRPr lang="sv-SE"/>
          </a:p>
        </p:txBody>
      </p:sp>
    </p:spTree>
    <p:extLst>
      <p:ext uri="{BB962C8B-B14F-4D97-AF65-F5344CB8AC3E}">
        <p14:creationId xmlns:p14="http://schemas.microsoft.com/office/powerpoint/2010/main" val="1004876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ea typeface="Calibri"/>
                <a:cs typeface="Calibri"/>
              </a:rPr>
              <a:t>Under februari månad har respektive spelare köpt in det material de behöver när det gäller de svarta träningströjorna i form av svart matchtröja (siffra och efternamn), svarta shorts , strumpor, heldress träningsoverall, regnjacka, ryggsäck/bag.</a:t>
            </a:r>
          </a:p>
          <a:p>
            <a:r>
              <a:rPr lang="sv-FI" dirty="0">
                <a:ea typeface="Calibri"/>
                <a:cs typeface="Calibri"/>
              </a:rPr>
              <a:t>Beställningen gick i väg den 27 februari och det tar nu några veckor innan leveransen är oss tillhanda.</a:t>
            </a:r>
          </a:p>
          <a:p>
            <a:endParaRPr lang="sv-FI" dirty="0">
              <a:ea typeface="Calibri"/>
              <a:cs typeface="Calibri"/>
            </a:endParaRPr>
          </a:p>
          <a:p>
            <a:r>
              <a:rPr lang="sv-FI" dirty="0">
                <a:ea typeface="Calibri"/>
                <a:cs typeface="Calibri"/>
              </a:rPr>
              <a:t>Ni har fått per mejl de kostnader som ni behöver betala in till </a:t>
            </a:r>
            <a:r>
              <a:rPr lang="sv-FI" dirty="0" err="1">
                <a:ea typeface="Calibri"/>
                <a:cs typeface="Calibri"/>
              </a:rPr>
              <a:t>swish</a:t>
            </a:r>
            <a:r>
              <a:rPr lang="sv-FI" dirty="0">
                <a:ea typeface="Calibri"/>
                <a:cs typeface="Calibri"/>
              </a:rPr>
              <a:t> till Peter Svärd, Vilmas pappa så snart ni har möjlighet.</a:t>
            </a:r>
          </a:p>
          <a:p>
            <a:r>
              <a:rPr lang="sv-FI" dirty="0">
                <a:ea typeface="Calibri"/>
                <a:cs typeface="Calibri"/>
              </a:rPr>
              <a:t>Det gula matchstället får vi skicka separat om det är något som behövs. Beställning av matchtröja görs av </a:t>
            </a:r>
            <a:r>
              <a:rPr lang="sv-FI" dirty="0" err="1">
                <a:ea typeface="Calibri"/>
                <a:cs typeface="Calibri"/>
              </a:rPr>
              <a:t>materialare</a:t>
            </a:r>
            <a:r>
              <a:rPr lang="sv-FI" dirty="0">
                <a:ea typeface="Calibri"/>
                <a:cs typeface="Calibri"/>
              </a:rPr>
              <a:t> i laget och in till Roger på kansliet. </a:t>
            </a:r>
          </a:p>
          <a:p>
            <a:endParaRPr lang="sv-FI" dirty="0">
              <a:ea typeface="Calibri"/>
              <a:cs typeface="Calibri"/>
            </a:endParaRPr>
          </a:p>
        </p:txBody>
      </p:sp>
      <p:sp>
        <p:nvSpPr>
          <p:cNvPr id="4" name="Platshållare för bildnummer 3"/>
          <p:cNvSpPr>
            <a:spLocks noGrp="1"/>
          </p:cNvSpPr>
          <p:nvPr>
            <p:ph type="sldNum" sz="quarter" idx="5"/>
          </p:nvPr>
        </p:nvSpPr>
        <p:spPr/>
        <p:txBody>
          <a:bodyPr/>
          <a:lstStyle/>
          <a:p>
            <a:fld id="{5B281356-B7AB-44DC-8D52-2F08539E4DDF}" type="slidenum">
              <a:rPr lang="sv-SE" smtClean="0"/>
              <a:t>12</a:t>
            </a:fld>
            <a:endParaRPr lang="sv-SE"/>
          </a:p>
        </p:txBody>
      </p:sp>
    </p:spTree>
    <p:extLst>
      <p:ext uri="{BB962C8B-B14F-4D97-AF65-F5344CB8AC3E}">
        <p14:creationId xmlns:p14="http://schemas.microsoft.com/office/powerpoint/2010/main" val="2980788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ea typeface="Calibri"/>
                <a:cs typeface="Calibri"/>
              </a:rPr>
              <a:t>Behov</a:t>
            </a:r>
            <a:r>
              <a:rPr lang="en-US" dirty="0">
                <a:ea typeface="Calibri"/>
                <a:cs typeface="Calibri"/>
              </a:rPr>
              <a:t> av </a:t>
            </a:r>
            <a:r>
              <a:rPr lang="en-US" dirty="0" err="1">
                <a:ea typeface="Calibri"/>
                <a:cs typeface="Calibri"/>
              </a:rPr>
              <a:t>materialare</a:t>
            </a:r>
            <a:r>
              <a:rPr lang="en-US" dirty="0">
                <a:ea typeface="Calibri"/>
                <a:cs typeface="Calibri"/>
              </a:rPr>
              <a:t> </a:t>
            </a:r>
            <a:r>
              <a:rPr lang="en-US" dirty="0" err="1">
                <a:ea typeface="Calibri"/>
                <a:cs typeface="Calibri"/>
              </a:rPr>
              <a:t>som</a:t>
            </a:r>
            <a:r>
              <a:rPr lang="en-US" dirty="0">
                <a:ea typeface="Calibri"/>
                <a:cs typeface="Calibri"/>
              </a:rPr>
              <a:t> </a:t>
            </a:r>
            <a:r>
              <a:rPr lang="en-US" dirty="0" err="1">
                <a:ea typeface="Calibri"/>
                <a:cs typeface="Calibri"/>
              </a:rPr>
              <a:t>hjälper</a:t>
            </a:r>
            <a:r>
              <a:rPr lang="en-US" dirty="0">
                <a:ea typeface="Calibri"/>
                <a:cs typeface="Calibri"/>
              </a:rPr>
              <a:t> </a:t>
            </a:r>
            <a:r>
              <a:rPr lang="en-US" dirty="0" err="1">
                <a:ea typeface="Calibri"/>
                <a:cs typeface="Calibri"/>
              </a:rPr>
              <a:t>laget</a:t>
            </a:r>
            <a:r>
              <a:rPr lang="en-US" dirty="0">
                <a:ea typeface="Calibri"/>
                <a:cs typeface="Calibri"/>
              </a:rPr>
              <a:t> med </a:t>
            </a:r>
            <a:r>
              <a:rPr lang="en-US" dirty="0" err="1">
                <a:ea typeface="Calibri"/>
                <a:cs typeface="Calibri"/>
              </a:rPr>
              <a:t>att</a:t>
            </a:r>
            <a:r>
              <a:rPr lang="en-US" dirty="0">
                <a:ea typeface="Calibri"/>
                <a:cs typeface="Calibri"/>
              </a:rPr>
              <a:t> </a:t>
            </a:r>
            <a:r>
              <a:rPr lang="en-US" dirty="0" err="1">
                <a:ea typeface="Calibri"/>
                <a:cs typeface="Calibri"/>
              </a:rPr>
              <a:t>beställa</a:t>
            </a:r>
            <a:r>
              <a:rPr lang="en-US" dirty="0">
                <a:ea typeface="Calibri"/>
                <a:cs typeface="Calibri"/>
              </a:rPr>
              <a:t> </a:t>
            </a:r>
            <a:r>
              <a:rPr lang="en-US" dirty="0" err="1">
                <a:ea typeface="Calibri"/>
                <a:cs typeface="Calibri"/>
              </a:rPr>
              <a:t>kläder</a:t>
            </a:r>
            <a:r>
              <a:rPr lang="en-US" dirty="0">
                <a:ea typeface="Calibri"/>
                <a:cs typeface="Calibri"/>
              </a:rPr>
              <a:t> till Intersport.</a:t>
            </a:r>
          </a:p>
          <a:p>
            <a:r>
              <a:rPr lang="en-US" dirty="0">
                <a:ea typeface="Calibri"/>
                <a:cs typeface="Calibri"/>
              </a:rPr>
              <a:t>Ser till </a:t>
            </a:r>
            <a:r>
              <a:rPr lang="en-US" dirty="0" err="1">
                <a:ea typeface="Calibri"/>
                <a:cs typeface="Calibri"/>
              </a:rPr>
              <a:t>att</a:t>
            </a:r>
            <a:r>
              <a:rPr lang="en-US" dirty="0">
                <a:ea typeface="Calibri"/>
                <a:cs typeface="Calibri"/>
              </a:rPr>
              <a:t> </a:t>
            </a:r>
            <a:r>
              <a:rPr lang="en-US" dirty="0" err="1">
                <a:ea typeface="Calibri"/>
                <a:cs typeface="Calibri"/>
              </a:rPr>
              <a:t>beställa</a:t>
            </a:r>
            <a:r>
              <a:rPr lang="en-US" dirty="0">
                <a:ea typeface="Calibri"/>
                <a:cs typeface="Calibri"/>
              </a:rPr>
              <a:t> saker till </a:t>
            </a:r>
            <a:r>
              <a:rPr lang="en-US" dirty="0" err="1">
                <a:ea typeface="Calibri"/>
                <a:cs typeface="Calibri"/>
              </a:rPr>
              <a:t>laget</a:t>
            </a:r>
            <a:r>
              <a:rPr lang="en-US" dirty="0">
                <a:ea typeface="Calibri"/>
                <a:cs typeface="Calibri"/>
              </a:rPr>
              <a:t> </a:t>
            </a:r>
            <a:r>
              <a:rPr lang="en-US" dirty="0" err="1">
                <a:ea typeface="Calibri"/>
                <a:cs typeface="Calibri"/>
              </a:rPr>
              <a:t>som</a:t>
            </a:r>
            <a:r>
              <a:rPr lang="en-US" dirty="0">
                <a:ea typeface="Calibri"/>
                <a:cs typeface="Calibri"/>
              </a:rPr>
              <a:t> </a:t>
            </a:r>
            <a:r>
              <a:rPr lang="en-US" dirty="0" err="1">
                <a:ea typeface="Calibri"/>
                <a:cs typeface="Calibri"/>
              </a:rPr>
              <a:t>går</a:t>
            </a:r>
            <a:r>
              <a:rPr lang="en-US" dirty="0">
                <a:ea typeface="Calibri"/>
                <a:cs typeface="Calibri"/>
              </a:rPr>
              <a:t> via kansliet – </a:t>
            </a:r>
            <a:r>
              <a:rPr lang="en-US" dirty="0" err="1">
                <a:ea typeface="Calibri"/>
                <a:cs typeface="Calibri"/>
              </a:rPr>
              <a:t>exempelvis</a:t>
            </a:r>
            <a:r>
              <a:rPr lang="en-US" dirty="0">
                <a:ea typeface="Calibri"/>
                <a:cs typeface="Calibri"/>
              </a:rPr>
              <a:t> </a:t>
            </a:r>
            <a:r>
              <a:rPr lang="en-US" dirty="0" err="1">
                <a:ea typeface="Calibri"/>
                <a:cs typeface="Calibri"/>
              </a:rPr>
              <a:t>handskar</a:t>
            </a:r>
            <a:r>
              <a:rPr lang="en-US" dirty="0">
                <a:ea typeface="Calibri"/>
                <a:cs typeface="Calibri"/>
              </a:rPr>
              <a:t>, </a:t>
            </a:r>
            <a:r>
              <a:rPr lang="en-US" dirty="0" err="1">
                <a:ea typeface="Calibri"/>
                <a:cs typeface="Calibri"/>
              </a:rPr>
              <a:t>bollar</a:t>
            </a:r>
            <a:r>
              <a:rPr lang="en-US" dirty="0">
                <a:ea typeface="Calibri"/>
                <a:cs typeface="Calibri"/>
              </a:rPr>
              <a:t>, </a:t>
            </a:r>
            <a:r>
              <a:rPr lang="en-US" dirty="0" err="1">
                <a:ea typeface="Calibri"/>
                <a:cs typeface="Calibri"/>
              </a:rPr>
              <a:t>konor</a:t>
            </a:r>
            <a:r>
              <a:rPr lang="en-US" dirty="0">
                <a:ea typeface="Calibri"/>
                <a:cs typeface="Calibri"/>
              </a:rPr>
              <a:t> etc. </a:t>
            </a:r>
          </a:p>
          <a:p>
            <a:endParaRPr lang="en-US" dirty="0">
              <a:ea typeface="Calibri"/>
              <a:cs typeface="Calibri"/>
            </a:endParaRPr>
          </a:p>
          <a:p>
            <a:r>
              <a:rPr lang="en-US" dirty="0">
                <a:ea typeface="Calibri"/>
                <a:cs typeface="Calibri"/>
              </a:rPr>
              <a:t>Cuper - </a:t>
            </a:r>
            <a:r>
              <a:rPr lang="en-US" dirty="0" err="1">
                <a:ea typeface="Calibri"/>
                <a:cs typeface="Calibri"/>
              </a:rPr>
              <a:t>Behöver</a:t>
            </a:r>
            <a:r>
              <a:rPr lang="en-US" dirty="0">
                <a:ea typeface="Calibri"/>
                <a:cs typeface="Calibri"/>
              </a:rPr>
              <a:t> ha </a:t>
            </a:r>
            <a:r>
              <a:rPr lang="en-US" dirty="0" err="1">
                <a:ea typeface="Calibri"/>
                <a:cs typeface="Calibri"/>
              </a:rPr>
              <a:t>en</a:t>
            </a:r>
            <a:r>
              <a:rPr lang="en-US" dirty="0">
                <a:ea typeface="Calibri"/>
                <a:cs typeface="Calibri"/>
              </a:rPr>
              <a:t> cup/</a:t>
            </a:r>
            <a:r>
              <a:rPr lang="en-US" dirty="0" err="1">
                <a:ea typeface="Calibri"/>
                <a:cs typeface="Calibri"/>
              </a:rPr>
              <a:t>turneringsgeneral</a:t>
            </a:r>
            <a:r>
              <a:rPr lang="en-US" dirty="0">
                <a:ea typeface="Calibri"/>
                <a:cs typeface="Calibri"/>
              </a:rPr>
              <a:t> </a:t>
            </a:r>
            <a:r>
              <a:rPr lang="en-US" dirty="0" err="1">
                <a:ea typeface="Calibri"/>
                <a:cs typeface="Calibri"/>
              </a:rPr>
              <a:t>som</a:t>
            </a:r>
            <a:r>
              <a:rPr lang="en-US" dirty="0">
                <a:ea typeface="Calibri"/>
                <a:cs typeface="Calibri"/>
              </a:rPr>
              <a:t> </a:t>
            </a:r>
            <a:r>
              <a:rPr lang="en-US" dirty="0" err="1">
                <a:ea typeface="Calibri"/>
                <a:cs typeface="Calibri"/>
              </a:rPr>
              <a:t>har</a:t>
            </a:r>
            <a:r>
              <a:rPr lang="en-US" dirty="0">
                <a:ea typeface="Calibri"/>
                <a:cs typeface="Calibri"/>
              </a:rPr>
              <a:t> </a:t>
            </a:r>
            <a:r>
              <a:rPr lang="en-US" dirty="0" err="1">
                <a:ea typeface="Calibri"/>
                <a:cs typeface="Calibri"/>
              </a:rPr>
              <a:t>koll</a:t>
            </a:r>
            <a:r>
              <a:rPr lang="en-US" dirty="0">
                <a:ea typeface="Calibri"/>
                <a:cs typeface="Calibri"/>
              </a:rPr>
              <a:t> </a:t>
            </a:r>
            <a:r>
              <a:rPr lang="en-US" dirty="0" err="1">
                <a:ea typeface="Calibri"/>
                <a:cs typeface="Calibri"/>
              </a:rPr>
              <a:t>på</a:t>
            </a:r>
            <a:r>
              <a:rPr lang="en-US" dirty="0">
                <a:ea typeface="Calibri"/>
                <a:cs typeface="Calibri"/>
              </a:rPr>
              <a:t> vilka cuper och turneringar som </a:t>
            </a:r>
            <a:r>
              <a:rPr lang="en-US" dirty="0" err="1">
                <a:ea typeface="Calibri"/>
                <a:cs typeface="Calibri"/>
              </a:rPr>
              <a:t>finns</a:t>
            </a:r>
            <a:r>
              <a:rPr lang="en-US" dirty="0">
                <a:ea typeface="Calibri"/>
                <a:cs typeface="Calibri"/>
              </a:rPr>
              <a:t> </a:t>
            </a:r>
            <a:r>
              <a:rPr lang="en-US" dirty="0" err="1">
                <a:ea typeface="Calibri"/>
                <a:cs typeface="Calibri"/>
              </a:rPr>
              <a:t>att</a:t>
            </a:r>
            <a:r>
              <a:rPr lang="en-US" dirty="0">
                <a:ea typeface="Calibri"/>
                <a:cs typeface="Calibri"/>
              </a:rPr>
              <a:t> </a:t>
            </a:r>
            <a:r>
              <a:rPr lang="en-US" dirty="0" err="1">
                <a:ea typeface="Calibri"/>
                <a:cs typeface="Calibri"/>
              </a:rPr>
              <a:t>välja</a:t>
            </a:r>
            <a:r>
              <a:rPr lang="en-US" dirty="0">
                <a:ea typeface="Calibri"/>
                <a:cs typeface="Calibri"/>
              </a:rPr>
              <a:t> </a:t>
            </a:r>
            <a:r>
              <a:rPr lang="en-US" dirty="0" err="1">
                <a:ea typeface="Calibri"/>
                <a:cs typeface="Calibri"/>
              </a:rPr>
              <a:t>på</a:t>
            </a:r>
            <a:r>
              <a:rPr lang="en-US" dirty="0">
                <a:ea typeface="Calibri"/>
                <a:cs typeface="Calibri"/>
              </a:rPr>
              <a:t>.</a:t>
            </a:r>
          </a:p>
          <a:p>
            <a:r>
              <a:rPr lang="en-US" dirty="0">
                <a:ea typeface="Calibri"/>
                <a:cs typeface="Calibri"/>
              </a:rPr>
              <a:t>Dessa </a:t>
            </a:r>
            <a:r>
              <a:rPr lang="en-US" dirty="0" err="1">
                <a:ea typeface="Calibri"/>
                <a:cs typeface="Calibri"/>
              </a:rPr>
              <a:t>kommer</a:t>
            </a:r>
            <a:r>
              <a:rPr lang="en-US" dirty="0">
                <a:ea typeface="Calibri"/>
                <a:cs typeface="Calibri"/>
              </a:rPr>
              <a:t> </a:t>
            </a:r>
            <a:r>
              <a:rPr lang="en-US" dirty="0" err="1">
                <a:ea typeface="Calibri"/>
                <a:cs typeface="Calibri"/>
              </a:rPr>
              <a:t>idag</a:t>
            </a:r>
            <a:r>
              <a:rPr lang="en-US" dirty="0">
                <a:ea typeface="Calibri"/>
                <a:cs typeface="Calibri"/>
              </a:rPr>
              <a:t> till </a:t>
            </a:r>
            <a:r>
              <a:rPr lang="en-US" dirty="0" err="1">
                <a:ea typeface="Calibri"/>
                <a:cs typeface="Calibri"/>
              </a:rPr>
              <a:t>mig</a:t>
            </a:r>
            <a:r>
              <a:rPr lang="en-US" dirty="0">
                <a:ea typeface="Calibri"/>
                <a:cs typeface="Calibri"/>
              </a:rPr>
              <a:t> (Erland) men jag har </a:t>
            </a:r>
            <a:r>
              <a:rPr lang="en-US" dirty="0" err="1">
                <a:ea typeface="Calibri"/>
                <a:cs typeface="Calibri"/>
              </a:rPr>
              <a:t>svårt</a:t>
            </a:r>
            <a:r>
              <a:rPr lang="en-US" dirty="0">
                <a:ea typeface="Calibri"/>
                <a:cs typeface="Calibri"/>
              </a:rPr>
              <a:t> </a:t>
            </a:r>
            <a:r>
              <a:rPr lang="en-US" dirty="0" err="1">
                <a:ea typeface="Calibri"/>
                <a:cs typeface="Calibri"/>
              </a:rPr>
              <a:t>att</a:t>
            </a:r>
            <a:r>
              <a:rPr lang="en-US" dirty="0">
                <a:ea typeface="Calibri"/>
                <a:cs typeface="Calibri"/>
              </a:rPr>
              <a:t> </a:t>
            </a:r>
            <a:r>
              <a:rPr lang="en-US" dirty="0" err="1">
                <a:ea typeface="Calibri"/>
                <a:cs typeface="Calibri"/>
              </a:rPr>
              <a:t>hinna</a:t>
            </a:r>
            <a:r>
              <a:rPr lang="en-US" dirty="0">
                <a:ea typeface="Calibri"/>
                <a:cs typeface="Calibri"/>
              </a:rPr>
              <a:t> med </a:t>
            </a:r>
            <a:r>
              <a:rPr lang="en-US" dirty="0" err="1">
                <a:ea typeface="Calibri"/>
                <a:cs typeface="Calibri"/>
              </a:rPr>
              <a:t>att</a:t>
            </a:r>
            <a:r>
              <a:rPr lang="en-US" dirty="0">
                <a:ea typeface="Calibri"/>
                <a:cs typeface="Calibri"/>
              </a:rPr>
              <a:t> </a:t>
            </a:r>
            <a:r>
              <a:rPr lang="en-US" dirty="0" err="1">
                <a:ea typeface="Calibri"/>
                <a:cs typeface="Calibri"/>
              </a:rPr>
              <a:t>hålla</a:t>
            </a:r>
            <a:r>
              <a:rPr lang="en-US" dirty="0">
                <a:ea typeface="Calibri"/>
                <a:cs typeface="Calibri"/>
              </a:rPr>
              <a:t> </a:t>
            </a:r>
            <a:r>
              <a:rPr lang="en-US" dirty="0" err="1">
                <a:ea typeface="Calibri"/>
                <a:cs typeface="Calibri"/>
              </a:rPr>
              <a:t>koll</a:t>
            </a:r>
            <a:r>
              <a:rPr lang="en-US" dirty="0">
                <a:ea typeface="Calibri"/>
                <a:cs typeface="Calibri"/>
              </a:rPr>
              <a:t> </a:t>
            </a:r>
            <a:r>
              <a:rPr lang="en-US" dirty="0" err="1">
                <a:ea typeface="Calibri"/>
                <a:cs typeface="Calibri"/>
              </a:rPr>
              <a:t>på</a:t>
            </a:r>
            <a:r>
              <a:rPr lang="en-US" dirty="0">
                <a:ea typeface="Calibri"/>
                <a:cs typeface="Calibri"/>
              </a:rPr>
              <a:t> dessa </a:t>
            </a:r>
            <a:r>
              <a:rPr lang="en-US" dirty="0" err="1">
                <a:ea typeface="Calibri"/>
                <a:cs typeface="Calibri"/>
              </a:rPr>
              <a:t>och</a:t>
            </a:r>
            <a:r>
              <a:rPr lang="en-US" dirty="0">
                <a:ea typeface="Calibri"/>
                <a:cs typeface="Calibri"/>
              </a:rPr>
              <a:t> se </a:t>
            </a:r>
            <a:r>
              <a:rPr lang="en-US" dirty="0" err="1">
                <a:ea typeface="Calibri"/>
                <a:cs typeface="Calibri"/>
              </a:rPr>
              <a:t>vad</a:t>
            </a:r>
            <a:r>
              <a:rPr lang="en-US" dirty="0">
                <a:ea typeface="Calibri"/>
                <a:cs typeface="Calibri"/>
              </a:rPr>
              <a:t> </a:t>
            </a:r>
            <a:r>
              <a:rPr lang="en-US" dirty="0" err="1">
                <a:ea typeface="Calibri"/>
                <a:cs typeface="Calibri"/>
              </a:rPr>
              <a:t>som</a:t>
            </a:r>
            <a:r>
              <a:rPr lang="en-US" dirty="0">
                <a:ea typeface="Calibri"/>
                <a:cs typeface="Calibri"/>
              </a:rPr>
              <a:t> </a:t>
            </a:r>
            <a:r>
              <a:rPr lang="en-US" dirty="0" err="1">
                <a:ea typeface="Calibri"/>
                <a:cs typeface="Calibri"/>
              </a:rPr>
              <a:t>erbjuds</a:t>
            </a:r>
            <a:r>
              <a:rPr lang="en-US" dirty="0">
                <a:ea typeface="Calibri"/>
                <a:cs typeface="Calibri"/>
              </a:rPr>
              <a:t>. </a:t>
            </a:r>
          </a:p>
          <a:p>
            <a:endParaRPr lang="en-US" dirty="0">
              <a:ea typeface="Calibri"/>
              <a:cs typeface="Calibri"/>
            </a:endParaRPr>
          </a:p>
          <a:p>
            <a:r>
              <a:rPr lang="en-US" dirty="0" err="1">
                <a:ea typeface="Calibri"/>
                <a:cs typeface="Calibri"/>
              </a:rPr>
              <a:t>Föräldragruppens</a:t>
            </a:r>
            <a:r>
              <a:rPr lang="en-US" dirty="0">
                <a:ea typeface="Calibri"/>
                <a:cs typeface="Calibri"/>
              </a:rPr>
              <a:t> </a:t>
            </a:r>
            <a:r>
              <a:rPr lang="en-US" dirty="0" err="1">
                <a:ea typeface="Calibri"/>
                <a:cs typeface="Calibri"/>
              </a:rPr>
              <a:t>punkt</a:t>
            </a:r>
            <a:endParaRPr lang="en-US" dirty="0">
              <a:ea typeface="Calibri"/>
              <a:cs typeface="Calibri"/>
            </a:endParaRPr>
          </a:p>
          <a:p>
            <a:endParaRPr lang="en-US" dirty="0">
              <a:ea typeface="Calibri"/>
              <a:cs typeface="Calibri"/>
            </a:endParaRPr>
          </a:p>
          <a:p>
            <a:r>
              <a:rPr lang="sv-SE" dirty="0">
                <a:ea typeface="Calibri"/>
                <a:cs typeface="Calibri"/>
              </a:rPr>
              <a:t>Här önskar vi att det är fler föräldrar som är med och engagerar sig då det är uppskattat hos barnen att vi gör både fotbollsrelaterat men även kamratgemensamma aktiviteter.</a:t>
            </a:r>
          </a:p>
          <a:p>
            <a:r>
              <a:rPr lang="sv-SE" dirty="0">
                <a:ea typeface="Calibri"/>
                <a:cs typeface="Calibri"/>
              </a:rPr>
              <a:t>Vi tror att det är bättre att flera föräldrar har ett tydligt men begränsat ansvar – att det är bättre än att det ska ligga på för få föräldrar. </a:t>
            </a:r>
          </a:p>
          <a:p>
            <a:endParaRPr lang="en-US" dirty="0" err="1">
              <a:ea typeface="Calibri"/>
              <a:cs typeface="Calibri"/>
            </a:endParaRPr>
          </a:p>
          <a:p>
            <a:endParaRPr lang="en-US" dirty="0">
              <a:ea typeface="Calibri"/>
              <a:cs typeface="Calibri"/>
            </a:endParaRPr>
          </a:p>
        </p:txBody>
      </p:sp>
      <p:sp>
        <p:nvSpPr>
          <p:cNvPr id="4" name="Platshållare för bildnummer 3"/>
          <p:cNvSpPr>
            <a:spLocks noGrp="1"/>
          </p:cNvSpPr>
          <p:nvPr>
            <p:ph type="sldNum" sz="quarter" idx="5"/>
          </p:nvPr>
        </p:nvSpPr>
        <p:spPr/>
        <p:txBody>
          <a:bodyPr/>
          <a:lstStyle/>
          <a:p>
            <a:fld id="{5B281356-B7AB-44DC-8D52-2F08539E4DDF}" type="slidenum">
              <a:rPr lang="sv-SE" smtClean="0"/>
              <a:t>13</a:t>
            </a:fld>
            <a:endParaRPr lang="sv-SE"/>
          </a:p>
        </p:txBody>
      </p:sp>
    </p:spTree>
    <p:extLst>
      <p:ext uri="{BB962C8B-B14F-4D97-AF65-F5344CB8AC3E}">
        <p14:creationId xmlns:p14="http://schemas.microsoft.com/office/powerpoint/2010/main" val="1303119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noProof="0" dirty="0">
                <a:ea typeface="Calibri"/>
                <a:cs typeface="Calibri"/>
              </a:rPr>
              <a:t>I början av mars skickades årets medlemsavgifter ut och man kan som målsman antingen nå dessa I appen Laget.se eller via mejl.</a:t>
            </a:r>
          </a:p>
          <a:p>
            <a:r>
              <a:rPr lang="sv-SE" noProof="0" dirty="0">
                <a:ea typeface="Calibri"/>
                <a:cs typeface="Calibri"/>
              </a:rPr>
              <a:t>Godkända betalningsmetoder är </a:t>
            </a:r>
            <a:r>
              <a:rPr lang="sv-SE" noProof="0" dirty="0" err="1">
                <a:ea typeface="Calibri"/>
                <a:cs typeface="Calibri"/>
              </a:rPr>
              <a:t>swish</a:t>
            </a:r>
            <a:r>
              <a:rPr lang="sv-SE" noProof="0" dirty="0">
                <a:ea typeface="Calibri"/>
                <a:cs typeface="Calibri"/>
              </a:rPr>
              <a:t> eller bankkonto och ska inbetalas senast sista mars 2024. </a:t>
            </a:r>
          </a:p>
          <a:p>
            <a:endParaRPr lang="sv-SE" noProof="0" dirty="0">
              <a:ea typeface="Calibri"/>
              <a:cs typeface="Calibri"/>
            </a:endParaRPr>
          </a:p>
          <a:p>
            <a:r>
              <a:rPr lang="sv-SE" noProof="0" dirty="0">
                <a:ea typeface="Calibri"/>
                <a:cs typeface="Calibri"/>
              </a:rPr>
              <a:t>(Om någon undrar)</a:t>
            </a:r>
          </a:p>
          <a:p>
            <a:r>
              <a:rPr lang="sv-SE" noProof="0" dirty="0" err="1">
                <a:ea typeface="Calibri"/>
                <a:cs typeface="Calibri"/>
              </a:rPr>
              <a:t>Medlemsskapet</a:t>
            </a:r>
            <a:r>
              <a:rPr lang="sv-SE" noProof="0" dirty="0">
                <a:ea typeface="Calibri"/>
                <a:cs typeface="Calibri"/>
              </a:rPr>
              <a:t> höjdes 2024</a:t>
            </a:r>
            <a:endParaRPr lang="sv-SE" noProof="0" dirty="0">
              <a:cs typeface="Calibri"/>
            </a:endParaRPr>
          </a:p>
          <a:p>
            <a:r>
              <a:rPr lang="sv-SE" noProof="0" dirty="0">
                <a:ea typeface="Calibri"/>
                <a:cs typeface="Calibri"/>
              </a:rPr>
              <a:t>På årsmötet 2023 togs beslut om att satsa på ledare, ledarutveckling/spelutveckling där man har anställt två personer på halvtid som stöd och resurs till oss ledare.</a:t>
            </a:r>
          </a:p>
          <a:p>
            <a:r>
              <a:rPr lang="sv-SE" noProof="0" dirty="0">
                <a:ea typeface="Calibri"/>
                <a:cs typeface="Calibri"/>
              </a:rPr>
              <a:t>Vi får möjlighet att få direkt feedback på vårt ledarskap, vägval, möjligheter </a:t>
            </a:r>
            <a:r>
              <a:rPr lang="sv-SE" noProof="0" dirty="0" err="1">
                <a:ea typeface="Calibri"/>
                <a:cs typeface="Calibri"/>
              </a:rPr>
              <a:t>etc</a:t>
            </a:r>
            <a:r>
              <a:rPr lang="sv-SE" noProof="0" dirty="0">
                <a:ea typeface="Calibri"/>
                <a:cs typeface="Calibri"/>
              </a:rPr>
              <a:t> vilket är bra. Dessa två har även som roll att försöka få ihop den röda tråden mellan lagen, åldrar från knatte till A-lag.  </a:t>
            </a:r>
          </a:p>
          <a:p>
            <a:pPr marL="171450" indent="-171450">
              <a:buFont typeface="Calibri"/>
              <a:buChar char="-"/>
            </a:pPr>
            <a:endParaRPr lang="sv-SE" noProof="0" dirty="0">
              <a:ea typeface="Calibri"/>
              <a:cs typeface="Calibri"/>
            </a:endParaRPr>
          </a:p>
          <a:p>
            <a:pPr marL="0" indent="0">
              <a:buFont typeface="Calibri"/>
              <a:buNone/>
            </a:pPr>
            <a:r>
              <a:rPr lang="sv-SE" noProof="0" dirty="0"/>
              <a:t>Finns möjlighet till att få enskilt bidrag för exempelvis medlemskap för RSF. Hör av dig till ledare Erland så kan han informera vidare om vad som gäller. </a:t>
            </a:r>
          </a:p>
        </p:txBody>
      </p:sp>
      <p:sp>
        <p:nvSpPr>
          <p:cNvPr id="4" name="Platshållare för bildnummer 3"/>
          <p:cNvSpPr>
            <a:spLocks noGrp="1"/>
          </p:cNvSpPr>
          <p:nvPr>
            <p:ph type="sldNum" sz="quarter" idx="5"/>
          </p:nvPr>
        </p:nvSpPr>
        <p:spPr/>
        <p:txBody>
          <a:bodyPr/>
          <a:lstStyle/>
          <a:p>
            <a:fld id="{5B281356-B7AB-44DC-8D52-2F08539E4DDF}" type="slidenum">
              <a:rPr lang="sv-SE" smtClean="0"/>
              <a:t>14</a:t>
            </a:fld>
            <a:endParaRPr lang="sv-SE"/>
          </a:p>
        </p:txBody>
      </p:sp>
    </p:spTree>
    <p:extLst>
      <p:ext uri="{BB962C8B-B14F-4D97-AF65-F5344CB8AC3E}">
        <p14:creationId xmlns:p14="http://schemas.microsoft.com/office/powerpoint/2010/main" val="1971987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dag har vi ett par tusen på kontot då Ludde har gått in som sponsor med sitt företag </a:t>
            </a:r>
            <a:r>
              <a:rPr lang="sv-SE" dirty="0" err="1"/>
              <a:t>Imagine</a:t>
            </a:r>
            <a:r>
              <a:rPr lang="sv-SE" dirty="0"/>
              <a:t> Agency Sthlm och kommer att fortsätta att synas på våra nya svarta träningströjor.</a:t>
            </a:r>
          </a:p>
          <a:p>
            <a:r>
              <a:rPr lang="sv-SE" dirty="0"/>
              <a:t>Allt kostar tyvärr pengar. Hur ser vi på att kunna försöka få in mer pengar till kassan för fler cuper, turneringar </a:t>
            </a:r>
            <a:r>
              <a:rPr lang="sv-SE" dirty="0" err="1"/>
              <a:t>etc</a:t>
            </a:r>
            <a:r>
              <a:rPr lang="sv-SE" dirty="0"/>
              <a:t>? </a:t>
            </a:r>
          </a:p>
          <a:p>
            <a:endParaRPr lang="sv-SE" dirty="0"/>
          </a:p>
          <a:p>
            <a:r>
              <a:rPr lang="sv-SE" dirty="0"/>
              <a:t>Här får man gärna komma med förslag och återkomma till Ludde och Erland om ni har något bra förslag. </a:t>
            </a:r>
          </a:p>
        </p:txBody>
      </p:sp>
      <p:sp>
        <p:nvSpPr>
          <p:cNvPr id="4" name="Platshållare för bildnummer 3"/>
          <p:cNvSpPr>
            <a:spLocks noGrp="1"/>
          </p:cNvSpPr>
          <p:nvPr>
            <p:ph type="sldNum" sz="quarter" idx="5"/>
          </p:nvPr>
        </p:nvSpPr>
        <p:spPr/>
        <p:txBody>
          <a:bodyPr/>
          <a:lstStyle/>
          <a:p>
            <a:fld id="{5B281356-B7AB-44DC-8D52-2F08539E4DDF}" type="slidenum">
              <a:rPr lang="sv-SE" smtClean="0"/>
              <a:t>15</a:t>
            </a:fld>
            <a:endParaRPr lang="sv-SE"/>
          </a:p>
        </p:txBody>
      </p:sp>
    </p:spTree>
    <p:extLst>
      <p:ext uri="{BB962C8B-B14F-4D97-AF65-F5344CB8AC3E}">
        <p14:creationId xmlns:p14="http://schemas.microsoft.com/office/powerpoint/2010/main" val="3541690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kan ni se vilka sponsorer som RSF har i sin helhet samt att Ludde gått in som sponsor för F-2014.</a:t>
            </a:r>
          </a:p>
          <a:p>
            <a:endParaRPr lang="sv-SE" dirty="0"/>
          </a:p>
          <a:p>
            <a:r>
              <a:rPr lang="sv-SE" dirty="0"/>
              <a:t>Det finns även möjlighet för er andra att sponsra laget eller hjälpa dessa tjejer framåt med sin fotboll.</a:t>
            </a:r>
          </a:p>
          <a:p>
            <a:r>
              <a:rPr lang="sv-SE" dirty="0"/>
              <a:t>Finns möjlighet att synas på kläder el liknande. Ta kontakt med någon av oss två. </a:t>
            </a:r>
          </a:p>
        </p:txBody>
      </p:sp>
      <p:sp>
        <p:nvSpPr>
          <p:cNvPr id="4" name="Platshållare för bildnummer 3"/>
          <p:cNvSpPr>
            <a:spLocks noGrp="1"/>
          </p:cNvSpPr>
          <p:nvPr>
            <p:ph type="sldNum" sz="quarter" idx="5"/>
          </p:nvPr>
        </p:nvSpPr>
        <p:spPr/>
        <p:txBody>
          <a:bodyPr/>
          <a:lstStyle/>
          <a:p>
            <a:fld id="{5B281356-B7AB-44DC-8D52-2F08539E4DDF}" type="slidenum">
              <a:rPr lang="sv-SE" smtClean="0"/>
              <a:t>16</a:t>
            </a:fld>
            <a:endParaRPr lang="sv-SE"/>
          </a:p>
        </p:txBody>
      </p:sp>
    </p:spTree>
    <p:extLst>
      <p:ext uri="{BB962C8B-B14F-4D97-AF65-F5344CB8AC3E}">
        <p14:creationId xmlns:p14="http://schemas.microsoft.com/office/powerpoint/2010/main" val="3752648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tshållare för bildobjekt 1">
            <a:extLst>
              <a:ext uri="{FF2B5EF4-FFF2-40B4-BE49-F238E27FC236}">
                <a16:creationId xmlns:a16="http://schemas.microsoft.com/office/drawing/2014/main" id="{05049316-6571-4EC4-8CCE-59FB8CE0C1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Platshållare för anteckningar 2">
            <a:extLst>
              <a:ext uri="{FF2B5EF4-FFF2-40B4-BE49-F238E27FC236}">
                <a16:creationId xmlns:a16="http://schemas.microsoft.com/office/drawing/2014/main" id="{2BD992D1-8C3E-4263-B0E7-35DC045325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v-SE" altLang="sv-SE" dirty="0"/>
              <a:t>Vi ska berätta om vilka vi ÄR, vad vi GÖR och vad vi VILL</a:t>
            </a:r>
          </a:p>
          <a:p>
            <a:pPr>
              <a:spcBef>
                <a:spcPct val="0"/>
              </a:spcBef>
            </a:pPr>
            <a:endParaRPr lang="sv-SE" altLang="sv-SE" dirty="0"/>
          </a:p>
        </p:txBody>
      </p:sp>
      <p:sp>
        <p:nvSpPr>
          <p:cNvPr id="27652" name="Platshållare för bildnummer 3">
            <a:extLst>
              <a:ext uri="{FF2B5EF4-FFF2-40B4-BE49-F238E27FC236}">
                <a16:creationId xmlns:a16="http://schemas.microsoft.com/office/drawing/2014/main" id="{497D5825-B692-460B-8DE9-399F81785A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lama Basic" panose="02000000000000000000" pitchFamily="50" charset="0"/>
              </a:defRPr>
            </a:lvl1pPr>
            <a:lvl2pPr marL="742950" indent="-285750">
              <a:defRPr>
                <a:solidFill>
                  <a:schemeClr val="tx1"/>
                </a:solidFill>
                <a:latin typeface="Flama Basic" panose="02000000000000000000" pitchFamily="50" charset="0"/>
              </a:defRPr>
            </a:lvl2pPr>
            <a:lvl3pPr marL="1143000" indent="-228600">
              <a:defRPr>
                <a:solidFill>
                  <a:schemeClr val="tx1"/>
                </a:solidFill>
                <a:latin typeface="Flama Basic" panose="02000000000000000000" pitchFamily="50" charset="0"/>
              </a:defRPr>
            </a:lvl3pPr>
            <a:lvl4pPr marL="1600200" indent="-228600">
              <a:defRPr>
                <a:solidFill>
                  <a:schemeClr val="tx1"/>
                </a:solidFill>
                <a:latin typeface="Flama Basic" panose="02000000000000000000" pitchFamily="50" charset="0"/>
              </a:defRPr>
            </a:lvl4pPr>
            <a:lvl5pPr marL="2057400" indent="-228600">
              <a:defRPr>
                <a:solidFill>
                  <a:schemeClr val="tx1"/>
                </a:solidFill>
                <a:latin typeface="Flama Basic" panose="02000000000000000000" pitchFamily="50" charset="0"/>
              </a:defRPr>
            </a:lvl5pPr>
            <a:lvl6pPr marL="2514600" indent="-228600" defTabSz="912813" fontAlgn="base">
              <a:spcBef>
                <a:spcPct val="0"/>
              </a:spcBef>
              <a:spcAft>
                <a:spcPct val="0"/>
              </a:spcAft>
              <a:defRPr>
                <a:solidFill>
                  <a:schemeClr val="tx1"/>
                </a:solidFill>
                <a:latin typeface="Flama Basic" panose="02000000000000000000" pitchFamily="50" charset="0"/>
              </a:defRPr>
            </a:lvl6pPr>
            <a:lvl7pPr marL="2971800" indent="-228600" defTabSz="912813" fontAlgn="base">
              <a:spcBef>
                <a:spcPct val="0"/>
              </a:spcBef>
              <a:spcAft>
                <a:spcPct val="0"/>
              </a:spcAft>
              <a:defRPr>
                <a:solidFill>
                  <a:schemeClr val="tx1"/>
                </a:solidFill>
                <a:latin typeface="Flama Basic" panose="02000000000000000000" pitchFamily="50" charset="0"/>
              </a:defRPr>
            </a:lvl7pPr>
            <a:lvl8pPr marL="3429000" indent="-228600" defTabSz="912813" fontAlgn="base">
              <a:spcBef>
                <a:spcPct val="0"/>
              </a:spcBef>
              <a:spcAft>
                <a:spcPct val="0"/>
              </a:spcAft>
              <a:defRPr>
                <a:solidFill>
                  <a:schemeClr val="tx1"/>
                </a:solidFill>
                <a:latin typeface="Flama Basic" panose="02000000000000000000" pitchFamily="50" charset="0"/>
              </a:defRPr>
            </a:lvl8pPr>
            <a:lvl9pPr marL="3886200" indent="-228600" defTabSz="912813" fontAlgn="base">
              <a:spcBef>
                <a:spcPct val="0"/>
              </a:spcBef>
              <a:spcAft>
                <a:spcPct val="0"/>
              </a:spcAft>
              <a:defRPr>
                <a:solidFill>
                  <a:schemeClr val="tx1"/>
                </a:solidFill>
                <a:latin typeface="Flama Basic" panose="02000000000000000000" pitchFamily="50" charset="0"/>
              </a:defRPr>
            </a:lvl9pPr>
          </a:lstStyle>
          <a:p>
            <a:pPr defTabSz="912813" fontAlgn="base">
              <a:spcBef>
                <a:spcPct val="0"/>
              </a:spcBef>
              <a:spcAft>
                <a:spcPct val="0"/>
              </a:spcAft>
            </a:pPr>
            <a:fld id="{4D3DF25F-5E3C-455B-AFC9-8BE320AC82A3}" type="slidenum">
              <a:rPr lang="sv-SE" altLang="sv-SE">
                <a:latin typeface="Calibri" panose="020F0502020204030204" pitchFamily="34" charset="0"/>
              </a:rPr>
              <a:pPr defTabSz="912813" fontAlgn="base">
                <a:spcBef>
                  <a:spcPct val="0"/>
                </a:spcBef>
                <a:spcAft>
                  <a:spcPct val="0"/>
                </a:spcAft>
              </a:pPr>
              <a:t>19</a:t>
            </a:fld>
            <a:endParaRPr lang="sv-SE" altLang="sv-SE">
              <a:latin typeface="Calibri" panose="020F0502020204030204" pitchFamily="34" charset="0"/>
            </a:endParaRPr>
          </a:p>
        </p:txBody>
      </p:sp>
    </p:spTree>
    <p:extLst>
      <p:ext uri="{BB962C8B-B14F-4D97-AF65-F5344CB8AC3E}">
        <p14:creationId xmlns:p14="http://schemas.microsoft.com/office/powerpoint/2010/main" val="1028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Vi hälsar alla föräldrar och vårdnadshavare varmt välkomna till föräldramöte för F-2014. </a:t>
            </a:r>
            <a:endParaRPr lang="sv-SE" dirty="0"/>
          </a:p>
        </p:txBody>
      </p:sp>
      <p:sp>
        <p:nvSpPr>
          <p:cNvPr id="4" name="Platshållare för bildnummer 3"/>
          <p:cNvSpPr>
            <a:spLocks noGrp="1"/>
          </p:cNvSpPr>
          <p:nvPr>
            <p:ph type="sldNum" sz="quarter" idx="5"/>
          </p:nvPr>
        </p:nvSpPr>
        <p:spPr/>
        <p:txBody>
          <a:bodyPr/>
          <a:lstStyle/>
          <a:p>
            <a:fld id="{5B281356-B7AB-44DC-8D52-2F08539E4DDF}" type="slidenum">
              <a:rPr lang="sv-SE" smtClean="0"/>
              <a:t>2</a:t>
            </a:fld>
            <a:endParaRPr lang="sv-SE"/>
          </a:p>
        </p:txBody>
      </p:sp>
    </p:spTree>
    <p:extLst>
      <p:ext uri="{BB962C8B-B14F-4D97-AF65-F5344CB8AC3E}">
        <p14:creationId xmlns:p14="http://schemas.microsoft.com/office/powerpoint/2010/main" val="1527210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B281356-B7AB-44DC-8D52-2F08539E4DDF}" type="slidenum">
              <a:rPr lang="sv-SE" smtClean="0"/>
              <a:t>3</a:t>
            </a:fld>
            <a:endParaRPr lang="sv-SE"/>
          </a:p>
        </p:txBody>
      </p:sp>
    </p:spTree>
    <p:extLst>
      <p:ext uri="{BB962C8B-B14F-4D97-AF65-F5344CB8AC3E}">
        <p14:creationId xmlns:p14="http://schemas.microsoft.com/office/powerpoint/2010/main" val="771847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Vi har i år 27 spelande tjejer och 6 tillhörande ledare, varav Jimmy, ”Erland” och ”Ludde” axlar större ansvar kring träningarna. </a:t>
            </a:r>
          </a:p>
          <a:p>
            <a:r>
              <a:rPr lang="sv-SE" dirty="0">
                <a:cs typeface="Calibri"/>
              </a:rPr>
              <a:t>Under hösten så tillkom det några nya tjejer och några slutade för att prova på andra idrotter. </a:t>
            </a:r>
          </a:p>
          <a:p>
            <a:r>
              <a:rPr lang="sv-SE" dirty="0">
                <a:cs typeface="Calibri"/>
              </a:rPr>
              <a:t>Att vi har fått nya spelare tycker vi är väldigt roligt samtidigt är det också utmanande då vi får arbeta med olika nivåer av fotbollskunskaper och fotbollspersonligheter.</a:t>
            </a:r>
          </a:p>
          <a:p>
            <a:r>
              <a:rPr lang="sv-SE" dirty="0">
                <a:cs typeface="Calibri"/>
              </a:rPr>
              <a:t>Det som är roligast att vara tränare för det här laget är att engagemanget är högt och att vi har spelare som vill lära sig mera och det märks att fotboll är roligt för - det smittar av sig.</a:t>
            </a:r>
          </a:p>
          <a:p>
            <a:endParaRPr lang="sv-SE" dirty="0">
              <a:cs typeface="Calibri"/>
            </a:endParaRPr>
          </a:p>
          <a:p>
            <a:r>
              <a:rPr lang="sv-SE" dirty="0">
                <a:cs typeface="Calibri"/>
              </a:rPr>
              <a:t>Vi har förutom spelare och ledare även ett mindre ”</a:t>
            </a:r>
            <a:r>
              <a:rPr lang="sv-SE" dirty="0" err="1">
                <a:cs typeface="Calibri"/>
              </a:rPr>
              <a:t>Crew</a:t>
            </a:r>
            <a:r>
              <a:rPr lang="sv-SE" dirty="0">
                <a:cs typeface="Calibri"/>
              </a:rPr>
              <a:t>” som kommer att få möjlighet att presentera sig här för er och vilken roll de tillför i laget.</a:t>
            </a:r>
          </a:p>
          <a:p>
            <a:endParaRPr lang="sv-SE" dirty="0">
              <a:cs typeface="Calibri"/>
            </a:endParaRPr>
          </a:p>
          <a:p>
            <a:r>
              <a:rPr lang="sv-SE" dirty="0">
                <a:cs typeface="Calibri"/>
              </a:rPr>
              <a:t>Vi sex tränare är som bekant tränare men även föräldrar precis som alla andra här och att vi går utbildningar för att bättre kunna coacha och leda ditt barn att bli en bättre fotbollsspelare,</a:t>
            </a:r>
          </a:p>
          <a:p>
            <a:r>
              <a:rPr lang="sv-SE" dirty="0">
                <a:cs typeface="Calibri"/>
              </a:rPr>
              <a:t>en aktivare person och kanske en förebild för andra i ens omgivning. </a:t>
            </a:r>
          </a:p>
          <a:p>
            <a:endParaRPr lang="sv-SE" dirty="0">
              <a:cs typeface="Calibri"/>
            </a:endParaRPr>
          </a:p>
          <a:p>
            <a:r>
              <a:rPr lang="sv-SE" dirty="0">
                <a:cs typeface="Calibri"/>
              </a:rPr>
              <a:t>Som ni kan se har vi två platser som är vakanta i </a:t>
            </a:r>
            <a:r>
              <a:rPr lang="sv-SE" dirty="0" err="1">
                <a:cs typeface="Calibri"/>
              </a:rPr>
              <a:t>Crew:et</a:t>
            </a:r>
            <a:r>
              <a:rPr lang="sv-SE" dirty="0">
                <a:cs typeface="Calibri"/>
              </a:rPr>
              <a:t> där vi som lag behöver stöd. </a:t>
            </a:r>
            <a:br>
              <a:rPr lang="sv-SE" dirty="0">
                <a:cs typeface="Calibri"/>
              </a:rPr>
            </a:br>
            <a:r>
              <a:rPr lang="sv-SE" dirty="0">
                <a:cs typeface="Calibri"/>
              </a:rPr>
              <a:t>Amandas pappa Fredrik Jansson tar på sig ansvaret som kommande materialbeställningar för laget.</a:t>
            </a:r>
          </a:p>
          <a:p>
            <a:endParaRPr lang="sv-SE" dirty="0">
              <a:cs typeface="Calibri"/>
            </a:endParaRPr>
          </a:p>
          <a:p>
            <a:r>
              <a:rPr lang="sv-SE" dirty="0">
                <a:cs typeface="Calibri"/>
              </a:rPr>
              <a:t>Emmas föräldrar – Kristin och Magnus tittar på möjligheten att ansvara för att kunna sälja eget kaffe och fika på hemmamatcherna på </a:t>
            </a:r>
            <a:r>
              <a:rPr lang="sv-SE" dirty="0" err="1">
                <a:cs typeface="Calibri"/>
              </a:rPr>
              <a:t>Prästboda</a:t>
            </a:r>
            <a:r>
              <a:rPr lang="sv-SE" dirty="0">
                <a:cs typeface="Calibri"/>
              </a:rPr>
              <a:t> – när inte kiosk finns. Här kommer andra föräldrar att behöva bli engagerade. </a:t>
            </a:r>
          </a:p>
          <a:p>
            <a:endParaRPr lang="sv-SE" dirty="0">
              <a:cs typeface="Calibri"/>
            </a:endParaRPr>
          </a:p>
          <a:p>
            <a:r>
              <a:rPr lang="sv-SE" dirty="0">
                <a:cs typeface="Calibri"/>
              </a:rPr>
              <a:t>Dock är ansvaret för ”Cuper och träningsmatcher” kvar som vakant/ledig. En roll som hjälper till att kollar upp när det finns möjlighet för att spela träningsmatcher, cuper samt bjuda in spelare/föräldrar till aktiviteten. </a:t>
            </a:r>
          </a:p>
          <a:p>
            <a:endParaRPr lang="sv-SE" dirty="0">
              <a:cs typeface="Calibri"/>
            </a:endParaRPr>
          </a:p>
          <a:p>
            <a:endParaRPr lang="sv-SE" dirty="0">
              <a:cs typeface="Calibri"/>
            </a:endParaRPr>
          </a:p>
        </p:txBody>
      </p:sp>
      <p:sp>
        <p:nvSpPr>
          <p:cNvPr id="4" name="Platshållare för bildnummer 3"/>
          <p:cNvSpPr>
            <a:spLocks noGrp="1"/>
          </p:cNvSpPr>
          <p:nvPr>
            <p:ph type="sldNum" sz="quarter" idx="5"/>
          </p:nvPr>
        </p:nvSpPr>
        <p:spPr/>
        <p:txBody>
          <a:bodyPr/>
          <a:lstStyle/>
          <a:p>
            <a:fld id="{5B281356-B7AB-44DC-8D52-2F08539E4DDF}" type="slidenum">
              <a:rPr lang="sv-SE" smtClean="0"/>
              <a:t>4</a:t>
            </a:fld>
            <a:endParaRPr lang="sv-SE"/>
          </a:p>
        </p:txBody>
      </p:sp>
    </p:spTree>
    <p:extLst>
      <p:ext uri="{BB962C8B-B14F-4D97-AF65-F5344CB8AC3E}">
        <p14:creationId xmlns:p14="http://schemas.microsoft.com/office/powerpoint/2010/main" val="82992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cs typeface="Calibri"/>
              </a:rPr>
              <a:t>Vi har blivit tilldelade träningstid och planer av kansliet och våra träningar kommer från och med nästa vecka att ske utomhus och då har vi fått dessa fördelade till föreningens nyare plan</a:t>
            </a:r>
            <a:endParaRPr lang="sv-SE" dirty="0"/>
          </a:p>
          <a:p>
            <a:r>
              <a:rPr lang="sv-FI" dirty="0">
                <a:cs typeface="Calibri"/>
              </a:rPr>
              <a:t>på </a:t>
            </a:r>
            <a:r>
              <a:rPr lang="sv-FI" dirty="0" err="1">
                <a:cs typeface="Calibri"/>
              </a:rPr>
              <a:t>Prästboda</a:t>
            </a:r>
            <a:r>
              <a:rPr lang="sv-FI" dirty="0">
                <a:cs typeface="Calibri"/>
              </a:rPr>
              <a:t> BP i Salem. Vi kommer att ha träningar måndagar och onsdagar klockan 17:00 – 18:30.</a:t>
            </a:r>
            <a:endParaRPr lang="sv-FI" dirty="0"/>
          </a:p>
          <a:p>
            <a:r>
              <a:rPr lang="sv-FI" dirty="0" err="1">
                <a:ea typeface="Calibri"/>
                <a:cs typeface="Calibri"/>
              </a:rPr>
              <a:t>Prästboda</a:t>
            </a:r>
            <a:r>
              <a:rPr lang="sv-FI" dirty="0">
                <a:ea typeface="Calibri"/>
                <a:cs typeface="Calibri"/>
              </a:rPr>
              <a:t> kommer att bli vår nya hemmaborg för både träningar och matchspel då den planen är mer lämpad för 7 mot 7 spel (vilket Berga inte är/har målade linjer för).</a:t>
            </a:r>
          </a:p>
          <a:p>
            <a:endParaRPr lang="sv-FI" dirty="0">
              <a:ea typeface="Calibri"/>
              <a:cs typeface="Calibri"/>
            </a:endParaRPr>
          </a:p>
          <a:p>
            <a:r>
              <a:rPr lang="sv-FI" dirty="0">
                <a:ea typeface="Calibri"/>
                <a:cs typeface="Calibri"/>
              </a:rPr>
              <a:t>Vi kommer att utgå från att vi har två träningar i veckan samt match när säsongen drar igång. </a:t>
            </a:r>
          </a:p>
          <a:p>
            <a:endParaRPr lang="sv-FI" dirty="0">
              <a:ea typeface="Calibri"/>
              <a:cs typeface="Calibri"/>
            </a:endParaRPr>
          </a:p>
          <a:p>
            <a:r>
              <a:rPr lang="sv-FI" dirty="0">
                <a:ea typeface="Calibri"/>
                <a:cs typeface="Calibri"/>
              </a:rPr>
              <a:t>Om det finns behov av skjuts är det många tränare och föräldrar som kommer att köra till planen så hör gärna av er eller skapa gärna en intern grupp för att kunna hjälpa åt med körning om det skulle behövas. Tråkigt att behöva hoppa över en träning ifall man har problem/utmaning att kunna ta sig till planen i tid. </a:t>
            </a:r>
          </a:p>
          <a:p>
            <a:endParaRPr lang="sv-FI" dirty="0">
              <a:ea typeface="Calibri"/>
              <a:cs typeface="Calibri"/>
            </a:endParaRPr>
          </a:p>
          <a:p>
            <a:r>
              <a:rPr lang="sv-FI" dirty="0">
                <a:ea typeface="Calibri"/>
                <a:cs typeface="Calibri"/>
              </a:rPr>
              <a:t>Parkering – Kan bli parkeringsutmaningar vid olika tidpunkter på dygnet på </a:t>
            </a:r>
            <a:r>
              <a:rPr lang="sv-FI" dirty="0" err="1">
                <a:ea typeface="Calibri"/>
                <a:cs typeface="Calibri"/>
              </a:rPr>
              <a:t>Prästboda</a:t>
            </a:r>
            <a:r>
              <a:rPr lang="sv-FI" dirty="0">
                <a:ea typeface="Calibri"/>
                <a:cs typeface="Calibri"/>
              </a:rPr>
              <a:t> då det är många spelare, ledare och föräldrar som ska ta sig till och från planen och här får vi vara både ödmjuka och uppmärksamma på att det är många människor och bilar i omlopp. Parkering sker på den södra sidan av planen och det är inte tillåtet att hämta upp spelare från </a:t>
            </a:r>
            <a:r>
              <a:rPr lang="sv-FI" dirty="0" err="1">
                <a:ea typeface="Calibri"/>
                <a:cs typeface="Calibri"/>
              </a:rPr>
              <a:t>Prästbodavägen</a:t>
            </a:r>
            <a:r>
              <a:rPr lang="sv-FI" dirty="0">
                <a:ea typeface="Calibri"/>
                <a:cs typeface="Calibri"/>
              </a:rPr>
              <a:t> då det stör trafik och boende där. Det är inte heller tillåtet att parkera i backen upp till planen, ej heller uppe på området utanför planen (med andra ord får inte köra igenom staketet längst upp om man inte ska hämta material el dylikt från förrådet). </a:t>
            </a:r>
          </a:p>
          <a:p>
            <a:endParaRPr lang="sv-FI" dirty="0">
              <a:ea typeface="Calibri"/>
              <a:cs typeface="Calibri"/>
            </a:endParaRPr>
          </a:p>
          <a:p>
            <a:r>
              <a:rPr lang="sv-FI" dirty="0">
                <a:ea typeface="Calibri"/>
                <a:cs typeface="Calibri"/>
              </a:rPr>
              <a:t>Lagets förråd kommer även att flyttas hit där vi kommer att ha vårt material då det blir vår nya hemvist (ifall någon av er skulle behöva hjälpa oss med material någon gång).</a:t>
            </a:r>
          </a:p>
          <a:p>
            <a:endParaRPr lang="sv-FI" dirty="0">
              <a:ea typeface="Calibri"/>
              <a:cs typeface="Calibri"/>
            </a:endParaRPr>
          </a:p>
          <a:p>
            <a:r>
              <a:rPr lang="sv-FI" dirty="0">
                <a:ea typeface="Calibri"/>
                <a:cs typeface="Calibri"/>
              </a:rPr>
              <a:t>Planen är fantastisk och ligger i ett bra läge där solen kommer åt snabbt. Tyvärr saknar planen omklädningsrum kiosk och läktare - men toalett finns. Har man lust att stanna och sitta och kolla på matcherna får man tyvärr ta med sig egen stol. </a:t>
            </a:r>
          </a:p>
          <a:p>
            <a:endParaRPr lang="sv-FI" dirty="0">
              <a:ea typeface="Calibri"/>
              <a:cs typeface="Calibri"/>
            </a:endParaRPr>
          </a:p>
          <a:p>
            <a:endParaRPr lang="sv-FI" dirty="0">
              <a:ea typeface="Calibri"/>
              <a:cs typeface="Calibri"/>
            </a:endParaRPr>
          </a:p>
          <a:p>
            <a:endParaRPr lang="sv-FI" dirty="0">
              <a:ea typeface="Calibri"/>
              <a:cs typeface="Calibri"/>
            </a:endParaRPr>
          </a:p>
          <a:p>
            <a:endParaRPr lang="sv-FI" dirty="0">
              <a:ea typeface="Calibri"/>
              <a:cs typeface="Calibri"/>
            </a:endParaRPr>
          </a:p>
          <a:p>
            <a:endParaRPr lang="sv-FI" dirty="0">
              <a:ea typeface="Calibri"/>
              <a:cs typeface="Calibri"/>
            </a:endParaRPr>
          </a:p>
          <a:p>
            <a:endParaRPr lang="sv-FI" dirty="0">
              <a:ea typeface="Calibri"/>
              <a:cs typeface="Calibri"/>
            </a:endParaRPr>
          </a:p>
        </p:txBody>
      </p:sp>
      <p:sp>
        <p:nvSpPr>
          <p:cNvPr id="4" name="Platshållare för bildnummer 3"/>
          <p:cNvSpPr>
            <a:spLocks noGrp="1"/>
          </p:cNvSpPr>
          <p:nvPr>
            <p:ph type="sldNum" sz="quarter" idx="5"/>
          </p:nvPr>
        </p:nvSpPr>
        <p:spPr/>
        <p:txBody>
          <a:bodyPr/>
          <a:lstStyle/>
          <a:p>
            <a:fld id="{5B281356-B7AB-44DC-8D52-2F08539E4DDF}" type="slidenum">
              <a:rPr lang="sv-SE" smtClean="0"/>
              <a:t>5</a:t>
            </a:fld>
            <a:endParaRPr lang="sv-SE"/>
          </a:p>
        </p:txBody>
      </p:sp>
    </p:spTree>
    <p:extLst>
      <p:ext uri="{BB962C8B-B14F-4D97-AF65-F5344CB8AC3E}">
        <p14:creationId xmlns:p14="http://schemas.microsoft.com/office/powerpoint/2010/main" val="1089129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ea typeface="Calibri"/>
                <a:cs typeface="Calibri"/>
              </a:rPr>
              <a:t>Under 2024 kommer vi ledare att arbeta mer med så kallad aktiv coachning.</a:t>
            </a:r>
          </a:p>
          <a:p>
            <a:r>
              <a:rPr lang="sv-FI" dirty="0">
                <a:ea typeface="Calibri"/>
                <a:cs typeface="Calibri"/>
              </a:rPr>
              <a:t>Komma personligen närmare spelare, lyfta och pusha dem och att hitta rätt utmaningar och vara stödjande (både på planen och vid sidan av planen)</a:t>
            </a:r>
          </a:p>
          <a:p>
            <a:endParaRPr lang="sv-FI" dirty="0">
              <a:ea typeface="Calibri"/>
              <a:cs typeface="Calibri"/>
            </a:endParaRPr>
          </a:p>
          <a:p>
            <a:r>
              <a:rPr lang="sv-FI" b="1" dirty="0">
                <a:ea typeface="Calibri"/>
                <a:cs typeface="Calibri"/>
              </a:rPr>
              <a:t>Intervju med spelarna</a:t>
            </a:r>
          </a:p>
          <a:p>
            <a:r>
              <a:rPr lang="sv-FI" dirty="0">
                <a:ea typeface="Calibri"/>
                <a:cs typeface="Calibri"/>
              </a:rPr>
              <a:t>Vi kommer under kommande träningar att fånga upp spelare för att ställa ett par korta frågor till dem som handlar om fotboll och att hitta rätt nivå etc. </a:t>
            </a:r>
            <a:endParaRPr lang="sv-FI" b="1" dirty="0" err="1">
              <a:ea typeface="Calibri"/>
              <a:cs typeface="Calibri"/>
            </a:endParaRPr>
          </a:p>
          <a:p>
            <a:r>
              <a:rPr lang="sv-FI" dirty="0">
                <a:ea typeface="Calibri"/>
                <a:cs typeface="Calibri"/>
              </a:rPr>
              <a:t>Faller det bra ut så kommer vi även göra det under hösten också . </a:t>
            </a:r>
          </a:p>
          <a:p>
            <a:endParaRPr lang="sv-FI" dirty="0">
              <a:ea typeface="Calibri"/>
              <a:cs typeface="Calibri"/>
            </a:endParaRPr>
          </a:p>
          <a:p>
            <a:r>
              <a:rPr lang="sv-FI" b="1" dirty="0">
                <a:ea typeface="Calibri"/>
                <a:cs typeface="Calibri"/>
              </a:rPr>
              <a:t>Målvaktsspel</a:t>
            </a:r>
          </a:p>
          <a:p>
            <a:r>
              <a:rPr lang="sv-FI" dirty="0">
                <a:ea typeface="Calibri"/>
                <a:cs typeface="Calibri"/>
              </a:rPr>
              <a:t>Vi kommer i år att försöka aktivera målvakt och målvaktsspel mer i träningen och få till ett par sådana fokusaktiviteter/träningar. Vi kommer i intervju att fråga ert barn om de vill spela målvakt och få den träning som behövs för att kunna bli bättre och tryggare i den positionen. Vi ser inte ännu målvakt som någon "fast position" men man behöver få rätt förutsättningar för att kunna agera målvakt. </a:t>
            </a:r>
          </a:p>
        </p:txBody>
      </p:sp>
      <p:sp>
        <p:nvSpPr>
          <p:cNvPr id="4" name="Platshållare för bildnummer 3"/>
          <p:cNvSpPr>
            <a:spLocks noGrp="1"/>
          </p:cNvSpPr>
          <p:nvPr>
            <p:ph type="sldNum" sz="quarter" idx="5"/>
          </p:nvPr>
        </p:nvSpPr>
        <p:spPr/>
        <p:txBody>
          <a:bodyPr/>
          <a:lstStyle/>
          <a:p>
            <a:fld id="{5B281356-B7AB-44DC-8D52-2F08539E4DDF}" type="slidenum">
              <a:rPr lang="sv-SE" smtClean="0"/>
              <a:t>6</a:t>
            </a:fld>
            <a:endParaRPr lang="sv-SE"/>
          </a:p>
        </p:txBody>
      </p:sp>
    </p:spTree>
    <p:extLst>
      <p:ext uri="{BB962C8B-B14F-4D97-AF65-F5344CB8AC3E}">
        <p14:creationId xmlns:p14="http://schemas.microsoft.com/office/powerpoint/2010/main" val="116798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a typeface="Calibri"/>
                <a:cs typeface="Calibri"/>
              </a:rPr>
              <a:t>I år kommer vi att spela 7 mot 7 (det vill säga 6 utespelare + 1 målvakt) vilket också innebär en större plan och lite större mål.</a:t>
            </a:r>
          </a:p>
          <a:p>
            <a:r>
              <a:rPr lang="sv-SE" dirty="0">
                <a:ea typeface="Calibri"/>
                <a:cs typeface="Calibri"/>
              </a:rPr>
              <a:t>För att tjejerna ska orka spela en hel match 3 x 20 min behöver vi minst 2 till 4 avbytare per match. Det gör att kravet ökar något att vi önskar att alla som blir kallade till match svarar snabbt om de kan komma eller inte.</a:t>
            </a:r>
          </a:p>
          <a:p>
            <a:r>
              <a:rPr lang="sv-SE" dirty="0">
                <a:ea typeface="Calibri"/>
                <a:cs typeface="Calibri"/>
              </a:rPr>
              <a:t>Det underlättar för oss som ledare att se att vi har rätt antal spelare kallade till matchen och att vi har rätt spelarmaterial. </a:t>
            </a:r>
          </a:p>
          <a:p>
            <a:r>
              <a:rPr lang="sv-SE" dirty="0">
                <a:ea typeface="Calibri"/>
                <a:cs typeface="Calibri"/>
              </a:rPr>
              <a:t>Vi fortsätter att göra fria byten (hockeybyten) att man hela tiden får byta. </a:t>
            </a:r>
          </a:p>
          <a:p>
            <a:endParaRPr lang="sv-SE" dirty="0">
              <a:ea typeface="Calibri"/>
              <a:cs typeface="Calibri"/>
            </a:endParaRPr>
          </a:p>
          <a:p>
            <a:r>
              <a:rPr lang="sv-SE" dirty="0">
                <a:ea typeface="Calibri"/>
                <a:cs typeface="Calibri"/>
              </a:rPr>
              <a:t>Vi vill försöka att få spelarna att spela längre pass innan byten så att man får mer sammanhängande speltid.</a:t>
            </a:r>
          </a:p>
          <a:p>
            <a:r>
              <a:rPr lang="sv-SE" dirty="0">
                <a:ea typeface="Calibri"/>
                <a:cs typeface="Calibri"/>
              </a:rPr>
              <a:t>Som spelare och ledare vill man att man är hungrig och spelsugen och aktiv både på planen och vid sidan av. </a:t>
            </a:r>
          </a:p>
          <a:p>
            <a:endParaRPr lang="sv-SE" dirty="0">
              <a:ea typeface="Calibri"/>
              <a:cs typeface="Calibri"/>
            </a:endParaRPr>
          </a:p>
          <a:p>
            <a:r>
              <a:rPr lang="sv-SE" dirty="0">
                <a:ea typeface="Calibri"/>
                <a:cs typeface="Calibri"/>
              </a:rPr>
              <a:t>Om man som förälder önskar springa med barnen på sin fritid så är 10 årings ålder och uppåt lämpat för det – om ni anpassar fart och längd efter barnets kapacitet. </a:t>
            </a:r>
          </a:p>
          <a:p>
            <a:endParaRPr lang="sv-SE" dirty="0">
              <a:ea typeface="Calibri"/>
              <a:cs typeface="Calibri"/>
            </a:endParaRPr>
          </a:p>
          <a:p>
            <a:endParaRPr lang="sv-SE" dirty="0">
              <a:ea typeface="Calibri"/>
              <a:cs typeface="Calibri"/>
            </a:endParaRPr>
          </a:p>
        </p:txBody>
      </p:sp>
      <p:sp>
        <p:nvSpPr>
          <p:cNvPr id="4" name="Platshållare för bildnummer 3"/>
          <p:cNvSpPr>
            <a:spLocks noGrp="1"/>
          </p:cNvSpPr>
          <p:nvPr>
            <p:ph type="sldNum" sz="quarter" idx="5"/>
          </p:nvPr>
        </p:nvSpPr>
        <p:spPr/>
        <p:txBody>
          <a:bodyPr/>
          <a:lstStyle/>
          <a:p>
            <a:fld id="{5B281356-B7AB-44DC-8D52-2F08539E4DDF}" type="slidenum">
              <a:rPr lang="sv-SE" smtClean="0"/>
              <a:t>7</a:t>
            </a:fld>
            <a:endParaRPr lang="sv-SE"/>
          </a:p>
        </p:txBody>
      </p:sp>
    </p:spTree>
    <p:extLst>
      <p:ext uri="{BB962C8B-B14F-4D97-AF65-F5344CB8AC3E}">
        <p14:creationId xmlns:p14="http://schemas.microsoft.com/office/powerpoint/2010/main" val="3807009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ea typeface="Calibri"/>
                <a:cs typeface="Calibri"/>
              </a:rPr>
              <a:t>För er som inte känner till det så är S:t </a:t>
            </a:r>
            <a:r>
              <a:rPr lang="sv-FI" dirty="0" err="1">
                <a:ea typeface="Calibri"/>
                <a:cs typeface="Calibri"/>
              </a:rPr>
              <a:t>Erikscupen</a:t>
            </a:r>
            <a:r>
              <a:rPr lang="sv-FI" dirty="0">
                <a:ea typeface="Calibri"/>
                <a:cs typeface="Calibri"/>
              </a:rPr>
              <a:t> (</a:t>
            </a:r>
            <a:r>
              <a:rPr lang="sv-FI" dirty="0" err="1">
                <a:ea typeface="Calibri"/>
                <a:cs typeface="Calibri"/>
              </a:rPr>
              <a:t>Sanktan</a:t>
            </a:r>
            <a:r>
              <a:rPr lang="sv-FI" dirty="0">
                <a:ea typeface="Calibri"/>
                <a:cs typeface="Calibri"/>
              </a:rPr>
              <a:t>) det samlingsnamn som vi som tillhör Stockholms fotbollsförbund  har som "seriespel", där vi under flera helger i rad möter andra klubbar runt om i södra Stockholm.</a:t>
            </a:r>
          </a:p>
          <a:p>
            <a:r>
              <a:rPr lang="sv-FI" dirty="0">
                <a:ea typeface="Calibri"/>
                <a:cs typeface="Calibri"/>
              </a:rPr>
              <a:t>Vi brukar köra hälften hemmamatcher och hälften bortamatcher.</a:t>
            </a:r>
          </a:p>
          <a:p>
            <a:endParaRPr lang="sv-FI" dirty="0">
              <a:ea typeface="Calibri"/>
              <a:cs typeface="Calibri"/>
            </a:endParaRPr>
          </a:p>
          <a:p>
            <a:r>
              <a:rPr lang="sv-FI" dirty="0">
                <a:ea typeface="Calibri"/>
                <a:cs typeface="Calibri"/>
              </a:rPr>
              <a:t>Som vissa kanske har hört så har ungdomsfotbollen inte något seriespel med tabeller och vi "räknar inte mål" utan tanken är att vi som lag ska möta jämna och bra lag som har samma typ av förmåga, kunskap kring fotboll </a:t>
            </a:r>
          </a:p>
          <a:p>
            <a:r>
              <a:rPr lang="sv-FI" dirty="0">
                <a:ea typeface="Calibri"/>
                <a:cs typeface="Calibri"/>
              </a:rPr>
              <a:t>och samma upplägg som vi. Vissa lag kommer att vara bättre än oss och andra jämnbra med oss. För att utmana oss så har vi möjlighet i år att anmäla lag i olika nivåer för att just kunna anpassa spel efter behov och förmåga som också</a:t>
            </a:r>
            <a:br>
              <a:rPr lang="sv-FI" dirty="0">
                <a:ea typeface="Calibri"/>
                <a:cs typeface="+mn-lt"/>
              </a:rPr>
            </a:br>
            <a:r>
              <a:rPr lang="sv-FI" dirty="0">
                <a:ea typeface="Calibri"/>
                <a:cs typeface="Calibri"/>
              </a:rPr>
              <a:t>kan förändras över tid. Vi kommer att kombinera spelare i laget efter förmåga och att se hur dem fungerar på träning, mognadsgrad och utveckling. Oavsett så spelar vi som ett lag, vi vinner som ett lag och vi förlorar som ett lag - där alla </a:t>
            </a:r>
            <a:br>
              <a:rPr lang="sv-FI" dirty="0">
                <a:ea typeface="Calibri"/>
                <a:cs typeface="+mn-lt"/>
              </a:rPr>
            </a:br>
            <a:r>
              <a:rPr lang="sv-FI" dirty="0">
                <a:ea typeface="Calibri"/>
                <a:cs typeface="Calibri"/>
              </a:rPr>
              <a:t>spelare ska få möjlighet att vara med. </a:t>
            </a:r>
            <a:endParaRPr lang="sv-FI" dirty="0"/>
          </a:p>
        </p:txBody>
      </p:sp>
      <p:sp>
        <p:nvSpPr>
          <p:cNvPr id="4" name="Platshållare för bildnummer 3"/>
          <p:cNvSpPr>
            <a:spLocks noGrp="1"/>
          </p:cNvSpPr>
          <p:nvPr>
            <p:ph type="sldNum" sz="quarter" idx="5"/>
          </p:nvPr>
        </p:nvSpPr>
        <p:spPr/>
        <p:txBody>
          <a:bodyPr/>
          <a:lstStyle/>
          <a:p>
            <a:fld id="{5B281356-B7AB-44DC-8D52-2F08539E4DDF}" type="slidenum">
              <a:rPr lang="sv-SE" smtClean="0"/>
              <a:t>8</a:t>
            </a:fld>
            <a:endParaRPr lang="sv-SE"/>
          </a:p>
        </p:txBody>
      </p:sp>
    </p:spTree>
    <p:extLst>
      <p:ext uri="{BB962C8B-B14F-4D97-AF65-F5344CB8AC3E}">
        <p14:creationId xmlns:p14="http://schemas.microsoft.com/office/powerpoint/2010/main" val="3356843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ea typeface="Calibri"/>
                <a:cs typeface="Calibri"/>
              </a:rPr>
              <a:t>Retreatlinje</a:t>
            </a:r>
          </a:p>
          <a:p>
            <a:r>
              <a:rPr lang="sv-SE" dirty="0">
                <a:ea typeface="Calibri"/>
                <a:cs typeface="Calibri"/>
              </a:rPr>
              <a:t>Nu när vi kör 7 manna spel och när motståndarens målvakt har tagit bollen med händerna) så har vi tidigare varit tvungna att backa till halva planen.</a:t>
            </a:r>
          </a:p>
          <a:p>
            <a:r>
              <a:rPr lang="sv-SE" dirty="0">
                <a:ea typeface="Calibri"/>
                <a:cs typeface="Calibri"/>
              </a:rPr>
              <a:t>Nu på 7-manna är det "halva planen – minus 7 meter in" (då det är större utrymme/planhalvor). Vi försöker som målvakt att enkelt rulla ut spelare till den som spelar ”back” för att starta igång ett säkert uppspel. </a:t>
            </a:r>
          </a:p>
          <a:p>
            <a:endParaRPr lang="sv-SE" dirty="0">
              <a:ea typeface="Calibri"/>
              <a:cs typeface="Calibri"/>
            </a:endParaRPr>
          </a:p>
          <a:p>
            <a:r>
              <a:rPr lang="sv-SE" b="1" dirty="0">
                <a:ea typeface="Calibri"/>
                <a:cs typeface="Calibri"/>
              </a:rPr>
              <a:t>Inkast</a:t>
            </a:r>
          </a:p>
          <a:p>
            <a:r>
              <a:rPr lang="sv-SE" dirty="0">
                <a:ea typeface="Calibri"/>
                <a:cs typeface="Calibri"/>
              </a:rPr>
              <a:t>Nu är det riktiga inkast som gäller om bollen smiter ut över långsidan. Riktiga försök med kast med boll bakom huvud och två fötter i marken. En utmaning för många men de klarar av det.</a:t>
            </a:r>
            <a:endParaRPr lang="sv-SE" b="1" dirty="0">
              <a:ea typeface="Calibri"/>
              <a:cs typeface="Calibri"/>
            </a:endParaRPr>
          </a:p>
          <a:p>
            <a:r>
              <a:rPr lang="sv-SE" dirty="0">
                <a:ea typeface="Calibri"/>
                <a:cs typeface="Calibri"/>
              </a:rPr>
              <a:t>*Tidigare fick man spela in bollen med fötterna som inkast och hörna. Om man gör fel inkast får man göra om inkastet till dess att spelet sätts igång med godkänt inkast.</a:t>
            </a:r>
          </a:p>
          <a:p>
            <a:endParaRPr lang="sv-SE" dirty="0">
              <a:ea typeface="Calibri"/>
              <a:cs typeface="Calibri"/>
            </a:endParaRPr>
          </a:p>
          <a:p>
            <a:r>
              <a:rPr lang="sv-SE" b="1" dirty="0">
                <a:ea typeface="Calibri"/>
                <a:cs typeface="Calibri"/>
              </a:rPr>
              <a:t>Gröna kortet</a:t>
            </a:r>
          </a:p>
          <a:p>
            <a:r>
              <a:rPr lang="sv-SE" dirty="0">
                <a:ea typeface="Calibri"/>
                <a:cs typeface="Calibri"/>
              </a:rPr>
              <a:t>Detta är någonting som förbundet tog fram för några år sedan. Ett kort som ska delas ut till en spelare i motståndarlaget. Det handlar om ett "</a:t>
            </a:r>
            <a:r>
              <a:rPr lang="sv-SE" dirty="0" err="1">
                <a:ea typeface="Calibri"/>
                <a:cs typeface="Calibri"/>
              </a:rPr>
              <a:t>Fairplay</a:t>
            </a:r>
            <a:r>
              <a:rPr lang="sv-SE" dirty="0">
                <a:ea typeface="Calibri"/>
                <a:cs typeface="Calibri"/>
              </a:rPr>
              <a:t>" kort - åt den spelare som är en "schysst spelare" på planen.</a:t>
            </a:r>
          </a:p>
          <a:p>
            <a:r>
              <a:rPr lang="sv-SE" dirty="0">
                <a:ea typeface="Calibri"/>
                <a:cs typeface="Calibri"/>
              </a:rPr>
              <a:t>Här kan vi behöva ta hjälp av er föräldrar (om vi tar kontakt med er) för att kunna göra ett bra urval hos motståndarlaget. Vi ser inte detta kort att det är den som har gjort mest mål, mest räddningar eller mest tacklingar på planen.</a:t>
            </a:r>
          </a:p>
          <a:p>
            <a:r>
              <a:rPr lang="sv-SE" dirty="0">
                <a:ea typeface="Calibri"/>
                <a:cs typeface="Calibri"/>
              </a:rPr>
              <a:t>Här handlar om skön attityd, en bra kompis helt enkelt. </a:t>
            </a:r>
          </a:p>
          <a:p>
            <a:pPr marL="171450" indent="-171450">
              <a:buFont typeface="Calibri"/>
              <a:buChar char="-"/>
            </a:pPr>
            <a:r>
              <a:rPr lang="sv-SE" dirty="0">
                <a:ea typeface="Calibri"/>
                <a:cs typeface="Calibri"/>
              </a:rPr>
              <a:t>Vi försöker få tjejerna att peppa varandra mer och </a:t>
            </a:r>
            <a:r>
              <a:rPr lang="sv-SE" dirty="0" err="1">
                <a:ea typeface="Calibri"/>
                <a:cs typeface="Calibri"/>
              </a:rPr>
              <a:t>och</a:t>
            </a:r>
            <a:r>
              <a:rPr lang="sv-SE" dirty="0">
                <a:ea typeface="Calibri"/>
                <a:cs typeface="Calibri"/>
              </a:rPr>
              <a:t> ”</a:t>
            </a:r>
            <a:r>
              <a:rPr lang="sv-SE" dirty="0" err="1">
                <a:ea typeface="Calibri"/>
                <a:cs typeface="Calibri"/>
              </a:rPr>
              <a:t>bonda</a:t>
            </a:r>
            <a:r>
              <a:rPr lang="sv-SE" dirty="0">
                <a:ea typeface="Calibri"/>
                <a:cs typeface="Calibri"/>
              </a:rPr>
              <a:t>” ihop oss som ett stort och glatt gäng/lag. </a:t>
            </a:r>
          </a:p>
          <a:p>
            <a:pPr marL="171450" indent="-171450">
              <a:buFont typeface="Calibri"/>
              <a:buChar char="-"/>
            </a:pPr>
            <a:endParaRPr lang="sv-SE" dirty="0">
              <a:ea typeface="Calibri"/>
              <a:cs typeface="Calibri"/>
            </a:endParaRPr>
          </a:p>
          <a:p>
            <a:r>
              <a:rPr lang="sv-SE" b="1" dirty="0">
                <a:ea typeface="Calibri"/>
                <a:cs typeface="Calibri"/>
              </a:rPr>
              <a:t>Fler spelare om man ligger under med fyra mål eller fler</a:t>
            </a:r>
          </a:p>
          <a:p>
            <a:r>
              <a:rPr lang="sv-SE" dirty="0">
                <a:ea typeface="Calibri"/>
                <a:cs typeface="Calibri"/>
              </a:rPr>
              <a:t>Det är visserligen ingen ny regel men värd att uppmärksamma här. Om ett lag ligger under med 4 mål får det andra laget sätta in en till spelare fram tills det att det är oavgjort. Så man kan ha 7 utespelare och en målvakt om man har släppt in fyra mål mer än motståndarlaget. </a:t>
            </a:r>
            <a:endParaRPr lang="sv-SE" b="1" dirty="0">
              <a:ea typeface="Calibri"/>
              <a:cs typeface="Calibri"/>
            </a:endParaRPr>
          </a:p>
          <a:p>
            <a:endParaRPr lang="sv-SE" dirty="0">
              <a:ea typeface="Calibri"/>
              <a:cs typeface="Calibri"/>
            </a:endParaRPr>
          </a:p>
          <a:p>
            <a:endParaRPr lang="sv-SE" dirty="0">
              <a:ea typeface="Calibri"/>
              <a:cs typeface="Calibri"/>
            </a:endParaRPr>
          </a:p>
        </p:txBody>
      </p:sp>
      <p:sp>
        <p:nvSpPr>
          <p:cNvPr id="4" name="Platshållare för bildnummer 3"/>
          <p:cNvSpPr>
            <a:spLocks noGrp="1"/>
          </p:cNvSpPr>
          <p:nvPr>
            <p:ph type="sldNum" sz="quarter" idx="5"/>
          </p:nvPr>
        </p:nvSpPr>
        <p:spPr/>
        <p:txBody>
          <a:bodyPr/>
          <a:lstStyle/>
          <a:p>
            <a:fld id="{5B281356-B7AB-44DC-8D52-2F08539E4DDF}" type="slidenum">
              <a:rPr lang="sv-SE" smtClean="0"/>
              <a:t>9</a:t>
            </a:fld>
            <a:endParaRPr lang="sv-SE"/>
          </a:p>
        </p:txBody>
      </p:sp>
    </p:spTree>
    <p:extLst>
      <p:ext uri="{BB962C8B-B14F-4D97-AF65-F5344CB8AC3E}">
        <p14:creationId xmlns:p14="http://schemas.microsoft.com/office/powerpoint/2010/main" val="351847126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 BAKGRUNDSBI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787C7C9-5810-49C3-8967-E7EA58F1216A}"/>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7051432" y="-381489"/>
            <a:ext cx="26062166" cy="7239489"/>
          </a:xfrm>
          <a:prstGeom prst="rect">
            <a:avLst/>
          </a:prstGeom>
        </p:spPr>
      </p:pic>
      <p:pic>
        <p:nvPicPr>
          <p:cNvPr id="5" name="Bildobjekt 4">
            <a:extLst>
              <a:ext uri="{FF2B5EF4-FFF2-40B4-BE49-F238E27FC236}">
                <a16:creationId xmlns:a16="http://schemas.microsoft.com/office/drawing/2014/main" id="{49FF96BF-5DC3-4863-9339-3A15B65E9B8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969949" y="1065568"/>
            <a:ext cx="4055036" cy="4262437"/>
          </a:xfrm>
          <a:prstGeom prst="rect">
            <a:avLst/>
          </a:prstGeom>
        </p:spPr>
      </p:pic>
      <p:sp>
        <p:nvSpPr>
          <p:cNvPr id="8" name="textruta 7">
            <a:extLst>
              <a:ext uri="{FF2B5EF4-FFF2-40B4-BE49-F238E27FC236}">
                <a16:creationId xmlns:a16="http://schemas.microsoft.com/office/drawing/2014/main" id="{EA7C63A2-E146-4C4B-B500-A1178F562E32}"/>
              </a:ext>
            </a:extLst>
          </p:cNvPr>
          <p:cNvSpPr txBox="1"/>
          <p:nvPr userDrawn="1"/>
        </p:nvSpPr>
        <p:spPr>
          <a:xfrm>
            <a:off x="0" y="5727262"/>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b="1" spc="300" dirty="0"/>
              <a:t>RÖNNINGE SALEM FOTBOLL</a:t>
            </a:r>
          </a:p>
          <a:p>
            <a:endParaRPr lang="sv-SE" dirty="0"/>
          </a:p>
        </p:txBody>
      </p:sp>
    </p:spTree>
    <p:extLst>
      <p:ext uri="{BB962C8B-B14F-4D97-AF65-F5344CB8AC3E}">
        <p14:creationId xmlns:p14="http://schemas.microsoft.com/office/powerpoint/2010/main" val="21569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 TO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AE5B62-820F-4AB3-8AE3-A9E8F660779B}"/>
              </a:ext>
            </a:extLst>
          </p:cNvPr>
          <p:cNvSpPr>
            <a:spLocks noGrp="1"/>
          </p:cNvSpPr>
          <p:nvPr>
            <p:ph type="title" hasCustomPrompt="1"/>
          </p:nvPr>
        </p:nvSpPr>
        <p:spPr>
          <a:xfrm>
            <a:off x="838200" y="815501"/>
            <a:ext cx="10515600" cy="1142953"/>
          </a:xfrm>
          <a:prstGeom prst="rect">
            <a:avLst/>
          </a:prstGeom>
        </p:spPr>
        <p:txBody>
          <a:bodyPr/>
          <a:lstStyle>
            <a:lvl1pPr algn="l">
              <a:defRPr sz="4000" b="1">
                <a:solidFill>
                  <a:schemeClr val="bg1"/>
                </a:solidFill>
                <a:latin typeface="Arial" panose="020B0604020202020204" pitchFamily="34" charset="0"/>
                <a:cs typeface="Arial" panose="020B0604020202020204" pitchFamily="34" charset="0"/>
              </a:defRPr>
            </a:lvl1pPr>
          </a:lstStyle>
          <a:p>
            <a:r>
              <a:rPr lang="sv-SE" dirty="0"/>
              <a:t>Rubrik</a:t>
            </a:r>
          </a:p>
        </p:txBody>
      </p:sp>
    </p:spTree>
    <p:extLst>
      <p:ext uri="{BB962C8B-B14F-4D97-AF65-F5344CB8AC3E}">
        <p14:creationId xmlns:p14="http://schemas.microsoft.com/office/powerpoint/2010/main" val="255279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01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 TOM - MÖRKGR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2E53F1F-CA0D-4F62-AD89-2FAB255E55EC}"/>
              </a:ext>
            </a:extLst>
          </p:cNvPr>
          <p:cNvSpPr/>
          <p:nvPr userDrawn="1"/>
        </p:nvSpPr>
        <p:spPr>
          <a:xfrm>
            <a:off x="0" y="0"/>
            <a:ext cx="12192000" cy="6858000"/>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2A533410-34CC-4703-9DB2-8BDBDA62649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52100" y="6143625"/>
            <a:ext cx="14573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1">
            <a:extLst>
              <a:ext uri="{FF2B5EF4-FFF2-40B4-BE49-F238E27FC236}">
                <a16:creationId xmlns:a16="http://schemas.microsoft.com/office/drawing/2014/main" id="{C0A9697E-F4F8-498D-A704-27AC7463EC6C}"/>
              </a:ext>
            </a:extLst>
          </p:cNvPr>
          <p:cNvSpPr>
            <a:spLocks noGrp="1"/>
          </p:cNvSpPr>
          <p:nvPr>
            <p:ph type="title" hasCustomPrompt="1"/>
          </p:nvPr>
        </p:nvSpPr>
        <p:spPr>
          <a:xfrm>
            <a:off x="838200" y="815501"/>
            <a:ext cx="10515600" cy="1142953"/>
          </a:xfrm>
          <a:prstGeom prst="rect">
            <a:avLst/>
          </a:prstGeom>
        </p:spPr>
        <p:txBody>
          <a:bodyPr/>
          <a:lstStyle>
            <a:lvl1pPr algn="l">
              <a:defRPr sz="4000" b="1">
                <a:solidFill>
                  <a:schemeClr val="bg1"/>
                </a:solidFill>
                <a:latin typeface="Arial" panose="020B0604020202020204" pitchFamily="34" charset="0"/>
                <a:cs typeface="Arial" panose="020B0604020202020204" pitchFamily="34" charset="0"/>
              </a:defRPr>
            </a:lvl1pPr>
          </a:lstStyle>
          <a:p>
            <a:r>
              <a:rPr lang="sv-SE" dirty="0"/>
              <a:t>Rubrik</a:t>
            </a:r>
          </a:p>
        </p:txBody>
      </p:sp>
    </p:spTree>
    <p:extLst>
      <p:ext uri="{BB962C8B-B14F-4D97-AF65-F5344CB8AC3E}">
        <p14:creationId xmlns:p14="http://schemas.microsoft.com/office/powerpoint/2010/main" val="203494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ÄMNE">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510C54E6-BC0C-4DB3-9391-B34B020F7458}"/>
              </a:ext>
            </a:extLst>
          </p:cNvPr>
          <p:cNvSpPr>
            <a:spLocks noGrp="1"/>
          </p:cNvSpPr>
          <p:nvPr>
            <p:ph type="body" sz="quarter" idx="10" hasCustomPrompt="1"/>
          </p:nvPr>
        </p:nvSpPr>
        <p:spPr>
          <a:xfrm>
            <a:off x="784746" y="2695642"/>
            <a:ext cx="10590663" cy="1446449"/>
          </a:xfrm>
          <a:prstGeom prst="rect">
            <a:avLst/>
          </a:prstGeom>
        </p:spPr>
        <p:txBody>
          <a:bodyPr/>
          <a:lstStyle>
            <a:lvl1pPr marL="0" indent="0" algn="ctr">
              <a:buNone/>
              <a:defRPr sz="5000" b="1" cap="none" baseline="0">
                <a:solidFill>
                  <a:schemeClr val="bg1"/>
                </a:solidFill>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sv-SE" dirty="0"/>
              <a:t>Rubrik</a:t>
            </a:r>
          </a:p>
        </p:txBody>
      </p:sp>
      <p:sp>
        <p:nvSpPr>
          <p:cNvPr id="10" name="Platshållare för text 7">
            <a:extLst>
              <a:ext uri="{FF2B5EF4-FFF2-40B4-BE49-F238E27FC236}">
                <a16:creationId xmlns:a16="http://schemas.microsoft.com/office/drawing/2014/main" id="{BEF8F796-3AED-4B2D-9FA5-864B17FC00F9}"/>
              </a:ext>
            </a:extLst>
          </p:cNvPr>
          <p:cNvSpPr>
            <a:spLocks noGrp="1"/>
          </p:cNvSpPr>
          <p:nvPr>
            <p:ph type="body" sz="quarter" idx="11" hasCustomPrompt="1"/>
          </p:nvPr>
        </p:nvSpPr>
        <p:spPr>
          <a:xfrm>
            <a:off x="0" y="2291045"/>
            <a:ext cx="12192000" cy="269778"/>
          </a:xfrm>
          <a:prstGeom prst="rect">
            <a:avLst/>
          </a:prstGeom>
        </p:spPr>
        <p:txBody>
          <a:bodyPr/>
          <a:lstStyle>
            <a:lvl1pPr marL="0" indent="0" algn="ctr">
              <a:buNone/>
              <a:defRPr sz="1100" b="1" cap="all" spc="200" baseline="0">
                <a:solidFill>
                  <a:schemeClr val="bg1"/>
                </a:solidFill>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sv-SE" dirty="0"/>
              <a:t>Malin Bengtsson, 28 januari 2020, Planeringsmöte</a:t>
            </a:r>
          </a:p>
        </p:txBody>
      </p:sp>
    </p:spTree>
    <p:extLst>
      <p:ext uri="{BB962C8B-B14F-4D97-AF65-F5344CB8AC3E}">
        <p14:creationId xmlns:p14="http://schemas.microsoft.com/office/powerpoint/2010/main" val="265286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
    <p:spTree>
      <p:nvGrpSpPr>
        <p:cNvPr id="1" name=""/>
        <p:cNvGrpSpPr/>
        <p:nvPr/>
      </p:nvGrpSpPr>
      <p:grpSpPr>
        <a:xfrm>
          <a:off x="0" y="0"/>
          <a:ext cx="0" cy="0"/>
          <a:chOff x="0" y="0"/>
          <a:chExt cx="0" cy="0"/>
        </a:xfrm>
      </p:grpSpPr>
      <p:sp>
        <p:nvSpPr>
          <p:cNvPr id="5" name="Platshållare för text 7">
            <a:extLst>
              <a:ext uri="{FF2B5EF4-FFF2-40B4-BE49-F238E27FC236}">
                <a16:creationId xmlns:a16="http://schemas.microsoft.com/office/drawing/2014/main" id="{FAD6078B-1CF1-4628-8D4F-7C6CCDA570F3}"/>
              </a:ext>
            </a:extLst>
          </p:cNvPr>
          <p:cNvSpPr>
            <a:spLocks noGrp="1"/>
          </p:cNvSpPr>
          <p:nvPr>
            <p:ph type="body" sz="quarter" idx="10" hasCustomPrompt="1"/>
          </p:nvPr>
        </p:nvSpPr>
        <p:spPr>
          <a:xfrm>
            <a:off x="800668" y="2893539"/>
            <a:ext cx="10590663" cy="798180"/>
          </a:xfrm>
          <a:prstGeom prst="rect">
            <a:avLst/>
          </a:prstGeom>
        </p:spPr>
        <p:txBody>
          <a:bodyPr/>
          <a:lstStyle>
            <a:lvl1pPr marL="0" indent="0" algn="ctr">
              <a:buNone/>
              <a:defRPr sz="4000" b="1" cap="none" baseline="0">
                <a:solidFill>
                  <a:schemeClr val="bg1"/>
                </a:solidFill>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sv-SE" dirty="0"/>
              <a:t>Avsnittsrubrik</a:t>
            </a:r>
          </a:p>
        </p:txBody>
      </p:sp>
    </p:spTree>
    <p:extLst>
      <p:ext uri="{BB962C8B-B14F-4D97-AF65-F5344CB8AC3E}">
        <p14:creationId xmlns:p14="http://schemas.microsoft.com/office/powerpoint/2010/main" val="280481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AE5B62-820F-4AB3-8AE3-A9E8F660779B}"/>
              </a:ext>
            </a:extLst>
          </p:cNvPr>
          <p:cNvSpPr>
            <a:spLocks noGrp="1"/>
          </p:cNvSpPr>
          <p:nvPr>
            <p:ph type="title" hasCustomPrompt="1"/>
          </p:nvPr>
        </p:nvSpPr>
        <p:spPr>
          <a:xfrm>
            <a:off x="838200" y="815501"/>
            <a:ext cx="10515600" cy="1142953"/>
          </a:xfrm>
          <a:prstGeom prst="rect">
            <a:avLst/>
          </a:prstGeom>
        </p:spPr>
        <p:txBody>
          <a:bodyPr/>
          <a:lstStyle>
            <a:lvl1pPr algn="l">
              <a:defRPr sz="4000" b="1">
                <a:solidFill>
                  <a:schemeClr val="bg1"/>
                </a:solidFill>
                <a:latin typeface="Arial" panose="020B0604020202020204" pitchFamily="34" charset="0"/>
                <a:cs typeface="Arial" panose="020B0604020202020204" pitchFamily="34" charset="0"/>
              </a:defRPr>
            </a:lvl1pPr>
          </a:lstStyle>
          <a:p>
            <a:r>
              <a:rPr lang="sv-SE" dirty="0"/>
              <a:t>Rubrik</a:t>
            </a:r>
          </a:p>
        </p:txBody>
      </p:sp>
      <p:sp>
        <p:nvSpPr>
          <p:cNvPr id="3" name="Platshållare för innehåll 2">
            <a:extLst>
              <a:ext uri="{FF2B5EF4-FFF2-40B4-BE49-F238E27FC236}">
                <a16:creationId xmlns:a16="http://schemas.microsoft.com/office/drawing/2014/main" id="{EC46563E-B95F-4994-9583-4DEDD7ECA2E3}"/>
              </a:ext>
            </a:extLst>
          </p:cNvPr>
          <p:cNvSpPr>
            <a:spLocks noGrp="1"/>
          </p:cNvSpPr>
          <p:nvPr>
            <p:ph sz="half" idx="1"/>
          </p:nvPr>
        </p:nvSpPr>
        <p:spPr>
          <a:xfrm>
            <a:off x="838200" y="2355471"/>
            <a:ext cx="10515600" cy="3101432"/>
          </a:xfrm>
          <a:prstGeom prst="rect">
            <a:avLst/>
          </a:prstGeom>
        </p:spPr>
        <p:txBody>
          <a:bodyPr/>
          <a:lstStyle>
            <a:lvl1pPr marL="0" indent="0">
              <a:lnSpc>
                <a:spcPct val="100000"/>
              </a:lnSpc>
              <a:buFont typeface="Arial" panose="020B0604020202020204" pitchFamily="34" charset="0"/>
              <a:buNone/>
              <a:defRPr sz="2400" b="1">
                <a:solidFill>
                  <a:schemeClr val="bg1"/>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a:solidFill>
                  <a:schemeClr val="bg1"/>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a:solidFill>
                  <a:schemeClr val="bg1"/>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a:solidFill>
                  <a:schemeClr val="bg1"/>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a:solidFill>
                  <a:schemeClr val="bg1"/>
                </a:solidFill>
                <a:latin typeface="Arial" panose="020B0604020202020204" pitchFamily="34" charset="0"/>
                <a:cs typeface="Arial" panose="020B0604020202020204" pitchFamily="34" charset="0"/>
              </a:defRPr>
            </a:lvl5pPr>
          </a:lstStyle>
          <a:p>
            <a:pPr lvl="0"/>
            <a:r>
              <a:rPr lang="sv-SE"/>
              <a:t>Klicka här för att ändra format på bakgrundstexten</a:t>
            </a:r>
          </a:p>
        </p:txBody>
      </p:sp>
    </p:spTree>
    <p:extLst>
      <p:ext uri="{BB962C8B-B14F-4D97-AF65-F5344CB8AC3E}">
        <p14:creationId xmlns:p14="http://schemas.microsoft.com/office/powerpoint/2010/main" val="70130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AE5B62-820F-4AB3-8AE3-A9E8F660779B}"/>
              </a:ext>
            </a:extLst>
          </p:cNvPr>
          <p:cNvSpPr>
            <a:spLocks noGrp="1"/>
          </p:cNvSpPr>
          <p:nvPr>
            <p:ph type="title" hasCustomPrompt="1"/>
          </p:nvPr>
        </p:nvSpPr>
        <p:spPr>
          <a:xfrm>
            <a:off x="838200" y="815501"/>
            <a:ext cx="10515600" cy="1142953"/>
          </a:xfrm>
          <a:prstGeom prst="rect">
            <a:avLst/>
          </a:prstGeom>
        </p:spPr>
        <p:txBody>
          <a:bodyPr/>
          <a:lstStyle>
            <a:lvl1pPr algn="l">
              <a:defRPr sz="4000" b="1">
                <a:solidFill>
                  <a:schemeClr val="bg1"/>
                </a:solidFill>
                <a:latin typeface="Arial" panose="020B0604020202020204" pitchFamily="34" charset="0"/>
                <a:cs typeface="Arial" panose="020B0604020202020204" pitchFamily="34" charset="0"/>
              </a:defRPr>
            </a:lvl1pPr>
          </a:lstStyle>
          <a:p>
            <a:r>
              <a:rPr lang="sv-SE" dirty="0"/>
              <a:t>Rubrik</a:t>
            </a:r>
          </a:p>
        </p:txBody>
      </p:sp>
      <p:sp>
        <p:nvSpPr>
          <p:cNvPr id="3" name="Platshållare för innehåll 2">
            <a:extLst>
              <a:ext uri="{FF2B5EF4-FFF2-40B4-BE49-F238E27FC236}">
                <a16:creationId xmlns:a16="http://schemas.microsoft.com/office/drawing/2014/main" id="{EC46563E-B95F-4994-9583-4DEDD7ECA2E3}"/>
              </a:ext>
            </a:extLst>
          </p:cNvPr>
          <p:cNvSpPr>
            <a:spLocks noGrp="1"/>
          </p:cNvSpPr>
          <p:nvPr>
            <p:ph sz="half" idx="1"/>
          </p:nvPr>
        </p:nvSpPr>
        <p:spPr>
          <a:xfrm>
            <a:off x="838200" y="2355471"/>
            <a:ext cx="10515600" cy="3101432"/>
          </a:xfrm>
          <a:prstGeom prst="rect">
            <a:avLst/>
          </a:prstGeom>
        </p:spPr>
        <p:txBody>
          <a:bodyPr/>
          <a:lstStyle>
            <a:lvl1pPr marL="227013" indent="-227013">
              <a:buClr>
                <a:schemeClr val="accent1"/>
              </a:buClr>
              <a:buSzPct val="140000"/>
              <a:buFont typeface="Arial" panose="020B0604020202020204" pitchFamily="34" charset="0"/>
              <a:buChar char="•"/>
              <a:defRPr sz="2400" b="1">
                <a:solidFill>
                  <a:schemeClr val="bg1"/>
                </a:solidFill>
                <a:latin typeface="Arial" panose="020B0604020202020204" pitchFamily="34" charset="0"/>
                <a:cs typeface="Arial" panose="020B0604020202020204" pitchFamily="34" charset="0"/>
              </a:defRPr>
            </a:lvl1pPr>
            <a:lvl2pPr marL="684213" indent="-227013">
              <a:buClr>
                <a:schemeClr val="accent1"/>
              </a:buClr>
              <a:buSzPct val="140000"/>
              <a:buFont typeface="Arial" panose="020B0604020202020204" pitchFamily="34" charset="0"/>
              <a:buChar char="•"/>
              <a:defRPr sz="2200" b="1">
                <a:solidFill>
                  <a:schemeClr val="bg1"/>
                </a:solidFill>
                <a:latin typeface="Arial" panose="020B0604020202020204" pitchFamily="34" charset="0"/>
                <a:cs typeface="Arial" panose="020B0604020202020204" pitchFamily="34" charset="0"/>
              </a:defRPr>
            </a:lvl2pPr>
            <a:lvl3pPr marL="1141413" indent="-227013">
              <a:buClr>
                <a:schemeClr val="accent1"/>
              </a:buClr>
              <a:buSzPct val="140000"/>
              <a:buFont typeface="Arial" panose="020B0604020202020204" pitchFamily="34" charset="0"/>
              <a:buChar char="•"/>
              <a:defRPr sz="1800" b="1">
                <a:solidFill>
                  <a:schemeClr val="bg1"/>
                </a:solidFill>
                <a:latin typeface="Arial" panose="020B0604020202020204" pitchFamily="34" charset="0"/>
                <a:cs typeface="Arial" panose="020B0604020202020204" pitchFamily="34" charset="0"/>
              </a:defRPr>
            </a:lvl3pPr>
            <a:lvl4pPr marL="1598613" indent="-227013">
              <a:buClr>
                <a:schemeClr val="accent1"/>
              </a:buClr>
              <a:buSzPct val="140000"/>
              <a:buFont typeface="Arial" panose="020B0604020202020204" pitchFamily="34" charset="0"/>
              <a:buChar char="•"/>
              <a:defRPr sz="1600" b="1">
                <a:solidFill>
                  <a:schemeClr val="bg1"/>
                </a:solidFill>
                <a:latin typeface="Arial" panose="020B0604020202020204" pitchFamily="34" charset="0"/>
                <a:cs typeface="Arial" panose="020B0604020202020204" pitchFamily="34" charset="0"/>
              </a:defRPr>
            </a:lvl4pPr>
            <a:lvl5pPr marL="2055813" indent="-227013">
              <a:buClr>
                <a:schemeClr val="accent1"/>
              </a:buClr>
              <a:buSzPct val="140000"/>
              <a:buFont typeface="Arial" panose="020B0604020202020204" pitchFamily="34" charset="0"/>
              <a:buChar char="•"/>
              <a:defRPr sz="1400" b="1">
                <a:solidFill>
                  <a:schemeClr val="bg1"/>
                </a:solidFill>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447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KOLUMNER - 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AE5B62-820F-4AB3-8AE3-A9E8F660779B}"/>
              </a:ext>
            </a:extLst>
          </p:cNvPr>
          <p:cNvSpPr>
            <a:spLocks noGrp="1"/>
          </p:cNvSpPr>
          <p:nvPr>
            <p:ph type="title" hasCustomPrompt="1"/>
          </p:nvPr>
        </p:nvSpPr>
        <p:spPr>
          <a:xfrm>
            <a:off x="838200" y="815501"/>
            <a:ext cx="10515600" cy="1142953"/>
          </a:xfrm>
          <a:prstGeom prst="rect">
            <a:avLst/>
          </a:prstGeom>
        </p:spPr>
        <p:txBody>
          <a:bodyPr/>
          <a:lstStyle>
            <a:lvl1pPr algn="l">
              <a:defRPr sz="4000" b="1">
                <a:solidFill>
                  <a:schemeClr val="bg1"/>
                </a:solidFill>
                <a:latin typeface="Arial" panose="020B0604020202020204" pitchFamily="34" charset="0"/>
                <a:cs typeface="Arial" panose="020B0604020202020204" pitchFamily="34" charset="0"/>
              </a:defRPr>
            </a:lvl1pPr>
          </a:lstStyle>
          <a:p>
            <a:r>
              <a:rPr lang="sv-SE" dirty="0"/>
              <a:t>Rubrik</a:t>
            </a:r>
          </a:p>
        </p:txBody>
      </p:sp>
      <p:sp>
        <p:nvSpPr>
          <p:cNvPr id="3" name="Platshållare för innehåll 2">
            <a:extLst>
              <a:ext uri="{FF2B5EF4-FFF2-40B4-BE49-F238E27FC236}">
                <a16:creationId xmlns:a16="http://schemas.microsoft.com/office/drawing/2014/main" id="{EC46563E-B95F-4994-9583-4DEDD7ECA2E3}"/>
              </a:ext>
            </a:extLst>
          </p:cNvPr>
          <p:cNvSpPr>
            <a:spLocks noGrp="1"/>
          </p:cNvSpPr>
          <p:nvPr>
            <p:ph sz="half" idx="1"/>
          </p:nvPr>
        </p:nvSpPr>
        <p:spPr>
          <a:xfrm>
            <a:off x="838200" y="3119871"/>
            <a:ext cx="5181600" cy="2781461"/>
          </a:xfrm>
          <a:prstGeom prst="rect">
            <a:avLst/>
          </a:prstGeom>
        </p:spPr>
        <p:txBody>
          <a:bodyPr/>
          <a:lstStyle>
            <a:lvl1pPr marL="227013" indent="-227013">
              <a:buClr>
                <a:schemeClr val="accent1"/>
              </a:buClr>
              <a:buSzPct val="140000"/>
              <a:buFont typeface="Arial" panose="020B0604020202020204" pitchFamily="34" charset="0"/>
              <a:buChar char="•"/>
              <a:defRPr sz="2400" b="1">
                <a:solidFill>
                  <a:schemeClr val="bg1"/>
                </a:solidFill>
                <a:latin typeface="Arial" panose="020B0604020202020204" pitchFamily="34" charset="0"/>
                <a:cs typeface="Arial" panose="020B0604020202020204" pitchFamily="34" charset="0"/>
              </a:defRPr>
            </a:lvl1pPr>
            <a:lvl2pPr marL="684213" indent="-227013">
              <a:buClr>
                <a:schemeClr val="accent1"/>
              </a:buClr>
              <a:buSzPct val="140000"/>
              <a:buFont typeface="Arial" panose="020B0604020202020204" pitchFamily="34" charset="0"/>
              <a:buChar char="•"/>
              <a:defRPr sz="2200" b="1">
                <a:solidFill>
                  <a:schemeClr val="bg1"/>
                </a:solidFill>
                <a:latin typeface="Arial" panose="020B0604020202020204" pitchFamily="34" charset="0"/>
                <a:cs typeface="Arial" panose="020B0604020202020204" pitchFamily="34" charset="0"/>
              </a:defRPr>
            </a:lvl2pPr>
            <a:lvl3pPr marL="1141413" indent="-227013">
              <a:buClr>
                <a:schemeClr val="accent1"/>
              </a:buClr>
              <a:buSzPct val="140000"/>
              <a:buFont typeface="Arial" panose="020B0604020202020204" pitchFamily="34" charset="0"/>
              <a:buChar char="•"/>
              <a:defRPr sz="1800" b="1">
                <a:solidFill>
                  <a:schemeClr val="bg1"/>
                </a:solidFill>
                <a:latin typeface="Arial" panose="020B0604020202020204" pitchFamily="34" charset="0"/>
                <a:cs typeface="Arial" panose="020B0604020202020204" pitchFamily="34" charset="0"/>
              </a:defRPr>
            </a:lvl3pPr>
            <a:lvl4pPr marL="1598613" indent="-227013">
              <a:buClr>
                <a:schemeClr val="accent1"/>
              </a:buClr>
              <a:buSzPct val="140000"/>
              <a:buFont typeface="Arial" panose="020B0604020202020204" pitchFamily="34" charset="0"/>
              <a:buChar char="•"/>
              <a:defRPr sz="1600" b="1">
                <a:solidFill>
                  <a:schemeClr val="bg1"/>
                </a:solidFill>
                <a:latin typeface="Arial" panose="020B0604020202020204" pitchFamily="34" charset="0"/>
                <a:cs typeface="Arial" panose="020B0604020202020204" pitchFamily="34" charset="0"/>
              </a:defRPr>
            </a:lvl4pPr>
            <a:lvl5pPr marL="2055813" indent="-227013">
              <a:buClr>
                <a:schemeClr val="accent1"/>
              </a:buClr>
              <a:buSzPct val="140000"/>
              <a:buFont typeface="Arial" panose="020B0604020202020204" pitchFamily="34" charset="0"/>
              <a:buChar char="•"/>
              <a:defRPr sz="1400" b="1">
                <a:solidFill>
                  <a:schemeClr val="bg1"/>
                </a:solidFill>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58FFBF5A-B3D3-41E7-9508-089D729AD6BC}"/>
              </a:ext>
            </a:extLst>
          </p:cNvPr>
          <p:cNvSpPr>
            <a:spLocks noGrp="1"/>
          </p:cNvSpPr>
          <p:nvPr>
            <p:ph sz="half" idx="2"/>
          </p:nvPr>
        </p:nvSpPr>
        <p:spPr>
          <a:xfrm>
            <a:off x="6172200" y="3119871"/>
            <a:ext cx="5181600" cy="2781461"/>
          </a:xfrm>
          <a:prstGeom prst="rect">
            <a:avLst/>
          </a:prstGeom>
        </p:spPr>
        <p:txBody>
          <a:bodyPr/>
          <a:lstStyle>
            <a:lvl1pPr marL="227013" indent="-227013">
              <a:buClr>
                <a:schemeClr val="accent1"/>
              </a:buClr>
              <a:buSzPct val="140000"/>
              <a:buFont typeface="Arial" panose="020B0604020202020204" pitchFamily="34" charset="0"/>
              <a:buChar char="•"/>
              <a:defRPr sz="2400" b="1">
                <a:solidFill>
                  <a:schemeClr val="bg1"/>
                </a:solidFill>
                <a:latin typeface="Arial" panose="020B0604020202020204" pitchFamily="34" charset="0"/>
                <a:cs typeface="Arial" panose="020B0604020202020204" pitchFamily="34" charset="0"/>
              </a:defRPr>
            </a:lvl1pPr>
            <a:lvl2pPr marL="684213" indent="-227013">
              <a:buClr>
                <a:schemeClr val="accent1"/>
              </a:buClr>
              <a:buSzPct val="140000"/>
              <a:buFont typeface="Arial" panose="020B0604020202020204" pitchFamily="34" charset="0"/>
              <a:buChar char="•"/>
              <a:defRPr sz="2200" b="1">
                <a:solidFill>
                  <a:schemeClr val="bg1"/>
                </a:solidFill>
                <a:latin typeface="Arial" panose="020B0604020202020204" pitchFamily="34" charset="0"/>
                <a:cs typeface="Arial" panose="020B0604020202020204" pitchFamily="34" charset="0"/>
              </a:defRPr>
            </a:lvl2pPr>
            <a:lvl3pPr marL="1141413" indent="-227013">
              <a:buClr>
                <a:schemeClr val="accent1"/>
              </a:buClr>
              <a:buSzPct val="140000"/>
              <a:buFont typeface="Arial" panose="020B0604020202020204" pitchFamily="34" charset="0"/>
              <a:buChar char="•"/>
              <a:defRPr sz="1800" b="1">
                <a:solidFill>
                  <a:schemeClr val="bg1"/>
                </a:solidFill>
                <a:latin typeface="Arial" panose="020B0604020202020204" pitchFamily="34" charset="0"/>
                <a:cs typeface="Arial" panose="020B0604020202020204" pitchFamily="34" charset="0"/>
              </a:defRPr>
            </a:lvl3pPr>
            <a:lvl4pPr marL="1598613" indent="-227013">
              <a:buClr>
                <a:schemeClr val="accent1"/>
              </a:buClr>
              <a:buSzPct val="140000"/>
              <a:buFont typeface="Arial" panose="020B0604020202020204" pitchFamily="34" charset="0"/>
              <a:buChar char="•"/>
              <a:defRPr sz="1600" b="1">
                <a:solidFill>
                  <a:schemeClr val="bg1"/>
                </a:solidFill>
                <a:latin typeface="Arial" panose="020B0604020202020204" pitchFamily="34" charset="0"/>
                <a:cs typeface="Arial" panose="020B0604020202020204" pitchFamily="34" charset="0"/>
              </a:defRPr>
            </a:lvl4pPr>
            <a:lvl5pPr marL="2055813" indent="-227013">
              <a:buClr>
                <a:schemeClr val="accent1"/>
              </a:buClr>
              <a:buSzPct val="140000"/>
              <a:buFont typeface="Arial" panose="020B0604020202020204" pitchFamily="34" charset="0"/>
              <a:buChar char="•"/>
              <a:defRPr sz="1400" b="1">
                <a:solidFill>
                  <a:schemeClr val="bg1"/>
                </a:solidFill>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
            <a:extLst>
              <a:ext uri="{FF2B5EF4-FFF2-40B4-BE49-F238E27FC236}">
                <a16:creationId xmlns:a16="http://schemas.microsoft.com/office/drawing/2014/main" id="{6ABA98A9-5C3E-4A8B-9496-D896A4E61015}"/>
              </a:ext>
            </a:extLst>
          </p:cNvPr>
          <p:cNvSpPr>
            <a:spLocks noGrp="1"/>
          </p:cNvSpPr>
          <p:nvPr>
            <p:ph type="body" idx="13" hasCustomPrompt="1"/>
          </p:nvPr>
        </p:nvSpPr>
        <p:spPr>
          <a:xfrm>
            <a:off x="838200" y="2357988"/>
            <a:ext cx="5157787" cy="540028"/>
          </a:xfrm>
          <a:prstGeom prst="rect">
            <a:avLst/>
          </a:prstGeom>
        </p:spPr>
        <p:txBody>
          <a:bodyPr anchor="t"/>
          <a:lstStyle>
            <a:lvl1pPr marL="0" indent="0">
              <a:buNone/>
              <a:defRPr sz="28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Vad har varit bra?</a:t>
            </a:r>
          </a:p>
        </p:txBody>
      </p:sp>
      <p:sp>
        <p:nvSpPr>
          <p:cNvPr id="10" name="Platshållare för text 4">
            <a:extLst>
              <a:ext uri="{FF2B5EF4-FFF2-40B4-BE49-F238E27FC236}">
                <a16:creationId xmlns:a16="http://schemas.microsoft.com/office/drawing/2014/main" id="{6743FFE8-6F54-4F48-A59D-1EE123B2FF0C}"/>
              </a:ext>
            </a:extLst>
          </p:cNvPr>
          <p:cNvSpPr>
            <a:spLocks noGrp="1"/>
          </p:cNvSpPr>
          <p:nvPr>
            <p:ph type="body" sz="quarter" idx="3" hasCustomPrompt="1"/>
          </p:nvPr>
        </p:nvSpPr>
        <p:spPr>
          <a:xfrm>
            <a:off x="6170612" y="2357988"/>
            <a:ext cx="5183188" cy="540028"/>
          </a:xfrm>
          <a:prstGeom prst="rect">
            <a:avLst/>
          </a:prstGeom>
        </p:spPr>
        <p:txBody>
          <a:bodyPr anchor="t"/>
          <a:lstStyle>
            <a:lvl1pPr marL="0" indent="0">
              <a:buNone/>
              <a:defRPr sz="28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Vad har varit dåligt?</a:t>
            </a:r>
          </a:p>
        </p:txBody>
      </p:sp>
    </p:spTree>
    <p:extLst>
      <p:ext uri="{BB962C8B-B14F-4D97-AF65-F5344CB8AC3E}">
        <p14:creationId xmlns:p14="http://schemas.microsoft.com/office/powerpoint/2010/main" val="277330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VÅ KOLUMNER - 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AE5B62-820F-4AB3-8AE3-A9E8F660779B}"/>
              </a:ext>
            </a:extLst>
          </p:cNvPr>
          <p:cNvSpPr>
            <a:spLocks noGrp="1"/>
          </p:cNvSpPr>
          <p:nvPr>
            <p:ph type="title" hasCustomPrompt="1"/>
          </p:nvPr>
        </p:nvSpPr>
        <p:spPr>
          <a:xfrm>
            <a:off x="838200" y="815501"/>
            <a:ext cx="10515600" cy="1142953"/>
          </a:xfrm>
          <a:prstGeom prst="rect">
            <a:avLst/>
          </a:prstGeom>
        </p:spPr>
        <p:txBody>
          <a:bodyPr/>
          <a:lstStyle>
            <a:lvl1pPr algn="l">
              <a:defRPr sz="4000" b="1">
                <a:solidFill>
                  <a:schemeClr val="bg1"/>
                </a:solidFill>
                <a:latin typeface="Arial" panose="020B0604020202020204" pitchFamily="34" charset="0"/>
                <a:cs typeface="Arial" panose="020B0604020202020204" pitchFamily="34" charset="0"/>
              </a:defRPr>
            </a:lvl1pPr>
          </a:lstStyle>
          <a:p>
            <a:r>
              <a:rPr lang="sv-SE" dirty="0"/>
              <a:t>Rubrik</a:t>
            </a:r>
          </a:p>
        </p:txBody>
      </p:sp>
      <p:sp>
        <p:nvSpPr>
          <p:cNvPr id="3" name="Platshållare för innehåll 2">
            <a:extLst>
              <a:ext uri="{FF2B5EF4-FFF2-40B4-BE49-F238E27FC236}">
                <a16:creationId xmlns:a16="http://schemas.microsoft.com/office/drawing/2014/main" id="{EC46563E-B95F-4994-9583-4DEDD7ECA2E3}"/>
              </a:ext>
            </a:extLst>
          </p:cNvPr>
          <p:cNvSpPr>
            <a:spLocks noGrp="1"/>
          </p:cNvSpPr>
          <p:nvPr>
            <p:ph sz="half" idx="1"/>
          </p:nvPr>
        </p:nvSpPr>
        <p:spPr>
          <a:xfrm>
            <a:off x="838201" y="2358141"/>
            <a:ext cx="5181600" cy="3486848"/>
          </a:xfrm>
          <a:prstGeom prst="rect">
            <a:avLst/>
          </a:prstGeom>
        </p:spPr>
        <p:txBody>
          <a:bodyPr/>
          <a:lstStyle>
            <a:lvl1pPr marL="227013" indent="-227013">
              <a:buClr>
                <a:schemeClr val="accent1"/>
              </a:buClr>
              <a:buSzPct val="140000"/>
              <a:buFont typeface="Arial" panose="020B0604020202020204" pitchFamily="34" charset="0"/>
              <a:buChar char="•"/>
              <a:defRPr sz="2400" b="1">
                <a:solidFill>
                  <a:schemeClr val="bg1"/>
                </a:solidFill>
                <a:latin typeface="Arial" panose="020B0604020202020204" pitchFamily="34" charset="0"/>
                <a:cs typeface="Arial" panose="020B0604020202020204" pitchFamily="34" charset="0"/>
              </a:defRPr>
            </a:lvl1pPr>
            <a:lvl2pPr marL="684213" indent="-227013">
              <a:buClr>
                <a:schemeClr val="accent1"/>
              </a:buClr>
              <a:buSzPct val="140000"/>
              <a:buFont typeface="Arial" panose="020B0604020202020204" pitchFamily="34" charset="0"/>
              <a:buChar char="•"/>
              <a:defRPr sz="2200" b="1">
                <a:solidFill>
                  <a:schemeClr val="bg1"/>
                </a:solidFill>
                <a:latin typeface="Arial" panose="020B0604020202020204" pitchFamily="34" charset="0"/>
                <a:cs typeface="Arial" panose="020B0604020202020204" pitchFamily="34" charset="0"/>
              </a:defRPr>
            </a:lvl2pPr>
            <a:lvl3pPr marL="1141413" indent="-227013">
              <a:buClr>
                <a:schemeClr val="accent1"/>
              </a:buClr>
              <a:buSzPct val="140000"/>
              <a:buFont typeface="Arial" panose="020B0604020202020204" pitchFamily="34" charset="0"/>
              <a:buChar char="•"/>
              <a:defRPr sz="1800" b="1">
                <a:solidFill>
                  <a:schemeClr val="bg1"/>
                </a:solidFill>
                <a:latin typeface="Arial" panose="020B0604020202020204" pitchFamily="34" charset="0"/>
                <a:cs typeface="Arial" panose="020B0604020202020204" pitchFamily="34" charset="0"/>
              </a:defRPr>
            </a:lvl3pPr>
            <a:lvl4pPr marL="1598613" indent="-227013">
              <a:buClr>
                <a:schemeClr val="accent1"/>
              </a:buClr>
              <a:buSzPct val="140000"/>
              <a:buFont typeface="Arial" panose="020B0604020202020204" pitchFamily="34" charset="0"/>
              <a:buChar char="•"/>
              <a:defRPr sz="1600" b="1">
                <a:solidFill>
                  <a:schemeClr val="bg1"/>
                </a:solidFill>
                <a:latin typeface="Arial" panose="020B0604020202020204" pitchFamily="34" charset="0"/>
                <a:cs typeface="Arial" panose="020B0604020202020204" pitchFamily="34" charset="0"/>
              </a:defRPr>
            </a:lvl4pPr>
            <a:lvl5pPr marL="2055813" indent="-227013">
              <a:buClr>
                <a:schemeClr val="accent1"/>
              </a:buClr>
              <a:buSzPct val="140000"/>
              <a:buFont typeface="Arial" panose="020B0604020202020204" pitchFamily="34" charset="0"/>
              <a:buChar char="•"/>
              <a:defRPr sz="1400" b="1">
                <a:solidFill>
                  <a:schemeClr val="bg1"/>
                </a:solidFill>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58FFBF5A-B3D3-41E7-9508-089D729AD6BC}"/>
              </a:ext>
            </a:extLst>
          </p:cNvPr>
          <p:cNvSpPr>
            <a:spLocks noGrp="1"/>
          </p:cNvSpPr>
          <p:nvPr>
            <p:ph sz="half" idx="2"/>
          </p:nvPr>
        </p:nvSpPr>
        <p:spPr>
          <a:xfrm>
            <a:off x="6172199" y="2358140"/>
            <a:ext cx="5181600" cy="3486848"/>
          </a:xfrm>
          <a:prstGeom prst="rect">
            <a:avLst/>
          </a:prstGeom>
        </p:spPr>
        <p:txBody>
          <a:bodyPr/>
          <a:lstStyle>
            <a:lvl1pPr marL="227013" indent="-227013">
              <a:buClr>
                <a:schemeClr val="accent1"/>
              </a:buClr>
              <a:buSzPct val="140000"/>
              <a:buFont typeface="Arial" panose="020B0604020202020204" pitchFamily="34" charset="0"/>
              <a:buChar char="•"/>
              <a:defRPr sz="2400" b="1">
                <a:solidFill>
                  <a:schemeClr val="bg1"/>
                </a:solidFill>
                <a:latin typeface="Arial" panose="020B0604020202020204" pitchFamily="34" charset="0"/>
                <a:cs typeface="Arial" panose="020B0604020202020204" pitchFamily="34" charset="0"/>
              </a:defRPr>
            </a:lvl1pPr>
            <a:lvl2pPr marL="684213" indent="-227013">
              <a:buClr>
                <a:schemeClr val="accent1"/>
              </a:buClr>
              <a:buSzPct val="140000"/>
              <a:buFont typeface="Arial" panose="020B0604020202020204" pitchFamily="34" charset="0"/>
              <a:buChar char="•"/>
              <a:defRPr sz="2200" b="1">
                <a:solidFill>
                  <a:schemeClr val="bg1"/>
                </a:solidFill>
                <a:latin typeface="Arial" panose="020B0604020202020204" pitchFamily="34" charset="0"/>
                <a:cs typeface="Arial" panose="020B0604020202020204" pitchFamily="34" charset="0"/>
              </a:defRPr>
            </a:lvl2pPr>
            <a:lvl3pPr marL="1141413" indent="-227013">
              <a:buClr>
                <a:schemeClr val="accent1"/>
              </a:buClr>
              <a:buSzPct val="140000"/>
              <a:buFont typeface="Arial" panose="020B0604020202020204" pitchFamily="34" charset="0"/>
              <a:buChar char="•"/>
              <a:defRPr sz="1800" b="1">
                <a:solidFill>
                  <a:schemeClr val="bg1"/>
                </a:solidFill>
                <a:latin typeface="Arial" panose="020B0604020202020204" pitchFamily="34" charset="0"/>
                <a:cs typeface="Arial" panose="020B0604020202020204" pitchFamily="34" charset="0"/>
              </a:defRPr>
            </a:lvl3pPr>
            <a:lvl4pPr marL="1598613" indent="-227013">
              <a:buClr>
                <a:schemeClr val="accent1"/>
              </a:buClr>
              <a:buSzPct val="140000"/>
              <a:buFont typeface="Arial" panose="020B0604020202020204" pitchFamily="34" charset="0"/>
              <a:buChar char="•"/>
              <a:defRPr sz="1600" b="1">
                <a:solidFill>
                  <a:schemeClr val="bg1"/>
                </a:solidFill>
                <a:latin typeface="Arial" panose="020B0604020202020204" pitchFamily="34" charset="0"/>
                <a:cs typeface="Arial" panose="020B0604020202020204" pitchFamily="34" charset="0"/>
              </a:defRPr>
            </a:lvl4pPr>
            <a:lvl5pPr marL="2055813" indent="-227013">
              <a:buClr>
                <a:schemeClr val="accent1"/>
              </a:buClr>
              <a:buSzPct val="140000"/>
              <a:buFont typeface="Arial" panose="020B0604020202020204" pitchFamily="34" charset="0"/>
              <a:buChar char="•"/>
              <a:defRPr sz="1400" b="1">
                <a:solidFill>
                  <a:schemeClr val="bg1"/>
                </a:solidFill>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9484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LISTA + MEDI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AE5B62-820F-4AB3-8AE3-A9E8F660779B}"/>
              </a:ext>
            </a:extLst>
          </p:cNvPr>
          <p:cNvSpPr>
            <a:spLocks noGrp="1"/>
          </p:cNvSpPr>
          <p:nvPr>
            <p:ph type="title" hasCustomPrompt="1"/>
          </p:nvPr>
        </p:nvSpPr>
        <p:spPr>
          <a:xfrm>
            <a:off x="838200" y="815501"/>
            <a:ext cx="5159375" cy="1142953"/>
          </a:xfrm>
          <a:prstGeom prst="rect">
            <a:avLst/>
          </a:prstGeom>
        </p:spPr>
        <p:txBody>
          <a:bodyPr/>
          <a:lstStyle>
            <a:lvl1pPr algn="l">
              <a:defRPr sz="4000" b="1">
                <a:solidFill>
                  <a:schemeClr val="bg1"/>
                </a:solidFill>
                <a:latin typeface="Arial" panose="020B0604020202020204" pitchFamily="34" charset="0"/>
                <a:cs typeface="Arial" panose="020B0604020202020204" pitchFamily="34" charset="0"/>
              </a:defRPr>
            </a:lvl1pPr>
          </a:lstStyle>
          <a:p>
            <a:r>
              <a:rPr lang="sv-SE" dirty="0"/>
              <a:t>Rubrik</a:t>
            </a:r>
          </a:p>
        </p:txBody>
      </p:sp>
      <p:sp>
        <p:nvSpPr>
          <p:cNvPr id="3" name="Platshållare för innehåll 2">
            <a:extLst>
              <a:ext uri="{FF2B5EF4-FFF2-40B4-BE49-F238E27FC236}">
                <a16:creationId xmlns:a16="http://schemas.microsoft.com/office/drawing/2014/main" id="{EC46563E-B95F-4994-9583-4DEDD7ECA2E3}"/>
              </a:ext>
            </a:extLst>
          </p:cNvPr>
          <p:cNvSpPr>
            <a:spLocks noGrp="1"/>
          </p:cNvSpPr>
          <p:nvPr>
            <p:ph sz="half" idx="1"/>
          </p:nvPr>
        </p:nvSpPr>
        <p:spPr>
          <a:xfrm>
            <a:off x="838200" y="2045576"/>
            <a:ext cx="5181600" cy="3946763"/>
          </a:xfrm>
          <a:prstGeom prst="rect">
            <a:avLst/>
          </a:prstGeom>
        </p:spPr>
        <p:txBody>
          <a:bodyPr/>
          <a:lstStyle>
            <a:lvl1pPr marL="227013" indent="-227013">
              <a:buClr>
                <a:schemeClr val="accent1"/>
              </a:buClr>
              <a:buSzPct val="140000"/>
              <a:buFont typeface="Arial" panose="020B0604020202020204" pitchFamily="34" charset="0"/>
              <a:buChar char="•"/>
              <a:defRPr sz="2400" b="1">
                <a:solidFill>
                  <a:schemeClr val="bg1"/>
                </a:solidFill>
                <a:latin typeface="Arial" panose="020B0604020202020204" pitchFamily="34" charset="0"/>
                <a:cs typeface="Arial" panose="020B0604020202020204" pitchFamily="34" charset="0"/>
              </a:defRPr>
            </a:lvl1pPr>
            <a:lvl2pPr marL="684213" indent="-227013">
              <a:buClr>
                <a:schemeClr val="accent1"/>
              </a:buClr>
              <a:buSzPct val="140000"/>
              <a:buFont typeface="Arial" panose="020B0604020202020204" pitchFamily="34" charset="0"/>
              <a:buChar char="•"/>
              <a:defRPr sz="2200" b="1">
                <a:solidFill>
                  <a:schemeClr val="bg1"/>
                </a:solidFill>
                <a:latin typeface="Arial" panose="020B0604020202020204" pitchFamily="34" charset="0"/>
                <a:cs typeface="Arial" panose="020B0604020202020204" pitchFamily="34" charset="0"/>
              </a:defRPr>
            </a:lvl2pPr>
            <a:lvl3pPr marL="1141413" indent="-227013">
              <a:buClr>
                <a:schemeClr val="accent1"/>
              </a:buClr>
              <a:buSzPct val="140000"/>
              <a:buFont typeface="Arial" panose="020B0604020202020204" pitchFamily="34" charset="0"/>
              <a:buChar char="•"/>
              <a:defRPr sz="1800" b="1">
                <a:solidFill>
                  <a:schemeClr val="bg1"/>
                </a:solidFill>
                <a:latin typeface="Arial" panose="020B0604020202020204" pitchFamily="34" charset="0"/>
                <a:cs typeface="Arial" panose="020B0604020202020204" pitchFamily="34" charset="0"/>
              </a:defRPr>
            </a:lvl3pPr>
            <a:lvl4pPr marL="1598613" indent="-227013">
              <a:buClr>
                <a:schemeClr val="accent1"/>
              </a:buClr>
              <a:buSzPct val="140000"/>
              <a:buFont typeface="Arial" panose="020B0604020202020204" pitchFamily="34" charset="0"/>
              <a:buChar char="•"/>
              <a:defRPr sz="1600" b="1">
                <a:solidFill>
                  <a:schemeClr val="bg1"/>
                </a:solidFill>
                <a:latin typeface="Arial" panose="020B0604020202020204" pitchFamily="34" charset="0"/>
                <a:cs typeface="Arial" panose="020B0604020202020204" pitchFamily="34" charset="0"/>
              </a:defRPr>
            </a:lvl4pPr>
            <a:lvl5pPr marL="2055813" indent="-227013">
              <a:buClr>
                <a:schemeClr val="accent1"/>
              </a:buClr>
              <a:buSzPct val="140000"/>
              <a:buFont typeface="Arial" panose="020B0604020202020204" pitchFamily="34" charset="0"/>
              <a:buChar char="•"/>
              <a:defRPr sz="1400" b="1">
                <a:solidFill>
                  <a:schemeClr val="bg1"/>
                </a:solidFill>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04C77F45-FEEE-4FF1-A0CA-28A7B33F7EAD}"/>
              </a:ext>
            </a:extLst>
          </p:cNvPr>
          <p:cNvSpPr>
            <a:spLocks noGrp="1"/>
          </p:cNvSpPr>
          <p:nvPr>
            <p:ph sz="half" idx="15" hasCustomPrompt="1"/>
          </p:nvPr>
        </p:nvSpPr>
        <p:spPr>
          <a:xfrm>
            <a:off x="6274227" y="799070"/>
            <a:ext cx="5077984" cy="5193269"/>
          </a:xfrm>
          <a:prstGeom prst="rect">
            <a:avLst/>
          </a:prstGeom>
        </p:spPr>
        <p:txBody>
          <a:bodyPr anchor="ctr"/>
          <a:lstStyle>
            <a:lvl1pPr marL="0" indent="0" algn="ctr">
              <a:buFont typeface="Arial" panose="020B0604020202020204" pitchFamily="34" charset="0"/>
              <a:buNone/>
              <a:defRPr sz="2400" b="1">
                <a:solidFill>
                  <a:schemeClr val="bg1"/>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a:solidFill>
                  <a:schemeClr val="bg1"/>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a:solidFill>
                  <a:schemeClr val="bg1"/>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a:solidFill>
                  <a:schemeClr val="bg1"/>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a:solidFill>
                  <a:schemeClr val="bg1"/>
                </a:solidFill>
                <a:latin typeface="Arial" panose="020B0604020202020204" pitchFamily="34" charset="0"/>
                <a:cs typeface="Arial" panose="020B0604020202020204" pitchFamily="34" charset="0"/>
              </a:defRPr>
            </a:lvl5pPr>
          </a:lstStyle>
          <a:p>
            <a:pPr lvl="0"/>
            <a:r>
              <a:rPr lang="sv-SE" dirty="0"/>
              <a:t>Klicka här för att lägga till bild, diagram eller film</a:t>
            </a:r>
          </a:p>
        </p:txBody>
      </p:sp>
    </p:spTree>
    <p:extLst>
      <p:ext uri="{BB962C8B-B14F-4D97-AF65-F5344CB8AC3E}">
        <p14:creationId xmlns:p14="http://schemas.microsoft.com/office/powerpoint/2010/main" val="187051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C5221067-E28A-4AC3-BC2E-3FFCABB4994C}"/>
              </a:ext>
            </a:extLst>
          </p:cNvPr>
          <p:cNvSpPr txBox="1"/>
          <p:nvPr userDrawn="1"/>
        </p:nvSpPr>
        <p:spPr>
          <a:xfrm>
            <a:off x="0" y="439071"/>
            <a:ext cx="12191999" cy="3939540"/>
          </a:xfrm>
          <a:prstGeom prst="rect">
            <a:avLst/>
          </a:prstGeom>
          <a:noFill/>
        </p:spPr>
        <p:txBody>
          <a:bodyPr wrap="square" rtlCol="0" anchor="ctr">
            <a:spAutoFit/>
          </a:bodyPr>
          <a:lstStyle/>
          <a:p>
            <a:pPr algn="ctr"/>
            <a:r>
              <a:rPr lang="sv-SE" sz="25000" b="1" dirty="0">
                <a:solidFill>
                  <a:schemeClr val="accent1"/>
                </a:solidFill>
                <a:latin typeface="Arial" panose="020B0604020202020204" pitchFamily="34" charset="0"/>
                <a:cs typeface="Arial" panose="020B0604020202020204" pitchFamily="34" charset="0"/>
              </a:rPr>
              <a:t>”</a:t>
            </a:r>
          </a:p>
        </p:txBody>
      </p:sp>
      <p:sp>
        <p:nvSpPr>
          <p:cNvPr id="14" name="Platshållare för text 7">
            <a:extLst>
              <a:ext uri="{FF2B5EF4-FFF2-40B4-BE49-F238E27FC236}">
                <a16:creationId xmlns:a16="http://schemas.microsoft.com/office/drawing/2014/main" id="{33EC545F-AE39-4E3A-98F0-19574F8EE929}"/>
              </a:ext>
            </a:extLst>
          </p:cNvPr>
          <p:cNvSpPr>
            <a:spLocks noGrp="1"/>
          </p:cNvSpPr>
          <p:nvPr>
            <p:ph type="body" sz="quarter" idx="10" hasCustomPrompt="1"/>
          </p:nvPr>
        </p:nvSpPr>
        <p:spPr>
          <a:xfrm>
            <a:off x="1806474" y="2921346"/>
            <a:ext cx="8579051" cy="798180"/>
          </a:xfrm>
          <a:prstGeom prst="rect">
            <a:avLst/>
          </a:prstGeom>
        </p:spPr>
        <p:txBody>
          <a:bodyPr/>
          <a:lstStyle>
            <a:lvl1pPr marL="0" indent="0" algn="ctr">
              <a:buNone/>
              <a:defRPr sz="4000" b="1" cap="none" baseline="0">
                <a:solidFill>
                  <a:schemeClr val="bg1"/>
                </a:solidFill>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Football is a game you cannot play without making mistakes</a:t>
            </a:r>
            <a:endParaRPr lang="sv-SE" dirty="0"/>
          </a:p>
        </p:txBody>
      </p:sp>
      <p:sp>
        <p:nvSpPr>
          <p:cNvPr id="4" name="Platshållare för text 7">
            <a:extLst>
              <a:ext uri="{FF2B5EF4-FFF2-40B4-BE49-F238E27FC236}">
                <a16:creationId xmlns:a16="http://schemas.microsoft.com/office/drawing/2014/main" id="{1F8E05F9-F1AE-4695-8B03-4DAC0973D6C0}"/>
              </a:ext>
            </a:extLst>
          </p:cNvPr>
          <p:cNvSpPr>
            <a:spLocks noGrp="1"/>
          </p:cNvSpPr>
          <p:nvPr>
            <p:ph type="body" sz="quarter" idx="11" hasCustomPrompt="1"/>
          </p:nvPr>
        </p:nvSpPr>
        <p:spPr>
          <a:xfrm>
            <a:off x="1806474" y="4490170"/>
            <a:ext cx="8579051" cy="798180"/>
          </a:xfrm>
          <a:prstGeom prst="rect">
            <a:avLst/>
          </a:prstGeom>
        </p:spPr>
        <p:txBody>
          <a:bodyPr/>
          <a:lstStyle>
            <a:lvl1pPr marL="0" indent="0" algn="ctr">
              <a:buNone/>
              <a:defRPr sz="1400" b="1" cap="all" spc="300" baseline="0">
                <a:solidFill>
                  <a:schemeClr val="accent1"/>
                </a:solidFill>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sv-SE" cap="all" baseline="0" dirty="0"/>
              <a:t>Jörgen </a:t>
            </a:r>
            <a:r>
              <a:rPr lang="sv-SE" cap="all" baseline="0" dirty="0" err="1"/>
              <a:t>klopp</a:t>
            </a:r>
            <a:endParaRPr lang="sv-SE" dirty="0"/>
          </a:p>
        </p:txBody>
      </p:sp>
    </p:spTree>
    <p:extLst>
      <p:ext uri="{BB962C8B-B14F-4D97-AF65-F5344CB8AC3E}">
        <p14:creationId xmlns:p14="http://schemas.microsoft.com/office/powerpoint/2010/main" val="103202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278A4C1-C44F-4A56-B5C9-DFB113839A6A}"/>
              </a:ext>
            </a:extLst>
          </p:cNvPr>
          <p:cNvPicPr>
            <a:picLocks noChangeAspect="1"/>
          </p:cNvPicPr>
          <p:nvPr userDrawn="1"/>
        </p:nvPicPr>
        <p:blipFill>
          <a:blip r:embed="rId14" cstate="email">
            <a:extLst>
              <a:ext uri="{BEBA8EAE-BF5A-486C-A8C5-ECC9F3942E4B}">
                <a14:imgProps xmlns:a14="http://schemas.microsoft.com/office/drawing/2010/main">
                  <a14:imgLayer r:embed="rId15">
                    <a14:imgEffect>
                      <a14:brightnessContrast bright="-20000"/>
                    </a14:imgEffect>
                  </a14:imgLayer>
                </a14:imgProps>
              </a:ext>
              <a:ext uri="{28A0092B-C50C-407E-A947-70E740481C1C}">
                <a14:useLocalDpi xmlns:a14="http://schemas.microsoft.com/office/drawing/2010/main"/>
              </a:ext>
            </a:extLst>
          </a:blip>
          <a:srcRect/>
          <a:stretch/>
        </p:blipFill>
        <p:spPr>
          <a:xfrm>
            <a:off x="-7051432" y="-381489"/>
            <a:ext cx="26062166" cy="7239489"/>
          </a:xfrm>
          <a:prstGeom prst="rect">
            <a:avLst/>
          </a:prstGeom>
        </p:spPr>
      </p:pic>
      <p:pic>
        <p:nvPicPr>
          <p:cNvPr id="6" name="Bildobjekt 5" descr="En bild som visar mat&#10;&#10;Automatiskt genererad beskrivning">
            <a:extLst>
              <a:ext uri="{FF2B5EF4-FFF2-40B4-BE49-F238E27FC236}">
                <a16:creationId xmlns:a16="http://schemas.microsoft.com/office/drawing/2014/main" id="{7F33D5AE-3426-4E21-9FB7-C4E80C380577}"/>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0757063" y="5647765"/>
            <a:ext cx="718343" cy="718343"/>
          </a:xfrm>
          <a:prstGeom prst="rect">
            <a:avLst/>
          </a:prstGeom>
        </p:spPr>
      </p:pic>
    </p:spTree>
    <p:extLst>
      <p:ext uri="{BB962C8B-B14F-4D97-AF65-F5344CB8AC3E}">
        <p14:creationId xmlns:p14="http://schemas.microsoft.com/office/powerpoint/2010/main" val="3310915113"/>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5" r:id="rId5"/>
    <p:sldLayoutId id="2147483666" r:id="rId6"/>
    <p:sldLayoutId id="2147483675" r:id="rId7"/>
    <p:sldLayoutId id="2147483667" r:id="rId8"/>
    <p:sldLayoutId id="2147483668" r:id="rId9"/>
    <p:sldLayoutId id="2147483671" r:id="rId10"/>
    <p:sldLayoutId id="2147483669"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notesSlide" Target="../notesSlides/notesSlide4.xml"/><Relationship Id="rId16"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image" Target="../media/image6.svg"/><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svg"/><Relationship Id="rId4" Type="http://schemas.microsoft.com/office/2007/relationships/hdphoto" Target="../media/hdphoto1.wdp"/><Relationship Id="rId9" Type="http://schemas.openxmlformats.org/officeDocument/2006/relationships/image" Target="../media/image9.jpeg"/><Relationship Id="rId1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736B13-04A3-C1D3-842B-EBE19629AD88}"/>
              </a:ext>
            </a:extLst>
          </p:cNvPr>
          <p:cNvSpPr>
            <a:spLocks noGrp="1"/>
          </p:cNvSpPr>
          <p:nvPr>
            <p:ph type="title"/>
          </p:nvPr>
        </p:nvSpPr>
        <p:spPr/>
        <p:txBody>
          <a:bodyPr/>
          <a:lstStyle/>
          <a:p>
            <a:r>
              <a:rPr lang="sv-SE" dirty="0"/>
              <a:t>Kommunikation</a:t>
            </a:r>
          </a:p>
        </p:txBody>
      </p:sp>
      <p:sp>
        <p:nvSpPr>
          <p:cNvPr id="3" name="Platshållare för innehåll 2">
            <a:extLst>
              <a:ext uri="{FF2B5EF4-FFF2-40B4-BE49-F238E27FC236}">
                <a16:creationId xmlns:a16="http://schemas.microsoft.com/office/drawing/2014/main" id="{8D2D7954-999C-2396-33DA-7EFB05FC3511}"/>
              </a:ext>
            </a:extLst>
          </p:cNvPr>
          <p:cNvSpPr>
            <a:spLocks noGrp="1"/>
          </p:cNvSpPr>
          <p:nvPr>
            <p:ph sz="half" idx="1"/>
          </p:nvPr>
        </p:nvSpPr>
        <p:spPr/>
        <p:txBody>
          <a:bodyPr lIns="91440" tIns="45720" rIns="91440" bIns="45720" anchor="t"/>
          <a:lstStyle/>
          <a:p>
            <a:pPr marL="226695" indent="-226695"/>
            <a:r>
              <a:rPr lang="sv-SE" dirty="0">
                <a:latin typeface="Arial"/>
                <a:cs typeface="Arial"/>
              </a:rPr>
              <a:t>Laget.se / </a:t>
            </a:r>
            <a:r>
              <a:rPr lang="sv-SE" dirty="0" err="1">
                <a:latin typeface="Arial"/>
                <a:cs typeface="Arial"/>
              </a:rPr>
              <a:t>appen</a:t>
            </a:r>
            <a:endParaRPr lang="sv-SE" dirty="0" err="1"/>
          </a:p>
          <a:p>
            <a:pPr marL="226695" indent="-226695"/>
            <a:r>
              <a:rPr lang="sv-SE" dirty="0"/>
              <a:t>Uppdaterad kontaktuppgifter</a:t>
            </a:r>
          </a:p>
          <a:p>
            <a:pPr marL="226695" indent="-226695"/>
            <a:r>
              <a:rPr lang="sv-SE" dirty="0"/>
              <a:t>Kallelser</a:t>
            </a:r>
          </a:p>
          <a:p>
            <a:pPr marL="226695" indent="-226695"/>
            <a:r>
              <a:rPr lang="sv-SE" dirty="0">
                <a:latin typeface="Arial"/>
                <a:cs typeface="Arial"/>
              </a:rPr>
              <a:t>Samling och skjuts</a:t>
            </a:r>
            <a:endParaRPr lang="sv-SE" dirty="0"/>
          </a:p>
        </p:txBody>
      </p:sp>
    </p:spTree>
    <p:extLst>
      <p:ext uri="{BB962C8B-B14F-4D97-AF65-F5344CB8AC3E}">
        <p14:creationId xmlns:p14="http://schemas.microsoft.com/office/powerpoint/2010/main" val="180116362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B0CD5F-C062-9EF6-F001-332B88235996}"/>
              </a:ext>
            </a:extLst>
          </p:cNvPr>
          <p:cNvSpPr>
            <a:spLocks noGrp="1"/>
          </p:cNvSpPr>
          <p:nvPr>
            <p:ph type="title"/>
          </p:nvPr>
        </p:nvSpPr>
        <p:spPr/>
        <p:txBody>
          <a:bodyPr/>
          <a:lstStyle/>
          <a:p>
            <a:r>
              <a:rPr lang="sv-SE" dirty="0"/>
              <a:t>Uppdrag 2024</a:t>
            </a:r>
          </a:p>
        </p:txBody>
      </p:sp>
      <p:sp>
        <p:nvSpPr>
          <p:cNvPr id="3" name="Platshållare för innehåll 2">
            <a:extLst>
              <a:ext uri="{FF2B5EF4-FFF2-40B4-BE49-F238E27FC236}">
                <a16:creationId xmlns:a16="http://schemas.microsoft.com/office/drawing/2014/main" id="{B9E4D82A-D82E-9300-FB96-099665EDD3B3}"/>
              </a:ext>
            </a:extLst>
          </p:cNvPr>
          <p:cNvSpPr>
            <a:spLocks noGrp="1"/>
          </p:cNvSpPr>
          <p:nvPr>
            <p:ph sz="half" idx="1"/>
          </p:nvPr>
        </p:nvSpPr>
        <p:spPr/>
        <p:txBody>
          <a:bodyPr/>
          <a:lstStyle/>
          <a:p>
            <a:r>
              <a:rPr lang="sv-SE" dirty="0"/>
              <a:t>Kiosken</a:t>
            </a:r>
          </a:p>
          <a:p>
            <a:r>
              <a:rPr lang="sv-SE" dirty="0"/>
              <a:t>Fotografering</a:t>
            </a:r>
          </a:p>
          <a:p>
            <a:r>
              <a:rPr lang="sv-SE" dirty="0"/>
              <a:t>Eventuell arrangemang med cup</a:t>
            </a:r>
          </a:p>
        </p:txBody>
      </p:sp>
    </p:spTree>
    <p:extLst>
      <p:ext uri="{BB962C8B-B14F-4D97-AF65-F5344CB8AC3E}">
        <p14:creationId xmlns:p14="http://schemas.microsoft.com/office/powerpoint/2010/main" val="372352420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16A6AA-9AE0-53F5-A09B-4703318D42EE}"/>
              </a:ext>
            </a:extLst>
          </p:cNvPr>
          <p:cNvSpPr>
            <a:spLocks noGrp="1"/>
          </p:cNvSpPr>
          <p:nvPr>
            <p:ph type="title"/>
          </p:nvPr>
        </p:nvSpPr>
        <p:spPr/>
        <p:txBody>
          <a:bodyPr lIns="91440" tIns="45720" rIns="91440" bIns="45720" anchor="t"/>
          <a:lstStyle/>
          <a:p>
            <a:r>
              <a:rPr lang="sv-SE" dirty="0">
                <a:latin typeface="Arial"/>
                <a:cs typeface="Arial"/>
              </a:rPr>
              <a:t>Kläder och material</a:t>
            </a:r>
            <a:endParaRPr lang="sv-SE" dirty="0"/>
          </a:p>
        </p:txBody>
      </p:sp>
      <p:sp>
        <p:nvSpPr>
          <p:cNvPr id="3" name="Platshållare för innehåll 2">
            <a:extLst>
              <a:ext uri="{FF2B5EF4-FFF2-40B4-BE49-F238E27FC236}">
                <a16:creationId xmlns:a16="http://schemas.microsoft.com/office/drawing/2014/main" id="{781B9EF9-42C6-8D6D-442B-21617BAE82DA}"/>
              </a:ext>
            </a:extLst>
          </p:cNvPr>
          <p:cNvSpPr>
            <a:spLocks noGrp="1"/>
          </p:cNvSpPr>
          <p:nvPr>
            <p:ph sz="half" idx="1"/>
          </p:nvPr>
        </p:nvSpPr>
        <p:spPr/>
        <p:txBody>
          <a:bodyPr lIns="91440" tIns="45720" rIns="91440" bIns="45720" anchor="t"/>
          <a:lstStyle/>
          <a:p>
            <a:pPr marL="226695" indent="-226695"/>
            <a:r>
              <a:rPr lang="sv-SE" dirty="0">
                <a:latin typeface="Arial"/>
                <a:cs typeface="Arial"/>
              </a:rPr>
              <a:t>Svarta träningsstället beställt och inväntas leverans – datum?</a:t>
            </a:r>
            <a:endParaRPr lang="sv-SE" dirty="0"/>
          </a:p>
          <a:p>
            <a:pPr marL="226695" indent="-226695"/>
            <a:r>
              <a:rPr lang="sv-SE" dirty="0">
                <a:latin typeface="Arial"/>
                <a:cs typeface="Arial"/>
              </a:rPr>
              <a:t>Via mejl har ni fått upplägg för kostnad</a:t>
            </a:r>
          </a:p>
          <a:p>
            <a:pPr marL="226695" indent="-226695"/>
            <a:r>
              <a:rPr lang="sv-SE" dirty="0" err="1">
                <a:latin typeface="Arial"/>
                <a:cs typeface="Arial"/>
              </a:rPr>
              <a:t>Swish</a:t>
            </a:r>
            <a:r>
              <a:rPr lang="sv-SE" dirty="0">
                <a:latin typeface="Arial"/>
                <a:cs typeface="Arial"/>
              </a:rPr>
              <a:t> till lagets kassör, Peter (Vilmas pappa)</a:t>
            </a:r>
          </a:p>
          <a:p>
            <a:pPr marL="226695" indent="-226695"/>
            <a:r>
              <a:rPr lang="sv-SE" dirty="0">
                <a:latin typeface="Arial"/>
                <a:cs typeface="Arial"/>
              </a:rPr>
              <a:t>Gula matchstället beställes separat genom </a:t>
            </a:r>
            <a:r>
              <a:rPr lang="sv-SE" dirty="0" err="1">
                <a:latin typeface="Arial"/>
                <a:cs typeface="Arial"/>
              </a:rPr>
              <a:t>materialare</a:t>
            </a:r>
            <a:r>
              <a:rPr lang="sv-SE" dirty="0">
                <a:latin typeface="Arial"/>
                <a:cs typeface="Arial"/>
              </a:rPr>
              <a:t> i laget</a:t>
            </a:r>
            <a:endParaRPr lang="sv-SE" dirty="0"/>
          </a:p>
        </p:txBody>
      </p:sp>
    </p:spTree>
    <p:extLst>
      <p:ext uri="{BB962C8B-B14F-4D97-AF65-F5344CB8AC3E}">
        <p14:creationId xmlns:p14="http://schemas.microsoft.com/office/powerpoint/2010/main" val="56747448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0457FC-42F7-4C90-5EDB-B89E8ECDC497}"/>
              </a:ext>
            </a:extLst>
          </p:cNvPr>
          <p:cNvSpPr>
            <a:spLocks noGrp="1"/>
          </p:cNvSpPr>
          <p:nvPr>
            <p:ph type="title"/>
          </p:nvPr>
        </p:nvSpPr>
        <p:spPr/>
        <p:txBody>
          <a:bodyPr lIns="91440" tIns="45720" rIns="91440" bIns="45720" anchor="t"/>
          <a:lstStyle/>
          <a:p>
            <a:r>
              <a:rPr lang="sv-SE" dirty="0">
                <a:latin typeface="Arial"/>
                <a:cs typeface="Arial"/>
              </a:rPr>
              <a:t>Engagemang i laget</a:t>
            </a:r>
            <a:endParaRPr lang="sv-SE" dirty="0"/>
          </a:p>
        </p:txBody>
      </p:sp>
      <p:sp>
        <p:nvSpPr>
          <p:cNvPr id="3" name="Platshållare för innehåll 2">
            <a:extLst>
              <a:ext uri="{FF2B5EF4-FFF2-40B4-BE49-F238E27FC236}">
                <a16:creationId xmlns:a16="http://schemas.microsoft.com/office/drawing/2014/main" id="{AF314704-EBB8-4326-2040-E17B13489207}"/>
              </a:ext>
            </a:extLst>
          </p:cNvPr>
          <p:cNvSpPr>
            <a:spLocks noGrp="1"/>
          </p:cNvSpPr>
          <p:nvPr>
            <p:ph sz="half" idx="1"/>
          </p:nvPr>
        </p:nvSpPr>
        <p:spPr/>
        <p:txBody>
          <a:bodyPr lIns="91440" tIns="45720" rIns="91440" bIns="45720" anchor="t"/>
          <a:lstStyle/>
          <a:p>
            <a:pPr marL="226695" indent="-226695"/>
            <a:r>
              <a:rPr lang="sv-SE" dirty="0">
                <a:latin typeface="Arial"/>
                <a:cs typeface="Arial"/>
              </a:rPr>
              <a:t>"</a:t>
            </a:r>
            <a:r>
              <a:rPr lang="sv-SE" dirty="0" err="1">
                <a:latin typeface="Arial"/>
                <a:cs typeface="Arial"/>
              </a:rPr>
              <a:t>Materialare</a:t>
            </a:r>
            <a:r>
              <a:rPr lang="sv-SE" dirty="0">
                <a:latin typeface="Arial"/>
                <a:cs typeface="Arial"/>
              </a:rPr>
              <a:t>" – ny spelare</a:t>
            </a:r>
            <a:endParaRPr lang="sv-SE" dirty="0"/>
          </a:p>
          <a:p>
            <a:pPr marL="226695" indent="-226695"/>
            <a:r>
              <a:rPr lang="sv-SE" dirty="0" err="1">
                <a:latin typeface="Arial"/>
                <a:cs typeface="Arial"/>
              </a:rPr>
              <a:t>Ev</a:t>
            </a:r>
            <a:r>
              <a:rPr lang="sv-SE" dirty="0">
                <a:latin typeface="Arial"/>
                <a:cs typeface="Arial"/>
              </a:rPr>
              <a:t> Cupgeneral</a:t>
            </a:r>
          </a:p>
          <a:p>
            <a:pPr marL="226695" indent="-226695"/>
            <a:r>
              <a:rPr lang="sv-SE" dirty="0">
                <a:latin typeface="Arial"/>
                <a:cs typeface="Arial"/>
              </a:rPr>
              <a:t>Föräldragruppen – 17 mars</a:t>
            </a:r>
          </a:p>
          <a:p>
            <a:pPr marL="0" indent="0">
              <a:buNone/>
            </a:pPr>
            <a:endParaRPr lang="sv-SE" dirty="0">
              <a:latin typeface="Arial"/>
              <a:cs typeface="Arial"/>
            </a:endParaRPr>
          </a:p>
          <a:p>
            <a:pPr marL="0" indent="0">
              <a:buNone/>
            </a:pPr>
            <a:endParaRPr lang="sv-SE" dirty="0"/>
          </a:p>
        </p:txBody>
      </p:sp>
    </p:spTree>
    <p:extLst>
      <p:ext uri="{BB962C8B-B14F-4D97-AF65-F5344CB8AC3E}">
        <p14:creationId xmlns:p14="http://schemas.microsoft.com/office/powerpoint/2010/main" val="64395126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830B6D-15CB-B76B-5B29-D44FCE7FB29D}"/>
              </a:ext>
            </a:extLst>
          </p:cNvPr>
          <p:cNvSpPr>
            <a:spLocks noGrp="1"/>
          </p:cNvSpPr>
          <p:nvPr>
            <p:ph type="title"/>
          </p:nvPr>
        </p:nvSpPr>
        <p:spPr/>
        <p:txBody>
          <a:bodyPr lIns="91440" tIns="45720" rIns="91440" bIns="45720" anchor="t"/>
          <a:lstStyle/>
          <a:p>
            <a:r>
              <a:rPr lang="sv-SE" dirty="0">
                <a:latin typeface="Arial"/>
                <a:cs typeface="Arial"/>
              </a:rPr>
              <a:t>Medlemskapet 2024</a:t>
            </a:r>
            <a:endParaRPr lang="sv-SE" dirty="0"/>
          </a:p>
        </p:txBody>
      </p:sp>
      <p:sp>
        <p:nvSpPr>
          <p:cNvPr id="3" name="Platshållare för innehåll 2">
            <a:extLst>
              <a:ext uri="{FF2B5EF4-FFF2-40B4-BE49-F238E27FC236}">
                <a16:creationId xmlns:a16="http://schemas.microsoft.com/office/drawing/2014/main" id="{767E89B9-28D6-5AD3-C799-2B79D77B8619}"/>
              </a:ext>
            </a:extLst>
          </p:cNvPr>
          <p:cNvSpPr>
            <a:spLocks noGrp="1"/>
          </p:cNvSpPr>
          <p:nvPr>
            <p:ph sz="half" idx="1"/>
          </p:nvPr>
        </p:nvSpPr>
        <p:spPr/>
        <p:txBody>
          <a:bodyPr lIns="91440" tIns="45720" rIns="91440" bIns="45720" anchor="t"/>
          <a:lstStyle/>
          <a:p>
            <a:pPr marL="226695" indent="-226695"/>
            <a:r>
              <a:rPr lang="sv-SE" dirty="0">
                <a:latin typeface="Arial"/>
                <a:cs typeface="Arial"/>
              </a:rPr>
              <a:t>Medlemsavgiften skickas ut via mejl eller via </a:t>
            </a:r>
            <a:r>
              <a:rPr lang="sv-SE" dirty="0" err="1">
                <a:latin typeface="Arial"/>
                <a:cs typeface="Arial"/>
              </a:rPr>
              <a:t>appen</a:t>
            </a:r>
            <a:r>
              <a:rPr lang="sv-SE" dirty="0">
                <a:latin typeface="Arial"/>
                <a:cs typeface="Arial"/>
              </a:rPr>
              <a:t> Laget.se</a:t>
            </a:r>
            <a:endParaRPr lang="sv-SE" dirty="0"/>
          </a:p>
          <a:p>
            <a:pPr marL="226695" indent="-226695"/>
            <a:r>
              <a:rPr lang="sv-SE" err="1">
                <a:latin typeface="Arial"/>
                <a:cs typeface="Arial"/>
              </a:rPr>
              <a:t>Appen</a:t>
            </a:r>
            <a:r>
              <a:rPr lang="sv-SE" dirty="0">
                <a:latin typeface="Arial"/>
                <a:cs typeface="Arial"/>
              </a:rPr>
              <a:t> – fliken "Mina fakturor" </a:t>
            </a:r>
          </a:p>
          <a:p>
            <a:pPr marL="226695" indent="-226695"/>
            <a:r>
              <a:rPr lang="sv-SE" dirty="0">
                <a:latin typeface="Arial"/>
                <a:cs typeface="Arial"/>
              </a:rPr>
              <a:t>Välja </a:t>
            </a:r>
            <a:r>
              <a:rPr lang="sv-SE" dirty="0" err="1">
                <a:latin typeface="Arial"/>
                <a:cs typeface="Arial"/>
              </a:rPr>
              <a:t>Swish</a:t>
            </a:r>
            <a:r>
              <a:rPr lang="sv-SE" dirty="0">
                <a:latin typeface="Arial"/>
                <a:cs typeface="Arial"/>
              </a:rPr>
              <a:t> eller bankkonto</a:t>
            </a:r>
          </a:p>
          <a:p>
            <a:pPr marL="226695" indent="-226695"/>
            <a:r>
              <a:rPr lang="sv-SE" dirty="0">
                <a:latin typeface="Arial"/>
                <a:cs typeface="Arial"/>
              </a:rPr>
              <a:t>I medlemskapet ingår försäkring för träningar, matcher och andra sammankomster med laget</a:t>
            </a:r>
          </a:p>
          <a:p>
            <a:pPr marL="226695" indent="-226695"/>
            <a:r>
              <a:rPr lang="sv-SE" dirty="0">
                <a:latin typeface="Arial"/>
                <a:cs typeface="Arial"/>
              </a:rPr>
              <a:t>Om man inte betalar får man inte träna/spela match</a:t>
            </a:r>
            <a:endParaRPr lang="sv-SE" dirty="0"/>
          </a:p>
        </p:txBody>
      </p:sp>
    </p:spTree>
    <p:extLst>
      <p:ext uri="{BB962C8B-B14F-4D97-AF65-F5344CB8AC3E}">
        <p14:creationId xmlns:p14="http://schemas.microsoft.com/office/powerpoint/2010/main" val="191366563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E2C3D9-DA09-2A43-BE5C-31BC02E09F26}"/>
              </a:ext>
            </a:extLst>
          </p:cNvPr>
          <p:cNvSpPr>
            <a:spLocks noGrp="1"/>
          </p:cNvSpPr>
          <p:nvPr>
            <p:ph type="title"/>
          </p:nvPr>
        </p:nvSpPr>
        <p:spPr/>
        <p:txBody>
          <a:bodyPr lIns="91440" tIns="45720" rIns="91440" bIns="45720" anchor="t"/>
          <a:lstStyle/>
          <a:p>
            <a:r>
              <a:rPr lang="sv-SE" dirty="0">
                <a:latin typeface="Arial"/>
                <a:cs typeface="Arial"/>
              </a:rPr>
              <a:t>Lagkassa/ekonomi</a:t>
            </a:r>
            <a:endParaRPr lang="sv-SE" dirty="0"/>
          </a:p>
        </p:txBody>
      </p:sp>
      <p:sp>
        <p:nvSpPr>
          <p:cNvPr id="3" name="Platshållare för innehåll 2">
            <a:extLst>
              <a:ext uri="{FF2B5EF4-FFF2-40B4-BE49-F238E27FC236}">
                <a16:creationId xmlns:a16="http://schemas.microsoft.com/office/drawing/2014/main" id="{DF2132BC-2263-50D9-9F49-792C2D4FE428}"/>
              </a:ext>
            </a:extLst>
          </p:cNvPr>
          <p:cNvSpPr>
            <a:spLocks noGrp="1"/>
          </p:cNvSpPr>
          <p:nvPr>
            <p:ph sz="half" idx="1"/>
          </p:nvPr>
        </p:nvSpPr>
        <p:spPr/>
        <p:txBody>
          <a:bodyPr lIns="91440" tIns="45720" rIns="91440" bIns="45720" anchor="t"/>
          <a:lstStyle/>
          <a:p>
            <a:pPr marL="226695" indent="-226695"/>
            <a:r>
              <a:rPr lang="sv-SE" dirty="0">
                <a:latin typeface="Arial"/>
                <a:cs typeface="Arial"/>
              </a:rPr>
              <a:t>Få in pengar till lagkassan för fler aktiviteter och cuper</a:t>
            </a:r>
          </a:p>
          <a:p>
            <a:pPr marL="226695" indent="-226695"/>
            <a:r>
              <a:rPr lang="sv-SE" dirty="0">
                <a:latin typeface="Arial"/>
                <a:cs typeface="Arial"/>
              </a:rPr>
              <a:t>Har ni några </a:t>
            </a:r>
            <a:r>
              <a:rPr lang="sv-SE" dirty="0" err="1">
                <a:latin typeface="Arial"/>
                <a:cs typeface="Arial"/>
              </a:rPr>
              <a:t>ideer</a:t>
            </a:r>
            <a:r>
              <a:rPr lang="sv-SE" dirty="0">
                <a:latin typeface="Arial"/>
                <a:cs typeface="Arial"/>
              </a:rPr>
              <a:t> för att hjälpa till att späda på lagkassan för att kunna delta på cuper, turneringar och göra aktiviteter med laget?</a:t>
            </a:r>
            <a:endParaRPr lang="sv-SE" dirty="0"/>
          </a:p>
          <a:p>
            <a:pPr lvl="1"/>
            <a:r>
              <a:rPr lang="sv-SE" dirty="0">
                <a:latin typeface="Arial"/>
                <a:cs typeface="Arial"/>
              </a:rPr>
              <a:t> Sälja något?</a:t>
            </a:r>
          </a:p>
          <a:p>
            <a:pPr lvl="1"/>
            <a:r>
              <a:rPr lang="sv-SE" dirty="0">
                <a:latin typeface="Arial"/>
                <a:cs typeface="Arial"/>
              </a:rPr>
              <a:t> Bidrag?</a:t>
            </a:r>
          </a:p>
          <a:p>
            <a:pPr lvl="1"/>
            <a:r>
              <a:rPr lang="sv-SE" dirty="0">
                <a:latin typeface="Arial"/>
                <a:cs typeface="Arial"/>
              </a:rPr>
              <a:t> Sponsring?</a:t>
            </a:r>
          </a:p>
          <a:p>
            <a:pPr marL="683895" lvl="1" indent="-226695">
              <a:buFont typeface="Courier New" panose="020B0604020202020204" pitchFamily="34" charset="0"/>
              <a:buChar char="o"/>
            </a:pPr>
            <a:endParaRPr lang="sv-SE" dirty="0"/>
          </a:p>
        </p:txBody>
      </p:sp>
    </p:spTree>
    <p:extLst>
      <p:ext uri="{BB962C8B-B14F-4D97-AF65-F5344CB8AC3E}">
        <p14:creationId xmlns:p14="http://schemas.microsoft.com/office/powerpoint/2010/main" val="360278742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F74B35-C819-F3D3-0018-64631A7464C8}"/>
              </a:ext>
            </a:extLst>
          </p:cNvPr>
          <p:cNvSpPr>
            <a:spLocks noGrp="1"/>
          </p:cNvSpPr>
          <p:nvPr>
            <p:ph type="title"/>
          </p:nvPr>
        </p:nvSpPr>
        <p:spPr/>
        <p:txBody>
          <a:bodyPr lIns="91440" tIns="45720" rIns="91440" bIns="45720" anchor="t"/>
          <a:lstStyle/>
          <a:p>
            <a:r>
              <a:rPr lang="sv-SE" dirty="0">
                <a:latin typeface="Arial"/>
                <a:cs typeface="Arial"/>
              </a:rPr>
              <a:t>Sponsorer</a:t>
            </a:r>
            <a:endParaRPr lang="sv-SE" dirty="0"/>
          </a:p>
        </p:txBody>
      </p:sp>
      <p:sp>
        <p:nvSpPr>
          <p:cNvPr id="3" name="Platshållare för innehåll 2">
            <a:extLst>
              <a:ext uri="{FF2B5EF4-FFF2-40B4-BE49-F238E27FC236}">
                <a16:creationId xmlns:a16="http://schemas.microsoft.com/office/drawing/2014/main" id="{653F3E31-9384-E03D-5FC3-FB4280DAD679}"/>
              </a:ext>
            </a:extLst>
          </p:cNvPr>
          <p:cNvSpPr>
            <a:spLocks noGrp="1"/>
          </p:cNvSpPr>
          <p:nvPr>
            <p:ph sz="half" idx="1"/>
          </p:nvPr>
        </p:nvSpPr>
        <p:spPr/>
        <p:txBody>
          <a:bodyPr lIns="91440" tIns="45720" rIns="91440" bIns="45720" anchor="t"/>
          <a:lstStyle/>
          <a:p>
            <a:pPr marL="226695" indent="-226695"/>
            <a:r>
              <a:rPr lang="sv-SE" dirty="0">
                <a:latin typeface="Arial"/>
                <a:cs typeface="Arial"/>
              </a:rPr>
              <a:t>BST Transport AB</a:t>
            </a:r>
          </a:p>
          <a:p>
            <a:pPr marL="226695" indent="-226695"/>
            <a:r>
              <a:rPr lang="sv-SE" dirty="0">
                <a:latin typeface="Arial"/>
                <a:cs typeface="Arial"/>
              </a:rPr>
              <a:t>Eriksson Vatten &amp; Värme</a:t>
            </a:r>
          </a:p>
          <a:p>
            <a:pPr marL="226695" indent="-226695"/>
            <a:r>
              <a:rPr lang="sv-SE" dirty="0">
                <a:latin typeface="Arial"/>
                <a:cs typeface="Arial"/>
              </a:rPr>
              <a:t>Pia Anderssons Fastighetsbyrå</a:t>
            </a:r>
          </a:p>
          <a:p>
            <a:pPr marL="226695" indent="-226695"/>
            <a:r>
              <a:rPr lang="sv-SE" dirty="0">
                <a:latin typeface="Arial"/>
                <a:cs typeface="Arial"/>
              </a:rPr>
              <a:t>Svenska kyrkan</a:t>
            </a:r>
          </a:p>
          <a:p>
            <a:pPr marL="226695" indent="-226695"/>
            <a:r>
              <a:rPr lang="sv-SE" dirty="0">
                <a:latin typeface="Arial"/>
                <a:cs typeface="Arial"/>
              </a:rPr>
              <a:t>Intersport / Adidas</a:t>
            </a:r>
          </a:p>
          <a:p>
            <a:pPr marL="226695" indent="-226695"/>
            <a:r>
              <a:rPr lang="sv-SE" dirty="0" err="1">
                <a:latin typeface="Arial"/>
                <a:cs typeface="Arial"/>
              </a:rPr>
              <a:t>Imagine</a:t>
            </a:r>
            <a:r>
              <a:rPr lang="sv-SE" dirty="0">
                <a:latin typeface="Arial"/>
                <a:cs typeface="Arial"/>
              </a:rPr>
              <a:t> Agency Sthlm (Ludde)</a:t>
            </a:r>
            <a:endParaRPr lang="sv-SE" dirty="0"/>
          </a:p>
        </p:txBody>
      </p:sp>
      <p:sp>
        <p:nvSpPr>
          <p:cNvPr id="4" name="Platshållare för innehåll 3">
            <a:extLst>
              <a:ext uri="{FF2B5EF4-FFF2-40B4-BE49-F238E27FC236}">
                <a16:creationId xmlns:a16="http://schemas.microsoft.com/office/drawing/2014/main" id="{1C615ADB-9540-FC64-FE6C-1197AABA73A7}"/>
              </a:ext>
            </a:extLst>
          </p:cNvPr>
          <p:cNvSpPr>
            <a:spLocks noGrp="1"/>
          </p:cNvSpPr>
          <p:nvPr>
            <p:ph sz="half" idx="2"/>
          </p:nvPr>
        </p:nvSpPr>
        <p:spPr/>
        <p:txBody>
          <a:bodyPr lIns="91440" tIns="45720" rIns="91440" bIns="45720" anchor="t"/>
          <a:lstStyle/>
          <a:p>
            <a:pPr marL="226695" indent="-226695"/>
            <a:r>
              <a:rPr lang="sv-SE" dirty="0">
                <a:latin typeface="Arial"/>
                <a:cs typeface="Arial"/>
              </a:rPr>
              <a:t>Har ni möjlighet att sponsra laget med någonting eller bidra med något som kan hjälpa dessa fantastiska tjejer framåt i med sin fotboll?</a:t>
            </a:r>
          </a:p>
          <a:p>
            <a:pPr marL="226695" indent="-226695"/>
            <a:r>
              <a:rPr lang="sv-SE" dirty="0">
                <a:latin typeface="Arial"/>
                <a:cs typeface="Arial"/>
              </a:rPr>
              <a:t>Det finns möjlighet att synas på kläder eller liknande.</a:t>
            </a:r>
            <a:endParaRPr lang="sv-SE" dirty="0"/>
          </a:p>
        </p:txBody>
      </p:sp>
    </p:spTree>
    <p:extLst>
      <p:ext uri="{BB962C8B-B14F-4D97-AF65-F5344CB8AC3E}">
        <p14:creationId xmlns:p14="http://schemas.microsoft.com/office/powerpoint/2010/main" val="132518630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96351" y="700482"/>
            <a:ext cx="10515600" cy="1142953"/>
          </a:xfrm>
        </p:spPr>
        <p:txBody>
          <a:bodyPr/>
          <a:lstStyle/>
          <a:p>
            <a:r>
              <a:rPr lang="sv-SE" dirty="0"/>
              <a:t>Tillsammans är vi RSF</a:t>
            </a:r>
          </a:p>
        </p:txBody>
      </p:sp>
      <p:sp>
        <p:nvSpPr>
          <p:cNvPr id="7" name="Platshållare för innehåll 6">
            <a:extLst>
              <a:ext uri="{FF2B5EF4-FFF2-40B4-BE49-F238E27FC236}">
                <a16:creationId xmlns:a16="http://schemas.microsoft.com/office/drawing/2014/main" id="{0E02BE78-3B42-4D05-BDFC-8BDC650C972D}"/>
              </a:ext>
            </a:extLst>
          </p:cNvPr>
          <p:cNvSpPr>
            <a:spLocks noGrp="1"/>
          </p:cNvSpPr>
          <p:nvPr>
            <p:ph sz="half" idx="1"/>
          </p:nvPr>
        </p:nvSpPr>
        <p:spPr>
          <a:xfrm>
            <a:off x="838201" y="2099349"/>
            <a:ext cx="5181600" cy="3486848"/>
          </a:xfrm>
        </p:spPr>
        <p:txBody>
          <a:bodyPr lIns="91440" tIns="45720" rIns="91440" bIns="45720" anchor="t"/>
          <a:lstStyle/>
          <a:p>
            <a:pPr marL="226695" indent="-226695"/>
            <a:r>
              <a:rPr lang="sv-SE" dirty="0"/>
              <a:t>1923, 1972 – 1992</a:t>
            </a:r>
            <a:endParaRPr lang="sv-SE"/>
          </a:p>
          <a:p>
            <a:pPr marL="226695" indent="-226695"/>
            <a:r>
              <a:rPr lang="sv-SE" dirty="0"/>
              <a:t>950 medlemmar	</a:t>
            </a:r>
          </a:p>
          <a:p>
            <a:pPr marL="226695" indent="-226695"/>
            <a:r>
              <a:rPr lang="sv-SE" dirty="0"/>
              <a:t>750 spelare</a:t>
            </a:r>
          </a:p>
          <a:p>
            <a:pPr marL="226695" indent="-226695"/>
            <a:r>
              <a:rPr lang="sv-SE" dirty="0"/>
              <a:t>150 ledare</a:t>
            </a:r>
          </a:p>
          <a:p>
            <a:pPr marL="226695" indent="-226695"/>
            <a:r>
              <a:rPr lang="sv-SE" dirty="0">
                <a:latin typeface="Arial"/>
                <a:cs typeface="Arial"/>
              </a:rPr>
              <a:t>50 stöd</a:t>
            </a:r>
          </a:p>
          <a:p>
            <a:pPr marL="226695" indent="-226695"/>
            <a:endParaRPr lang="sv-SE" dirty="0">
              <a:latin typeface="Arial"/>
              <a:cs typeface="Arial"/>
            </a:endParaRPr>
          </a:p>
        </p:txBody>
      </p:sp>
      <p:sp>
        <p:nvSpPr>
          <p:cNvPr id="4" name="Platshållare för innehåll 3">
            <a:extLst>
              <a:ext uri="{FF2B5EF4-FFF2-40B4-BE49-F238E27FC236}">
                <a16:creationId xmlns:a16="http://schemas.microsoft.com/office/drawing/2014/main" id="{6CB3DA6A-72EE-486E-BD20-7E74D0190749}"/>
              </a:ext>
            </a:extLst>
          </p:cNvPr>
          <p:cNvSpPr>
            <a:spLocks noGrp="1"/>
          </p:cNvSpPr>
          <p:nvPr>
            <p:ph sz="half" idx="2"/>
          </p:nvPr>
        </p:nvSpPr>
        <p:spPr>
          <a:xfrm>
            <a:off x="6172199" y="2358140"/>
            <a:ext cx="5545522" cy="3486848"/>
          </a:xfrm>
        </p:spPr>
        <p:txBody>
          <a:bodyPr lIns="91440" tIns="45720" rIns="91440" bIns="45720" anchor="t"/>
          <a:lstStyle/>
          <a:p>
            <a:pPr marL="226695" indent="-226695"/>
            <a:r>
              <a:rPr lang="sv-SE" dirty="0"/>
              <a:t>Kansli</a:t>
            </a:r>
            <a:endParaRPr lang="sv-SE"/>
          </a:p>
          <a:p>
            <a:pPr marL="226695" indent="-226695"/>
            <a:r>
              <a:rPr lang="sv-SE" dirty="0"/>
              <a:t>Styrelse</a:t>
            </a:r>
          </a:p>
          <a:p>
            <a:pPr marL="226695" indent="-226695"/>
            <a:r>
              <a:rPr lang="sv-SE" dirty="0" err="1">
                <a:latin typeface="Arial"/>
                <a:cs typeface="Arial"/>
              </a:rPr>
              <a:t>Sportråd</a:t>
            </a:r>
            <a:endParaRPr lang="sv-SE" dirty="0" err="1"/>
          </a:p>
          <a:p>
            <a:pPr marL="226695" indent="-226695"/>
            <a:r>
              <a:rPr lang="sv-SE" dirty="0"/>
              <a:t>Sponsorkommitté</a:t>
            </a:r>
          </a:p>
          <a:p>
            <a:pPr marL="226695" indent="-226695"/>
            <a:endParaRPr lang="sv-SE" dirty="0"/>
          </a:p>
        </p:txBody>
      </p:sp>
    </p:spTree>
    <p:extLst>
      <p:ext uri="{BB962C8B-B14F-4D97-AF65-F5344CB8AC3E}">
        <p14:creationId xmlns:p14="http://schemas.microsoft.com/office/powerpoint/2010/main" val="235747831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bg1"/>
                </a:solidFill>
              </a:rPr>
              <a:t>Tack för att ni lyssnat!</a:t>
            </a:r>
          </a:p>
        </p:txBody>
      </p:sp>
      <p:sp>
        <p:nvSpPr>
          <p:cNvPr id="3" name="Platshållare för innehåll 2"/>
          <p:cNvSpPr>
            <a:spLocks noGrp="1"/>
          </p:cNvSpPr>
          <p:nvPr>
            <p:ph sz="half" idx="1"/>
          </p:nvPr>
        </p:nvSpPr>
        <p:spPr/>
        <p:txBody>
          <a:bodyPr lIns="91440" tIns="45720" rIns="91440" bIns="45720" anchor="t"/>
          <a:lstStyle/>
          <a:p>
            <a:pPr marL="0" indent="0">
              <a:buNone/>
            </a:pPr>
            <a:r>
              <a:rPr lang="sv-SE" dirty="0">
                <a:latin typeface="Arial"/>
                <a:cs typeface="Arial"/>
              </a:rPr>
              <a:t>Kontaktuppgifter</a:t>
            </a:r>
          </a:p>
          <a:p>
            <a:r>
              <a:rPr lang="sv-SE" dirty="0">
                <a:latin typeface="Arial"/>
                <a:cs typeface="Arial"/>
                <a:hlinkClick r:id="rId2"/>
              </a:rPr>
              <a:t>Daniel.erlandsson@rsf.nu</a:t>
            </a:r>
            <a:endParaRPr lang="sv-SE" dirty="0">
              <a:latin typeface="Arial"/>
              <a:cs typeface="Arial"/>
            </a:endParaRPr>
          </a:p>
          <a:p>
            <a:r>
              <a:rPr lang="sv-SE" dirty="0">
                <a:latin typeface="Arial"/>
                <a:cs typeface="Arial"/>
                <a:hlinkClick r:id="rId2"/>
              </a:rPr>
              <a:t>Jimmy.brixing@rsf.nu</a:t>
            </a:r>
            <a:endParaRPr lang="sv-SE" dirty="0">
              <a:latin typeface="Arial"/>
              <a:cs typeface="Arial"/>
            </a:endParaRPr>
          </a:p>
          <a:p>
            <a:r>
              <a:rPr lang="sv-SE" dirty="0">
                <a:latin typeface="Arial"/>
                <a:cs typeface="Arial"/>
                <a:hlinkClick r:id="rId2"/>
              </a:rPr>
              <a:t>Ludvig.siggelin@rsf.nu</a:t>
            </a:r>
            <a:r>
              <a:rPr lang="sv-SE" dirty="0">
                <a:latin typeface="Arial"/>
                <a:cs typeface="Arial"/>
              </a:rPr>
              <a:t> </a:t>
            </a:r>
          </a:p>
          <a:p>
            <a:pPr marL="0" indent="0">
              <a:buNone/>
            </a:pPr>
            <a:r>
              <a:rPr lang="sv-SE" dirty="0">
                <a:solidFill>
                  <a:schemeClr val="bg1"/>
                </a:solidFill>
              </a:rPr>
              <a:t>				</a:t>
            </a:r>
          </a:p>
        </p:txBody>
      </p:sp>
    </p:spTree>
    <p:extLst>
      <p:ext uri="{BB962C8B-B14F-4D97-AF65-F5344CB8AC3E}">
        <p14:creationId xmlns:p14="http://schemas.microsoft.com/office/powerpoint/2010/main" val="145698936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E7037AA-14C7-46D2-A6CA-9217E59EC938}"/>
              </a:ext>
            </a:extLst>
          </p:cNvPr>
          <p:cNvSpPr>
            <a:spLocks noGrp="1"/>
          </p:cNvSpPr>
          <p:nvPr>
            <p:ph type="body" sz="quarter" idx="4294967295"/>
          </p:nvPr>
        </p:nvSpPr>
        <p:spPr>
          <a:xfrm>
            <a:off x="0" y="5920070"/>
            <a:ext cx="12192000" cy="269778"/>
          </a:xfrm>
          <a:prstGeom prst="rect">
            <a:avLst/>
          </a:prstGeom>
        </p:spPr>
        <p:txBody>
          <a:bodyPr/>
          <a:lstStyle/>
          <a:p>
            <a:endParaRPr lang="sv-SE"/>
          </a:p>
        </p:txBody>
      </p:sp>
    </p:spTree>
    <p:extLst>
      <p:ext uri="{BB962C8B-B14F-4D97-AF65-F5344CB8AC3E}">
        <p14:creationId xmlns:p14="http://schemas.microsoft.com/office/powerpoint/2010/main" val="15451956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94AF9F3-9569-2381-BCAC-70763AF63870}"/>
              </a:ext>
            </a:extLst>
          </p:cNvPr>
          <p:cNvSpPr>
            <a:spLocks noGrp="1"/>
          </p:cNvSpPr>
          <p:nvPr>
            <p:ph type="body" sz="quarter" idx="10"/>
          </p:nvPr>
        </p:nvSpPr>
        <p:spPr>
          <a:xfrm>
            <a:off x="800668" y="2328594"/>
            <a:ext cx="10590663" cy="2803637"/>
          </a:xfrm>
        </p:spPr>
        <p:txBody>
          <a:bodyPr lIns="91440" tIns="45720" rIns="91440" bIns="45720" anchor="t"/>
          <a:lstStyle/>
          <a:p>
            <a:pPr marL="226695" indent="-226695"/>
            <a:r>
              <a:rPr lang="sv-SE" dirty="0">
                <a:latin typeface="Arial"/>
                <a:cs typeface="Arial"/>
              </a:rPr>
              <a:t>Varmt välkomna till</a:t>
            </a:r>
            <a:endParaRPr lang="sv-SE" dirty="0"/>
          </a:p>
          <a:p>
            <a:pPr marL="226695" indent="-226695"/>
            <a:r>
              <a:rPr lang="sv-SE" dirty="0">
                <a:latin typeface="Arial"/>
                <a:cs typeface="Arial"/>
              </a:rPr>
              <a:t>Föräldramöte för F-2014</a:t>
            </a:r>
            <a:endParaRPr lang="sv-SE" sz="2800" b="0" dirty="0">
              <a:latin typeface="Arial"/>
              <a:cs typeface="Arial"/>
            </a:endParaRPr>
          </a:p>
          <a:p>
            <a:pPr marL="226695" indent="-226695"/>
            <a:r>
              <a:rPr lang="sv-SE" sz="2800" b="0" dirty="0">
                <a:latin typeface="Arial"/>
                <a:cs typeface="Arial"/>
              </a:rPr>
              <a:t>Läs anteckningarna till respektive bild för mer information</a:t>
            </a:r>
            <a:endParaRPr lang="sv-SE" sz="2800" b="0" dirty="0"/>
          </a:p>
        </p:txBody>
      </p:sp>
    </p:spTree>
    <p:extLst>
      <p:ext uri="{BB962C8B-B14F-4D97-AF65-F5344CB8AC3E}">
        <p14:creationId xmlns:p14="http://schemas.microsoft.com/office/powerpoint/2010/main" val="254103233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7B974B9-CD65-CECA-1E51-396AF8E8A084}"/>
              </a:ext>
            </a:extLst>
          </p:cNvPr>
          <p:cNvSpPr>
            <a:spLocks noGrp="1"/>
          </p:cNvSpPr>
          <p:nvPr>
            <p:ph type="title"/>
          </p:nvPr>
        </p:nvSpPr>
        <p:spPr/>
        <p:txBody>
          <a:bodyPr lIns="91440" tIns="45720" rIns="91440" bIns="45720" anchor="t"/>
          <a:lstStyle/>
          <a:p>
            <a:r>
              <a:rPr lang="sv-SE" dirty="0">
                <a:latin typeface="Arial"/>
                <a:cs typeface="Arial"/>
              </a:rPr>
              <a:t>Agenda</a:t>
            </a:r>
            <a:endParaRPr lang="sv-SE" dirty="0"/>
          </a:p>
        </p:txBody>
      </p:sp>
      <p:sp>
        <p:nvSpPr>
          <p:cNvPr id="2" name="Platshållare för text 1">
            <a:extLst>
              <a:ext uri="{FF2B5EF4-FFF2-40B4-BE49-F238E27FC236}">
                <a16:creationId xmlns:a16="http://schemas.microsoft.com/office/drawing/2014/main" id="{F487AADF-DA34-04DD-4710-6D118C347150}"/>
              </a:ext>
            </a:extLst>
          </p:cNvPr>
          <p:cNvSpPr>
            <a:spLocks noGrp="1"/>
          </p:cNvSpPr>
          <p:nvPr>
            <p:ph sz="half" idx="1"/>
          </p:nvPr>
        </p:nvSpPr>
        <p:spPr/>
        <p:txBody>
          <a:bodyPr lIns="91440" tIns="45720" rIns="91440" bIns="45720" anchor="t"/>
          <a:lstStyle/>
          <a:p>
            <a:pPr marL="226695" indent="-226695"/>
            <a:r>
              <a:rPr lang="sv-SE" dirty="0">
                <a:latin typeface="Arial"/>
                <a:cs typeface="Arial"/>
              </a:rPr>
              <a:t>Organisation</a:t>
            </a:r>
            <a:endParaRPr lang="sv-SE" dirty="0"/>
          </a:p>
          <a:p>
            <a:pPr marL="226695" indent="-226695"/>
            <a:r>
              <a:rPr lang="sv-SE" dirty="0">
                <a:latin typeface="Arial"/>
                <a:cs typeface="Arial"/>
              </a:rPr>
              <a:t>Träningar</a:t>
            </a:r>
          </a:p>
          <a:p>
            <a:pPr marL="226695" indent="-226695"/>
            <a:r>
              <a:rPr lang="sv-SE" dirty="0">
                <a:latin typeface="Arial"/>
                <a:cs typeface="Arial"/>
              </a:rPr>
              <a:t>Matcher</a:t>
            </a:r>
            <a:endParaRPr lang="sv-SE" dirty="0"/>
          </a:p>
          <a:p>
            <a:pPr marL="226695" indent="-226695"/>
            <a:r>
              <a:rPr lang="sv-SE" dirty="0">
                <a:latin typeface="Arial"/>
                <a:cs typeface="Arial"/>
              </a:rPr>
              <a:t>Seriespelet 2024</a:t>
            </a:r>
          </a:p>
          <a:p>
            <a:pPr marL="226695" indent="-226695"/>
            <a:r>
              <a:rPr lang="sv-SE" dirty="0">
                <a:latin typeface="Arial"/>
                <a:cs typeface="Arial"/>
              </a:rPr>
              <a:t>Nyheter</a:t>
            </a:r>
          </a:p>
          <a:p>
            <a:pPr marL="226695" indent="-226695"/>
            <a:r>
              <a:rPr lang="sv-SE" dirty="0"/>
              <a:t>Kommunikation</a:t>
            </a:r>
          </a:p>
          <a:p>
            <a:pPr marL="226695" indent="-226695"/>
            <a:endParaRPr lang="sv-SE" dirty="0"/>
          </a:p>
        </p:txBody>
      </p:sp>
      <p:sp>
        <p:nvSpPr>
          <p:cNvPr id="3" name="Platshållare för text 2">
            <a:extLst>
              <a:ext uri="{FF2B5EF4-FFF2-40B4-BE49-F238E27FC236}">
                <a16:creationId xmlns:a16="http://schemas.microsoft.com/office/drawing/2014/main" id="{BCB70975-D523-491E-038D-F6A742C3B2DE}"/>
              </a:ext>
            </a:extLst>
          </p:cNvPr>
          <p:cNvSpPr>
            <a:spLocks noGrp="1"/>
          </p:cNvSpPr>
          <p:nvPr>
            <p:ph sz="half" idx="2"/>
          </p:nvPr>
        </p:nvSpPr>
        <p:spPr/>
        <p:txBody>
          <a:bodyPr lIns="91440" tIns="45720" rIns="91440" bIns="45720" anchor="t"/>
          <a:lstStyle/>
          <a:p>
            <a:pPr marL="226695" indent="-226695"/>
            <a:r>
              <a:rPr lang="sv-SE" dirty="0">
                <a:latin typeface="Arial"/>
                <a:cs typeface="Arial"/>
              </a:rPr>
              <a:t>Uppdrag 2024</a:t>
            </a:r>
          </a:p>
          <a:p>
            <a:pPr marL="226695" indent="-226695"/>
            <a:r>
              <a:rPr lang="sv-SE" dirty="0">
                <a:latin typeface="Arial"/>
                <a:cs typeface="Arial"/>
              </a:rPr>
              <a:t>Kläder och material</a:t>
            </a:r>
          </a:p>
          <a:p>
            <a:pPr marL="226695" indent="-226695"/>
            <a:r>
              <a:rPr lang="sv-SE" dirty="0">
                <a:latin typeface="Arial"/>
                <a:cs typeface="Arial"/>
              </a:rPr>
              <a:t>Engagemang i laget</a:t>
            </a:r>
          </a:p>
          <a:p>
            <a:pPr marL="226695" indent="-226695"/>
            <a:r>
              <a:rPr lang="sv-SE" dirty="0">
                <a:latin typeface="Arial"/>
                <a:cs typeface="Arial"/>
              </a:rPr>
              <a:t>Medlemskapet 2024</a:t>
            </a:r>
          </a:p>
          <a:p>
            <a:pPr marL="226695" indent="-226695"/>
            <a:r>
              <a:rPr lang="sv-SE" dirty="0">
                <a:latin typeface="Arial"/>
                <a:cs typeface="Arial"/>
              </a:rPr>
              <a:t>Ekonomi / lagkassa</a:t>
            </a:r>
          </a:p>
          <a:p>
            <a:pPr marL="226695" indent="-226695"/>
            <a:r>
              <a:rPr lang="sv-SE" dirty="0">
                <a:latin typeface="Arial"/>
                <a:cs typeface="Arial"/>
              </a:rPr>
              <a:t>Sponsorer</a:t>
            </a:r>
          </a:p>
          <a:p>
            <a:pPr marL="226695" indent="-226695"/>
            <a:endParaRPr lang="sv-SE" dirty="0">
              <a:latin typeface="Arial"/>
              <a:cs typeface="Arial"/>
            </a:endParaRPr>
          </a:p>
        </p:txBody>
      </p:sp>
    </p:spTree>
    <p:extLst>
      <p:ext uri="{BB962C8B-B14F-4D97-AF65-F5344CB8AC3E}">
        <p14:creationId xmlns:p14="http://schemas.microsoft.com/office/powerpoint/2010/main" val="38217702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Bildobjekt 1045">
            <a:extLst>
              <a:ext uri="{FF2B5EF4-FFF2-40B4-BE49-F238E27FC236}">
                <a16:creationId xmlns:a16="http://schemas.microsoft.com/office/drawing/2014/main" id="{1F2CE926-8510-8E2C-BD91-D0163A119606}"/>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7042054" y="-405973"/>
            <a:ext cx="26062166" cy="7239489"/>
          </a:xfrm>
          <a:prstGeom prst="rect">
            <a:avLst/>
          </a:prstGeom>
        </p:spPr>
      </p:pic>
      <p:sp>
        <p:nvSpPr>
          <p:cNvPr id="2" name="Rubrik 1">
            <a:extLst>
              <a:ext uri="{FF2B5EF4-FFF2-40B4-BE49-F238E27FC236}">
                <a16:creationId xmlns:a16="http://schemas.microsoft.com/office/drawing/2014/main" id="{D5F05EE3-9259-EB5D-4388-9BDEC3D0085E}"/>
              </a:ext>
            </a:extLst>
          </p:cNvPr>
          <p:cNvSpPr>
            <a:spLocks noGrp="1"/>
          </p:cNvSpPr>
          <p:nvPr>
            <p:ph type="title"/>
          </p:nvPr>
        </p:nvSpPr>
        <p:spPr>
          <a:xfrm>
            <a:off x="838200" y="412834"/>
            <a:ext cx="10515600" cy="1142953"/>
          </a:xfrm>
        </p:spPr>
        <p:txBody>
          <a:bodyPr lIns="91440" tIns="45720" rIns="91440" bIns="45720" anchor="t"/>
          <a:lstStyle/>
          <a:p>
            <a:r>
              <a:rPr lang="sv-SE" dirty="0">
                <a:latin typeface="Arial"/>
                <a:cs typeface="Arial"/>
              </a:rPr>
              <a:t>Organisation</a:t>
            </a:r>
            <a:endParaRPr lang="sv-SE" dirty="0"/>
          </a:p>
        </p:txBody>
      </p:sp>
      <p:sp>
        <p:nvSpPr>
          <p:cNvPr id="3" name="Platshållare för innehåll 2">
            <a:extLst>
              <a:ext uri="{FF2B5EF4-FFF2-40B4-BE49-F238E27FC236}">
                <a16:creationId xmlns:a16="http://schemas.microsoft.com/office/drawing/2014/main" id="{FEB9817B-DBF0-AA6D-4171-D62CE2CF292B}"/>
              </a:ext>
            </a:extLst>
          </p:cNvPr>
          <p:cNvSpPr>
            <a:spLocks noGrp="1"/>
          </p:cNvSpPr>
          <p:nvPr>
            <p:ph sz="half" idx="1"/>
          </p:nvPr>
        </p:nvSpPr>
        <p:spPr>
          <a:xfrm>
            <a:off x="888252" y="1438758"/>
            <a:ext cx="1792459" cy="457405"/>
          </a:xfrm>
        </p:spPr>
        <p:txBody>
          <a:bodyPr lIns="91440" tIns="45720" rIns="91440" bIns="45720" anchor="t"/>
          <a:lstStyle/>
          <a:p>
            <a:pPr marL="0" indent="0">
              <a:buNone/>
            </a:pPr>
            <a:r>
              <a:rPr lang="sv-SE" sz="1600" dirty="0">
                <a:latin typeface="Arial"/>
                <a:cs typeface="Arial"/>
              </a:rPr>
              <a:t>TRÄNARE</a:t>
            </a:r>
          </a:p>
        </p:txBody>
      </p:sp>
      <p:pic>
        <p:nvPicPr>
          <p:cNvPr id="14" name="Bild 13">
            <a:extLst>
              <a:ext uri="{FF2B5EF4-FFF2-40B4-BE49-F238E27FC236}">
                <a16:creationId xmlns:a16="http://schemas.microsoft.com/office/drawing/2014/main" id="{530C7385-409E-A4A7-C0CD-E2C469042CB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27052" y="1836145"/>
            <a:ext cx="1479504" cy="1800142"/>
          </a:xfrm>
          <a:prstGeom prst="rect">
            <a:avLst/>
          </a:prstGeom>
        </p:spPr>
      </p:pic>
      <p:pic>
        <p:nvPicPr>
          <p:cNvPr id="1026" name="Picture 2">
            <a:extLst>
              <a:ext uri="{FF2B5EF4-FFF2-40B4-BE49-F238E27FC236}">
                <a16:creationId xmlns:a16="http://schemas.microsoft.com/office/drawing/2014/main" id="{F7F91D71-EA38-6704-7DE5-38F761C4D76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p:blipFill>
        <p:spPr bwMode="auto">
          <a:xfrm>
            <a:off x="3970672" y="1967144"/>
            <a:ext cx="1195754" cy="1394162"/>
          </a:xfrm>
          <a:prstGeom prst="rect">
            <a:avLst/>
          </a:prstGeom>
          <a:noFill/>
          <a:extLst>
            <a:ext uri="{909E8E84-426E-40DD-AFC4-6F175D3DCCD1}">
              <a14:hiddenFill xmlns:a14="http://schemas.microsoft.com/office/drawing/2010/main">
                <a:solidFill>
                  <a:srgbClr val="FFFFFF"/>
                </a:solidFill>
              </a14:hiddenFill>
            </a:ext>
          </a:extLst>
        </p:spPr>
      </p:pic>
      <p:sp>
        <p:nvSpPr>
          <p:cNvPr id="25" name="textruta 24">
            <a:extLst>
              <a:ext uri="{FF2B5EF4-FFF2-40B4-BE49-F238E27FC236}">
                <a16:creationId xmlns:a16="http://schemas.microsoft.com/office/drawing/2014/main" id="{0B8F0539-6077-D9E2-8EBE-BF8DB503C1D0}"/>
              </a:ext>
            </a:extLst>
          </p:cNvPr>
          <p:cNvSpPr txBox="1"/>
          <p:nvPr/>
        </p:nvSpPr>
        <p:spPr>
          <a:xfrm>
            <a:off x="3872548" y="3361306"/>
            <a:ext cx="1383680" cy="215444"/>
          </a:xfrm>
          <a:prstGeom prst="rect">
            <a:avLst/>
          </a:prstGeom>
          <a:noFill/>
        </p:spPr>
        <p:txBody>
          <a:bodyPr wrap="square" rtlCol="0">
            <a:spAutoFit/>
          </a:bodyPr>
          <a:lstStyle/>
          <a:p>
            <a:pPr algn="ctr"/>
            <a:r>
              <a:rPr lang="sv-SE" sz="800" b="1" dirty="0">
                <a:solidFill>
                  <a:schemeClr val="bg2"/>
                </a:solidFill>
              </a:rPr>
              <a:t>Daniel Annefalk</a:t>
            </a:r>
          </a:p>
        </p:txBody>
      </p:sp>
      <p:pic>
        <p:nvPicPr>
          <p:cNvPr id="26" name="Bild 25">
            <a:extLst>
              <a:ext uri="{FF2B5EF4-FFF2-40B4-BE49-F238E27FC236}">
                <a16:creationId xmlns:a16="http://schemas.microsoft.com/office/drawing/2014/main" id="{6499EA3D-C62C-A393-553A-1A664816D33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79673" y="1836145"/>
            <a:ext cx="1479504" cy="1800142"/>
          </a:xfrm>
          <a:prstGeom prst="rect">
            <a:avLst/>
          </a:prstGeom>
        </p:spPr>
      </p:pic>
      <p:pic>
        <p:nvPicPr>
          <p:cNvPr id="27" name="Picture 2">
            <a:extLst>
              <a:ext uri="{FF2B5EF4-FFF2-40B4-BE49-F238E27FC236}">
                <a16:creationId xmlns:a16="http://schemas.microsoft.com/office/drawing/2014/main" id="{31A72E75-54C9-3E87-BE7B-DE7575BC54D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p:blipFill>
        <p:spPr bwMode="auto">
          <a:xfrm>
            <a:off x="5423293" y="1967144"/>
            <a:ext cx="1195754" cy="1394162"/>
          </a:xfrm>
          <a:prstGeom prst="rect">
            <a:avLst/>
          </a:prstGeom>
          <a:noFill/>
          <a:extLst>
            <a:ext uri="{909E8E84-426E-40DD-AFC4-6F175D3DCCD1}">
              <a14:hiddenFill xmlns:a14="http://schemas.microsoft.com/office/drawing/2010/main">
                <a:solidFill>
                  <a:srgbClr val="FFFFFF"/>
                </a:solidFill>
              </a14:hiddenFill>
            </a:ext>
          </a:extLst>
        </p:spPr>
      </p:pic>
      <p:sp>
        <p:nvSpPr>
          <p:cNvPr id="28" name="textruta 27">
            <a:extLst>
              <a:ext uri="{FF2B5EF4-FFF2-40B4-BE49-F238E27FC236}">
                <a16:creationId xmlns:a16="http://schemas.microsoft.com/office/drawing/2014/main" id="{3F8ABF3C-8281-9A43-490F-6CB6E8075EE7}"/>
              </a:ext>
            </a:extLst>
          </p:cNvPr>
          <p:cNvSpPr txBox="1"/>
          <p:nvPr/>
        </p:nvSpPr>
        <p:spPr>
          <a:xfrm>
            <a:off x="5325169" y="3361306"/>
            <a:ext cx="1383680" cy="215444"/>
          </a:xfrm>
          <a:prstGeom prst="rect">
            <a:avLst/>
          </a:prstGeom>
          <a:noFill/>
        </p:spPr>
        <p:txBody>
          <a:bodyPr wrap="square" rtlCol="0">
            <a:spAutoFit/>
          </a:bodyPr>
          <a:lstStyle/>
          <a:p>
            <a:pPr algn="ctr"/>
            <a:r>
              <a:rPr lang="sv-SE" sz="800" b="1" dirty="0">
                <a:solidFill>
                  <a:schemeClr val="bg2"/>
                </a:solidFill>
              </a:rPr>
              <a:t>Ludvig Siggelin</a:t>
            </a:r>
          </a:p>
        </p:txBody>
      </p:sp>
      <p:pic>
        <p:nvPicPr>
          <p:cNvPr id="29" name="Bild 28">
            <a:extLst>
              <a:ext uri="{FF2B5EF4-FFF2-40B4-BE49-F238E27FC236}">
                <a16:creationId xmlns:a16="http://schemas.microsoft.com/office/drawing/2014/main" id="{03206DBD-4DAB-0079-9214-C083974C9C4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23374" y="1836145"/>
            <a:ext cx="1479504" cy="1800142"/>
          </a:xfrm>
          <a:prstGeom prst="rect">
            <a:avLst/>
          </a:prstGeom>
        </p:spPr>
      </p:pic>
      <p:pic>
        <p:nvPicPr>
          <p:cNvPr id="30" name="Picture 2">
            <a:extLst>
              <a:ext uri="{FF2B5EF4-FFF2-40B4-BE49-F238E27FC236}">
                <a16:creationId xmlns:a16="http://schemas.microsoft.com/office/drawing/2014/main" id="{3CCD60BD-F809-8D7E-EFFB-E0C14809E22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p:blipFill>
        <p:spPr bwMode="auto">
          <a:xfrm>
            <a:off x="6866994" y="1967144"/>
            <a:ext cx="1195754" cy="1394162"/>
          </a:xfrm>
          <a:prstGeom prst="rect">
            <a:avLst/>
          </a:prstGeom>
          <a:noFill/>
          <a:extLst>
            <a:ext uri="{909E8E84-426E-40DD-AFC4-6F175D3DCCD1}">
              <a14:hiddenFill xmlns:a14="http://schemas.microsoft.com/office/drawing/2010/main">
                <a:solidFill>
                  <a:srgbClr val="FFFFFF"/>
                </a:solidFill>
              </a14:hiddenFill>
            </a:ext>
          </a:extLst>
        </p:spPr>
      </p:pic>
      <p:sp>
        <p:nvSpPr>
          <p:cNvPr id="31" name="textruta 30">
            <a:extLst>
              <a:ext uri="{FF2B5EF4-FFF2-40B4-BE49-F238E27FC236}">
                <a16:creationId xmlns:a16="http://schemas.microsoft.com/office/drawing/2014/main" id="{67F410AA-5942-015E-7A1A-650871B93FC1}"/>
              </a:ext>
            </a:extLst>
          </p:cNvPr>
          <p:cNvSpPr txBox="1"/>
          <p:nvPr/>
        </p:nvSpPr>
        <p:spPr>
          <a:xfrm>
            <a:off x="6768870" y="3361306"/>
            <a:ext cx="1383680" cy="215444"/>
          </a:xfrm>
          <a:prstGeom prst="rect">
            <a:avLst/>
          </a:prstGeom>
          <a:noFill/>
        </p:spPr>
        <p:txBody>
          <a:bodyPr wrap="square" rtlCol="0">
            <a:spAutoFit/>
          </a:bodyPr>
          <a:lstStyle/>
          <a:p>
            <a:pPr algn="ctr"/>
            <a:r>
              <a:rPr lang="sv-SE" sz="800" b="1" dirty="0">
                <a:solidFill>
                  <a:schemeClr val="bg2"/>
                </a:solidFill>
              </a:rPr>
              <a:t>Simon Bäckgren</a:t>
            </a:r>
          </a:p>
        </p:txBody>
      </p:sp>
      <p:pic>
        <p:nvPicPr>
          <p:cNvPr id="32" name="Bild 31">
            <a:extLst>
              <a:ext uri="{FF2B5EF4-FFF2-40B4-BE49-F238E27FC236}">
                <a16:creationId xmlns:a16="http://schemas.microsoft.com/office/drawing/2014/main" id="{CB93D9D2-3001-04CD-103F-7D9CCCF30AA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175995" y="1836145"/>
            <a:ext cx="1479504" cy="1800142"/>
          </a:xfrm>
          <a:prstGeom prst="rect">
            <a:avLst/>
          </a:prstGeom>
        </p:spPr>
      </p:pic>
      <p:pic>
        <p:nvPicPr>
          <p:cNvPr id="33" name="Picture 2">
            <a:extLst>
              <a:ext uri="{FF2B5EF4-FFF2-40B4-BE49-F238E27FC236}">
                <a16:creationId xmlns:a16="http://schemas.microsoft.com/office/drawing/2014/main" id="{D5134127-3F2F-594E-26FF-92F12BD1E33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p:blipFill>
        <p:spPr bwMode="auto">
          <a:xfrm>
            <a:off x="8319615" y="1967144"/>
            <a:ext cx="1195754" cy="1394162"/>
          </a:xfrm>
          <a:prstGeom prst="rect">
            <a:avLst/>
          </a:prstGeom>
          <a:noFill/>
          <a:extLst>
            <a:ext uri="{909E8E84-426E-40DD-AFC4-6F175D3DCCD1}">
              <a14:hiddenFill xmlns:a14="http://schemas.microsoft.com/office/drawing/2010/main">
                <a:solidFill>
                  <a:srgbClr val="FFFFFF"/>
                </a:solidFill>
              </a14:hiddenFill>
            </a:ext>
          </a:extLst>
        </p:spPr>
      </p:pic>
      <p:sp>
        <p:nvSpPr>
          <p:cNvPr id="34" name="textruta 33">
            <a:extLst>
              <a:ext uri="{FF2B5EF4-FFF2-40B4-BE49-F238E27FC236}">
                <a16:creationId xmlns:a16="http://schemas.microsoft.com/office/drawing/2014/main" id="{9A60A6A1-87FB-52A6-EE6C-A5137CA6BAF0}"/>
              </a:ext>
            </a:extLst>
          </p:cNvPr>
          <p:cNvSpPr txBox="1"/>
          <p:nvPr/>
        </p:nvSpPr>
        <p:spPr>
          <a:xfrm>
            <a:off x="8221491" y="3361306"/>
            <a:ext cx="1383680" cy="215444"/>
          </a:xfrm>
          <a:prstGeom prst="rect">
            <a:avLst/>
          </a:prstGeom>
          <a:noFill/>
        </p:spPr>
        <p:txBody>
          <a:bodyPr wrap="square" rtlCol="0">
            <a:spAutoFit/>
          </a:bodyPr>
          <a:lstStyle/>
          <a:p>
            <a:pPr algn="ctr"/>
            <a:r>
              <a:rPr lang="sv-SE" sz="800" b="1" dirty="0">
                <a:solidFill>
                  <a:schemeClr val="bg2"/>
                </a:solidFill>
              </a:rPr>
              <a:t>Fredrik </a:t>
            </a:r>
            <a:r>
              <a:rPr lang="sv-SE" sz="800" b="1" dirty="0" err="1">
                <a:solidFill>
                  <a:schemeClr val="bg2"/>
                </a:solidFill>
              </a:rPr>
              <a:t>Jangebrink</a:t>
            </a:r>
            <a:endParaRPr lang="sv-SE" sz="800" b="1" dirty="0">
              <a:solidFill>
                <a:schemeClr val="bg2"/>
              </a:solidFill>
            </a:endParaRPr>
          </a:p>
        </p:txBody>
      </p:sp>
      <p:pic>
        <p:nvPicPr>
          <p:cNvPr id="35" name="Bild 34">
            <a:extLst>
              <a:ext uri="{FF2B5EF4-FFF2-40B4-BE49-F238E27FC236}">
                <a16:creationId xmlns:a16="http://schemas.microsoft.com/office/drawing/2014/main" id="{4BB3C939-4425-87AB-E8AF-25900F073B8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21862" y="1840834"/>
            <a:ext cx="1479504" cy="1800142"/>
          </a:xfrm>
          <a:prstGeom prst="rect">
            <a:avLst/>
          </a:prstGeom>
        </p:spPr>
      </p:pic>
      <p:sp>
        <p:nvSpPr>
          <p:cNvPr id="37" name="textruta 36">
            <a:extLst>
              <a:ext uri="{FF2B5EF4-FFF2-40B4-BE49-F238E27FC236}">
                <a16:creationId xmlns:a16="http://schemas.microsoft.com/office/drawing/2014/main" id="{35EC9AB8-0FA1-9A86-4013-FDA59E8F854E}"/>
              </a:ext>
            </a:extLst>
          </p:cNvPr>
          <p:cNvSpPr txBox="1"/>
          <p:nvPr/>
        </p:nvSpPr>
        <p:spPr>
          <a:xfrm>
            <a:off x="967358" y="3365995"/>
            <a:ext cx="1383680" cy="215444"/>
          </a:xfrm>
          <a:prstGeom prst="rect">
            <a:avLst/>
          </a:prstGeom>
          <a:noFill/>
        </p:spPr>
        <p:txBody>
          <a:bodyPr wrap="square" rtlCol="0">
            <a:spAutoFit/>
          </a:bodyPr>
          <a:lstStyle/>
          <a:p>
            <a:pPr algn="ctr"/>
            <a:r>
              <a:rPr lang="sv-SE" sz="800" b="1" dirty="0">
                <a:solidFill>
                  <a:schemeClr val="bg2"/>
                </a:solidFill>
              </a:rPr>
              <a:t>Daniel Erlandsson</a:t>
            </a:r>
          </a:p>
        </p:txBody>
      </p:sp>
      <p:pic>
        <p:nvPicPr>
          <p:cNvPr id="38" name="Bild 37">
            <a:extLst>
              <a:ext uri="{FF2B5EF4-FFF2-40B4-BE49-F238E27FC236}">
                <a16:creationId xmlns:a16="http://schemas.microsoft.com/office/drawing/2014/main" id="{D1FCC6EF-8ED5-C627-1E38-8058E334C8C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74483" y="1840834"/>
            <a:ext cx="1479504" cy="1800142"/>
          </a:xfrm>
          <a:prstGeom prst="rect">
            <a:avLst/>
          </a:prstGeom>
        </p:spPr>
      </p:pic>
      <p:pic>
        <p:nvPicPr>
          <p:cNvPr id="39" name="Picture 2">
            <a:extLst>
              <a:ext uri="{FF2B5EF4-FFF2-40B4-BE49-F238E27FC236}">
                <a16:creationId xmlns:a16="http://schemas.microsoft.com/office/drawing/2014/main" id="{4C7202FA-FA83-B09D-5C2F-8CCCE9EBC354}"/>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p:blipFill>
        <p:spPr bwMode="auto">
          <a:xfrm>
            <a:off x="2518103" y="1971833"/>
            <a:ext cx="1195754" cy="1394162"/>
          </a:xfrm>
          <a:prstGeom prst="rect">
            <a:avLst/>
          </a:prstGeom>
          <a:noFill/>
          <a:extLst>
            <a:ext uri="{909E8E84-426E-40DD-AFC4-6F175D3DCCD1}">
              <a14:hiddenFill xmlns:a14="http://schemas.microsoft.com/office/drawing/2010/main">
                <a:solidFill>
                  <a:srgbClr val="FFFFFF"/>
                </a:solidFill>
              </a14:hiddenFill>
            </a:ext>
          </a:extLst>
        </p:spPr>
      </p:pic>
      <p:sp>
        <p:nvSpPr>
          <p:cNvPr id="40" name="textruta 39">
            <a:extLst>
              <a:ext uri="{FF2B5EF4-FFF2-40B4-BE49-F238E27FC236}">
                <a16:creationId xmlns:a16="http://schemas.microsoft.com/office/drawing/2014/main" id="{BA511F72-87F3-A0D9-D2DA-8D045B58D736}"/>
              </a:ext>
            </a:extLst>
          </p:cNvPr>
          <p:cNvSpPr txBox="1"/>
          <p:nvPr/>
        </p:nvSpPr>
        <p:spPr>
          <a:xfrm>
            <a:off x="2419979" y="3365995"/>
            <a:ext cx="1383680" cy="215444"/>
          </a:xfrm>
          <a:prstGeom prst="rect">
            <a:avLst/>
          </a:prstGeom>
          <a:noFill/>
        </p:spPr>
        <p:txBody>
          <a:bodyPr wrap="square" rtlCol="0">
            <a:spAutoFit/>
          </a:bodyPr>
          <a:lstStyle/>
          <a:p>
            <a:pPr algn="ctr"/>
            <a:r>
              <a:rPr lang="sv-SE" sz="800" b="1" dirty="0">
                <a:solidFill>
                  <a:schemeClr val="bg2"/>
                </a:solidFill>
              </a:rPr>
              <a:t>Jimmy </a:t>
            </a:r>
            <a:r>
              <a:rPr lang="sv-SE" sz="800" b="1" dirty="0" err="1">
                <a:solidFill>
                  <a:schemeClr val="bg2"/>
                </a:solidFill>
              </a:rPr>
              <a:t>Brixing</a:t>
            </a:r>
            <a:endParaRPr lang="sv-SE" sz="800" b="1" dirty="0">
              <a:solidFill>
                <a:schemeClr val="bg2"/>
              </a:solidFill>
            </a:endParaRPr>
          </a:p>
        </p:txBody>
      </p:sp>
      <p:pic>
        <p:nvPicPr>
          <p:cNvPr id="1028" name="Picture 4">
            <a:extLst>
              <a:ext uri="{FF2B5EF4-FFF2-40B4-BE49-F238E27FC236}">
                <a16:creationId xmlns:a16="http://schemas.microsoft.com/office/drawing/2014/main" id="{B9C97389-E450-1D20-DB67-7488C90A9772}"/>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1065410" y="1971215"/>
            <a:ext cx="1187575" cy="1392214"/>
          </a:xfrm>
          <a:prstGeom prst="rect">
            <a:avLst/>
          </a:prstGeom>
          <a:noFill/>
          <a:extLst>
            <a:ext uri="{909E8E84-426E-40DD-AFC4-6F175D3DCCD1}">
              <a14:hiddenFill xmlns:a14="http://schemas.microsoft.com/office/drawing/2010/main">
                <a:solidFill>
                  <a:srgbClr val="FFFFFF"/>
                </a:solidFill>
              </a14:hiddenFill>
            </a:ext>
          </a:extLst>
        </p:spPr>
      </p:pic>
      <p:pic>
        <p:nvPicPr>
          <p:cNvPr id="53" name="Bild 52">
            <a:extLst>
              <a:ext uri="{FF2B5EF4-FFF2-40B4-BE49-F238E27FC236}">
                <a16:creationId xmlns:a16="http://schemas.microsoft.com/office/drawing/2014/main" id="{D9EA7D15-0391-EC05-7887-2E0F1513EE9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63170" y="4425944"/>
            <a:ext cx="1479504" cy="1800142"/>
          </a:xfrm>
          <a:prstGeom prst="rect">
            <a:avLst/>
          </a:prstGeom>
        </p:spPr>
      </p:pic>
      <p:sp>
        <p:nvSpPr>
          <p:cNvPr id="55" name="textruta 54">
            <a:extLst>
              <a:ext uri="{FF2B5EF4-FFF2-40B4-BE49-F238E27FC236}">
                <a16:creationId xmlns:a16="http://schemas.microsoft.com/office/drawing/2014/main" id="{7D7227B4-5658-B382-5985-6BCCBADFC395}"/>
              </a:ext>
            </a:extLst>
          </p:cNvPr>
          <p:cNvSpPr txBox="1"/>
          <p:nvPr/>
        </p:nvSpPr>
        <p:spPr>
          <a:xfrm>
            <a:off x="3908666" y="5951105"/>
            <a:ext cx="1383680" cy="430887"/>
          </a:xfrm>
          <a:prstGeom prst="rect">
            <a:avLst/>
          </a:prstGeom>
          <a:noFill/>
        </p:spPr>
        <p:txBody>
          <a:bodyPr wrap="square" rtlCol="0">
            <a:spAutoFit/>
          </a:bodyPr>
          <a:lstStyle/>
          <a:p>
            <a:pPr algn="ctr"/>
            <a:r>
              <a:rPr lang="sv-SE" sz="800" b="1" dirty="0">
                <a:solidFill>
                  <a:schemeClr val="bg2"/>
                </a:solidFill>
              </a:rPr>
              <a:t>Christina Pedersen</a:t>
            </a:r>
            <a:br>
              <a:rPr lang="sv-SE" sz="800" b="1" dirty="0">
                <a:solidFill>
                  <a:schemeClr val="bg2"/>
                </a:solidFill>
              </a:rPr>
            </a:br>
            <a:br>
              <a:rPr lang="sv-SE" sz="800" b="1" dirty="0">
                <a:solidFill>
                  <a:schemeClr val="bg2"/>
                </a:solidFill>
              </a:rPr>
            </a:br>
            <a:r>
              <a:rPr lang="sv-SE" sz="600" b="1" dirty="0">
                <a:solidFill>
                  <a:schemeClr val="bg1"/>
                </a:solidFill>
              </a:rPr>
              <a:t>Lagaktiviteter</a:t>
            </a:r>
          </a:p>
        </p:txBody>
      </p:sp>
      <p:pic>
        <p:nvPicPr>
          <p:cNvPr id="56" name="Bild 55">
            <a:extLst>
              <a:ext uri="{FF2B5EF4-FFF2-40B4-BE49-F238E27FC236}">
                <a16:creationId xmlns:a16="http://schemas.microsoft.com/office/drawing/2014/main" id="{D05121F7-4668-9748-7346-20A9077E346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15791" y="4425944"/>
            <a:ext cx="1479504" cy="1800142"/>
          </a:xfrm>
          <a:prstGeom prst="rect">
            <a:avLst/>
          </a:prstGeom>
        </p:spPr>
      </p:pic>
      <p:sp>
        <p:nvSpPr>
          <p:cNvPr id="58" name="textruta 57">
            <a:extLst>
              <a:ext uri="{FF2B5EF4-FFF2-40B4-BE49-F238E27FC236}">
                <a16:creationId xmlns:a16="http://schemas.microsoft.com/office/drawing/2014/main" id="{0802BCD4-B245-874F-3E1B-00A336049134}"/>
              </a:ext>
            </a:extLst>
          </p:cNvPr>
          <p:cNvSpPr txBox="1"/>
          <p:nvPr/>
        </p:nvSpPr>
        <p:spPr>
          <a:xfrm>
            <a:off x="5361287" y="5951105"/>
            <a:ext cx="1383680" cy="430887"/>
          </a:xfrm>
          <a:prstGeom prst="rect">
            <a:avLst/>
          </a:prstGeom>
          <a:noFill/>
        </p:spPr>
        <p:txBody>
          <a:bodyPr wrap="square" rtlCol="0">
            <a:spAutoFit/>
          </a:bodyPr>
          <a:lstStyle/>
          <a:p>
            <a:pPr algn="ctr"/>
            <a:r>
              <a:rPr lang="sv-SE" sz="800" b="1" dirty="0">
                <a:solidFill>
                  <a:schemeClr val="bg2"/>
                </a:solidFill>
              </a:rPr>
              <a:t>Peter Svärd</a:t>
            </a:r>
          </a:p>
          <a:p>
            <a:pPr algn="ctr"/>
            <a:endParaRPr lang="sv-SE" sz="800" b="1" dirty="0">
              <a:solidFill>
                <a:schemeClr val="bg2"/>
              </a:solidFill>
            </a:endParaRPr>
          </a:p>
          <a:p>
            <a:pPr algn="ctr"/>
            <a:r>
              <a:rPr lang="sv-SE" sz="600" b="1" dirty="0">
                <a:solidFill>
                  <a:schemeClr val="bg1"/>
                </a:solidFill>
              </a:rPr>
              <a:t>Kassör</a:t>
            </a:r>
          </a:p>
        </p:txBody>
      </p:sp>
      <p:pic>
        <p:nvPicPr>
          <p:cNvPr id="59" name="Bild 58">
            <a:extLst>
              <a:ext uri="{FF2B5EF4-FFF2-40B4-BE49-F238E27FC236}">
                <a16:creationId xmlns:a16="http://schemas.microsoft.com/office/drawing/2014/main" id="{9F65C0F3-2922-90F7-E922-5B64AD8BACE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59492" y="4425944"/>
            <a:ext cx="1479504" cy="1800142"/>
          </a:xfrm>
          <a:prstGeom prst="rect">
            <a:avLst/>
          </a:prstGeom>
        </p:spPr>
      </p:pic>
      <p:pic>
        <p:nvPicPr>
          <p:cNvPr id="62" name="Bild 61">
            <a:extLst>
              <a:ext uri="{FF2B5EF4-FFF2-40B4-BE49-F238E27FC236}">
                <a16:creationId xmlns:a16="http://schemas.microsoft.com/office/drawing/2014/main" id="{971B65B6-571A-ECBF-BE14-73F172E5413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212113" y="4425944"/>
            <a:ext cx="1479504" cy="1800142"/>
          </a:xfrm>
          <a:prstGeom prst="rect">
            <a:avLst/>
          </a:prstGeom>
        </p:spPr>
      </p:pic>
      <p:pic>
        <p:nvPicPr>
          <p:cNvPr id="1025" name="Bild 1024">
            <a:extLst>
              <a:ext uri="{FF2B5EF4-FFF2-40B4-BE49-F238E27FC236}">
                <a16:creationId xmlns:a16="http://schemas.microsoft.com/office/drawing/2014/main" id="{2F79C526-DF54-8058-9888-B7057316C28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57980" y="4430633"/>
            <a:ext cx="1479504" cy="1800142"/>
          </a:xfrm>
          <a:prstGeom prst="rect">
            <a:avLst/>
          </a:prstGeom>
        </p:spPr>
      </p:pic>
      <p:sp>
        <p:nvSpPr>
          <p:cNvPr id="1027" name="textruta 1026">
            <a:extLst>
              <a:ext uri="{FF2B5EF4-FFF2-40B4-BE49-F238E27FC236}">
                <a16:creationId xmlns:a16="http://schemas.microsoft.com/office/drawing/2014/main" id="{4107BA2E-492D-8AA7-7528-F5F2C137390E}"/>
              </a:ext>
            </a:extLst>
          </p:cNvPr>
          <p:cNvSpPr txBox="1"/>
          <p:nvPr/>
        </p:nvSpPr>
        <p:spPr>
          <a:xfrm>
            <a:off x="1003476" y="5955794"/>
            <a:ext cx="1383680" cy="400110"/>
          </a:xfrm>
          <a:prstGeom prst="rect">
            <a:avLst/>
          </a:prstGeom>
          <a:noFill/>
        </p:spPr>
        <p:txBody>
          <a:bodyPr wrap="square" rtlCol="0">
            <a:spAutoFit/>
          </a:bodyPr>
          <a:lstStyle/>
          <a:p>
            <a:pPr algn="ctr"/>
            <a:r>
              <a:rPr lang="sv-SE" sz="800" b="1" dirty="0">
                <a:solidFill>
                  <a:schemeClr val="bg2"/>
                </a:solidFill>
              </a:rPr>
              <a:t>Katarina Ahlskog</a:t>
            </a:r>
          </a:p>
          <a:p>
            <a:pPr algn="ctr"/>
            <a:endParaRPr lang="sv-SE" sz="600" b="1" dirty="0">
              <a:solidFill>
                <a:schemeClr val="bg2"/>
              </a:solidFill>
            </a:endParaRPr>
          </a:p>
          <a:p>
            <a:pPr algn="ctr"/>
            <a:r>
              <a:rPr lang="sv-SE" sz="600" b="1" dirty="0">
                <a:solidFill>
                  <a:schemeClr val="bg1"/>
                </a:solidFill>
              </a:rPr>
              <a:t>Lagaktiviteter</a:t>
            </a:r>
          </a:p>
        </p:txBody>
      </p:sp>
      <p:pic>
        <p:nvPicPr>
          <p:cNvPr id="1029" name="Bild 1028">
            <a:extLst>
              <a:ext uri="{FF2B5EF4-FFF2-40B4-BE49-F238E27FC236}">
                <a16:creationId xmlns:a16="http://schemas.microsoft.com/office/drawing/2014/main" id="{D8F614B3-2120-1ECB-4DB2-CD230C6668D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10601" y="4430633"/>
            <a:ext cx="1479504" cy="1800142"/>
          </a:xfrm>
          <a:prstGeom prst="rect">
            <a:avLst/>
          </a:prstGeom>
        </p:spPr>
      </p:pic>
      <p:sp>
        <p:nvSpPr>
          <p:cNvPr id="1031" name="textruta 1030">
            <a:extLst>
              <a:ext uri="{FF2B5EF4-FFF2-40B4-BE49-F238E27FC236}">
                <a16:creationId xmlns:a16="http://schemas.microsoft.com/office/drawing/2014/main" id="{19111A7C-D0C6-2C64-2E67-2044D8863B1F}"/>
              </a:ext>
            </a:extLst>
          </p:cNvPr>
          <p:cNvSpPr txBox="1"/>
          <p:nvPr/>
        </p:nvSpPr>
        <p:spPr>
          <a:xfrm>
            <a:off x="2456097" y="5955794"/>
            <a:ext cx="1383680" cy="430887"/>
          </a:xfrm>
          <a:prstGeom prst="rect">
            <a:avLst/>
          </a:prstGeom>
          <a:noFill/>
        </p:spPr>
        <p:txBody>
          <a:bodyPr wrap="square" rtlCol="0">
            <a:spAutoFit/>
          </a:bodyPr>
          <a:lstStyle/>
          <a:p>
            <a:pPr algn="ctr"/>
            <a:r>
              <a:rPr lang="sv-SE" sz="800" b="1" dirty="0">
                <a:solidFill>
                  <a:schemeClr val="bg2"/>
                </a:solidFill>
              </a:rPr>
              <a:t>Annica Bäckgren</a:t>
            </a:r>
          </a:p>
          <a:p>
            <a:pPr algn="ctr"/>
            <a:endParaRPr lang="sv-SE" sz="800" b="1" dirty="0">
              <a:solidFill>
                <a:schemeClr val="bg2"/>
              </a:solidFill>
            </a:endParaRPr>
          </a:p>
          <a:p>
            <a:pPr algn="ctr"/>
            <a:r>
              <a:rPr lang="sv-SE" sz="600" b="1" dirty="0">
                <a:solidFill>
                  <a:schemeClr val="bg1"/>
                </a:solidFill>
              </a:rPr>
              <a:t>Lagaktiviteter</a:t>
            </a:r>
          </a:p>
        </p:txBody>
      </p:sp>
      <p:pic>
        <p:nvPicPr>
          <p:cNvPr id="1032" name="Picture 4">
            <a:extLst>
              <a:ext uri="{FF2B5EF4-FFF2-40B4-BE49-F238E27FC236}">
                <a16:creationId xmlns:a16="http://schemas.microsoft.com/office/drawing/2014/main" id="{E77A007A-9D08-32A7-6257-2EB1798056E5}"/>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1101528" y="4561014"/>
            <a:ext cx="1187575" cy="1392214"/>
          </a:xfrm>
          <a:prstGeom prst="rect">
            <a:avLst/>
          </a:prstGeom>
          <a:noFill/>
          <a:extLst>
            <a:ext uri="{909E8E84-426E-40DD-AFC4-6F175D3DCCD1}">
              <a14:hiddenFill xmlns:a14="http://schemas.microsoft.com/office/drawing/2010/main">
                <a:solidFill>
                  <a:srgbClr val="FFFFFF"/>
                </a:solidFill>
              </a14:hiddenFill>
            </a:ext>
          </a:extLst>
        </p:spPr>
      </p:pic>
      <p:sp>
        <p:nvSpPr>
          <p:cNvPr id="1033" name="Platshållare för innehåll 2">
            <a:extLst>
              <a:ext uri="{FF2B5EF4-FFF2-40B4-BE49-F238E27FC236}">
                <a16:creationId xmlns:a16="http://schemas.microsoft.com/office/drawing/2014/main" id="{F193BC5E-97ED-0849-1790-2ED42EE6DD08}"/>
              </a:ext>
            </a:extLst>
          </p:cNvPr>
          <p:cNvSpPr txBox="1">
            <a:spLocks/>
          </p:cNvSpPr>
          <p:nvPr/>
        </p:nvSpPr>
        <p:spPr>
          <a:xfrm>
            <a:off x="914886" y="4061749"/>
            <a:ext cx="4093212" cy="457405"/>
          </a:xfrm>
          <a:prstGeom prst="rect">
            <a:avLst/>
          </a:prstGeom>
        </p:spPr>
        <p:txBody>
          <a:bodyPr lIns="91440" tIns="45720" rIns="91440" bIns="45720" anchor="t"/>
          <a:lstStyle>
            <a:lvl1pPr marL="227013" indent="-227013" algn="l" defTabSz="914400" rtl="0" eaLnBrk="1" latinLnBrk="0" hangingPunct="1">
              <a:lnSpc>
                <a:spcPct val="90000"/>
              </a:lnSpc>
              <a:spcBef>
                <a:spcPts val="1000"/>
              </a:spcBef>
              <a:buClr>
                <a:schemeClr val="accent1"/>
              </a:buClr>
              <a:buSzPct val="140000"/>
              <a:buFont typeface="Arial" panose="020B0604020202020204" pitchFamily="34" charset="0"/>
              <a:buChar char="•"/>
              <a:defRPr sz="2400" b="1" kern="1200">
                <a:solidFill>
                  <a:schemeClr val="bg1"/>
                </a:solidFill>
                <a:latin typeface="Arial" panose="020B0604020202020204" pitchFamily="34" charset="0"/>
                <a:ea typeface="+mn-ea"/>
                <a:cs typeface="Arial" panose="020B0604020202020204" pitchFamily="34" charset="0"/>
              </a:defRPr>
            </a:lvl1pPr>
            <a:lvl2pPr marL="684213" indent="-227013" algn="l" defTabSz="914400" rtl="0" eaLnBrk="1" latinLnBrk="0" hangingPunct="1">
              <a:lnSpc>
                <a:spcPct val="90000"/>
              </a:lnSpc>
              <a:spcBef>
                <a:spcPts val="500"/>
              </a:spcBef>
              <a:buClr>
                <a:schemeClr val="accent1"/>
              </a:buClr>
              <a:buSzPct val="140000"/>
              <a:buFont typeface="Arial" panose="020B0604020202020204" pitchFamily="34" charset="0"/>
              <a:buChar char="•"/>
              <a:defRPr sz="2200" b="1" kern="1200">
                <a:solidFill>
                  <a:schemeClr val="bg1"/>
                </a:solidFill>
                <a:latin typeface="Arial" panose="020B0604020202020204" pitchFamily="34" charset="0"/>
                <a:ea typeface="+mn-ea"/>
                <a:cs typeface="Arial" panose="020B0604020202020204" pitchFamily="34" charset="0"/>
              </a:defRPr>
            </a:lvl2pPr>
            <a:lvl3pPr marL="1141413" indent="-227013" algn="l" defTabSz="914400" rtl="0" eaLnBrk="1" latinLnBrk="0" hangingPunct="1">
              <a:lnSpc>
                <a:spcPct val="90000"/>
              </a:lnSpc>
              <a:spcBef>
                <a:spcPts val="500"/>
              </a:spcBef>
              <a:buClr>
                <a:schemeClr val="accent1"/>
              </a:buClr>
              <a:buSzPct val="140000"/>
              <a:buFont typeface="Arial" panose="020B0604020202020204" pitchFamily="34" charset="0"/>
              <a:buChar char="•"/>
              <a:defRPr sz="1800" b="1" kern="1200">
                <a:solidFill>
                  <a:schemeClr val="bg1"/>
                </a:solidFill>
                <a:latin typeface="Arial" panose="020B0604020202020204" pitchFamily="34" charset="0"/>
                <a:ea typeface="+mn-ea"/>
                <a:cs typeface="Arial" panose="020B0604020202020204" pitchFamily="34" charset="0"/>
              </a:defRPr>
            </a:lvl3pPr>
            <a:lvl4pPr marL="1598613" indent="-227013" algn="l" defTabSz="914400" rtl="0" eaLnBrk="1" latinLnBrk="0" hangingPunct="1">
              <a:lnSpc>
                <a:spcPct val="90000"/>
              </a:lnSpc>
              <a:spcBef>
                <a:spcPts val="500"/>
              </a:spcBef>
              <a:buClr>
                <a:schemeClr val="accent1"/>
              </a:buClr>
              <a:buSzPct val="140000"/>
              <a:buFont typeface="Arial" panose="020B0604020202020204" pitchFamily="34" charset="0"/>
              <a:buChar char="•"/>
              <a:defRPr sz="1600" b="1" kern="1200">
                <a:solidFill>
                  <a:schemeClr val="bg1"/>
                </a:solidFill>
                <a:latin typeface="Arial" panose="020B0604020202020204" pitchFamily="34" charset="0"/>
                <a:ea typeface="+mn-ea"/>
                <a:cs typeface="Arial" panose="020B0604020202020204" pitchFamily="34" charset="0"/>
              </a:defRPr>
            </a:lvl4pPr>
            <a:lvl5pPr marL="2055813" indent="-227013" algn="l" defTabSz="914400" rtl="0" eaLnBrk="1" latinLnBrk="0" hangingPunct="1">
              <a:lnSpc>
                <a:spcPct val="90000"/>
              </a:lnSpc>
              <a:spcBef>
                <a:spcPts val="500"/>
              </a:spcBef>
              <a:buClr>
                <a:schemeClr val="accent1"/>
              </a:buClr>
              <a:buSzPct val="140000"/>
              <a:buFont typeface="Arial" panose="020B0604020202020204" pitchFamily="34" charset="0"/>
              <a:buChar char="•"/>
              <a:defRPr sz="14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dirty="0">
                <a:latin typeface="Arial"/>
                <a:cs typeface="Arial"/>
              </a:rPr>
              <a:t>CREW</a:t>
            </a:r>
          </a:p>
        </p:txBody>
      </p:sp>
      <p:pic>
        <p:nvPicPr>
          <p:cNvPr id="1034" name="Picture 6" descr="Ingen fotobeskrivning tillgänglig.">
            <a:extLst>
              <a:ext uri="{FF2B5EF4-FFF2-40B4-BE49-F238E27FC236}">
                <a16:creationId xmlns:a16="http://schemas.microsoft.com/office/drawing/2014/main" id="{2CB03AC5-ACEF-DACC-D64B-0E1FF02C451E}"/>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1101528" y="4561342"/>
            <a:ext cx="1187438" cy="139221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8" descr="Ingen fotobeskrivning tillgänglig.">
            <a:extLst>
              <a:ext uri="{FF2B5EF4-FFF2-40B4-BE49-F238E27FC236}">
                <a16:creationId xmlns:a16="http://schemas.microsoft.com/office/drawing/2014/main" id="{EA33D240-F8DC-2853-C5F5-EE83C10E9E6A}"/>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2567988" y="4564550"/>
            <a:ext cx="1173547" cy="13912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0" descr="Ingen fotobeskrivning tillgänglig.">
            <a:extLst>
              <a:ext uri="{FF2B5EF4-FFF2-40B4-BE49-F238E27FC236}">
                <a16:creationId xmlns:a16="http://schemas.microsoft.com/office/drawing/2014/main" id="{D52AC84D-FED6-51E5-CB68-898244F191A3}"/>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4020871" y="4559065"/>
            <a:ext cx="1156028" cy="1394163"/>
          </a:xfrm>
          <a:prstGeom prst="rect">
            <a:avLst/>
          </a:prstGeom>
          <a:noFill/>
          <a:extLst>
            <a:ext uri="{909E8E84-426E-40DD-AFC4-6F175D3DCCD1}">
              <a14:hiddenFill xmlns:a14="http://schemas.microsoft.com/office/drawing/2010/main">
                <a:solidFill>
                  <a:srgbClr val="FFFFFF"/>
                </a:solidFill>
              </a14:hiddenFill>
            </a:ext>
          </a:extLst>
        </p:spPr>
      </p:pic>
      <p:pic>
        <p:nvPicPr>
          <p:cNvPr id="1038" name="Bildobjekt 1037" descr="En bild som visar Människoansikte, person, klädsel&#10;&#10;Automatiskt genererad beskrivning">
            <a:extLst>
              <a:ext uri="{FF2B5EF4-FFF2-40B4-BE49-F238E27FC236}">
                <a16:creationId xmlns:a16="http://schemas.microsoft.com/office/drawing/2014/main" id="{7845E683-2CEE-B976-AE3A-90A2DA34A963}"/>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6923320" y="4557739"/>
            <a:ext cx="1170109" cy="1407433"/>
          </a:xfrm>
          <a:prstGeom prst="rect">
            <a:avLst/>
          </a:prstGeom>
        </p:spPr>
      </p:pic>
      <p:sp>
        <p:nvSpPr>
          <p:cNvPr id="1041" name="textruta 1040">
            <a:extLst>
              <a:ext uri="{FF2B5EF4-FFF2-40B4-BE49-F238E27FC236}">
                <a16:creationId xmlns:a16="http://schemas.microsoft.com/office/drawing/2014/main" id="{A9E4012A-AF9D-AE4B-2DDC-E666FF182DD4}"/>
              </a:ext>
            </a:extLst>
          </p:cNvPr>
          <p:cNvSpPr txBox="1"/>
          <p:nvPr/>
        </p:nvSpPr>
        <p:spPr>
          <a:xfrm>
            <a:off x="6779437" y="5957771"/>
            <a:ext cx="1383680" cy="430887"/>
          </a:xfrm>
          <a:prstGeom prst="rect">
            <a:avLst/>
          </a:prstGeom>
          <a:noFill/>
        </p:spPr>
        <p:txBody>
          <a:bodyPr wrap="square" rtlCol="0">
            <a:spAutoFit/>
          </a:bodyPr>
          <a:lstStyle/>
          <a:p>
            <a:pPr algn="ctr"/>
            <a:r>
              <a:rPr lang="sv-SE" sz="800" b="1" dirty="0">
                <a:solidFill>
                  <a:schemeClr val="bg2"/>
                </a:solidFill>
              </a:rPr>
              <a:t>Camilla </a:t>
            </a:r>
            <a:r>
              <a:rPr lang="sv-SE" sz="800" b="1" dirty="0" err="1">
                <a:solidFill>
                  <a:schemeClr val="bg2"/>
                </a:solidFill>
              </a:rPr>
              <a:t>Thoursie</a:t>
            </a:r>
            <a:endParaRPr lang="sv-SE" sz="800" b="1" dirty="0">
              <a:solidFill>
                <a:schemeClr val="bg2"/>
              </a:solidFill>
            </a:endParaRPr>
          </a:p>
          <a:p>
            <a:pPr algn="ctr"/>
            <a:endParaRPr lang="sv-SE" sz="800" b="1" dirty="0">
              <a:solidFill>
                <a:schemeClr val="bg2"/>
              </a:solidFill>
            </a:endParaRPr>
          </a:p>
          <a:p>
            <a:pPr algn="ctr"/>
            <a:r>
              <a:rPr lang="sv-SE" sz="600" b="1" dirty="0">
                <a:solidFill>
                  <a:schemeClr val="bg1"/>
                </a:solidFill>
              </a:rPr>
              <a:t>Lagregister, utskick, kallelser</a:t>
            </a:r>
          </a:p>
        </p:txBody>
      </p:sp>
      <p:sp>
        <p:nvSpPr>
          <p:cNvPr id="1042" name="textruta 1041">
            <a:extLst>
              <a:ext uri="{FF2B5EF4-FFF2-40B4-BE49-F238E27FC236}">
                <a16:creationId xmlns:a16="http://schemas.microsoft.com/office/drawing/2014/main" id="{64475DB7-2AD6-169F-E625-AD713F2F7596}"/>
              </a:ext>
            </a:extLst>
          </p:cNvPr>
          <p:cNvSpPr txBox="1"/>
          <p:nvPr/>
        </p:nvSpPr>
        <p:spPr>
          <a:xfrm>
            <a:off x="8249115" y="5956412"/>
            <a:ext cx="1383680" cy="430887"/>
          </a:xfrm>
          <a:prstGeom prst="rect">
            <a:avLst/>
          </a:prstGeom>
          <a:noFill/>
        </p:spPr>
        <p:txBody>
          <a:bodyPr wrap="square" rtlCol="0">
            <a:spAutoFit/>
          </a:bodyPr>
          <a:lstStyle/>
          <a:p>
            <a:pPr algn="ctr"/>
            <a:r>
              <a:rPr lang="sv-SE" sz="800" b="1" dirty="0">
                <a:solidFill>
                  <a:schemeClr val="bg2"/>
                </a:solidFill>
              </a:rPr>
              <a:t>Vakant</a:t>
            </a:r>
          </a:p>
          <a:p>
            <a:pPr algn="ctr"/>
            <a:endParaRPr lang="sv-SE" sz="800" b="1" dirty="0">
              <a:solidFill>
                <a:schemeClr val="bg2"/>
              </a:solidFill>
            </a:endParaRPr>
          </a:p>
          <a:p>
            <a:pPr algn="ctr"/>
            <a:r>
              <a:rPr lang="sv-SE" sz="600" b="1" dirty="0">
                <a:solidFill>
                  <a:schemeClr val="bg1"/>
                </a:solidFill>
              </a:rPr>
              <a:t>Materialbeställningar</a:t>
            </a:r>
          </a:p>
        </p:txBody>
      </p:sp>
      <p:pic>
        <p:nvPicPr>
          <p:cNvPr id="1044" name="Bild 1043">
            <a:extLst>
              <a:ext uri="{FF2B5EF4-FFF2-40B4-BE49-F238E27FC236}">
                <a16:creationId xmlns:a16="http://schemas.microsoft.com/office/drawing/2014/main" id="{D47E0890-BAB5-7FF5-EC77-178AC13C2DE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668770" y="4430603"/>
            <a:ext cx="1479504" cy="1800142"/>
          </a:xfrm>
          <a:prstGeom prst="rect">
            <a:avLst/>
          </a:prstGeom>
        </p:spPr>
      </p:pic>
      <p:sp>
        <p:nvSpPr>
          <p:cNvPr id="1045" name="textruta 1044">
            <a:extLst>
              <a:ext uri="{FF2B5EF4-FFF2-40B4-BE49-F238E27FC236}">
                <a16:creationId xmlns:a16="http://schemas.microsoft.com/office/drawing/2014/main" id="{E8A30DA9-BAC9-F7D4-5B25-24F80B4A48C6}"/>
              </a:ext>
            </a:extLst>
          </p:cNvPr>
          <p:cNvSpPr txBox="1"/>
          <p:nvPr/>
        </p:nvSpPr>
        <p:spPr>
          <a:xfrm>
            <a:off x="9705772" y="5961071"/>
            <a:ext cx="1383680" cy="430887"/>
          </a:xfrm>
          <a:prstGeom prst="rect">
            <a:avLst/>
          </a:prstGeom>
          <a:noFill/>
        </p:spPr>
        <p:txBody>
          <a:bodyPr wrap="square" rtlCol="0">
            <a:spAutoFit/>
          </a:bodyPr>
          <a:lstStyle/>
          <a:p>
            <a:pPr algn="ctr"/>
            <a:r>
              <a:rPr lang="sv-SE" sz="800" b="1" dirty="0">
                <a:solidFill>
                  <a:schemeClr val="bg2"/>
                </a:solidFill>
              </a:rPr>
              <a:t>Vakant</a:t>
            </a:r>
          </a:p>
          <a:p>
            <a:pPr algn="ctr"/>
            <a:endParaRPr lang="sv-SE" sz="800" b="1" dirty="0">
              <a:solidFill>
                <a:schemeClr val="bg2"/>
              </a:solidFill>
            </a:endParaRPr>
          </a:p>
          <a:p>
            <a:pPr algn="ctr"/>
            <a:r>
              <a:rPr lang="sv-SE" sz="600" b="1" dirty="0">
                <a:solidFill>
                  <a:schemeClr val="bg1"/>
                </a:solidFill>
              </a:rPr>
              <a:t>Cuper och träningsmatcher</a:t>
            </a:r>
          </a:p>
        </p:txBody>
      </p:sp>
      <p:pic>
        <p:nvPicPr>
          <p:cNvPr id="1047" name="Picture 12" descr="Profile photo of Peter Svärd">
            <a:extLst>
              <a:ext uri="{FF2B5EF4-FFF2-40B4-BE49-F238E27FC236}">
                <a16:creationId xmlns:a16="http://schemas.microsoft.com/office/drawing/2014/main" id="{3479C2CB-F734-7FC4-3792-B0964B5869F0}"/>
              </a:ext>
            </a:extLst>
          </p:cNvPr>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5461358" y="4569239"/>
            <a:ext cx="1190054" cy="1400622"/>
          </a:xfrm>
          <a:prstGeom prst="rect">
            <a:avLst/>
          </a:prstGeom>
          <a:noFill/>
          <a:extLst>
            <a:ext uri="{909E8E84-426E-40DD-AFC4-6F175D3DCCD1}">
              <a14:hiddenFill xmlns:a14="http://schemas.microsoft.com/office/drawing/2010/main">
                <a:solidFill>
                  <a:srgbClr val="FFFFFF"/>
                </a:solidFill>
              </a14:hiddenFill>
            </a:ext>
          </a:extLst>
        </p:spPr>
      </p:pic>
      <p:pic>
        <p:nvPicPr>
          <p:cNvPr id="1049" name="Bild 1048">
            <a:extLst>
              <a:ext uri="{FF2B5EF4-FFF2-40B4-BE49-F238E27FC236}">
                <a16:creationId xmlns:a16="http://schemas.microsoft.com/office/drawing/2014/main" id="{A63D2820-4135-7238-C51E-A04C2CA5C938}"/>
              </a:ext>
            </a:extLst>
          </p:cNvPr>
          <p:cNvPicPr>
            <a:picLocks noChangeAspect="1"/>
          </p:cNvPicPr>
          <p:nvPr/>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l="8490" t="1" r="8806" b="676"/>
          <a:stretch/>
        </p:blipFill>
        <p:spPr>
          <a:xfrm>
            <a:off x="8381087" y="4569239"/>
            <a:ext cx="1156183" cy="1388532"/>
          </a:xfrm>
          <a:prstGeom prst="rect">
            <a:avLst/>
          </a:prstGeom>
        </p:spPr>
      </p:pic>
      <p:pic>
        <p:nvPicPr>
          <p:cNvPr id="1050" name="Bild 1049">
            <a:extLst>
              <a:ext uri="{FF2B5EF4-FFF2-40B4-BE49-F238E27FC236}">
                <a16:creationId xmlns:a16="http://schemas.microsoft.com/office/drawing/2014/main" id="{8462847E-B896-ECBC-A72E-35C5A17000ED}"/>
              </a:ext>
            </a:extLst>
          </p:cNvPr>
          <p:cNvPicPr>
            <a:picLocks noChangeAspect="1"/>
          </p:cNvPicPr>
          <p:nvPr/>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l="8490" t="1" r="8806" b="676"/>
          <a:stretch/>
        </p:blipFill>
        <p:spPr>
          <a:xfrm>
            <a:off x="9830430" y="4569239"/>
            <a:ext cx="1156183" cy="1388532"/>
          </a:xfrm>
          <a:prstGeom prst="rect">
            <a:avLst/>
          </a:prstGeom>
        </p:spPr>
      </p:pic>
    </p:spTree>
    <p:extLst>
      <p:ext uri="{BB962C8B-B14F-4D97-AF65-F5344CB8AC3E}">
        <p14:creationId xmlns:p14="http://schemas.microsoft.com/office/powerpoint/2010/main" val="58949085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868C1A-49E0-5CAB-318C-6FA0904B9D22}"/>
              </a:ext>
            </a:extLst>
          </p:cNvPr>
          <p:cNvSpPr>
            <a:spLocks noGrp="1"/>
          </p:cNvSpPr>
          <p:nvPr>
            <p:ph type="title"/>
          </p:nvPr>
        </p:nvSpPr>
        <p:spPr>
          <a:xfrm>
            <a:off x="838200" y="815501"/>
            <a:ext cx="5159375" cy="1142953"/>
          </a:xfrm>
        </p:spPr>
        <p:txBody>
          <a:bodyPr>
            <a:normAutofit/>
          </a:bodyPr>
          <a:lstStyle/>
          <a:p>
            <a:r>
              <a:rPr lang="sv-SE" dirty="0"/>
              <a:t>Träningar</a:t>
            </a:r>
          </a:p>
        </p:txBody>
      </p:sp>
      <p:sp>
        <p:nvSpPr>
          <p:cNvPr id="3" name="Platshållare för innehåll 2">
            <a:extLst>
              <a:ext uri="{FF2B5EF4-FFF2-40B4-BE49-F238E27FC236}">
                <a16:creationId xmlns:a16="http://schemas.microsoft.com/office/drawing/2014/main" id="{6CA1D68D-33BE-A505-5078-2602E76CF042}"/>
              </a:ext>
            </a:extLst>
          </p:cNvPr>
          <p:cNvSpPr>
            <a:spLocks noGrp="1"/>
          </p:cNvSpPr>
          <p:nvPr>
            <p:ph sz="half" idx="1"/>
          </p:nvPr>
        </p:nvSpPr>
        <p:spPr>
          <a:xfrm>
            <a:off x="838200" y="2045576"/>
            <a:ext cx="5512278" cy="3932386"/>
          </a:xfrm>
        </p:spPr>
        <p:txBody>
          <a:bodyPr lIns="91440" tIns="45720" rIns="91440" bIns="45720" anchor="t">
            <a:normAutofit lnSpcReduction="10000"/>
          </a:bodyPr>
          <a:lstStyle/>
          <a:p>
            <a:pPr marL="226695" indent="-226695"/>
            <a:r>
              <a:rPr lang="sv-SE" dirty="0" err="1"/>
              <a:t>Prästboda</a:t>
            </a:r>
            <a:r>
              <a:rPr lang="sv-SE" dirty="0"/>
              <a:t> BP – Salem</a:t>
            </a:r>
            <a:endParaRPr lang="sv-SE"/>
          </a:p>
          <a:p>
            <a:pPr marL="226695" indent="-226695"/>
            <a:r>
              <a:rPr lang="sv-SE" dirty="0">
                <a:latin typeface="Arial"/>
                <a:cs typeface="Arial"/>
              </a:rPr>
              <a:t>Måndagar &amp; Onsdagar 17:00-18:30</a:t>
            </a:r>
          </a:p>
          <a:p>
            <a:pPr marL="226695" indent="-226695"/>
            <a:endParaRPr lang="sv-SE" dirty="0">
              <a:latin typeface="Arial"/>
              <a:cs typeface="Arial"/>
            </a:endParaRPr>
          </a:p>
          <a:p>
            <a:pPr marL="226695" indent="-226695"/>
            <a:r>
              <a:rPr lang="sv-SE" dirty="0">
                <a:latin typeface="Arial"/>
                <a:cs typeface="Arial"/>
              </a:rPr>
              <a:t>Behov av skjuts</a:t>
            </a:r>
          </a:p>
          <a:p>
            <a:pPr marL="226695" indent="-226695"/>
            <a:r>
              <a:rPr lang="sv-SE" dirty="0"/>
              <a:t>Parkering</a:t>
            </a:r>
          </a:p>
          <a:p>
            <a:pPr marL="226695" indent="-226695"/>
            <a:r>
              <a:rPr lang="sv-SE" dirty="0">
                <a:latin typeface="Arial"/>
                <a:cs typeface="Arial"/>
              </a:rPr>
              <a:t>Lagets förråd flyttas även hit</a:t>
            </a:r>
          </a:p>
          <a:p>
            <a:pPr marL="226695" indent="-226695"/>
            <a:endParaRPr lang="sv-SE" dirty="0">
              <a:latin typeface="Arial"/>
              <a:cs typeface="Arial"/>
            </a:endParaRPr>
          </a:p>
          <a:p>
            <a:pPr marL="226695" indent="-226695"/>
            <a:r>
              <a:rPr lang="sv-SE" dirty="0">
                <a:latin typeface="Arial"/>
                <a:cs typeface="Arial"/>
              </a:rPr>
              <a:t>Saknar omklädningsrum, kiosk och läktare men toalett finns.</a:t>
            </a:r>
          </a:p>
          <a:p>
            <a:pPr marL="226695" indent="-226695"/>
            <a:endParaRPr lang="sv-SE" dirty="0">
              <a:latin typeface="Arial"/>
              <a:cs typeface="Arial"/>
            </a:endParaRPr>
          </a:p>
          <a:p>
            <a:pPr marL="226695" indent="-226695"/>
            <a:endParaRPr lang="sv-SE" dirty="0"/>
          </a:p>
        </p:txBody>
      </p:sp>
      <p:pic>
        <p:nvPicPr>
          <p:cNvPr id="4" name="Bildobjekt 3" descr="En bild som visar karta, Flygfotografi, knutpunkt, Fågelperspektiv&#10;&#10;Automatiskt genererad beskrivning">
            <a:extLst>
              <a:ext uri="{FF2B5EF4-FFF2-40B4-BE49-F238E27FC236}">
                <a16:creationId xmlns:a16="http://schemas.microsoft.com/office/drawing/2014/main" id="{8F3790EB-E86B-C9BE-CDB3-9AC6BD1968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2"/>
          <a:stretch/>
        </p:blipFill>
        <p:spPr>
          <a:xfrm>
            <a:off x="6719925" y="553792"/>
            <a:ext cx="5077984" cy="5035981"/>
          </a:xfrm>
          <a:prstGeom prst="rect">
            <a:avLst/>
          </a:prstGeom>
          <a:noFill/>
        </p:spPr>
      </p:pic>
    </p:spTree>
    <p:extLst>
      <p:ext uri="{BB962C8B-B14F-4D97-AF65-F5344CB8AC3E}">
        <p14:creationId xmlns:p14="http://schemas.microsoft.com/office/powerpoint/2010/main" val="16454404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20AA52-4527-C8F1-76A6-976B3CB49D44}"/>
              </a:ext>
            </a:extLst>
          </p:cNvPr>
          <p:cNvSpPr>
            <a:spLocks noGrp="1"/>
          </p:cNvSpPr>
          <p:nvPr>
            <p:ph type="title"/>
          </p:nvPr>
        </p:nvSpPr>
        <p:spPr/>
        <p:txBody>
          <a:bodyPr lIns="91440" tIns="45720" rIns="91440" bIns="45720" anchor="t"/>
          <a:lstStyle/>
          <a:p>
            <a:r>
              <a:rPr lang="sv-SE" dirty="0">
                <a:latin typeface="Arial"/>
                <a:cs typeface="Arial"/>
              </a:rPr>
              <a:t>Aktiv coachning</a:t>
            </a:r>
            <a:endParaRPr lang="sv-SE" dirty="0"/>
          </a:p>
        </p:txBody>
      </p:sp>
      <p:sp>
        <p:nvSpPr>
          <p:cNvPr id="3" name="Platshållare för innehåll 2">
            <a:extLst>
              <a:ext uri="{FF2B5EF4-FFF2-40B4-BE49-F238E27FC236}">
                <a16:creationId xmlns:a16="http://schemas.microsoft.com/office/drawing/2014/main" id="{E3FA1909-6CE7-ED7A-C94D-51639A1811E7}"/>
              </a:ext>
            </a:extLst>
          </p:cNvPr>
          <p:cNvSpPr>
            <a:spLocks noGrp="1"/>
          </p:cNvSpPr>
          <p:nvPr>
            <p:ph sz="half" idx="1"/>
          </p:nvPr>
        </p:nvSpPr>
        <p:spPr/>
        <p:txBody>
          <a:bodyPr lIns="91440" tIns="45720" rIns="91440" bIns="45720" anchor="t"/>
          <a:lstStyle/>
          <a:p>
            <a:pPr marL="226695" indent="-226695"/>
            <a:r>
              <a:rPr lang="sv-SE" dirty="0">
                <a:latin typeface="Arial"/>
                <a:cs typeface="Arial"/>
              </a:rPr>
              <a:t>Vi kommer att arbeta mer med aktiv coachning </a:t>
            </a:r>
          </a:p>
          <a:p>
            <a:pPr marL="226695" indent="-226695"/>
            <a:r>
              <a:rPr lang="sv-SE" dirty="0">
                <a:latin typeface="Arial"/>
                <a:cs typeface="Arial"/>
              </a:rPr>
              <a:t>Arbeta närmare spelare, lyfta och pusha</a:t>
            </a:r>
          </a:p>
          <a:p>
            <a:pPr marL="226695" indent="-226695"/>
            <a:r>
              <a:rPr lang="sv-SE" dirty="0">
                <a:latin typeface="Arial"/>
                <a:cs typeface="Arial"/>
              </a:rPr>
              <a:t>Hitta rätt utmaningar och stödjande</a:t>
            </a:r>
          </a:p>
          <a:p>
            <a:pPr marL="226695" indent="-226695"/>
            <a:endParaRPr lang="sv-SE" dirty="0"/>
          </a:p>
          <a:p>
            <a:pPr marL="226695" indent="-226695"/>
            <a:r>
              <a:rPr lang="sv-SE" dirty="0">
                <a:latin typeface="Arial"/>
                <a:cs typeface="Arial"/>
              </a:rPr>
              <a:t>"Intervju med varje spelare"</a:t>
            </a:r>
          </a:p>
          <a:p>
            <a:pPr marL="226695" indent="-226695"/>
            <a:endParaRPr lang="sv-SE" dirty="0"/>
          </a:p>
          <a:p>
            <a:pPr marL="226695" indent="-226695"/>
            <a:r>
              <a:rPr lang="sv-SE" dirty="0">
                <a:latin typeface="Arial"/>
                <a:cs typeface="Arial"/>
              </a:rPr>
              <a:t>Målvaktsspel</a:t>
            </a:r>
            <a:endParaRPr lang="sv-SE" dirty="0"/>
          </a:p>
        </p:txBody>
      </p:sp>
    </p:spTree>
    <p:extLst>
      <p:ext uri="{BB962C8B-B14F-4D97-AF65-F5344CB8AC3E}">
        <p14:creationId xmlns:p14="http://schemas.microsoft.com/office/powerpoint/2010/main" val="102209446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C36E4C-F497-D471-F404-8A0E8BC0AEC0}"/>
              </a:ext>
            </a:extLst>
          </p:cNvPr>
          <p:cNvSpPr>
            <a:spLocks noGrp="1"/>
          </p:cNvSpPr>
          <p:nvPr>
            <p:ph type="title"/>
          </p:nvPr>
        </p:nvSpPr>
        <p:spPr/>
        <p:txBody>
          <a:bodyPr/>
          <a:lstStyle/>
          <a:p>
            <a:r>
              <a:rPr lang="sv-SE" dirty="0"/>
              <a:t>Matcher</a:t>
            </a:r>
          </a:p>
        </p:txBody>
      </p:sp>
      <p:sp>
        <p:nvSpPr>
          <p:cNvPr id="3" name="Platshållare för innehåll 2">
            <a:extLst>
              <a:ext uri="{FF2B5EF4-FFF2-40B4-BE49-F238E27FC236}">
                <a16:creationId xmlns:a16="http://schemas.microsoft.com/office/drawing/2014/main" id="{54EC8764-C6A4-4675-56B8-52A54999DD7C}"/>
              </a:ext>
            </a:extLst>
          </p:cNvPr>
          <p:cNvSpPr>
            <a:spLocks noGrp="1"/>
          </p:cNvSpPr>
          <p:nvPr>
            <p:ph sz="half" idx="1"/>
          </p:nvPr>
        </p:nvSpPr>
        <p:spPr/>
        <p:txBody>
          <a:bodyPr lIns="91440" tIns="45720" rIns="91440" bIns="45720" anchor="t"/>
          <a:lstStyle/>
          <a:p>
            <a:pPr marL="226695" indent="-226695"/>
            <a:r>
              <a:rPr lang="sv-SE" dirty="0"/>
              <a:t>7 mot 7 (6 utespelare + 1 målvakt)</a:t>
            </a:r>
          </a:p>
          <a:p>
            <a:pPr marL="226695" indent="-226695"/>
            <a:r>
              <a:rPr lang="sv-SE" dirty="0">
                <a:latin typeface="Arial"/>
                <a:cs typeface="Arial"/>
              </a:rPr>
              <a:t>3 x 20 min </a:t>
            </a:r>
          </a:p>
          <a:p>
            <a:pPr marL="226695" indent="-226695"/>
            <a:r>
              <a:rPr lang="sv-SE" dirty="0">
                <a:latin typeface="Arial"/>
                <a:cs typeface="Arial"/>
              </a:rPr>
              <a:t>2-4 avbytare per match</a:t>
            </a:r>
          </a:p>
          <a:p>
            <a:pPr marL="226695" indent="-226695"/>
            <a:r>
              <a:rPr lang="sv-SE" dirty="0">
                <a:latin typeface="Arial"/>
                <a:cs typeface="Arial"/>
              </a:rPr>
              <a:t>Kallelser – svara gärna snabbt och säkert på dessa</a:t>
            </a:r>
            <a:endParaRPr lang="sv-SE" dirty="0"/>
          </a:p>
        </p:txBody>
      </p:sp>
    </p:spTree>
    <p:extLst>
      <p:ext uri="{BB962C8B-B14F-4D97-AF65-F5344CB8AC3E}">
        <p14:creationId xmlns:p14="http://schemas.microsoft.com/office/powerpoint/2010/main" val="145647300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1D62C2-FA47-7654-EEC4-F36E906B44C7}"/>
              </a:ext>
            </a:extLst>
          </p:cNvPr>
          <p:cNvSpPr>
            <a:spLocks noGrp="1"/>
          </p:cNvSpPr>
          <p:nvPr>
            <p:ph type="title"/>
          </p:nvPr>
        </p:nvSpPr>
        <p:spPr/>
        <p:txBody>
          <a:bodyPr/>
          <a:lstStyle/>
          <a:p>
            <a:r>
              <a:rPr lang="sv-SE" dirty="0"/>
              <a:t>Seriespelet 2024</a:t>
            </a:r>
          </a:p>
        </p:txBody>
      </p:sp>
      <p:sp>
        <p:nvSpPr>
          <p:cNvPr id="3" name="Platshållare för innehåll 2">
            <a:extLst>
              <a:ext uri="{FF2B5EF4-FFF2-40B4-BE49-F238E27FC236}">
                <a16:creationId xmlns:a16="http://schemas.microsoft.com/office/drawing/2014/main" id="{95E45E91-C37C-9178-7B98-1ECA58B48C88}"/>
              </a:ext>
            </a:extLst>
          </p:cNvPr>
          <p:cNvSpPr>
            <a:spLocks noGrp="1"/>
          </p:cNvSpPr>
          <p:nvPr>
            <p:ph sz="half" idx="1"/>
          </p:nvPr>
        </p:nvSpPr>
        <p:spPr/>
        <p:txBody>
          <a:bodyPr lIns="91440" tIns="45720" rIns="91440" bIns="45720" anchor="t"/>
          <a:lstStyle/>
          <a:p>
            <a:pPr marL="226695" indent="-226695"/>
            <a:r>
              <a:rPr lang="sv-SE" dirty="0">
                <a:latin typeface="Arial"/>
                <a:cs typeface="Arial"/>
              </a:rPr>
              <a:t>Seriespelet i Stockholms fotbollsförbund "</a:t>
            </a:r>
            <a:r>
              <a:rPr lang="sv-SE" dirty="0" err="1">
                <a:latin typeface="Arial"/>
                <a:cs typeface="Arial"/>
              </a:rPr>
              <a:t>Sanktan</a:t>
            </a:r>
            <a:r>
              <a:rPr lang="sv-SE" dirty="0">
                <a:latin typeface="Arial"/>
                <a:cs typeface="Arial"/>
              </a:rPr>
              <a:t>"</a:t>
            </a:r>
            <a:endParaRPr lang="sv-SE" dirty="0"/>
          </a:p>
          <a:p>
            <a:pPr marL="226695" indent="-226695"/>
            <a:r>
              <a:rPr lang="sv-SE" dirty="0"/>
              <a:t>Inga tabeller, ingen räkning av mål</a:t>
            </a:r>
          </a:p>
          <a:p>
            <a:pPr marL="226695" indent="-226695"/>
            <a:r>
              <a:rPr lang="sv-SE" dirty="0">
                <a:latin typeface="Arial"/>
                <a:cs typeface="Arial"/>
              </a:rPr>
              <a:t>Anmält 2 lag med olika nivåer efter utmaning</a:t>
            </a:r>
            <a:endParaRPr lang="sv-SE" dirty="0"/>
          </a:p>
        </p:txBody>
      </p:sp>
    </p:spTree>
    <p:extLst>
      <p:ext uri="{BB962C8B-B14F-4D97-AF65-F5344CB8AC3E}">
        <p14:creationId xmlns:p14="http://schemas.microsoft.com/office/powerpoint/2010/main" val="55418333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26182A-F93B-53FE-FD2A-E4BAED741A32}"/>
              </a:ext>
            </a:extLst>
          </p:cNvPr>
          <p:cNvSpPr>
            <a:spLocks noGrp="1"/>
          </p:cNvSpPr>
          <p:nvPr>
            <p:ph type="title"/>
          </p:nvPr>
        </p:nvSpPr>
        <p:spPr/>
        <p:txBody>
          <a:bodyPr lIns="91440" tIns="45720" rIns="91440" bIns="45720" anchor="t"/>
          <a:lstStyle/>
          <a:p>
            <a:r>
              <a:rPr lang="sv-SE" dirty="0">
                <a:latin typeface="Arial"/>
                <a:cs typeface="Arial"/>
              </a:rPr>
              <a:t>Nyheter i matchspelet</a:t>
            </a:r>
            <a:endParaRPr lang="sv-SE" dirty="0"/>
          </a:p>
        </p:txBody>
      </p:sp>
      <p:sp>
        <p:nvSpPr>
          <p:cNvPr id="3" name="Platshållare för innehåll 2">
            <a:extLst>
              <a:ext uri="{FF2B5EF4-FFF2-40B4-BE49-F238E27FC236}">
                <a16:creationId xmlns:a16="http://schemas.microsoft.com/office/drawing/2014/main" id="{4FD4EBAB-F1F5-9809-5DA8-D92170315B2B}"/>
              </a:ext>
            </a:extLst>
          </p:cNvPr>
          <p:cNvSpPr>
            <a:spLocks noGrp="1"/>
          </p:cNvSpPr>
          <p:nvPr>
            <p:ph sz="half" idx="1"/>
          </p:nvPr>
        </p:nvSpPr>
        <p:spPr/>
        <p:txBody>
          <a:bodyPr lIns="91440" tIns="45720" rIns="91440" bIns="45720" anchor="t"/>
          <a:lstStyle/>
          <a:p>
            <a:pPr marL="226695" indent="-226695"/>
            <a:r>
              <a:rPr lang="sv-SE" dirty="0">
                <a:latin typeface="Arial"/>
                <a:cs typeface="Arial"/>
              </a:rPr>
              <a:t>Retreatlinjen</a:t>
            </a:r>
            <a:endParaRPr lang="sv-SE" dirty="0"/>
          </a:p>
          <a:p>
            <a:pPr marL="226695" indent="-226695"/>
            <a:r>
              <a:rPr lang="sv-SE" dirty="0">
                <a:latin typeface="Arial"/>
                <a:cs typeface="Arial"/>
              </a:rPr>
              <a:t>Inkast</a:t>
            </a:r>
          </a:p>
          <a:p>
            <a:pPr marL="226695" indent="-226695"/>
            <a:r>
              <a:rPr lang="sv-SE" dirty="0">
                <a:latin typeface="Arial"/>
                <a:cs typeface="Arial"/>
              </a:rPr>
              <a:t>Gröna kortet - "</a:t>
            </a:r>
            <a:r>
              <a:rPr lang="sv-SE" err="1">
                <a:latin typeface="Arial"/>
                <a:cs typeface="Arial"/>
              </a:rPr>
              <a:t>Fairplay</a:t>
            </a:r>
            <a:r>
              <a:rPr lang="sv-SE" dirty="0">
                <a:latin typeface="Arial"/>
                <a:cs typeface="Arial"/>
              </a:rPr>
              <a:t>"</a:t>
            </a:r>
          </a:p>
          <a:p>
            <a:pPr marL="226695" indent="-226695"/>
            <a:r>
              <a:rPr lang="sv-SE" dirty="0">
                <a:latin typeface="Arial"/>
                <a:cs typeface="Arial"/>
              </a:rPr>
              <a:t>Minus fyra mål = en extra spelare* </a:t>
            </a:r>
            <a:endParaRPr lang="sv-SE" dirty="0"/>
          </a:p>
        </p:txBody>
      </p:sp>
    </p:spTree>
    <p:extLst>
      <p:ext uri="{BB962C8B-B14F-4D97-AF65-F5344CB8AC3E}">
        <p14:creationId xmlns:p14="http://schemas.microsoft.com/office/powerpoint/2010/main" val="1125088278"/>
      </p:ext>
    </p:extLst>
  </p:cSld>
  <p:clrMapOvr>
    <a:masterClrMapping/>
  </p:clrMapOvr>
  <p:transition spd="slow">
    <p:push dir="u"/>
  </p:transition>
</p:sld>
</file>

<file path=ppt/theme/theme1.xml><?xml version="1.0" encoding="utf-8"?>
<a:theme xmlns:a="http://schemas.openxmlformats.org/drawingml/2006/main" name="Office-tema">
  <a:themeElements>
    <a:clrScheme name="RSF">
      <a:dk1>
        <a:srgbClr val="FFFFFF"/>
      </a:dk1>
      <a:lt1>
        <a:srgbClr val="FFFFFF"/>
      </a:lt1>
      <a:dk2>
        <a:srgbClr val="000000"/>
      </a:dk2>
      <a:lt2>
        <a:srgbClr val="000000"/>
      </a:lt2>
      <a:accent1>
        <a:srgbClr val="FFE200"/>
      </a:accent1>
      <a:accent2>
        <a:srgbClr val="FFFFFF"/>
      </a:accent2>
      <a:accent3>
        <a:srgbClr val="00783B"/>
      </a:accent3>
      <a:accent4>
        <a:srgbClr val="DBBE45"/>
      </a:accent4>
      <a:accent5>
        <a:srgbClr val="7F7F7F"/>
      </a:accent5>
      <a:accent6>
        <a:srgbClr val="262626"/>
      </a:accent6>
      <a:hlink>
        <a:srgbClr val="D8D8D8"/>
      </a:hlink>
      <a:folHlink>
        <a:srgbClr val="A5A5A5"/>
      </a:folHlink>
    </a:clrScheme>
    <a:fontScheme name="AKF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F - FÖRÄLDRAMÖTE - MALL - 2020" id="{7AB67CB1-EF9A-4AF1-9239-4B05CA761DD0}" vid="{B4B18297-42E1-4DBF-8650-AD1184DAFAE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6030</TotalTime>
  <Words>3182</Words>
  <Application>Microsoft Office PowerPoint</Application>
  <PresentationFormat>Bredbild</PresentationFormat>
  <Paragraphs>276</Paragraphs>
  <Slides>19</Slides>
  <Notes>17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19</vt:i4>
      </vt:variant>
    </vt:vector>
  </HeadingPairs>
  <TitlesOfParts>
    <vt:vector size="23" baseType="lpstr">
      <vt:lpstr>Arial</vt:lpstr>
      <vt:lpstr>Calibri</vt:lpstr>
      <vt:lpstr>Courier New</vt:lpstr>
      <vt:lpstr>Office-tema</vt:lpstr>
      <vt:lpstr>PowerPoint-presentation</vt:lpstr>
      <vt:lpstr>PowerPoint-presentation</vt:lpstr>
      <vt:lpstr>Agenda</vt:lpstr>
      <vt:lpstr>Organisation</vt:lpstr>
      <vt:lpstr>Träningar</vt:lpstr>
      <vt:lpstr>Aktiv coachning</vt:lpstr>
      <vt:lpstr>Matcher</vt:lpstr>
      <vt:lpstr>Seriespelet 2024</vt:lpstr>
      <vt:lpstr>Nyheter i matchspelet</vt:lpstr>
      <vt:lpstr>Kommunikation</vt:lpstr>
      <vt:lpstr>Uppdrag 2024</vt:lpstr>
      <vt:lpstr>Kläder och material</vt:lpstr>
      <vt:lpstr>Engagemang i laget</vt:lpstr>
      <vt:lpstr>Medlemskapet 2024</vt:lpstr>
      <vt:lpstr>Lagkassa/ekonomi</vt:lpstr>
      <vt:lpstr>Sponsorer</vt:lpstr>
      <vt:lpstr>Tillsammans är vi RSF</vt:lpstr>
      <vt:lpstr>Tack för att ni lyssnat!</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Ludvig Siggelin</dc:creator>
  <cp:lastModifiedBy>Ludvig Siggelin</cp:lastModifiedBy>
  <cp:revision>846</cp:revision>
  <dcterms:created xsi:type="dcterms:W3CDTF">2020-04-28T07:00:22Z</dcterms:created>
  <dcterms:modified xsi:type="dcterms:W3CDTF">2024-03-14T12:37:52Z</dcterms:modified>
</cp:coreProperties>
</file>