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ppt/ink/ink2.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59" r:id="rId6"/>
    <p:sldId id="260" r:id="rId7"/>
    <p:sldId id="276" r:id="rId8"/>
    <p:sldId id="277" r:id="rId9"/>
    <p:sldId id="278" r:id="rId10"/>
    <p:sldId id="262" r:id="rId11"/>
    <p:sldId id="266" r:id="rId12"/>
    <p:sldId id="269" r:id="rId13"/>
    <p:sldId id="264" r:id="rId14"/>
    <p:sldId id="273" r:id="rId15"/>
    <p:sldId id="275" r:id="rId16"/>
    <p:sldId id="26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59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0" d="100"/>
          <a:sy n="80" d="100"/>
        </p:scale>
        <p:origin x="710"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illa Johansson" userId="19a3c919-72dd-4f08-a2ed-8ceefc30373c" providerId="ADAL" clId="{3E0C6E5D-9BA7-4D65-A5E1-170FAA501114}"/>
    <pc:docChg chg="undo custSel addSld modSld">
      <pc:chgData name="Camilla Johansson" userId="19a3c919-72dd-4f08-a2ed-8ceefc30373c" providerId="ADAL" clId="{3E0C6E5D-9BA7-4D65-A5E1-170FAA501114}" dt="2023-02-26T13:02:47.040" v="4568" actId="20577"/>
      <pc:docMkLst>
        <pc:docMk/>
      </pc:docMkLst>
      <pc:sldChg chg="modSp mod">
        <pc:chgData name="Camilla Johansson" userId="19a3c919-72dd-4f08-a2ed-8ceefc30373c" providerId="ADAL" clId="{3E0C6E5D-9BA7-4D65-A5E1-170FAA501114}" dt="2023-02-13T13:28:13.014" v="13" actId="20577"/>
        <pc:sldMkLst>
          <pc:docMk/>
          <pc:sldMk cId="48749352" sldId="256"/>
        </pc:sldMkLst>
        <pc:spChg chg="mod">
          <ac:chgData name="Camilla Johansson" userId="19a3c919-72dd-4f08-a2ed-8ceefc30373c" providerId="ADAL" clId="{3E0C6E5D-9BA7-4D65-A5E1-170FAA501114}" dt="2023-02-13T13:28:13.014" v="13" actId="20577"/>
          <ac:spMkLst>
            <pc:docMk/>
            <pc:sldMk cId="48749352" sldId="256"/>
            <ac:spMk id="5" creationId="{00000000-0000-0000-0000-000000000000}"/>
          </ac:spMkLst>
        </pc:spChg>
      </pc:sldChg>
      <pc:sldChg chg="modSp mod">
        <pc:chgData name="Camilla Johansson" userId="19a3c919-72dd-4f08-a2ed-8ceefc30373c" providerId="ADAL" clId="{3E0C6E5D-9BA7-4D65-A5E1-170FAA501114}" dt="2023-02-13T14:12:34.595" v="1716" actId="2711"/>
        <pc:sldMkLst>
          <pc:docMk/>
          <pc:sldMk cId="233953711" sldId="257"/>
        </pc:sldMkLst>
        <pc:spChg chg="mod">
          <ac:chgData name="Camilla Johansson" userId="19a3c919-72dd-4f08-a2ed-8ceefc30373c" providerId="ADAL" clId="{3E0C6E5D-9BA7-4D65-A5E1-170FAA501114}" dt="2023-02-13T14:12:34.595" v="1716" actId="2711"/>
          <ac:spMkLst>
            <pc:docMk/>
            <pc:sldMk cId="233953711" sldId="257"/>
            <ac:spMk id="5" creationId="{00000000-0000-0000-0000-000000000000}"/>
          </ac:spMkLst>
        </pc:spChg>
      </pc:sldChg>
      <pc:sldChg chg="modSp mod">
        <pc:chgData name="Camilla Johansson" userId="19a3c919-72dd-4f08-a2ed-8ceefc30373c" providerId="ADAL" clId="{3E0C6E5D-9BA7-4D65-A5E1-170FAA501114}" dt="2023-02-13T14:15:44.354" v="1784" actId="27636"/>
        <pc:sldMkLst>
          <pc:docMk/>
          <pc:sldMk cId="834367702" sldId="259"/>
        </pc:sldMkLst>
        <pc:spChg chg="mod">
          <ac:chgData name="Camilla Johansson" userId="19a3c919-72dd-4f08-a2ed-8ceefc30373c" providerId="ADAL" clId="{3E0C6E5D-9BA7-4D65-A5E1-170FAA501114}" dt="2023-02-13T14:15:44.354" v="1784" actId="27636"/>
          <ac:spMkLst>
            <pc:docMk/>
            <pc:sldMk cId="834367702" sldId="259"/>
            <ac:spMk id="5" creationId="{00000000-0000-0000-0000-000000000000}"/>
          </ac:spMkLst>
        </pc:spChg>
      </pc:sldChg>
      <pc:sldChg chg="addSp modSp mod">
        <pc:chgData name="Camilla Johansson" userId="19a3c919-72dd-4f08-a2ed-8ceefc30373c" providerId="ADAL" clId="{3E0C6E5D-9BA7-4D65-A5E1-170FAA501114}" dt="2023-02-13T14:50:04.055" v="3989" actId="20577"/>
        <pc:sldMkLst>
          <pc:docMk/>
          <pc:sldMk cId="234554068" sldId="260"/>
        </pc:sldMkLst>
        <pc:spChg chg="mod">
          <ac:chgData name="Camilla Johansson" userId="19a3c919-72dd-4f08-a2ed-8ceefc30373c" providerId="ADAL" clId="{3E0C6E5D-9BA7-4D65-A5E1-170FAA501114}" dt="2023-02-13T14:50:04.055" v="3989" actId="20577"/>
          <ac:spMkLst>
            <pc:docMk/>
            <pc:sldMk cId="234554068" sldId="260"/>
            <ac:spMk id="5" creationId="{00000000-0000-0000-0000-000000000000}"/>
          </ac:spMkLst>
        </pc:spChg>
        <pc:picChg chg="add mod">
          <ac:chgData name="Camilla Johansson" userId="19a3c919-72dd-4f08-a2ed-8ceefc30373c" providerId="ADAL" clId="{3E0C6E5D-9BA7-4D65-A5E1-170FAA501114}" dt="2023-02-13T14:48:01.454" v="3948" actId="1076"/>
          <ac:picMkLst>
            <pc:docMk/>
            <pc:sldMk cId="234554068" sldId="260"/>
            <ac:picMk id="3" creationId="{0485F8F7-6C51-5E14-FE4B-3FB9C8D32EC0}"/>
          </ac:picMkLst>
        </pc:picChg>
      </pc:sldChg>
      <pc:sldChg chg="modSp mod">
        <pc:chgData name="Camilla Johansson" userId="19a3c919-72dd-4f08-a2ed-8ceefc30373c" providerId="ADAL" clId="{3E0C6E5D-9BA7-4D65-A5E1-170FAA501114}" dt="2023-02-13T14:12:52.088" v="1717" actId="2711"/>
        <pc:sldMkLst>
          <pc:docMk/>
          <pc:sldMk cId="3269439986" sldId="261"/>
        </pc:sldMkLst>
        <pc:spChg chg="mod">
          <ac:chgData name="Camilla Johansson" userId="19a3c919-72dd-4f08-a2ed-8ceefc30373c" providerId="ADAL" clId="{3E0C6E5D-9BA7-4D65-A5E1-170FAA501114}" dt="2023-02-13T14:12:52.088" v="1717" actId="2711"/>
          <ac:spMkLst>
            <pc:docMk/>
            <pc:sldMk cId="3269439986" sldId="261"/>
            <ac:spMk id="5" creationId="{00000000-0000-0000-0000-000000000000}"/>
          </ac:spMkLst>
        </pc:spChg>
      </pc:sldChg>
      <pc:sldChg chg="modSp mod">
        <pc:chgData name="Camilla Johansson" userId="19a3c919-72dd-4f08-a2ed-8ceefc30373c" providerId="ADAL" clId="{3E0C6E5D-9BA7-4D65-A5E1-170FAA501114}" dt="2023-02-13T14:51:44.474" v="4013" actId="20577"/>
        <pc:sldMkLst>
          <pc:docMk/>
          <pc:sldMk cId="1627313910" sldId="262"/>
        </pc:sldMkLst>
        <pc:spChg chg="mod">
          <ac:chgData name="Camilla Johansson" userId="19a3c919-72dd-4f08-a2ed-8ceefc30373c" providerId="ADAL" clId="{3E0C6E5D-9BA7-4D65-A5E1-170FAA501114}" dt="2023-02-13T14:51:44.474" v="4013" actId="20577"/>
          <ac:spMkLst>
            <pc:docMk/>
            <pc:sldMk cId="1627313910" sldId="262"/>
            <ac:spMk id="5" creationId="{00000000-0000-0000-0000-000000000000}"/>
          </ac:spMkLst>
        </pc:spChg>
      </pc:sldChg>
      <pc:sldChg chg="modSp mod">
        <pc:chgData name="Camilla Johansson" userId="19a3c919-72dd-4f08-a2ed-8ceefc30373c" providerId="ADAL" clId="{3E0C6E5D-9BA7-4D65-A5E1-170FAA501114}" dt="2023-02-19T16:28:27.153" v="4539" actId="27636"/>
        <pc:sldMkLst>
          <pc:docMk/>
          <pc:sldMk cId="1564027852" sldId="264"/>
        </pc:sldMkLst>
        <pc:spChg chg="mod">
          <ac:chgData name="Camilla Johansson" userId="19a3c919-72dd-4f08-a2ed-8ceefc30373c" providerId="ADAL" clId="{3E0C6E5D-9BA7-4D65-A5E1-170FAA501114}" dt="2023-02-19T16:28:27.153" v="4539" actId="27636"/>
          <ac:spMkLst>
            <pc:docMk/>
            <pc:sldMk cId="1564027852" sldId="264"/>
            <ac:spMk id="5" creationId="{00000000-0000-0000-0000-000000000000}"/>
          </ac:spMkLst>
        </pc:spChg>
      </pc:sldChg>
      <pc:sldChg chg="modSp mod">
        <pc:chgData name="Camilla Johansson" userId="19a3c919-72dd-4f08-a2ed-8ceefc30373c" providerId="ADAL" clId="{3E0C6E5D-9BA7-4D65-A5E1-170FAA501114}" dt="2023-02-13T14:58:31.033" v="4174" actId="403"/>
        <pc:sldMkLst>
          <pc:docMk/>
          <pc:sldMk cId="1276860123" sldId="266"/>
        </pc:sldMkLst>
        <pc:spChg chg="mod">
          <ac:chgData name="Camilla Johansson" userId="19a3c919-72dd-4f08-a2ed-8ceefc30373c" providerId="ADAL" clId="{3E0C6E5D-9BA7-4D65-A5E1-170FAA501114}" dt="2023-02-13T14:58:31.033" v="4174" actId="403"/>
          <ac:spMkLst>
            <pc:docMk/>
            <pc:sldMk cId="1276860123" sldId="266"/>
            <ac:spMk id="5" creationId="{00000000-0000-0000-0000-000000000000}"/>
          </ac:spMkLst>
        </pc:spChg>
      </pc:sldChg>
      <pc:sldChg chg="modSp mod">
        <pc:chgData name="Camilla Johansson" userId="19a3c919-72dd-4f08-a2ed-8ceefc30373c" providerId="ADAL" clId="{3E0C6E5D-9BA7-4D65-A5E1-170FAA501114}" dt="2023-02-13T14:59:32.635" v="4182" actId="5793"/>
        <pc:sldMkLst>
          <pc:docMk/>
          <pc:sldMk cId="798723749" sldId="273"/>
        </pc:sldMkLst>
        <pc:spChg chg="mod">
          <ac:chgData name="Camilla Johansson" userId="19a3c919-72dd-4f08-a2ed-8ceefc30373c" providerId="ADAL" clId="{3E0C6E5D-9BA7-4D65-A5E1-170FAA501114}" dt="2023-02-13T14:59:32.635" v="4182" actId="5793"/>
          <ac:spMkLst>
            <pc:docMk/>
            <pc:sldMk cId="798723749" sldId="273"/>
            <ac:spMk id="5" creationId="{00000000-0000-0000-0000-000000000000}"/>
          </ac:spMkLst>
        </pc:spChg>
      </pc:sldChg>
      <pc:sldChg chg="modSp add mod">
        <pc:chgData name="Camilla Johansson" userId="19a3c919-72dd-4f08-a2ed-8ceefc30373c" providerId="ADAL" clId="{3E0C6E5D-9BA7-4D65-A5E1-170FAA501114}" dt="2023-02-26T13:02:47.040" v="4568" actId="20577"/>
        <pc:sldMkLst>
          <pc:docMk/>
          <pc:sldMk cId="3221411173" sldId="276"/>
        </pc:sldMkLst>
        <pc:spChg chg="mod">
          <ac:chgData name="Camilla Johansson" userId="19a3c919-72dd-4f08-a2ed-8ceefc30373c" providerId="ADAL" clId="{3E0C6E5D-9BA7-4D65-A5E1-170FAA501114}" dt="2023-02-26T13:02:47.040" v="4568" actId="20577"/>
          <ac:spMkLst>
            <pc:docMk/>
            <pc:sldMk cId="3221411173" sldId="276"/>
            <ac:spMk id="5" creationId="{00000000-0000-0000-0000-000000000000}"/>
          </ac:spMkLst>
        </pc:spChg>
      </pc:sldChg>
      <pc:sldChg chg="addSp delSp modSp add mod">
        <pc:chgData name="Camilla Johansson" userId="19a3c919-72dd-4f08-a2ed-8ceefc30373c" providerId="ADAL" clId="{3E0C6E5D-9BA7-4D65-A5E1-170FAA501114}" dt="2023-02-20T14:14:42.969" v="4550" actId="20577"/>
        <pc:sldMkLst>
          <pc:docMk/>
          <pc:sldMk cId="2038679780" sldId="277"/>
        </pc:sldMkLst>
        <pc:spChg chg="add del mod">
          <ac:chgData name="Camilla Johansson" userId="19a3c919-72dd-4f08-a2ed-8ceefc30373c" providerId="ADAL" clId="{3E0C6E5D-9BA7-4D65-A5E1-170FAA501114}" dt="2023-02-13T14:11:39.116" v="1714"/>
          <ac:spMkLst>
            <pc:docMk/>
            <pc:sldMk cId="2038679780" sldId="277"/>
            <ac:spMk id="2" creationId="{0AA8B2DD-7C7B-2F04-67E4-32C2037591CE}"/>
          </ac:spMkLst>
        </pc:spChg>
        <pc:spChg chg="add mod">
          <ac:chgData name="Camilla Johansson" userId="19a3c919-72dd-4f08-a2ed-8ceefc30373c" providerId="ADAL" clId="{3E0C6E5D-9BA7-4D65-A5E1-170FAA501114}" dt="2023-02-20T14:14:42.969" v="4550" actId="20577"/>
          <ac:spMkLst>
            <pc:docMk/>
            <pc:sldMk cId="2038679780" sldId="277"/>
            <ac:spMk id="3" creationId="{FB9B1C27-00D3-D665-F048-F7545CD8E347}"/>
          </ac:spMkLst>
        </pc:spChg>
        <pc:spChg chg="mod">
          <ac:chgData name="Camilla Johansson" userId="19a3c919-72dd-4f08-a2ed-8ceefc30373c" providerId="ADAL" clId="{3E0C6E5D-9BA7-4D65-A5E1-170FAA501114}" dt="2023-02-13T14:09:34.538" v="1567" actId="14100"/>
          <ac:spMkLst>
            <pc:docMk/>
            <pc:sldMk cId="2038679780" sldId="277"/>
            <ac:spMk id="5" creationId="{00000000-0000-0000-0000-000000000000}"/>
          </ac:spMkLst>
        </pc:spChg>
      </pc:sldChg>
      <pc:sldChg chg="modSp add mod">
        <pc:chgData name="Camilla Johansson" userId="19a3c919-72dd-4f08-a2ed-8ceefc30373c" providerId="ADAL" clId="{3E0C6E5D-9BA7-4D65-A5E1-170FAA501114}" dt="2023-02-20T16:16:10.889" v="4566" actId="20577"/>
        <pc:sldMkLst>
          <pc:docMk/>
          <pc:sldMk cId="1490017870" sldId="278"/>
        </pc:sldMkLst>
        <pc:spChg chg="mod">
          <ac:chgData name="Camilla Johansson" userId="19a3c919-72dd-4f08-a2ed-8ceefc30373c" providerId="ADAL" clId="{3E0C6E5D-9BA7-4D65-A5E1-170FAA501114}" dt="2023-02-20T16:16:10.889" v="4566" actId="20577"/>
          <ac:spMkLst>
            <pc:docMk/>
            <pc:sldMk cId="1490017870" sldId="278"/>
            <ac:spMk id="3" creationId="{FB9B1C27-00D3-D665-F048-F7545CD8E347}"/>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7T15:28:16.74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356 54,'1348'0,"-2040"-26,-77 0,755 25,-1 1,0 1,1 0,-1 1,1 1,-1 0,1 1,-23 9,21-6,8-4,0 1,0 0,0 0,1 0,-1 1,-8 8,15-13,0 1,0 0,0 1,0-1,0 0,1 0,-1 0,0 0,1 1,-1-1,1 0,0 0,-1 1,1-1,0 0,0 1,0-1,0 1,0 1,0-1,1 0,0 1,0-1,0 0,0 1,0-1,1 0,-1 0,1 0,-1 0,1-1,0 1,0 0,3 2,19 14,2 0,0-2,1 0,1-2,0-1,1-2,1 0,-1-2,2-1,-1-2,32 3,36-1,0-3,117-11,-25-6,226-5,-396 18,-8 0,1-1,-1 0,1-1,-1 0,1-1,-1 0,0-1,23-9,-20 6,0 1,1 0,-1 0,1 2,30-3,81 4,-97 3,-7-1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27T15:28:21.71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29,'3'-2,"0"1,0-1,0 0,0 1,1 0,-1-1,0 1,1 0,-1 1,0-1,1 1,5-1,0 0,120-9,190 7,-152 6,922-3,-1104 1,1 1,-1 1,-28 9,-5 0,-15-1,-1-4,-128-2,160-4,-61 10,-5 1,-97-12,-24 1,98 10,-69 3,-122-14,291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sv-SE"/>
              <a:t>Klicka här för att ändra format</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2/26/2023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sv-SE"/>
              <a:t>Klicka här för att ändra format</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1B80C674-7DFC-42FE-B9CD-82963CDB1557}" type="datetimeFigureOut">
              <a:rPr lang="en-US" dirty="0"/>
              <a:t>2/26/2023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sv-SE"/>
              <a:t>Klicka här för att ändra format</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2076456F-F47D-4F25-8053-2A695DA0CA7D}" type="datetimeFigureOut">
              <a:rPr lang="en-US" dirty="0"/>
              <a:t>2/26/2023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sv-SE"/>
              <a:t>Klicka här för att ändra format</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5D6C7379-69CC-4837-9905-BEBA22830C8A}" type="datetimeFigureOut">
              <a:rPr lang="en-US" dirty="0"/>
              <a:t>2/26/2023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sv-SE"/>
              <a:t>Klicka här för att ändra format</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49EB8B7E-8AEE-4F10-BFEE-C999AD004D36}" type="datetimeFigureOut">
              <a:rPr lang="en-US" dirty="0"/>
              <a:t>2/26/2023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er">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sv-SE"/>
              <a:t>Klicka här för att ändra format</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sv-SE"/>
              <a:t>Klicka här för att ändra format på bakgrundstexten</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sv-SE"/>
              <a:t>Klicka här för att ändra format på bakgrundstexten</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3" name="Date Placeholder 2"/>
          <p:cNvSpPr>
            <a:spLocks noGrp="1"/>
          </p:cNvSpPr>
          <p:nvPr>
            <p:ph type="dt" sz="half" idx="10"/>
          </p:nvPr>
        </p:nvSpPr>
        <p:spPr/>
        <p:txBody>
          <a:bodyPr/>
          <a:lstStyle/>
          <a:p>
            <a:fld id="{8668F3F9-58BC-440B-B37B-805B9055EF92}" type="datetimeFigureOut">
              <a:rPr lang="en-US" dirty="0"/>
              <a:t>2/26/2023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kolumner">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sv-SE"/>
              <a:t>Klicka här för att ändra format</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3" name="Date Placeholder 2"/>
          <p:cNvSpPr>
            <a:spLocks noGrp="1"/>
          </p:cNvSpPr>
          <p:nvPr>
            <p:ph type="dt" sz="half" idx="10"/>
          </p:nvPr>
        </p:nvSpPr>
        <p:spPr/>
        <p:txBody>
          <a:bodyPr/>
          <a:lstStyle/>
          <a:p>
            <a:fld id="{0D5A53AF-48EA-489D-8260-9DCAB666386A}" type="datetimeFigureOut">
              <a:rPr lang="en-US" dirty="0"/>
              <a:t>2/26/2023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2/26/2023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v-SE"/>
              <a:t>Klicka här för att ändra format</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2/26/2023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2/26/2023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sv-SE"/>
              <a:t>Klicka här för att ändra format</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2/26/2023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2/26/2023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v-SE"/>
              <a:t>Klicka här för att ändra format</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1120000" y="2505075"/>
            <a:ext cx="5025216"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sv-SE"/>
              <a:t>Klicka här för att ändra format på bakgrundstexten</a:t>
            </a:r>
          </a:p>
        </p:txBody>
      </p:sp>
      <p:sp>
        <p:nvSpPr>
          <p:cNvPr id="6" name="Content Placeholder 5"/>
          <p:cNvSpPr>
            <a:spLocks noGrp="1"/>
          </p:cNvSpPr>
          <p:nvPr>
            <p:ph sz="quarter" idx="4"/>
          </p:nvPr>
        </p:nvSpPr>
        <p:spPr>
          <a:xfrm>
            <a:off x="6319840" y="2505075"/>
            <a:ext cx="503554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2/26/2023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2/26/2023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2/26/2023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F7D1BD23-6E54-4D9D-AD88-A2813C73CC25}" type="datetimeFigureOut">
              <a:rPr lang="en-US" dirty="0"/>
              <a:t>2/26/2023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1471A834-4F3C-4AF9-9C74-05EC35A0F292}" type="datetimeFigureOut">
              <a:rPr lang="en-US" dirty="0"/>
              <a:t>2/26/2023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2/26/2023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customXml" Target="../ink/ink2.xml"/><Relationship Id="rId5" Type="http://schemas.openxmlformats.org/officeDocument/2006/relationships/image" Target="../media/image7.png"/><Relationship Id="rId4" Type="http://schemas.openxmlformats.org/officeDocument/2006/relationships/customXml" Target="../ink/ink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giffcupen.se/"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www.procup.se/cup/36147.htm" TargetMode="External"/><Relationship Id="rId4" Type="http://schemas.openxmlformats.org/officeDocument/2006/relationships/hyperlink" Target="https://www.cupmate.nu/cup/snff-cup"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gothiacup.se/sv"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www.eskilscupen.n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416326" y="2114926"/>
            <a:ext cx="9144000" cy="2187108"/>
          </a:xfrm>
        </p:spPr>
        <p:txBody>
          <a:bodyPr/>
          <a:lstStyle/>
          <a:p>
            <a:pPr algn="ctr"/>
            <a:r>
              <a:rPr lang="sv-SE" dirty="0">
                <a:solidFill>
                  <a:schemeClr val="tx1"/>
                </a:solidFill>
              </a:rPr>
              <a:t>Välkommen till föräldramöte Lerkil P2011</a:t>
            </a:r>
          </a:p>
          <a:p>
            <a:pPr algn="ctr"/>
            <a:r>
              <a:rPr lang="sv-SE" dirty="0">
                <a:solidFill>
                  <a:schemeClr val="tx1"/>
                </a:solidFill>
              </a:rPr>
              <a:t>2023-02-20</a:t>
            </a:r>
          </a:p>
          <a:p>
            <a:pPr algn="ctr"/>
            <a:endParaRPr lang="sv-SE" dirty="0"/>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48749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554181" y="387837"/>
            <a:ext cx="11342255" cy="6359192"/>
          </a:xfrm>
          <a:solidFill>
            <a:srgbClr val="17597B"/>
          </a:solidFill>
        </p:spPr>
        <p:txBody>
          <a:bodyPr>
            <a:normAutofit fontScale="85000" lnSpcReduction="10000"/>
          </a:bodyPr>
          <a:lstStyle/>
          <a:p>
            <a:pPr algn="ctr"/>
            <a:r>
              <a:rPr lang="sv-SE" sz="4200" b="1" dirty="0">
                <a:solidFill>
                  <a:schemeClr val="tx1"/>
                </a:solidFill>
              </a:rPr>
              <a:t>Föräldraåtaganden</a:t>
            </a:r>
          </a:p>
          <a:p>
            <a:pPr algn="ctr"/>
            <a:endParaRPr lang="sv-SE" sz="1800" dirty="0">
              <a:solidFill>
                <a:schemeClr val="tx1"/>
              </a:solidFill>
            </a:endParaRPr>
          </a:p>
          <a:p>
            <a:pPr algn="ctr"/>
            <a:r>
              <a:rPr lang="sv-SE" sz="2600" dirty="0">
                <a:solidFill>
                  <a:schemeClr val="tx1"/>
                </a:solidFill>
              </a:rPr>
              <a:t>Medlems- och deltagaravgifter täcker inte alla utgifter i klubben, därför är klubben beroende</a:t>
            </a:r>
          </a:p>
          <a:p>
            <a:pPr algn="ctr"/>
            <a:r>
              <a:rPr lang="sv-SE" sz="2600" dirty="0">
                <a:solidFill>
                  <a:schemeClr val="tx1"/>
                </a:solidFill>
              </a:rPr>
              <a:t> av ideella initiativ vid klubbens aktiviteter såsom Lerkilscupen, Lerkilsdagen, A-lagskiosken,</a:t>
            </a:r>
          </a:p>
          <a:p>
            <a:pPr algn="ctr"/>
            <a:r>
              <a:rPr lang="sv-SE" sz="2600" dirty="0">
                <a:solidFill>
                  <a:schemeClr val="tx1"/>
                </a:solidFill>
              </a:rPr>
              <a:t> (Luciacupen), eventuella  städdagar mm</a:t>
            </a:r>
          </a:p>
          <a:p>
            <a:pPr algn="ctr"/>
            <a:endParaRPr lang="sv-SE" sz="2600" dirty="0">
              <a:solidFill>
                <a:schemeClr val="tx1"/>
              </a:solidFill>
            </a:endParaRPr>
          </a:p>
          <a:p>
            <a:pPr algn="ctr">
              <a:lnSpc>
                <a:spcPct val="110000"/>
              </a:lnSpc>
            </a:pPr>
            <a:r>
              <a:rPr lang="sv-SE" sz="2600" dirty="0">
                <a:solidFill>
                  <a:schemeClr val="tx1"/>
                </a:solidFill>
              </a:rPr>
              <a:t>För att lösa arbetsuppgifter/pass inom Lerkil P2011 har vi en föräldragrupp, bestående av Liselotte Gustafsson och Julia Tollesson, som är med och leder och fördelar arbetet.</a:t>
            </a:r>
          </a:p>
          <a:p>
            <a:pPr algn="ctr"/>
            <a:endParaRPr lang="sv-SE" sz="2600" dirty="0">
              <a:solidFill>
                <a:schemeClr val="tx1"/>
              </a:solidFill>
            </a:endParaRPr>
          </a:p>
          <a:p>
            <a:pPr algn="ctr"/>
            <a:r>
              <a:rPr lang="sv-SE" sz="2600" dirty="0">
                <a:solidFill>
                  <a:schemeClr val="tx1"/>
                </a:solidFill>
              </a:rPr>
              <a:t>Lagkassa behövs för oss som lag för att vi ska kunna betala avgifter till cuper, domare,</a:t>
            </a:r>
          </a:p>
          <a:p>
            <a:pPr algn="ctr"/>
            <a:r>
              <a:rPr lang="sv-SE" sz="2600" dirty="0">
                <a:solidFill>
                  <a:schemeClr val="tx1"/>
                </a:solidFill>
              </a:rPr>
              <a:t> framtida träningsläger, gemensamma aktiviteter mm. Pengar fås in genom t.ex.</a:t>
            </a:r>
          </a:p>
          <a:p>
            <a:pPr algn="ctr"/>
            <a:r>
              <a:rPr lang="sv-SE" sz="2600" dirty="0">
                <a:solidFill>
                  <a:schemeClr val="tx1"/>
                </a:solidFill>
              </a:rPr>
              <a:t>fikaförsäljning eller annan försäljning/aktiviteter.  Vad vill vi spara till och hur kommer vi dit?</a:t>
            </a:r>
          </a:p>
          <a:p>
            <a:pPr algn="ctr"/>
            <a:endParaRPr lang="sv-SE" sz="2000" dirty="0">
              <a:solidFill>
                <a:schemeClr val="tx1"/>
              </a:solidFill>
            </a:endParaRPr>
          </a:p>
          <a:p>
            <a:pPr algn="ctr"/>
            <a:r>
              <a:rPr lang="sv-SE" sz="2400" b="1" dirty="0">
                <a:solidFill>
                  <a:schemeClr val="tx1"/>
                </a:solidFill>
              </a:rPr>
              <a:t>Lagkassa P2011 per 2023-02-13: </a:t>
            </a:r>
          </a:p>
          <a:p>
            <a:pPr algn="ctr"/>
            <a:r>
              <a:rPr lang="sv-SE" sz="2000" dirty="0">
                <a:solidFill>
                  <a:schemeClr val="tx1"/>
                </a:solidFill>
              </a:rPr>
              <a:t>Lagkonto Swedbank: 18877,20kr (+ cupavgifter på 13700 vi ligger ute med)</a:t>
            </a:r>
          </a:p>
          <a:p>
            <a:pPr algn="ctr"/>
            <a:r>
              <a:rPr lang="sv-SE" sz="2000" dirty="0">
                <a:solidFill>
                  <a:schemeClr val="tx1"/>
                </a:solidFill>
              </a:rPr>
              <a:t>Lagkonto Lerkil: 9679 kr</a:t>
            </a:r>
            <a:endParaRPr lang="sv-SE" sz="1100" dirty="0"/>
          </a:p>
          <a:p>
            <a:pPr algn="ctr"/>
            <a:endParaRPr lang="sv-SE" sz="1100" dirty="0"/>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1627313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340882" y="1524000"/>
            <a:ext cx="11510236" cy="4421792"/>
          </a:xfrm>
          <a:solidFill>
            <a:srgbClr val="17597B"/>
          </a:solidFill>
        </p:spPr>
        <p:txBody>
          <a:bodyPr bIns="108000" spcCol="72000">
            <a:normAutofit/>
          </a:bodyPr>
          <a:lstStyle/>
          <a:p>
            <a:pPr algn="ctr"/>
            <a:r>
              <a:rPr lang="sv-SE" sz="4200" b="1" dirty="0">
                <a:solidFill>
                  <a:schemeClr val="tx1"/>
                </a:solidFill>
              </a:rPr>
              <a:t>Föräldraåtagande VT 2023</a:t>
            </a:r>
          </a:p>
          <a:p>
            <a:pPr algn="ctr"/>
            <a:endParaRPr lang="sv-SE" sz="2000" dirty="0">
              <a:solidFill>
                <a:schemeClr val="tx1"/>
              </a:solidFill>
            </a:endParaRPr>
          </a:p>
          <a:p>
            <a:pPr algn="ctr"/>
            <a:r>
              <a:rPr lang="sv-SE" sz="2800" b="1" dirty="0">
                <a:solidFill>
                  <a:schemeClr val="tx1"/>
                </a:solidFill>
              </a:rPr>
              <a:t>Försäsongs cup – Lördag 11/3</a:t>
            </a:r>
          </a:p>
          <a:p>
            <a:pPr algn="ctr">
              <a:lnSpc>
                <a:spcPct val="120000"/>
              </a:lnSpc>
            </a:pPr>
            <a:r>
              <a:rPr lang="sv-SE" sz="2300" dirty="0">
                <a:solidFill>
                  <a:schemeClr val="tx1"/>
                </a:solidFill>
                <a:latin typeface="+mn-lt"/>
              </a:rPr>
              <a:t>Se tidigare info samt utskick gjorda på Laget.se. </a:t>
            </a:r>
          </a:p>
          <a:p>
            <a:pPr algn="ctr"/>
            <a:endParaRPr lang="sv-SE" sz="2300" dirty="0">
              <a:solidFill>
                <a:schemeClr val="tx1"/>
              </a:solidFill>
              <a:sym typeface="Wingdings" panose="05000000000000000000" pitchFamily="2" charset="2"/>
            </a:endParaRPr>
          </a:p>
          <a:p>
            <a:pPr algn="ctr"/>
            <a:r>
              <a:rPr lang="sv-SE" sz="2800" b="1" dirty="0">
                <a:solidFill>
                  <a:schemeClr val="tx1"/>
                </a:solidFill>
              </a:rPr>
              <a:t>Lerkilscupen – 16-18/6</a:t>
            </a:r>
            <a:endParaRPr lang="sv-SE" sz="2400" b="1" dirty="0">
              <a:solidFill>
                <a:schemeClr val="tx1"/>
              </a:solidFill>
            </a:endParaRPr>
          </a:p>
          <a:p>
            <a:pPr algn="ctr"/>
            <a:r>
              <a:rPr lang="sv-SE" sz="2300" b="0" i="0" dirty="0">
                <a:solidFill>
                  <a:schemeClr val="tx1"/>
                </a:solidFill>
                <a:effectLst/>
                <a:latin typeface="Corbel" panose="020B0503020204020204" pitchFamily="34" charset="0"/>
              </a:rPr>
              <a:t>Som vanligt kommer vi bli tilldelade arbetspass, mer info kommer när det närmar sig.</a:t>
            </a:r>
          </a:p>
          <a:p>
            <a:pPr algn="ctr"/>
            <a:r>
              <a:rPr lang="sv-SE" sz="2300" dirty="0" err="1">
                <a:solidFill>
                  <a:schemeClr val="tx1"/>
                </a:solidFill>
                <a:latin typeface="Corbel" panose="020B0503020204020204" pitchFamily="34" charset="0"/>
              </a:rPr>
              <a:t>Spelag</a:t>
            </a:r>
            <a:r>
              <a:rPr lang="sv-SE" sz="2300" dirty="0">
                <a:solidFill>
                  <a:schemeClr val="tx1"/>
                </a:solidFill>
                <a:latin typeface="Corbel" panose="020B0503020204020204" pitchFamily="34" charset="0"/>
              </a:rPr>
              <a:t> för våra killar är 18/6</a:t>
            </a:r>
            <a:endParaRPr lang="sv-SE" sz="2300" b="0" i="0" dirty="0">
              <a:solidFill>
                <a:schemeClr val="tx1"/>
              </a:solidFill>
              <a:effectLst/>
              <a:latin typeface="Corbel" panose="020B0503020204020204" pitchFamily="34" charset="0"/>
            </a:endParaRPr>
          </a:p>
          <a:p>
            <a:pPr algn="ctr"/>
            <a:endParaRPr lang="sv-SE" sz="2300" b="0" i="0" dirty="0">
              <a:solidFill>
                <a:schemeClr val="tx1"/>
              </a:solidFill>
              <a:effectLst/>
              <a:latin typeface="Corbel" panose="020B0503020204020204" pitchFamily="34" charset="0"/>
            </a:endParaRPr>
          </a:p>
          <a:p>
            <a:pPr algn="ctr"/>
            <a:endParaRPr lang="sv-SE" sz="1100" dirty="0"/>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1276860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407619" y="975361"/>
            <a:ext cx="9144000" cy="3396342"/>
          </a:xfrm>
        </p:spPr>
        <p:txBody>
          <a:bodyPr>
            <a:normAutofit/>
          </a:bodyPr>
          <a:lstStyle/>
          <a:p>
            <a:pPr algn="ctr"/>
            <a:endParaRPr lang="sv-SE" sz="2400" dirty="0"/>
          </a:p>
          <a:p>
            <a:pPr algn="ctr"/>
            <a:endParaRPr lang="sv-SE" sz="2400" dirty="0"/>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
        <p:nvSpPr>
          <p:cNvPr id="2" name="Rektangel 1">
            <a:extLst>
              <a:ext uri="{FF2B5EF4-FFF2-40B4-BE49-F238E27FC236}">
                <a16:creationId xmlns:a16="http://schemas.microsoft.com/office/drawing/2014/main" id="{5F53301D-5EB5-4E01-B7A3-3CDDC43DB2DE}"/>
              </a:ext>
            </a:extLst>
          </p:cNvPr>
          <p:cNvSpPr/>
          <p:nvPr/>
        </p:nvSpPr>
        <p:spPr>
          <a:xfrm>
            <a:off x="1407619" y="788489"/>
            <a:ext cx="10012557" cy="1969770"/>
          </a:xfrm>
          <a:prstGeom prst="rect">
            <a:avLst/>
          </a:prstGeom>
        </p:spPr>
        <p:txBody>
          <a:bodyPr wrap="square">
            <a:spAutoFit/>
          </a:bodyPr>
          <a:lstStyle/>
          <a:p>
            <a:pPr algn="ctr"/>
            <a:r>
              <a:rPr lang="sv-SE" sz="3600" b="1" dirty="0"/>
              <a:t>Laget.se – aktiviteter och information</a:t>
            </a:r>
          </a:p>
          <a:p>
            <a:endParaRPr lang="sv-SE" sz="1400" b="1" dirty="0"/>
          </a:p>
          <a:p>
            <a:endParaRPr lang="sv-SE" sz="400" b="1" dirty="0"/>
          </a:p>
          <a:p>
            <a:r>
              <a:rPr lang="sv-SE" b="1" dirty="0"/>
              <a:t>KALENDER</a:t>
            </a:r>
          </a:p>
          <a:p>
            <a:endParaRPr lang="sv-SE" sz="1400" b="1" dirty="0"/>
          </a:p>
          <a:p>
            <a:r>
              <a:rPr lang="sv-SE" dirty="0"/>
              <a:t>Mer info kan ses i kalendern om ni klickar på aktivitet (om det är inskrivet). Vi försöker här lägga info om samlingstid, plats mm här för att underlätta.</a:t>
            </a:r>
          </a:p>
        </p:txBody>
      </p:sp>
      <p:pic>
        <p:nvPicPr>
          <p:cNvPr id="7" name="Picture 3">
            <a:extLst>
              <a:ext uri="{FF2B5EF4-FFF2-40B4-BE49-F238E27FC236}">
                <a16:creationId xmlns:a16="http://schemas.microsoft.com/office/drawing/2014/main" id="{9E00D336-F6D8-4841-80D3-3437FCD3E1A7}"/>
              </a:ext>
            </a:extLst>
          </p:cNvPr>
          <p:cNvPicPr>
            <a:picLocks noChangeAspect="1"/>
          </p:cNvPicPr>
          <p:nvPr/>
        </p:nvPicPr>
        <p:blipFill>
          <a:blip r:embed="rId3"/>
          <a:stretch>
            <a:fillRect/>
          </a:stretch>
        </p:blipFill>
        <p:spPr>
          <a:xfrm>
            <a:off x="150589" y="2945131"/>
            <a:ext cx="6581498" cy="1705134"/>
          </a:xfrm>
          <a:prstGeom prst="rect">
            <a:avLst/>
          </a:prstGeom>
        </p:spPr>
      </p:pic>
      <p:pic>
        <p:nvPicPr>
          <p:cNvPr id="8" name="Picture 4">
            <a:extLst>
              <a:ext uri="{FF2B5EF4-FFF2-40B4-BE49-F238E27FC236}">
                <a16:creationId xmlns:a16="http://schemas.microsoft.com/office/drawing/2014/main" id="{B890C10B-B1A7-4531-A8F9-84FE1A0527D5}"/>
              </a:ext>
            </a:extLst>
          </p:cNvPr>
          <p:cNvPicPr>
            <a:picLocks noChangeAspect="1"/>
          </p:cNvPicPr>
          <p:nvPr/>
        </p:nvPicPr>
        <p:blipFill>
          <a:blip r:embed="rId4"/>
          <a:stretch>
            <a:fillRect/>
          </a:stretch>
        </p:blipFill>
        <p:spPr>
          <a:xfrm>
            <a:off x="4202884" y="3546748"/>
            <a:ext cx="7642289" cy="2835579"/>
          </a:xfrm>
          <a:prstGeom prst="rect">
            <a:avLst/>
          </a:prstGeom>
        </p:spPr>
      </p:pic>
    </p:spTree>
    <p:extLst>
      <p:ext uri="{BB962C8B-B14F-4D97-AF65-F5344CB8AC3E}">
        <p14:creationId xmlns:p14="http://schemas.microsoft.com/office/powerpoint/2010/main" val="54127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1066800" y="3385408"/>
            <a:ext cx="10058400" cy="2189747"/>
          </a:xfrm>
          <a:prstGeom prst="rect">
            <a:avLst/>
          </a:prstGeom>
        </p:spPr>
      </p:pic>
      <p:sp>
        <p:nvSpPr>
          <p:cNvPr id="5" name="Underrubrik 4"/>
          <p:cNvSpPr>
            <a:spLocks noGrp="1"/>
          </p:cNvSpPr>
          <p:nvPr>
            <p:ph type="subTitle" idx="1"/>
          </p:nvPr>
        </p:nvSpPr>
        <p:spPr>
          <a:xfrm>
            <a:off x="1494704" y="600364"/>
            <a:ext cx="9173295" cy="2371436"/>
          </a:xfrm>
        </p:spPr>
        <p:txBody>
          <a:bodyPr>
            <a:normAutofit lnSpcReduction="10000"/>
          </a:bodyPr>
          <a:lstStyle/>
          <a:p>
            <a:pPr algn="ctr"/>
            <a:endParaRPr lang="sv-SE" sz="2000" dirty="0"/>
          </a:p>
          <a:p>
            <a:pPr algn="ctr"/>
            <a:r>
              <a:rPr lang="sv-SE" sz="3900" b="1" dirty="0">
                <a:solidFill>
                  <a:schemeClr val="tx1"/>
                </a:solidFill>
              </a:rPr>
              <a:t>Dokument</a:t>
            </a:r>
          </a:p>
          <a:p>
            <a:pPr algn="l"/>
            <a:endParaRPr lang="sv-SE" sz="1900" b="1" dirty="0">
              <a:solidFill>
                <a:schemeClr val="tx1"/>
              </a:solidFill>
            </a:endParaRPr>
          </a:p>
          <a:p>
            <a:pPr algn="l"/>
            <a:r>
              <a:rPr lang="sv-SE" sz="2200" dirty="0">
                <a:solidFill>
                  <a:schemeClr val="tx1"/>
                </a:solidFill>
              </a:rPr>
              <a:t>Dokument som t.ex. presentation från föräldramöte, info om arbetsschema, fikaförsäljning mm kommer läggas upp under Dokument på P2011:s sida på laget.se, se nedan:</a:t>
            </a:r>
          </a:p>
        </p:txBody>
      </p:sp>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Pennanteckning 2">
                <a:extLst>
                  <a:ext uri="{FF2B5EF4-FFF2-40B4-BE49-F238E27FC236}">
                    <a16:creationId xmlns:a16="http://schemas.microsoft.com/office/drawing/2014/main" id="{12B84935-5CB0-42EA-B828-3EF01ED093F6}"/>
                  </a:ext>
                </a:extLst>
              </p14:cNvPr>
              <p14:cNvContentPartPr/>
              <p14:nvPr/>
            </p14:nvContentPartPr>
            <p14:xfrm>
              <a:off x="10216480" y="3656462"/>
              <a:ext cx="672480" cy="105480"/>
            </p14:xfrm>
          </p:contentPart>
        </mc:Choice>
        <mc:Fallback xmlns="">
          <p:pic>
            <p:nvPicPr>
              <p:cNvPr id="3" name="Pennanteckning 2">
                <a:extLst>
                  <a:ext uri="{FF2B5EF4-FFF2-40B4-BE49-F238E27FC236}">
                    <a16:creationId xmlns:a16="http://schemas.microsoft.com/office/drawing/2014/main" id="{12B84935-5CB0-42EA-B828-3EF01ED093F6}"/>
                  </a:ext>
                </a:extLst>
              </p:cNvPr>
              <p:cNvPicPr/>
              <p:nvPr/>
            </p:nvPicPr>
            <p:blipFill>
              <a:blip r:embed="rId5"/>
              <a:stretch>
                <a:fillRect/>
              </a:stretch>
            </p:blipFill>
            <p:spPr>
              <a:xfrm>
                <a:off x="10162840" y="3548822"/>
                <a:ext cx="78012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Pennanteckning 3">
                <a:extLst>
                  <a:ext uri="{FF2B5EF4-FFF2-40B4-BE49-F238E27FC236}">
                    <a16:creationId xmlns:a16="http://schemas.microsoft.com/office/drawing/2014/main" id="{78C6BF0F-4EF8-4E1A-AC9D-43054003699E}"/>
                  </a:ext>
                </a:extLst>
              </p14:cNvPr>
              <p14:cNvContentPartPr/>
              <p14:nvPr/>
            </p14:nvContentPartPr>
            <p14:xfrm>
              <a:off x="4978120" y="4663022"/>
              <a:ext cx="634320" cy="38520"/>
            </p14:xfrm>
          </p:contentPart>
        </mc:Choice>
        <mc:Fallback xmlns="">
          <p:pic>
            <p:nvPicPr>
              <p:cNvPr id="4" name="Pennanteckning 3">
                <a:extLst>
                  <a:ext uri="{FF2B5EF4-FFF2-40B4-BE49-F238E27FC236}">
                    <a16:creationId xmlns:a16="http://schemas.microsoft.com/office/drawing/2014/main" id="{78C6BF0F-4EF8-4E1A-AC9D-43054003699E}"/>
                  </a:ext>
                </a:extLst>
              </p:cNvPr>
              <p:cNvPicPr/>
              <p:nvPr/>
            </p:nvPicPr>
            <p:blipFill>
              <a:blip r:embed="rId7"/>
              <a:stretch>
                <a:fillRect/>
              </a:stretch>
            </p:blipFill>
            <p:spPr>
              <a:xfrm>
                <a:off x="4924120" y="4555022"/>
                <a:ext cx="741960" cy="254160"/>
              </a:xfrm>
              <a:prstGeom prst="rect">
                <a:avLst/>
              </a:prstGeom>
            </p:spPr>
          </p:pic>
        </mc:Fallback>
      </mc:AlternateContent>
    </p:spTree>
    <p:extLst>
      <p:ext uri="{BB962C8B-B14F-4D97-AF65-F5344CB8AC3E}">
        <p14:creationId xmlns:p14="http://schemas.microsoft.com/office/powerpoint/2010/main" val="1564027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988291" y="844584"/>
            <a:ext cx="10554960" cy="2776756"/>
          </a:xfrm>
        </p:spPr>
        <p:txBody>
          <a:bodyPr>
            <a:noAutofit/>
          </a:bodyPr>
          <a:lstStyle/>
          <a:p>
            <a:pPr algn="ctr"/>
            <a:r>
              <a:rPr lang="sv-SE" sz="3600" b="1" dirty="0">
                <a:solidFill>
                  <a:schemeClr val="tx1"/>
                </a:solidFill>
              </a:rPr>
              <a:t>Information</a:t>
            </a:r>
          </a:p>
          <a:p>
            <a:pPr algn="l"/>
            <a:endParaRPr lang="sv-SE" sz="1200" b="1" dirty="0">
              <a:solidFill>
                <a:schemeClr val="tx1"/>
              </a:solidFill>
            </a:endParaRPr>
          </a:p>
          <a:p>
            <a:pPr algn="l"/>
            <a:r>
              <a:rPr lang="sv-SE" sz="1800" dirty="0">
                <a:solidFill>
                  <a:schemeClr val="tx1"/>
                </a:solidFill>
              </a:rPr>
              <a:t>Vi ledare har tre olika sätt vi kan skicka ut information på:</a:t>
            </a:r>
          </a:p>
          <a:p>
            <a:pPr marL="342900" indent="-342900" algn="l">
              <a:buFont typeface="Arial" panose="020B0604020202020204" pitchFamily="34" charset="0"/>
              <a:buChar char="•"/>
            </a:pPr>
            <a:r>
              <a:rPr lang="sv-SE" sz="1800" dirty="0">
                <a:solidFill>
                  <a:schemeClr val="tx1"/>
                </a:solidFill>
              </a:rPr>
              <a:t>Nyheter via Laget.se (nyheter syns på medlemssidan och ligger kvar där- all information och alla kommentarer är publika för </a:t>
            </a:r>
            <a:r>
              <a:rPr lang="sv-SE" sz="1800" u="sng" dirty="0">
                <a:solidFill>
                  <a:schemeClr val="tx1"/>
                </a:solidFill>
              </a:rPr>
              <a:t>alla</a:t>
            </a:r>
            <a:r>
              <a:rPr lang="sv-SE" sz="1800" dirty="0">
                <a:solidFill>
                  <a:schemeClr val="tx1"/>
                </a:solidFill>
              </a:rPr>
              <a:t>)</a:t>
            </a:r>
          </a:p>
          <a:p>
            <a:pPr marL="342900" indent="-342900" algn="l">
              <a:buFont typeface="Arial" panose="020B0604020202020204" pitchFamily="34" charset="0"/>
              <a:buChar char="•"/>
            </a:pPr>
            <a:r>
              <a:rPr lang="sv-SE" sz="1800" dirty="0">
                <a:solidFill>
                  <a:schemeClr val="tx1"/>
                </a:solidFill>
              </a:rPr>
              <a:t>Mejl via Laget.se</a:t>
            </a:r>
          </a:p>
          <a:p>
            <a:pPr marL="342900" indent="-342900" algn="l">
              <a:buFont typeface="Arial" panose="020B0604020202020204" pitchFamily="34" charset="0"/>
              <a:buChar char="•"/>
            </a:pPr>
            <a:r>
              <a:rPr lang="sv-SE" sz="1800" dirty="0">
                <a:solidFill>
                  <a:schemeClr val="tx1"/>
                </a:solidFill>
              </a:rPr>
              <a:t>SMS via </a:t>
            </a:r>
            <a:r>
              <a:rPr lang="sv-SE" sz="1800" dirty="0" err="1">
                <a:solidFill>
                  <a:schemeClr val="tx1"/>
                </a:solidFill>
              </a:rPr>
              <a:t>Supertext</a:t>
            </a:r>
            <a:r>
              <a:rPr lang="sv-SE" sz="1800" dirty="0">
                <a:solidFill>
                  <a:schemeClr val="tx1"/>
                </a:solidFill>
              </a:rPr>
              <a:t> (vi kan via </a:t>
            </a:r>
            <a:r>
              <a:rPr lang="sv-SE" sz="1800" dirty="0" err="1">
                <a:solidFill>
                  <a:schemeClr val="tx1"/>
                </a:solidFill>
              </a:rPr>
              <a:t>Supertext</a:t>
            </a:r>
            <a:r>
              <a:rPr lang="sv-SE" sz="1800" dirty="0">
                <a:solidFill>
                  <a:schemeClr val="tx1"/>
                </a:solidFill>
              </a:rPr>
              <a:t> lätt skapa olika grupper för t.ex. olika lag, cuper, aktiviteter mm)</a:t>
            </a:r>
          </a:p>
          <a:p>
            <a:pPr algn="l"/>
            <a:endParaRPr lang="sv-SE" sz="1800" dirty="0">
              <a:solidFill>
                <a:schemeClr val="tx1"/>
              </a:solidFill>
            </a:endParaRPr>
          </a:p>
          <a:p>
            <a:pPr algn="l"/>
            <a:r>
              <a:rPr lang="sv-SE" sz="1800" b="1" dirty="0">
                <a:solidFill>
                  <a:schemeClr val="tx1"/>
                </a:solidFill>
              </a:rPr>
              <a:t>OBS! Säkerställ att era kontaktuppgifter är aktuella (mail + telefonnummer)</a:t>
            </a:r>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pic>
        <p:nvPicPr>
          <p:cNvPr id="2" name="Bildobjekt 1">
            <a:extLst>
              <a:ext uri="{FF2B5EF4-FFF2-40B4-BE49-F238E27FC236}">
                <a16:creationId xmlns:a16="http://schemas.microsoft.com/office/drawing/2014/main" id="{1332FAA6-CE5A-4AAA-AFD7-0322487AAF80}"/>
              </a:ext>
            </a:extLst>
          </p:cNvPr>
          <p:cNvPicPr>
            <a:picLocks noChangeAspect="1"/>
          </p:cNvPicPr>
          <p:nvPr/>
        </p:nvPicPr>
        <p:blipFill>
          <a:blip r:embed="rId3"/>
          <a:stretch>
            <a:fillRect/>
          </a:stretch>
        </p:blipFill>
        <p:spPr>
          <a:xfrm>
            <a:off x="522250" y="3861803"/>
            <a:ext cx="2797853" cy="2888384"/>
          </a:xfrm>
          <a:prstGeom prst="rect">
            <a:avLst/>
          </a:prstGeom>
        </p:spPr>
      </p:pic>
      <p:pic>
        <p:nvPicPr>
          <p:cNvPr id="7" name="Bildobjekt 6">
            <a:extLst>
              <a:ext uri="{FF2B5EF4-FFF2-40B4-BE49-F238E27FC236}">
                <a16:creationId xmlns:a16="http://schemas.microsoft.com/office/drawing/2014/main" id="{3F3EA3C6-0DC6-49B5-AE9B-6B7DE7BC61FA}"/>
              </a:ext>
            </a:extLst>
          </p:cNvPr>
          <p:cNvPicPr>
            <a:picLocks noChangeAspect="1"/>
          </p:cNvPicPr>
          <p:nvPr/>
        </p:nvPicPr>
        <p:blipFill>
          <a:blip r:embed="rId4"/>
          <a:stretch>
            <a:fillRect/>
          </a:stretch>
        </p:blipFill>
        <p:spPr>
          <a:xfrm>
            <a:off x="4224392" y="3861803"/>
            <a:ext cx="3400599" cy="1842689"/>
          </a:xfrm>
          <a:prstGeom prst="rect">
            <a:avLst/>
          </a:prstGeom>
        </p:spPr>
      </p:pic>
      <p:pic>
        <p:nvPicPr>
          <p:cNvPr id="8" name="Bildobjekt 7">
            <a:extLst>
              <a:ext uri="{FF2B5EF4-FFF2-40B4-BE49-F238E27FC236}">
                <a16:creationId xmlns:a16="http://schemas.microsoft.com/office/drawing/2014/main" id="{7864DFDB-8344-165C-433A-F92C11A3CA68}"/>
              </a:ext>
            </a:extLst>
          </p:cNvPr>
          <p:cNvPicPr>
            <a:picLocks noChangeAspect="1"/>
          </p:cNvPicPr>
          <p:nvPr/>
        </p:nvPicPr>
        <p:blipFill>
          <a:blip r:embed="rId5"/>
          <a:stretch>
            <a:fillRect/>
          </a:stretch>
        </p:blipFill>
        <p:spPr>
          <a:xfrm>
            <a:off x="8189050" y="3861803"/>
            <a:ext cx="3267016" cy="2676248"/>
          </a:xfrm>
          <a:prstGeom prst="rect">
            <a:avLst/>
          </a:prstGeom>
        </p:spPr>
      </p:pic>
    </p:spTree>
    <p:extLst>
      <p:ext uri="{BB962C8B-B14F-4D97-AF65-F5344CB8AC3E}">
        <p14:creationId xmlns:p14="http://schemas.microsoft.com/office/powerpoint/2010/main" val="798723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988291" y="844584"/>
            <a:ext cx="10554960" cy="3397478"/>
          </a:xfrm>
        </p:spPr>
        <p:txBody>
          <a:bodyPr>
            <a:noAutofit/>
          </a:bodyPr>
          <a:lstStyle/>
          <a:p>
            <a:pPr algn="ctr"/>
            <a:endParaRPr lang="sv-SE" sz="3600" b="1" dirty="0">
              <a:solidFill>
                <a:schemeClr val="tx1"/>
              </a:solidFill>
            </a:endParaRPr>
          </a:p>
          <a:p>
            <a:pPr algn="ctr"/>
            <a:r>
              <a:rPr lang="sv-SE" sz="2400" dirty="0">
                <a:solidFill>
                  <a:schemeClr val="tx1"/>
                </a:solidFill>
              </a:rPr>
              <a:t>Vi finns nu även på </a:t>
            </a:r>
            <a:r>
              <a:rPr lang="sv-SE" sz="2400" dirty="0" err="1">
                <a:solidFill>
                  <a:schemeClr val="tx1"/>
                </a:solidFill>
              </a:rPr>
              <a:t>Instagram</a:t>
            </a:r>
            <a:r>
              <a:rPr lang="sv-SE" sz="2400" dirty="0">
                <a:solidFill>
                  <a:schemeClr val="tx1"/>
                </a:solidFill>
              </a:rPr>
              <a:t> under lerkil_p2011. Här kommer vi försöka dela med oss av bilder från cuper, matcher och träningar. Helt enkelt allt roligt vi gör </a:t>
            </a:r>
            <a:r>
              <a:rPr lang="sv-SE" sz="2400" dirty="0">
                <a:solidFill>
                  <a:schemeClr val="tx1"/>
                </a:solidFill>
                <a:sym typeface="Wingdings" panose="05000000000000000000" pitchFamily="2" charset="2"/>
              </a:rPr>
              <a:t></a:t>
            </a:r>
          </a:p>
          <a:p>
            <a:pPr algn="ctr"/>
            <a:endParaRPr lang="sv-SE" sz="2400" dirty="0">
              <a:solidFill>
                <a:schemeClr val="tx1"/>
              </a:solidFill>
              <a:sym typeface="Wingdings" panose="05000000000000000000" pitchFamily="2" charset="2"/>
            </a:endParaRPr>
          </a:p>
          <a:p>
            <a:pPr algn="ctr"/>
            <a:endParaRPr lang="sv-SE" sz="2400" dirty="0">
              <a:solidFill>
                <a:schemeClr val="tx1"/>
              </a:solidFill>
              <a:sym typeface="Wingdings" panose="05000000000000000000" pitchFamily="2" charset="2"/>
            </a:endParaRPr>
          </a:p>
          <a:p>
            <a:pPr algn="ctr"/>
            <a:endParaRPr lang="sv-SE" sz="2400" dirty="0">
              <a:solidFill>
                <a:schemeClr val="tx1"/>
              </a:solidFill>
            </a:endParaRPr>
          </a:p>
          <a:p>
            <a:pPr algn="l"/>
            <a:endParaRPr lang="sv-SE" sz="1200" b="1" dirty="0">
              <a:solidFill>
                <a:schemeClr val="tx1"/>
              </a:solidFill>
            </a:endParaRPr>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pic>
        <p:nvPicPr>
          <p:cNvPr id="4" name="Bildobjekt 3">
            <a:extLst>
              <a:ext uri="{FF2B5EF4-FFF2-40B4-BE49-F238E27FC236}">
                <a16:creationId xmlns:a16="http://schemas.microsoft.com/office/drawing/2014/main" id="{669FDC61-089E-CD4E-EE9D-5E87608A38D4}"/>
              </a:ext>
            </a:extLst>
          </p:cNvPr>
          <p:cNvPicPr>
            <a:picLocks noChangeAspect="1"/>
          </p:cNvPicPr>
          <p:nvPr/>
        </p:nvPicPr>
        <p:blipFill>
          <a:blip r:embed="rId3"/>
          <a:stretch>
            <a:fillRect/>
          </a:stretch>
        </p:blipFill>
        <p:spPr>
          <a:xfrm>
            <a:off x="3045836" y="2959404"/>
            <a:ext cx="6569503" cy="3176463"/>
          </a:xfrm>
          <a:prstGeom prst="rect">
            <a:avLst/>
          </a:prstGeom>
        </p:spPr>
      </p:pic>
      <p:pic>
        <p:nvPicPr>
          <p:cNvPr id="10" name="Bildobjekt 9">
            <a:extLst>
              <a:ext uri="{FF2B5EF4-FFF2-40B4-BE49-F238E27FC236}">
                <a16:creationId xmlns:a16="http://schemas.microsoft.com/office/drawing/2014/main" id="{3D1F9E1C-C64F-0330-FFED-BDC0CF6F37E6}"/>
              </a:ext>
            </a:extLst>
          </p:cNvPr>
          <p:cNvPicPr>
            <a:picLocks noChangeAspect="1"/>
          </p:cNvPicPr>
          <p:nvPr/>
        </p:nvPicPr>
        <p:blipFill>
          <a:blip r:embed="rId4"/>
          <a:stretch>
            <a:fillRect/>
          </a:stretch>
        </p:blipFill>
        <p:spPr>
          <a:xfrm>
            <a:off x="3876984" y="503915"/>
            <a:ext cx="4530709" cy="1067045"/>
          </a:xfrm>
          <a:prstGeom prst="rect">
            <a:avLst/>
          </a:prstGeom>
        </p:spPr>
      </p:pic>
    </p:spTree>
    <p:extLst>
      <p:ext uri="{BB962C8B-B14F-4D97-AF65-F5344CB8AC3E}">
        <p14:creationId xmlns:p14="http://schemas.microsoft.com/office/powerpoint/2010/main" val="2516296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573081" y="2062675"/>
            <a:ext cx="9144000" cy="1533966"/>
          </a:xfrm>
        </p:spPr>
        <p:txBody>
          <a:bodyPr>
            <a:normAutofit/>
          </a:bodyPr>
          <a:lstStyle/>
          <a:p>
            <a:pPr algn="ctr"/>
            <a:r>
              <a:rPr lang="sv-SE" sz="5400" dirty="0">
                <a:solidFill>
                  <a:schemeClr val="tx1"/>
                </a:solidFill>
              </a:rPr>
              <a:t>Frågor?</a:t>
            </a:r>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4093417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260674" y="1105436"/>
            <a:ext cx="9144000" cy="4334773"/>
          </a:xfrm>
        </p:spPr>
        <p:txBody>
          <a:bodyPr>
            <a:normAutofit fontScale="92500" lnSpcReduction="10000"/>
          </a:bodyPr>
          <a:lstStyle/>
          <a:p>
            <a:pPr algn="ctr"/>
            <a:r>
              <a:rPr lang="sv-SE" sz="3600" b="1" dirty="0">
                <a:solidFill>
                  <a:schemeClr val="tx1"/>
                </a:solidFill>
              </a:rPr>
              <a:t>Agenda för mötet</a:t>
            </a:r>
          </a:p>
          <a:p>
            <a:pPr algn="ctr"/>
            <a:endParaRPr lang="sv-SE" dirty="0">
              <a:solidFill>
                <a:schemeClr val="tx1"/>
              </a:solidFill>
            </a:endParaRPr>
          </a:p>
          <a:p>
            <a:pPr algn="ctr"/>
            <a:r>
              <a:rPr lang="sv-SE" sz="2400" dirty="0">
                <a:solidFill>
                  <a:schemeClr val="tx1"/>
                </a:solidFill>
                <a:latin typeface="+mn-lt"/>
              </a:rPr>
              <a:t>Presentation av ledarna/tränarna</a:t>
            </a:r>
          </a:p>
          <a:p>
            <a:pPr algn="ctr"/>
            <a:r>
              <a:rPr lang="sv-SE" sz="2400" dirty="0">
                <a:solidFill>
                  <a:schemeClr val="tx1"/>
                </a:solidFill>
                <a:latin typeface="+mn-lt"/>
              </a:rPr>
              <a:t>Lerkils mål, vision och policy</a:t>
            </a:r>
          </a:p>
          <a:p>
            <a:pPr algn="ctr"/>
            <a:r>
              <a:rPr lang="sv-SE" sz="2400" dirty="0">
                <a:solidFill>
                  <a:schemeClr val="tx1"/>
                </a:solidFill>
                <a:latin typeface="+mn-lt"/>
              </a:rPr>
              <a:t>Vårens träningsupplägg</a:t>
            </a:r>
          </a:p>
          <a:p>
            <a:pPr algn="ctr"/>
            <a:r>
              <a:rPr lang="sv-SE" sz="2400" dirty="0">
                <a:solidFill>
                  <a:schemeClr val="tx1"/>
                </a:solidFill>
                <a:latin typeface="+mn-lt"/>
              </a:rPr>
              <a:t>Vårens seriespel</a:t>
            </a:r>
          </a:p>
          <a:p>
            <a:pPr algn="ctr"/>
            <a:r>
              <a:rPr lang="sv-SE" sz="2400" dirty="0">
                <a:solidFill>
                  <a:schemeClr val="tx1"/>
                </a:solidFill>
                <a:latin typeface="+mn-lt"/>
              </a:rPr>
              <a:t>Cuper</a:t>
            </a:r>
          </a:p>
          <a:p>
            <a:pPr algn="ctr"/>
            <a:r>
              <a:rPr lang="sv-SE" sz="2400" dirty="0">
                <a:solidFill>
                  <a:schemeClr val="tx1"/>
                </a:solidFill>
                <a:latin typeface="+mn-lt"/>
              </a:rPr>
              <a:t>Föräldraåtaganden</a:t>
            </a:r>
          </a:p>
          <a:p>
            <a:pPr algn="ctr"/>
            <a:r>
              <a:rPr lang="sv-SE" sz="2400" dirty="0">
                <a:solidFill>
                  <a:schemeClr val="tx1"/>
                </a:solidFill>
                <a:latin typeface="+mn-lt"/>
              </a:rPr>
              <a:t>Laget.se, </a:t>
            </a:r>
            <a:r>
              <a:rPr lang="sv-SE" sz="2400" dirty="0" err="1">
                <a:solidFill>
                  <a:schemeClr val="tx1"/>
                </a:solidFill>
                <a:latin typeface="+mn-lt"/>
              </a:rPr>
              <a:t>Supertext</a:t>
            </a:r>
            <a:r>
              <a:rPr lang="sv-SE" sz="2400" dirty="0">
                <a:solidFill>
                  <a:schemeClr val="tx1"/>
                </a:solidFill>
                <a:latin typeface="+mn-lt"/>
              </a:rPr>
              <a:t> &amp; </a:t>
            </a:r>
            <a:r>
              <a:rPr lang="sv-SE" sz="2400" dirty="0" err="1">
                <a:solidFill>
                  <a:schemeClr val="tx1"/>
                </a:solidFill>
                <a:latin typeface="+mn-lt"/>
              </a:rPr>
              <a:t>Instagram</a:t>
            </a:r>
            <a:endParaRPr lang="sv-SE" sz="2400" dirty="0">
              <a:solidFill>
                <a:schemeClr val="tx1"/>
              </a:solidFill>
              <a:latin typeface="+mn-lt"/>
            </a:endParaRPr>
          </a:p>
          <a:p>
            <a:pPr algn="ctr"/>
            <a:r>
              <a:rPr lang="sv-SE" sz="2400" dirty="0">
                <a:solidFill>
                  <a:schemeClr val="tx1"/>
                </a:solidFill>
                <a:latin typeface="+mn-lt"/>
              </a:rPr>
              <a:t>Övriga frågor</a:t>
            </a:r>
          </a:p>
          <a:p>
            <a:pPr algn="ctr"/>
            <a:endParaRPr lang="sv-SE" sz="1100" dirty="0"/>
          </a:p>
          <a:p>
            <a:pPr algn="ctr"/>
            <a:endParaRPr lang="sv-SE" sz="1100" dirty="0"/>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233953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417277" y="1178792"/>
            <a:ext cx="9984883" cy="5143499"/>
          </a:xfrm>
        </p:spPr>
        <p:txBody>
          <a:bodyPr>
            <a:normAutofit/>
          </a:bodyPr>
          <a:lstStyle/>
          <a:p>
            <a:pPr algn="ctr"/>
            <a:r>
              <a:rPr lang="sv-SE" sz="3900" b="1" dirty="0">
                <a:solidFill>
                  <a:schemeClr val="tx1"/>
                </a:solidFill>
              </a:rPr>
              <a:t>Presentation av ledarna/tränarna</a:t>
            </a:r>
          </a:p>
          <a:p>
            <a:pPr algn="ctr"/>
            <a:endParaRPr lang="sv-SE" dirty="0">
              <a:solidFill>
                <a:schemeClr val="tx1"/>
              </a:solidFill>
            </a:endParaRPr>
          </a:p>
          <a:p>
            <a:pPr algn="l">
              <a:spcBef>
                <a:spcPts val="600"/>
              </a:spcBef>
              <a:spcAft>
                <a:spcPts val="600"/>
              </a:spcAft>
            </a:pPr>
            <a:r>
              <a:rPr lang="sv-SE" sz="2400" dirty="0">
                <a:solidFill>
                  <a:schemeClr val="tx1"/>
                </a:solidFill>
              </a:rPr>
              <a:t>Martin Holgersson	 (Anton </a:t>
            </a:r>
            <a:r>
              <a:rPr lang="sv-SE" sz="2400" dirty="0" err="1">
                <a:solidFill>
                  <a:schemeClr val="tx1"/>
                </a:solidFill>
              </a:rPr>
              <a:t>Kårmark</a:t>
            </a:r>
            <a:r>
              <a:rPr lang="sv-SE" sz="2400" dirty="0">
                <a:solidFill>
                  <a:schemeClr val="tx1"/>
                </a:solidFill>
              </a:rPr>
              <a:t>)</a:t>
            </a:r>
          </a:p>
          <a:p>
            <a:pPr algn="l">
              <a:spcBef>
                <a:spcPts val="600"/>
              </a:spcBef>
              <a:spcAft>
                <a:spcPts val="600"/>
              </a:spcAft>
            </a:pPr>
            <a:r>
              <a:rPr lang="sv-SE" sz="2400" dirty="0">
                <a:solidFill>
                  <a:schemeClr val="tx1"/>
                </a:solidFill>
              </a:rPr>
              <a:t>Magnus Dahlgren	(William Dahlgren)</a:t>
            </a:r>
          </a:p>
          <a:p>
            <a:pPr algn="l">
              <a:spcBef>
                <a:spcPts val="600"/>
              </a:spcBef>
              <a:spcAft>
                <a:spcPts val="600"/>
              </a:spcAft>
            </a:pPr>
            <a:r>
              <a:rPr lang="sv-SE" sz="2400" dirty="0">
                <a:solidFill>
                  <a:schemeClr val="tx1"/>
                </a:solidFill>
              </a:rPr>
              <a:t>Robert Persson	(Axel Persson)</a:t>
            </a:r>
          </a:p>
          <a:p>
            <a:pPr algn="l">
              <a:spcBef>
                <a:spcPts val="600"/>
              </a:spcBef>
              <a:spcAft>
                <a:spcPts val="600"/>
              </a:spcAft>
            </a:pPr>
            <a:r>
              <a:rPr lang="sv-SE" sz="2400" dirty="0">
                <a:solidFill>
                  <a:schemeClr val="tx1"/>
                </a:solidFill>
              </a:rPr>
              <a:t>Jesper Andersson	(Agust Andersson) – även innebandytränare</a:t>
            </a:r>
            <a:endParaRPr lang="sv-SE" sz="1600" dirty="0">
              <a:solidFill>
                <a:schemeClr val="tx1"/>
              </a:solidFill>
            </a:endParaRPr>
          </a:p>
          <a:p>
            <a:pPr algn="l">
              <a:spcBef>
                <a:spcPts val="600"/>
              </a:spcBef>
              <a:spcAft>
                <a:spcPts val="600"/>
              </a:spcAft>
            </a:pPr>
            <a:r>
              <a:rPr lang="sv-SE" sz="2400" dirty="0">
                <a:solidFill>
                  <a:schemeClr val="tx1"/>
                </a:solidFill>
              </a:rPr>
              <a:t>Jonas </a:t>
            </a:r>
            <a:r>
              <a:rPr lang="sv-SE" sz="2400" dirty="0" err="1">
                <a:solidFill>
                  <a:schemeClr val="tx1"/>
                </a:solidFill>
              </a:rPr>
              <a:t>Roosberg</a:t>
            </a:r>
            <a:r>
              <a:rPr lang="sv-SE" sz="2400" dirty="0">
                <a:solidFill>
                  <a:schemeClr val="tx1"/>
                </a:solidFill>
              </a:rPr>
              <a:t>	(Olof </a:t>
            </a:r>
            <a:r>
              <a:rPr lang="sv-SE" sz="2400" dirty="0" err="1">
                <a:solidFill>
                  <a:schemeClr val="tx1"/>
                </a:solidFill>
              </a:rPr>
              <a:t>Roosberg</a:t>
            </a:r>
            <a:r>
              <a:rPr lang="sv-SE" sz="2400" dirty="0">
                <a:solidFill>
                  <a:schemeClr val="tx1"/>
                </a:solidFill>
              </a:rPr>
              <a:t>) – även bandytränare</a:t>
            </a:r>
          </a:p>
          <a:p>
            <a:pPr algn="l">
              <a:spcBef>
                <a:spcPts val="600"/>
              </a:spcBef>
              <a:spcAft>
                <a:spcPts val="600"/>
              </a:spcAft>
            </a:pPr>
            <a:r>
              <a:rPr lang="sv-SE" sz="2400" dirty="0">
                <a:solidFill>
                  <a:schemeClr val="tx1"/>
                </a:solidFill>
              </a:rPr>
              <a:t>Camilla Johansson	(Olle Johansson)</a:t>
            </a:r>
          </a:p>
          <a:p>
            <a:pPr algn="l">
              <a:spcBef>
                <a:spcPts val="600"/>
              </a:spcBef>
              <a:spcAft>
                <a:spcPts val="600"/>
              </a:spcAft>
            </a:pPr>
            <a:r>
              <a:rPr lang="sv-SE" sz="1700" dirty="0">
                <a:solidFill>
                  <a:schemeClr val="tx1"/>
                </a:solidFill>
              </a:rPr>
              <a:t>	</a:t>
            </a:r>
          </a:p>
          <a:p>
            <a:pPr algn="ctr"/>
            <a:endParaRPr lang="sv-SE" sz="1100" dirty="0"/>
          </a:p>
          <a:p>
            <a:pPr algn="ctr"/>
            <a:endParaRPr lang="sv-SE" sz="1100" dirty="0"/>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2304061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350235" y="156755"/>
            <a:ext cx="10314773" cy="6031610"/>
          </a:xfrm>
        </p:spPr>
        <p:txBody>
          <a:bodyPr>
            <a:normAutofit fontScale="92500" lnSpcReduction="20000"/>
          </a:bodyPr>
          <a:lstStyle/>
          <a:p>
            <a:pPr algn="ctr"/>
            <a:r>
              <a:rPr lang="sv-SE" sz="2800" dirty="0"/>
              <a:t>Lerkils mål och vision samt Fotbollens spela lek och lär</a:t>
            </a:r>
          </a:p>
          <a:p>
            <a:pPr algn="ctr"/>
            <a:endParaRPr lang="sv-SE" sz="2000" dirty="0"/>
          </a:p>
          <a:p>
            <a:pPr algn="ctr"/>
            <a:endParaRPr lang="sv-SE" sz="2000" dirty="0"/>
          </a:p>
          <a:p>
            <a:pPr algn="ctr"/>
            <a:endParaRPr lang="sv-SE" sz="2000" dirty="0"/>
          </a:p>
          <a:p>
            <a:pPr algn="ctr"/>
            <a:endParaRPr lang="sv-SE" sz="2000" dirty="0"/>
          </a:p>
          <a:p>
            <a:pPr algn="ctr"/>
            <a:r>
              <a:rPr lang="sv-SE" sz="3900" b="1" dirty="0">
                <a:solidFill>
                  <a:schemeClr val="tx1"/>
                </a:solidFill>
              </a:rPr>
              <a:t>Lerkils mål, vision och policy</a:t>
            </a:r>
          </a:p>
          <a:p>
            <a:pPr algn="ctr"/>
            <a:endParaRPr lang="sv-SE" sz="2000" dirty="0"/>
          </a:p>
          <a:p>
            <a:pPr algn="ctr"/>
            <a:endParaRPr lang="sv-SE" sz="2000" dirty="0"/>
          </a:p>
          <a:p>
            <a:pPr algn="ctr"/>
            <a:endParaRPr lang="sv-SE" sz="2000" dirty="0">
              <a:solidFill>
                <a:schemeClr val="tx1"/>
              </a:solidFill>
            </a:endParaRPr>
          </a:p>
          <a:p>
            <a:pPr algn="ctr"/>
            <a:r>
              <a:rPr lang="sv-SE" sz="2400" dirty="0">
                <a:solidFill>
                  <a:schemeClr val="tx1"/>
                </a:solidFill>
                <a:latin typeface="+mn-lt"/>
              </a:rPr>
              <a:t>Lerkils IF är breddförening med målet att så många som möjligt så länge som möjligt</a:t>
            </a:r>
          </a:p>
          <a:p>
            <a:pPr algn="ctr"/>
            <a:r>
              <a:rPr lang="sv-SE" sz="2400" dirty="0">
                <a:solidFill>
                  <a:schemeClr val="tx1"/>
                </a:solidFill>
                <a:latin typeface="+mn-lt"/>
              </a:rPr>
              <a:t> skall ha roligt med att spela fotboll. </a:t>
            </a:r>
          </a:p>
          <a:p>
            <a:pPr algn="ctr"/>
            <a:endParaRPr lang="sv-SE" sz="1600" dirty="0">
              <a:solidFill>
                <a:schemeClr val="tx1"/>
              </a:solidFill>
              <a:latin typeface="+mn-lt"/>
            </a:endParaRPr>
          </a:p>
          <a:p>
            <a:pPr algn="ctr"/>
            <a:r>
              <a:rPr lang="sv-SE" sz="2400" dirty="0">
                <a:solidFill>
                  <a:schemeClr val="tx1"/>
                </a:solidFill>
                <a:latin typeface="+mn-lt"/>
              </a:rPr>
              <a:t>Policydokument är framtagna och finns att läsa på laget.se/Lerkils IF/Dokument:</a:t>
            </a:r>
          </a:p>
          <a:p>
            <a:pPr marL="342900" indent="-342900" algn="ctr">
              <a:buFontTx/>
              <a:buChar char="-"/>
            </a:pPr>
            <a:r>
              <a:rPr lang="sv-SE" sz="2400" dirty="0">
                <a:solidFill>
                  <a:schemeClr val="tx1"/>
                </a:solidFill>
                <a:latin typeface="+mn-lt"/>
              </a:rPr>
              <a:t>Föreningsidé</a:t>
            </a:r>
          </a:p>
          <a:p>
            <a:pPr marL="342900" indent="-342900" algn="ctr">
              <a:buFontTx/>
              <a:buChar char="-"/>
            </a:pPr>
            <a:r>
              <a:rPr lang="sv-SE" sz="2400" dirty="0">
                <a:solidFill>
                  <a:schemeClr val="tx1"/>
                </a:solidFill>
                <a:latin typeface="+mn-lt"/>
              </a:rPr>
              <a:t>Ledarhandboken</a:t>
            </a:r>
          </a:p>
          <a:p>
            <a:pPr marL="342900" indent="-342900" algn="ctr">
              <a:buFontTx/>
              <a:buChar char="-"/>
            </a:pPr>
            <a:r>
              <a:rPr lang="sv-SE" sz="2400" dirty="0">
                <a:solidFill>
                  <a:schemeClr val="tx1"/>
                </a:solidFill>
                <a:latin typeface="+mn-lt"/>
              </a:rPr>
              <a:t>Policy för föräldrar</a:t>
            </a:r>
          </a:p>
          <a:p>
            <a:pPr algn="ctr"/>
            <a:endParaRPr lang="sv-SE" sz="2000" dirty="0"/>
          </a:p>
          <a:p>
            <a:pPr algn="ctr"/>
            <a:endParaRPr lang="sv-SE" sz="2000" dirty="0"/>
          </a:p>
          <a:p>
            <a:pPr algn="ctr"/>
            <a:endParaRPr lang="sv-SE" sz="1100" dirty="0"/>
          </a:p>
          <a:p>
            <a:pPr algn="ctr"/>
            <a:endParaRPr lang="sv-SE" sz="1100" dirty="0"/>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3269439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238390" y="1595380"/>
            <a:ext cx="10380992" cy="5071749"/>
          </a:xfrm>
        </p:spPr>
        <p:txBody>
          <a:bodyPr>
            <a:normAutofit/>
          </a:bodyPr>
          <a:lstStyle/>
          <a:p>
            <a:pPr algn="ctr"/>
            <a:r>
              <a:rPr lang="sv-SE" sz="3600" b="1" dirty="0">
                <a:solidFill>
                  <a:schemeClr val="tx1"/>
                </a:solidFill>
              </a:rPr>
              <a:t>Vårens träningsupplägg</a:t>
            </a:r>
          </a:p>
          <a:p>
            <a:pPr algn="ctr"/>
            <a:endParaRPr lang="sv-SE" sz="2000" dirty="0">
              <a:solidFill>
                <a:schemeClr val="tx1"/>
              </a:solidFill>
            </a:endParaRPr>
          </a:p>
          <a:p>
            <a:pPr marL="361950" indent="-361950" algn="l">
              <a:lnSpc>
                <a:spcPct val="120000"/>
              </a:lnSpc>
              <a:buFont typeface="Arial" panose="020B0604020202020204" pitchFamily="34" charset="0"/>
              <a:buChar char="•"/>
            </a:pPr>
            <a:r>
              <a:rPr lang="sv-SE" sz="2400" dirty="0">
                <a:solidFill>
                  <a:schemeClr val="tx1"/>
                </a:solidFill>
                <a:latin typeface="+mn-lt"/>
              </a:rPr>
              <a:t>Vi har idag 31 barn på listan över medlemmar vilket är jätteroligt </a:t>
            </a:r>
            <a:r>
              <a:rPr lang="sv-SE" sz="2400" dirty="0">
                <a:solidFill>
                  <a:schemeClr val="tx1"/>
                </a:solidFill>
                <a:latin typeface="+mn-lt"/>
                <a:sym typeface="Wingdings" panose="05000000000000000000" pitchFamily="2" charset="2"/>
              </a:rPr>
              <a:t>!</a:t>
            </a:r>
            <a:endParaRPr lang="sv-SE" sz="2400" dirty="0">
              <a:solidFill>
                <a:schemeClr val="tx1"/>
              </a:solidFill>
              <a:latin typeface="+mn-lt"/>
            </a:endParaRPr>
          </a:p>
          <a:p>
            <a:pPr marL="342900" indent="-342900" algn="l">
              <a:buFont typeface="Arial" panose="020B0604020202020204" pitchFamily="34" charset="0"/>
              <a:buChar char="•"/>
            </a:pPr>
            <a:r>
              <a:rPr lang="sv-SE" sz="2400" dirty="0">
                <a:solidFill>
                  <a:schemeClr val="tx1"/>
                </a:solidFill>
                <a:latin typeface="+mn-lt"/>
              </a:rPr>
              <a:t>Måndagar 17:00:-18:30 och torsdagar 17:00-18:30 (fram till gräset öppnar).</a:t>
            </a:r>
          </a:p>
          <a:p>
            <a:pPr marL="342900" indent="-342900" algn="l">
              <a:buFont typeface="Arial" panose="020B0604020202020204" pitchFamily="34" charset="0"/>
              <a:buChar char="•"/>
            </a:pPr>
            <a:r>
              <a:rPr lang="sv-SE" sz="2400" dirty="0">
                <a:solidFill>
                  <a:schemeClr val="tx1"/>
                </a:solidFill>
                <a:latin typeface="+mn-lt"/>
              </a:rPr>
              <a:t>Vi fokuserar på fotboll under träning och jobbar med positiv attityd och hur vi pratar med och om varandra, nolltolerans mot dåligt uppförande.</a:t>
            </a:r>
          </a:p>
          <a:p>
            <a:pPr marL="342900" indent="-342900" algn="l">
              <a:buFont typeface="Arial" panose="020B0604020202020204" pitchFamily="34" charset="0"/>
              <a:buChar char="•"/>
            </a:pPr>
            <a:r>
              <a:rPr lang="sv-SE" sz="2400" dirty="0">
                <a:solidFill>
                  <a:schemeClr val="tx1"/>
                </a:solidFill>
                <a:latin typeface="+mn-lt"/>
              </a:rPr>
              <a:t>Vi försätter jobba med knäövningar, vanligtvis inleds varje träning med detta.</a:t>
            </a:r>
          </a:p>
          <a:p>
            <a:pPr marL="342900" indent="-342900" algn="l">
              <a:buFont typeface="Arial" panose="020B0604020202020204" pitchFamily="34" charset="0"/>
              <a:buChar char="•"/>
            </a:pPr>
            <a:r>
              <a:rPr lang="sv-SE" sz="2400" dirty="0">
                <a:solidFill>
                  <a:schemeClr val="tx1"/>
                </a:solidFill>
                <a:latin typeface="+mn-lt"/>
              </a:rPr>
              <a:t>Vi fortsätter samarbetet med både P2010 och P2012.</a:t>
            </a:r>
          </a:p>
          <a:p>
            <a:pPr marL="342900" indent="-342900" algn="l">
              <a:buFont typeface="Arial" panose="020B0604020202020204" pitchFamily="34" charset="0"/>
              <a:buChar char="•"/>
            </a:pPr>
            <a:r>
              <a:rPr lang="sv-SE" sz="2400" dirty="0">
                <a:solidFill>
                  <a:schemeClr val="tx1"/>
                </a:solidFill>
                <a:latin typeface="+mn-lt"/>
              </a:rPr>
              <a:t>Vi ser helst att killarna närvarar vid minst en träning i veckan. </a:t>
            </a:r>
          </a:p>
          <a:p>
            <a:pPr marL="342900" indent="-342900" algn="l">
              <a:buFont typeface="Arial" panose="020B0604020202020204" pitchFamily="34" charset="0"/>
              <a:buChar char="•"/>
            </a:pPr>
            <a:r>
              <a:rPr lang="sv-SE" sz="2400" dirty="0">
                <a:solidFill>
                  <a:schemeClr val="tx1"/>
                </a:solidFill>
                <a:latin typeface="+mn-lt"/>
              </a:rPr>
              <a:t>Vi fortsätter skicka ut kallelse till träningarna. Då vi är många gör detta vår planering lite enklare. </a:t>
            </a:r>
          </a:p>
          <a:p>
            <a:pPr algn="l"/>
            <a:endParaRPr lang="sv-SE" sz="2400" dirty="0">
              <a:solidFill>
                <a:schemeClr val="tx1"/>
              </a:solidFill>
            </a:endParaRPr>
          </a:p>
          <a:p>
            <a:pPr algn="ctr"/>
            <a:endParaRPr lang="sv-SE" sz="1100" dirty="0"/>
          </a:p>
          <a:p>
            <a:pPr algn="ctr"/>
            <a:endParaRPr lang="sv-SE" sz="1100" dirty="0"/>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834367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695450" y="542925"/>
            <a:ext cx="9468027" cy="6197239"/>
          </a:xfrm>
        </p:spPr>
        <p:txBody>
          <a:bodyPr>
            <a:noAutofit/>
          </a:bodyPr>
          <a:lstStyle/>
          <a:p>
            <a:pPr algn="ctr"/>
            <a:r>
              <a:rPr lang="sv-SE" sz="3600" b="1" dirty="0">
                <a:solidFill>
                  <a:schemeClr val="tx1"/>
                </a:solidFill>
              </a:rPr>
              <a:t>Vårens seriespel</a:t>
            </a:r>
            <a:endParaRPr lang="sv-SE" sz="3600" dirty="0">
              <a:solidFill>
                <a:schemeClr val="tx1"/>
              </a:solidFill>
            </a:endParaRPr>
          </a:p>
          <a:p>
            <a:pPr marL="457200" indent="-457200" algn="l">
              <a:lnSpc>
                <a:spcPct val="120000"/>
              </a:lnSpc>
              <a:buFont typeface="Arial" panose="020B0604020202020204" pitchFamily="34" charset="0"/>
              <a:buChar char="•"/>
            </a:pPr>
            <a:r>
              <a:rPr lang="sv-SE" sz="2000" dirty="0">
                <a:solidFill>
                  <a:schemeClr val="tx1"/>
                </a:solidFill>
                <a:latin typeface="+mn-lt"/>
              </a:rPr>
              <a:t>Seriespel startar troligtvis i början av maj </a:t>
            </a:r>
            <a:r>
              <a:rPr lang="sv-SE" sz="2000" dirty="0" err="1">
                <a:solidFill>
                  <a:schemeClr val="tx1"/>
                </a:solidFill>
                <a:latin typeface="+mn-lt"/>
              </a:rPr>
              <a:t>måndad</a:t>
            </a:r>
            <a:r>
              <a:rPr lang="sv-SE" sz="2000" dirty="0">
                <a:solidFill>
                  <a:schemeClr val="tx1"/>
                </a:solidFill>
                <a:latin typeface="+mn-lt"/>
              </a:rPr>
              <a:t>.</a:t>
            </a:r>
          </a:p>
          <a:p>
            <a:pPr marL="457200" indent="-457200" algn="l">
              <a:lnSpc>
                <a:spcPct val="120000"/>
              </a:lnSpc>
              <a:buFont typeface="Arial" panose="020B0604020202020204" pitchFamily="34" charset="0"/>
              <a:buChar char="•"/>
            </a:pPr>
            <a:r>
              <a:rPr lang="sv-SE" sz="2000" dirty="0">
                <a:solidFill>
                  <a:schemeClr val="tx1"/>
                </a:solidFill>
                <a:latin typeface="+mn-lt"/>
              </a:rPr>
              <a:t>Vi har tre lag anmälda varav ett lag är ett mix lag med P2012 (vi hoppas på 50-50 deltagande  mellan P2011/P2012 i mixlaget)</a:t>
            </a:r>
          </a:p>
          <a:p>
            <a:pPr marL="457200" indent="-457200" algn="l">
              <a:lnSpc>
                <a:spcPct val="120000"/>
              </a:lnSpc>
              <a:buFont typeface="Arial" panose="020B0604020202020204" pitchFamily="34" charset="0"/>
              <a:buChar char="•"/>
            </a:pPr>
            <a:r>
              <a:rPr lang="sv-SE" sz="2000" dirty="0">
                <a:solidFill>
                  <a:schemeClr val="tx1"/>
                </a:solidFill>
                <a:latin typeface="+mn-lt"/>
              </a:rPr>
              <a:t>Vi i P2011 administrerar alla tre lagen och vi kommer skicka ut kallelser till alla matcher. Vi vill att ni tackar ja till </a:t>
            </a:r>
            <a:r>
              <a:rPr lang="sv-SE" sz="2000" u="sng" dirty="0">
                <a:solidFill>
                  <a:schemeClr val="tx1"/>
                </a:solidFill>
                <a:latin typeface="+mn-lt"/>
              </a:rPr>
              <a:t>alla</a:t>
            </a:r>
            <a:r>
              <a:rPr lang="sv-SE" sz="2000" dirty="0">
                <a:solidFill>
                  <a:schemeClr val="tx1"/>
                </a:solidFill>
                <a:latin typeface="+mn-lt"/>
              </a:rPr>
              <a:t> matcher där ert barn kan delta och vi kommer sedan dela upp lagen så att det blir så bra lagstrukturer som möjligt. </a:t>
            </a:r>
          </a:p>
          <a:p>
            <a:pPr marL="457200" indent="-457200" algn="l">
              <a:lnSpc>
                <a:spcPct val="120000"/>
              </a:lnSpc>
              <a:buFont typeface="Arial" panose="020B0604020202020204" pitchFamily="34" charset="0"/>
              <a:buChar char="•"/>
            </a:pPr>
            <a:r>
              <a:rPr lang="sv-SE" sz="2000" dirty="0">
                <a:solidFill>
                  <a:schemeClr val="tx1"/>
                </a:solidFill>
                <a:latin typeface="+mn-lt"/>
              </a:rPr>
              <a:t>Svara i tid på kallelser till match, </a:t>
            </a:r>
            <a:r>
              <a:rPr lang="sv-SE" sz="2000" u="sng" dirty="0">
                <a:solidFill>
                  <a:schemeClr val="tx1"/>
                </a:solidFill>
                <a:latin typeface="+mn-lt"/>
              </a:rPr>
              <a:t>vi kommer ha än svårare att hantera sena anmälningar i år med 3 lag och undanbeder oss därför detta</a:t>
            </a:r>
            <a:r>
              <a:rPr lang="sv-SE" sz="2000" dirty="0">
                <a:solidFill>
                  <a:schemeClr val="tx1"/>
                </a:solidFill>
                <a:latin typeface="+mn-lt"/>
              </a:rPr>
              <a:t>. Anmäler ni endast ert barn till en match en helg är det inte säkert vi kommer kunna garantera speltid den helgen.</a:t>
            </a:r>
          </a:p>
          <a:p>
            <a:pPr marL="457200" indent="-457200" algn="l">
              <a:lnSpc>
                <a:spcPct val="120000"/>
              </a:lnSpc>
              <a:buFont typeface="Arial" panose="020B0604020202020204" pitchFamily="34" charset="0"/>
              <a:buChar char="•"/>
            </a:pPr>
            <a:r>
              <a:rPr lang="sv-SE" sz="2000" dirty="0">
                <a:solidFill>
                  <a:schemeClr val="tx1"/>
                </a:solidFill>
                <a:latin typeface="+mn-lt"/>
              </a:rPr>
              <a:t>Samlingstid anges i kallelsen.</a:t>
            </a:r>
          </a:p>
          <a:p>
            <a:pPr marL="457200" indent="-457200" algn="l">
              <a:lnSpc>
                <a:spcPct val="120000"/>
              </a:lnSpc>
              <a:buFont typeface="Arial" panose="020B0604020202020204" pitchFamily="34" charset="0"/>
              <a:buChar char="•"/>
            </a:pPr>
            <a:r>
              <a:rPr lang="sv-SE" sz="2000" dirty="0">
                <a:solidFill>
                  <a:schemeClr val="tx1"/>
                </a:solidFill>
                <a:latin typeface="+mn-lt"/>
              </a:rPr>
              <a:t>Till vissa bortamatcher kommer vi fortsatt försöka samåka om det går (där Vallda Trekant anges som samlingsplats i kallelsen).</a:t>
            </a:r>
          </a:p>
          <a:p>
            <a:pPr marL="457200" indent="-457200" algn="l">
              <a:lnSpc>
                <a:spcPct val="120000"/>
              </a:lnSpc>
              <a:buFont typeface="Arial" panose="020B0604020202020204" pitchFamily="34" charset="0"/>
              <a:buChar char="•"/>
            </a:pPr>
            <a:r>
              <a:rPr lang="sv-SE" sz="2000" dirty="0">
                <a:solidFill>
                  <a:schemeClr val="tx1"/>
                </a:solidFill>
                <a:latin typeface="+mn-lt"/>
              </a:rPr>
              <a:t>Tips, ladda ner </a:t>
            </a:r>
            <a:r>
              <a:rPr lang="sv-SE" sz="2000" dirty="0" err="1">
                <a:solidFill>
                  <a:schemeClr val="tx1"/>
                </a:solidFill>
                <a:latin typeface="+mn-lt"/>
              </a:rPr>
              <a:t>appen</a:t>
            </a:r>
            <a:r>
              <a:rPr lang="sv-SE" sz="2000" dirty="0">
                <a:solidFill>
                  <a:schemeClr val="tx1"/>
                </a:solidFill>
                <a:latin typeface="+mn-lt"/>
              </a:rPr>
              <a:t> Min Fotboll och följ lagen där </a:t>
            </a:r>
            <a:endParaRPr lang="sv-SE" sz="1600" dirty="0">
              <a:solidFill>
                <a:schemeClr val="tx1"/>
              </a:solidFill>
              <a:latin typeface="+mn-lt"/>
            </a:endParaRPr>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pic>
        <p:nvPicPr>
          <p:cNvPr id="3" name="Bildobjekt 2">
            <a:extLst>
              <a:ext uri="{FF2B5EF4-FFF2-40B4-BE49-F238E27FC236}">
                <a16:creationId xmlns:a16="http://schemas.microsoft.com/office/drawing/2014/main" id="{0485F8F7-6C51-5E14-FE4B-3FB9C8D32EC0}"/>
              </a:ext>
            </a:extLst>
          </p:cNvPr>
          <p:cNvPicPr>
            <a:picLocks noChangeAspect="1"/>
          </p:cNvPicPr>
          <p:nvPr/>
        </p:nvPicPr>
        <p:blipFill>
          <a:blip r:embed="rId3"/>
          <a:stretch>
            <a:fillRect/>
          </a:stretch>
        </p:blipFill>
        <p:spPr>
          <a:xfrm>
            <a:off x="8207938" y="5985383"/>
            <a:ext cx="754781" cy="754781"/>
          </a:xfrm>
          <a:prstGeom prst="rect">
            <a:avLst/>
          </a:prstGeom>
        </p:spPr>
      </p:pic>
    </p:spTree>
    <p:extLst>
      <p:ext uri="{BB962C8B-B14F-4D97-AF65-F5344CB8AC3E}">
        <p14:creationId xmlns:p14="http://schemas.microsoft.com/office/powerpoint/2010/main" val="234554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291091" y="742950"/>
            <a:ext cx="10162267" cy="8763000"/>
          </a:xfrm>
        </p:spPr>
        <p:txBody>
          <a:bodyPr>
            <a:noAutofit/>
          </a:bodyPr>
          <a:lstStyle/>
          <a:p>
            <a:pPr algn="ctr"/>
            <a:r>
              <a:rPr lang="sv-SE" sz="3600" b="1" dirty="0">
                <a:solidFill>
                  <a:schemeClr val="tx1"/>
                </a:solidFill>
              </a:rPr>
              <a:t>Cuper </a:t>
            </a:r>
            <a:endParaRPr lang="sv-SE" sz="3600" dirty="0">
              <a:solidFill>
                <a:schemeClr val="tx1"/>
              </a:solidFill>
            </a:endParaRPr>
          </a:p>
          <a:p>
            <a:pPr marL="457200" indent="-457200" algn="l">
              <a:lnSpc>
                <a:spcPct val="120000"/>
              </a:lnSpc>
              <a:buFont typeface="Arial" panose="020B0604020202020204" pitchFamily="34" charset="0"/>
              <a:buChar char="•"/>
            </a:pPr>
            <a:endParaRPr lang="sv-SE" sz="2000" dirty="0">
              <a:solidFill>
                <a:schemeClr val="tx1"/>
              </a:solidFill>
            </a:endParaRPr>
          </a:p>
          <a:p>
            <a:pPr marL="457200" indent="-457200" algn="l">
              <a:lnSpc>
                <a:spcPct val="120000"/>
              </a:lnSpc>
              <a:buFont typeface="Arial" panose="020B0604020202020204" pitchFamily="34" charset="0"/>
              <a:buChar char="•"/>
            </a:pPr>
            <a:r>
              <a:rPr lang="sv-SE" sz="2000" dirty="0">
                <a:solidFill>
                  <a:schemeClr val="tx1"/>
                </a:solidFill>
              </a:rPr>
              <a:t>Framåt är vi idag anmälda till följande cuper:</a:t>
            </a:r>
          </a:p>
          <a:p>
            <a:pPr algn="l">
              <a:lnSpc>
                <a:spcPct val="120000"/>
              </a:lnSpc>
            </a:pPr>
            <a:r>
              <a:rPr lang="sv-SE" sz="2000" dirty="0">
                <a:solidFill>
                  <a:schemeClr val="tx1"/>
                </a:solidFill>
              </a:rPr>
              <a:t>	- GIFF cupen i Tidaholm 21-23/4 (2 lag anmälda)</a:t>
            </a:r>
          </a:p>
          <a:p>
            <a:pPr algn="l">
              <a:lnSpc>
                <a:spcPct val="120000"/>
              </a:lnSpc>
            </a:pPr>
            <a:r>
              <a:rPr lang="sv-SE" sz="2000" dirty="0">
                <a:solidFill>
                  <a:schemeClr val="tx1"/>
                </a:solidFill>
              </a:rPr>
              <a:t>	- Cup Halmstad 19/5 (2 lag anmälda)</a:t>
            </a:r>
          </a:p>
          <a:p>
            <a:pPr algn="l">
              <a:lnSpc>
                <a:spcPct val="120000"/>
              </a:lnSpc>
            </a:pPr>
            <a:r>
              <a:rPr lang="sv-SE" sz="2000" dirty="0">
                <a:solidFill>
                  <a:schemeClr val="tx1"/>
                </a:solidFill>
              </a:rPr>
              <a:t>	- Lerkilscupen 18/6  (troligtvis 3 lag)</a:t>
            </a:r>
          </a:p>
          <a:p>
            <a:pPr algn="l">
              <a:lnSpc>
                <a:spcPct val="120000"/>
              </a:lnSpc>
            </a:pPr>
            <a:r>
              <a:rPr lang="sv-SE" sz="2000" dirty="0">
                <a:solidFill>
                  <a:schemeClr val="tx1"/>
                </a:solidFill>
              </a:rPr>
              <a:t> 	- Gothia cup 16-22/7 (1 lag anmält)</a:t>
            </a:r>
          </a:p>
          <a:p>
            <a:pPr algn="l">
              <a:lnSpc>
                <a:spcPct val="120000"/>
              </a:lnSpc>
            </a:pPr>
            <a:r>
              <a:rPr lang="sv-SE" sz="2000" dirty="0">
                <a:solidFill>
                  <a:schemeClr val="tx1"/>
                </a:solidFill>
              </a:rPr>
              <a:t>	- Eskilscupen 3-6/8  (2 lag anmälda)</a:t>
            </a:r>
          </a:p>
          <a:p>
            <a:pPr algn="l">
              <a:lnSpc>
                <a:spcPct val="120000"/>
              </a:lnSpc>
            </a:pPr>
            <a:endParaRPr lang="sv-SE" sz="2000" dirty="0">
              <a:solidFill>
                <a:schemeClr val="tx1"/>
              </a:solidFill>
            </a:endParaRPr>
          </a:p>
          <a:p>
            <a:pPr marL="447675" indent="-447675" algn="l">
              <a:lnSpc>
                <a:spcPct val="120000"/>
              </a:lnSpc>
              <a:buFont typeface="Arial" panose="020B0604020202020204" pitchFamily="34" charset="0"/>
              <a:buChar char="•"/>
            </a:pPr>
            <a:r>
              <a:rPr lang="sv-SE" sz="2000" dirty="0">
                <a:solidFill>
                  <a:schemeClr val="tx1"/>
                </a:solidFill>
              </a:rPr>
              <a:t>Vi har även inplanerat </a:t>
            </a:r>
            <a:r>
              <a:rPr lang="sv-SE" sz="2000">
                <a:solidFill>
                  <a:schemeClr val="tx1"/>
                </a:solidFill>
              </a:rPr>
              <a:t>en försäsongs cup </a:t>
            </a:r>
            <a:r>
              <a:rPr lang="sv-SE" sz="2000" dirty="0">
                <a:solidFill>
                  <a:schemeClr val="tx1"/>
                </a:solidFill>
              </a:rPr>
              <a:t>på Ängås lördagen den 11/3. Detta är en cup vi i P2011 själva anordnar och vi har bjudit in ett antal lag till denna dag. Total kommer det bli 2 grupper med 4 lag i varje grupp och matcherna spelas 2x15 minuter. All försäljning denna dag tillfaller vår lagkassa och Julia och Liselotte har skickat ut info om arbetsfördelning mm för denna dag.</a:t>
            </a:r>
          </a:p>
          <a:p>
            <a:pPr algn="l">
              <a:lnSpc>
                <a:spcPct val="120000"/>
              </a:lnSpc>
            </a:pPr>
            <a:endParaRPr lang="sv-SE" sz="2000" dirty="0">
              <a:solidFill>
                <a:schemeClr val="tx1"/>
              </a:solidFill>
            </a:endParaRPr>
          </a:p>
          <a:p>
            <a:pPr algn="l">
              <a:lnSpc>
                <a:spcPct val="120000"/>
              </a:lnSpc>
            </a:pPr>
            <a:endParaRPr lang="sv-SE" sz="2000" dirty="0">
              <a:solidFill>
                <a:schemeClr val="tx1"/>
              </a:solidFill>
            </a:endParaRPr>
          </a:p>
          <a:p>
            <a:pPr algn="l">
              <a:lnSpc>
                <a:spcPct val="120000"/>
              </a:lnSpc>
            </a:pPr>
            <a:endParaRPr lang="sv-SE" sz="2000" dirty="0">
              <a:solidFill>
                <a:schemeClr val="tx1"/>
              </a:solidFill>
            </a:endParaRPr>
          </a:p>
          <a:p>
            <a:pPr algn="l">
              <a:lnSpc>
                <a:spcPct val="120000"/>
              </a:lnSpc>
            </a:pPr>
            <a:endParaRPr lang="sv-SE" sz="2000" dirty="0">
              <a:solidFill>
                <a:schemeClr val="tx1"/>
              </a:solidFill>
            </a:endParaRPr>
          </a:p>
          <a:p>
            <a:pPr algn="l">
              <a:lnSpc>
                <a:spcPct val="120000"/>
              </a:lnSpc>
            </a:pPr>
            <a:endParaRPr lang="sv-SE" sz="2000" dirty="0">
              <a:solidFill>
                <a:schemeClr val="tx1"/>
              </a:solidFill>
            </a:endParaRPr>
          </a:p>
          <a:p>
            <a:pPr marL="457200" indent="-457200" algn="l">
              <a:lnSpc>
                <a:spcPct val="120000"/>
              </a:lnSpc>
              <a:buFont typeface="Arial" panose="020B0604020202020204" pitchFamily="34" charset="0"/>
              <a:buChar char="•"/>
            </a:pPr>
            <a:r>
              <a:rPr lang="sv-SE" sz="1400" dirty="0">
                <a:solidFill>
                  <a:schemeClr val="tx1"/>
                </a:solidFill>
              </a:rPr>
              <a:t> </a:t>
            </a:r>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Tree>
    <p:extLst>
      <p:ext uri="{BB962C8B-B14F-4D97-AF65-F5344CB8AC3E}">
        <p14:creationId xmlns:p14="http://schemas.microsoft.com/office/powerpoint/2010/main" val="3221411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272041" y="2047875"/>
            <a:ext cx="10162267" cy="3962400"/>
          </a:xfrm>
        </p:spPr>
        <p:txBody>
          <a:bodyPr>
            <a:noAutofit/>
          </a:bodyPr>
          <a:lstStyle/>
          <a:p>
            <a:pPr algn="l">
              <a:lnSpc>
                <a:spcPct val="120000"/>
              </a:lnSpc>
            </a:pPr>
            <a:endParaRPr lang="sv-SE" sz="2000" dirty="0">
              <a:solidFill>
                <a:schemeClr val="tx1"/>
              </a:solidFill>
            </a:endParaRPr>
          </a:p>
          <a:p>
            <a:pPr algn="l">
              <a:lnSpc>
                <a:spcPct val="120000"/>
              </a:lnSpc>
            </a:pPr>
            <a:endParaRPr lang="sv-SE" sz="2000" dirty="0">
              <a:solidFill>
                <a:schemeClr val="tx1"/>
              </a:solidFill>
            </a:endParaRPr>
          </a:p>
          <a:p>
            <a:pPr algn="l">
              <a:lnSpc>
                <a:spcPct val="120000"/>
              </a:lnSpc>
            </a:pPr>
            <a:endParaRPr lang="sv-SE" sz="2000" dirty="0">
              <a:solidFill>
                <a:schemeClr val="tx1"/>
              </a:solidFill>
            </a:endParaRPr>
          </a:p>
          <a:p>
            <a:pPr algn="l">
              <a:lnSpc>
                <a:spcPct val="120000"/>
              </a:lnSpc>
            </a:pPr>
            <a:endParaRPr lang="sv-SE" sz="2000" dirty="0">
              <a:solidFill>
                <a:schemeClr val="tx1"/>
              </a:solidFill>
            </a:endParaRPr>
          </a:p>
          <a:p>
            <a:pPr algn="l">
              <a:lnSpc>
                <a:spcPct val="120000"/>
              </a:lnSpc>
            </a:pPr>
            <a:endParaRPr lang="sv-SE" sz="2000" dirty="0">
              <a:solidFill>
                <a:schemeClr val="tx1"/>
              </a:solidFill>
            </a:endParaRPr>
          </a:p>
          <a:p>
            <a:pPr algn="l">
              <a:lnSpc>
                <a:spcPct val="120000"/>
              </a:lnSpc>
            </a:pPr>
            <a:endParaRPr lang="sv-SE" sz="2000" dirty="0">
              <a:solidFill>
                <a:schemeClr val="tx1"/>
              </a:solidFill>
            </a:endParaRPr>
          </a:p>
          <a:p>
            <a:pPr algn="l">
              <a:lnSpc>
                <a:spcPct val="120000"/>
              </a:lnSpc>
            </a:pPr>
            <a:endParaRPr lang="sv-SE" sz="2000" dirty="0">
              <a:solidFill>
                <a:schemeClr val="tx1"/>
              </a:solidFill>
            </a:endParaRPr>
          </a:p>
          <a:p>
            <a:pPr algn="l">
              <a:lnSpc>
                <a:spcPct val="120000"/>
              </a:lnSpc>
            </a:pPr>
            <a:r>
              <a:rPr lang="sv-SE" sz="1400" dirty="0">
                <a:solidFill>
                  <a:schemeClr val="tx1"/>
                </a:solidFill>
              </a:rPr>
              <a:t> </a:t>
            </a:r>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
        <p:nvSpPr>
          <p:cNvPr id="3" name="textruta 2">
            <a:extLst>
              <a:ext uri="{FF2B5EF4-FFF2-40B4-BE49-F238E27FC236}">
                <a16:creationId xmlns:a16="http://schemas.microsoft.com/office/drawing/2014/main" id="{FB9B1C27-00D3-D665-F048-F7545CD8E347}"/>
              </a:ext>
            </a:extLst>
          </p:cNvPr>
          <p:cNvSpPr txBox="1"/>
          <p:nvPr/>
        </p:nvSpPr>
        <p:spPr>
          <a:xfrm>
            <a:off x="2433184" y="643533"/>
            <a:ext cx="9105899" cy="6771084"/>
          </a:xfrm>
          <a:prstGeom prst="rect">
            <a:avLst/>
          </a:prstGeom>
          <a:noFill/>
        </p:spPr>
        <p:txBody>
          <a:bodyPr wrap="square" rtlCol="0">
            <a:spAutoFit/>
          </a:bodyPr>
          <a:lstStyle/>
          <a:p>
            <a:r>
              <a:rPr lang="sv-SE" sz="3600" b="1" dirty="0"/>
              <a:t>GIFF Cupen</a:t>
            </a:r>
          </a:p>
          <a:p>
            <a:endParaRPr lang="sv-SE" sz="200" dirty="0"/>
          </a:p>
          <a:p>
            <a:r>
              <a:rPr lang="sv-SE" dirty="0"/>
              <a:t>Speldagar lördag –söndag men vi åker till Tidaholm redan fredan eftermiddag/kväll. Två övernattningar i skolsal. Kostnad ca 1000 kr per barn. </a:t>
            </a:r>
          </a:p>
          <a:p>
            <a:endParaRPr lang="sv-SE" dirty="0"/>
          </a:p>
          <a:p>
            <a:r>
              <a:rPr lang="sv-SE" dirty="0"/>
              <a:t>För mer info se: </a:t>
            </a:r>
            <a:r>
              <a:rPr lang="sv-SE" dirty="0">
                <a:hlinkClick r:id="rId3"/>
              </a:rPr>
              <a:t>https://www.giffcupen.se/</a:t>
            </a:r>
            <a:endParaRPr lang="sv-SE" dirty="0"/>
          </a:p>
          <a:p>
            <a:endParaRPr lang="sv-SE" dirty="0"/>
          </a:p>
          <a:p>
            <a:r>
              <a:rPr lang="sv-SE" dirty="0"/>
              <a:t>Denna cup krockar tyvärr med Fotbollens dag nere på Ängås. </a:t>
            </a:r>
          </a:p>
          <a:p>
            <a:endParaRPr lang="sv-SE" sz="2000" dirty="0"/>
          </a:p>
          <a:p>
            <a:r>
              <a:rPr lang="sv-SE" sz="3600" b="1" dirty="0">
                <a:latin typeface="+mj-lt"/>
              </a:rPr>
              <a:t>Cup Halmstad</a:t>
            </a:r>
          </a:p>
          <a:p>
            <a:endParaRPr lang="sv-SE" sz="200" dirty="0"/>
          </a:p>
          <a:p>
            <a:r>
              <a:rPr lang="sv-SE" dirty="0"/>
              <a:t>Speldag fredag 19/5, endags cup i Halmstad. </a:t>
            </a:r>
            <a:r>
              <a:rPr lang="sv-SE"/>
              <a:t>Kostnad ca 100 </a:t>
            </a:r>
            <a:r>
              <a:rPr lang="sv-SE" dirty="0"/>
              <a:t>kr per barn. </a:t>
            </a:r>
          </a:p>
          <a:p>
            <a:endParaRPr lang="sv-SE" dirty="0"/>
          </a:p>
          <a:p>
            <a:r>
              <a:rPr lang="sv-SE" dirty="0"/>
              <a:t>För mer info: </a:t>
            </a:r>
            <a:r>
              <a:rPr lang="sv-SE" dirty="0">
                <a:hlinkClick r:id="rId4"/>
              </a:rPr>
              <a:t>https://www.cupmate.nu/cup/snff-cup</a:t>
            </a:r>
            <a:endParaRPr lang="sv-SE" dirty="0"/>
          </a:p>
          <a:p>
            <a:endParaRPr lang="sv-SE" sz="2000" dirty="0"/>
          </a:p>
          <a:p>
            <a:r>
              <a:rPr lang="sv-SE" sz="3600" b="1" dirty="0">
                <a:latin typeface="+mj-lt"/>
              </a:rPr>
              <a:t>Lerkilscupen</a:t>
            </a:r>
          </a:p>
          <a:p>
            <a:endParaRPr lang="sv-SE" sz="200" dirty="0"/>
          </a:p>
          <a:p>
            <a:r>
              <a:rPr lang="sv-SE" dirty="0"/>
              <a:t>Speldag söndag 18/6, klubbens egna cup. En speldag + föräldraåtagande.</a:t>
            </a:r>
          </a:p>
          <a:p>
            <a:endParaRPr lang="sv-SE" dirty="0"/>
          </a:p>
          <a:p>
            <a:r>
              <a:rPr lang="sv-SE" dirty="0"/>
              <a:t>För mer info: </a:t>
            </a:r>
            <a:r>
              <a:rPr lang="sv-SE" dirty="0">
                <a:hlinkClick r:id="rId5"/>
              </a:rPr>
              <a:t>https://www.procup.se/cup/36147.htm</a:t>
            </a:r>
            <a:endParaRPr lang="sv-SE" dirty="0"/>
          </a:p>
          <a:p>
            <a:endParaRPr lang="sv-SE" sz="2000" dirty="0"/>
          </a:p>
          <a:p>
            <a:endParaRPr lang="sv-SE" sz="2000" dirty="0"/>
          </a:p>
          <a:p>
            <a:r>
              <a:rPr lang="sv-SE" dirty="0"/>
              <a:t> </a:t>
            </a:r>
          </a:p>
        </p:txBody>
      </p:sp>
    </p:spTree>
    <p:extLst>
      <p:ext uri="{BB962C8B-B14F-4D97-AF65-F5344CB8AC3E}">
        <p14:creationId xmlns:p14="http://schemas.microsoft.com/office/powerpoint/2010/main" val="2038679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7597B"/>
        </a:solidFill>
        <a:effectLst/>
      </p:bgPr>
    </p:bg>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272041" y="2047875"/>
            <a:ext cx="10162267" cy="3962400"/>
          </a:xfrm>
        </p:spPr>
        <p:txBody>
          <a:bodyPr>
            <a:noAutofit/>
          </a:bodyPr>
          <a:lstStyle/>
          <a:p>
            <a:pPr algn="l">
              <a:lnSpc>
                <a:spcPct val="120000"/>
              </a:lnSpc>
            </a:pPr>
            <a:endParaRPr lang="sv-SE" sz="2000" dirty="0">
              <a:solidFill>
                <a:schemeClr val="tx1"/>
              </a:solidFill>
            </a:endParaRPr>
          </a:p>
          <a:p>
            <a:pPr algn="l">
              <a:lnSpc>
                <a:spcPct val="120000"/>
              </a:lnSpc>
            </a:pPr>
            <a:endParaRPr lang="sv-SE" sz="2000" dirty="0">
              <a:solidFill>
                <a:schemeClr val="tx1"/>
              </a:solidFill>
            </a:endParaRPr>
          </a:p>
          <a:p>
            <a:pPr algn="l">
              <a:lnSpc>
                <a:spcPct val="120000"/>
              </a:lnSpc>
            </a:pPr>
            <a:endParaRPr lang="sv-SE" sz="2000" dirty="0">
              <a:solidFill>
                <a:schemeClr val="tx1"/>
              </a:solidFill>
            </a:endParaRPr>
          </a:p>
          <a:p>
            <a:pPr algn="l">
              <a:lnSpc>
                <a:spcPct val="120000"/>
              </a:lnSpc>
            </a:pPr>
            <a:endParaRPr lang="sv-SE" sz="2000" dirty="0">
              <a:solidFill>
                <a:schemeClr val="tx1"/>
              </a:solidFill>
            </a:endParaRPr>
          </a:p>
          <a:p>
            <a:pPr algn="l">
              <a:lnSpc>
                <a:spcPct val="120000"/>
              </a:lnSpc>
            </a:pPr>
            <a:endParaRPr lang="sv-SE" sz="2000" dirty="0">
              <a:solidFill>
                <a:schemeClr val="tx1"/>
              </a:solidFill>
            </a:endParaRPr>
          </a:p>
          <a:p>
            <a:pPr algn="l">
              <a:lnSpc>
                <a:spcPct val="120000"/>
              </a:lnSpc>
            </a:pPr>
            <a:endParaRPr lang="sv-SE" sz="2000" dirty="0">
              <a:solidFill>
                <a:schemeClr val="tx1"/>
              </a:solidFill>
            </a:endParaRPr>
          </a:p>
          <a:p>
            <a:pPr algn="l">
              <a:lnSpc>
                <a:spcPct val="120000"/>
              </a:lnSpc>
            </a:pPr>
            <a:endParaRPr lang="sv-SE" sz="2000" dirty="0">
              <a:solidFill>
                <a:schemeClr val="tx1"/>
              </a:solidFill>
            </a:endParaRPr>
          </a:p>
          <a:p>
            <a:pPr algn="l">
              <a:lnSpc>
                <a:spcPct val="120000"/>
              </a:lnSpc>
            </a:pPr>
            <a:r>
              <a:rPr lang="sv-SE" sz="1400" dirty="0">
                <a:solidFill>
                  <a:schemeClr val="tx1"/>
                </a:solidFill>
              </a:rPr>
              <a:t> </a:t>
            </a:r>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02420" cy="1105436"/>
          </a:xfrm>
          <a:prstGeom prst="rect">
            <a:avLst/>
          </a:prstGeom>
        </p:spPr>
      </p:pic>
      <p:sp>
        <p:nvSpPr>
          <p:cNvPr id="3" name="textruta 2">
            <a:extLst>
              <a:ext uri="{FF2B5EF4-FFF2-40B4-BE49-F238E27FC236}">
                <a16:creationId xmlns:a16="http://schemas.microsoft.com/office/drawing/2014/main" id="{FB9B1C27-00D3-D665-F048-F7545CD8E347}"/>
              </a:ext>
            </a:extLst>
          </p:cNvPr>
          <p:cNvSpPr txBox="1"/>
          <p:nvPr/>
        </p:nvSpPr>
        <p:spPr>
          <a:xfrm>
            <a:off x="2143125" y="320159"/>
            <a:ext cx="9105899" cy="6848029"/>
          </a:xfrm>
          <a:prstGeom prst="rect">
            <a:avLst/>
          </a:prstGeom>
          <a:noFill/>
        </p:spPr>
        <p:txBody>
          <a:bodyPr wrap="square" rtlCol="0">
            <a:spAutoFit/>
          </a:bodyPr>
          <a:lstStyle/>
          <a:p>
            <a:r>
              <a:rPr lang="sv-SE" sz="3600" b="1" dirty="0"/>
              <a:t>Gothia cup</a:t>
            </a:r>
          </a:p>
          <a:p>
            <a:endParaRPr lang="sv-SE" sz="100" dirty="0"/>
          </a:p>
          <a:p>
            <a:r>
              <a:rPr lang="sv-SE" dirty="0"/>
              <a:t>Vi har endast anmält ett lag till Gothia cup vilket medför att vi maximalt kan ta med 20 spelare. Hamnar vi i ett läge där vi behöver tacka nej till spelare kommer vi gå </a:t>
            </a:r>
            <a:r>
              <a:rPr lang="sv-SE"/>
              <a:t>på  träningsnärvaro. </a:t>
            </a:r>
            <a:r>
              <a:rPr lang="sv-SE" dirty="0"/>
              <a:t>Kostnad är 4000 kr för det anmälda laget och denna kostnad delas på de barn som deltar. Det kan även tillkomma kostnad för invigning etc. </a:t>
            </a:r>
          </a:p>
          <a:p>
            <a:endParaRPr lang="sv-SE" dirty="0"/>
          </a:p>
          <a:p>
            <a:r>
              <a:rPr lang="sv-SE" dirty="0"/>
              <a:t>Vi har anmält vårt lag till tävlingsklass med slutspel.</a:t>
            </a:r>
          </a:p>
          <a:p>
            <a:endParaRPr lang="sv-SE" dirty="0"/>
          </a:p>
          <a:p>
            <a:r>
              <a:rPr lang="sv-SE" dirty="0"/>
              <a:t>För mer info se: </a:t>
            </a:r>
            <a:r>
              <a:rPr lang="sv-SE" dirty="0">
                <a:hlinkClick r:id="rId3"/>
              </a:rPr>
              <a:t>https://gothiacup.se/sv</a:t>
            </a:r>
            <a:endParaRPr lang="sv-SE" sz="2000" dirty="0"/>
          </a:p>
          <a:p>
            <a:endParaRPr lang="sv-SE" sz="2000" dirty="0"/>
          </a:p>
          <a:p>
            <a:r>
              <a:rPr lang="sv-SE" sz="3600" b="1" dirty="0">
                <a:latin typeface="+mj-lt"/>
              </a:rPr>
              <a:t>Eskilscupen </a:t>
            </a:r>
          </a:p>
          <a:p>
            <a:endParaRPr lang="sv-SE" sz="200" dirty="0"/>
          </a:p>
          <a:p>
            <a:r>
              <a:rPr lang="sv-SE" dirty="0"/>
              <a:t>Vi har anmält två lag till cupen. Vi kommer eventuellt samarbeta med P2012 på plats om vi blir lite för få killar anmälda  för två lag. Kostnad ca 2000 kr per barn (cupavgift + boendekostnad). Vi ska ha betalt allt senast 1/6, eventuell återbetalning av boendeavgift sker endast om avanmälan sker innan 1/7 efter det endast mot uppvisande av läkarintyg.</a:t>
            </a:r>
          </a:p>
          <a:p>
            <a:endParaRPr lang="sv-SE" dirty="0"/>
          </a:p>
          <a:p>
            <a:r>
              <a:rPr lang="sv-SE" dirty="0"/>
              <a:t>På plats i Helsingborg kan vi komma behöva hjälp med transporter mellan matcher. Boka gärna boende i tid för familjen </a:t>
            </a:r>
            <a:r>
              <a:rPr lang="sv-SE" dirty="0">
                <a:sym typeface="Wingdings" panose="05000000000000000000" pitchFamily="2" charset="2"/>
              </a:rPr>
              <a:t>!</a:t>
            </a:r>
            <a:endParaRPr lang="sv-SE" dirty="0"/>
          </a:p>
          <a:p>
            <a:endParaRPr lang="sv-SE" dirty="0"/>
          </a:p>
          <a:p>
            <a:r>
              <a:rPr lang="sv-SE" dirty="0"/>
              <a:t>För mer info: </a:t>
            </a:r>
            <a:r>
              <a:rPr lang="sv-SE" dirty="0">
                <a:hlinkClick r:id="rId4"/>
              </a:rPr>
              <a:t>https://www.eskilscupen.nu/</a:t>
            </a:r>
            <a:endParaRPr lang="sv-SE" dirty="0"/>
          </a:p>
          <a:p>
            <a:endParaRPr lang="sv-SE" sz="2000" dirty="0"/>
          </a:p>
          <a:p>
            <a:r>
              <a:rPr lang="sv-SE" dirty="0"/>
              <a:t> </a:t>
            </a:r>
          </a:p>
        </p:txBody>
      </p:sp>
    </p:spTree>
    <p:extLst>
      <p:ext uri="{BB962C8B-B14F-4D97-AF65-F5344CB8AC3E}">
        <p14:creationId xmlns:p14="http://schemas.microsoft.com/office/powerpoint/2010/main" val="1490017870"/>
      </p:ext>
    </p:extLst>
  </p:cSld>
  <p:clrMapOvr>
    <a:masterClrMapping/>
  </p:clrMapOvr>
</p:sld>
</file>

<file path=ppt/theme/theme1.xml><?xml version="1.0" encoding="utf-8"?>
<a:theme xmlns:a="http://schemas.openxmlformats.org/drawingml/2006/main" name="Djup">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
  <TotalTime>0</TotalTime>
  <Words>1259</Words>
  <Application>Microsoft Office PowerPoint</Application>
  <PresentationFormat>Bredbild</PresentationFormat>
  <Paragraphs>174</Paragraphs>
  <Slides>16</Slides>
  <Notes>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16</vt:i4>
      </vt:variant>
    </vt:vector>
  </HeadingPairs>
  <TitlesOfParts>
    <vt:vector size="19" baseType="lpstr">
      <vt:lpstr>Arial</vt:lpstr>
      <vt:lpstr>Corbel</vt:lpstr>
      <vt:lpstr>Djup</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Svevia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Klintbäck Daniel DVSko_stoc</dc:creator>
  <cp:lastModifiedBy>Camilla Johansson</cp:lastModifiedBy>
  <cp:revision>120</cp:revision>
  <dcterms:created xsi:type="dcterms:W3CDTF">2016-04-11T05:40:33Z</dcterms:created>
  <dcterms:modified xsi:type="dcterms:W3CDTF">2023-02-26T13:02:50Z</dcterms:modified>
</cp:coreProperties>
</file>