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74" r:id="rId8"/>
    <p:sldId id="262" r:id="rId9"/>
    <p:sldId id="266" r:id="rId10"/>
    <p:sldId id="263" r:id="rId11"/>
    <p:sldId id="269" r:id="rId12"/>
    <p:sldId id="264" r:id="rId13"/>
    <p:sldId id="273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5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7T15:28:16.7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356 54,'1348'0,"-2040"-26,-77 0,755 25,-1 1,0 1,1 0,-1 1,1 1,-1 0,1 1,-23 9,21-6,8-4,0 1,0 0,0 0,1 0,-1 1,-8 8,15-13,0 1,0 0,0 1,0-1,0 0,1 0,-1 0,0 0,1 1,-1-1,1 0,0 0,-1 1,1-1,0 0,0 1,0-1,0 1,0 1,0-1,1 0,0 1,0-1,0 0,0 1,0-1,1 0,-1 0,1 0,-1 0,1-1,0 1,0 0,3 2,19 14,2 0,0-2,1 0,1-2,0-1,1-2,1 0,-1-2,2-1,-1-2,32 3,36-1,0-3,117-11,-25-6,226-5,-396 18,-8 0,1-1,-1 0,1-1,-1 0,1-1,-1 0,0-1,23-9,-20 6,0 1,1 0,-1 0,1 2,30-3,81 4,-97 3,-7-1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7T15:28:21.7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29,'3'-2,"0"1,0-1,0 0,0 1,1 0,-1-1,0 1,1 0,-1 1,0-1,1 1,5-1,0 0,120-9,190 7,-152 6,922-3,-1104 1,1 1,-1 1,-28 9,-5 0,-15-1,-1-4,-128-2,160-4,-61 10,-5 1,-97-12,-24 1,98 10,-69 3,-122-14,291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7.png"/><Relationship Id="rId4" Type="http://schemas.openxmlformats.org/officeDocument/2006/relationships/customXml" Target="../ink/ink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59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416326" y="2114926"/>
            <a:ext cx="9144000" cy="2187108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Välkommen till föräldramöte Lerkil P2011</a:t>
            </a:r>
          </a:p>
          <a:p>
            <a:pPr algn="ctr"/>
            <a:r>
              <a:rPr lang="sv-SE" dirty="0">
                <a:solidFill>
                  <a:schemeClr val="tx1"/>
                </a:solidFill>
              </a:rPr>
              <a:t>2022-03-02</a:t>
            </a:r>
          </a:p>
          <a:p>
            <a:pPr algn="ctr"/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2420" cy="110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9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59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919560" y="552717"/>
            <a:ext cx="10902985" cy="5377027"/>
          </a:xfrm>
          <a:solidFill>
            <a:srgbClr val="17597B"/>
          </a:solidFill>
        </p:spPr>
        <p:txBody>
          <a:bodyPr>
            <a:normAutofit/>
          </a:bodyPr>
          <a:lstStyle/>
          <a:p>
            <a:pPr algn="ctr"/>
            <a:r>
              <a:rPr lang="sv-SE" sz="3600" b="1" dirty="0">
                <a:solidFill>
                  <a:schemeClr val="tx1"/>
                </a:solidFill>
              </a:rPr>
              <a:t>Kalendarium VT 2022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18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200" dirty="0">
                <a:solidFill>
                  <a:schemeClr val="tx1"/>
                </a:solidFill>
              </a:rPr>
              <a:t>Övernattning Ängås fredag 1/4 till lördag 2/4 – hjälp av föräldrar med inköp samt matlagning</a:t>
            </a:r>
          </a:p>
          <a:p>
            <a:pPr algn="l"/>
            <a:endParaRPr lang="sv-SE" sz="22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200" dirty="0">
                <a:solidFill>
                  <a:schemeClr val="tx1"/>
                </a:solidFill>
              </a:rPr>
              <a:t>GIFF cupen fredag 22/4 till söndag 24/4 i Tidaholm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22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200" dirty="0">
                <a:solidFill>
                  <a:schemeClr val="tx1"/>
                </a:solidFill>
              </a:rPr>
              <a:t>Cup Halmstad torsdag 26/5 </a:t>
            </a:r>
            <a:r>
              <a:rPr lang="sv-SE" sz="2200" dirty="0" err="1">
                <a:solidFill>
                  <a:schemeClr val="tx1"/>
                </a:solidFill>
              </a:rPr>
              <a:t>Skedalaheds</a:t>
            </a:r>
            <a:r>
              <a:rPr lang="sv-SE" sz="2200" dirty="0">
                <a:solidFill>
                  <a:schemeClr val="tx1"/>
                </a:solidFill>
              </a:rPr>
              <a:t> Idrottspark</a:t>
            </a:r>
          </a:p>
          <a:p>
            <a:pPr algn="l"/>
            <a:endParaRPr lang="sv-SE" sz="22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200" dirty="0">
                <a:solidFill>
                  <a:schemeClr val="tx1"/>
                </a:solidFill>
              </a:rPr>
              <a:t>Lerkilscupen 18/6</a:t>
            </a:r>
          </a:p>
          <a:p>
            <a:pPr algn="l"/>
            <a:endParaRPr lang="sv-SE" sz="22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200" dirty="0">
                <a:solidFill>
                  <a:schemeClr val="tx1"/>
                </a:solidFill>
              </a:rPr>
              <a:t>För övriga träningar och matcher se kalendern</a:t>
            </a:r>
          </a:p>
          <a:p>
            <a:pPr algn="ctr"/>
            <a:endParaRPr lang="sv-SE" sz="1200" dirty="0">
              <a:solidFill>
                <a:schemeClr val="tx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2420" cy="110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65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59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407619" y="975361"/>
            <a:ext cx="9144000" cy="3396342"/>
          </a:xfrm>
        </p:spPr>
        <p:txBody>
          <a:bodyPr>
            <a:normAutofit/>
          </a:bodyPr>
          <a:lstStyle/>
          <a:p>
            <a:pPr algn="ctr"/>
            <a:endParaRPr lang="sv-SE" sz="2400" dirty="0"/>
          </a:p>
          <a:p>
            <a:pPr algn="ctr"/>
            <a:endParaRPr lang="sv-SE" sz="24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2420" cy="1105436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5F53301D-5EB5-4E01-B7A3-3CDDC43DB2DE}"/>
              </a:ext>
            </a:extLst>
          </p:cNvPr>
          <p:cNvSpPr/>
          <p:nvPr/>
        </p:nvSpPr>
        <p:spPr>
          <a:xfrm>
            <a:off x="1407619" y="788489"/>
            <a:ext cx="10012557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b="1" dirty="0"/>
              <a:t>Laget.se – aktiviteter och information</a:t>
            </a:r>
          </a:p>
          <a:p>
            <a:endParaRPr lang="sv-SE" sz="1400" b="1" dirty="0"/>
          </a:p>
          <a:p>
            <a:endParaRPr lang="sv-SE" sz="400" b="1" dirty="0"/>
          </a:p>
          <a:p>
            <a:r>
              <a:rPr lang="sv-SE" b="1" dirty="0"/>
              <a:t>KALENDER</a:t>
            </a:r>
          </a:p>
          <a:p>
            <a:endParaRPr lang="sv-SE" sz="1400" b="1" dirty="0"/>
          </a:p>
          <a:p>
            <a:r>
              <a:rPr lang="sv-SE" dirty="0"/>
              <a:t>Mer info kan ses i kalendern om ni klickar på aktivitet (om det är inskrivet). Vi försöker här lägga info om samlingstid, plats mm här för att underlätta.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E00D336-F6D8-4841-80D3-3437FCD3E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89" y="2945131"/>
            <a:ext cx="6581498" cy="1705134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B890C10B-B1A7-4531-A8F9-84FE1A052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2884" y="3546748"/>
            <a:ext cx="7642289" cy="283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7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59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385408"/>
            <a:ext cx="10058400" cy="2189747"/>
          </a:xfrm>
          <a:prstGeom prst="rect">
            <a:avLst/>
          </a:prstGeom>
        </p:spPr>
      </p:pic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494704" y="600364"/>
            <a:ext cx="9173295" cy="2124363"/>
          </a:xfrm>
        </p:spPr>
        <p:txBody>
          <a:bodyPr>
            <a:normAutofit fontScale="92500" lnSpcReduction="10000"/>
          </a:bodyPr>
          <a:lstStyle/>
          <a:p>
            <a:pPr algn="ctr"/>
            <a:endParaRPr lang="sv-SE" sz="2000" dirty="0"/>
          </a:p>
          <a:p>
            <a:pPr algn="ctr"/>
            <a:r>
              <a:rPr lang="sv-SE" sz="3900" b="1" dirty="0">
                <a:solidFill>
                  <a:schemeClr val="tx1"/>
                </a:solidFill>
              </a:rPr>
              <a:t>Dokument</a:t>
            </a:r>
          </a:p>
          <a:p>
            <a:pPr algn="l"/>
            <a:endParaRPr lang="sv-SE" sz="1900" b="1" dirty="0">
              <a:solidFill>
                <a:schemeClr val="tx1"/>
              </a:solidFill>
            </a:endParaRPr>
          </a:p>
          <a:p>
            <a:pPr algn="ctr"/>
            <a:r>
              <a:rPr lang="sv-SE" sz="2200" dirty="0">
                <a:solidFill>
                  <a:schemeClr val="tx1"/>
                </a:solidFill>
              </a:rPr>
              <a:t>Dokument som t.ex. presentation från föräldramöte, info om fikaförsäljning mm</a:t>
            </a:r>
          </a:p>
          <a:p>
            <a:pPr algn="ctr"/>
            <a:r>
              <a:rPr lang="sv-SE" sz="2200" dirty="0">
                <a:solidFill>
                  <a:schemeClr val="tx1"/>
                </a:solidFill>
              </a:rPr>
              <a:t> kommer läggas upp under Dokument på P2011:s sida på laget.se (se nedan).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2420" cy="11054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Pennanteckning 2">
                <a:extLst>
                  <a:ext uri="{FF2B5EF4-FFF2-40B4-BE49-F238E27FC236}">
                    <a16:creationId xmlns:a16="http://schemas.microsoft.com/office/drawing/2014/main" id="{12B84935-5CB0-42EA-B828-3EF01ED093F6}"/>
                  </a:ext>
                </a:extLst>
              </p14:cNvPr>
              <p14:cNvContentPartPr/>
              <p14:nvPr/>
            </p14:nvContentPartPr>
            <p14:xfrm>
              <a:off x="10216480" y="3656462"/>
              <a:ext cx="672480" cy="105480"/>
            </p14:xfrm>
          </p:contentPart>
        </mc:Choice>
        <mc:Fallback xmlns="">
          <p:pic>
            <p:nvPicPr>
              <p:cNvPr id="3" name="Pennanteckning 2">
                <a:extLst>
                  <a:ext uri="{FF2B5EF4-FFF2-40B4-BE49-F238E27FC236}">
                    <a16:creationId xmlns:a16="http://schemas.microsoft.com/office/drawing/2014/main" id="{12B84935-5CB0-42EA-B828-3EF01ED093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62840" y="3548822"/>
                <a:ext cx="78012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Pennanteckning 3">
                <a:extLst>
                  <a:ext uri="{FF2B5EF4-FFF2-40B4-BE49-F238E27FC236}">
                    <a16:creationId xmlns:a16="http://schemas.microsoft.com/office/drawing/2014/main" id="{78C6BF0F-4EF8-4E1A-AC9D-43054003699E}"/>
                  </a:ext>
                </a:extLst>
              </p14:cNvPr>
              <p14:cNvContentPartPr/>
              <p14:nvPr/>
            </p14:nvContentPartPr>
            <p14:xfrm>
              <a:off x="4978120" y="4663022"/>
              <a:ext cx="634320" cy="38520"/>
            </p14:xfrm>
          </p:contentPart>
        </mc:Choice>
        <mc:Fallback xmlns="">
          <p:pic>
            <p:nvPicPr>
              <p:cNvPr id="4" name="Pennanteckning 3">
                <a:extLst>
                  <a:ext uri="{FF2B5EF4-FFF2-40B4-BE49-F238E27FC236}">
                    <a16:creationId xmlns:a16="http://schemas.microsoft.com/office/drawing/2014/main" id="{78C6BF0F-4EF8-4E1A-AC9D-4305400369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24120" y="4555022"/>
                <a:ext cx="741960" cy="25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4027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59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988291" y="844584"/>
            <a:ext cx="10554960" cy="2776756"/>
          </a:xfrm>
        </p:spPr>
        <p:txBody>
          <a:bodyPr>
            <a:noAutofit/>
          </a:bodyPr>
          <a:lstStyle/>
          <a:p>
            <a:pPr algn="ctr"/>
            <a:r>
              <a:rPr lang="sv-SE" sz="3600" b="1" dirty="0">
                <a:solidFill>
                  <a:schemeClr val="tx1"/>
                </a:solidFill>
              </a:rPr>
              <a:t>Information</a:t>
            </a:r>
          </a:p>
          <a:p>
            <a:pPr algn="l"/>
            <a:endParaRPr lang="sv-SE" sz="1200" b="1" dirty="0">
              <a:solidFill>
                <a:schemeClr val="tx1"/>
              </a:solidFill>
            </a:endParaRPr>
          </a:p>
          <a:p>
            <a:pPr algn="l"/>
            <a:r>
              <a:rPr lang="sv-SE" sz="1800" dirty="0">
                <a:solidFill>
                  <a:schemeClr val="tx1"/>
                </a:solidFill>
              </a:rPr>
              <a:t>Vi ledare har tre olika sätt vi kan skicka ut information på: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</a:rPr>
              <a:t>Nyheter via Laget.se (nyheter syns på medlemssidan och ligger kvar där- all information och alla kommentarer är publika för </a:t>
            </a:r>
            <a:r>
              <a:rPr lang="sv-SE" sz="1800" u="sng" dirty="0">
                <a:solidFill>
                  <a:schemeClr val="tx1"/>
                </a:solidFill>
              </a:rPr>
              <a:t>alla</a:t>
            </a:r>
            <a:r>
              <a:rPr lang="sv-SE" sz="1800" dirty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</a:rPr>
              <a:t>Mejl via Laget.se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</a:rPr>
              <a:t>SMS via </a:t>
            </a:r>
            <a:r>
              <a:rPr lang="sv-SE" sz="1800" dirty="0" err="1">
                <a:solidFill>
                  <a:schemeClr val="tx1"/>
                </a:solidFill>
              </a:rPr>
              <a:t>Supertext</a:t>
            </a:r>
            <a:r>
              <a:rPr lang="sv-SE" sz="1800" dirty="0">
                <a:solidFill>
                  <a:schemeClr val="tx1"/>
                </a:solidFill>
              </a:rPr>
              <a:t> (vi kan via </a:t>
            </a:r>
            <a:r>
              <a:rPr lang="sv-SE" sz="1800" dirty="0" err="1">
                <a:solidFill>
                  <a:schemeClr val="tx1"/>
                </a:solidFill>
              </a:rPr>
              <a:t>Supertext</a:t>
            </a:r>
            <a:r>
              <a:rPr lang="sv-SE" sz="1800" dirty="0">
                <a:solidFill>
                  <a:schemeClr val="tx1"/>
                </a:solidFill>
              </a:rPr>
              <a:t> lätt skapa olika grupper för t.ex. olika lag, aktiviteter mm)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1800" dirty="0">
              <a:solidFill>
                <a:schemeClr val="tx1"/>
              </a:solidFill>
            </a:endParaRPr>
          </a:p>
          <a:p>
            <a:pPr algn="l"/>
            <a:r>
              <a:rPr lang="sv-SE" sz="1800" b="1" dirty="0">
                <a:solidFill>
                  <a:schemeClr val="tx1"/>
                </a:solidFill>
              </a:rPr>
              <a:t>OBS! Säkerställ att era kontaktuppgifter är aktuella (mail + telefonnummer)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2420" cy="1105436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1332FAA6-CE5A-4AAA-AFD7-0322487AA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50" y="3861803"/>
            <a:ext cx="2797853" cy="2888384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4CFD657-677F-4FAC-8048-87BD93862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0214" y="3861803"/>
            <a:ext cx="1933575" cy="279880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F3EA3C6-0DC6-49B5-AE9B-6B7DE7BC6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4392" y="3861803"/>
            <a:ext cx="3400599" cy="184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23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59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573081" y="2062675"/>
            <a:ext cx="9144000" cy="1533966"/>
          </a:xfrm>
        </p:spPr>
        <p:txBody>
          <a:bodyPr>
            <a:normAutofit/>
          </a:bodyPr>
          <a:lstStyle/>
          <a:p>
            <a:pPr algn="ctr"/>
            <a:r>
              <a:rPr lang="sv-SE" sz="2800" dirty="0">
                <a:solidFill>
                  <a:schemeClr val="tx1"/>
                </a:solidFill>
              </a:rPr>
              <a:t>Frågor?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2420" cy="110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17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59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260674" y="1105436"/>
            <a:ext cx="9144000" cy="4334773"/>
          </a:xfrm>
        </p:spPr>
        <p:txBody>
          <a:bodyPr>
            <a:normAutofit lnSpcReduction="10000"/>
          </a:bodyPr>
          <a:lstStyle/>
          <a:p>
            <a:pPr algn="ctr"/>
            <a:r>
              <a:rPr lang="sv-SE" sz="3600" b="1" dirty="0">
                <a:solidFill>
                  <a:schemeClr val="tx1"/>
                </a:solidFill>
              </a:rPr>
              <a:t>Agenda för mötet</a:t>
            </a: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r>
              <a:rPr lang="sv-SE" sz="2400" dirty="0">
                <a:solidFill>
                  <a:schemeClr val="tx1"/>
                </a:solidFill>
              </a:rPr>
              <a:t>Presentation av ledarna/tränarna</a:t>
            </a:r>
          </a:p>
          <a:p>
            <a:pPr algn="ctr"/>
            <a:r>
              <a:rPr lang="sv-SE" sz="2400" dirty="0">
                <a:solidFill>
                  <a:schemeClr val="tx1"/>
                </a:solidFill>
              </a:rPr>
              <a:t>Lerkils mål, vision och policy</a:t>
            </a:r>
          </a:p>
          <a:p>
            <a:pPr algn="ctr"/>
            <a:r>
              <a:rPr lang="sv-SE" sz="2400" dirty="0">
                <a:solidFill>
                  <a:schemeClr val="tx1"/>
                </a:solidFill>
              </a:rPr>
              <a:t>Praktisk information kring träningar och matcher</a:t>
            </a:r>
          </a:p>
          <a:p>
            <a:pPr algn="ctr"/>
            <a:r>
              <a:rPr lang="sv-SE" sz="2400" dirty="0">
                <a:solidFill>
                  <a:schemeClr val="tx1"/>
                </a:solidFill>
              </a:rPr>
              <a:t>Årets seriespel</a:t>
            </a:r>
          </a:p>
          <a:p>
            <a:pPr algn="ctr"/>
            <a:r>
              <a:rPr lang="sv-SE" sz="2400" dirty="0">
                <a:solidFill>
                  <a:schemeClr val="tx1"/>
                </a:solidFill>
              </a:rPr>
              <a:t>Föräldraåtaganden</a:t>
            </a:r>
          </a:p>
          <a:p>
            <a:pPr algn="ctr"/>
            <a:r>
              <a:rPr lang="sv-SE" sz="2400" dirty="0">
                <a:solidFill>
                  <a:schemeClr val="tx1"/>
                </a:solidFill>
              </a:rPr>
              <a:t>Kalendarium VT 2022</a:t>
            </a:r>
          </a:p>
          <a:p>
            <a:pPr algn="ctr"/>
            <a:r>
              <a:rPr lang="sv-SE" sz="2400" dirty="0">
                <a:solidFill>
                  <a:schemeClr val="tx1"/>
                </a:solidFill>
              </a:rPr>
              <a:t>Övriga frågor</a:t>
            </a:r>
          </a:p>
          <a:p>
            <a:pPr algn="ctr"/>
            <a:endParaRPr lang="sv-SE" sz="1100" dirty="0"/>
          </a:p>
          <a:p>
            <a:pPr algn="ctr"/>
            <a:endParaRPr lang="sv-SE" sz="11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2420" cy="110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3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59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417277" y="1178792"/>
            <a:ext cx="9984883" cy="514349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sv-SE" sz="3900" b="1" dirty="0">
                <a:solidFill>
                  <a:schemeClr val="tx1"/>
                </a:solidFill>
              </a:rPr>
              <a:t>Presentation av ledarna/tränarna</a:t>
            </a:r>
          </a:p>
          <a:p>
            <a:pPr algn="ctr"/>
            <a:endParaRPr lang="sv-SE" b="1" dirty="0">
              <a:solidFill>
                <a:schemeClr val="tx1"/>
              </a:solidFill>
            </a:endParaRPr>
          </a:p>
          <a:p>
            <a:pPr algn="ctr"/>
            <a:r>
              <a:rPr lang="sv-SE" dirty="0">
                <a:solidFill>
                  <a:schemeClr val="tx1"/>
                </a:solidFill>
              </a:rPr>
              <a:t>För närvarande har vi 26 barn på listan</a:t>
            </a: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sv-SE" sz="2400" dirty="0">
                <a:solidFill>
                  <a:schemeClr val="tx1"/>
                </a:solidFill>
              </a:rPr>
              <a:t>Martin Holgersson	 (Anton </a:t>
            </a:r>
            <a:r>
              <a:rPr lang="sv-SE" sz="2400" dirty="0" err="1">
                <a:solidFill>
                  <a:schemeClr val="tx1"/>
                </a:solidFill>
              </a:rPr>
              <a:t>Kårmark</a:t>
            </a:r>
            <a:r>
              <a:rPr lang="sv-SE" sz="2400" dirty="0">
                <a:solidFill>
                  <a:schemeClr val="tx1"/>
                </a:solidFill>
              </a:rPr>
              <a:t>)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sv-SE" sz="2400" dirty="0">
                <a:solidFill>
                  <a:schemeClr val="tx1"/>
                </a:solidFill>
              </a:rPr>
              <a:t>Magnus Dahlgren	(William Dahlgren)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sv-SE" sz="2400" dirty="0">
                <a:solidFill>
                  <a:schemeClr val="tx1"/>
                </a:solidFill>
              </a:rPr>
              <a:t>Robert Persson		(Axel Persson)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sv-SE" sz="2400" dirty="0">
                <a:solidFill>
                  <a:schemeClr val="tx1"/>
                </a:solidFill>
              </a:rPr>
              <a:t>Camilla Johansson	(Olle Johansson)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sv-SE" sz="2400" dirty="0">
                <a:solidFill>
                  <a:schemeClr val="tx1"/>
                </a:solidFill>
              </a:rPr>
              <a:t>Jesper Andersson	(Agust Andersson) – även innebandytränare</a:t>
            </a:r>
            <a:endParaRPr lang="sv-SE" sz="1600" dirty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sv-SE" sz="2400" dirty="0">
                <a:solidFill>
                  <a:schemeClr val="tx1"/>
                </a:solidFill>
              </a:rPr>
              <a:t>Magnus Buregård	(Melvin Buregård) – även handbollstränare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sv-SE" sz="2400" dirty="0">
                <a:solidFill>
                  <a:schemeClr val="tx1"/>
                </a:solidFill>
              </a:rPr>
              <a:t>Jonas </a:t>
            </a:r>
            <a:r>
              <a:rPr lang="sv-SE" sz="2400" dirty="0" err="1">
                <a:solidFill>
                  <a:schemeClr val="tx1"/>
                </a:solidFill>
              </a:rPr>
              <a:t>Roosberg</a:t>
            </a:r>
            <a:r>
              <a:rPr lang="sv-SE" sz="2400" dirty="0">
                <a:solidFill>
                  <a:schemeClr val="tx1"/>
                </a:solidFill>
              </a:rPr>
              <a:t>		(Olof </a:t>
            </a:r>
            <a:r>
              <a:rPr lang="sv-SE" sz="2400" dirty="0" err="1">
                <a:solidFill>
                  <a:schemeClr val="tx1"/>
                </a:solidFill>
              </a:rPr>
              <a:t>Roosberg</a:t>
            </a:r>
            <a:r>
              <a:rPr lang="sv-SE" sz="2400" dirty="0">
                <a:solidFill>
                  <a:schemeClr val="tx1"/>
                </a:solidFill>
              </a:rPr>
              <a:t>) – även bandytränare</a:t>
            </a:r>
            <a:r>
              <a:rPr lang="sv-SE" sz="1700" dirty="0">
                <a:solidFill>
                  <a:schemeClr val="tx1"/>
                </a:solidFill>
              </a:rPr>
              <a:t>	</a:t>
            </a:r>
          </a:p>
          <a:p>
            <a:pPr algn="ctr"/>
            <a:endParaRPr lang="sv-SE" sz="1100" dirty="0"/>
          </a:p>
          <a:p>
            <a:pPr algn="ctr"/>
            <a:endParaRPr lang="sv-SE" sz="11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2420" cy="110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61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59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350235" y="156755"/>
            <a:ext cx="10314773" cy="603161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sv-SE" sz="2800" dirty="0"/>
              <a:t>Lerkils mål och vision samt Fotbollens spela lek och lär</a:t>
            </a:r>
          </a:p>
          <a:p>
            <a:pPr algn="ctr"/>
            <a:endParaRPr lang="sv-SE" sz="2000" dirty="0"/>
          </a:p>
          <a:p>
            <a:pPr algn="ctr"/>
            <a:endParaRPr lang="sv-SE" sz="2000" dirty="0"/>
          </a:p>
          <a:p>
            <a:pPr algn="ctr"/>
            <a:endParaRPr lang="sv-SE" sz="2000" dirty="0"/>
          </a:p>
          <a:p>
            <a:pPr algn="ctr"/>
            <a:endParaRPr lang="sv-SE" sz="2000" dirty="0"/>
          </a:p>
          <a:p>
            <a:pPr algn="ctr"/>
            <a:r>
              <a:rPr lang="sv-SE" sz="3900" b="1" dirty="0">
                <a:solidFill>
                  <a:schemeClr val="tx1"/>
                </a:solidFill>
              </a:rPr>
              <a:t>Lerkils mål, vision och policy</a:t>
            </a:r>
          </a:p>
          <a:p>
            <a:pPr algn="ctr"/>
            <a:endParaRPr lang="sv-SE" sz="2000" dirty="0"/>
          </a:p>
          <a:p>
            <a:pPr algn="ctr"/>
            <a:endParaRPr lang="sv-SE" sz="2000" dirty="0"/>
          </a:p>
          <a:p>
            <a:pPr algn="ctr"/>
            <a:endParaRPr lang="sv-SE" sz="2000" dirty="0">
              <a:solidFill>
                <a:schemeClr val="tx1"/>
              </a:solidFill>
            </a:endParaRPr>
          </a:p>
          <a:p>
            <a:pPr algn="ctr"/>
            <a:r>
              <a:rPr lang="sv-SE" sz="2400" dirty="0">
                <a:solidFill>
                  <a:schemeClr val="tx1"/>
                </a:solidFill>
              </a:rPr>
              <a:t>Lerkils IF är breddförening med målet att så många som möjligt så länge som möjligt</a:t>
            </a:r>
          </a:p>
          <a:p>
            <a:pPr algn="ctr"/>
            <a:r>
              <a:rPr lang="sv-SE" sz="2400" dirty="0">
                <a:solidFill>
                  <a:schemeClr val="tx1"/>
                </a:solidFill>
              </a:rPr>
              <a:t> skall ha roligt med att spela fotboll. </a:t>
            </a:r>
          </a:p>
          <a:p>
            <a:pPr algn="ctr"/>
            <a:endParaRPr lang="sv-SE" sz="1600" dirty="0">
              <a:solidFill>
                <a:schemeClr val="tx1"/>
              </a:solidFill>
            </a:endParaRPr>
          </a:p>
          <a:p>
            <a:pPr algn="ctr"/>
            <a:r>
              <a:rPr lang="sv-SE" sz="2400" dirty="0">
                <a:solidFill>
                  <a:schemeClr val="tx1"/>
                </a:solidFill>
              </a:rPr>
              <a:t>Policydokument är framtagna och finns att läsa på laget.se/Lerkils IF/Dokument:</a:t>
            </a:r>
          </a:p>
          <a:p>
            <a:pPr marL="342900" indent="-342900" algn="ctr">
              <a:buFontTx/>
              <a:buChar char="-"/>
            </a:pPr>
            <a:r>
              <a:rPr lang="sv-SE" sz="2400" dirty="0">
                <a:solidFill>
                  <a:schemeClr val="tx1"/>
                </a:solidFill>
              </a:rPr>
              <a:t>Föreningsidé</a:t>
            </a:r>
          </a:p>
          <a:p>
            <a:pPr marL="342900" indent="-342900" algn="ctr">
              <a:buFontTx/>
              <a:buChar char="-"/>
            </a:pPr>
            <a:r>
              <a:rPr lang="sv-SE" sz="2400" dirty="0">
                <a:solidFill>
                  <a:schemeClr val="tx1"/>
                </a:solidFill>
              </a:rPr>
              <a:t>Ledarhandboken</a:t>
            </a:r>
          </a:p>
          <a:p>
            <a:pPr marL="342900" indent="-342900" algn="ctr">
              <a:buFontTx/>
              <a:buChar char="-"/>
            </a:pPr>
            <a:r>
              <a:rPr lang="sv-SE" sz="2400" dirty="0">
                <a:solidFill>
                  <a:schemeClr val="tx1"/>
                </a:solidFill>
              </a:rPr>
              <a:t>Policy för föräldrar</a:t>
            </a:r>
          </a:p>
          <a:p>
            <a:pPr algn="ctr"/>
            <a:endParaRPr lang="sv-SE" sz="2000" dirty="0"/>
          </a:p>
          <a:p>
            <a:pPr algn="ctr"/>
            <a:endParaRPr lang="sv-SE" sz="2000" dirty="0"/>
          </a:p>
          <a:p>
            <a:pPr algn="ctr"/>
            <a:endParaRPr lang="sv-SE" sz="1100" dirty="0"/>
          </a:p>
          <a:p>
            <a:pPr algn="ctr"/>
            <a:endParaRPr lang="sv-SE" sz="11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2420" cy="110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39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59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256146" y="618837"/>
            <a:ext cx="10380992" cy="5689600"/>
          </a:xfrm>
        </p:spPr>
        <p:txBody>
          <a:bodyPr>
            <a:normAutofit/>
          </a:bodyPr>
          <a:lstStyle/>
          <a:p>
            <a:pPr algn="ctr"/>
            <a:r>
              <a:rPr lang="sv-SE" sz="3600" b="1" dirty="0">
                <a:solidFill>
                  <a:schemeClr val="tx1"/>
                </a:solidFill>
              </a:rPr>
              <a:t>Praktisk information kring träningar</a:t>
            </a:r>
          </a:p>
          <a:p>
            <a:pPr algn="ctr"/>
            <a:endParaRPr lang="sv-SE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Kom i tid till träningarna, måndagar 17:00-18:30, onsdagar 17:00-18:30 (fram till gräset öppnar).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Svara på kallelserna som skickas ut det underlättar för oss vid planering.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Vi fokuserar på fotboll under träning, ibland kan det behövas hjälp med att påminna barnen om detta innan träningen startar.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Vi jobbar med positiv attityd och hur vi pratar med och om varandra, nolltolerans mot dåligt uppförande.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Ta med vattenflaska.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Lämnar ni barnen kom tillbaka i god tid tills träningen avslutas.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Vi fortsätter samarbetet med både P2010 och P2012.</a:t>
            </a:r>
          </a:p>
          <a:p>
            <a:pPr algn="ctr"/>
            <a:endParaRPr lang="sv-SE" sz="1100" dirty="0"/>
          </a:p>
          <a:p>
            <a:pPr algn="ctr"/>
            <a:endParaRPr lang="sv-SE" sz="11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2420" cy="110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67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59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263293" y="552718"/>
            <a:ext cx="10810875" cy="5717309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sv-SE" sz="9000" b="1" dirty="0">
                <a:solidFill>
                  <a:schemeClr val="tx1"/>
                </a:solidFill>
              </a:rPr>
              <a:t>Praktisk information kring matcher:</a:t>
            </a:r>
          </a:p>
          <a:p>
            <a:pPr algn="ctr"/>
            <a:endParaRPr lang="sv-SE" sz="9000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5500" dirty="0">
                <a:solidFill>
                  <a:schemeClr val="tx1"/>
                </a:solidFill>
              </a:rPr>
              <a:t>Anmäl deltagande via de kallelser som skickas ut.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5500" dirty="0">
                <a:solidFill>
                  <a:schemeClr val="tx1"/>
                </a:solidFill>
              </a:rPr>
              <a:t>Kom i tid till samlingar samt försök anmäla eventuell frånvaro vid match så tidigt som möjligt.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5500" dirty="0">
                <a:solidFill>
                  <a:schemeClr val="tx1"/>
                </a:solidFill>
              </a:rPr>
              <a:t>Det är tränarna som handhar barnen under pågående match. Mellan matcherna är det respektive förälder som ansvarar för medtagna barn (kan vara fler vid tex samåkning).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5500" dirty="0">
                <a:solidFill>
                  <a:schemeClr val="tx1"/>
                </a:solidFill>
              </a:rPr>
              <a:t>Ta med vattenflaska.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5500" dirty="0">
                <a:solidFill>
                  <a:schemeClr val="tx1"/>
                </a:solidFill>
              </a:rPr>
              <a:t>Som publik stöttar ni bäst på motsatt sida till avbytarbänken, med positiv inställning och hejarop.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5500" dirty="0">
                <a:solidFill>
                  <a:schemeClr val="tx1"/>
                </a:solidFill>
              </a:rPr>
              <a:t>Kostnad för cup, ca 100 kr/barn. Kostnad brukar ligga på ca 1000 kr per lag, ev. pengar över går i så fall till lagkassan.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5500" dirty="0">
                <a:solidFill>
                  <a:schemeClr val="tx1"/>
                </a:solidFill>
              </a:rPr>
              <a:t>Ni ansvarar för ev. matchkläder som delas ut. </a:t>
            </a:r>
            <a:r>
              <a:rPr lang="sv-SE" sz="5500" u="sng" dirty="0">
                <a:solidFill>
                  <a:schemeClr val="tx1"/>
                </a:solidFill>
              </a:rPr>
              <a:t>OBS, dessa får endast användas på match!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2420" cy="110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4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59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2164345" y="161926"/>
            <a:ext cx="9144000" cy="234315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sv-SE" sz="3900" b="1" dirty="0">
                <a:solidFill>
                  <a:schemeClr val="tx1"/>
                </a:solidFill>
              </a:rPr>
              <a:t>Årets seriespel</a:t>
            </a:r>
            <a:endParaRPr lang="sv-SE" sz="3900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Spel 7 mot 7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Vi har anmält oss till en lite svårare serie i år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Vi spelar i år på stor 7-manna plan (55x35 m)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tx1"/>
                </a:solidFill>
              </a:rPr>
              <a:t>Seriestart månadsskifte april/maj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2420" cy="1105436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3D9F624-0719-4CF1-A9E4-C3D3DA40A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961" y="2696663"/>
            <a:ext cx="4915514" cy="388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81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59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554181" y="157018"/>
            <a:ext cx="11342255" cy="6543964"/>
          </a:xfrm>
          <a:solidFill>
            <a:srgbClr val="17597B"/>
          </a:solidFill>
        </p:spPr>
        <p:txBody>
          <a:bodyPr>
            <a:normAutofit fontScale="85000" lnSpcReduction="20000"/>
          </a:bodyPr>
          <a:lstStyle/>
          <a:p>
            <a:pPr algn="ctr"/>
            <a:r>
              <a:rPr lang="sv-SE" sz="4200" b="1" dirty="0">
                <a:solidFill>
                  <a:schemeClr val="tx1"/>
                </a:solidFill>
              </a:rPr>
              <a:t>Föräldraåtaganden</a:t>
            </a:r>
          </a:p>
          <a:p>
            <a:pPr algn="ctr"/>
            <a:endParaRPr lang="sv-SE" sz="1800" dirty="0">
              <a:solidFill>
                <a:schemeClr val="tx1"/>
              </a:solidFill>
            </a:endParaRPr>
          </a:p>
          <a:p>
            <a:pPr algn="ctr"/>
            <a:r>
              <a:rPr lang="sv-SE" sz="2600" dirty="0">
                <a:solidFill>
                  <a:schemeClr val="tx1"/>
                </a:solidFill>
              </a:rPr>
              <a:t>Medlems- och deltagaravgifter täcker inte alla utgifter i klubben, därför är klubben beroende</a:t>
            </a:r>
          </a:p>
          <a:p>
            <a:pPr algn="ctr"/>
            <a:r>
              <a:rPr lang="sv-SE" sz="2600" dirty="0">
                <a:solidFill>
                  <a:schemeClr val="tx1"/>
                </a:solidFill>
              </a:rPr>
              <a:t> av ideella initiativ vid klubbens aktiviteter såsom Lerkilscupen, Lerkilsdagen, A-lagskiosken,</a:t>
            </a:r>
          </a:p>
          <a:p>
            <a:pPr algn="ctr"/>
            <a:r>
              <a:rPr lang="sv-SE" sz="2600" dirty="0">
                <a:solidFill>
                  <a:schemeClr val="tx1"/>
                </a:solidFill>
              </a:rPr>
              <a:t> (Luciacupen), eventuella  städdagar mm</a:t>
            </a:r>
          </a:p>
          <a:p>
            <a:pPr algn="ctr"/>
            <a:endParaRPr lang="sv-SE" sz="2600" dirty="0">
              <a:solidFill>
                <a:schemeClr val="tx1"/>
              </a:solidFill>
            </a:endParaRPr>
          </a:p>
          <a:p>
            <a:pPr algn="ctr"/>
            <a:r>
              <a:rPr lang="sv-SE" sz="2600" dirty="0">
                <a:solidFill>
                  <a:schemeClr val="tx1"/>
                </a:solidFill>
              </a:rPr>
              <a:t>För att lösa arbetsuppgifter inom Lerkil P2011 har vi en föräldragrupp som är med och leder</a:t>
            </a:r>
          </a:p>
          <a:p>
            <a:pPr algn="ctr"/>
            <a:r>
              <a:rPr lang="sv-SE" sz="2600" dirty="0">
                <a:solidFill>
                  <a:schemeClr val="tx1"/>
                </a:solidFill>
              </a:rPr>
              <a:t> och fördelar arbetet. För närvarande består vår föräldragrupp av 1 person </a:t>
            </a:r>
          </a:p>
          <a:p>
            <a:pPr algn="ctr"/>
            <a:r>
              <a:rPr lang="sv-SE" sz="2600" dirty="0">
                <a:solidFill>
                  <a:schemeClr val="tx1"/>
                </a:solidFill>
              </a:rPr>
              <a:t>- Liselotte Gustavsson.</a:t>
            </a:r>
          </a:p>
          <a:p>
            <a:pPr algn="ctr"/>
            <a:endParaRPr lang="sv-SE" sz="2600" dirty="0">
              <a:solidFill>
                <a:schemeClr val="tx1"/>
              </a:solidFill>
            </a:endParaRPr>
          </a:p>
          <a:p>
            <a:pPr algn="ctr"/>
            <a:r>
              <a:rPr lang="sv-SE" sz="2600" dirty="0">
                <a:solidFill>
                  <a:schemeClr val="tx1"/>
                </a:solidFill>
              </a:rPr>
              <a:t>Lagkassa behövs för oss som lag för att vi ska kunna betala avgifter till cuper, domare,</a:t>
            </a:r>
          </a:p>
          <a:p>
            <a:pPr algn="ctr"/>
            <a:r>
              <a:rPr lang="sv-SE" sz="2600" dirty="0">
                <a:solidFill>
                  <a:schemeClr val="tx1"/>
                </a:solidFill>
              </a:rPr>
              <a:t> framtida träningsläger, gemensamma aktiviteter mm. Pengar fås in genom t.ex.</a:t>
            </a:r>
          </a:p>
          <a:p>
            <a:pPr algn="ctr"/>
            <a:r>
              <a:rPr lang="sv-SE" sz="2600" dirty="0">
                <a:solidFill>
                  <a:schemeClr val="tx1"/>
                </a:solidFill>
              </a:rPr>
              <a:t>fikaförsäljning eller annan försäljning/aktiviteter.  Vad vill vi spara till och hur kommer vi dit?</a:t>
            </a:r>
          </a:p>
          <a:p>
            <a:pPr algn="ctr"/>
            <a:endParaRPr lang="sv-SE" sz="2000" dirty="0">
              <a:solidFill>
                <a:schemeClr val="tx1"/>
              </a:solidFill>
            </a:endParaRPr>
          </a:p>
          <a:p>
            <a:pPr algn="ctr"/>
            <a:r>
              <a:rPr lang="sv-SE" sz="2400" b="1" dirty="0">
                <a:solidFill>
                  <a:schemeClr val="tx1"/>
                </a:solidFill>
              </a:rPr>
              <a:t>Lagkassa P2011 per 2022-02-27: </a:t>
            </a:r>
          </a:p>
          <a:p>
            <a:pPr algn="ctr"/>
            <a:r>
              <a:rPr lang="sv-SE" sz="2000" dirty="0">
                <a:solidFill>
                  <a:schemeClr val="tx1"/>
                </a:solidFill>
              </a:rPr>
              <a:t>Lagkonto Swedbank: 13 465,09 kr</a:t>
            </a:r>
          </a:p>
          <a:p>
            <a:pPr algn="ctr"/>
            <a:r>
              <a:rPr lang="sv-SE" sz="2000" dirty="0">
                <a:solidFill>
                  <a:schemeClr val="tx1"/>
                </a:solidFill>
              </a:rPr>
              <a:t>Lagkonto Lerkil: 19 037 kr</a:t>
            </a:r>
            <a:endParaRPr lang="sv-SE" sz="1100" dirty="0"/>
          </a:p>
          <a:p>
            <a:pPr algn="ctr"/>
            <a:endParaRPr lang="sv-SE" sz="11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2420" cy="110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3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59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450855" y="443345"/>
            <a:ext cx="11510236" cy="5624945"/>
          </a:xfrm>
          <a:solidFill>
            <a:srgbClr val="17597B"/>
          </a:solidFill>
        </p:spPr>
        <p:txBody>
          <a:bodyPr>
            <a:normAutofit fontScale="85000" lnSpcReduction="20000"/>
          </a:bodyPr>
          <a:lstStyle/>
          <a:p>
            <a:pPr algn="ctr"/>
            <a:r>
              <a:rPr lang="sv-SE" sz="4200" b="1" dirty="0">
                <a:solidFill>
                  <a:schemeClr val="tx1"/>
                </a:solidFill>
              </a:rPr>
              <a:t>Föräldraåtagande VT 2022</a:t>
            </a:r>
          </a:p>
          <a:p>
            <a:pPr algn="ctr"/>
            <a:endParaRPr lang="sv-SE" sz="2000" dirty="0">
              <a:solidFill>
                <a:schemeClr val="tx1"/>
              </a:solidFill>
            </a:endParaRPr>
          </a:p>
          <a:p>
            <a:pPr algn="ctr"/>
            <a:r>
              <a:rPr lang="sv-SE" sz="2600" b="1" dirty="0">
                <a:solidFill>
                  <a:schemeClr val="tx1"/>
                </a:solidFill>
              </a:rPr>
              <a:t>Lerkilscupen 2022 – Lördag 18/6</a:t>
            </a:r>
          </a:p>
          <a:p>
            <a:pPr algn="ctr"/>
            <a:endParaRPr lang="sv-SE" sz="2000" dirty="0">
              <a:solidFill>
                <a:schemeClr val="tx1"/>
              </a:solidFill>
            </a:endParaRPr>
          </a:p>
          <a:p>
            <a:pPr algn="ctr"/>
            <a:r>
              <a:rPr lang="sv-SE" sz="2300" b="0" i="0" dirty="0">
                <a:solidFill>
                  <a:schemeClr val="tx1"/>
                </a:solidFill>
                <a:effectLst/>
              </a:rPr>
              <a:t>Lerkilscupen är en fin tradition i Lerkils IF för våra barn som vi ska föra vidare och är ett av de FÅ tillfällen</a:t>
            </a:r>
          </a:p>
          <a:p>
            <a:pPr algn="ctr"/>
            <a:r>
              <a:rPr lang="sv-SE" sz="2300" b="0" i="0" dirty="0">
                <a:solidFill>
                  <a:schemeClr val="tx1"/>
                </a:solidFill>
                <a:effectLst/>
              </a:rPr>
              <a:t>där vi kräver att föräldrar hjälper till 100%! Detta är även en viktig</a:t>
            </a:r>
          </a:p>
          <a:p>
            <a:pPr algn="ctr"/>
            <a:r>
              <a:rPr lang="sv-SE" sz="2300" b="0" i="0" dirty="0">
                <a:solidFill>
                  <a:schemeClr val="tx1"/>
                </a:solidFill>
                <a:effectLst/>
              </a:rPr>
              <a:t>inkomstkälla för föreningen.</a:t>
            </a:r>
          </a:p>
          <a:p>
            <a:pPr algn="ctr"/>
            <a:endParaRPr lang="sv-SE" sz="2300" dirty="0">
              <a:solidFill>
                <a:schemeClr val="tx1"/>
              </a:solidFill>
            </a:endParaRPr>
          </a:p>
          <a:p>
            <a:pPr algn="l"/>
            <a:r>
              <a:rPr lang="sv-SE" sz="2300" b="1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Arbetsuppgifter spelande lag:</a:t>
            </a:r>
            <a:endParaRPr lang="sv-SE" sz="2300" b="0" i="0" dirty="0">
              <a:solidFill>
                <a:schemeClr val="tx1"/>
              </a:solidFill>
              <a:effectLst/>
              <a:latin typeface="Corbel" panose="020B0503020204020204" pitchFamily="34" charset="0"/>
            </a:endParaRPr>
          </a:p>
          <a:p>
            <a:pPr algn="l"/>
            <a:r>
              <a:rPr lang="sv-SE" sz="2300" b="0" i="0" dirty="0"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Räkna med 1 förälder per barn ungefär 3h – 4h den dag som ert lag spelar. </a:t>
            </a:r>
          </a:p>
          <a:p>
            <a:pPr algn="l"/>
            <a:r>
              <a:rPr lang="sv-SE" sz="2300" dirty="0">
                <a:solidFill>
                  <a:schemeClr val="tx1"/>
                </a:solidFill>
                <a:latin typeface="Corbel" panose="020B0503020204020204" pitchFamily="34" charset="0"/>
              </a:rPr>
              <a:t>Nytt för i år är att 1 person från varje lag kommer ingå i evenemangsgruppen för cupen och vara med att</a:t>
            </a:r>
          </a:p>
          <a:p>
            <a:pPr algn="l"/>
            <a:r>
              <a:rPr lang="sv-SE" sz="2300" dirty="0">
                <a:solidFill>
                  <a:schemeClr val="tx1"/>
                </a:solidFill>
                <a:latin typeface="Corbel" panose="020B0503020204020204" pitchFamily="34" charset="0"/>
              </a:rPr>
              <a:t>planera allt arbete i olika arbetsgrupper.</a:t>
            </a:r>
          </a:p>
          <a:p>
            <a:pPr algn="l"/>
            <a:endParaRPr lang="sv-SE" sz="23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algn="l"/>
            <a:r>
              <a:rPr lang="sv-SE" sz="2300" dirty="0">
                <a:solidFill>
                  <a:schemeClr val="tx1"/>
                </a:solidFill>
                <a:latin typeface="Corbel" panose="020B0503020204020204" pitchFamily="34" charset="0"/>
              </a:rPr>
              <a:t>Hjälp gärna till att dela info om cupen bland nära och kära! Inbjudan samt länk kommer mailas ut till alla</a:t>
            </a:r>
          </a:p>
          <a:p>
            <a:pPr algn="l"/>
            <a:r>
              <a:rPr lang="sv-SE" sz="2300" dirty="0">
                <a:solidFill>
                  <a:schemeClr val="tx1"/>
                </a:solidFill>
                <a:latin typeface="Corbel" panose="020B0503020204020204" pitchFamily="34" charset="0"/>
              </a:rPr>
              <a:t>er föräldrar så att ni har möjlighet att sprida info.</a:t>
            </a:r>
            <a:endParaRPr lang="sv-SE" sz="2300" dirty="0"/>
          </a:p>
          <a:p>
            <a:pPr algn="ctr"/>
            <a:endParaRPr lang="sv-SE" sz="11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2420" cy="110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60123"/>
      </p:ext>
    </p:extLst>
  </p:cSld>
  <p:clrMapOvr>
    <a:masterClrMapping/>
  </p:clrMapOvr>
</p:sld>
</file>

<file path=ppt/theme/theme1.xml><?xml version="1.0" encoding="utf-8"?>
<a:theme xmlns:a="http://schemas.openxmlformats.org/drawingml/2006/main" name="Djup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901</Words>
  <Application>Microsoft Office PowerPoint</Application>
  <PresentationFormat>Bredbild</PresentationFormat>
  <Paragraphs>126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7" baseType="lpstr">
      <vt:lpstr>Arial</vt:lpstr>
      <vt:lpstr>Corbel</vt:lpstr>
      <vt:lpstr>Djup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Svevia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Klintbäck Daniel DVSko_stoc</dc:creator>
  <cp:lastModifiedBy>Camilla Johansson</cp:lastModifiedBy>
  <cp:revision>107</cp:revision>
  <dcterms:created xsi:type="dcterms:W3CDTF">2016-04-11T05:40:33Z</dcterms:created>
  <dcterms:modified xsi:type="dcterms:W3CDTF">2022-03-02T14:11:57Z</dcterms:modified>
</cp:coreProperties>
</file>