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70" r:id="rId8"/>
    <p:sldId id="272" r:id="rId9"/>
    <p:sldId id="262" r:id="rId10"/>
    <p:sldId id="266" r:id="rId11"/>
    <p:sldId id="263" r:id="rId12"/>
    <p:sldId id="269" r:id="rId13"/>
    <p:sldId id="264" r:id="rId14"/>
    <p:sldId id="273"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B80C674-7DFC-42FE-B9CD-82963CDB1557}"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sv-SE"/>
              <a:t>Klicka här för att ändra format</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076456F-F47D-4F25-8053-2A695DA0CA7D}"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sv-SE"/>
              <a:t>Klicka här för att ändra format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D6C7379-69CC-4837-9905-BEBA22830C8A}"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sv-SE"/>
              <a:t>Klicka här för att ändra format</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9EB8B7E-8AEE-4F10-BFEE-C999AD004D36}"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8F3F9-58BC-440B-B37B-805B9055EF92}" type="datetimeFigureOut">
              <a:rPr lang="en-US" dirty="0"/>
              <a:t>8/13/2020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0D5A53AF-48EA-489D-8260-9DCAB666386A}" type="datetimeFigureOut">
              <a:rPr lang="en-US" dirty="0"/>
              <a:t>8/13/2020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20000" y="2505075"/>
            <a:ext cx="502521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6" name="Content Placeholder 5"/>
          <p:cNvSpPr>
            <a:spLocks noGrp="1"/>
          </p:cNvSpPr>
          <p:nvPr>
            <p:ph sz="quarter" idx="4"/>
          </p:nvPr>
        </p:nvSpPr>
        <p:spPr>
          <a:xfrm>
            <a:off x="6319840" y="2505075"/>
            <a:ext cx="503554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7D1BD23-6E54-4D9D-AD88-A2813C73CC25}"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71A834-4F3C-4AF9-9C74-05EC35A0F292}" type="datetimeFigureOut">
              <a:rPr lang="en-US" dirty="0"/>
              <a:t>8/13/2020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6326" y="2114926"/>
            <a:ext cx="9144000" cy="2187108"/>
          </a:xfrm>
        </p:spPr>
        <p:txBody>
          <a:bodyPr/>
          <a:lstStyle/>
          <a:p>
            <a:pPr algn="ctr"/>
            <a:r>
              <a:rPr lang="sv-SE" dirty="0">
                <a:solidFill>
                  <a:schemeClr val="tx1"/>
                </a:solidFill>
              </a:rPr>
              <a:t>Välkommen till föräldramöte Lerkil P2011</a:t>
            </a:r>
          </a:p>
          <a:p>
            <a:pPr algn="ctr"/>
            <a:r>
              <a:rPr lang="sv-SE" dirty="0">
                <a:solidFill>
                  <a:schemeClr val="tx1"/>
                </a:solidFill>
              </a:rPr>
              <a:t>2020-08-15</a:t>
            </a:r>
          </a:p>
          <a:p>
            <a:pPr algn="ct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874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5"/>
            <a:ext cx="9144000" cy="4689309"/>
          </a:xfrm>
          <a:solidFill>
            <a:srgbClr val="17597B"/>
          </a:solidFill>
        </p:spPr>
        <p:txBody>
          <a:bodyPr>
            <a:normAutofit/>
          </a:bodyPr>
          <a:lstStyle/>
          <a:p>
            <a:pPr algn="ctr"/>
            <a:r>
              <a:rPr lang="sv-SE" b="1" dirty="0">
                <a:solidFill>
                  <a:schemeClr val="tx1"/>
                </a:solidFill>
              </a:rPr>
              <a:t>Föräldraåtagande HT 2020</a:t>
            </a:r>
          </a:p>
          <a:p>
            <a:pPr algn="ctr"/>
            <a:endParaRPr lang="sv-SE" sz="2000" dirty="0">
              <a:solidFill>
                <a:schemeClr val="tx1"/>
              </a:solidFill>
            </a:endParaRPr>
          </a:p>
          <a:p>
            <a:pPr algn="ctr"/>
            <a:r>
              <a:rPr lang="sv-SE" sz="2000" dirty="0">
                <a:solidFill>
                  <a:schemeClr val="tx1"/>
                </a:solidFill>
              </a:rPr>
              <a:t>För att stärka lagkassan har vi i samråd med föräldragruppen beslutat att vi ska sälja produkter från </a:t>
            </a:r>
            <a:r>
              <a:rPr lang="sv-SE" sz="2000" dirty="0" err="1">
                <a:solidFill>
                  <a:schemeClr val="tx1"/>
                </a:solidFill>
              </a:rPr>
              <a:t>Newbody</a:t>
            </a:r>
            <a:r>
              <a:rPr lang="sv-SE" sz="2000" dirty="0">
                <a:solidFill>
                  <a:schemeClr val="tx1"/>
                </a:solidFill>
              </a:rPr>
              <a:t>. Idag är kassan 3000 kr och vi behöver få in mer pengar.</a:t>
            </a:r>
          </a:p>
          <a:p>
            <a:pPr algn="ctr"/>
            <a:endParaRPr lang="sv-SE" sz="2000" dirty="0">
              <a:solidFill>
                <a:schemeClr val="tx1"/>
              </a:solidFill>
            </a:endParaRPr>
          </a:p>
          <a:p>
            <a:pPr algn="ctr"/>
            <a:r>
              <a:rPr lang="sv-SE" sz="2000" dirty="0">
                <a:solidFill>
                  <a:schemeClr val="tx1"/>
                </a:solidFill>
              </a:rPr>
              <a:t>Om alla barn säljer i snitt 12 paket kommer detta generera ca 12 000 kr till lagkassan. Vi starar försäljning nu och den ska vara avslutad och era beställningar ska vara registrerade senast 12 september.</a:t>
            </a:r>
          </a:p>
          <a:p>
            <a:pPr algn="ctr"/>
            <a:endParaRPr lang="sv-SE" sz="2000" dirty="0">
              <a:solidFill>
                <a:schemeClr val="tx1"/>
              </a:solidFill>
            </a:endParaRPr>
          </a:p>
          <a:p>
            <a:pPr algn="ctr"/>
            <a:r>
              <a:rPr lang="sv-SE" sz="2000" dirty="0">
                <a:solidFill>
                  <a:schemeClr val="tx1"/>
                </a:solidFill>
              </a:rPr>
              <a:t>Katalog samt info om hur du registrerar ditt barn delas ut nu efter mötet samt tas med vid nästa träningstillfälle. Informationen kommer även skickas ut digitalt till alla.</a:t>
            </a:r>
          </a:p>
          <a:p>
            <a:pPr algn="ctr"/>
            <a:endParaRPr lang="sv-SE" sz="2000" dirty="0"/>
          </a:p>
          <a:p>
            <a:pPr algn="ctr"/>
            <a:endParaRPr lang="sv-SE" sz="20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27686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134154" y="1368133"/>
            <a:ext cx="10158583" cy="5280143"/>
          </a:xfrm>
          <a:solidFill>
            <a:srgbClr val="17597B"/>
          </a:solidFill>
        </p:spPr>
        <p:txBody>
          <a:bodyPr>
            <a:normAutofit/>
          </a:bodyPr>
          <a:lstStyle/>
          <a:p>
            <a:pPr algn="l"/>
            <a:r>
              <a:rPr lang="sv-SE" b="1" dirty="0">
                <a:solidFill>
                  <a:schemeClr val="tx1"/>
                </a:solidFill>
              </a:rPr>
              <a:t>Kalendarium 2020 och Covid-19……</a:t>
            </a:r>
          </a:p>
          <a:p>
            <a:pPr algn="l"/>
            <a:endParaRPr lang="sv-SE" b="1" dirty="0">
              <a:solidFill>
                <a:schemeClr val="tx1"/>
              </a:solidFill>
            </a:endParaRPr>
          </a:p>
          <a:p>
            <a:pPr marL="285750" indent="-285750" algn="l">
              <a:buFont typeface="Arial" panose="020B0604020202020204" pitchFamily="34" charset="0"/>
              <a:buChar char="•"/>
            </a:pPr>
            <a:r>
              <a:rPr lang="sv-SE" sz="1800" dirty="0">
                <a:solidFill>
                  <a:schemeClr val="tx1"/>
                </a:solidFill>
              </a:rPr>
              <a:t>Nu i dagarna beslöts det att vi kan ha 50 </a:t>
            </a:r>
            <a:r>
              <a:rPr lang="sv-SE" sz="1800" dirty="0" err="1">
                <a:solidFill>
                  <a:schemeClr val="tx1"/>
                </a:solidFill>
              </a:rPr>
              <a:t>st</a:t>
            </a:r>
            <a:r>
              <a:rPr lang="sv-SE" sz="1800" dirty="0">
                <a:solidFill>
                  <a:schemeClr val="tx1"/>
                </a:solidFill>
              </a:rPr>
              <a:t> åskådare exklusive funktionärer på våra matcher (förutsatt att arenan är inhägnad).</a:t>
            </a:r>
          </a:p>
          <a:p>
            <a:pPr algn="l"/>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Träningsmatch mot Anneberg 19/8</a:t>
            </a:r>
          </a:p>
          <a:p>
            <a:pPr marL="285750" indent="-285750" algn="l">
              <a:buFont typeface="Arial" panose="020B0604020202020204" pitchFamily="34" charset="0"/>
              <a:buChar char="•"/>
            </a:pPr>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Kungsbackaleken helgen 29-30/8 samt 5-6/9 är inställd men vi kommer försöka få till träningsmatcher dessa helger istället. Redan nu är det bestämt att vi åker till Åsa den 29/8 för match.</a:t>
            </a:r>
          </a:p>
          <a:p>
            <a:pPr marL="285750" indent="-285750" algn="l">
              <a:buFont typeface="Arial" panose="020B0604020202020204" pitchFamily="34" charset="0"/>
              <a:buChar char="•"/>
            </a:pPr>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Ansvariga för Kungsbackaleken avvaktar med beslut gällande de två sista omgångarna och därav ligger dessa kvar i kalendern.</a:t>
            </a:r>
          </a:p>
          <a:p>
            <a:pPr marL="285750" indent="-285750" algn="l">
              <a:buFont typeface="Arial" panose="020B0604020202020204" pitchFamily="34" charset="0"/>
              <a:buChar char="•"/>
            </a:pPr>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Lerkilscupen 12-13/9, beslut ej taget om den blir av men information kommer troligtvis i dagarna.</a:t>
            </a:r>
            <a:endParaRPr lang="sv-SE" b="1" dirty="0">
              <a:solidFill>
                <a:schemeClr val="tx1"/>
              </a:solidFill>
            </a:endParaRPr>
          </a:p>
          <a:p>
            <a:pPr algn="ctr"/>
            <a:endParaRPr lang="sv-SE" sz="1200" dirty="0">
              <a:solidFill>
                <a:schemeClr val="tx1"/>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17686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07619" y="975361"/>
            <a:ext cx="9144000" cy="3396342"/>
          </a:xfrm>
        </p:spPr>
        <p:txBody>
          <a:bodyPr>
            <a:normAutofit/>
          </a:bodyPr>
          <a:lstStyle/>
          <a:p>
            <a:pPr algn="ctr"/>
            <a:endParaRPr lang="sv-SE" sz="2400" dirty="0"/>
          </a:p>
          <a:p>
            <a:pPr algn="ctr"/>
            <a:endParaRPr lang="sv-SE" sz="24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
        <p:nvSpPr>
          <p:cNvPr id="2" name="Rektangel 1">
            <a:extLst>
              <a:ext uri="{FF2B5EF4-FFF2-40B4-BE49-F238E27FC236}">
                <a16:creationId xmlns:a16="http://schemas.microsoft.com/office/drawing/2014/main" id="{5F53301D-5EB5-4E01-B7A3-3CDDC43DB2DE}"/>
              </a:ext>
            </a:extLst>
          </p:cNvPr>
          <p:cNvSpPr/>
          <p:nvPr/>
        </p:nvSpPr>
        <p:spPr>
          <a:xfrm>
            <a:off x="1283516" y="1568990"/>
            <a:ext cx="8053431" cy="1908215"/>
          </a:xfrm>
          <a:prstGeom prst="rect">
            <a:avLst/>
          </a:prstGeom>
        </p:spPr>
        <p:txBody>
          <a:bodyPr wrap="square">
            <a:spAutoFit/>
          </a:bodyPr>
          <a:lstStyle/>
          <a:p>
            <a:r>
              <a:rPr lang="sv-SE" sz="2800" b="1" dirty="0"/>
              <a:t>Laget.se – aktiviteter och information</a:t>
            </a:r>
          </a:p>
          <a:p>
            <a:endParaRPr lang="sv-SE" sz="1400" b="1" dirty="0"/>
          </a:p>
          <a:p>
            <a:endParaRPr lang="sv-SE" sz="400" b="1" dirty="0"/>
          </a:p>
          <a:p>
            <a:r>
              <a:rPr lang="sv-SE" b="1" dirty="0"/>
              <a:t>KALENDER</a:t>
            </a:r>
          </a:p>
          <a:p>
            <a:endParaRPr lang="sv-SE" sz="1400" b="1" dirty="0"/>
          </a:p>
          <a:p>
            <a:r>
              <a:rPr lang="sv-SE" dirty="0"/>
              <a:t>Mer info kan synas i kalendern om ni klickar på aktivitet (om det är inskrivet). Vi kommer försöka lägga info om samlingstid, plats mm här för att underlätta.</a:t>
            </a:r>
          </a:p>
        </p:txBody>
      </p:sp>
      <p:pic>
        <p:nvPicPr>
          <p:cNvPr id="7" name="Picture 3">
            <a:extLst>
              <a:ext uri="{FF2B5EF4-FFF2-40B4-BE49-F238E27FC236}">
                <a16:creationId xmlns:a16="http://schemas.microsoft.com/office/drawing/2014/main" id="{9E00D336-F6D8-4841-80D3-3437FCD3E1A7}"/>
              </a:ext>
            </a:extLst>
          </p:cNvPr>
          <p:cNvPicPr>
            <a:picLocks noChangeAspect="1"/>
          </p:cNvPicPr>
          <p:nvPr/>
        </p:nvPicPr>
        <p:blipFill>
          <a:blip r:embed="rId3"/>
          <a:stretch>
            <a:fillRect/>
          </a:stretch>
        </p:blipFill>
        <p:spPr>
          <a:xfrm>
            <a:off x="368207" y="3477205"/>
            <a:ext cx="6581498" cy="1705134"/>
          </a:xfrm>
          <a:prstGeom prst="rect">
            <a:avLst/>
          </a:prstGeom>
        </p:spPr>
      </p:pic>
      <p:pic>
        <p:nvPicPr>
          <p:cNvPr id="8" name="Picture 4">
            <a:extLst>
              <a:ext uri="{FF2B5EF4-FFF2-40B4-BE49-F238E27FC236}">
                <a16:creationId xmlns:a16="http://schemas.microsoft.com/office/drawing/2014/main" id="{B890C10B-B1A7-4531-A8F9-84FE1A0527D5}"/>
              </a:ext>
            </a:extLst>
          </p:cNvPr>
          <p:cNvPicPr>
            <a:picLocks noChangeAspect="1"/>
          </p:cNvPicPr>
          <p:nvPr/>
        </p:nvPicPr>
        <p:blipFill>
          <a:blip r:embed="rId4"/>
          <a:stretch>
            <a:fillRect/>
          </a:stretch>
        </p:blipFill>
        <p:spPr>
          <a:xfrm>
            <a:off x="5459914" y="4009082"/>
            <a:ext cx="6581497" cy="2441985"/>
          </a:xfrm>
          <a:prstGeom prst="rect">
            <a:avLst/>
          </a:prstGeom>
        </p:spPr>
      </p:pic>
    </p:spTree>
    <p:extLst>
      <p:ext uri="{BB962C8B-B14F-4D97-AF65-F5344CB8AC3E}">
        <p14:creationId xmlns:p14="http://schemas.microsoft.com/office/powerpoint/2010/main" val="5412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037505" y="3374846"/>
            <a:ext cx="10058400" cy="2189747"/>
          </a:xfrm>
          <a:prstGeom prst="rect">
            <a:avLst/>
          </a:prstGeom>
        </p:spPr>
      </p:pic>
      <p:sp>
        <p:nvSpPr>
          <p:cNvPr id="5" name="Underrubrik 4"/>
          <p:cNvSpPr>
            <a:spLocks noGrp="1"/>
          </p:cNvSpPr>
          <p:nvPr>
            <p:ph type="subTitle" idx="1"/>
          </p:nvPr>
        </p:nvSpPr>
        <p:spPr>
          <a:xfrm>
            <a:off x="1494705" y="1471748"/>
            <a:ext cx="9144000" cy="1536786"/>
          </a:xfrm>
        </p:spPr>
        <p:txBody>
          <a:bodyPr>
            <a:normAutofit fontScale="92500" lnSpcReduction="20000"/>
          </a:bodyPr>
          <a:lstStyle/>
          <a:p>
            <a:pPr algn="ctr"/>
            <a:endParaRPr lang="sv-SE" sz="2000" dirty="0"/>
          </a:p>
          <a:p>
            <a:pPr algn="l"/>
            <a:r>
              <a:rPr lang="sv-SE" sz="1900" b="1" dirty="0">
                <a:solidFill>
                  <a:schemeClr val="tx1"/>
                </a:solidFill>
              </a:rPr>
              <a:t>DOKUMENT</a:t>
            </a:r>
          </a:p>
          <a:p>
            <a:pPr algn="l"/>
            <a:endParaRPr lang="sv-SE" sz="1900" b="1" dirty="0">
              <a:solidFill>
                <a:schemeClr val="tx1"/>
              </a:solidFill>
            </a:endParaRPr>
          </a:p>
          <a:p>
            <a:pPr algn="ctr"/>
            <a:r>
              <a:rPr lang="sv-SE" sz="1900" dirty="0">
                <a:solidFill>
                  <a:schemeClr val="tx1"/>
                </a:solidFill>
              </a:rPr>
              <a:t>Dokument som t.ex. presentation från föräldramöte, info om fikaförsäljning mm kommer läggas upp under Dokument på P2011:s sida på laget.se (se nedan).</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5640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2231473" y="844584"/>
            <a:ext cx="9311778" cy="2776756"/>
          </a:xfrm>
        </p:spPr>
        <p:txBody>
          <a:bodyPr>
            <a:noAutofit/>
          </a:bodyPr>
          <a:lstStyle/>
          <a:p>
            <a:pPr algn="l"/>
            <a:r>
              <a:rPr lang="sv-SE" sz="1800" b="1" dirty="0">
                <a:solidFill>
                  <a:schemeClr val="tx1"/>
                </a:solidFill>
              </a:rPr>
              <a:t>INFORMATION</a:t>
            </a:r>
          </a:p>
          <a:p>
            <a:pPr algn="l"/>
            <a:endParaRPr lang="sv-SE" sz="1200" b="1" dirty="0">
              <a:solidFill>
                <a:schemeClr val="tx1"/>
              </a:solidFill>
            </a:endParaRPr>
          </a:p>
          <a:p>
            <a:pPr algn="l"/>
            <a:r>
              <a:rPr lang="sv-SE" sz="1800" dirty="0">
                <a:solidFill>
                  <a:schemeClr val="tx1"/>
                </a:solidFill>
              </a:rPr>
              <a:t>Vi ledare har tre olika sätt vi kan skicka ut information på:</a:t>
            </a:r>
          </a:p>
          <a:p>
            <a:pPr marL="342900" indent="-342900" algn="l">
              <a:buFont typeface="Arial" panose="020B0604020202020204" pitchFamily="34" charset="0"/>
              <a:buChar char="•"/>
            </a:pPr>
            <a:r>
              <a:rPr lang="sv-SE" sz="1800" dirty="0">
                <a:solidFill>
                  <a:schemeClr val="tx1"/>
                </a:solidFill>
              </a:rPr>
              <a:t>Nyheter via Laget.se (nyheter syns på medlemssidan och ligger kvar där- all information och alla kommentarer är publika för </a:t>
            </a:r>
            <a:r>
              <a:rPr lang="sv-SE" sz="1800" u="sng" dirty="0">
                <a:solidFill>
                  <a:schemeClr val="tx1"/>
                </a:solidFill>
              </a:rPr>
              <a:t>alla</a:t>
            </a:r>
            <a:r>
              <a:rPr lang="sv-SE" sz="1800" dirty="0">
                <a:solidFill>
                  <a:schemeClr val="tx1"/>
                </a:solidFill>
              </a:rPr>
              <a:t>)</a:t>
            </a:r>
          </a:p>
          <a:p>
            <a:pPr marL="342900" indent="-342900" algn="l">
              <a:buFont typeface="Arial" panose="020B0604020202020204" pitchFamily="34" charset="0"/>
              <a:buChar char="•"/>
            </a:pPr>
            <a:r>
              <a:rPr lang="sv-SE" sz="1800" dirty="0">
                <a:solidFill>
                  <a:schemeClr val="tx1"/>
                </a:solidFill>
              </a:rPr>
              <a:t>Mail via Laget.se</a:t>
            </a:r>
          </a:p>
          <a:p>
            <a:pPr marL="342900" indent="-342900" algn="l">
              <a:buFont typeface="Arial" panose="020B0604020202020204" pitchFamily="34" charset="0"/>
              <a:buChar char="•"/>
            </a:pPr>
            <a:r>
              <a:rPr lang="sv-SE" sz="1800" dirty="0">
                <a:solidFill>
                  <a:schemeClr val="tx1"/>
                </a:solidFill>
              </a:rPr>
              <a:t>SMS via </a:t>
            </a:r>
            <a:r>
              <a:rPr lang="sv-SE" sz="1800" dirty="0" err="1">
                <a:solidFill>
                  <a:schemeClr val="tx1"/>
                </a:solidFill>
              </a:rPr>
              <a:t>Supertext</a:t>
            </a:r>
            <a:r>
              <a:rPr lang="sv-SE" sz="1800" dirty="0">
                <a:solidFill>
                  <a:schemeClr val="tx1"/>
                </a:solidFill>
              </a:rPr>
              <a:t> (vi kan via </a:t>
            </a:r>
            <a:r>
              <a:rPr lang="sv-SE" sz="1800" dirty="0" err="1">
                <a:solidFill>
                  <a:schemeClr val="tx1"/>
                </a:solidFill>
              </a:rPr>
              <a:t>Supertext</a:t>
            </a:r>
            <a:r>
              <a:rPr lang="sv-SE" sz="1800" dirty="0">
                <a:solidFill>
                  <a:schemeClr val="tx1"/>
                </a:solidFill>
              </a:rPr>
              <a:t> lätt skapa olika grupper för t.ex. olika lag, aktiviteter mm)</a:t>
            </a:r>
          </a:p>
          <a:p>
            <a:pPr marL="342900" indent="-342900" algn="l">
              <a:buFont typeface="Arial" panose="020B0604020202020204" pitchFamily="34" charset="0"/>
              <a:buChar char="•"/>
            </a:pPr>
            <a:endParaRPr lang="sv-SE" sz="1800" dirty="0">
              <a:solidFill>
                <a:schemeClr val="tx1"/>
              </a:solidFill>
            </a:endParaRPr>
          </a:p>
          <a:p>
            <a:pPr algn="l"/>
            <a:r>
              <a:rPr lang="sv-SE" sz="1800" b="1" dirty="0">
                <a:solidFill>
                  <a:schemeClr val="tx1"/>
                </a:solidFill>
              </a:rPr>
              <a:t>OBS! Säkerställ att era kontaktuppgifter är aktuella (mail + telefonnummer)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2" name="Bildobjekt 1">
            <a:extLst>
              <a:ext uri="{FF2B5EF4-FFF2-40B4-BE49-F238E27FC236}">
                <a16:creationId xmlns:a16="http://schemas.microsoft.com/office/drawing/2014/main" id="{1332FAA6-CE5A-4AAA-AFD7-0322487AAF80}"/>
              </a:ext>
            </a:extLst>
          </p:cNvPr>
          <p:cNvPicPr>
            <a:picLocks noChangeAspect="1"/>
          </p:cNvPicPr>
          <p:nvPr/>
        </p:nvPicPr>
        <p:blipFill>
          <a:blip r:embed="rId3"/>
          <a:stretch>
            <a:fillRect/>
          </a:stretch>
        </p:blipFill>
        <p:spPr>
          <a:xfrm>
            <a:off x="1325813" y="3883856"/>
            <a:ext cx="2797853" cy="2888384"/>
          </a:xfrm>
          <a:prstGeom prst="rect">
            <a:avLst/>
          </a:prstGeom>
        </p:spPr>
      </p:pic>
      <p:pic>
        <p:nvPicPr>
          <p:cNvPr id="3" name="Bildobjekt 2">
            <a:extLst>
              <a:ext uri="{FF2B5EF4-FFF2-40B4-BE49-F238E27FC236}">
                <a16:creationId xmlns:a16="http://schemas.microsoft.com/office/drawing/2014/main" id="{B4CFD657-677F-4FAC-8048-87BD93862529}"/>
              </a:ext>
            </a:extLst>
          </p:cNvPr>
          <p:cNvPicPr>
            <a:picLocks noChangeAspect="1"/>
          </p:cNvPicPr>
          <p:nvPr/>
        </p:nvPicPr>
        <p:blipFill>
          <a:blip r:embed="rId4"/>
          <a:stretch>
            <a:fillRect/>
          </a:stretch>
        </p:blipFill>
        <p:spPr>
          <a:xfrm>
            <a:off x="8370118" y="3883856"/>
            <a:ext cx="1933575" cy="2798809"/>
          </a:xfrm>
          <a:prstGeom prst="rect">
            <a:avLst/>
          </a:prstGeom>
        </p:spPr>
      </p:pic>
      <p:pic>
        <p:nvPicPr>
          <p:cNvPr id="7" name="Bildobjekt 6">
            <a:extLst>
              <a:ext uri="{FF2B5EF4-FFF2-40B4-BE49-F238E27FC236}">
                <a16:creationId xmlns:a16="http://schemas.microsoft.com/office/drawing/2014/main" id="{3F3EA3C6-0DC6-49B5-AE9B-6B7DE7BC61FA}"/>
              </a:ext>
            </a:extLst>
          </p:cNvPr>
          <p:cNvPicPr>
            <a:picLocks noChangeAspect="1"/>
          </p:cNvPicPr>
          <p:nvPr/>
        </p:nvPicPr>
        <p:blipFill>
          <a:blip r:embed="rId5"/>
          <a:stretch>
            <a:fillRect/>
          </a:stretch>
        </p:blipFill>
        <p:spPr>
          <a:xfrm>
            <a:off x="6359603" y="3883856"/>
            <a:ext cx="1933575" cy="1047750"/>
          </a:xfrm>
          <a:prstGeom prst="rect">
            <a:avLst/>
          </a:prstGeom>
        </p:spPr>
      </p:pic>
    </p:spTree>
    <p:extLst>
      <p:ext uri="{BB962C8B-B14F-4D97-AF65-F5344CB8AC3E}">
        <p14:creationId xmlns:p14="http://schemas.microsoft.com/office/powerpoint/2010/main" val="79872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573081" y="2062675"/>
            <a:ext cx="9144000" cy="1533966"/>
          </a:xfrm>
        </p:spPr>
        <p:txBody>
          <a:bodyPr>
            <a:normAutofit/>
          </a:bodyPr>
          <a:lstStyle/>
          <a:p>
            <a:pPr algn="ctr"/>
            <a:r>
              <a:rPr lang="sv-SE" sz="2800" dirty="0">
                <a:solidFill>
                  <a:schemeClr val="tx1"/>
                </a:solidFill>
              </a:rPr>
              <a:t>Frågor?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09341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6"/>
            <a:ext cx="9144000" cy="4334773"/>
          </a:xfrm>
        </p:spPr>
        <p:txBody>
          <a:bodyPr>
            <a:normAutofit/>
          </a:bodyPr>
          <a:lstStyle/>
          <a:p>
            <a:pPr algn="ctr"/>
            <a:r>
              <a:rPr lang="sv-SE" b="1" dirty="0">
                <a:solidFill>
                  <a:schemeClr val="tx1"/>
                </a:solidFill>
              </a:rPr>
              <a:t>Agenda för mötet</a:t>
            </a:r>
          </a:p>
          <a:p>
            <a:pPr algn="ctr"/>
            <a:endParaRPr lang="sv-SE" dirty="0">
              <a:solidFill>
                <a:schemeClr val="tx1"/>
              </a:solidFill>
            </a:endParaRPr>
          </a:p>
          <a:p>
            <a:pPr algn="ctr"/>
            <a:r>
              <a:rPr lang="sv-SE" sz="2400" dirty="0">
                <a:solidFill>
                  <a:schemeClr val="tx1"/>
                </a:solidFill>
              </a:rPr>
              <a:t>Presentation av ledarna/tränarna</a:t>
            </a:r>
          </a:p>
          <a:p>
            <a:pPr algn="ctr"/>
            <a:r>
              <a:rPr lang="sv-SE" sz="2400" dirty="0">
                <a:solidFill>
                  <a:schemeClr val="tx1"/>
                </a:solidFill>
              </a:rPr>
              <a:t>Lerkils mål, vision och policy</a:t>
            </a:r>
          </a:p>
          <a:p>
            <a:pPr algn="ctr"/>
            <a:r>
              <a:rPr lang="sv-SE" sz="2400" dirty="0">
                <a:solidFill>
                  <a:schemeClr val="tx1"/>
                </a:solidFill>
              </a:rPr>
              <a:t>Praktisk information kring träningar och matcher</a:t>
            </a:r>
          </a:p>
          <a:p>
            <a:pPr algn="ctr"/>
            <a:r>
              <a:rPr lang="sv-SE" sz="2400" dirty="0">
                <a:solidFill>
                  <a:schemeClr val="tx1"/>
                </a:solidFill>
              </a:rPr>
              <a:t>Spel 7 mot 7</a:t>
            </a:r>
          </a:p>
          <a:p>
            <a:pPr algn="ctr"/>
            <a:r>
              <a:rPr lang="sv-SE" sz="2400" dirty="0">
                <a:solidFill>
                  <a:schemeClr val="tx1"/>
                </a:solidFill>
              </a:rPr>
              <a:t>Föräldraåtaganden</a:t>
            </a:r>
          </a:p>
          <a:p>
            <a:pPr algn="ctr"/>
            <a:r>
              <a:rPr lang="sv-SE" sz="2400" dirty="0">
                <a:solidFill>
                  <a:schemeClr val="tx1"/>
                </a:solidFill>
              </a:rPr>
              <a:t>Kalendarium 2020</a:t>
            </a:r>
          </a:p>
          <a:p>
            <a:pPr algn="ctr"/>
            <a:r>
              <a:rPr lang="sv-SE" sz="2400" dirty="0">
                <a:solidFill>
                  <a:schemeClr val="tx1"/>
                </a:solidFill>
              </a:rPr>
              <a:t>Övriga frågor</a:t>
            </a: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39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89569" y="1714501"/>
            <a:ext cx="9144000" cy="5143499"/>
          </a:xfrm>
        </p:spPr>
        <p:txBody>
          <a:bodyPr>
            <a:normAutofit fontScale="92500" lnSpcReduction="10000"/>
          </a:bodyPr>
          <a:lstStyle/>
          <a:p>
            <a:pPr algn="ctr"/>
            <a:r>
              <a:rPr lang="sv-SE" b="1" dirty="0">
                <a:solidFill>
                  <a:schemeClr val="tx1"/>
                </a:solidFill>
              </a:rPr>
              <a:t>Presentation av ledarna/tränarna</a:t>
            </a:r>
          </a:p>
          <a:p>
            <a:pPr algn="ctr"/>
            <a:endParaRPr lang="sv-SE" b="1" dirty="0">
              <a:solidFill>
                <a:schemeClr val="tx1"/>
              </a:solidFill>
            </a:endParaRPr>
          </a:p>
          <a:p>
            <a:pPr algn="ctr"/>
            <a:r>
              <a:rPr lang="sv-SE" dirty="0">
                <a:solidFill>
                  <a:schemeClr val="tx1"/>
                </a:solidFill>
              </a:rPr>
              <a:t>För närvarande har vi 29 barn på listan</a:t>
            </a:r>
          </a:p>
          <a:p>
            <a:pPr algn="ctr"/>
            <a:endParaRPr lang="sv-SE" dirty="0">
              <a:solidFill>
                <a:schemeClr val="tx1"/>
              </a:solidFill>
            </a:endParaRPr>
          </a:p>
          <a:p>
            <a:pPr algn="l"/>
            <a:r>
              <a:rPr lang="sv-SE" sz="2400" dirty="0">
                <a:solidFill>
                  <a:schemeClr val="tx1"/>
                </a:solidFill>
              </a:rPr>
              <a:t>Martin Holgersson	Tränare		(Anton </a:t>
            </a:r>
            <a:r>
              <a:rPr lang="sv-SE" sz="2400" dirty="0" err="1">
                <a:solidFill>
                  <a:schemeClr val="tx1"/>
                </a:solidFill>
              </a:rPr>
              <a:t>Kårmark</a:t>
            </a:r>
            <a:r>
              <a:rPr lang="sv-SE" sz="2400" dirty="0">
                <a:solidFill>
                  <a:schemeClr val="tx1"/>
                </a:solidFill>
              </a:rPr>
              <a:t>)</a:t>
            </a:r>
          </a:p>
          <a:p>
            <a:pPr algn="l"/>
            <a:r>
              <a:rPr lang="sv-SE" sz="2400" dirty="0">
                <a:solidFill>
                  <a:schemeClr val="tx1"/>
                </a:solidFill>
              </a:rPr>
              <a:t>Jesper Andersson	Tränare		(Agust Andersson)</a:t>
            </a:r>
          </a:p>
          <a:p>
            <a:pPr algn="l"/>
            <a:r>
              <a:rPr lang="sv-SE" sz="2400" dirty="0">
                <a:solidFill>
                  <a:schemeClr val="tx1"/>
                </a:solidFill>
              </a:rPr>
              <a:t>Jonas Ericsson		Tränare		(Matteo Ericsson)</a:t>
            </a:r>
          </a:p>
          <a:p>
            <a:pPr algn="l"/>
            <a:r>
              <a:rPr lang="sv-SE" sz="2400" dirty="0">
                <a:solidFill>
                  <a:schemeClr val="tx1"/>
                </a:solidFill>
              </a:rPr>
              <a:t>Magnus Buregård	Tränare		(Melvin Buregård)</a:t>
            </a:r>
          </a:p>
          <a:p>
            <a:pPr algn="l"/>
            <a:r>
              <a:rPr lang="sv-SE" sz="2400" dirty="0">
                <a:solidFill>
                  <a:schemeClr val="tx1"/>
                </a:solidFill>
              </a:rPr>
              <a:t>Magnus Dahlgren	Tränare 	(William Dahlgren)</a:t>
            </a:r>
          </a:p>
          <a:p>
            <a:pPr algn="l"/>
            <a:r>
              <a:rPr lang="sv-SE" sz="2400" dirty="0">
                <a:solidFill>
                  <a:schemeClr val="tx1"/>
                </a:solidFill>
              </a:rPr>
              <a:t>Jonas </a:t>
            </a:r>
            <a:r>
              <a:rPr lang="sv-SE" sz="2400" dirty="0" err="1">
                <a:solidFill>
                  <a:schemeClr val="tx1"/>
                </a:solidFill>
              </a:rPr>
              <a:t>Roosberg</a:t>
            </a:r>
            <a:r>
              <a:rPr lang="sv-SE" sz="2400" dirty="0">
                <a:solidFill>
                  <a:schemeClr val="tx1"/>
                </a:solidFill>
              </a:rPr>
              <a:t>		Tränare		(Olof </a:t>
            </a:r>
            <a:r>
              <a:rPr lang="sv-SE" sz="2400" dirty="0" err="1">
                <a:solidFill>
                  <a:schemeClr val="tx1"/>
                </a:solidFill>
              </a:rPr>
              <a:t>Roosberg</a:t>
            </a:r>
            <a:r>
              <a:rPr lang="sv-SE" sz="2400" dirty="0">
                <a:solidFill>
                  <a:schemeClr val="tx1"/>
                </a:solidFill>
              </a:rPr>
              <a:t>)</a:t>
            </a:r>
          </a:p>
          <a:p>
            <a:pPr algn="l"/>
            <a:r>
              <a:rPr lang="sv-SE" sz="2400" dirty="0">
                <a:solidFill>
                  <a:schemeClr val="tx1"/>
                </a:solidFill>
              </a:rPr>
              <a:t>Camilla Johansson	Tränare		(Olle Johansson)</a:t>
            </a:r>
          </a:p>
          <a:p>
            <a:pPr algn="l"/>
            <a:r>
              <a:rPr lang="sv-SE" sz="2400" dirty="0">
                <a:solidFill>
                  <a:schemeClr val="tx1"/>
                </a:solidFill>
              </a:rPr>
              <a:t>André Linder		Tränare		(Lukas Henning Linder)</a:t>
            </a:r>
          </a:p>
          <a:p>
            <a:pPr algn="ctr"/>
            <a:endParaRPr lang="sv-SE" sz="1100" dirty="0">
              <a:solidFill>
                <a:schemeClr val="tx1"/>
              </a:solidFill>
            </a:endParaRP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0406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920432" y="156754"/>
            <a:ext cx="9144000" cy="6446657"/>
          </a:xfrm>
        </p:spPr>
        <p:txBody>
          <a:bodyPr>
            <a:normAutofit/>
          </a:bodyPr>
          <a:lstStyle/>
          <a:p>
            <a:pPr algn="ctr"/>
            <a:r>
              <a:rPr lang="sv-SE" sz="2800" dirty="0"/>
              <a:t>Lerkils mål och vision samt Fotbollens spela lek och lär</a:t>
            </a:r>
          </a:p>
          <a:p>
            <a:pPr algn="ctr"/>
            <a:endParaRPr lang="sv-SE" sz="2000" dirty="0"/>
          </a:p>
          <a:p>
            <a:pPr algn="ctr"/>
            <a:endParaRPr lang="sv-SE" sz="2000" dirty="0"/>
          </a:p>
          <a:p>
            <a:pPr algn="ctr"/>
            <a:endParaRPr lang="sv-SE" sz="2000" dirty="0"/>
          </a:p>
          <a:p>
            <a:pPr algn="ctr"/>
            <a:endParaRPr lang="sv-SE" sz="2000" dirty="0"/>
          </a:p>
          <a:p>
            <a:pPr algn="ctr"/>
            <a:endParaRPr lang="sv-SE" sz="2000" dirty="0"/>
          </a:p>
          <a:p>
            <a:pPr algn="ctr"/>
            <a:endParaRPr lang="sv-SE" sz="2000" dirty="0"/>
          </a:p>
          <a:p>
            <a:pPr algn="ctr"/>
            <a:endParaRPr lang="sv-SE" sz="2000" dirty="0"/>
          </a:p>
          <a:p>
            <a:pPr algn="ctr"/>
            <a:endParaRPr lang="sv-SE" sz="2000" dirty="0">
              <a:solidFill>
                <a:schemeClr val="tx1"/>
              </a:solidFill>
            </a:endParaRPr>
          </a:p>
          <a:p>
            <a:pPr algn="ctr"/>
            <a:r>
              <a:rPr lang="sv-SE" sz="2000" dirty="0">
                <a:solidFill>
                  <a:schemeClr val="tx1"/>
                </a:solidFill>
              </a:rPr>
              <a:t>Lerkil IF är breddförening med målet att så många som möjligt så länge som möjligt skall ha roligt med att spela fotboll. </a:t>
            </a:r>
          </a:p>
          <a:p>
            <a:pPr algn="ctr"/>
            <a:endParaRPr lang="sv-SE" sz="1400" dirty="0">
              <a:solidFill>
                <a:schemeClr val="tx1"/>
              </a:solidFill>
            </a:endParaRPr>
          </a:p>
          <a:p>
            <a:pPr algn="ctr"/>
            <a:r>
              <a:rPr lang="sv-SE" sz="2000" dirty="0">
                <a:solidFill>
                  <a:schemeClr val="tx1"/>
                </a:solidFill>
              </a:rPr>
              <a:t>Policydokument är framtagna och finns att läsa på laget.se/Lerkils IF/Dokument:</a:t>
            </a:r>
          </a:p>
          <a:p>
            <a:pPr marL="342900" indent="-342900" algn="ctr">
              <a:buFontTx/>
              <a:buChar char="-"/>
            </a:pPr>
            <a:r>
              <a:rPr lang="sv-SE" sz="2000" dirty="0">
                <a:solidFill>
                  <a:schemeClr val="tx1"/>
                </a:solidFill>
              </a:rPr>
              <a:t>Föreningsidé</a:t>
            </a:r>
          </a:p>
          <a:p>
            <a:pPr marL="342900" indent="-342900" algn="ctr">
              <a:buFontTx/>
              <a:buChar char="-"/>
            </a:pPr>
            <a:r>
              <a:rPr lang="sv-SE" sz="2000" dirty="0">
                <a:solidFill>
                  <a:schemeClr val="tx1"/>
                </a:solidFill>
              </a:rPr>
              <a:t>Ledarhandboken</a:t>
            </a:r>
          </a:p>
          <a:p>
            <a:pPr marL="342900" indent="-342900" algn="ctr">
              <a:buFontTx/>
              <a:buChar char="-"/>
            </a:pPr>
            <a:r>
              <a:rPr lang="sv-SE" sz="2000" dirty="0">
                <a:solidFill>
                  <a:schemeClr val="tx1"/>
                </a:solidFill>
              </a:rPr>
              <a:t>Policy för föräldrar</a:t>
            </a:r>
          </a:p>
          <a:p>
            <a:pPr algn="ctr"/>
            <a:endParaRPr lang="sv-SE" sz="2000" dirty="0"/>
          </a:p>
          <a:p>
            <a:pPr algn="ctr"/>
            <a:endParaRPr lang="sv-SE" sz="20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326943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862558" y="1105436"/>
            <a:ext cx="9431517" cy="5497975"/>
          </a:xfrm>
        </p:spPr>
        <p:txBody>
          <a:bodyPr>
            <a:normAutofit/>
          </a:bodyPr>
          <a:lstStyle/>
          <a:p>
            <a:pPr algn="ctr"/>
            <a:r>
              <a:rPr lang="sv-SE" b="1" dirty="0">
                <a:solidFill>
                  <a:schemeClr val="tx1"/>
                </a:solidFill>
              </a:rPr>
              <a:t>Praktisk information kring träningar</a:t>
            </a:r>
          </a:p>
          <a:p>
            <a:pPr algn="ctr"/>
            <a:endParaRPr lang="sv-SE" sz="2000" dirty="0">
              <a:solidFill>
                <a:schemeClr val="tx1"/>
              </a:solidFill>
            </a:endParaRPr>
          </a:p>
          <a:p>
            <a:pPr algn="ctr"/>
            <a:endParaRPr lang="sv-SE" sz="2000" dirty="0">
              <a:solidFill>
                <a:schemeClr val="tx1"/>
              </a:solidFill>
            </a:endParaRPr>
          </a:p>
          <a:p>
            <a:pPr marL="342900" indent="-342900" algn="l">
              <a:buFont typeface="Arial" panose="020B0604020202020204" pitchFamily="34" charset="0"/>
              <a:buChar char="•"/>
            </a:pPr>
            <a:r>
              <a:rPr lang="sv-SE" sz="2000" dirty="0">
                <a:solidFill>
                  <a:schemeClr val="tx1"/>
                </a:solidFill>
              </a:rPr>
              <a:t>Kom i tid till träningarna, måndagar 17:30-19:00, onsdagar 17:30-19:00 (fram till mitten september).</a:t>
            </a:r>
          </a:p>
          <a:p>
            <a:pPr marL="342900" indent="-342900" algn="l">
              <a:buFont typeface="Arial" panose="020B0604020202020204" pitchFamily="34" charset="0"/>
              <a:buChar char="•"/>
            </a:pPr>
            <a:r>
              <a:rPr lang="sv-SE" sz="2000" dirty="0">
                <a:solidFill>
                  <a:schemeClr val="tx1"/>
                </a:solidFill>
              </a:rPr>
              <a:t>Svara på kallelserna som skickas ut det underlättar för oss vid planering.</a:t>
            </a:r>
          </a:p>
          <a:p>
            <a:pPr marL="342900" indent="-342900" algn="l">
              <a:buFont typeface="Arial" panose="020B0604020202020204" pitchFamily="34" charset="0"/>
              <a:buChar char="•"/>
            </a:pPr>
            <a:r>
              <a:rPr lang="sv-SE" sz="2000" dirty="0">
                <a:solidFill>
                  <a:schemeClr val="tx1"/>
                </a:solidFill>
              </a:rPr>
              <a:t>Nivåanpassad träning vid vissa tillfällen.</a:t>
            </a:r>
          </a:p>
          <a:p>
            <a:pPr marL="342900" indent="-342900" algn="l">
              <a:buFont typeface="Arial" panose="020B0604020202020204" pitchFamily="34" charset="0"/>
              <a:buChar char="•"/>
            </a:pPr>
            <a:r>
              <a:rPr lang="sv-SE" sz="2000" dirty="0">
                <a:solidFill>
                  <a:schemeClr val="tx1"/>
                </a:solidFill>
              </a:rPr>
              <a:t>Vi fokuserar på fotboll under träning, ibland kan det behövas hjälp med att påminna barnen om detta innan träningen startar.</a:t>
            </a:r>
          </a:p>
          <a:p>
            <a:pPr marL="342900" indent="-342900" algn="l">
              <a:buFont typeface="Arial" panose="020B0604020202020204" pitchFamily="34" charset="0"/>
              <a:buChar char="•"/>
            </a:pPr>
            <a:r>
              <a:rPr lang="sv-SE" sz="2000" dirty="0">
                <a:solidFill>
                  <a:schemeClr val="tx1"/>
                </a:solidFill>
              </a:rPr>
              <a:t>Vi jobbar med positiv attityd och hur vi pratar med och om varandra, nolltolerans mot dåligt uppförande.</a:t>
            </a:r>
          </a:p>
          <a:p>
            <a:pPr marL="342900" indent="-342900" algn="l">
              <a:buFont typeface="Arial" panose="020B0604020202020204" pitchFamily="34" charset="0"/>
              <a:buChar char="•"/>
            </a:pPr>
            <a:r>
              <a:rPr lang="sv-SE" sz="2000" dirty="0">
                <a:solidFill>
                  <a:schemeClr val="tx1"/>
                </a:solidFill>
              </a:rPr>
              <a:t>Tänk på att barnen kan behöva få i sig extra energi inför träningen.</a:t>
            </a:r>
          </a:p>
          <a:p>
            <a:pPr marL="342900" indent="-342900" algn="l">
              <a:buFont typeface="Arial" panose="020B0604020202020204" pitchFamily="34" charset="0"/>
              <a:buChar char="•"/>
            </a:pPr>
            <a:r>
              <a:rPr lang="sv-SE" sz="2000" dirty="0">
                <a:solidFill>
                  <a:schemeClr val="tx1"/>
                </a:solidFill>
              </a:rPr>
              <a:t>Ta med vattenflaska.</a:t>
            </a:r>
          </a:p>
          <a:p>
            <a:pPr marL="342900" indent="-342900" algn="l">
              <a:buFont typeface="Arial" panose="020B0604020202020204" pitchFamily="34" charset="0"/>
              <a:buChar char="•"/>
            </a:pPr>
            <a:r>
              <a:rPr lang="sv-SE" sz="2000" dirty="0">
                <a:solidFill>
                  <a:schemeClr val="tx1"/>
                </a:solidFill>
              </a:rPr>
              <a:t>Lämnar ni barnen kom tillbaka i god tid tills träningen avslutas.</a:t>
            </a:r>
            <a:endParaRPr lang="sv-SE" sz="1600" dirty="0">
              <a:solidFill>
                <a:schemeClr val="tx1"/>
              </a:solidFill>
            </a:endParaRP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83436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2002420" y="444137"/>
            <a:ext cx="9144000" cy="6048102"/>
          </a:xfrm>
        </p:spPr>
        <p:txBody>
          <a:bodyPr>
            <a:normAutofit fontScale="62500" lnSpcReduction="20000"/>
          </a:bodyPr>
          <a:lstStyle/>
          <a:p>
            <a:pPr algn="ctr"/>
            <a:r>
              <a:rPr lang="sv-SE" sz="5100" b="1" dirty="0">
                <a:solidFill>
                  <a:schemeClr val="tx1"/>
                </a:solidFill>
              </a:rPr>
              <a:t>Praktisk information kring matcher:</a:t>
            </a:r>
          </a:p>
          <a:p>
            <a:pPr algn="ctr"/>
            <a:endParaRPr lang="sv-SE" sz="2900" dirty="0">
              <a:solidFill>
                <a:schemeClr val="tx1"/>
              </a:solidFill>
            </a:endParaRPr>
          </a:p>
          <a:p>
            <a:pPr marL="457200" indent="-457200" algn="l">
              <a:lnSpc>
                <a:spcPct val="120000"/>
              </a:lnSpc>
              <a:buFont typeface="Arial" panose="020B0604020202020204" pitchFamily="34" charset="0"/>
              <a:buChar char="•"/>
            </a:pPr>
            <a:r>
              <a:rPr lang="sv-SE" dirty="0">
                <a:solidFill>
                  <a:schemeClr val="tx1"/>
                </a:solidFill>
              </a:rPr>
              <a:t>Anmäl deltagande via de kallelser som skickas ut.</a:t>
            </a:r>
          </a:p>
          <a:p>
            <a:pPr marL="457200" indent="-457200" algn="l">
              <a:lnSpc>
                <a:spcPct val="120000"/>
              </a:lnSpc>
              <a:buFont typeface="Arial" panose="020B0604020202020204" pitchFamily="34" charset="0"/>
              <a:buChar char="•"/>
            </a:pPr>
            <a:r>
              <a:rPr lang="sv-SE" dirty="0">
                <a:solidFill>
                  <a:schemeClr val="tx1"/>
                </a:solidFill>
              </a:rPr>
              <a:t>Kom i tid till samlingar samt försök anmäla eventuell frånvaro vid match så tidigt som möjligt.</a:t>
            </a:r>
          </a:p>
          <a:p>
            <a:pPr marL="457200" indent="-457200" algn="l">
              <a:lnSpc>
                <a:spcPct val="120000"/>
              </a:lnSpc>
              <a:buFont typeface="Arial" panose="020B0604020202020204" pitchFamily="34" charset="0"/>
              <a:buChar char="•"/>
            </a:pPr>
            <a:r>
              <a:rPr lang="sv-SE" dirty="0">
                <a:solidFill>
                  <a:schemeClr val="tx1"/>
                </a:solidFill>
              </a:rPr>
              <a:t>Tänk på att barnen kan behöva få i sig extra energi inför matcher.</a:t>
            </a:r>
          </a:p>
          <a:p>
            <a:pPr marL="457200" indent="-457200" algn="l">
              <a:lnSpc>
                <a:spcPct val="120000"/>
              </a:lnSpc>
              <a:buFont typeface="Arial" panose="020B0604020202020204" pitchFamily="34" charset="0"/>
              <a:buChar char="•"/>
            </a:pPr>
            <a:r>
              <a:rPr lang="sv-SE" dirty="0">
                <a:solidFill>
                  <a:schemeClr val="tx1"/>
                </a:solidFill>
              </a:rPr>
              <a:t>Det är tränarna som handhar barnen under pågående match. Mellan matcherna är det respektive förälder som ansvarar för medtagna barn (kan vara fler vid tex samåkning).</a:t>
            </a:r>
          </a:p>
          <a:p>
            <a:pPr marL="457200" indent="-457200" algn="l">
              <a:lnSpc>
                <a:spcPct val="120000"/>
              </a:lnSpc>
              <a:buFont typeface="Arial" panose="020B0604020202020204" pitchFamily="34" charset="0"/>
              <a:buChar char="•"/>
            </a:pPr>
            <a:r>
              <a:rPr lang="sv-SE" dirty="0">
                <a:solidFill>
                  <a:schemeClr val="tx1"/>
                </a:solidFill>
              </a:rPr>
              <a:t>Vi fokuserar på fotboll under dessa tider, ibland kan det behövas hjälp med att få med barnen på detta innan matcherna.</a:t>
            </a:r>
          </a:p>
          <a:p>
            <a:pPr marL="457200" indent="-457200" algn="l">
              <a:lnSpc>
                <a:spcPct val="120000"/>
              </a:lnSpc>
              <a:buFont typeface="Arial" panose="020B0604020202020204" pitchFamily="34" charset="0"/>
              <a:buChar char="•"/>
            </a:pPr>
            <a:r>
              <a:rPr lang="sv-SE" dirty="0">
                <a:solidFill>
                  <a:schemeClr val="tx1"/>
                </a:solidFill>
              </a:rPr>
              <a:t>Ta med vattenflaska.</a:t>
            </a:r>
          </a:p>
          <a:p>
            <a:pPr marL="457200" indent="-457200" algn="l">
              <a:lnSpc>
                <a:spcPct val="120000"/>
              </a:lnSpc>
              <a:buFont typeface="Arial" panose="020B0604020202020204" pitchFamily="34" charset="0"/>
              <a:buChar char="•"/>
            </a:pPr>
            <a:r>
              <a:rPr lang="sv-SE" dirty="0">
                <a:solidFill>
                  <a:schemeClr val="tx1"/>
                </a:solidFill>
              </a:rPr>
              <a:t>Som publik stöttar ni bäst på motsatt sida till avbytarbänken, med positiv inställning och hejarop.</a:t>
            </a:r>
          </a:p>
          <a:p>
            <a:pPr marL="457200" indent="-457200" algn="l">
              <a:lnSpc>
                <a:spcPct val="120000"/>
              </a:lnSpc>
              <a:buFont typeface="Arial" panose="020B0604020202020204" pitchFamily="34" charset="0"/>
              <a:buChar char="•"/>
            </a:pPr>
            <a:r>
              <a:rPr lang="sv-SE" dirty="0">
                <a:solidFill>
                  <a:schemeClr val="tx1"/>
                </a:solidFill>
              </a:rPr>
              <a:t>Kostnad för cup, ca 100 kr/barn. Kostnad brukar ligga på ca 500 kr per lag, ev. pengar över går i så fall till lagkassan.</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455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1B61080-C8D9-402A-848A-E23A83327146}"/>
              </a:ext>
            </a:extLst>
          </p:cNvPr>
          <p:cNvSpPr>
            <a:spLocks noGrp="1"/>
          </p:cNvSpPr>
          <p:nvPr>
            <p:ph idx="1"/>
          </p:nvPr>
        </p:nvSpPr>
        <p:spPr>
          <a:xfrm>
            <a:off x="1120000" y="301194"/>
            <a:ext cx="10233800" cy="5875769"/>
          </a:xfrm>
        </p:spPr>
        <p:txBody>
          <a:bodyPr>
            <a:normAutofit/>
          </a:bodyPr>
          <a:lstStyle/>
          <a:p>
            <a:pPr marL="0" indent="0" algn="ctr">
              <a:buNone/>
            </a:pPr>
            <a:r>
              <a:rPr lang="sv-SE" sz="4400" b="1" dirty="0"/>
              <a:t>Spel 7 mot 7</a:t>
            </a:r>
          </a:p>
          <a:p>
            <a:pPr marL="0" indent="0" algn="ctr">
              <a:buNone/>
            </a:pPr>
            <a:endParaRPr lang="sv-SE" sz="1400" b="1" dirty="0"/>
          </a:p>
          <a:p>
            <a:pPr marL="0" indent="0">
              <a:buNone/>
            </a:pPr>
            <a:endParaRPr lang="sv-SE" sz="1400" b="1" dirty="0"/>
          </a:p>
        </p:txBody>
      </p:sp>
      <p:pic>
        <p:nvPicPr>
          <p:cNvPr id="2" name="Bildobjekt 1">
            <a:extLst>
              <a:ext uri="{FF2B5EF4-FFF2-40B4-BE49-F238E27FC236}">
                <a16:creationId xmlns:a16="http://schemas.microsoft.com/office/drawing/2014/main" id="{250DE843-C0D4-40DB-A1B6-210FE704DF98}"/>
              </a:ext>
            </a:extLst>
          </p:cNvPr>
          <p:cNvPicPr>
            <a:picLocks noChangeAspect="1"/>
          </p:cNvPicPr>
          <p:nvPr/>
        </p:nvPicPr>
        <p:blipFill>
          <a:blip r:embed="rId2"/>
          <a:stretch>
            <a:fillRect/>
          </a:stretch>
        </p:blipFill>
        <p:spPr>
          <a:xfrm>
            <a:off x="3152775" y="1100137"/>
            <a:ext cx="5886450" cy="4657725"/>
          </a:xfrm>
          <a:prstGeom prst="rect">
            <a:avLst/>
          </a:prstGeom>
        </p:spPr>
      </p:pic>
    </p:spTree>
    <p:extLst>
      <p:ext uri="{BB962C8B-B14F-4D97-AF65-F5344CB8AC3E}">
        <p14:creationId xmlns:p14="http://schemas.microsoft.com/office/powerpoint/2010/main" val="202519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4CD84AE-E81A-49AC-BFC9-B15079B265C5}"/>
              </a:ext>
            </a:extLst>
          </p:cNvPr>
          <p:cNvSpPr>
            <a:spLocks noGrp="1"/>
          </p:cNvSpPr>
          <p:nvPr>
            <p:ph idx="1"/>
          </p:nvPr>
        </p:nvSpPr>
        <p:spPr>
          <a:xfrm>
            <a:off x="1120000" y="297712"/>
            <a:ext cx="10233800" cy="5879251"/>
          </a:xfrm>
        </p:spPr>
        <p:txBody>
          <a:bodyPr>
            <a:normAutofit/>
          </a:bodyPr>
          <a:lstStyle/>
          <a:p>
            <a:pPr marL="0" indent="0" algn="ctr">
              <a:buNone/>
            </a:pPr>
            <a:r>
              <a:rPr lang="sv-SE" sz="4400" b="1" dirty="0"/>
              <a:t>Spel 7 mot 7</a:t>
            </a:r>
          </a:p>
          <a:p>
            <a:pPr marL="0" indent="0" algn="ctr">
              <a:buNone/>
            </a:pPr>
            <a:endParaRPr lang="sv-SE" sz="4400" b="1" dirty="0"/>
          </a:p>
        </p:txBody>
      </p:sp>
      <p:pic>
        <p:nvPicPr>
          <p:cNvPr id="2" name="Bildobjekt 1">
            <a:extLst>
              <a:ext uri="{FF2B5EF4-FFF2-40B4-BE49-F238E27FC236}">
                <a16:creationId xmlns:a16="http://schemas.microsoft.com/office/drawing/2014/main" id="{87477E6B-6E08-4DA2-8F3C-C6C00AF94CBD}"/>
              </a:ext>
            </a:extLst>
          </p:cNvPr>
          <p:cNvPicPr>
            <a:picLocks noChangeAspect="1"/>
          </p:cNvPicPr>
          <p:nvPr/>
        </p:nvPicPr>
        <p:blipFill>
          <a:blip r:embed="rId2"/>
          <a:stretch>
            <a:fillRect/>
          </a:stretch>
        </p:blipFill>
        <p:spPr>
          <a:xfrm>
            <a:off x="3322250" y="1479982"/>
            <a:ext cx="5829300" cy="1533525"/>
          </a:xfrm>
          <a:prstGeom prst="rect">
            <a:avLst/>
          </a:prstGeom>
        </p:spPr>
      </p:pic>
      <p:pic>
        <p:nvPicPr>
          <p:cNvPr id="5" name="Bildobjekt 4">
            <a:extLst>
              <a:ext uri="{FF2B5EF4-FFF2-40B4-BE49-F238E27FC236}">
                <a16:creationId xmlns:a16="http://schemas.microsoft.com/office/drawing/2014/main" id="{3D1A6B03-678C-4E9A-A5B5-36C21631A9C1}"/>
              </a:ext>
            </a:extLst>
          </p:cNvPr>
          <p:cNvPicPr>
            <a:picLocks noChangeAspect="1"/>
          </p:cNvPicPr>
          <p:nvPr/>
        </p:nvPicPr>
        <p:blipFill>
          <a:blip r:embed="rId3"/>
          <a:stretch>
            <a:fillRect/>
          </a:stretch>
        </p:blipFill>
        <p:spPr>
          <a:xfrm>
            <a:off x="3331486" y="3237337"/>
            <a:ext cx="5781675" cy="2819400"/>
          </a:xfrm>
          <a:prstGeom prst="rect">
            <a:avLst/>
          </a:prstGeom>
        </p:spPr>
      </p:pic>
    </p:spTree>
    <p:extLst>
      <p:ext uri="{BB962C8B-B14F-4D97-AF65-F5344CB8AC3E}">
        <p14:creationId xmlns:p14="http://schemas.microsoft.com/office/powerpoint/2010/main" val="190766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920432" y="1105436"/>
            <a:ext cx="9144000" cy="5453626"/>
          </a:xfrm>
          <a:solidFill>
            <a:srgbClr val="17597B"/>
          </a:solidFill>
        </p:spPr>
        <p:txBody>
          <a:bodyPr>
            <a:normAutofit/>
          </a:bodyPr>
          <a:lstStyle/>
          <a:p>
            <a:pPr algn="ctr"/>
            <a:r>
              <a:rPr lang="sv-SE" b="1" dirty="0">
                <a:solidFill>
                  <a:schemeClr val="tx1"/>
                </a:solidFill>
              </a:rPr>
              <a:t>Föräldraåtaganden</a:t>
            </a:r>
          </a:p>
          <a:p>
            <a:pPr algn="ctr"/>
            <a:endParaRPr lang="sv-SE" sz="1800" dirty="0">
              <a:solidFill>
                <a:schemeClr val="tx1"/>
              </a:solidFill>
            </a:endParaRPr>
          </a:p>
          <a:p>
            <a:pPr algn="ctr"/>
            <a:r>
              <a:rPr lang="sv-SE" sz="2000" dirty="0">
                <a:solidFill>
                  <a:schemeClr val="tx1"/>
                </a:solidFill>
              </a:rPr>
              <a:t>Medlems- och deltagaravgifter täcker inte alla utgifter i klubben, därför är klubben beroende av ideella initiativ vid klubbens aktiviteter såsom Lerkilscupen, Fotbollens dag, Kungsbackaleken, A-lagskiosken, (Luciacupen), eventuella  städdagar mm</a:t>
            </a:r>
          </a:p>
          <a:p>
            <a:pPr algn="ctr"/>
            <a:endParaRPr lang="sv-SE" sz="2000" dirty="0">
              <a:solidFill>
                <a:schemeClr val="tx1"/>
              </a:solidFill>
            </a:endParaRPr>
          </a:p>
          <a:p>
            <a:pPr algn="ctr"/>
            <a:r>
              <a:rPr lang="sv-SE" sz="2000" dirty="0">
                <a:solidFill>
                  <a:schemeClr val="tx1"/>
                </a:solidFill>
              </a:rPr>
              <a:t>Lagkassa behövs även för oss som lag för att vi ska kunna betala avgifter till cuper, domare, gemensamma aktiviteter mm. Pengar till kassan fås in genom t.ex. fikaförsäljning eller annan försäljning.</a:t>
            </a:r>
          </a:p>
          <a:p>
            <a:pPr algn="ctr"/>
            <a:endParaRPr lang="sv-SE" sz="2000" dirty="0">
              <a:solidFill>
                <a:schemeClr val="tx1"/>
              </a:solidFill>
            </a:endParaRPr>
          </a:p>
          <a:p>
            <a:pPr algn="ctr"/>
            <a:r>
              <a:rPr lang="sv-SE" sz="2000" dirty="0">
                <a:solidFill>
                  <a:schemeClr val="tx1"/>
                </a:solidFill>
              </a:rPr>
              <a:t>För att lösa dessa arbetsuppgifter inom Lerkil P2011 krävs en föräldragrupp som är med och leder och fördelar arbetet. För närvarande har vi bara en föräldrarepresentant (Liselott Gustavsson) och fler behövs.</a:t>
            </a:r>
          </a:p>
          <a:p>
            <a:pPr algn="ctr"/>
            <a:endParaRPr lang="sv-SE" sz="2000" dirty="0"/>
          </a:p>
          <a:p>
            <a:pPr algn="ctr"/>
            <a:endParaRPr lang="sv-SE" sz="16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627313910"/>
      </p:ext>
    </p:extLst>
  </p:cSld>
  <p:clrMapOvr>
    <a:masterClrMapping/>
  </p:clrMapOvr>
</p:sld>
</file>

<file path=ppt/theme/theme1.xml><?xml version="1.0" encoding="utf-8"?>
<a:theme xmlns:a="http://schemas.openxmlformats.org/drawingml/2006/main" name="Djup">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0</TotalTime>
  <Words>841</Words>
  <Application>Microsoft Office PowerPoint</Application>
  <PresentationFormat>Bredbild</PresentationFormat>
  <Paragraphs>111</Paragraphs>
  <Slides>15</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15</vt:i4>
      </vt:variant>
    </vt:vector>
  </HeadingPairs>
  <TitlesOfParts>
    <vt:vector size="18" baseType="lpstr">
      <vt:lpstr>Arial</vt:lpstr>
      <vt:lpstr>Corbel</vt:lpstr>
      <vt:lpstr>Djup</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Svevia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Klintbäck Daniel DVSko_stoc</dc:creator>
  <cp:lastModifiedBy>Camilla Johansson</cp:lastModifiedBy>
  <cp:revision>92</cp:revision>
  <dcterms:created xsi:type="dcterms:W3CDTF">2016-04-11T05:40:33Z</dcterms:created>
  <dcterms:modified xsi:type="dcterms:W3CDTF">2020-08-13T07:08:22Z</dcterms:modified>
</cp:coreProperties>
</file>