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23"/>
  </p:notesMasterIdLst>
  <p:sldIdLst>
    <p:sldId id="256" r:id="rId5"/>
    <p:sldId id="301" r:id="rId6"/>
    <p:sldId id="306" r:id="rId7"/>
    <p:sldId id="271" r:id="rId8"/>
    <p:sldId id="307" r:id="rId9"/>
    <p:sldId id="308" r:id="rId10"/>
    <p:sldId id="309" r:id="rId11"/>
    <p:sldId id="275" r:id="rId12"/>
    <p:sldId id="311" r:id="rId13"/>
    <p:sldId id="312" r:id="rId14"/>
    <p:sldId id="313" r:id="rId15"/>
    <p:sldId id="276" r:id="rId16"/>
    <p:sldId id="325" r:id="rId17"/>
    <p:sldId id="314" r:id="rId18"/>
    <p:sldId id="315" r:id="rId19"/>
    <p:sldId id="316" r:id="rId20"/>
    <p:sldId id="319" r:id="rId21"/>
    <p:sldId id="32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Flex 70" panose="020B0604020202020204" charset="0"/>
      <p:regular r:id="rId28"/>
      <p:italic r:id="rId29"/>
    </p:embeddedFont>
    <p:embeddedFont>
      <p:font typeface="Flex Display 100 Black" panose="020B0604020202020204" charset="0"/>
      <p:bold r:id="rId3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Cleve" userId="14990172-43b5-4da8-be26-d6a27d87605e" providerId="ADAL" clId="{30D7272A-CB6E-4EA8-924A-9710DF3B9DD8}"/>
    <pc:docChg chg="custSel delSld modSld">
      <pc:chgData name="Magnus Cleve" userId="14990172-43b5-4da8-be26-d6a27d87605e" providerId="ADAL" clId="{30D7272A-CB6E-4EA8-924A-9710DF3B9DD8}" dt="2023-09-06T04:23:57.983" v="2" actId="47"/>
      <pc:docMkLst>
        <pc:docMk/>
      </pc:docMkLst>
      <pc:sldChg chg="del">
        <pc:chgData name="Magnus Cleve" userId="14990172-43b5-4da8-be26-d6a27d87605e" providerId="ADAL" clId="{30D7272A-CB6E-4EA8-924A-9710DF3B9DD8}" dt="2023-09-06T04:23:19.887" v="0" actId="47"/>
        <pc:sldMkLst>
          <pc:docMk/>
          <pc:sldMk cId="3832811054" sldId="261"/>
        </pc:sldMkLst>
      </pc:sldChg>
      <pc:sldChg chg="del">
        <pc:chgData name="Magnus Cleve" userId="14990172-43b5-4da8-be26-d6a27d87605e" providerId="ADAL" clId="{30D7272A-CB6E-4EA8-924A-9710DF3B9DD8}" dt="2023-09-06T04:23:57.983" v="2" actId="47"/>
        <pc:sldMkLst>
          <pc:docMk/>
          <pc:sldMk cId="920792611" sldId="264"/>
        </pc:sldMkLst>
      </pc:sldChg>
      <pc:sldChg chg="delSp mod">
        <pc:chgData name="Magnus Cleve" userId="14990172-43b5-4da8-be26-d6a27d87605e" providerId="ADAL" clId="{30D7272A-CB6E-4EA8-924A-9710DF3B9DD8}" dt="2023-09-06T04:23:36.088" v="1" actId="478"/>
        <pc:sldMkLst>
          <pc:docMk/>
          <pc:sldMk cId="2404628592" sldId="306"/>
        </pc:sldMkLst>
        <pc:picChg chg="del">
          <ac:chgData name="Magnus Cleve" userId="14990172-43b5-4da8-be26-d6a27d87605e" providerId="ADAL" clId="{30D7272A-CB6E-4EA8-924A-9710DF3B9DD8}" dt="2023-09-06T04:23:36.088" v="1" actId="478"/>
          <ac:picMkLst>
            <pc:docMk/>
            <pc:sldMk cId="2404628592" sldId="306"/>
            <ac:picMk id="8" creationId="{33C4225E-EB1E-415F-9B55-13840D75F3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96994-99EB-1242-AEF0-7A57D5B0A9F1}" type="datetimeFigureOut">
              <a:rPr lang="sv-SE" smtClean="0"/>
              <a:t>2023-09-06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D22CC-A85D-B24E-8276-DE0B44440930}" type="slidenum">
              <a:rPr lang="sv-SE" smtClean="0"/>
              <a:t>‹#›</a:t>
            </a:fld>
            <a:endParaRPr lang="sv-SE"/>
          </a:p>
        </p:txBody>
      </p:sp>
    </p:spTree>
    <p:extLst>
      <p:ext uri="{BB962C8B-B14F-4D97-AF65-F5344CB8AC3E}">
        <p14:creationId xmlns:p14="http://schemas.microsoft.com/office/powerpoint/2010/main" val="22490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FACIT:</a:t>
            </a:r>
          </a:p>
          <a:p>
            <a:endParaRPr lang="sv-SE"/>
          </a:p>
          <a:p>
            <a:r>
              <a:rPr lang="sv-SE"/>
              <a:t>1 – Mindre straffet + Game Misconduct + Anmälan (Se regel 75.6).</a:t>
            </a:r>
          </a:p>
          <a:p>
            <a:r>
              <a:rPr lang="sv-SE"/>
              <a:t>2 – Mindre straffet (Se regel 75.2)</a:t>
            </a:r>
          </a:p>
          <a:p>
            <a:r>
              <a:rPr lang="sv-SE"/>
              <a:t>3 – Mindre straffet (Se regel 75.2)</a:t>
            </a:r>
          </a:p>
          <a:p>
            <a:r>
              <a:rPr lang="sv-SE"/>
              <a:t>4 – Mindre + Game Misconduct + Anmälan (Se regel 39.2 och 39.5).</a:t>
            </a:r>
            <a:endParaRPr lang="en-SE"/>
          </a:p>
        </p:txBody>
      </p:sp>
      <p:sp>
        <p:nvSpPr>
          <p:cNvPr id="4" name="Platshållare för bildnummer 3"/>
          <p:cNvSpPr>
            <a:spLocks noGrp="1"/>
          </p:cNvSpPr>
          <p:nvPr>
            <p:ph type="sldNum" sz="quarter" idx="5"/>
          </p:nvPr>
        </p:nvSpPr>
        <p:spPr/>
        <p:txBody>
          <a:bodyPr/>
          <a:lstStyle/>
          <a:p>
            <a:fld id="{E81D22CC-A85D-B24E-8276-DE0B44440930}" type="slidenum">
              <a:rPr lang="sv-SE" smtClean="0"/>
              <a:t>17</a:t>
            </a:fld>
            <a:endParaRPr lang="sv-SE"/>
          </a:p>
        </p:txBody>
      </p:sp>
    </p:spTree>
    <p:extLst>
      <p:ext uri="{BB962C8B-B14F-4D97-AF65-F5344CB8AC3E}">
        <p14:creationId xmlns:p14="http://schemas.microsoft.com/office/powerpoint/2010/main" val="1169594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tx2"/>
        </a:solidFill>
        <a:effectLst/>
      </p:bgPr>
    </p:bg>
    <p:spTree>
      <p:nvGrpSpPr>
        <p:cNvPr id="1" name=""/>
        <p:cNvGrpSpPr/>
        <p:nvPr/>
      </p:nvGrpSpPr>
      <p:grpSpPr>
        <a:xfrm>
          <a:off x="0" y="0"/>
          <a:ext cx="0" cy="0"/>
          <a:chOff x="0" y="0"/>
          <a:chExt cx="0" cy="0"/>
        </a:xfrm>
      </p:grpSpPr>
      <p:sp>
        <p:nvSpPr>
          <p:cNvPr id="20" name="Frihandsfigur 19">
            <a:extLst>
              <a:ext uri="{FF2B5EF4-FFF2-40B4-BE49-F238E27FC236}">
                <a16:creationId xmlns:a16="http://schemas.microsoft.com/office/drawing/2014/main" id="{2F6DD7AC-9642-6F48-B894-6FCF79843240}"/>
              </a:ext>
            </a:extLst>
          </p:cNvPr>
          <p:cNvSpPr/>
          <p:nvPr userDrawn="1"/>
        </p:nvSpPr>
        <p:spPr>
          <a:xfrm>
            <a:off x="6096000" y="0"/>
            <a:ext cx="611073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7" name="Rätvinklig triangel 16">
            <a:extLst>
              <a:ext uri="{FF2B5EF4-FFF2-40B4-BE49-F238E27FC236}">
                <a16:creationId xmlns:a16="http://schemas.microsoft.com/office/drawing/2014/main" id="{E5036009-7537-0D4D-9E90-5138A71E4321}"/>
              </a:ext>
            </a:extLst>
          </p:cNvPr>
          <p:cNvSpPr/>
          <p:nvPr userDrawn="1"/>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66707B8-A044-1540-9C8D-A113D28114BC}"/>
              </a:ext>
            </a:extLst>
          </p:cNvPr>
          <p:cNvSpPr>
            <a:spLocks noGrp="1"/>
          </p:cNvSpPr>
          <p:nvPr>
            <p:ph type="ctrTitle"/>
          </p:nvPr>
        </p:nvSpPr>
        <p:spPr>
          <a:xfrm>
            <a:off x="550864" y="944563"/>
            <a:ext cx="7308850" cy="3924300"/>
          </a:xfrm>
        </p:spPr>
        <p:txBody>
          <a:bodyPr anchor="t" anchorCtr="0">
            <a:noAutofit/>
          </a:bodyPr>
          <a:lstStyle>
            <a:lvl1pPr algn="l">
              <a:defRPr sz="88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9186D2C0-A13A-4F46-819D-5FB4A6B3C2BD}"/>
              </a:ext>
            </a:extLst>
          </p:cNvPr>
          <p:cNvSpPr>
            <a:spLocks noGrp="1"/>
          </p:cNvSpPr>
          <p:nvPr>
            <p:ph type="subTitle" idx="1"/>
          </p:nvPr>
        </p:nvSpPr>
        <p:spPr>
          <a:xfrm>
            <a:off x="550863" y="5132388"/>
            <a:ext cx="5400675" cy="1104899"/>
          </a:xfrm>
        </p:spPr>
        <p:txBody>
          <a:bodyPr anchor="b" anchorCtr="0">
            <a:no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sidfot 9">
            <a:extLst>
              <a:ext uri="{FF2B5EF4-FFF2-40B4-BE49-F238E27FC236}">
                <a16:creationId xmlns:a16="http://schemas.microsoft.com/office/drawing/2014/main" id="{656AF280-A9FB-7D4A-91C0-F9C8FEEFCEE8}"/>
              </a:ext>
            </a:extLst>
          </p:cNvPr>
          <p:cNvSpPr>
            <a:spLocks noGrp="1"/>
          </p:cNvSpPr>
          <p:nvPr>
            <p:ph type="ftr" sz="quarter" idx="10"/>
          </p:nvPr>
        </p:nvSpPr>
        <p:spPr/>
        <p:txBody>
          <a:bodyPr/>
          <a:lstStyle>
            <a:lvl1pPr>
              <a:defRPr>
                <a:solidFill>
                  <a:schemeClr val="bg1"/>
                </a:solidFill>
              </a:defRPr>
            </a:lvl1pPr>
          </a:lstStyle>
          <a:p>
            <a:r>
              <a:rPr lang="sv-SE"/>
              <a:t>Regelgenomgång Ungdom 2023/2024</a:t>
            </a:r>
          </a:p>
        </p:txBody>
      </p:sp>
      <p:sp>
        <p:nvSpPr>
          <p:cNvPr id="11" name="Platshållare för bildnummer 10">
            <a:extLst>
              <a:ext uri="{FF2B5EF4-FFF2-40B4-BE49-F238E27FC236}">
                <a16:creationId xmlns:a16="http://schemas.microsoft.com/office/drawing/2014/main" id="{1E1CE82D-3126-9A42-901C-046260DBB925}"/>
              </a:ext>
            </a:extLst>
          </p:cNvPr>
          <p:cNvSpPr>
            <a:spLocks noGrp="1"/>
          </p:cNvSpPr>
          <p:nvPr>
            <p:ph type="sldNum" sz="quarter" idx="11"/>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12" name="textruta 11">
            <a:extLst>
              <a:ext uri="{FF2B5EF4-FFF2-40B4-BE49-F238E27FC236}">
                <a16:creationId xmlns:a16="http://schemas.microsoft.com/office/drawing/2014/main" id="{CCB8FC5A-5686-AC44-B9DB-540DCC0D9BD0}"/>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14" name="Rak 13">
            <a:extLst>
              <a:ext uri="{FF2B5EF4-FFF2-40B4-BE49-F238E27FC236}">
                <a16:creationId xmlns:a16="http://schemas.microsoft.com/office/drawing/2014/main" id="{CE3345CC-A849-9D4A-BBD2-CA36FCD2A543}"/>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7D3E23D5-BB42-BA44-AA1E-B7A5A3EDB993}"/>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319F77A2-C999-BC48-AB73-28133356D52B}"/>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Bildobjekt 21">
            <a:extLst>
              <a:ext uri="{FF2B5EF4-FFF2-40B4-BE49-F238E27FC236}">
                <a16:creationId xmlns:a16="http://schemas.microsoft.com/office/drawing/2014/main" id="{5AB0991B-9DC7-C541-B785-D4DF979F3809}"/>
              </a:ext>
            </a:extLst>
          </p:cNvPr>
          <p:cNvPicPr>
            <a:picLocks noChangeAspect="1"/>
          </p:cNvPicPr>
          <p:nvPr userDrawn="1"/>
        </p:nvPicPr>
        <p:blipFill>
          <a:blip r:embed="rId2"/>
          <a:stretch>
            <a:fillRect/>
          </a:stretch>
        </p:blipFill>
        <p:spPr>
          <a:xfrm>
            <a:off x="10276768" y="4875661"/>
            <a:ext cx="1570673" cy="1570673"/>
          </a:xfrm>
          <a:prstGeom prst="rect">
            <a:avLst/>
          </a:prstGeom>
        </p:spPr>
      </p:pic>
    </p:spTree>
    <p:extLst>
      <p:ext uri="{BB962C8B-B14F-4D97-AF65-F5344CB8AC3E}">
        <p14:creationId xmlns:p14="http://schemas.microsoft.com/office/powerpoint/2010/main" val="322890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6106CA-A850-C349-8A5C-9286DB2C0F23}"/>
              </a:ext>
            </a:extLst>
          </p:cNvPr>
          <p:cNvSpPr>
            <a:spLocks noGrp="1"/>
          </p:cNvSpPr>
          <p:nvPr>
            <p:ph idx="1"/>
          </p:nvPr>
        </p:nvSpPr>
        <p:spPr>
          <a:xfrm>
            <a:off x="550862" y="2349500"/>
            <a:ext cx="7308851" cy="38877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Regelgenomgång Ungdom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7704B15-F29F-7749-920D-E10A4678A3E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28079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349499"/>
            <a:ext cx="5388913" cy="38877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349500"/>
            <a:ext cx="5400676" cy="38877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52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underrubrik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77BD3E-9CB2-5146-81B6-7B3D6E6A294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2841172"/>
            <a:ext cx="5388913" cy="33961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9E8296F-689A-E842-A126-E96D3F6F2401}"/>
              </a:ext>
            </a:extLst>
          </p:cNvPr>
          <p:cNvSpPr>
            <a:spLocks noGrp="1"/>
          </p:cNvSpPr>
          <p:nvPr>
            <p:ph sz="half" idx="2"/>
          </p:nvPr>
        </p:nvSpPr>
        <p:spPr>
          <a:xfrm>
            <a:off x="6240462" y="2841168"/>
            <a:ext cx="5400676" cy="33960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90956305-92FB-8140-AF48-C669378DE67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text 12">
            <a:extLst>
              <a:ext uri="{FF2B5EF4-FFF2-40B4-BE49-F238E27FC236}">
                <a16:creationId xmlns:a16="http://schemas.microsoft.com/office/drawing/2014/main" id="{01299719-76E9-404C-828E-2AE5D1A5DB4D}"/>
              </a:ext>
            </a:extLst>
          </p:cNvPr>
          <p:cNvSpPr>
            <a:spLocks noGrp="1"/>
          </p:cNvSpPr>
          <p:nvPr>
            <p:ph type="body" sz="quarter" idx="14" hasCustomPrompt="1"/>
          </p:nvPr>
        </p:nvSpPr>
        <p:spPr>
          <a:xfrm>
            <a:off x="561974" y="2349501"/>
            <a:ext cx="5388913" cy="323850"/>
          </a:xfrm>
        </p:spPr>
        <p:txBody>
          <a:bodyPr/>
          <a:lstStyle>
            <a:lvl1pPr marL="0" indent="0">
              <a:lnSpc>
                <a:spcPct val="90000"/>
              </a:lnSpc>
              <a:buNone/>
              <a:defRPr sz="2800">
                <a:latin typeface="+mj-lt"/>
              </a:defRPr>
            </a:lvl1pPr>
          </a:lstStyle>
          <a:p>
            <a:pPr lvl="0"/>
            <a:r>
              <a:rPr lang="sv-SE"/>
              <a:t>Rubrik (1 rad)</a:t>
            </a:r>
          </a:p>
        </p:txBody>
      </p:sp>
      <p:sp>
        <p:nvSpPr>
          <p:cNvPr id="14" name="Platshållare för text 12">
            <a:extLst>
              <a:ext uri="{FF2B5EF4-FFF2-40B4-BE49-F238E27FC236}">
                <a16:creationId xmlns:a16="http://schemas.microsoft.com/office/drawing/2014/main" id="{3062BEC9-CB39-B74E-AAFE-5A69B0A091FE}"/>
              </a:ext>
            </a:extLst>
          </p:cNvPr>
          <p:cNvSpPr>
            <a:spLocks noGrp="1"/>
          </p:cNvSpPr>
          <p:nvPr>
            <p:ph type="body" sz="quarter" idx="15" hasCustomPrompt="1"/>
          </p:nvPr>
        </p:nvSpPr>
        <p:spPr>
          <a:xfrm>
            <a:off x="6240462" y="2349501"/>
            <a:ext cx="5388913" cy="323850"/>
          </a:xfrm>
        </p:spPr>
        <p:txBody>
          <a:bodyPr/>
          <a:lstStyle>
            <a:lvl1pPr marL="0" indent="0">
              <a:lnSpc>
                <a:spcPct val="90000"/>
              </a:lnSpc>
              <a:buNone/>
              <a:defRPr sz="2800">
                <a:latin typeface="+mj-lt"/>
              </a:defRPr>
            </a:lvl1pPr>
          </a:lstStyle>
          <a:p>
            <a:pPr lvl="0"/>
            <a:r>
              <a:rPr lang="sv-SE"/>
              <a:t>Rubrik (1 rad)</a:t>
            </a:r>
          </a:p>
        </p:txBody>
      </p:sp>
    </p:spTree>
    <p:extLst>
      <p:ext uri="{BB962C8B-B14F-4D97-AF65-F5344CB8AC3E}">
        <p14:creationId xmlns:p14="http://schemas.microsoft.com/office/powerpoint/2010/main" val="3332407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text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text 12">
            <a:extLst>
              <a:ext uri="{FF2B5EF4-FFF2-40B4-BE49-F238E27FC236}">
                <a16:creationId xmlns:a16="http://schemas.microsoft.com/office/drawing/2014/main" id="{CE0DBA84-9ABA-E94A-A2E1-BF26F440CD9E}"/>
              </a:ext>
            </a:extLst>
          </p:cNvPr>
          <p:cNvSpPr>
            <a:spLocks noGrp="1"/>
          </p:cNvSpPr>
          <p:nvPr>
            <p:ph type="body" sz="quarter" idx="14" hasCustomPrompt="1"/>
          </p:nvPr>
        </p:nvSpPr>
        <p:spPr>
          <a:xfrm>
            <a:off x="5619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4" name="Platshållare för text 12">
            <a:extLst>
              <a:ext uri="{FF2B5EF4-FFF2-40B4-BE49-F238E27FC236}">
                <a16:creationId xmlns:a16="http://schemas.microsoft.com/office/drawing/2014/main" id="{8C792B2F-8C5D-3741-A9FD-557921CC8F79}"/>
              </a:ext>
            </a:extLst>
          </p:cNvPr>
          <p:cNvSpPr>
            <a:spLocks noGrp="1"/>
          </p:cNvSpPr>
          <p:nvPr>
            <p:ph type="body" sz="quarter" idx="15" hasCustomPrompt="1"/>
          </p:nvPr>
        </p:nvSpPr>
        <p:spPr>
          <a:xfrm>
            <a:off x="4332288" y="2349500"/>
            <a:ext cx="3517900" cy="1116013"/>
          </a:xfrm>
        </p:spPr>
        <p:txBody>
          <a:bodyPr/>
          <a:lstStyle>
            <a:lvl1pPr marL="0" indent="0">
              <a:lnSpc>
                <a:spcPct val="90000"/>
              </a:lnSpc>
              <a:buNone/>
              <a:defRPr sz="2800">
                <a:latin typeface="+mj-lt"/>
              </a:defRPr>
            </a:lvl1pPr>
          </a:lstStyle>
          <a:p>
            <a:pPr lvl="0"/>
            <a:r>
              <a:rPr lang="sv-SE"/>
              <a:t>Rubrik</a:t>
            </a:r>
          </a:p>
        </p:txBody>
      </p:sp>
      <p:sp>
        <p:nvSpPr>
          <p:cNvPr id="15" name="Platshållare för text 12">
            <a:extLst>
              <a:ext uri="{FF2B5EF4-FFF2-40B4-BE49-F238E27FC236}">
                <a16:creationId xmlns:a16="http://schemas.microsoft.com/office/drawing/2014/main" id="{82254402-08A3-024B-9E26-8C1B9562B552}"/>
              </a:ext>
            </a:extLst>
          </p:cNvPr>
          <p:cNvSpPr>
            <a:spLocks noGrp="1"/>
          </p:cNvSpPr>
          <p:nvPr>
            <p:ph type="body" sz="quarter" idx="16" hasCustomPrompt="1"/>
          </p:nvPr>
        </p:nvSpPr>
        <p:spPr>
          <a:xfrm>
            <a:off x="8111475" y="2349500"/>
            <a:ext cx="3517900" cy="1116013"/>
          </a:xfrm>
        </p:spPr>
        <p:txBody>
          <a:bodyPr/>
          <a:lstStyle>
            <a:lvl1pPr marL="0" indent="0">
              <a:lnSpc>
                <a:spcPct val="90000"/>
              </a:lnSpc>
              <a:buNone/>
              <a:defRPr sz="2800">
                <a:latin typeface="+mj-lt"/>
              </a:defRPr>
            </a:lvl1pPr>
          </a:lstStyle>
          <a:p>
            <a:pPr lvl="0"/>
            <a:r>
              <a:rPr lang="sv-SE"/>
              <a:t>Rubrik</a:t>
            </a:r>
          </a:p>
        </p:txBody>
      </p:sp>
      <p:sp>
        <p:nvSpPr>
          <p:cNvPr id="17" name="Platshållare för text 16">
            <a:extLst>
              <a:ext uri="{FF2B5EF4-FFF2-40B4-BE49-F238E27FC236}">
                <a16:creationId xmlns:a16="http://schemas.microsoft.com/office/drawing/2014/main" id="{4D835752-9C0F-924A-BCA1-03BD9F24E002}"/>
              </a:ext>
            </a:extLst>
          </p:cNvPr>
          <p:cNvSpPr>
            <a:spLocks noGrp="1"/>
          </p:cNvSpPr>
          <p:nvPr>
            <p:ph type="body" sz="quarter" idx="17"/>
          </p:nvPr>
        </p:nvSpPr>
        <p:spPr>
          <a:xfrm>
            <a:off x="550863"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text 16">
            <a:extLst>
              <a:ext uri="{FF2B5EF4-FFF2-40B4-BE49-F238E27FC236}">
                <a16:creationId xmlns:a16="http://schemas.microsoft.com/office/drawing/2014/main" id="{4A2AF407-962D-684E-B9E4-EFAF7ACD05E8}"/>
              </a:ext>
            </a:extLst>
          </p:cNvPr>
          <p:cNvSpPr>
            <a:spLocks noGrp="1"/>
          </p:cNvSpPr>
          <p:nvPr>
            <p:ph type="body" sz="quarter" idx="18"/>
          </p:nvPr>
        </p:nvSpPr>
        <p:spPr>
          <a:xfrm>
            <a:off x="4332288"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Platshållare för text 16">
            <a:extLst>
              <a:ext uri="{FF2B5EF4-FFF2-40B4-BE49-F238E27FC236}">
                <a16:creationId xmlns:a16="http://schemas.microsoft.com/office/drawing/2014/main" id="{982B7EF6-B150-D747-B13E-F3745AA2F2DE}"/>
              </a:ext>
            </a:extLst>
          </p:cNvPr>
          <p:cNvSpPr>
            <a:spLocks noGrp="1"/>
          </p:cNvSpPr>
          <p:nvPr>
            <p:ph type="body" sz="quarter" idx="19"/>
          </p:nvPr>
        </p:nvSpPr>
        <p:spPr>
          <a:xfrm>
            <a:off x="8111475" y="3721953"/>
            <a:ext cx="3529012"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textruta 15">
            <a:extLst>
              <a:ext uri="{FF2B5EF4-FFF2-40B4-BE49-F238E27FC236}">
                <a16:creationId xmlns:a16="http://schemas.microsoft.com/office/drawing/2014/main" id="{09362776-7D47-144B-8651-9EAD6994B6DA}"/>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414904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DA15B-DCEA-BF40-A94D-78E5795E40FE}"/>
              </a:ext>
            </a:extLst>
          </p:cNvPr>
          <p:cNvSpPr>
            <a:spLocks noGrp="1"/>
          </p:cNvSpPr>
          <p:nvPr>
            <p:ph type="title"/>
          </p:nvPr>
        </p:nvSpPr>
        <p:spPr/>
        <p:txBody>
          <a:bodyPr/>
          <a:lstStyle/>
          <a:p>
            <a:r>
              <a:rPr lang="sv-SE"/>
              <a:t>Klicka här för att ändra mall för rubrikformat</a:t>
            </a:r>
          </a:p>
        </p:txBody>
      </p:sp>
      <p:sp>
        <p:nvSpPr>
          <p:cNvPr id="7" name="Platshållare för sidfot 6">
            <a:extLst>
              <a:ext uri="{FF2B5EF4-FFF2-40B4-BE49-F238E27FC236}">
                <a16:creationId xmlns:a16="http://schemas.microsoft.com/office/drawing/2014/main" id="{7A9EA7C5-98A5-EB49-96BC-942F5050CCF7}"/>
              </a:ext>
            </a:extLst>
          </p:cNvPr>
          <p:cNvSpPr>
            <a:spLocks noGrp="1"/>
          </p:cNvSpPr>
          <p:nvPr>
            <p:ph type="ftr" sz="quarter" idx="10"/>
          </p:nvPr>
        </p:nvSpPr>
        <p:spPr/>
        <p:txBody>
          <a:bodyPr/>
          <a:lstStyle/>
          <a:p>
            <a:r>
              <a:rPr lang="sv-SE"/>
              <a:t>Regelgenomgång Ungdom 2023/2024</a:t>
            </a:r>
          </a:p>
        </p:txBody>
      </p:sp>
      <p:sp>
        <p:nvSpPr>
          <p:cNvPr id="8" name="Platshållare för bildnummer 7">
            <a:extLst>
              <a:ext uri="{FF2B5EF4-FFF2-40B4-BE49-F238E27FC236}">
                <a16:creationId xmlns:a16="http://schemas.microsoft.com/office/drawing/2014/main" id="{B371777A-EFBB-C845-9B94-6ED0B50E64B4}"/>
              </a:ext>
            </a:extLst>
          </p:cNvPr>
          <p:cNvSpPr>
            <a:spLocks noGrp="1"/>
          </p:cNvSpPr>
          <p:nvPr>
            <p:ph type="sldNum" sz="quarter" idx="11"/>
          </p:nvPr>
        </p:nvSpPr>
        <p:spPr/>
        <p:txBody>
          <a:bodyPr/>
          <a:lstStyle/>
          <a:p>
            <a:fld id="{6DDB0A55-353B-0141-AD40-F868C66FD585}" type="slidenum">
              <a:rPr lang="sv-SE" smtClean="0"/>
              <a:pPr/>
              <a:t>‹#›</a:t>
            </a:fld>
            <a:endParaRPr lang="sv-SE"/>
          </a:p>
        </p:txBody>
      </p:sp>
      <p:cxnSp>
        <p:nvCxnSpPr>
          <p:cNvPr id="10" name="Rak 9">
            <a:extLst>
              <a:ext uri="{FF2B5EF4-FFF2-40B4-BE49-F238E27FC236}">
                <a16:creationId xmlns:a16="http://schemas.microsoft.com/office/drawing/2014/main" id="{8B96CDE7-D709-5A4C-8A74-873073D6DBDD}"/>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AD44677-CE36-C64A-84EA-605486E90C9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CA9E33DF-49C7-774B-937C-92A986BA0CC8}"/>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latshållare för tabell 4">
            <a:extLst>
              <a:ext uri="{FF2B5EF4-FFF2-40B4-BE49-F238E27FC236}">
                <a16:creationId xmlns:a16="http://schemas.microsoft.com/office/drawing/2014/main" id="{07DDA31B-8F91-D740-A211-40480B558AD6}"/>
              </a:ext>
            </a:extLst>
          </p:cNvPr>
          <p:cNvSpPr>
            <a:spLocks noGrp="1"/>
          </p:cNvSpPr>
          <p:nvPr>
            <p:ph type="tbl" sz="quarter" idx="12" hasCustomPrompt="1"/>
          </p:nvPr>
        </p:nvSpPr>
        <p:spPr>
          <a:xfrm>
            <a:off x="550863" y="2349500"/>
            <a:ext cx="11090276" cy="3887788"/>
          </a:xfrm>
        </p:spPr>
        <p:txBody>
          <a:bodyPr/>
          <a:lstStyle>
            <a:lvl1pPr>
              <a:defRPr sz="1400"/>
            </a:lvl1pPr>
          </a:lstStyle>
          <a:p>
            <a:r>
              <a:rPr lang="sv-SE"/>
              <a:t>Klicka på ikonen för att infoga tabell</a:t>
            </a:r>
          </a:p>
        </p:txBody>
      </p:sp>
      <p:sp>
        <p:nvSpPr>
          <p:cNvPr id="13" name="textruta 12">
            <a:extLst>
              <a:ext uri="{FF2B5EF4-FFF2-40B4-BE49-F238E27FC236}">
                <a16:creationId xmlns:a16="http://schemas.microsoft.com/office/drawing/2014/main" id="{07615A89-FE2B-3142-94E1-61BB850B7CC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2075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562625" y="3716338"/>
            <a:ext cx="5388913" cy="2520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ubrik 4">
            <a:extLst>
              <a:ext uri="{FF2B5EF4-FFF2-40B4-BE49-F238E27FC236}">
                <a16:creationId xmlns:a16="http://schemas.microsoft.com/office/drawing/2014/main" id="{3436C107-F872-9B48-A1B6-DADC5F4853A7}"/>
              </a:ext>
            </a:extLst>
          </p:cNvPr>
          <p:cNvSpPr>
            <a:spLocks noGrp="1"/>
          </p:cNvSpPr>
          <p:nvPr>
            <p:ph type="title"/>
          </p:nvPr>
        </p:nvSpPr>
        <p:spPr>
          <a:xfrm>
            <a:off x="550863" y="944563"/>
            <a:ext cx="5400676" cy="2520948"/>
          </a:xfrm>
        </p:spPr>
        <p:txBody>
          <a:bodyPr/>
          <a:lstStyle/>
          <a:p>
            <a:r>
              <a:rPr lang="sv-SE"/>
              <a:t>Klicka här för att ändra mall för rubrikformat</a:t>
            </a:r>
          </a:p>
        </p:txBody>
      </p: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62404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1FE832A4-654C-D94E-8C3C-0F5048B2E1A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66814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2349501"/>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5"/>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359198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latshållare för innehåll 2">
            <a:extLst>
              <a:ext uri="{FF2B5EF4-FFF2-40B4-BE49-F238E27FC236}">
                <a16:creationId xmlns:a16="http://schemas.microsoft.com/office/drawing/2014/main" id="{D83D04A5-8DD1-DC40-9F14-9BED06B45D7C}"/>
              </a:ext>
            </a:extLst>
          </p:cNvPr>
          <p:cNvSpPr>
            <a:spLocks noGrp="1"/>
          </p:cNvSpPr>
          <p:nvPr>
            <p:ph sz="half" idx="15"/>
          </p:nvPr>
        </p:nvSpPr>
        <p:spPr>
          <a:xfrm>
            <a:off x="6240462" y="5123385"/>
            <a:ext cx="5388913" cy="11160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bild 12">
            <a:extLst>
              <a:ext uri="{FF2B5EF4-FFF2-40B4-BE49-F238E27FC236}">
                <a16:creationId xmlns:a16="http://schemas.microsoft.com/office/drawing/2014/main" id="{C6C9E705-4E13-8F47-A454-AE9C6E1E4E0D}"/>
              </a:ext>
            </a:extLst>
          </p:cNvPr>
          <p:cNvSpPr>
            <a:spLocks noGrp="1"/>
          </p:cNvSpPr>
          <p:nvPr>
            <p:ph type="pic" sz="quarter" idx="16" hasCustomPrompt="1"/>
          </p:nvPr>
        </p:nvSpPr>
        <p:spPr>
          <a:xfrm>
            <a:off x="562625" y="371844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7" name="Platshållare för text 12">
            <a:extLst>
              <a:ext uri="{FF2B5EF4-FFF2-40B4-BE49-F238E27FC236}">
                <a16:creationId xmlns:a16="http://schemas.microsoft.com/office/drawing/2014/main" id="{DD7516D5-5DE9-FA44-8582-D836A38EE6D4}"/>
              </a:ext>
            </a:extLst>
          </p:cNvPr>
          <p:cNvSpPr>
            <a:spLocks noGrp="1"/>
          </p:cNvSpPr>
          <p:nvPr>
            <p:ph type="body" sz="quarter" idx="17" hasCustomPrompt="1"/>
          </p:nvPr>
        </p:nvSpPr>
        <p:spPr>
          <a:xfrm>
            <a:off x="6240463" y="3725589"/>
            <a:ext cx="5388912" cy="1145383"/>
          </a:xfrm>
        </p:spPr>
        <p:txBody>
          <a:bodyPr anchor="b" anchorCtr="0"/>
          <a:lstStyle>
            <a:lvl1pPr marL="0" indent="0">
              <a:lnSpc>
                <a:spcPct val="90000"/>
              </a:lnSpc>
              <a:buNone/>
              <a:defRPr sz="2800">
                <a:latin typeface="+mj-lt"/>
              </a:defRPr>
            </a:lvl1pPr>
          </a:lstStyle>
          <a:p>
            <a:pPr lvl="0"/>
            <a:r>
              <a:rPr lang="sv-SE"/>
              <a:t>Rubrik på 1-2 rader</a:t>
            </a:r>
          </a:p>
        </p:txBody>
      </p:sp>
      <p:sp>
        <p:nvSpPr>
          <p:cNvPr id="18" name="textruta 17">
            <a:extLst>
              <a:ext uri="{FF2B5EF4-FFF2-40B4-BE49-F238E27FC236}">
                <a16:creationId xmlns:a16="http://schemas.microsoft.com/office/drawing/2014/main" id="{4EEE611F-E648-8F4B-858C-8BADDFF48364}"/>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814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5400675" cy="1598400"/>
          </a:xfrm>
        </p:spPr>
        <p:txBody>
          <a:bodyPr bIns="720000" anchor="ctr" anchorCtr="0"/>
          <a:lstStyle>
            <a:lvl1pPr marL="0" indent="0" algn="ctr">
              <a:buNone/>
              <a:defRPr/>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B0CC904D-38C7-8743-A852-0994CBBD65B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601279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ilder och tex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6240462"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6240463"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6240462"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6240463"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6240462"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6240463"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7" name="Platshållare för bild 12">
            <a:extLst>
              <a:ext uri="{FF2B5EF4-FFF2-40B4-BE49-F238E27FC236}">
                <a16:creationId xmlns:a16="http://schemas.microsoft.com/office/drawing/2014/main" id="{AE15FD14-EFDD-CF47-8C0F-15E090D95BF4}"/>
              </a:ext>
            </a:extLst>
          </p:cNvPr>
          <p:cNvSpPr>
            <a:spLocks noGrp="1"/>
          </p:cNvSpPr>
          <p:nvPr>
            <p:ph type="pic" sz="quarter" idx="27" hasCustomPrompt="1"/>
          </p:nvPr>
        </p:nvSpPr>
        <p:spPr>
          <a:xfrm>
            <a:off x="3375401"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8" name="Platshållare för bild 12">
            <a:extLst>
              <a:ext uri="{FF2B5EF4-FFF2-40B4-BE49-F238E27FC236}">
                <a16:creationId xmlns:a16="http://schemas.microsoft.com/office/drawing/2014/main" id="{806B3DFA-38DA-6544-9F4C-E46C730CE2AE}"/>
              </a:ext>
            </a:extLst>
          </p:cNvPr>
          <p:cNvSpPr>
            <a:spLocks noGrp="1"/>
          </p:cNvSpPr>
          <p:nvPr>
            <p:ph type="pic" sz="quarter" idx="28" hasCustomPrompt="1"/>
          </p:nvPr>
        </p:nvSpPr>
        <p:spPr>
          <a:xfrm>
            <a:off x="3375401"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9" name="Platshållare för bild 12">
            <a:extLst>
              <a:ext uri="{FF2B5EF4-FFF2-40B4-BE49-F238E27FC236}">
                <a16:creationId xmlns:a16="http://schemas.microsoft.com/office/drawing/2014/main" id="{00042F67-8CE9-2443-B608-BB6F18BB489E}"/>
              </a:ext>
            </a:extLst>
          </p:cNvPr>
          <p:cNvSpPr>
            <a:spLocks noGrp="1"/>
          </p:cNvSpPr>
          <p:nvPr>
            <p:ph type="pic" sz="quarter" idx="29" hasCustomPrompt="1"/>
          </p:nvPr>
        </p:nvSpPr>
        <p:spPr>
          <a:xfrm>
            <a:off x="3375401"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3" name="textruta 22">
            <a:extLst>
              <a:ext uri="{FF2B5EF4-FFF2-40B4-BE49-F238E27FC236}">
                <a16:creationId xmlns:a16="http://schemas.microsoft.com/office/drawing/2014/main" id="{21438363-5A76-1E4C-835D-ABD9E96E69E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9609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bilder och text, 2">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23A5FD-29F3-E447-8874-85C8B1D2F6A7}"/>
              </a:ext>
            </a:extLst>
          </p:cNvPr>
          <p:cNvSpPr>
            <a:spLocks noGrp="1"/>
          </p:cNvSpPr>
          <p:nvPr>
            <p:ph sz="half" idx="1"/>
          </p:nvPr>
        </p:nvSpPr>
        <p:spPr>
          <a:xfrm>
            <a:off x="3375401" y="175516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latshållare för bild 12">
            <a:extLst>
              <a:ext uri="{FF2B5EF4-FFF2-40B4-BE49-F238E27FC236}">
                <a16:creationId xmlns:a16="http://schemas.microsoft.com/office/drawing/2014/main" id="{714680DC-0672-3142-9BB1-77FA6A1F6BA8}"/>
              </a:ext>
            </a:extLst>
          </p:cNvPr>
          <p:cNvSpPr>
            <a:spLocks noGrp="1"/>
          </p:cNvSpPr>
          <p:nvPr>
            <p:ph type="pic" sz="quarter" idx="13" hasCustomPrompt="1"/>
          </p:nvPr>
        </p:nvSpPr>
        <p:spPr>
          <a:xfrm>
            <a:off x="562625" y="94456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12" name="Platshållare för text 12">
            <a:extLst>
              <a:ext uri="{FF2B5EF4-FFF2-40B4-BE49-F238E27FC236}">
                <a16:creationId xmlns:a16="http://schemas.microsoft.com/office/drawing/2014/main" id="{FB371B34-025D-9A46-BC63-F16636A9D843}"/>
              </a:ext>
            </a:extLst>
          </p:cNvPr>
          <p:cNvSpPr>
            <a:spLocks noGrp="1"/>
          </p:cNvSpPr>
          <p:nvPr>
            <p:ph type="body" sz="quarter" idx="14" hasCustomPrompt="1"/>
          </p:nvPr>
        </p:nvSpPr>
        <p:spPr>
          <a:xfrm>
            <a:off x="3375401" y="95170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14" name="Rak 13">
            <a:extLst>
              <a:ext uri="{FF2B5EF4-FFF2-40B4-BE49-F238E27FC236}">
                <a16:creationId xmlns:a16="http://schemas.microsoft.com/office/drawing/2014/main" id="{B88CD990-9AA4-4747-B74A-8E377F81C2B7}"/>
              </a:ext>
            </a:extLst>
          </p:cNvPr>
          <p:cNvCxnSpPr/>
          <p:nvPr userDrawn="1"/>
        </p:nvCxnSpPr>
        <p:spPr>
          <a:xfrm>
            <a:off x="562625" y="266380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Platshållare för innehåll 2">
            <a:extLst>
              <a:ext uri="{FF2B5EF4-FFF2-40B4-BE49-F238E27FC236}">
                <a16:creationId xmlns:a16="http://schemas.microsoft.com/office/drawing/2014/main" id="{BB773497-CA17-6645-909F-2B0626AB6792}"/>
              </a:ext>
            </a:extLst>
          </p:cNvPr>
          <p:cNvSpPr>
            <a:spLocks noGrp="1"/>
          </p:cNvSpPr>
          <p:nvPr>
            <p:ph sz="half" idx="19"/>
          </p:nvPr>
        </p:nvSpPr>
        <p:spPr>
          <a:xfrm>
            <a:off x="3375400" y="3582573"/>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2">
            <a:extLst>
              <a:ext uri="{FF2B5EF4-FFF2-40B4-BE49-F238E27FC236}">
                <a16:creationId xmlns:a16="http://schemas.microsoft.com/office/drawing/2014/main" id="{6EB22B57-E46D-5D4F-80EA-5D1A7A3893F2}"/>
              </a:ext>
            </a:extLst>
          </p:cNvPr>
          <p:cNvSpPr>
            <a:spLocks noGrp="1"/>
          </p:cNvSpPr>
          <p:nvPr>
            <p:ph type="pic" sz="quarter" idx="20" hasCustomPrompt="1"/>
          </p:nvPr>
        </p:nvSpPr>
        <p:spPr>
          <a:xfrm>
            <a:off x="562625" y="278465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1" name="Platshållare för text 12">
            <a:extLst>
              <a:ext uri="{FF2B5EF4-FFF2-40B4-BE49-F238E27FC236}">
                <a16:creationId xmlns:a16="http://schemas.microsoft.com/office/drawing/2014/main" id="{3A40CF00-726D-F440-B33C-5D1DAED662F1}"/>
              </a:ext>
            </a:extLst>
          </p:cNvPr>
          <p:cNvSpPr>
            <a:spLocks noGrp="1"/>
          </p:cNvSpPr>
          <p:nvPr>
            <p:ph type="body" sz="quarter" idx="21" hasCustomPrompt="1"/>
          </p:nvPr>
        </p:nvSpPr>
        <p:spPr>
          <a:xfrm>
            <a:off x="3375401" y="2779113"/>
            <a:ext cx="5388912" cy="682521"/>
          </a:xfrm>
        </p:spPr>
        <p:txBody>
          <a:bodyPr anchor="b" anchorCtr="0"/>
          <a:lstStyle>
            <a:lvl1pPr marL="0" indent="0">
              <a:lnSpc>
                <a:spcPct val="90000"/>
              </a:lnSpc>
              <a:buNone/>
              <a:defRPr sz="2000">
                <a:latin typeface="+mj-lt"/>
              </a:defRPr>
            </a:lvl1pPr>
          </a:lstStyle>
          <a:p>
            <a:pPr lvl="0"/>
            <a:r>
              <a:rPr lang="sv-SE"/>
              <a:t>Rubrik på 1-2 rader</a:t>
            </a:r>
          </a:p>
        </p:txBody>
      </p:sp>
      <p:cxnSp>
        <p:nvCxnSpPr>
          <p:cNvPr id="22" name="Rak 21">
            <a:extLst>
              <a:ext uri="{FF2B5EF4-FFF2-40B4-BE49-F238E27FC236}">
                <a16:creationId xmlns:a16="http://schemas.microsoft.com/office/drawing/2014/main" id="{22724D1F-5FDB-6B4B-9FEE-4016AEEDBAAA}"/>
              </a:ext>
            </a:extLst>
          </p:cNvPr>
          <p:cNvCxnSpPr/>
          <p:nvPr userDrawn="1"/>
        </p:nvCxnSpPr>
        <p:spPr>
          <a:xfrm>
            <a:off x="562625" y="45038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latshållare för innehåll 2">
            <a:extLst>
              <a:ext uri="{FF2B5EF4-FFF2-40B4-BE49-F238E27FC236}">
                <a16:creationId xmlns:a16="http://schemas.microsoft.com/office/drawing/2014/main" id="{0E364108-00EA-E445-8DF0-895F261EBEE3}"/>
              </a:ext>
            </a:extLst>
          </p:cNvPr>
          <p:cNvSpPr>
            <a:spLocks noGrp="1"/>
          </p:cNvSpPr>
          <p:nvPr>
            <p:ph sz="half" idx="23"/>
          </p:nvPr>
        </p:nvSpPr>
        <p:spPr>
          <a:xfrm>
            <a:off x="3375400" y="5435346"/>
            <a:ext cx="5388913" cy="798340"/>
          </a:xfrm>
        </p:spPr>
        <p:txBody>
          <a:bodyPr/>
          <a:lstStyle>
            <a:lvl1pPr>
              <a:spcBef>
                <a:spcPts val="600"/>
              </a:spcBef>
              <a:defRPr sz="1400"/>
            </a:lvl1pPr>
            <a:lvl2pPr>
              <a:spcBef>
                <a:spcPts val="600"/>
              </a:spcBef>
              <a:defRPr sz="1200"/>
            </a:lvl2pPr>
            <a:lvl3pPr>
              <a:spcBef>
                <a:spcPts val="600"/>
              </a:spcBef>
              <a:defRPr sz="1100"/>
            </a:lvl3pPr>
            <a:lvl4pPr>
              <a:spcBef>
                <a:spcPts val="600"/>
              </a:spcBef>
              <a:defRPr sz="1050"/>
            </a:lvl4pPr>
            <a:lvl5pPr>
              <a:spcBef>
                <a:spcPts val="600"/>
              </a:spcBef>
              <a:defRPr sz="105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Platshållare för bild 12">
            <a:extLst>
              <a:ext uri="{FF2B5EF4-FFF2-40B4-BE49-F238E27FC236}">
                <a16:creationId xmlns:a16="http://schemas.microsoft.com/office/drawing/2014/main" id="{107AF686-551D-5444-B385-1459B3309E0E}"/>
              </a:ext>
            </a:extLst>
          </p:cNvPr>
          <p:cNvSpPr>
            <a:spLocks noGrp="1"/>
          </p:cNvSpPr>
          <p:nvPr>
            <p:ph type="pic" sz="quarter" idx="24" hasCustomPrompt="1"/>
          </p:nvPr>
        </p:nvSpPr>
        <p:spPr>
          <a:xfrm>
            <a:off x="562625" y="4624744"/>
            <a:ext cx="2576137" cy="1598400"/>
          </a:xfrm>
        </p:spPr>
        <p:txBody>
          <a:bodyPr bIns="720000" anchor="ctr" anchorCtr="0"/>
          <a:lstStyle>
            <a:lvl1pPr marL="0" indent="0" algn="ctr">
              <a:buNone/>
              <a:defRPr sz="1200"/>
            </a:lvl1pPr>
          </a:lstStyle>
          <a:p>
            <a:r>
              <a:rPr lang="sv-SE"/>
              <a:t>Klicka på ikonen eller dra och släpp för att infoga bild</a:t>
            </a:r>
          </a:p>
        </p:txBody>
      </p:sp>
      <p:sp>
        <p:nvSpPr>
          <p:cNvPr id="26" name="Platshållare för text 12">
            <a:extLst>
              <a:ext uri="{FF2B5EF4-FFF2-40B4-BE49-F238E27FC236}">
                <a16:creationId xmlns:a16="http://schemas.microsoft.com/office/drawing/2014/main" id="{2C64E435-5BAA-7C46-AA0B-673D17DBF8F0}"/>
              </a:ext>
            </a:extLst>
          </p:cNvPr>
          <p:cNvSpPr>
            <a:spLocks noGrp="1"/>
          </p:cNvSpPr>
          <p:nvPr>
            <p:ph type="body" sz="quarter" idx="25" hasCustomPrompt="1"/>
          </p:nvPr>
        </p:nvSpPr>
        <p:spPr>
          <a:xfrm>
            <a:off x="3375401" y="4631886"/>
            <a:ext cx="5388912" cy="682521"/>
          </a:xfrm>
        </p:spPr>
        <p:txBody>
          <a:bodyPr anchor="b" anchorCtr="0"/>
          <a:lstStyle>
            <a:lvl1pPr marL="0" indent="0">
              <a:lnSpc>
                <a:spcPct val="90000"/>
              </a:lnSpc>
              <a:buNone/>
              <a:defRPr sz="2000">
                <a:latin typeface="+mj-lt"/>
              </a:defRPr>
            </a:lvl1pPr>
          </a:lstStyle>
          <a:p>
            <a:pPr lvl="0"/>
            <a:r>
              <a:rPr lang="sv-SE"/>
              <a:t>Rubrik på 1-2 rader</a:t>
            </a:r>
          </a:p>
        </p:txBody>
      </p:sp>
      <p:sp>
        <p:nvSpPr>
          <p:cNvPr id="23" name="textruta 22">
            <a:extLst>
              <a:ext uri="{FF2B5EF4-FFF2-40B4-BE49-F238E27FC236}">
                <a16:creationId xmlns:a16="http://schemas.microsoft.com/office/drawing/2014/main" id="{41E92EAC-AEB1-1947-92B1-6C7853D0D24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400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6240463" y="944563"/>
            <a:ext cx="5388912" cy="3931097"/>
          </a:xfrm>
        </p:spPr>
        <p:txBody>
          <a:bodyPr anchor="t" anchorCtr="0">
            <a:noAutofit/>
          </a:bodyPr>
          <a:lstStyle>
            <a:lvl1pPr>
              <a:defRPr sz="4800">
                <a:solidFill>
                  <a:schemeClr val="tx2"/>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DDB0A55-353B-0141-AD40-F868C66FD585}" type="slidenum">
              <a:rPr lang="sv-SE" smtClean="0"/>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cxnSp>
        <p:nvCxnSpPr>
          <p:cNvPr id="83" name="Rak 82">
            <a:extLst>
              <a:ext uri="{FF2B5EF4-FFF2-40B4-BE49-F238E27FC236}">
                <a16:creationId xmlns:a16="http://schemas.microsoft.com/office/drawing/2014/main" id="{914572DA-559E-924C-A7D8-F6D3CCA95FB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0113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953349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3"/>
            <a:ext cx="11090275" cy="5292725"/>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46284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Film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latshållare för media 2">
            <a:extLst>
              <a:ext uri="{FF2B5EF4-FFF2-40B4-BE49-F238E27FC236}">
                <a16:creationId xmlns:a16="http://schemas.microsoft.com/office/drawing/2014/main" id="{F72A2872-44F5-DB4E-9337-542FD9401AA5}"/>
              </a:ext>
            </a:extLst>
          </p:cNvPr>
          <p:cNvSpPr>
            <a:spLocks noGrp="1"/>
          </p:cNvSpPr>
          <p:nvPr>
            <p:ph type="media"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2" name="textruta 11">
            <a:extLst>
              <a:ext uri="{FF2B5EF4-FFF2-40B4-BE49-F238E27FC236}">
                <a16:creationId xmlns:a16="http://schemas.microsoft.com/office/drawing/2014/main" id="{2E18F012-1B58-DD4D-BEBC-11AD159314CD}"/>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13" name="Platshållare för media 2">
            <a:extLst>
              <a:ext uri="{FF2B5EF4-FFF2-40B4-BE49-F238E27FC236}">
                <a16:creationId xmlns:a16="http://schemas.microsoft.com/office/drawing/2014/main" id="{7467DEAB-F113-A444-8CEA-C69B9875DB7A}"/>
              </a:ext>
            </a:extLst>
          </p:cNvPr>
          <p:cNvSpPr>
            <a:spLocks noGrp="1"/>
          </p:cNvSpPr>
          <p:nvPr>
            <p:ph type="media" sz="quarter" idx="14" hasCustomPrompt="1"/>
          </p:nvPr>
        </p:nvSpPr>
        <p:spPr>
          <a:xfrm>
            <a:off x="550863" y="3713437"/>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4" name="Platshållare för media 2">
            <a:extLst>
              <a:ext uri="{FF2B5EF4-FFF2-40B4-BE49-F238E27FC236}">
                <a16:creationId xmlns:a16="http://schemas.microsoft.com/office/drawing/2014/main" id="{56453EB1-3B61-E440-8A6E-E2C6A25364A6}"/>
              </a:ext>
            </a:extLst>
          </p:cNvPr>
          <p:cNvSpPr>
            <a:spLocks noGrp="1"/>
          </p:cNvSpPr>
          <p:nvPr>
            <p:ph type="media" sz="quarter" idx="15"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film</a:t>
            </a:r>
          </a:p>
        </p:txBody>
      </p:sp>
      <p:sp>
        <p:nvSpPr>
          <p:cNvPr id="15" name="Platshållare för media 2">
            <a:extLst>
              <a:ext uri="{FF2B5EF4-FFF2-40B4-BE49-F238E27FC236}">
                <a16:creationId xmlns:a16="http://schemas.microsoft.com/office/drawing/2014/main" id="{205CB211-FF83-3342-9CC5-F4D14F0BFACD}"/>
              </a:ext>
            </a:extLst>
          </p:cNvPr>
          <p:cNvSpPr>
            <a:spLocks noGrp="1"/>
          </p:cNvSpPr>
          <p:nvPr>
            <p:ph type="media" sz="quarter" idx="16" hasCustomPrompt="1"/>
          </p:nvPr>
        </p:nvSpPr>
        <p:spPr>
          <a:xfrm>
            <a:off x="6240462" y="3713437"/>
            <a:ext cx="5400675" cy="2520950"/>
          </a:xfrm>
        </p:spPr>
        <p:txBody>
          <a:bodyPr bIns="720000" anchor="ctr" anchorCtr="0"/>
          <a:lstStyle>
            <a:lvl1pPr marL="0" indent="0" algn="ctr">
              <a:buNone/>
              <a:defRPr/>
            </a:lvl1pPr>
          </a:lstStyle>
          <a:p>
            <a:r>
              <a:rPr lang="sv-SE"/>
              <a:t>Klicka på ikonen eller dra och släpp för att infoga film</a:t>
            </a:r>
          </a:p>
        </p:txBody>
      </p:sp>
    </p:spTree>
    <p:extLst>
      <p:ext uri="{BB962C8B-B14F-4D97-AF65-F5344CB8AC3E}">
        <p14:creationId xmlns:p14="http://schemas.microsoft.com/office/powerpoint/2010/main" val="1744586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3"/>
            <a:ext cx="5400675" cy="5292725"/>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CB6F92E3-D9A7-B741-9D6C-A1C0E4924BB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129652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3"/>
            <a:ext cx="3529012" cy="5292725"/>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textruta 11">
            <a:extLst>
              <a:ext uri="{FF2B5EF4-FFF2-40B4-BE49-F238E27FC236}">
                <a16:creationId xmlns:a16="http://schemas.microsoft.com/office/drawing/2014/main" id="{581CB40D-6927-824C-A8FF-FB2E27B556E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65343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textruta 13">
            <a:extLst>
              <a:ext uri="{FF2B5EF4-FFF2-40B4-BE49-F238E27FC236}">
                <a16:creationId xmlns:a16="http://schemas.microsoft.com/office/drawing/2014/main" id="{89E6C523-FD42-6A41-8982-EB0CA25F03C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4075517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5292724"/>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textruta 12">
            <a:extLst>
              <a:ext uri="{FF2B5EF4-FFF2-40B4-BE49-F238E27FC236}">
                <a16:creationId xmlns:a16="http://schemas.microsoft.com/office/drawing/2014/main" id="{182DFA78-35CC-B542-856E-C8513C6731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712785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2" name="Platshållare för bild 12">
            <a:extLst>
              <a:ext uri="{FF2B5EF4-FFF2-40B4-BE49-F238E27FC236}">
                <a16:creationId xmlns:a16="http://schemas.microsoft.com/office/drawing/2014/main" id="{2043715B-8DAD-3741-B062-919A36D27321}"/>
              </a:ext>
            </a:extLst>
          </p:cNvPr>
          <p:cNvSpPr>
            <a:spLocks noGrp="1"/>
          </p:cNvSpPr>
          <p:nvPr>
            <p:ph type="pic" sz="quarter" idx="14" hasCustomPrompt="1"/>
          </p:nvPr>
        </p:nvSpPr>
        <p:spPr>
          <a:xfrm>
            <a:off x="6240462" y="944564"/>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3" name="Platshållare för bild 12">
            <a:extLst>
              <a:ext uri="{FF2B5EF4-FFF2-40B4-BE49-F238E27FC236}">
                <a16:creationId xmlns:a16="http://schemas.microsoft.com/office/drawing/2014/main" id="{C6094F64-E9BA-E049-8522-4F316DDA4E43}"/>
              </a:ext>
            </a:extLst>
          </p:cNvPr>
          <p:cNvSpPr>
            <a:spLocks noGrp="1"/>
          </p:cNvSpPr>
          <p:nvPr>
            <p:ph type="pic" sz="quarter" idx="15" hasCustomPrompt="1"/>
          </p:nvPr>
        </p:nvSpPr>
        <p:spPr>
          <a:xfrm>
            <a:off x="550863"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4" name="Platshållare för bild 12">
            <a:extLst>
              <a:ext uri="{FF2B5EF4-FFF2-40B4-BE49-F238E27FC236}">
                <a16:creationId xmlns:a16="http://schemas.microsoft.com/office/drawing/2014/main" id="{FFC2BE63-D9E1-3C4A-8073-393A0EDDE186}"/>
              </a:ext>
            </a:extLst>
          </p:cNvPr>
          <p:cNvSpPr>
            <a:spLocks noGrp="1"/>
          </p:cNvSpPr>
          <p:nvPr>
            <p:ph type="pic" sz="quarter" idx="16" hasCustomPrompt="1"/>
          </p:nvPr>
        </p:nvSpPr>
        <p:spPr>
          <a:xfrm>
            <a:off x="6240462" y="3716338"/>
            <a:ext cx="5400675" cy="2520950"/>
          </a:xfrm>
        </p:spPr>
        <p:txBody>
          <a:bodyPr bIns="720000" anchor="ctr" anchorCtr="0"/>
          <a:lstStyle>
            <a:lvl1pPr marL="0" indent="0" algn="ctr">
              <a:buNone/>
              <a:defRPr/>
            </a:lvl1pPr>
          </a:lstStyle>
          <a:p>
            <a:r>
              <a:rPr lang="sv-SE"/>
              <a:t>Klicka på ikonen eller dra och släpp för att infoga bild</a:t>
            </a:r>
          </a:p>
        </p:txBody>
      </p:sp>
      <p:sp>
        <p:nvSpPr>
          <p:cNvPr id="15" name="textruta 14">
            <a:extLst>
              <a:ext uri="{FF2B5EF4-FFF2-40B4-BE49-F238E27FC236}">
                <a16:creationId xmlns:a16="http://schemas.microsoft.com/office/drawing/2014/main" id="{34217EA7-E3B8-EE4A-81C6-58F4810325C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9037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bilder">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4"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3" name="Platshållare för bild 12">
            <a:extLst>
              <a:ext uri="{FF2B5EF4-FFF2-40B4-BE49-F238E27FC236}">
                <a16:creationId xmlns:a16="http://schemas.microsoft.com/office/drawing/2014/main" id="{685CADDF-B3F0-B148-B58D-9B95C18DEA8D}"/>
              </a:ext>
            </a:extLst>
          </p:cNvPr>
          <p:cNvSpPr>
            <a:spLocks noGrp="1"/>
          </p:cNvSpPr>
          <p:nvPr>
            <p:ph type="pic" sz="quarter" idx="14" hasCustomPrompt="1"/>
          </p:nvPr>
        </p:nvSpPr>
        <p:spPr>
          <a:xfrm>
            <a:off x="4332288"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4" name="Platshållare för bild 12">
            <a:extLst>
              <a:ext uri="{FF2B5EF4-FFF2-40B4-BE49-F238E27FC236}">
                <a16:creationId xmlns:a16="http://schemas.microsoft.com/office/drawing/2014/main" id="{B585FAEB-A311-D94B-ADCA-087DF0CDBD1A}"/>
              </a:ext>
            </a:extLst>
          </p:cNvPr>
          <p:cNvSpPr>
            <a:spLocks noGrp="1"/>
          </p:cNvSpPr>
          <p:nvPr>
            <p:ph type="pic" sz="quarter" idx="15" hasCustomPrompt="1"/>
          </p:nvPr>
        </p:nvSpPr>
        <p:spPr>
          <a:xfrm>
            <a:off x="8113712" y="944564"/>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2" name="Platshållare för bild 12">
            <a:extLst>
              <a:ext uri="{FF2B5EF4-FFF2-40B4-BE49-F238E27FC236}">
                <a16:creationId xmlns:a16="http://schemas.microsoft.com/office/drawing/2014/main" id="{AC3394B7-0606-D047-8486-7C3B80739111}"/>
              </a:ext>
            </a:extLst>
          </p:cNvPr>
          <p:cNvSpPr>
            <a:spLocks noGrp="1"/>
          </p:cNvSpPr>
          <p:nvPr>
            <p:ph type="pic" sz="quarter" idx="16" hasCustomPrompt="1"/>
          </p:nvPr>
        </p:nvSpPr>
        <p:spPr>
          <a:xfrm>
            <a:off x="550864"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5" name="Platshållare för bild 12">
            <a:extLst>
              <a:ext uri="{FF2B5EF4-FFF2-40B4-BE49-F238E27FC236}">
                <a16:creationId xmlns:a16="http://schemas.microsoft.com/office/drawing/2014/main" id="{3DB542B3-512E-B344-8AFD-59B42E8183C0}"/>
              </a:ext>
            </a:extLst>
          </p:cNvPr>
          <p:cNvSpPr>
            <a:spLocks noGrp="1"/>
          </p:cNvSpPr>
          <p:nvPr>
            <p:ph type="pic" sz="quarter" idx="17" hasCustomPrompt="1"/>
          </p:nvPr>
        </p:nvSpPr>
        <p:spPr>
          <a:xfrm>
            <a:off x="4332288"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6" name="Platshållare för bild 12">
            <a:extLst>
              <a:ext uri="{FF2B5EF4-FFF2-40B4-BE49-F238E27FC236}">
                <a16:creationId xmlns:a16="http://schemas.microsoft.com/office/drawing/2014/main" id="{1BC37D29-3625-3E45-8878-835B9962F694}"/>
              </a:ext>
            </a:extLst>
          </p:cNvPr>
          <p:cNvSpPr>
            <a:spLocks noGrp="1"/>
          </p:cNvSpPr>
          <p:nvPr>
            <p:ph type="pic" sz="quarter" idx="18" hasCustomPrompt="1"/>
          </p:nvPr>
        </p:nvSpPr>
        <p:spPr>
          <a:xfrm>
            <a:off x="8113712" y="3716338"/>
            <a:ext cx="3529012" cy="2520950"/>
          </a:xfrm>
        </p:spPr>
        <p:txBody>
          <a:bodyPr bIns="720000" anchor="ctr" anchorCtr="0"/>
          <a:lstStyle>
            <a:lvl1pPr marL="0" indent="0" algn="ctr">
              <a:buNone/>
              <a:defRPr/>
            </a:lvl1pPr>
          </a:lstStyle>
          <a:p>
            <a:r>
              <a:rPr lang="sv-SE"/>
              <a:t>Klicka på ikonen eller dra och </a:t>
            </a:r>
            <a:br>
              <a:rPr lang="sv-SE"/>
            </a:br>
            <a:r>
              <a:rPr lang="sv-SE"/>
              <a:t>släpp för att infoga bild</a:t>
            </a:r>
          </a:p>
        </p:txBody>
      </p:sp>
      <p:sp>
        <p:nvSpPr>
          <p:cNvPr id="17" name="textruta 16">
            <a:extLst>
              <a:ext uri="{FF2B5EF4-FFF2-40B4-BE49-F238E27FC236}">
                <a16:creationId xmlns:a16="http://schemas.microsoft.com/office/drawing/2014/main" id="{B4AABBE1-2827-8F41-AB6B-94A043CF2923}"/>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246557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1648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0E7D2F08-F84F-B04E-B2AF-EEF065A09BE1}"/>
              </a:ext>
            </a:extLst>
          </p:cNvPr>
          <p:cNvSpPr/>
          <p:nvPr userDrawn="1"/>
        </p:nvSpPr>
        <p:spPr>
          <a:xfrm rot="10800000">
            <a:off x="0" y="0"/>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944563"/>
            <a:ext cx="5400675"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Regelgenomgång Ungdom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sp>
        <p:nvSpPr>
          <p:cNvPr id="20" name="textruta 19">
            <a:extLst>
              <a:ext uri="{FF2B5EF4-FFF2-40B4-BE49-F238E27FC236}">
                <a16:creationId xmlns:a16="http://schemas.microsoft.com/office/drawing/2014/main" id="{FF272CB1-A54F-7042-B762-ECE882B54DA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21" name="Rak 20">
            <a:extLst>
              <a:ext uri="{FF2B5EF4-FFF2-40B4-BE49-F238E27FC236}">
                <a16:creationId xmlns:a16="http://schemas.microsoft.com/office/drawing/2014/main" id="{27A0B345-8663-1D44-991D-414EBAA046ED}"/>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094B3442-EA23-8045-BDD1-C86FCDD4A3BB}"/>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A7D5AA37-104C-4D48-A4FB-875B4F68CC1A}"/>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94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94654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813470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r>
              <a:rPr lang="sv-SE"/>
              <a:t>Regelgenomgång Ungdom 2023/2024</a:t>
            </a:r>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42560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Platshållare för sidfot 4">
            <a:extLst>
              <a:ext uri="{FF2B5EF4-FFF2-40B4-BE49-F238E27FC236}">
                <a16:creationId xmlns:a16="http://schemas.microsoft.com/office/drawing/2014/main" id="{36D94E72-09B7-004E-889C-F7620C0BC938}"/>
              </a:ext>
            </a:extLst>
          </p:cNvPr>
          <p:cNvSpPr>
            <a:spLocks noGrp="1"/>
          </p:cNvSpPr>
          <p:nvPr>
            <p:ph type="ftr" sz="quarter" idx="11"/>
          </p:nvPr>
        </p:nvSpPr>
        <p:spPr>
          <a:xfrm>
            <a:off x="6240463" y="368300"/>
            <a:ext cx="3492500" cy="312737"/>
          </a:xfrm>
        </p:spPr>
        <p:txBody>
          <a:bodyPr/>
          <a:lstStyle/>
          <a:p>
            <a:r>
              <a:rPr lang="sv-SE"/>
              <a:t>Regelgenomgång Ungdom 2023/2024</a:t>
            </a:r>
          </a:p>
        </p:txBody>
      </p:sp>
      <p:sp>
        <p:nvSpPr>
          <p:cNvPr id="21" name="Platshållare för bildnummer 5">
            <a:extLst>
              <a:ext uri="{FF2B5EF4-FFF2-40B4-BE49-F238E27FC236}">
                <a16:creationId xmlns:a16="http://schemas.microsoft.com/office/drawing/2014/main" id="{E6D44E76-FD3C-6543-B243-D1009AF37E40}"/>
              </a:ext>
            </a:extLst>
          </p:cNvPr>
          <p:cNvSpPr>
            <a:spLocks noGrp="1"/>
          </p:cNvSpPr>
          <p:nvPr>
            <p:ph type="sldNum" sz="quarter" idx="12"/>
          </p:nvPr>
        </p:nvSpPr>
        <p:spPr>
          <a:xfrm>
            <a:off x="10819376" y="368300"/>
            <a:ext cx="809999" cy="312737"/>
          </a:xfrm>
        </p:spPr>
        <p:txBody>
          <a:bodyPr/>
          <a:lstStyle/>
          <a:p>
            <a:fld id="{6DDB0A55-353B-0141-AD40-F868C66FD585}" type="slidenum">
              <a:rPr lang="sv-SE" smtClean="0"/>
              <a:t>‹#›</a:t>
            </a:fld>
            <a:endParaRPr lang="sv-SE"/>
          </a:p>
        </p:txBody>
      </p:sp>
      <p:pic>
        <p:nvPicPr>
          <p:cNvPr id="22" name="Bildobjekt 21">
            <a:extLst>
              <a:ext uri="{FF2B5EF4-FFF2-40B4-BE49-F238E27FC236}">
                <a16:creationId xmlns:a16="http://schemas.microsoft.com/office/drawing/2014/main" id="{3C8509FD-DAE3-8140-BD50-DB8C4D58B4AD}"/>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tx2"/>
                </a:solidFill>
              </a:defRPr>
            </a:lvl1pPr>
          </a:lstStyle>
          <a:p>
            <a:r>
              <a:rPr lang="sv-SE"/>
              <a:t>Klicka här för att ändra mall för rubrikformat</a:t>
            </a:r>
          </a:p>
        </p:txBody>
      </p:sp>
      <p:cxnSp>
        <p:nvCxnSpPr>
          <p:cNvPr id="23" name="Rak 22">
            <a:extLst>
              <a:ext uri="{FF2B5EF4-FFF2-40B4-BE49-F238E27FC236}">
                <a16:creationId xmlns:a16="http://schemas.microsoft.com/office/drawing/2014/main" id="{A5766702-911A-3943-AD66-93A6FEEF2F32}"/>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Rak 27">
            <a:extLst>
              <a:ext uri="{FF2B5EF4-FFF2-40B4-BE49-F238E27FC236}">
                <a16:creationId xmlns:a16="http://schemas.microsoft.com/office/drawing/2014/main" id="{305943FC-39D9-374B-AC8E-F674124F0A1D}"/>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09BBBF10-DFC7-CC43-BF28-556820F9A50F}"/>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ruta 29">
            <a:extLst>
              <a:ext uri="{FF2B5EF4-FFF2-40B4-BE49-F238E27FC236}">
                <a16:creationId xmlns:a16="http://schemas.microsoft.com/office/drawing/2014/main" id="{3E3B75CC-3A50-CA41-8BF0-2C2A5D5E497C}"/>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106634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d 3, V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534E7D-D771-984D-B6A5-690FC56C6637}"/>
              </a:ext>
            </a:extLst>
          </p:cNvPr>
          <p:cNvSpPr/>
          <p:nvPr userDrawn="1"/>
        </p:nvSpPr>
        <p:spPr>
          <a:xfrm>
            <a:off x="0" y="3465513"/>
            <a:ext cx="12192000" cy="3392487"/>
          </a:xfrm>
          <a:prstGeom prst="rect">
            <a:avLst/>
          </a:prstGeom>
          <a:gradFill>
            <a:gsLst>
              <a:gs pos="0">
                <a:schemeClr val="tx2">
                  <a:alpha val="0"/>
                </a:schemeClr>
              </a:gs>
              <a:gs pos="100000">
                <a:schemeClr val="tx2">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6114A69B-ED68-E145-9906-E142F565105C}"/>
              </a:ext>
            </a:extLst>
          </p:cNvPr>
          <p:cNvPicPr>
            <a:picLocks noChangeAspect="1"/>
          </p:cNvPicPr>
          <p:nvPr userDrawn="1"/>
        </p:nvPicPr>
        <p:blipFill>
          <a:blip r:embed="rId3"/>
          <a:stretch>
            <a:fillRect/>
          </a:stretch>
        </p:blipFill>
        <p:spPr>
          <a:xfrm>
            <a:off x="10276768" y="4875661"/>
            <a:ext cx="1570673" cy="1570673"/>
          </a:xfrm>
          <a:prstGeom prst="rect">
            <a:avLst/>
          </a:prstGeom>
        </p:spPr>
      </p:pic>
      <p:sp>
        <p:nvSpPr>
          <p:cNvPr id="21" name="Platshållare för sidfot 4">
            <a:extLst>
              <a:ext uri="{FF2B5EF4-FFF2-40B4-BE49-F238E27FC236}">
                <a16:creationId xmlns:a16="http://schemas.microsoft.com/office/drawing/2014/main" id="{685B7843-CFC4-B746-A9E1-4D77C516BAD9}"/>
              </a:ext>
            </a:extLst>
          </p:cNvPr>
          <p:cNvSpPr>
            <a:spLocks noGrp="1"/>
          </p:cNvSpPr>
          <p:nvPr>
            <p:ph type="ftr" sz="quarter" idx="11"/>
          </p:nvPr>
        </p:nvSpPr>
        <p:spPr>
          <a:xfrm>
            <a:off x="6240463" y="368300"/>
            <a:ext cx="3492500" cy="312737"/>
          </a:xfrm>
        </p:spPr>
        <p:txBody>
          <a:bodyPr/>
          <a:lstStyle>
            <a:lvl1pPr>
              <a:defRPr>
                <a:solidFill>
                  <a:schemeClr val="bg1"/>
                </a:solidFill>
              </a:defRPr>
            </a:lvl1pPr>
          </a:lstStyle>
          <a:p>
            <a:r>
              <a:rPr lang="sv-SE"/>
              <a:t>Regelgenomgång Ungdom 2023/2024</a:t>
            </a:r>
          </a:p>
        </p:txBody>
      </p:sp>
      <p:sp>
        <p:nvSpPr>
          <p:cNvPr id="22" name="Platshållare för bildnummer 5">
            <a:extLst>
              <a:ext uri="{FF2B5EF4-FFF2-40B4-BE49-F238E27FC236}">
                <a16:creationId xmlns:a16="http://schemas.microsoft.com/office/drawing/2014/main" id="{B8C0D3E6-1D07-4B44-BACB-C699312CDB4A}"/>
              </a:ext>
            </a:extLst>
          </p:cNvPr>
          <p:cNvSpPr>
            <a:spLocks noGrp="1"/>
          </p:cNvSpPr>
          <p:nvPr>
            <p:ph type="sldNum" sz="quarter" idx="12"/>
          </p:nvPr>
        </p:nvSpPr>
        <p:spPr>
          <a:xfrm>
            <a:off x="10819376" y="368300"/>
            <a:ext cx="809999" cy="312737"/>
          </a:xfrm>
        </p:spPr>
        <p:txBody>
          <a:bodyPr/>
          <a:lstStyle>
            <a:lvl1pPr>
              <a:defRPr>
                <a:solidFill>
                  <a:schemeClr val="bg1"/>
                </a:solidFill>
              </a:defRPr>
            </a:lvl1pPr>
          </a:lstStyle>
          <a:p>
            <a:fld id="{6DDB0A55-353B-0141-AD40-F868C66FD585}" type="slidenum">
              <a:rPr lang="sv-SE" smtClean="0"/>
              <a:pPr/>
              <a:t>‹#›</a:t>
            </a:fld>
            <a:endParaRPr lang="sv-SE"/>
          </a:p>
        </p:txBody>
      </p:sp>
      <p:sp>
        <p:nvSpPr>
          <p:cNvPr id="2" name="Rubrik 1">
            <a:extLst>
              <a:ext uri="{FF2B5EF4-FFF2-40B4-BE49-F238E27FC236}">
                <a16:creationId xmlns:a16="http://schemas.microsoft.com/office/drawing/2014/main" id="{12F8DB0C-E0BD-B845-9B17-62E5202D25FE}"/>
              </a:ext>
            </a:extLst>
          </p:cNvPr>
          <p:cNvSpPr>
            <a:spLocks noGrp="1"/>
          </p:cNvSpPr>
          <p:nvPr>
            <p:ph type="title"/>
          </p:nvPr>
        </p:nvSpPr>
        <p:spPr>
          <a:xfrm>
            <a:off x="550863" y="3716338"/>
            <a:ext cx="9182100" cy="2520950"/>
          </a:xfrm>
        </p:spPr>
        <p:txBody>
          <a:bodyPr anchor="b" anchorCtr="0">
            <a:noAutofit/>
          </a:bodyPr>
          <a:lstStyle>
            <a:lvl1pPr>
              <a:defRPr sz="4800">
                <a:solidFill>
                  <a:schemeClr val="bg1"/>
                </a:solidFill>
              </a:defRPr>
            </a:lvl1pPr>
          </a:lstStyle>
          <a:p>
            <a:r>
              <a:rPr lang="sv-SE"/>
              <a:t>Klicka här för att ändra mall för rubrikformat</a:t>
            </a:r>
          </a:p>
        </p:txBody>
      </p:sp>
      <p:sp>
        <p:nvSpPr>
          <p:cNvPr id="31" name="textruta 30">
            <a:extLst>
              <a:ext uri="{FF2B5EF4-FFF2-40B4-BE49-F238E27FC236}">
                <a16:creationId xmlns:a16="http://schemas.microsoft.com/office/drawing/2014/main" id="{46E1C03F-675D-E544-AE65-B4E08F76BA62}"/>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cxnSp>
        <p:nvCxnSpPr>
          <p:cNvPr id="32" name="Rak 31">
            <a:extLst>
              <a:ext uri="{FF2B5EF4-FFF2-40B4-BE49-F238E27FC236}">
                <a16:creationId xmlns:a16="http://schemas.microsoft.com/office/drawing/2014/main" id="{052CEF91-B7FD-1F42-899D-7F38796BCD60}"/>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ak 32">
            <a:extLst>
              <a:ext uri="{FF2B5EF4-FFF2-40B4-BE49-F238E27FC236}">
                <a16:creationId xmlns:a16="http://schemas.microsoft.com/office/drawing/2014/main" id="{628F1DDD-565D-1049-A9BB-17A91E6C2E4D}"/>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33">
            <a:extLst>
              <a:ext uri="{FF2B5EF4-FFF2-40B4-BE49-F238E27FC236}">
                <a16:creationId xmlns:a16="http://schemas.microsoft.com/office/drawing/2014/main" id="{F57CDB9E-16D6-D943-89CB-6DE921C6ADE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65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Grafiskt element">
    <p:bg>
      <p:bgPr>
        <a:solidFill>
          <a:schemeClr val="tx2"/>
        </a:solidFill>
        <a:effectLst/>
      </p:bgPr>
    </p:bg>
    <p:spTree>
      <p:nvGrpSpPr>
        <p:cNvPr id="1" name=""/>
        <p:cNvGrpSpPr/>
        <p:nvPr/>
      </p:nvGrpSpPr>
      <p:grpSpPr>
        <a:xfrm>
          <a:off x="0" y="0"/>
          <a:ext cx="0" cy="0"/>
          <a:chOff x="0" y="0"/>
          <a:chExt cx="0" cy="0"/>
        </a:xfrm>
      </p:grpSpPr>
      <p:sp>
        <p:nvSpPr>
          <p:cNvPr id="23" name="Frihandsfigur 22">
            <a:extLst>
              <a:ext uri="{FF2B5EF4-FFF2-40B4-BE49-F238E27FC236}">
                <a16:creationId xmlns:a16="http://schemas.microsoft.com/office/drawing/2014/main" id="{0DA09DD9-1186-FF49-8672-AB22068FE435}"/>
              </a:ext>
            </a:extLst>
          </p:cNvPr>
          <p:cNvSpPr/>
          <p:nvPr userDrawn="1"/>
        </p:nvSpPr>
        <p:spPr>
          <a:xfrm rot="10800000">
            <a:off x="4218254" y="0"/>
            <a:ext cx="7973745" cy="6858000"/>
          </a:xfrm>
          <a:custGeom>
            <a:avLst/>
            <a:gdLst>
              <a:gd name="connsiteX0" fmla="*/ 7973745 w 7973745"/>
              <a:gd name="connsiteY0" fmla="*/ 6870274 h 6870274"/>
              <a:gd name="connsiteX1" fmla="*/ 0 w 7973745"/>
              <a:gd name="connsiteY1" fmla="*/ 6870274 h 6870274"/>
              <a:gd name="connsiteX2" fmla="*/ 0 w 7973745"/>
              <a:gd name="connsiteY2" fmla="*/ 0 h 6870274"/>
              <a:gd name="connsiteX3" fmla="*/ 5021382 w 7973745"/>
              <a:gd name="connsiteY3" fmla="*/ 0 h 6870274"/>
            </a:gdLst>
            <a:ahLst/>
            <a:cxnLst>
              <a:cxn ang="0">
                <a:pos x="connsiteX0" y="connsiteY0"/>
              </a:cxn>
              <a:cxn ang="0">
                <a:pos x="connsiteX1" y="connsiteY1"/>
              </a:cxn>
              <a:cxn ang="0">
                <a:pos x="connsiteX2" y="connsiteY2"/>
              </a:cxn>
              <a:cxn ang="0">
                <a:pos x="connsiteX3" y="connsiteY3"/>
              </a:cxn>
            </a:cxnLst>
            <a:rect l="l" t="t" r="r" b="b"/>
            <a:pathLst>
              <a:path w="7973745" h="6870274">
                <a:moveTo>
                  <a:pt x="7973745" y="6870274"/>
                </a:moveTo>
                <a:lnTo>
                  <a:pt x="0" y="6870274"/>
                </a:lnTo>
                <a:lnTo>
                  <a:pt x="0" y="0"/>
                </a:lnTo>
                <a:lnTo>
                  <a:pt x="502138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Regelgenomgång Ungdom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pic>
        <p:nvPicPr>
          <p:cNvPr id="11" name="Bildobjekt 10">
            <a:extLst>
              <a:ext uri="{FF2B5EF4-FFF2-40B4-BE49-F238E27FC236}">
                <a16:creationId xmlns:a16="http://schemas.microsoft.com/office/drawing/2014/main" id="{18E23E89-AFAD-404D-AE84-F3D8B89B552C}"/>
              </a:ext>
            </a:extLst>
          </p:cNvPr>
          <p:cNvPicPr>
            <a:picLocks noChangeAspect="1"/>
          </p:cNvPicPr>
          <p:nvPr userDrawn="1"/>
        </p:nvPicPr>
        <p:blipFill>
          <a:blip r:embed="rId2"/>
          <a:stretch>
            <a:fillRect/>
          </a:stretch>
        </p:blipFill>
        <p:spPr>
          <a:xfrm>
            <a:off x="10276768" y="4875661"/>
            <a:ext cx="1570673" cy="1570673"/>
          </a:xfrm>
          <a:prstGeom prst="rect">
            <a:avLst/>
          </a:prstGeom>
        </p:spPr>
      </p:pic>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7308850" cy="3931097"/>
          </a:xfrm>
        </p:spPr>
        <p:txBody>
          <a:bodyPr anchor="t" anchorCtr="0">
            <a:noAutofit/>
          </a:bodyPr>
          <a:lstStyle>
            <a:lvl1pPr>
              <a:defRPr sz="4800">
                <a:solidFill>
                  <a:schemeClr val="bg1"/>
                </a:solidFill>
              </a:defRPr>
            </a:lvl1pPr>
          </a:lstStyle>
          <a:p>
            <a:r>
              <a:rPr lang="sv-SE"/>
              <a:t>Klicka här för att ändra mall för rubrikformat</a:t>
            </a:r>
          </a:p>
        </p:txBody>
      </p:sp>
      <p:sp>
        <p:nvSpPr>
          <p:cNvPr id="12" name="textruta 11">
            <a:extLst>
              <a:ext uri="{FF2B5EF4-FFF2-40B4-BE49-F238E27FC236}">
                <a16:creationId xmlns:a16="http://schemas.microsoft.com/office/drawing/2014/main" id="{7616BD48-B8E6-8D41-8875-6A642564B707}"/>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107598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bg2"/>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tx2"/>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Regelgenomgång Ungdom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52CE3999-1954-B943-9C45-BF0D47E7F39B}"/>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33546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r>
              <a:rPr lang="sv-SE"/>
              <a:t>Regelgenomgång Ungdom 2023/2024</a:t>
            </a:r>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8977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tat, Gul">
    <p:bg>
      <p:bgPr>
        <a:solidFill>
          <a:schemeClr val="bg1"/>
        </a:solidFill>
        <a:effectLst/>
      </p:bgPr>
    </p:bg>
    <p:spTree>
      <p:nvGrpSpPr>
        <p:cNvPr id="1" name=""/>
        <p:cNvGrpSpPr/>
        <p:nvPr/>
      </p:nvGrpSpPr>
      <p:grpSpPr>
        <a:xfrm>
          <a:off x="0" y="0"/>
          <a:ext cx="0" cy="0"/>
          <a:chOff x="0" y="0"/>
          <a:chExt cx="0" cy="0"/>
        </a:xfrm>
      </p:grpSpPr>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accent1"/>
                </a:solidFill>
                <a:latin typeface="+mn-lt"/>
              </a:defRPr>
            </a:lvl1pPr>
          </a:lstStyle>
          <a:p>
            <a:r>
              <a:rPr lang="sv-SE"/>
              <a:t>Klicka här för att ändra mall för rubrikformat</a:t>
            </a:r>
          </a:p>
        </p:txBody>
      </p:sp>
      <p:sp>
        <p:nvSpPr>
          <p:cNvPr id="9" name="Platshållare för sidfot 6">
            <a:extLst>
              <a:ext uri="{FF2B5EF4-FFF2-40B4-BE49-F238E27FC236}">
                <a16:creationId xmlns:a16="http://schemas.microsoft.com/office/drawing/2014/main" id="{86827F12-AF98-9B4F-90A0-47490D03B4B3}"/>
              </a:ext>
            </a:extLst>
          </p:cNvPr>
          <p:cNvSpPr>
            <a:spLocks noGrp="1"/>
          </p:cNvSpPr>
          <p:nvPr>
            <p:ph type="ftr" sz="quarter" idx="10"/>
          </p:nvPr>
        </p:nvSpPr>
        <p:spPr>
          <a:xfrm>
            <a:off x="6240463" y="368300"/>
            <a:ext cx="3492500" cy="312737"/>
          </a:xfrm>
        </p:spPr>
        <p:txBody>
          <a:bodyPr/>
          <a:lstStyle/>
          <a:p>
            <a:r>
              <a:rPr lang="sv-SE"/>
              <a:t>Regelgenomgång Ungdom 2023/2024</a:t>
            </a:r>
          </a:p>
        </p:txBody>
      </p:sp>
      <p:sp>
        <p:nvSpPr>
          <p:cNvPr id="10" name="Platshållare för bildnummer 7">
            <a:extLst>
              <a:ext uri="{FF2B5EF4-FFF2-40B4-BE49-F238E27FC236}">
                <a16:creationId xmlns:a16="http://schemas.microsoft.com/office/drawing/2014/main" id="{1EAF2982-5132-C346-850A-352495425590}"/>
              </a:ext>
            </a:extLst>
          </p:cNvPr>
          <p:cNvSpPr>
            <a:spLocks noGrp="1"/>
          </p:cNvSpPr>
          <p:nvPr>
            <p:ph type="sldNum" sz="quarter" idx="11"/>
          </p:nvPr>
        </p:nvSpPr>
        <p:spPr>
          <a:xfrm>
            <a:off x="10819376" y="368300"/>
            <a:ext cx="809999" cy="312737"/>
          </a:xfrm>
        </p:spPr>
        <p:txBody>
          <a:bodyPr/>
          <a:lstStyle/>
          <a:p>
            <a:fld id="{6DDB0A55-353B-0141-AD40-F868C66FD585}" type="slidenum">
              <a:rPr lang="sv-SE" smtClean="0"/>
              <a:pPr/>
              <a:t>‹#›</a:t>
            </a:fld>
            <a:endParaRPr lang="sv-SE"/>
          </a:p>
        </p:txBody>
      </p:sp>
      <p:cxnSp>
        <p:nvCxnSpPr>
          <p:cNvPr id="12" name="Rak 11">
            <a:extLst>
              <a:ext uri="{FF2B5EF4-FFF2-40B4-BE49-F238E27FC236}">
                <a16:creationId xmlns:a16="http://schemas.microsoft.com/office/drawing/2014/main" id="{3D1B63AC-244D-7345-996B-36B155D16D04}"/>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84280C2E-6E7B-4244-B0ED-CB335311C908}"/>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CD2F5D4-4970-CC4C-BC88-38CC0E81DF2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9C395392-D26E-0143-868E-9D07A4F5985E}"/>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SVENSKA ISHOCKEYFÖRBUNDET</a:t>
            </a:r>
          </a:p>
        </p:txBody>
      </p:sp>
    </p:spTree>
    <p:extLst>
      <p:ext uri="{BB962C8B-B14F-4D97-AF65-F5344CB8AC3E}">
        <p14:creationId xmlns:p14="http://schemas.microsoft.com/office/powerpoint/2010/main" val="232297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3E09BF-8C65-FD44-8830-77E5EBBA28D1}"/>
              </a:ext>
            </a:extLst>
          </p:cNvPr>
          <p:cNvSpPr>
            <a:spLocks noGrp="1"/>
          </p:cNvSpPr>
          <p:nvPr>
            <p:ph type="title"/>
          </p:nvPr>
        </p:nvSpPr>
        <p:spPr>
          <a:xfrm>
            <a:off x="550862" y="944563"/>
            <a:ext cx="11090275" cy="1152525"/>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E77B51-EFF8-2847-9057-B203CE9C6E10}"/>
              </a:ext>
            </a:extLst>
          </p:cNvPr>
          <p:cNvSpPr>
            <a:spLocks noGrp="1"/>
          </p:cNvSpPr>
          <p:nvPr>
            <p:ph type="body" idx="1"/>
          </p:nvPr>
        </p:nvSpPr>
        <p:spPr>
          <a:xfrm>
            <a:off x="550862" y="2349500"/>
            <a:ext cx="11090276" cy="38877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A02FE231-0242-2B47-9C2B-034D4D3B81CD}"/>
              </a:ext>
            </a:extLst>
          </p:cNvPr>
          <p:cNvSpPr>
            <a:spLocks noGrp="1"/>
          </p:cNvSpPr>
          <p:nvPr>
            <p:ph type="ftr" sz="quarter" idx="3"/>
          </p:nvPr>
        </p:nvSpPr>
        <p:spPr>
          <a:xfrm>
            <a:off x="6240463" y="368300"/>
            <a:ext cx="3492500" cy="312737"/>
          </a:xfrm>
          <a:prstGeom prst="rect">
            <a:avLst/>
          </a:prstGeom>
        </p:spPr>
        <p:txBody>
          <a:bodyPr vert="horz" lIns="0" tIns="36000" rIns="0" bIns="0" rtlCol="0" anchor="ctr"/>
          <a:lstStyle>
            <a:lvl1pPr algn="l">
              <a:defRPr sz="800" cap="all" spc="50" baseline="0">
                <a:solidFill>
                  <a:schemeClr val="tx1"/>
                </a:solidFill>
              </a:defRPr>
            </a:lvl1pPr>
          </a:lstStyle>
          <a:p>
            <a:r>
              <a:rPr lang="sv-SE"/>
              <a:t>Regelgenomgång Ungdom 2023/2024</a:t>
            </a:r>
          </a:p>
        </p:txBody>
      </p:sp>
      <p:sp>
        <p:nvSpPr>
          <p:cNvPr id="6" name="Platshållare för bildnummer 5">
            <a:extLst>
              <a:ext uri="{FF2B5EF4-FFF2-40B4-BE49-F238E27FC236}">
                <a16:creationId xmlns:a16="http://schemas.microsoft.com/office/drawing/2014/main" id="{F0D92737-3D31-4745-AB7C-61CF472A991A}"/>
              </a:ext>
            </a:extLst>
          </p:cNvPr>
          <p:cNvSpPr>
            <a:spLocks noGrp="1"/>
          </p:cNvSpPr>
          <p:nvPr>
            <p:ph type="sldNum" sz="quarter" idx="4"/>
          </p:nvPr>
        </p:nvSpPr>
        <p:spPr>
          <a:xfrm>
            <a:off x="10819376" y="368300"/>
            <a:ext cx="809999" cy="312737"/>
          </a:xfrm>
          <a:prstGeom prst="rect">
            <a:avLst/>
          </a:prstGeom>
        </p:spPr>
        <p:txBody>
          <a:bodyPr vert="horz" lIns="0" tIns="36000" rIns="0" bIns="0" rtlCol="0" anchor="ctr"/>
          <a:lstStyle>
            <a:lvl1pPr algn="r">
              <a:defRPr sz="800" cap="all" spc="50" baseline="0">
                <a:solidFill>
                  <a:schemeClr val="tx1"/>
                </a:solidFill>
              </a:defRPr>
            </a:lvl1pPr>
          </a:lstStyle>
          <a:p>
            <a:fld id="{6DDB0A55-353B-0141-AD40-F868C66FD585}" type="slidenum">
              <a:rPr lang="sv-SE" smtClean="0"/>
              <a:pPr/>
              <a:t>‹#›</a:t>
            </a:fld>
            <a:endParaRPr lang="sv-SE"/>
          </a:p>
        </p:txBody>
      </p:sp>
    </p:spTree>
    <p:extLst>
      <p:ext uri="{BB962C8B-B14F-4D97-AF65-F5344CB8AC3E}">
        <p14:creationId xmlns:p14="http://schemas.microsoft.com/office/powerpoint/2010/main" val="2962283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8" r:id="rId7"/>
    <p:sldLayoutId id="2147483657" r:id="rId8"/>
    <p:sldLayoutId id="2147483659" r:id="rId9"/>
    <p:sldLayoutId id="2147483650" r:id="rId10"/>
    <p:sldLayoutId id="2147483652" r:id="rId11"/>
    <p:sldLayoutId id="2147483677"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75" r:id="rId21"/>
    <p:sldLayoutId id="2147483680" r:id="rId22"/>
    <p:sldLayoutId id="2147483668" r:id="rId23"/>
    <p:sldLayoutId id="2147483670" r:id="rId24"/>
    <p:sldLayoutId id="2147483671" r:id="rId25"/>
    <p:sldLayoutId id="2147483672" r:id="rId26"/>
    <p:sldLayoutId id="2147483669" r:id="rId27"/>
    <p:sldLayoutId id="2147483673" r:id="rId28"/>
    <p:sldLayoutId id="2147483676" r:id="rId29"/>
    <p:sldLayoutId id="2147483678" r:id="rId30"/>
    <p:sldLayoutId id="2147483674" r:id="rId31"/>
    <p:sldLayoutId id="2147483679"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3" pos="347" userDrawn="1">
          <p15:clr>
            <a:srgbClr val="F26B43"/>
          </p15:clr>
        </p15:guide>
        <p15:guide id="4" pos="7333" userDrawn="1">
          <p15:clr>
            <a:srgbClr val="F26B43"/>
          </p15:clr>
        </p15:guide>
        <p15:guide id="5" orient="horz" pos="595" userDrawn="1">
          <p15:clr>
            <a:srgbClr val="F26B43"/>
          </p15:clr>
        </p15:guide>
        <p15:guide id="6" orient="horz" pos="1321" userDrawn="1">
          <p15:clr>
            <a:srgbClr val="F26B43"/>
          </p15:clr>
        </p15:guide>
        <p15:guide id="7" orient="horz" pos="1480" userDrawn="1">
          <p15:clr>
            <a:srgbClr val="F26B43"/>
          </p15:clr>
        </p15:guide>
        <p15:guide id="8" orient="horz" pos="2341" userDrawn="1">
          <p15:clr>
            <a:srgbClr val="F26B43"/>
          </p15:clr>
        </p15:guide>
        <p15:guide id="9" orient="horz" pos="3067" userDrawn="1">
          <p15:clr>
            <a:srgbClr val="F26B43"/>
          </p15:clr>
        </p15:guide>
        <p15:guide id="10" orient="horz" pos="3226" userDrawn="1">
          <p15:clr>
            <a:srgbClr val="F26B43"/>
          </p15:clr>
        </p15:guide>
        <p15:guide id="11" orient="horz" pos="3929" userDrawn="1">
          <p15:clr>
            <a:srgbClr val="F26B43"/>
          </p15:clr>
        </p15:guide>
        <p15:guide id="12" pos="3931" userDrawn="1">
          <p15:clr>
            <a:srgbClr val="F26B43"/>
          </p15:clr>
        </p15:guide>
        <p15:guide id="13" pos="3749" userDrawn="1">
          <p15:clr>
            <a:srgbClr val="F26B43"/>
          </p15:clr>
        </p15:guide>
        <p15:guide id="14" pos="2729" userDrawn="1">
          <p15:clr>
            <a:srgbClr val="F26B43"/>
          </p15:clr>
        </p15:guide>
        <p15:guide id="15" pos="2570" userDrawn="1">
          <p15:clr>
            <a:srgbClr val="F26B43"/>
          </p15:clr>
        </p15:guide>
        <p15:guide id="16" pos="1549" userDrawn="1">
          <p15:clr>
            <a:srgbClr val="F26B43"/>
          </p15:clr>
        </p15:guide>
        <p15:guide id="17" pos="1391" userDrawn="1">
          <p15:clr>
            <a:srgbClr val="F26B43"/>
          </p15:clr>
        </p15:guide>
        <p15:guide id="18" pos="4951" userDrawn="1">
          <p15:clr>
            <a:srgbClr val="F26B43"/>
          </p15:clr>
        </p15:guide>
        <p15:guide id="19" pos="5110" userDrawn="1">
          <p15:clr>
            <a:srgbClr val="F26B43"/>
          </p15:clr>
        </p15:guide>
        <p15:guide id="20" pos="6131" userDrawn="1">
          <p15:clr>
            <a:srgbClr val="F26B43"/>
          </p15:clr>
        </p15:guide>
        <p15:guide id="21" orient="horz" pos="436" userDrawn="1">
          <p15:clr>
            <a:srgbClr val="F26B43"/>
          </p15:clr>
        </p15:guide>
        <p15:guide id="22" orient="horz" pos="232" userDrawn="1">
          <p15:clr>
            <a:srgbClr val="F26B43"/>
          </p15:clr>
        </p15:guide>
        <p15:guide id="24" orient="horz" pos="4088" userDrawn="1">
          <p15:clr>
            <a:srgbClr val="F26B43"/>
          </p15:clr>
        </p15:guide>
        <p15:guide id="25" pos="628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p:txBody>
          <a:bodyPr/>
          <a:lstStyle/>
          <a:p>
            <a:r>
              <a:rPr lang="sv-SE"/>
              <a:t>Regelgenomgång </a:t>
            </a:r>
            <a:br>
              <a:rPr lang="sv-SE"/>
            </a:br>
            <a:r>
              <a:rPr lang="sv-SE"/>
              <a:t>Ungdom</a:t>
            </a:r>
            <a:br>
              <a:rPr lang="sv-SE"/>
            </a:br>
            <a:r>
              <a:rPr lang="sv-SE"/>
              <a:t>2023/2024</a:t>
            </a:r>
          </a:p>
        </p:txBody>
      </p:sp>
      <p:sp>
        <p:nvSpPr>
          <p:cNvPr id="9" name="Underrubrik 8">
            <a:extLst>
              <a:ext uri="{FF2B5EF4-FFF2-40B4-BE49-F238E27FC236}">
                <a16:creationId xmlns:a16="http://schemas.microsoft.com/office/drawing/2014/main" id="{FE028578-20DF-B058-C524-1B6E8D528F47}"/>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4400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10</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Fokusregler</a:t>
            </a:r>
            <a:br>
              <a:rPr lang="sv-SE" sz="1050"/>
            </a:br>
            <a:br>
              <a:rPr lang="sv-SE" sz="1800" b="1">
                <a:solidFill>
                  <a:schemeClr val="accent6"/>
                </a:solidFill>
              </a:rPr>
            </a:br>
            <a:br>
              <a:rPr lang="en-CA" sz="1200"/>
            </a:br>
            <a:endParaRPr lang="en-CA">
              <a:solidFill>
                <a:schemeClr val="bg1"/>
              </a:solidFill>
            </a:endParaRPr>
          </a:p>
        </p:txBody>
      </p:sp>
      <p:sp>
        <p:nvSpPr>
          <p:cNvPr id="8" name="Platshållare för innehåll 6">
            <a:extLst>
              <a:ext uri="{FF2B5EF4-FFF2-40B4-BE49-F238E27FC236}">
                <a16:creationId xmlns:a16="http://schemas.microsoft.com/office/drawing/2014/main" id="{38C59A1B-FD6C-4B0F-8E04-9D855B18FD95}"/>
              </a:ext>
            </a:extLst>
          </p:cNvPr>
          <p:cNvSpPr txBox="1">
            <a:spLocks/>
          </p:cNvSpPr>
          <p:nvPr/>
        </p:nvSpPr>
        <p:spPr>
          <a:xfrm>
            <a:off x="550863" y="1816839"/>
            <a:ext cx="5388913" cy="4299876"/>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a:solidFill>
                  <a:schemeClr val="bg1"/>
                </a:solidFill>
              </a:rPr>
              <a:t>Illegal check to the </a:t>
            </a:r>
            <a:r>
              <a:rPr lang="sv-SE" sz="2400" dirty="0" err="1">
                <a:solidFill>
                  <a:schemeClr val="bg1"/>
                </a:solidFill>
              </a:rPr>
              <a:t>head</a:t>
            </a:r>
            <a:endParaRPr lang="sv-SE" sz="2400" dirty="0">
              <a:solidFill>
                <a:schemeClr val="bg1"/>
              </a:solidFill>
            </a:endParaRPr>
          </a:p>
          <a:p>
            <a:r>
              <a:rPr lang="sv-SE" sz="1400" b="1" dirty="0">
                <a:solidFill>
                  <a:schemeClr val="bg1"/>
                </a:solidFill>
              </a:rPr>
              <a:t>Definition </a:t>
            </a:r>
            <a:r>
              <a:rPr lang="sv-SE" sz="1400" dirty="0">
                <a:solidFill>
                  <a:schemeClr val="bg1"/>
                </a:solidFill>
              </a:rPr>
              <a:t>– </a:t>
            </a:r>
            <a:r>
              <a:rPr lang="sv-SE" sz="1400" i="1" dirty="0">
                <a:solidFill>
                  <a:schemeClr val="bg1"/>
                </a:solidFill>
              </a:rPr>
              <a:t>Illegal check to the </a:t>
            </a:r>
            <a:r>
              <a:rPr lang="sv-SE" sz="1400" i="1" dirty="0" err="1">
                <a:solidFill>
                  <a:schemeClr val="bg1"/>
                </a:solidFill>
              </a:rPr>
              <a:t>head</a:t>
            </a:r>
            <a:r>
              <a:rPr lang="sv-SE" sz="1400" dirty="0">
                <a:solidFill>
                  <a:schemeClr val="bg1"/>
                </a:solidFill>
              </a:rPr>
              <a:t> ska utdömas om en spelare riktar en tackling mot huvudet eller nacken på en motståndare. Detsamma gäller om en spelare driver eller tvingar en motståndares huvud in i publikskyddet, sargen eller ned i</a:t>
            </a:r>
            <a:r>
              <a:rPr lang="sv-SE" sz="1800" dirty="0">
                <a:solidFill>
                  <a:schemeClr val="bg1"/>
                </a:solidFill>
              </a:rPr>
              <a:t> </a:t>
            </a:r>
            <a:r>
              <a:rPr lang="sv-SE" sz="1400" dirty="0">
                <a:solidFill>
                  <a:schemeClr val="bg1"/>
                </a:solidFill>
              </a:rPr>
              <a:t>isen. För att en tackling enligt ovan ska betraktas som Illegal check to the </a:t>
            </a:r>
            <a:r>
              <a:rPr lang="sv-SE" sz="1400" dirty="0" err="1">
                <a:solidFill>
                  <a:schemeClr val="bg1"/>
                </a:solidFill>
              </a:rPr>
              <a:t>head</a:t>
            </a:r>
            <a:r>
              <a:rPr lang="sv-SE" sz="1400" dirty="0">
                <a:solidFill>
                  <a:schemeClr val="bg1"/>
                </a:solidFill>
              </a:rPr>
              <a:t> ska huvuddelen av kraften i tacklingen vara riktad mot huvudet eller nacken och kontakten ska ske i ett tacklingsförfarande.</a:t>
            </a:r>
            <a:br>
              <a:rPr lang="sv-SE" sz="1400" dirty="0">
                <a:solidFill>
                  <a:schemeClr val="bg1"/>
                </a:solidFill>
              </a:rPr>
            </a:br>
            <a:br>
              <a:rPr lang="sv-SE" sz="1400" dirty="0">
                <a:solidFill>
                  <a:schemeClr val="bg1"/>
                </a:solidFill>
              </a:rPr>
            </a:br>
            <a:r>
              <a:rPr lang="sv-SE" sz="1400" dirty="0">
                <a:solidFill>
                  <a:schemeClr val="bg1"/>
                </a:solidFill>
              </a:rPr>
              <a:t>Regeln är avsedd att beivra onödiga tacklingar där angriparen träffar motståndaren i huvudet eller nacken. Såväl avsiktliga som oavsiktliga träffar i huvudet eller nacken ska bestraffas om träffen utgörs av den huvudsakliga kraften i tacklingen.</a:t>
            </a:r>
          </a:p>
          <a:p>
            <a:endParaRPr lang="sv-SE" sz="1400" dirty="0">
              <a:solidFill>
                <a:schemeClr val="bg1"/>
              </a:solidFill>
            </a:endParaRPr>
          </a:p>
          <a:p>
            <a:r>
              <a:rPr lang="sv-SE" sz="1400" dirty="0">
                <a:solidFill>
                  <a:schemeClr val="bg1"/>
                </a:solidFill>
              </a:rPr>
              <a:t>Mindre straffet, Större + GM eller Match </a:t>
            </a:r>
            <a:r>
              <a:rPr lang="sv-SE" sz="1400" dirty="0" err="1">
                <a:solidFill>
                  <a:schemeClr val="bg1"/>
                </a:solidFill>
              </a:rPr>
              <a:t>Penalty</a:t>
            </a:r>
            <a:r>
              <a:rPr lang="sv-SE" sz="1400" dirty="0">
                <a:solidFill>
                  <a:schemeClr val="bg1"/>
                </a:solidFill>
              </a:rPr>
              <a:t>. Se regel 48.</a:t>
            </a:r>
          </a:p>
        </p:txBody>
      </p:sp>
      <p:sp>
        <p:nvSpPr>
          <p:cNvPr id="9" name="Platshållare för innehåll 7">
            <a:extLst>
              <a:ext uri="{FF2B5EF4-FFF2-40B4-BE49-F238E27FC236}">
                <a16:creationId xmlns:a16="http://schemas.microsoft.com/office/drawing/2014/main" id="{00BBC84A-4B32-4C9C-BF1C-3FAB7BCB184C}"/>
              </a:ext>
            </a:extLst>
          </p:cNvPr>
          <p:cNvSpPr txBox="1">
            <a:spLocks/>
          </p:cNvSpPr>
          <p:nvPr/>
        </p:nvSpPr>
        <p:spPr>
          <a:xfrm>
            <a:off x="6084237" y="1816839"/>
            <a:ext cx="5400676" cy="3887755"/>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dirty="0" err="1">
                <a:solidFill>
                  <a:schemeClr val="bg1"/>
                </a:solidFill>
              </a:rPr>
              <a:t>Checking</a:t>
            </a:r>
            <a:r>
              <a:rPr lang="sv-SE" sz="2400" dirty="0">
                <a:solidFill>
                  <a:schemeClr val="bg1"/>
                </a:solidFill>
              </a:rPr>
              <a:t> from </a:t>
            </a:r>
            <a:r>
              <a:rPr lang="sv-SE" sz="2400" dirty="0" err="1">
                <a:solidFill>
                  <a:schemeClr val="bg1"/>
                </a:solidFill>
              </a:rPr>
              <a:t>behind</a:t>
            </a:r>
            <a:endParaRPr lang="sv-SE" sz="2400" dirty="0">
              <a:solidFill>
                <a:schemeClr val="bg1"/>
              </a:solidFill>
            </a:endParaRPr>
          </a:p>
          <a:p>
            <a:r>
              <a:rPr lang="sv-SE" sz="1400" b="1" dirty="0">
                <a:solidFill>
                  <a:schemeClr val="bg1"/>
                </a:solidFill>
              </a:rPr>
              <a:t>Definition </a:t>
            </a:r>
            <a:r>
              <a:rPr lang="sv-SE" sz="1400" dirty="0">
                <a:solidFill>
                  <a:schemeClr val="bg1"/>
                </a:solidFill>
              </a:rPr>
              <a:t>– </a:t>
            </a:r>
            <a:r>
              <a:rPr lang="sv-SE" sz="1400" dirty="0" err="1">
                <a:solidFill>
                  <a:schemeClr val="bg1"/>
                </a:solidFill>
              </a:rPr>
              <a:t>Checking</a:t>
            </a:r>
            <a:r>
              <a:rPr lang="sv-SE" sz="1400" dirty="0">
                <a:solidFill>
                  <a:schemeClr val="bg1"/>
                </a:solidFill>
              </a:rPr>
              <a:t> from </a:t>
            </a:r>
            <a:r>
              <a:rPr lang="sv-SE" sz="1400" dirty="0" err="1">
                <a:solidFill>
                  <a:schemeClr val="bg1"/>
                </a:solidFill>
              </a:rPr>
              <a:t>behind</a:t>
            </a:r>
            <a:r>
              <a:rPr lang="sv-SE" sz="1400" dirty="0">
                <a:solidFill>
                  <a:schemeClr val="bg1"/>
                </a:solidFill>
              </a:rPr>
              <a:t> ska ådömas den spelare som tacklar en motståndare som befinner sig i en försvarslös position och som inte är förberedd på tacklingen, eller som inte kan skydda eller försvara sig själv. </a:t>
            </a:r>
            <a:br>
              <a:rPr lang="sv-SE" sz="1400" dirty="0">
                <a:solidFill>
                  <a:schemeClr val="bg1"/>
                </a:solidFill>
              </a:rPr>
            </a:br>
            <a:br>
              <a:rPr lang="sv-SE" sz="1400" dirty="0">
                <a:solidFill>
                  <a:schemeClr val="bg1"/>
                </a:solidFill>
              </a:rPr>
            </a:br>
            <a:r>
              <a:rPr lang="sv-SE" sz="1400" dirty="0">
                <a:solidFill>
                  <a:schemeClr val="bg1"/>
                </a:solidFill>
              </a:rPr>
              <a:t>För att en tackling ska klassas som </a:t>
            </a:r>
            <a:r>
              <a:rPr lang="sv-SE" sz="1400" dirty="0" err="1">
                <a:solidFill>
                  <a:schemeClr val="bg1"/>
                </a:solidFill>
              </a:rPr>
              <a:t>checking</a:t>
            </a:r>
            <a:r>
              <a:rPr lang="sv-SE" sz="1400" dirty="0">
                <a:solidFill>
                  <a:schemeClr val="bg1"/>
                </a:solidFill>
              </a:rPr>
              <a:t> from </a:t>
            </a:r>
            <a:r>
              <a:rPr lang="sv-SE" sz="1400" dirty="0" err="1">
                <a:solidFill>
                  <a:schemeClr val="bg1"/>
                </a:solidFill>
              </a:rPr>
              <a:t>behind</a:t>
            </a:r>
            <a:r>
              <a:rPr lang="sv-SE" sz="1400" dirty="0">
                <a:solidFill>
                  <a:schemeClr val="bg1"/>
                </a:solidFill>
              </a:rPr>
              <a:t> ska den träffa den bakre delen av motståndarens kropp. </a:t>
            </a:r>
            <a:br>
              <a:rPr lang="sv-SE" sz="1400" dirty="0">
                <a:solidFill>
                  <a:schemeClr val="bg1"/>
                </a:solidFill>
              </a:rPr>
            </a:br>
            <a:br>
              <a:rPr lang="sv-SE" sz="1400" dirty="0">
                <a:solidFill>
                  <a:schemeClr val="bg1"/>
                </a:solidFill>
              </a:rPr>
            </a:br>
            <a:r>
              <a:rPr lang="sv-SE" sz="1400" dirty="0">
                <a:solidFill>
                  <a:schemeClr val="bg1"/>
                </a:solidFill>
              </a:rPr>
              <a:t>Om den mottagande spelaren </a:t>
            </a:r>
            <a:r>
              <a:rPr lang="sv-SE" sz="1400" u="sng" dirty="0">
                <a:solidFill>
                  <a:schemeClr val="bg1"/>
                </a:solidFill>
              </a:rPr>
              <a:t>vrider sin kropp i samband med tacklingen, och därigenom skapar en farlig situation</a:t>
            </a:r>
            <a:r>
              <a:rPr lang="sv-SE" sz="1400" dirty="0">
                <a:solidFill>
                  <a:schemeClr val="bg1"/>
                </a:solidFill>
              </a:rPr>
              <a:t>, ska tacklingen inte </a:t>
            </a:r>
            <a:r>
              <a:rPr lang="en-CA" sz="1400" dirty="0" err="1">
                <a:solidFill>
                  <a:schemeClr val="bg1"/>
                </a:solidFill>
              </a:rPr>
              <a:t>klassas</a:t>
            </a:r>
            <a:r>
              <a:rPr lang="en-CA" sz="1400" dirty="0">
                <a:solidFill>
                  <a:schemeClr val="bg1"/>
                </a:solidFill>
              </a:rPr>
              <a:t> </a:t>
            </a:r>
            <a:r>
              <a:rPr lang="en-CA" sz="1400" dirty="0" err="1">
                <a:solidFill>
                  <a:schemeClr val="bg1"/>
                </a:solidFill>
              </a:rPr>
              <a:t>som</a:t>
            </a:r>
            <a:r>
              <a:rPr lang="en-CA" sz="1400" dirty="0">
                <a:solidFill>
                  <a:schemeClr val="bg1"/>
                </a:solidFill>
              </a:rPr>
              <a:t> checking from behind.</a:t>
            </a:r>
          </a:p>
          <a:p>
            <a:r>
              <a:rPr lang="en-CA" sz="1400" dirty="0" err="1">
                <a:solidFill>
                  <a:schemeClr val="bg1"/>
                </a:solidFill>
              </a:rPr>
              <a:t>Större</a:t>
            </a:r>
            <a:r>
              <a:rPr lang="en-CA" sz="1400" dirty="0">
                <a:solidFill>
                  <a:schemeClr val="bg1"/>
                </a:solidFill>
              </a:rPr>
              <a:t> + GM </a:t>
            </a:r>
            <a:r>
              <a:rPr lang="en-CA" sz="1400" dirty="0" err="1">
                <a:solidFill>
                  <a:schemeClr val="bg1"/>
                </a:solidFill>
              </a:rPr>
              <a:t>eller</a:t>
            </a:r>
            <a:r>
              <a:rPr lang="en-CA" sz="1400" dirty="0">
                <a:solidFill>
                  <a:schemeClr val="bg1"/>
                </a:solidFill>
              </a:rPr>
              <a:t> Match Penalty. Se regel 43.</a:t>
            </a:r>
            <a:br>
              <a:rPr lang="en-CA" sz="1400" dirty="0">
                <a:solidFill>
                  <a:schemeClr val="bg1"/>
                </a:solidFill>
              </a:rPr>
            </a:br>
            <a:br>
              <a:rPr lang="en-CA" sz="1400" dirty="0">
                <a:solidFill>
                  <a:schemeClr val="bg1"/>
                </a:solidFill>
              </a:rPr>
            </a:br>
            <a:endParaRPr lang="en-CA" sz="1400" dirty="0">
              <a:solidFill>
                <a:schemeClr val="bg1"/>
              </a:solidFill>
            </a:endParaRPr>
          </a:p>
        </p:txBody>
      </p:sp>
    </p:spTree>
    <p:extLst>
      <p:ext uri="{BB962C8B-B14F-4D97-AF65-F5344CB8AC3E}">
        <p14:creationId xmlns:p14="http://schemas.microsoft.com/office/powerpoint/2010/main" val="107679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11</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Fokusregler</a:t>
            </a:r>
            <a:br>
              <a:rPr lang="sv-SE" sz="1050"/>
            </a:br>
            <a:br>
              <a:rPr lang="sv-SE" sz="1800" b="1">
                <a:solidFill>
                  <a:schemeClr val="accent6"/>
                </a:solidFill>
              </a:rPr>
            </a:br>
            <a:br>
              <a:rPr lang="en-CA" sz="1200"/>
            </a:br>
            <a:endParaRPr lang="en-CA">
              <a:solidFill>
                <a:schemeClr val="bg1"/>
              </a:solidFill>
            </a:endParaRPr>
          </a:p>
        </p:txBody>
      </p:sp>
      <p:sp>
        <p:nvSpPr>
          <p:cNvPr id="10" name="Platshållare för innehåll 6">
            <a:extLst>
              <a:ext uri="{FF2B5EF4-FFF2-40B4-BE49-F238E27FC236}">
                <a16:creationId xmlns:a16="http://schemas.microsoft.com/office/drawing/2014/main" id="{2E7400B5-AE51-4B8D-A2AF-7F456F093CC2}"/>
              </a:ext>
            </a:extLst>
          </p:cNvPr>
          <p:cNvSpPr txBox="1">
            <a:spLocks/>
          </p:cNvSpPr>
          <p:nvPr/>
        </p:nvSpPr>
        <p:spPr>
          <a:xfrm>
            <a:off x="562625" y="2025648"/>
            <a:ext cx="5388913" cy="3887789"/>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a:solidFill>
                  <a:schemeClr val="bg1"/>
                </a:solidFill>
              </a:rPr>
              <a:t>Crosschecking </a:t>
            </a:r>
          </a:p>
          <a:p>
            <a:r>
              <a:rPr lang="sv-SE" sz="1800" b="1">
                <a:solidFill>
                  <a:schemeClr val="bg1"/>
                </a:solidFill>
              </a:rPr>
              <a:t>Definition </a:t>
            </a:r>
            <a:r>
              <a:rPr lang="sv-SE" sz="1800">
                <a:solidFill>
                  <a:schemeClr val="bg1"/>
                </a:solidFill>
              </a:rPr>
              <a:t>– Crosschecking ska ådömas den spelare som använder delen på klubbskaftet mellan händerna för att tackla eller angripa en motståndare.</a:t>
            </a:r>
          </a:p>
          <a:p>
            <a:pPr marL="0" indent="0">
              <a:buNone/>
            </a:pPr>
            <a:endParaRPr lang="sv-SE" sz="1800">
              <a:solidFill>
                <a:schemeClr val="bg1"/>
              </a:solidFill>
            </a:endParaRPr>
          </a:p>
        </p:txBody>
      </p:sp>
      <p:sp>
        <p:nvSpPr>
          <p:cNvPr id="11" name="Platshållare för innehåll 7">
            <a:extLst>
              <a:ext uri="{FF2B5EF4-FFF2-40B4-BE49-F238E27FC236}">
                <a16:creationId xmlns:a16="http://schemas.microsoft.com/office/drawing/2014/main" id="{8E3F7F8A-FA97-4430-920F-22A4E7AF9F5B}"/>
              </a:ext>
            </a:extLst>
          </p:cNvPr>
          <p:cNvSpPr txBox="1">
            <a:spLocks/>
          </p:cNvSpPr>
          <p:nvPr/>
        </p:nvSpPr>
        <p:spPr>
          <a:xfrm>
            <a:off x="6096000" y="1935332"/>
            <a:ext cx="5545138" cy="4301923"/>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a:solidFill>
                  <a:schemeClr val="bg1"/>
                </a:solidFill>
              </a:rPr>
              <a:t>Interference </a:t>
            </a:r>
            <a:r>
              <a:rPr lang="sv-SE" sz="2400" err="1">
                <a:solidFill>
                  <a:schemeClr val="bg1"/>
                </a:solidFill>
              </a:rPr>
              <a:t>of</a:t>
            </a:r>
            <a:r>
              <a:rPr lang="sv-SE" sz="2400">
                <a:solidFill>
                  <a:schemeClr val="bg1"/>
                </a:solidFill>
              </a:rPr>
              <a:t> the goalkeeper</a:t>
            </a:r>
          </a:p>
          <a:p>
            <a:r>
              <a:rPr lang="sv-SE" sz="1800" b="1">
                <a:solidFill>
                  <a:schemeClr val="bg1"/>
                </a:solidFill>
              </a:rPr>
              <a:t>Definition </a:t>
            </a:r>
            <a:r>
              <a:rPr lang="sv-SE" sz="1800">
                <a:solidFill>
                  <a:schemeClr val="bg1"/>
                </a:solidFill>
              </a:rPr>
              <a:t>– Interference </a:t>
            </a:r>
            <a:r>
              <a:rPr lang="sv-SE" sz="1800" err="1">
                <a:solidFill>
                  <a:schemeClr val="bg1"/>
                </a:solidFill>
              </a:rPr>
              <a:t>of</a:t>
            </a:r>
            <a:r>
              <a:rPr lang="sv-SE" sz="1800">
                <a:solidFill>
                  <a:schemeClr val="bg1"/>
                </a:solidFill>
              </a:rPr>
              <a:t> the goalkeeper ska ådömas den anfallare som tacklar eller som på annat sätt påtagligt hindrar en målvakt. </a:t>
            </a:r>
            <a:br>
              <a:rPr lang="sv-SE" sz="1800">
                <a:solidFill>
                  <a:schemeClr val="bg1"/>
                </a:solidFill>
              </a:rPr>
            </a:br>
            <a:br>
              <a:rPr lang="sv-SE" sz="1800">
                <a:solidFill>
                  <a:schemeClr val="bg1"/>
                </a:solidFill>
              </a:rPr>
            </a:br>
            <a:r>
              <a:rPr lang="sv-SE" sz="1800">
                <a:solidFill>
                  <a:schemeClr val="bg1"/>
                </a:solidFill>
              </a:rPr>
              <a:t>Regeln gäller såväl inom som </a:t>
            </a:r>
            <a:r>
              <a:rPr lang="en-CA" sz="1800" err="1">
                <a:solidFill>
                  <a:schemeClr val="bg1"/>
                </a:solidFill>
              </a:rPr>
              <a:t>utanför</a:t>
            </a:r>
            <a:r>
              <a:rPr lang="en-CA" sz="1800">
                <a:solidFill>
                  <a:schemeClr val="bg1"/>
                </a:solidFill>
              </a:rPr>
              <a:t> </a:t>
            </a:r>
            <a:r>
              <a:rPr lang="en-CA" sz="1800" err="1">
                <a:solidFill>
                  <a:schemeClr val="bg1"/>
                </a:solidFill>
              </a:rPr>
              <a:t>målområdet</a:t>
            </a:r>
            <a:r>
              <a:rPr lang="en-CA" sz="1800">
                <a:solidFill>
                  <a:schemeClr val="bg1"/>
                </a:solidFill>
              </a:rPr>
              <a:t>. </a:t>
            </a:r>
            <a:r>
              <a:rPr lang="sv-SE" sz="1800">
                <a:solidFill>
                  <a:schemeClr val="bg1"/>
                </a:solidFill>
              </a:rPr>
              <a:t>Det övergripande syftet med denna regel är att en målvakt alltid ska kunna röra sig fritt inne i sitt målområde. </a:t>
            </a:r>
            <a:br>
              <a:rPr lang="sv-SE" sz="1800">
                <a:solidFill>
                  <a:schemeClr val="bg1"/>
                </a:solidFill>
              </a:rPr>
            </a:br>
            <a:br>
              <a:rPr lang="sv-SE" sz="1800">
                <a:solidFill>
                  <a:schemeClr val="bg1"/>
                </a:solidFill>
              </a:rPr>
            </a:br>
            <a:r>
              <a:rPr lang="sv-SE" sz="1800">
                <a:solidFill>
                  <a:schemeClr val="bg1"/>
                </a:solidFill>
              </a:rPr>
              <a:t>En målvakt är aldrig tacklingsbar, inte ens utanför målområdet. En anfallande spelare ska alltid göra en uppenbar ansträngning för att undvika att komma i fysisk kontakt med målvakten.</a:t>
            </a:r>
          </a:p>
        </p:txBody>
      </p:sp>
    </p:spTree>
    <p:extLst>
      <p:ext uri="{BB962C8B-B14F-4D97-AF65-F5344CB8AC3E}">
        <p14:creationId xmlns:p14="http://schemas.microsoft.com/office/powerpoint/2010/main" val="294545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8A3186A-FB3F-4FC9-B2FC-E9264EEB3518}"/>
              </a:ext>
            </a:extLst>
          </p:cNvPr>
          <p:cNvSpPr>
            <a:spLocks noGrp="1"/>
          </p:cNvSpPr>
          <p:nvPr>
            <p:ph type="ftr" sz="quarter" idx="11"/>
          </p:nvPr>
        </p:nvSpPr>
        <p:spPr/>
        <p:txBody>
          <a:bodyPr/>
          <a:lstStyle/>
          <a:p>
            <a:r>
              <a:rPr lang="sv-SE"/>
              <a:t>Regelgenomgång Ungdom 2023/2024</a:t>
            </a:r>
          </a:p>
        </p:txBody>
      </p:sp>
      <p:sp>
        <p:nvSpPr>
          <p:cNvPr id="3" name="Platshållare för bildnummer 2">
            <a:extLst>
              <a:ext uri="{FF2B5EF4-FFF2-40B4-BE49-F238E27FC236}">
                <a16:creationId xmlns:a16="http://schemas.microsoft.com/office/drawing/2014/main" id="{58FBD995-3087-4BFD-BD6D-28760C3E973A}"/>
              </a:ext>
            </a:extLst>
          </p:cNvPr>
          <p:cNvSpPr>
            <a:spLocks noGrp="1"/>
          </p:cNvSpPr>
          <p:nvPr>
            <p:ph type="sldNum" sz="quarter" idx="12"/>
          </p:nvPr>
        </p:nvSpPr>
        <p:spPr/>
        <p:txBody>
          <a:bodyPr/>
          <a:lstStyle/>
          <a:p>
            <a:fld id="{6DDB0A55-353B-0141-AD40-F868C66FD585}" type="slidenum">
              <a:rPr lang="sv-SE" smtClean="0"/>
              <a:pPr/>
              <a:t>12</a:t>
            </a:fld>
            <a:endParaRPr lang="sv-SE"/>
          </a:p>
        </p:txBody>
      </p:sp>
      <p:sp>
        <p:nvSpPr>
          <p:cNvPr id="4" name="Rubrik 3">
            <a:extLst>
              <a:ext uri="{FF2B5EF4-FFF2-40B4-BE49-F238E27FC236}">
                <a16:creationId xmlns:a16="http://schemas.microsoft.com/office/drawing/2014/main" id="{C8E3BBBF-F63B-41B4-84D8-10211FD40429}"/>
              </a:ext>
            </a:extLst>
          </p:cNvPr>
          <p:cNvSpPr>
            <a:spLocks noGrp="1"/>
          </p:cNvSpPr>
          <p:nvPr>
            <p:ph type="title"/>
          </p:nvPr>
        </p:nvSpPr>
        <p:spPr/>
        <p:txBody>
          <a:bodyPr/>
          <a:lstStyle/>
          <a:p>
            <a:r>
              <a:rPr lang="sv-SE"/>
              <a:t>Osportsligt uppträdande och utrustning </a:t>
            </a:r>
            <a:endParaRPr lang="en-CA"/>
          </a:p>
        </p:txBody>
      </p:sp>
    </p:spTree>
    <p:extLst>
      <p:ext uri="{BB962C8B-B14F-4D97-AF65-F5344CB8AC3E}">
        <p14:creationId xmlns:p14="http://schemas.microsoft.com/office/powerpoint/2010/main" val="85315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13</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Övriga regler</a:t>
            </a:r>
            <a:br>
              <a:rPr lang="sv-SE" sz="1050"/>
            </a:br>
            <a:br>
              <a:rPr lang="sv-SE" sz="1800" b="1">
                <a:solidFill>
                  <a:schemeClr val="accent6"/>
                </a:solidFill>
              </a:rPr>
            </a:br>
            <a:br>
              <a:rPr lang="en-CA" sz="1200"/>
            </a:br>
            <a:endParaRPr lang="en-CA">
              <a:solidFill>
                <a:schemeClr val="bg1"/>
              </a:solidFill>
            </a:endParaRPr>
          </a:p>
        </p:txBody>
      </p:sp>
      <p:sp>
        <p:nvSpPr>
          <p:cNvPr id="10" name="Platshållare för innehåll 6">
            <a:extLst>
              <a:ext uri="{FF2B5EF4-FFF2-40B4-BE49-F238E27FC236}">
                <a16:creationId xmlns:a16="http://schemas.microsoft.com/office/drawing/2014/main" id="{2E7400B5-AE51-4B8D-A2AF-7F456F093CC2}"/>
              </a:ext>
            </a:extLst>
          </p:cNvPr>
          <p:cNvSpPr txBox="1">
            <a:spLocks/>
          </p:cNvSpPr>
          <p:nvPr/>
        </p:nvSpPr>
        <p:spPr>
          <a:xfrm>
            <a:off x="562625" y="2025648"/>
            <a:ext cx="10543340" cy="3887789"/>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a:solidFill>
                  <a:schemeClr val="bg1"/>
                </a:solidFill>
              </a:rPr>
              <a:t>Alla domare i Svensk ishockey, oavsett nivå eller ålder, ska ha ett halsskydd och öronskydd</a:t>
            </a:r>
            <a:r>
              <a:rPr lang="sv-SE">
                <a:solidFill>
                  <a:schemeClr val="bg1"/>
                </a:solidFill>
              </a:rPr>
              <a:t>.</a:t>
            </a:r>
          </a:p>
          <a:p>
            <a:pPr marL="0" indent="0">
              <a:buNone/>
            </a:pPr>
            <a:r>
              <a:rPr lang="sv-SE">
                <a:solidFill>
                  <a:schemeClr val="bg1"/>
                </a:solidFill>
              </a:rPr>
              <a:t>Halsskyddet ska sitta korrekt, och vi får inte modifiera hjälmarna på ett sådant sätt att öronskyddets funktion påverkas negativt.</a:t>
            </a:r>
          </a:p>
          <a:p>
            <a:pPr marL="0" indent="0">
              <a:buNone/>
            </a:pPr>
            <a:endParaRPr lang="sv-SE">
              <a:solidFill>
                <a:schemeClr val="bg1"/>
              </a:solidFill>
            </a:endParaRPr>
          </a:p>
          <a:p>
            <a:pPr marL="0" indent="0">
              <a:buNone/>
            </a:pPr>
            <a:r>
              <a:rPr lang="sv-SE">
                <a:solidFill>
                  <a:schemeClr val="bg1"/>
                </a:solidFill>
              </a:rPr>
              <a:t>Vi domare ska föregå med gott exempel. </a:t>
            </a:r>
          </a:p>
          <a:p>
            <a:endParaRPr lang="en-CA">
              <a:solidFill>
                <a:schemeClr val="bg1"/>
              </a:solidFill>
            </a:endParaRPr>
          </a:p>
        </p:txBody>
      </p:sp>
    </p:spTree>
    <p:extLst>
      <p:ext uri="{BB962C8B-B14F-4D97-AF65-F5344CB8AC3E}">
        <p14:creationId xmlns:p14="http://schemas.microsoft.com/office/powerpoint/2010/main" val="202004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14</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Övriga regler</a:t>
            </a:r>
            <a:br>
              <a:rPr lang="sv-SE" sz="1050"/>
            </a:br>
            <a:br>
              <a:rPr lang="sv-SE" sz="1800" b="1">
                <a:solidFill>
                  <a:schemeClr val="accent6"/>
                </a:solidFill>
              </a:rPr>
            </a:br>
            <a:br>
              <a:rPr lang="en-CA" sz="1200"/>
            </a:br>
            <a:endParaRPr lang="en-CA">
              <a:solidFill>
                <a:schemeClr val="bg1"/>
              </a:solidFill>
            </a:endParaRPr>
          </a:p>
        </p:txBody>
      </p:sp>
      <p:sp>
        <p:nvSpPr>
          <p:cNvPr id="10" name="Platshållare för innehåll 6">
            <a:extLst>
              <a:ext uri="{FF2B5EF4-FFF2-40B4-BE49-F238E27FC236}">
                <a16:creationId xmlns:a16="http://schemas.microsoft.com/office/drawing/2014/main" id="{2E7400B5-AE51-4B8D-A2AF-7F456F093CC2}"/>
              </a:ext>
            </a:extLst>
          </p:cNvPr>
          <p:cNvSpPr txBox="1">
            <a:spLocks/>
          </p:cNvSpPr>
          <p:nvPr/>
        </p:nvSpPr>
        <p:spPr>
          <a:xfrm>
            <a:off x="562625" y="2025648"/>
            <a:ext cx="10543340" cy="3887789"/>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a:solidFill>
                  <a:schemeClr val="bg1"/>
                </a:solidFill>
              </a:rPr>
              <a:t>Skyddsutrustning</a:t>
            </a:r>
          </a:p>
          <a:p>
            <a:r>
              <a:rPr lang="sv-SE">
                <a:solidFill>
                  <a:schemeClr val="bg1"/>
                </a:solidFill>
              </a:rPr>
              <a:t>Ishockey ska vara en trygg och säker idrott. För att uppnå det måste korrekt skyddsutrustning bäras av alla spelare. </a:t>
            </a:r>
            <a:endParaRPr lang="en-CA" b="1">
              <a:solidFill>
                <a:schemeClr val="bg1"/>
              </a:solidFill>
            </a:endParaRPr>
          </a:p>
          <a:p>
            <a:pPr marL="0" indent="0">
              <a:buNone/>
            </a:pPr>
            <a:r>
              <a:rPr lang="sv-SE" b="1">
                <a:solidFill>
                  <a:schemeClr val="bg1"/>
                </a:solidFill>
              </a:rPr>
              <a:t>Fair Play och respekt </a:t>
            </a:r>
          </a:p>
          <a:p>
            <a:pPr>
              <a:buFontTx/>
              <a:buChar char="-"/>
            </a:pPr>
            <a:r>
              <a:rPr lang="sv-SE">
                <a:solidFill>
                  <a:schemeClr val="bg1"/>
                </a:solidFill>
              </a:rPr>
              <a:t>Ishockey ska vara en idrott där alla deltagare känner sig välkomna.</a:t>
            </a:r>
          </a:p>
          <a:p>
            <a:pPr>
              <a:buFontTx/>
              <a:buChar char="-"/>
            </a:pPr>
            <a:r>
              <a:rPr lang="sv-SE">
                <a:solidFill>
                  <a:schemeClr val="bg1"/>
                </a:solidFill>
              </a:rPr>
              <a:t>Domarna ska döma strikt avseende alla former av olämpligt uppträdande. Detta inkluderar även  att fuska till sig fördelar genom att filma – detta hör inte idrotten till och spelare som förstärker eller filmar ska utvisas direkt.</a:t>
            </a:r>
          </a:p>
          <a:p>
            <a:endParaRPr lang="en-CA">
              <a:solidFill>
                <a:schemeClr val="bg1"/>
              </a:solidFill>
            </a:endParaRPr>
          </a:p>
        </p:txBody>
      </p:sp>
    </p:spTree>
    <p:extLst>
      <p:ext uri="{BB962C8B-B14F-4D97-AF65-F5344CB8AC3E}">
        <p14:creationId xmlns:p14="http://schemas.microsoft.com/office/powerpoint/2010/main" val="200310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15</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Övriga regler</a:t>
            </a:r>
            <a:br>
              <a:rPr lang="sv-SE" sz="1050">
                <a:solidFill>
                  <a:schemeClr val="bg1"/>
                </a:solidFill>
              </a:rPr>
            </a:br>
            <a:br>
              <a:rPr lang="sv-SE" sz="1800" b="1">
                <a:solidFill>
                  <a:schemeClr val="bg1"/>
                </a:solidFill>
              </a:rPr>
            </a:br>
            <a:br>
              <a:rPr lang="en-CA" sz="1200">
                <a:solidFill>
                  <a:schemeClr val="bg1"/>
                </a:solidFill>
              </a:rPr>
            </a:br>
            <a:endParaRPr lang="en-CA">
              <a:solidFill>
                <a:schemeClr val="bg1"/>
              </a:solidFill>
            </a:endParaRPr>
          </a:p>
        </p:txBody>
      </p:sp>
      <p:sp>
        <p:nvSpPr>
          <p:cNvPr id="10" name="Platshållare för innehåll 6">
            <a:extLst>
              <a:ext uri="{FF2B5EF4-FFF2-40B4-BE49-F238E27FC236}">
                <a16:creationId xmlns:a16="http://schemas.microsoft.com/office/drawing/2014/main" id="{2E7400B5-AE51-4B8D-A2AF-7F456F093CC2}"/>
              </a:ext>
            </a:extLst>
          </p:cNvPr>
          <p:cNvSpPr txBox="1">
            <a:spLocks/>
          </p:cNvSpPr>
          <p:nvPr/>
        </p:nvSpPr>
        <p:spPr>
          <a:xfrm>
            <a:off x="633647" y="2025648"/>
            <a:ext cx="9859759" cy="3887789"/>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u="sng" dirty="0">
                <a:solidFill>
                  <a:schemeClr val="bg1"/>
                </a:solidFill>
              </a:rPr>
              <a:t>Abuse </a:t>
            </a:r>
            <a:r>
              <a:rPr lang="sv-SE" b="1" u="sng" dirty="0" err="1">
                <a:solidFill>
                  <a:schemeClr val="bg1"/>
                </a:solidFill>
              </a:rPr>
              <a:t>of</a:t>
            </a:r>
            <a:r>
              <a:rPr lang="sv-SE" b="1" u="sng" dirty="0">
                <a:solidFill>
                  <a:schemeClr val="bg1"/>
                </a:solidFill>
              </a:rPr>
              <a:t> </a:t>
            </a:r>
            <a:r>
              <a:rPr lang="sv-SE" b="1" u="sng" dirty="0" err="1">
                <a:solidFill>
                  <a:schemeClr val="bg1"/>
                </a:solidFill>
              </a:rPr>
              <a:t>officials</a:t>
            </a:r>
            <a:r>
              <a:rPr lang="sv-SE" b="1" u="sng" dirty="0">
                <a:solidFill>
                  <a:schemeClr val="bg1"/>
                </a:solidFill>
              </a:rPr>
              <a:t> </a:t>
            </a:r>
          </a:p>
          <a:p>
            <a:pPr algn="l"/>
            <a:r>
              <a:rPr lang="sv-SE" b="1" i="0" u="none" strike="noStrike" baseline="0" dirty="0">
                <a:solidFill>
                  <a:schemeClr val="bg1"/>
                </a:solidFill>
              </a:rPr>
              <a:t>Definition </a:t>
            </a:r>
            <a:r>
              <a:rPr lang="sv-SE" b="0" i="0" u="none" strike="noStrike" baseline="0" dirty="0">
                <a:solidFill>
                  <a:schemeClr val="bg1"/>
                </a:solidFill>
              </a:rPr>
              <a:t>– Abuse </a:t>
            </a:r>
            <a:r>
              <a:rPr lang="sv-SE" b="0" i="0" u="none" strike="noStrike" baseline="0" dirty="0" err="1">
                <a:solidFill>
                  <a:schemeClr val="bg1"/>
                </a:solidFill>
              </a:rPr>
              <a:t>of</a:t>
            </a:r>
            <a:r>
              <a:rPr lang="sv-SE" b="0" i="0" u="none" strike="noStrike" baseline="0" dirty="0">
                <a:solidFill>
                  <a:schemeClr val="bg1"/>
                </a:solidFill>
              </a:rPr>
              <a:t> </a:t>
            </a:r>
            <a:r>
              <a:rPr lang="sv-SE" b="0" i="0" u="none" strike="noStrike" baseline="0" dirty="0" err="1">
                <a:solidFill>
                  <a:schemeClr val="bg1"/>
                </a:solidFill>
              </a:rPr>
              <a:t>officials</a:t>
            </a:r>
            <a:r>
              <a:rPr lang="sv-SE" b="0" i="0" u="none" strike="noStrike" baseline="0" dirty="0">
                <a:solidFill>
                  <a:schemeClr val="bg1"/>
                </a:solidFill>
              </a:rPr>
              <a:t> ska ådömas den spelare eller ledare som inkräktar på en domares eller en funktionärs befogenheter, som nedvärderar eller förnedrar en domare eller funktionär, som ifrågasätter en domares eller funktionärs opartiskhet, integritet eller förmåga att döma matchen eller genomföra tilldelade arbetsuppgifter, eller som hotar en domare eller funktionär på något sätt. Mindre straffet, Lagstraff, </a:t>
            </a:r>
            <a:r>
              <a:rPr lang="sv-SE" b="0" i="0" u="none" strike="noStrike" baseline="0" dirty="0" err="1">
                <a:solidFill>
                  <a:schemeClr val="bg1"/>
                </a:solidFill>
              </a:rPr>
              <a:t>Misconduct</a:t>
            </a:r>
            <a:r>
              <a:rPr lang="sv-SE" b="0" i="0" u="none" strike="noStrike" baseline="0" dirty="0">
                <a:solidFill>
                  <a:schemeClr val="bg1"/>
                </a:solidFill>
              </a:rPr>
              <a:t>, och GM kan utdömas för Abuse </a:t>
            </a:r>
            <a:r>
              <a:rPr lang="sv-SE" b="0" i="0" u="none" strike="noStrike" baseline="0" dirty="0" err="1">
                <a:solidFill>
                  <a:schemeClr val="bg1"/>
                </a:solidFill>
              </a:rPr>
              <a:t>of</a:t>
            </a:r>
            <a:r>
              <a:rPr lang="sv-SE" b="0" i="0" u="none" strike="noStrike" baseline="0" dirty="0">
                <a:solidFill>
                  <a:schemeClr val="bg1"/>
                </a:solidFill>
              </a:rPr>
              <a:t> </a:t>
            </a:r>
            <a:r>
              <a:rPr lang="sv-SE" b="0" i="0" u="none" strike="noStrike" baseline="0" dirty="0" err="1">
                <a:solidFill>
                  <a:schemeClr val="bg1"/>
                </a:solidFill>
              </a:rPr>
              <a:t>officials</a:t>
            </a:r>
            <a:r>
              <a:rPr lang="sv-SE" b="0" i="0" u="none" strike="noStrike" baseline="0" dirty="0">
                <a:solidFill>
                  <a:schemeClr val="bg1"/>
                </a:solidFill>
              </a:rPr>
              <a:t>. </a:t>
            </a:r>
          </a:p>
          <a:p>
            <a:pPr marL="0" indent="0" algn="l">
              <a:buNone/>
            </a:pPr>
            <a:r>
              <a:rPr lang="sv-SE" b="0" i="0" u="none" strike="noStrike" baseline="0" dirty="0">
                <a:solidFill>
                  <a:schemeClr val="bg1"/>
                </a:solidFill>
              </a:rPr>
              <a:t>Exempel på mindre straffet: </a:t>
            </a:r>
          </a:p>
          <a:p>
            <a:pPr marL="0" indent="0" algn="l">
              <a:buNone/>
            </a:pPr>
            <a:r>
              <a:rPr lang="sv-SE" b="0" i="0" u="none" strike="noStrike" baseline="0" dirty="0">
                <a:solidFill>
                  <a:schemeClr val="bg1"/>
                </a:solidFill>
              </a:rPr>
              <a:t>En spelare som klagar på ett domslut,</a:t>
            </a:r>
            <a:br>
              <a:rPr lang="sv-SE" b="0" i="0" u="none" strike="noStrike" baseline="0" dirty="0">
                <a:solidFill>
                  <a:schemeClr val="bg1"/>
                </a:solidFill>
              </a:rPr>
            </a:br>
            <a:r>
              <a:rPr lang="sv-SE" b="0" i="0" u="none" strike="noStrike" baseline="0" dirty="0">
                <a:solidFill>
                  <a:schemeClr val="bg1"/>
                </a:solidFill>
              </a:rPr>
              <a:t>En spelare som använder ett ovårdat språk mot en domare,</a:t>
            </a:r>
            <a:br>
              <a:rPr lang="sv-SE" b="0" i="0" u="none" strike="noStrike" baseline="0" dirty="0">
                <a:solidFill>
                  <a:schemeClr val="bg1"/>
                </a:solidFill>
              </a:rPr>
            </a:br>
            <a:r>
              <a:rPr lang="sv-SE" b="0" i="0" u="none" strike="noStrike" baseline="0" dirty="0">
                <a:solidFill>
                  <a:schemeClr val="bg1"/>
                </a:solidFill>
              </a:rPr>
              <a:t>En spelare som slår med klubban eller något annat föremål i sargen eller i publikskyddet i protest mot ett domslut</a:t>
            </a:r>
            <a:r>
              <a:rPr lang="sv-SE" dirty="0">
                <a:solidFill>
                  <a:schemeClr val="bg1"/>
                </a:solidFill>
              </a:rPr>
              <a:t>.</a:t>
            </a:r>
          </a:p>
          <a:p>
            <a:pPr marL="0" indent="0" algn="l">
              <a:buNone/>
            </a:pPr>
            <a:endParaRPr lang="sv-SE" b="0" i="0" u="none" strike="noStrike" baseline="0" dirty="0">
              <a:solidFill>
                <a:schemeClr val="bg1"/>
              </a:solidFill>
            </a:endParaRPr>
          </a:p>
          <a:p>
            <a:pPr marL="0" indent="0" algn="l">
              <a:buNone/>
            </a:pPr>
            <a:r>
              <a:rPr lang="sv-SE" dirty="0">
                <a:solidFill>
                  <a:schemeClr val="bg1"/>
                </a:solidFill>
              </a:rPr>
              <a:t>Se regel 39.</a:t>
            </a:r>
            <a:endParaRPr lang="sv-SE" b="0" i="0" u="none" strike="noStrike" baseline="0" dirty="0">
              <a:solidFill>
                <a:schemeClr val="bg1"/>
              </a:solidFill>
            </a:endParaRPr>
          </a:p>
        </p:txBody>
      </p:sp>
    </p:spTree>
    <p:extLst>
      <p:ext uri="{BB962C8B-B14F-4D97-AF65-F5344CB8AC3E}">
        <p14:creationId xmlns:p14="http://schemas.microsoft.com/office/powerpoint/2010/main" val="4421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16</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Övriga regler</a:t>
            </a:r>
            <a:br>
              <a:rPr lang="sv-SE" sz="1050">
                <a:solidFill>
                  <a:schemeClr val="bg1"/>
                </a:solidFill>
              </a:rPr>
            </a:br>
            <a:br>
              <a:rPr lang="sv-SE" sz="1800" b="1">
                <a:solidFill>
                  <a:schemeClr val="bg1"/>
                </a:solidFill>
              </a:rPr>
            </a:br>
            <a:br>
              <a:rPr lang="en-CA" sz="1200">
                <a:solidFill>
                  <a:schemeClr val="bg1"/>
                </a:solidFill>
              </a:rPr>
            </a:br>
            <a:endParaRPr lang="en-CA">
              <a:solidFill>
                <a:schemeClr val="bg1"/>
              </a:solidFill>
            </a:endParaRPr>
          </a:p>
        </p:txBody>
      </p:sp>
      <p:sp>
        <p:nvSpPr>
          <p:cNvPr id="10" name="Platshållare för innehåll 6">
            <a:extLst>
              <a:ext uri="{FF2B5EF4-FFF2-40B4-BE49-F238E27FC236}">
                <a16:creationId xmlns:a16="http://schemas.microsoft.com/office/drawing/2014/main" id="{2E7400B5-AE51-4B8D-A2AF-7F456F093CC2}"/>
              </a:ext>
            </a:extLst>
          </p:cNvPr>
          <p:cNvSpPr txBox="1">
            <a:spLocks/>
          </p:cNvSpPr>
          <p:nvPr/>
        </p:nvSpPr>
        <p:spPr>
          <a:xfrm>
            <a:off x="633647" y="2025648"/>
            <a:ext cx="9859759" cy="3887789"/>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err="1">
                <a:solidFill>
                  <a:schemeClr val="bg1"/>
                </a:solidFill>
              </a:rPr>
              <a:t>Unsportsmanlike</a:t>
            </a:r>
            <a:r>
              <a:rPr lang="sv-SE" sz="1800" dirty="0">
                <a:solidFill>
                  <a:schemeClr val="bg1"/>
                </a:solidFill>
              </a:rPr>
              <a:t> </a:t>
            </a:r>
            <a:r>
              <a:rPr lang="sv-SE" sz="1800" dirty="0" err="1">
                <a:solidFill>
                  <a:schemeClr val="bg1"/>
                </a:solidFill>
              </a:rPr>
              <a:t>conduct</a:t>
            </a:r>
            <a:endParaRPr lang="sv-SE" sz="1800" dirty="0">
              <a:solidFill>
                <a:schemeClr val="bg1"/>
              </a:solidFill>
            </a:endParaRPr>
          </a:p>
          <a:p>
            <a:r>
              <a:rPr lang="sv-SE" sz="1800" b="1" i="0" u="none" strike="noStrike" baseline="0" dirty="0">
                <a:solidFill>
                  <a:schemeClr val="bg1"/>
                </a:solidFill>
                <a:cs typeface="Calibri" panose="020F0502020204030204" pitchFamily="34" charset="0"/>
              </a:rPr>
              <a:t>Definition </a:t>
            </a:r>
            <a:r>
              <a:rPr lang="sv-SE" sz="1800" b="0" i="0" u="none" strike="noStrike" baseline="0" dirty="0">
                <a:solidFill>
                  <a:schemeClr val="bg1"/>
                </a:solidFill>
                <a:cs typeface="Calibri" panose="020F0502020204030204" pitchFamily="34" charset="0"/>
              </a:rPr>
              <a:t>– </a:t>
            </a:r>
            <a:r>
              <a:rPr lang="sv-SE" sz="1800" b="0" i="0" u="none" strike="noStrike" baseline="0" dirty="0" err="1">
                <a:solidFill>
                  <a:schemeClr val="bg1"/>
                </a:solidFill>
                <a:cs typeface="Calibri" panose="020F0502020204030204" pitchFamily="34" charset="0"/>
              </a:rPr>
              <a:t>Unsportsmanlike</a:t>
            </a:r>
            <a:r>
              <a:rPr lang="sv-SE" sz="1800" b="0" i="0" u="none" strike="noStrike" baseline="0" dirty="0">
                <a:solidFill>
                  <a:schemeClr val="bg1"/>
                </a:solidFill>
                <a:cs typeface="Calibri" panose="020F0502020204030204" pitchFamily="34" charset="0"/>
              </a:rPr>
              <a:t> </a:t>
            </a:r>
            <a:r>
              <a:rPr lang="sv-SE" sz="1800" b="0" i="0" u="none" strike="noStrike" baseline="0" dirty="0" err="1">
                <a:solidFill>
                  <a:schemeClr val="bg1"/>
                </a:solidFill>
                <a:cs typeface="Calibri" panose="020F0502020204030204" pitchFamily="34" charset="0"/>
              </a:rPr>
              <a:t>conduct</a:t>
            </a:r>
            <a:r>
              <a:rPr lang="sv-SE" sz="1800" b="0" i="0" u="none" strike="noStrike" baseline="0" dirty="0">
                <a:solidFill>
                  <a:schemeClr val="bg1"/>
                </a:solidFill>
                <a:cs typeface="Calibri" panose="020F0502020204030204" pitchFamily="34" charset="0"/>
              </a:rPr>
              <a:t> ska ådömas den spelare eller ledare som inte uppför sig i den idrottsliga andan av fair play och respekt, som förolämpar, hånar, förnedrar, hotar eller kränker någon person. Mindre straffet, Lagstraff, </a:t>
            </a:r>
            <a:r>
              <a:rPr lang="sv-SE" sz="1800" b="0" i="0" u="none" strike="noStrike" baseline="0" dirty="0" err="1">
                <a:solidFill>
                  <a:schemeClr val="bg1"/>
                </a:solidFill>
                <a:cs typeface="Calibri" panose="020F0502020204030204" pitchFamily="34" charset="0"/>
              </a:rPr>
              <a:t>Misconduct</a:t>
            </a:r>
            <a:r>
              <a:rPr lang="sv-SE" sz="1800" b="0" i="0" u="none" strike="noStrike" baseline="0" dirty="0">
                <a:solidFill>
                  <a:schemeClr val="bg1"/>
                </a:solidFill>
                <a:cs typeface="Calibri" panose="020F0502020204030204" pitchFamily="34" charset="0"/>
              </a:rPr>
              <a:t>, och GM kan utdömas </a:t>
            </a:r>
            <a:r>
              <a:rPr lang="sv-SE" sz="1800" dirty="0">
                <a:solidFill>
                  <a:schemeClr val="bg1"/>
                </a:solidFill>
                <a:cs typeface="Calibri" panose="020F0502020204030204" pitchFamily="34" charset="0"/>
              </a:rPr>
              <a:t>denna förseelse</a:t>
            </a:r>
            <a:endParaRPr lang="sv-SE" sz="1800" b="0" i="0" u="none" strike="noStrike" baseline="0" dirty="0">
              <a:solidFill>
                <a:schemeClr val="bg1"/>
              </a:solidFill>
              <a:cs typeface="Calibri" panose="020F0502020204030204" pitchFamily="34" charset="0"/>
            </a:endParaRPr>
          </a:p>
          <a:p>
            <a:pPr algn="l"/>
            <a:endParaRPr lang="sv-SE" sz="1800" b="0" i="0" u="none" strike="noStrike" baseline="0" dirty="0">
              <a:solidFill>
                <a:schemeClr val="bg1"/>
              </a:solidFill>
              <a:cs typeface="Calibri" panose="020F0502020204030204" pitchFamily="34" charset="0"/>
            </a:endParaRPr>
          </a:p>
          <a:p>
            <a:pPr marL="0" indent="0" algn="l">
              <a:buNone/>
            </a:pPr>
            <a:r>
              <a:rPr lang="sv-SE" sz="1800" dirty="0">
                <a:solidFill>
                  <a:schemeClr val="bg1"/>
                </a:solidFill>
                <a:cs typeface="Calibri" panose="020F0502020204030204" pitchFamily="34" charset="0"/>
              </a:rPr>
              <a:t>Exempel på mindre straffet: </a:t>
            </a:r>
            <a:endParaRPr lang="sv-SE" sz="1800" b="0" i="0" u="none" strike="noStrike" baseline="0" dirty="0">
              <a:solidFill>
                <a:schemeClr val="bg1"/>
              </a:solidFill>
              <a:cs typeface="Calibri" panose="020F0502020204030204" pitchFamily="34" charset="0"/>
            </a:endParaRPr>
          </a:p>
          <a:p>
            <a:pPr marL="0" indent="0" algn="l">
              <a:buNone/>
            </a:pPr>
            <a:r>
              <a:rPr lang="sv-SE" sz="1800" b="0" i="0" u="none" strike="noStrike" baseline="0" dirty="0">
                <a:solidFill>
                  <a:schemeClr val="bg1"/>
                </a:solidFill>
                <a:cs typeface="Calibri" panose="020F0502020204030204" pitchFamily="34" charset="0"/>
              </a:rPr>
              <a:t>En spelare som använder ett kränkande språkbruk mot någon,</a:t>
            </a:r>
            <a:br>
              <a:rPr lang="sv-SE" sz="1800" b="0" i="0" u="none" strike="noStrike" baseline="0" dirty="0">
                <a:solidFill>
                  <a:schemeClr val="bg1"/>
                </a:solidFill>
                <a:cs typeface="Calibri" panose="020F0502020204030204" pitchFamily="34" charset="0"/>
              </a:rPr>
            </a:br>
            <a:r>
              <a:rPr lang="sv-SE" sz="1800" b="0" i="0" u="none" strike="noStrike" baseline="0" dirty="0">
                <a:solidFill>
                  <a:schemeClr val="bg1"/>
                </a:solidFill>
                <a:cs typeface="Calibri" panose="020F0502020204030204" pitchFamily="34" charset="0"/>
              </a:rPr>
              <a:t>En spelare som jublar över att en motståndare gjort sig illa,</a:t>
            </a:r>
            <a:br>
              <a:rPr lang="sv-SE" sz="1800" b="0" i="0" u="none" strike="noStrike" baseline="0" dirty="0">
                <a:solidFill>
                  <a:schemeClr val="bg1"/>
                </a:solidFill>
                <a:cs typeface="Calibri" panose="020F0502020204030204" pitchFamily="34" charset="0"/>
              </a:rPr>
            </a:br>
            <a:r>
              <a:rPr lang="sv-SE" sz="1800" b="0" i="0" u="none" strike="noStrike" baseline="0" dirty="0">
                <a:solidFill>
                  <a:schemeClr val="bg1"/>
                </a:solidFill>
                <a:cs typeface="Calibri" panose="020F0502020204030204" pitchFamily="34" charset="0"/>
              </a:rPr>
              <a:t>En spelare som bromsar i syfte att spruta snö på en motståndare,</a:t>
            </a:r>
            <a:br>
              <a:rPr lang="sv-SE" sz="1800" b="0" i="0" u="none" strike="noStrike" baseline="0" dirty="0">
                <a:solidFill>
                  <a:schemeClr val="bg1"/>
                </a:solidFill>
                <a:cs typeface="Calibri" panose="020F0502020204030204" pitchFamily="34" charset="0"/>
              </a:rPr>
            </a:br>
            <a:r>
              <a:rPr lang="sv-SE" sz="1800" b="0" i="0" u="none" strike="noStrike" baseline="0" dirty="0">
                <a:solidFill>
                  <a:schemeClr val="bg1"/>
                </a:solidFill>
                <a:cs typeface="Calibri" panose="020F0502020204030204" pitchFamily="34" charset="0"/>
              </a:rPr>
              <a:t>En spelare som hånar en motståndare genom överdrivna gester t.ex. efter ett </a:t>
            </a:r>
            <a:r>
              <a:rPr lang="en-CA" sz="1800" b="0" i="0" u="none" strike="noStrike" baseline="0" dirty="0" err="1">
                <a:solidFill>
                  <a:schemeClr val="bg1"/>
                </a:solidFill>
                <a:cs typeface="Calibri" panose="020F0502020204030204" pitchFamily="34" charset="0"/>
              </a:rPr>
              <a:t>mål</a:t>
            </a:r>
            <a:r>
              <a:rPr lang="en-CA" sz="1800" dirty="0">
                <a:solidFill>
                  <a:schemeClr val="bg1"/>
                </a:solidFill>
                <a:cs typeface="Calibri" panose="020F0502020204030204" pitchFamily="34" charset="0"/>
              </a:rPr>
              <a:t>. </a:t>
            </a:r>
          </a:p>
          <a:p>
            <a:pPr marL="0" indent="0" algn="l">
              <a:buNone/>
            </a:pPr>
            <a:r>
              <a:rPr lang="en-CA" sz="1800" dirty="0">
                <a:solidFill>
                  <a:schemeClr val="bg1"/>
                </a:solidFill>
                <a:cs typeface="Calibri" panose="020F0502020204030204" pitchFamily="34" charset="0"/>
              </a:rPr>
              <a:t>Se regel 75.</a:t>
            </a:r>
          </a:p>
        </p:txBody>
      </p:sp>
    </p:spTree>
    <p:extLst>
      <p:ext uri="{BB962C8B-B14F-4D97-AF65-F5344CB8AC3E}">
        <p14:creationId xmlns:p14="http://schemas.microsoft.com/office/powerpoint/2010/main" val="425520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17</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Exempel – övriga situationer</a:t>
            </a:r>
            <a:br>
              <a:rPr lang="sv-SE" sz="1050">
                <a:solidFill>
                  <a:schemeClr val="bg1"/>
                </a:solidFill>
              </a:rPr>
            </a:br>
            <a:br>
              <a:rPr lang="sv-SE" sz="1800" b="1">
                <a:solidFill>
                  <a:schemeClr val="bg1"/>
                </a:solidFill>
              </a:rPr>
            </a:br>
            <a:br>
              <a:rPr lang="en-CA" sz="1200">
                <a:solidFill>
                  <a:schemeClr val="bg1"/>
                </a:solidFill>
              </a:rPr>
            </a:br>
            <a:endParaRPr lang="en-CA">
              <a:solidFill>
                <a:schemeClr val="bg1"/>
              </a:solidFill>
            </a:endParaRPr>
          </a:p>
        </p:txBody>
      </p:sp>
      <p:sp>
        <p:nvSpPr>
          <p:cNvPr id="10" name="Platshållare för innehåll 6">
            <a:extLst>
              <a:ext uri="{FF2B5EF4-FFF2-40B4-BE49-F238E27FC236}">
                <a16:creationId xmlns:a16="http://schemas.microsoft.com/office/drawing/2014/main" id="{2E7400B5-AE51-4B8D-A2AF-7F456F093CC2}"/>
              </a:ext>
            </a:extLst>
          </p:cNvPr>
          <p:cNvSpPr txBox="1">
            <a:spLocks/>
          </p:cNvSpPr>
          <p:nvPr/>
        </p:nvSpPr>
        <p:spPr>
          <a:xfrm>
            <a:off x="633648" y="2025648"/>
            <a:ext cx="4453257" cy="3887789"/>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a:solidFill>
                  <a:schemeClr val="bg1"/>
                </a:solidFill>
              </a:rPr>
              <a:t>Diskutera vid bordet respektive situation. Vad är korrekt bedömning kring dessa och varför ska denna bedömning göras? </a:t>
            </a:r>
            <a:endParaRPr lang="en-CA" sz="1800">
              <a:solidFill>
                <a:schemeClr val="bg1"/>
              </a:solidFill>
            </a:endParaRPr>
          </a:p>
          <a:p>
            <a:endParaRPr lang="sv-SE" sz="1800">
              <a:solidFill>
                <a:schemeClr val="bg1"/>
              </a:solidFill>
            </a:endParaRPr>
          </a:p>
        </p:txBody>
      </p:sp>
      <p:sp>
        <p:nvSpPr>
          <p:cNvPr id="8" name="Platshållare för innehåll 7">
            <a:extLst>
              <a:ext uri="{FF2B5EF4-FFF2-40B4-BE49-F238E27FC236}">
                <a16:creationId xmlns:a16="http://schemas.microsoft.com/office/drawing/2014/main" id="{277C3DDE-23A5-4CFE-AB9E-6D44A4122AD7}"/>
              </a:ext>
            </a:extLst>
          </p:cNvPr>
          <p:cNvSpPr txBox="1">
            <a:spLocks/>
          </p:cNvSpPr>
          <p:nvPr/>
        </p:nvSpPr>
        <p:spPr>
          <a:xfrm>
            <a:off x="5418700" y="2031477"/>
            <a:ext cx="5400676" cy="3887755"/>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400">
                <a:solidFill>
                  <a:schemeClr val="bg1"/>
                </a:solidFill>
              </a:rPr>
              <a:t>1. En spelare skriker från båset efter en utvisning, ”Din jävla fega fitta”</a:t>
            </a:r>
          </a:p>
          <a:p>
            <a:endParaRPr lang="sv-SE" sz="1400">
              <a:solidFill>
                <a:schemeClr val="bg1"/>
              </a:solidFill>
            </a:endParaRPr>
          </a:p>
          <a:p>
            <a:r>
              <a:rPr lang="sv-SE" sz="1400">
                <a:solidFill>
                  <a:schemeClr val="bg1"/>
                </a:solidFill>
              </a:rPr>
              <a:t>2. En spelare slår klubban i sargen efter att ha missat ett friläge och skjutit pucken utanför målet. </a:t>
            </a:r>
          </a:p>
          <a:p>
            <a:endParaRPr lang="sv-SE" sz="1400">
              <a:solidFill>
                <a:schemeClr val="bg1"/>
              </a:solidFill>
            </a:endParaRPr>
          </a:p>
          <a:p>
            <a:r>
              <a:rPr lang="sv-SE" sz="1400">
                <a:solidFill>
                  <a:schemeClr val="bg1"/>
                </a:solidFill>
              </a:rPr>
              <a:t>3. En spelare sitter utvisad och i samband med en avvaktande utvisning på en spelare i sitt eget lag ställer han sig upp och börjar slå med klubban på plexiglaset. </a:t>
            </a:r>
          </a:p>
          <a:p>
            <a:endParaRPr lang="sv-SE" sz="1400">
              <a:solidFill>
                <a:schemeClr val="bg1"/>
              </a:solidFill>
            </a:endParaRPr>
          </a:p>
          <a:p>
            <a:r>
              <a:rPr lang="sv-SE" sz="1400">
                <a:solidFill>
                  <a:schemeClr val="bg1"/>
                </a:solidFill>
              </a:rPr>
              <a:t>4. I samband med en varning vid tekning så säger centern till linjedomarna ”men släpp pucken för fan, är du efterbliven?”. </a:t>
            </a:r>
            <a:endParaRPr lang="en-CA" sz="1400">
              <a:solidFill>
                <a:schemeClr val="bg1"/>
              </a:solidFill>
            </a:endParaRPr>
          </a:p>
        </p:txBody>
      </p:sp>
    </p:spTree>
    <p:extLst>
      <p:ext uri="{BB962C8B-B14F-4D97-AF65-F5344CB8AC3E}">
        <p14:creationId xmlns:p14="http://schemas.microsoft.com/office/powerpoint/2010/main" val="319755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54386-09F9-4540-86CC-A55AD40557C6}"/>
              </a:ext>
            </a:extLst>
          </p:cNvPr>
          <p:cNvSpPr>
            <a:spLocks noGrp="1"/>
          </p:cNvSpPr>
          <p:nvPr>
            <p:ph type="ctrTitle"/>
          </p:nvPr>
        </p:nvSpPr>
        <p:spPr/>
        <p:txBody>
          <a:bodyPr/>
          <a:lstStyle/>
          <a:p>
            <a:r>
              <a:rPr lang="sv-SE"/>
              <a:t>Regelgenomgång </a:t>
            </a:r>
            <a:br>
              <a:rPr lang="sv-SE"/>
            </a:br>
            <a:r>
              <a:rPr lang="sv-SE"/>
              <a:t>Ungdom</a:t>
            </a:r>
            <a:br>
              <a:rPr lang="sv-SE"/>
            </a:br>
            <a:r>
              <a:rPr lang="sv-SE"/>
              <a:t>2023/2024</a:t>
            </a:r>
          </a:p>
        </p:txBody>
      </p:sp>
      <p:sp>
        <p:nvSpPr>
          <p:cNvPr id="9" name="Underrubrik 8">
            <a:extLst>
              <a:ext uri="{FF2B5EF4-FFF2-40B4-BE49-F238E27FC236}">
                <a16:creationId xmlns:a16="http://schemas.microsoft.com/office/drawing/2014/main" id="{FE028578-20DF-B058-C524-1B6E8D528F47}"/>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426623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0E34E48-C135-426F-B4DC-3FCCBB108F8B}"/>
              </a:ext>
            </a:extLst>
          </p:cNvPr>
          <p:cNvSpPr>
            <a:spLocks noGrp="1"/>
          </p:cNvSpPr>
          <p:nvPr>
            <p:ph type="ftr" sz="quarter" idx="11"/>
          </p:nvPr>
        </p:nvSpPr>
        <p:spPr/>
        <p:txBody>
          <a:bodyPr/>
          <a:lstStyle/>
          <a:p>
            <a:r>
              <a:rPr lang="sv-SE"/>
              <a:t>Regelgenomgång Ungdom 2023/2024</a:t>
            </a:r>
          </a:p>
        </p:txBody>
      </p:sp>
      <p:sp>
        <p:nvSpPr>
          <p:cNvPr id="3" name="Platshållare för bildnummer 2">
            <a:extLst>
              <a:ext uri="{FF2B5EF4-FFF2-40B4-BE49-F238E27FC236}">
                <a16:creationId xmlns:a16="http://schemas.microsoft.com/office/drawing/2014/main" id="{B3004957-385F-4C70-BE74-D5BE1D7C75FB}"/>
              </a:ext>
            </a:extLst>
          </p:cNvPr>
          <p:cNvSpPr>
            <a:spLocks noGrp="1"/>
          </p:cNvSpPr>
          <p:nvPr>
            <p:ph type="sldNum" sz="quarter" idx="12"/>
          </p:nvPr>
        </p:nvSpPr>
        <p:spPr/>
        <p:txBody>
          <a:bodyPr/>
          <a:lstStyle/>
          <a:p>
            <a:fld id="{6DDB0A55-353B-0141-AD40-F868C66FD585}" type="slidenum">
              <a:rPr lang="sv-SE" smtClean="0"/>
              <a:pPr/>
              <a:t>2</a:t>
            </a:fld>
            <a:endParaRPr lang="sv-SE"/>
          </a:p>
        </p:txBody>
      </p:sp>
      <p:sp>
        <p:nvSpPr>
          <p:cNvPr id="4" name="Rubrik 3">
            <a:extLst>
              <a:ext uri="{FF2B5EF4-FFF2-40B4-BE49-F238E27FC236}">
                <a16:creationId xmlns:a16="http://schemas.microsoft.com/office/drawing/2014/main" id="{6332050F-ED0B-48E5-92C9-EE4EF24296AD}"/>
              </a:ext>
            </a:extLst>
          </p:cNvPr>
          <p:cNvSpPr>
            <a:spLocks noGrp="1"/>
          </p:cNvSpPr>
          <p:nvPr>
            <p:ph type="title"/>
          </p:nvPr>
        </p:nvSpPr>
        <p:spPr/>
        <p:txBody>
          <a:bodyPr/>
          <a:lstStyle/>
          <a:p>
            <a:r>
              <a:rPr lang="sv-SE">
                <a:solidFill>
                  <a:schemeClr val="bg1"/>
                </a:solidFill>
                <a:latin typeface="+mj-lt"/>
              </a:rPr>
              <a:t>Om regelgenomgången</a:t>
            </a:r>
            <a:br>
              <a:rPr lang="sv-SE" sz="2400">
                <a:solidFill>
                  <a:schemeClr val="bg1"/>
                </a:solidFill>
              </a:rPr>
            </a:br>
            <a:br>
              <a:rPr lang="sv-SE" sz="2400">
                <a:solidFill>
                  <a:schemeClr val="bg1"/>
                </a:solidFill>
              </a:rPr>
            </a:br>
            <a:r>
              <a:rPr lang="sv-SE" sz="2400">
                <a:solidFill>
                  <a:schemeClr val="bg1"/>
                </a:solidFill>
              </a:rPr>
              <a:t>Denna regelgenomgång syftar till att ge dig som ungdomsdomare en grundläggande kunskap om spelets regler. </a:t>
            </a:r>
            <a:br>
              <a:rPr lang="sv-SE" sz="2400">
                <a:solidFill>
                  <a:schemeClr val="bg1"/>
                </a:solidFill>
              </a:rPr>
            </a:br>
            <a:br>
              <a:rPr lang="sv-SE" sz="2400">
                <a:solidFill>
                  <a:schemeClr val="bg1"/>
                </a:solidFill>
              </a:rPr>
            </a:br>
            <a:r>
              <a:rPr lang="sv-SE" sz="2400">
                <a:solidFill>
                  <a:schemeClr val="bg1"/>
                </a:solidFill>
              </a:rPr>
              <a:t>Vi kommer dels att översiktligt gå igenom reglerna, säsongens regelnyheter samt se film på utvalda situationer. </a:t>
            </a:r>
            <a:endParaRPr lang="sv-SE" sz="2400">
              <a:solidFill>
                <a:schemeClr val="bg1"/>
              </a:solidFill>
              <a:latin typeface="+mj-lt"/>
            </a:endParaRPr>
          </a:p>
        </p:txBody>
      </p:sp>
    </p:spTree>
    <p:extLst>
      <p:ext uri="{BB962C8B-B14F-4D97-AF65-F5344CB8AC3E}">
        <p14:creationId xmlns:p14="http://schemas.microsoft.com/office/powerpoint/2010/main" val="32403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3</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pPr marL="0" indent="0">
              <a:buNone/>
            </a:pPr>
            <a:r>
              <a:rPr lang="sv-SE">
                <a:solidFill>
                  <a:schemeClr val="bg1"/>
                </a:solidFill>
                <a:latin typeface="+mj-lt"/>
              </a:rPr>
              <a:t>Team </a:t>
            </a:r>
            <a:r>
              <a:rPr lang="sv-SE" err="1">
                <a:solidFill>
                  <a:schemeClr val="bg1"/>
                </a:solidFill>
                <a:latin typeface="+mj-lt"/>
              </a:rPr>
              <a:t>Work</a:t>
            </a:r>
            <a:br>
              <a:rPr lang="sv-SE">
                <a:solidFill>
                  <a:schemeClr val="bg1"/>
                </a:solidFill>
              </a:rPr>
            </a:br>
            <a:br>
              <a:rPr lang="sv-SE">
                <a:solidFill>
                  <a:schemeClr val="bg1"/>
                </a:solidFill>
              </a:rPr>
            </a:br>
            <a:r>
              <a:rPr lang="sv-SE" sz="2000">
                <a:solidFill>
                  <a:schemeClr val="bg1"/>
                </a:solidFill>
              </a:rPr>
              <a:t>Vi är ett team på isen och alla har ansvar för att matchen genomförs på bästa sätt.</a:t>
            </a:r>
            <a:br>
              <a:rPr lang="sv-SE" sz="2000">
                <a:solidFill>
                  <a:schemeClr val="bg1"/>
                </a:solidFill>
              </a:rPr>
            </a:br>
            <a:br>
              <a:rPr lang="sv-SE" sz="2000">
                <a:solidFill>
                  <a:schemeClr val="bg1"/>
                </a:solidFill>
              </a:rPr>
            </a:br>
            <a:r>
              <a:rPr lang="sv-SE" sz="2000">
                <a:solidFill>
                  <a:schemeClr val="bg1"/>
                </a:solidFill>
              </a:rPr>
              <a:t>Om vi hamnar i svåra situationer på isen kan vi alltid ta</a:t>
            </a:r>
            <a:br>
              <a:rPr lang="sv-SE" sz="2000">
                <a:solidFill>
                  <a:schemeClr val="bg1"/>
                </a:solidFill>
              </a:rPr>
            </a:br>
            <a:r>
              <a:rPr lang="sv-SE" sz="2000">
                <a:solidFill>
                  <a:schemeClr val="bg1"/>
                </a:solidFill>
              </a:rPr>
              <a:t>en kortare paus och diskutera tillsammans hur vi löser </a:t>
            </a:r>
            <a:br>
              <a:rPr lang="sv-SE" sz="2000">
                <a:solidFill>
                  <a:schemeClr val="bg1"/>
                </a:solidFill>
              </a:rPr>
            </a:br>
            <a:r>
              <a:rPr lang="sv-SE" sz="2000">
                <a:solidFill>
                  <a:schemeClr val="bg1"/>
                </a:solidFill>
              </a:rPr>
              <a:t>problemet på bästa sätt.</a:t>
            </a:r>
            <a:br>
              <a:rPr lang="sv-SE" sz="2000">
                <a:solidFill>
                  <a:schemeClr val="bg1"/>
                </a:solidFill>
              </a:rPr>
            </a:br>
            <a:br>
              <a:rPr lang="sv-SE" sz="2000">
                <a:solidFill>
                  <a:schemeClr val="bg1"/>
                </a:solidFill>
              </a:rPr>
            </a:br>
            <a:r>
              <a:rPr lang="sv-SE" sz="2000">
                <a:solidFill>
                  <a:schemeClr val="bg1"/>
                </a:solidFill>
              </a:rPr>
              <a:t>Kom ihåg – vi är det tredje laget!</a:t>
            </a:r>
            <a:br>
              <a:rPr lang="en-CA" sz="2000">
                <a:solidFill>
                  <a:schemeClr val="bg1"/>
                </a:solidFill>
              </a:rPr>
            </a:br>
            <a:br>
              <a:rPr lang="sv-SE" sz="2000">
                <a:solidFill>
                  <a:schemeClr val="bg1"/>
                </a:solidFill>
              </a:rPr>
            </a:br>
            <a:br>
              <a:rPr lang="sv-SE" sz="2000">
                <a:solidFill>
                  <a:schemeClr val="bg1"/>
                </a:solidFill>
              </a:rPr>
            </a:br>
            <a:endParaRPr lang="en-CA" sz="2000">
              <a:solidFill>
                <a:schemeClr val="bg1"/>
              </a:solidFill>
            </a:endParaRPr>
          </a:p>
        </p:txBody>
      </p:sp>
    </p:spTree>
    <p:extLst>
      <p:ext uri="{BB962C8B-B14F-4D97-AF65-F5344CB8AC3E}">
        <p14:creationId xmlns:p14="http://schemas.microsoft.com/office/powerpoint/2010/main" val="240462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8A3186A-FB3F-4FC9-B2FC-E9264EEB3518}"/>
              </a:ext>
            </a:extLst>
          </p:cNvPr>
          <p:cNvSpPr>
            <a:spLocks noGrp="1"/>
          </p:cNvSpPr>
          <p:nvPr>
            <p:ph type="ftr" sz="quarter" idx="11"/>
          </p:nvPr>
        </p:nvSpPr>
        <p:spPr/>
        <p:txBody>
          <a:bodyPr/>
          <a:lstStyle/>
          <a:p>
            <a:r>
              <a:rPr lang="sv-SE"/>
              <a:t>Regelgenomgång Ungdom 2023/2024</a:t>
            </a:r>
          </a:p>
        </p:txBody>
      </p:sp>
      <p:sp>
        <p:nvSpPr>
          <p:cNvPr id="3" name="Platshållare för bildnummer 2">
            <a:extLst>
              <a:ext uri="{FF2B5EF4-FFF2-40B4-BE49-F238E27FC236}">
                <a16:creationId xmlns:a16="http://schemas.microsoft.com/office/drawing/2014/main" id="{58FBD995-3087-4BFD-BD6D-28760C3E973A}"/>
              </a:ext>
            </a:extLst>
          </p:cNvPr>
          <p:cNvSpPr>
            <a:spLocks noGrp="1"/>
          </p:cNvSpPr>
          <p:nvPr>
            <p:ph type="sldNum" sz="quarter" idx="12"/>
          </p:nvPr>
        </p:nvSpPr>
        <p:spPr/>
        <p:txBody>
          <a:bodyPr/>
          <a:lstStyle/>
          <a:p>
            <a:fld id="{6DDB0A55-353B-0141-AD40-F868C66FD585}" type="slidenum">
              <a:rPr lang="sv-SE" smtClean="0"/>
              <a:pPr/>
              <a:t>4</a:t>
            </a:fld>
            <a:endParaRPr lang="sv-SE"/>
          </a:p>
        </p:txBody>
      </p:sp>
      <p:sp>
        <p:nvSpPr>
          <p:cNvPr id="4" name="Rubrik 3">
            <a:extLst>
              <a:ext uri="{FF2B5EF4-FFF2-40B4-BE49-F238E27FC236}">
                <a16:creationId xmlns:a16="http://schemas.microsoft.com/office/drawing/2014/main" id="{C8E3BBBF-F63B-41B4-84D8-10211FD40429}"/>
              </a:ext>
            </a:extLst>
          </p:cNvPr>
          <p:cNvSpPr>
            <a:spLocks noGrp="1"/>
          </p:cNvSpPr>
          <p:nvPr>
            <p:ph type="title"/>
          </p:nvPr>
        </p:nvSpPr>
        <p:spPr/>
        <p:txBody>
          <a:bodyPr/>
          <a:lstStyle/>
          <a:p>
            <a:r>
              <a:rPr lang="sv-SE"/>
              <a:t>Spelförstörande </a:t>
            </a:r>
            <a:br>
              <a:rPr lang="sv-SE"/>
            </a:br>
            <a:r>
              <a:rPr lang="sv-SE"/>
              <a:t>moment</a:t>
            </a:r>
            <a:endParaRPr lang="en-CA"/>
          </a:p>
        </p:txBody>
      </p:sp>
    </p:spTree>
    <p:extLst>
      <p:ext uri="{BB962C8B-B14F-4D97-AF65-F5344CB8AC3E}">
        <p14:creationId xmlns:p14="http://schemas.microsoft.com/office/powerpoint/2010/main" val="162449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5</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Spelförstörande moment</a:t>
            </a:r>
            <a:br>
              <a:rPr lang="sv-SE">
                <a:solidFill>
                  <a:schemeClr val="bg1"/>
                </a:solidFill>
              </a:rPr>
            </a:br>
            <a:br>
              <a:rPr lang="sv-SE">
                <a:solidFill>
                  <a:schemeClr val="bg1"/>
                </a:solidFill>
              </a:rPr>
            </a:br>
            <a:r>
              <a:rPr lang="sv-SE" sz="2000">
                <a:solidFill>
                  <a:schemeClr val="bg1"/>
                </a:solidFill>
              </a:rPr>
              <a:t>Ishockey ska vara fartfylld och teknisk. Domarnas instruktioner är att främja dom skickligaste spelarna genom att döma strikt avseende regelbrott som är spelförstörande eller där klubban används på ett </a:t>
            </a:r>
            <a:r>
              <a:rPr lang="en-CA" sz="2000" err="1">
                <a:solidFill>
                  <a:schemeClr val="bg1"/>
                </a:solidFill>
              </a:rPr>
              <a:t>felaktigt</a:t>
            </a:r>
            <a:r>
              <a:rPr lang="en-CA" sz="2000">
                <a:solidFill>
                  <a:schemeClr val="bg1"/>
                </a:solidFill>
              </a:rPr>
              <a:t> </a:t>
            </a:r>
            <a:r>
              <a:rPr lang="en-CA" sz="2000" err="1">
                <a:solidFill>
                  <a:schemeClr val="bg1"/>
                </a:solidFill>
              </a:rPr>
              <a:t>sätt</a:t>
            </a:r>
            <a:r>
              <a:rPr lang="en-CA" sz="2000">
                <a:solidFill>
                  <a:schemeClr val="bg1"/>
                </a:solidFill>
              </a:rPr>
              <a:t>. </a:t>
            </a:r>
            <a:br>
              <a:rPr lang="en-CA" sz="2000">
                <a:solidFill>
                  <a:schemeClr val="bg1"/>
                </a:solidFill>
              </a:rPr>
            </a:br>
            <a:br>
              <a:rPr lang="sv-SE" sz="2000">
                <a:solidFill>
                  <a:schemeClr val="bg1"/>
                </a:solidFill>
              </a:rPr>
            </a:br>
            <a:r>
              <a:rPr lang="sv-SE" sz="2000">
                <a:solidFill>
                  <a:schemeClr val="bg1"/>
                </a:solidFill>
              </a:rPr>
              <a:t>Spelförstörande moment är den vanligaste kategorin av förseelser som sker i en match och dom förseelser där vi gör allra flest bedömningar. Att likrikta bedömningar runt spelförstörande moment är därför extra viktigt. </a:t>
            </a:r>
            <a:br>
              <a:rPr lang="sv-SE" sz="2000">
                <a:solidFill>
                  <a:schemeClr val="bg1"/>
                </a:solidFill>
              </a:rPr>
            </a:br>
            <a:br>
              <a:rPr lang="sv-SE" sz="2000">
                <a:solidFill>
                  <a:schemeClr val="bg1"/>
                </a:solidFill>
              </a:rPr>
            </a:br>
            <a:br>
              <a:rPr lang="sv-SE" sz="1050"/>
            </a:br>
            <a:br>
              <a:rPr lang="sv-SE" sz="1800" b="1">
                <a:solidFill>
                  <a:schemeClr val="accent6"/>
                </a:solidFill>
              </a:rPr>
            </a:br>
            <a:br>
              <a:rPr lang="sv-SE">
                <a:solidFill>
                  <a:schemeClr val="accent6"/>
                </a:solidFill>
              </a:rPr>
            </a:br>
            <a:br>
              <a:rPr lang="sv-SE">
                <a:solidFill>
                  <a:schemeClr val="accent6"/>
                </a:solidFill>
              </a:rPr>
            </a:br>
            <a:endParaRPr lang="en-CA">
              <a:solidFill>
                <a:schemeClr val="accent6"/>
              </a:solidFill>
            </a:endParaRPr>
          </a:p>
        </p:txBody>
      </p:sp>
    </p:spTree>
    <p:extLst>
      <p:ext uri="{BB962C8B-B14F-4D97-AF65-F5344CB8AC3E}">
        <p14:creationId xmlns:p14="http://schemas.microsoft.com/office/powerpoint/2010/main" val="91870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6</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Fokusregler</a:t>
            </a:r>
            <a:br>
              <a:rPr lang="sv-SE">
                <a:solidFill>
                  <a:schemeClr val="bg1"/>
                </a:solidFill>
              </a:rPr>
            </a:br>
            <a:br>
              <a:rPr lang="sv-SE">
                <a:solidFill>
                  <a:schemeClr val="bg1"/>
                </a:solidFill>
              </a:rPr>
            </a:br>
            <a:br>
              <a:rPr lang="sv-SE" sz="1050"/>
            </a:br>
            <a:br>
              <a:rPr lang="sv-SE" sz="1800" b="1">
                <a:solidFill>
                  <a:schemeClr val="accent6"/>
                </a:solidFill>
              </a:rPr>
            </a:br>
            <a:br>
              <a:rPr lang="sv-SE">
                <a:solidFill>
                  <a:schemeClr val="accent6"/>
                </a:solidFill>
              </a:rPr>
            </a:br>
            <a:br>
              <a:rPr lang="sv-SE">
                <a:solidFill>
                  <a:schemeClr val="accent6"/>
                </a:solidFill>
              </a:rPr>
            </a:br>
            <a:endParaRPr lang="en-CA">
              <a:solidFill>
                <a:schemeClr val="accent6"/>
              </a:solidFill>
            </a:endParaRPr>
          </a:p>
        </p:txBody>
      </p:sp>
      <p:sp>
        <p:nvSpPr>
          <p:cNvPr id="8" name="Platshållare för innehåll 6">
            <a:extLst>
              <a:ext uri="{FF2B5EF4-FFF2-40B4-BE49-F238E27FC236}">
                <a16:creationId xmlns:a16="http://schemas.microsoft.com/office/drawing/2014/main" id="{E905BF1B-5C57-45F7-96B2-C3F951252C23}"/>
              </a:ext>
            </a:extLst>
          </p:cNvPr>
          <p:cNvSpPr txBox="1">
            <a:spLocks/>
          </p:cNvSpPr>
          <p:nvPr/>
        </p:nvSpPr>
        <p:spPr>
          <a:xfrm>
            <a:off x="464970" y="1852349"/>
            <a:ext cx="5388913" cy="4384939"/>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u="sng">
                <a:solidFill>
                  <a:schemeClr val="bg1"/>
                </a:solidFill>
              </a:rPr>
              <a:t>Hooking</a:t>
            </a:r>
          </a:p>
          <a:p>
            <a:r>
              <a:rPr lang="sv-SE" b="1">
                <a:solidFill>
                  <a:schemeClr val="bg1"/>
                </a:solidFill>
              </a:rPr>
              <a:t>Definition </a:t>
            </a:r>
            <a:r>
              <a:rPr lang="sv-SE">
                <a:solidFill>
                  <a:schemeClr val="bg1"/>
                </a:solidFill>
              </a:rPr>
              <a:t>– Hooking ska ådömas den spelare som använder sin klubba för att bromsa upp eller hindra en motståndare. </a:t>
            </a:r>
          </a:p>
          <a:p>
            <a:r>
              <a:rPr lang="sv-SE">
                <a:solidFill>
                  <a:schemeClr val="bg1"/>
                </a:solidFill>
              </a:rPr>
              <a:t>Det är tillåtet att låsa fast en puckförares klubba genom att lägga sin egen klubba ovanför motståndarens och pressa dennes klubba nedåt med hjälp av sin egen styrka. </a:t>
            </a:r>
          </a:p>
          <a:p>
            <a:r>
              <a:rPr lang="sv-SE">
                <a:solidFill>
                  <a:schemeClr val="bg1"/>
                </a:solidFill>
              </a:rPr>
              <a:t>Däremot är det inte tillåtet att använda sin egen klubba mot en motståndares klubba ovanför den nedre handsken på motståndaren. </a:t>
            </a:r>
          </a:p>
          <a:p>
            <a:pPr marL="0" indent="0">
              <a:buFont typeface="Arial" panose="020B0604020202020204" pitchFamily="34" charset="0"/>
              <a:buNone/>
            </a:pPr>
            <a:endParaRPr lang="en-CA"/>
          </a:p>
        </p:txBody>
      </p:sp>
      <p:sp>
        <p:nvSpPr>
          <p:cNvPr id="9" name="Platshållare för innehåll 7">
            <a:extLst>
              <a:ext uri="{FF2B5EF4-FFF2-40B4-BE49-F238E27FC236}">
                <a16:creationId xmlns:a16="http://schemas.microsoft.com/office/drawing/2014/main" id="{1C9BB723-D8AC-459F-8268-6337BA539DEC}"/>
              </a:ext>
            </a:extLst>
          </p:cNvPr>
          <p:cNvSpPr txBox="1">
            <a:spLocks/>
          </p:cNvSpPr>
          <p:nvPr/>
        </p:nvSpPr>
        <p:spPr>
          <a:xfrm>
            <a:off x="6160563" y="1852349"/>
            <a:ext cx="5400676" cy="3887755"/>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u="sng">
                <a:solidFill>
                  <a:schemeClr val="bg1"/>
                </a:solidFill>
              </a:rPr>
              <a:t>Slashing</a:t>
            </a:r>
          </a:p>
          <a:p>
            <a:r>
              <a:rPr lang="sv-SE" b="1">
                <a:solidFill>
                  <a:schemeClr val="bg1"/>
                </a:solidFill>
              </a:rPr>
              <a:t>Definition </a:t>
            </a:r>
            <a:r>
              <a:rPr lang="sv-SE">
                <a:solidFill>
                  <a:schemeClr val="bg1"/>
                </a:solidFill>
              </a:rPr>
              <a:t>– Slashing ska ådömas den spelare som slår en motståndare med sin klubba, eller som svingar sin klubba på ett hotfullt sätt mot en motståndare. Lösa slag med klubban mot en motståndares byxa eller benskydd ska inte </a:t>
            </a:r>
            <a:r>
              <a:rPr lang="en-CA" err="1">
                <a:solidFill>
                  <a:schemeClr val="bg1"/>
                </a:solidFill>
              </a:rPr>
              <a:t>bedömas</a:t>
            </a:r>
            <a:r>
              <a:rPr lang="en-CA">
                <a:solidFill>
                  <a:schemeClr val="bg1"/>
                </a:solidFill>
              </a:rPr>
              <a:t> </a:t>
            </a:r>
            <a:r>
              <a:rPr lang="en-CA" err="1">
                <a:solidFill>
                  <a:schemeClr val="bg1"/>
                </a:solidFill>
              </a:rPr>
              <a:t>som</a:t>
            </a:r>
            <a:r>
              <a:rPr lang="en-CA">
                <a:solidFill>
                  <a:schemeClr val="bg1"/>
                </a:solidFill>
              </a:rPr>
              <a:t> slashing. </a:t>
            </a:r>
          </a:p>
          <a:p>
            <a:r>
              <a:rPr lang="sv-SE">
                <a:solidFill>
                  <a:schemeClr val="bg1"/>
                </a:solidFill>
              </a:rPr>
              <a:t>Hårda slag med klubban mot en motståndares kropp, klubba eller händer ska betraktas som slashing. </a:t>
            </a:r>
          </a:p>
          <a:p>
            <a:r>
              <a:rPr lang="sv-SE">
                <a:solidFill>
                  <a:schemeClr val="bg1"/>
                </a:solidFill>
              </a:rPr>
              <a:t>Det är dock tillåtet att slå med sin klubba på en motståndares klubba under händerna i syfte att vinna pucken så länge detta slag inte är onödigt hårt enligt domarens bedömning</a:t>
            </a:r>
          </a:p>
        </p:txBody>
      </p:sp>
    </p:spTree>
    <p:extLst>
      <p:ext uri="{BB962C8B-B14F-4D97-AF65-F5344CB8AC3E}">
        <p14:creationId xmlns:p14="http://schemas.microsoft.com/office/powerpoint/2010/main" val="327615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7</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Fokusregler</a:t>
            </a:r>
            <a:br>
              <a:rPr lang="sv-SE">
                <a:solidFill>
                  <a:schemeClr val="bg1"/>
                </a:solidFill>
              </a:rPr>
            </a:br>
            <a:br>
              <a:rPr lang="sv-SE">
                <a:solidFill>
                  <a:schemeClr val="bg1"/>
                </a:solidFill>
              </a:rPr>
            </a:br>
            <a:br>
              <a:rPr lang="sv-SE" sz="1050"/>
            </a:br>
            <a:br>
              <a:rPr lang="sv-SE" sz="1800" b="1">
                <a:solidFill>
                  <a:schemeClr val="accent6"/>
                </a:solidFill>
              </a:rPr>
            </a:br>
            <a:br>
              <a:rPr lang="sv-SE">
                <a:solidFill>
                  <a:schemeClr val="accent6"/>
                </a:solidFill>
              </a:rPr>
            </a:br>
            <a:br>
              <a:rPr lang="sv-SE">
                <a:solidFill>
                  <a:schemeClr val="accent6"/>
                </a:solidFill>
              </a:rPr>
            </a:br>
            <a:endParaRPr lang="en-CA">
              <a:solidFill>
                <a:schemeClr val="accent6"/>
              </a:solidFill>
            </a:endParaRPr>
          </a:p>
        </p:txBody>
      </p:sp>
      <p:sp>
        <p:nvSpPr>
          <p:cNvPr id="8" name="Platshållare för innehåll 6">
            <a:extLst>
              <a:ext uri="{FF2B5EF4-FFF2-40B4-BE49-F238E27FC236}">
                <a16:creationId xmlns:a16="http://schemas.microsoft.com/office/drawing/2014/main" id="{E905BF1B-5C57-45F7-96B2-C3F951252C23}"/>
              </a:ext>
            </a:extLst>
          </p:cNvPr>
          <p:cNvSpPr txBox="1">
            <a:spLocks/>
          </p:cNvSpPr>
          <p:nvPr/>
        </p:nvSpPr>
        <p:spPr>
          <a:xfrm>
            <a:off x="381740" y="1473693"/>
            <a:ext cx="5472143" cy="4763595"/>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u="sng">
                <a:solidFill>
                  <a:schemeClr val="bg1"/>
                </a:solidFill>
              </a:rPr>
              <a:t>Tripping</a:t>
            </a:r>
          </a:p>
          <a:p>
            <a:pPr algn="l"/>
            <a:r>
              <a:rPr lang="sv-SE" b="1" i="0" u="none" strike="noStrike" baseline="0">
                <a:solidFill>
                  <a:schemeClr val="bg1"/>
                </a:solidFill>
              </a:rPr>
              <a:t>Definition </a:t>
            </a:r>
            <a:r>
              <a:rPr lang="sv-SE" b="0" i="0" u="none" strike="noStrike" baseline="0">
                <a:solidFill>
                  <a:schemeClr val="bg1"/>
                </a:solidFill>
              </a:rPr>
              <a:t>– Tripping ska ådömas den spelare som fäller en motståndare med hjälp av sin klubba, fot, arm, armbåge eller ben. </a:t>
            </a:r>
          </a:p>
          <a:p>
            <a:pPr algn="l"/>
            <a:r>
              <a:rPr lang="sv-SE" b="0" i="0" u="none" strike="noStrike" baseline="0">
                <a:solidFill>
                  <a:schemeClr val="bg1"/>
                </a:solidFill>
              </a:rPr>
              <a:t>Oavsiktliga </a:t>
            </a:r>
            <a:r>
              <a:rPr lang="sv-SE" b="0" i="0" u="none" strike="noStrike" baseline="0" err="1">
                <a:solidFill>
                  <a:schemeClr val="bg1"/>
                </a:solidFill>
              </a:rPr>
              <a:t>trippingförseelser</a:t>
            </a:r>
            <a:r>
              <a:rPr lang="sv-SE" b="0" i="0" u="none" strike="noStrike" baseline="0">
                <a:solidFill>
                  <a:schemeClr val="bg1"/>
                </a:solidFill>
              </a:rPr>
              <a:t> som sker precis i samband med att spelet stoppas, där den ena spelaren hinner slappna av, ska inte bestraffas om domaren inte bedömer att det finns ett uppsåt att fälla motståndaren. </a:t>
            </a:r>
          </a:p>
          <a:p>
            <a:pPr algn="l"/>
            <a:r>
              <a:rPr lang="sv-SE" b="0" i="0" u="none" strike="noStrike" baseline="0">
                <a:solidFill>
                  <a:schemeClr val="bg1"/>
                </a:solidFill>
              </a:rPr>
              <a:t>Om en spelare jagar en motståndare och kastar sig för att slå undan pucken, och träffar pucken först och därefter kroppen eller foten på motståndaren så att denne faller, ska tripping ändå utdömas. </a:t>
            </a:r>
          </a:p>
          <a:p>
            <a:pPr marL="0" indent="0">
              <a:buFont typeface="Arial" panose="020B0604020202020204" pitchFamily="34" charset="0"/>
              <a:buNone/>
            </a:pPr>
            <a:endParaRPr lang="en-CA"/>
          </a:p>
        </p:txBody>
      </p:sp>
      <p:sp>
        <p:nvSpPr>
          <p:cNvPr id="9" name="Platshållare för innehåll 7">
            <a:extLst>
              <a:ext uri="{FF2B5EF4-FFF2-40B4-BE49-F238E27FC236}">
                <a16:creationId xmlns:a16="http://schemas.microsoft.com/office/drawing/2014/main" id="{1C9BB723-D8AC-459F-8268-6337BA539DEC}"/>
              </a:ext>
            </a:extLst>
          </p:cNvPr>
          <p:cNvSpPr txBox="1">
            <a:spLocks/>
          </p:cNvSpPr>
          <p:nvPr/>
        </p:nvSpPr>
        <p:spPr>
          <a:xfrm>
            <a:off x="6089096" y="1473694"/>
            <a:ext cx="5472143" cy="4515002"/>
          </a:xfrm>
          <a:prstGeom prst="rect">
            <a:avLst/>
          </a:prstGeom>
        </p:spPr>
        <p:txBody>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u="sng">
                <a:solidFill>
                  <a:schemeClr val="bg1"/>
                </a:solidFill>
              </a:rPr>
              <a:t>Holding &amp; Holding the Stick</a:t>
            </a:r>
          </a:p>
          <a:p>
            <a:pPr algn="l"/>
            <a:r>
              <a:rPr lang="sv-SE" sz="1600" b="1" i="0" u="none" strike="noStrike" baseline="0">
                <a:solidFill>
                  <a:schemeClr val="bg1"/>
                </a:solidFill>
              </a:rPr>
              <a:t>Definition </a:t>
            </a:r>
            <a:r>
              <a:rPr lang="sv-SE" sz="1600" b="0" i="0" u="none" strike="noStrike" baseline="0">
                <a:solidFill>
                  <a:schemeClr val="bg1"/>
                </a:solidFill>
              </a:rPr>
              <a:t>– Holding ska ådömas den spelare som håller fast och hindrar en motståndare från att röra sig fritt.</a:t>
            </a:r>
          </a:p>
          <a:p>
            <a:pPr algn="l"/>
            <a:r>
              <a:rPr lang="sv-SE" sz="1600" b="0" i="0" u="none" strike="noStrike" baseline="0">
                <a:solidFill>
                  <a:schemeClr val="bg1"/>
                </a:solidFill>
              </a:rPr>
              <a:t> Holding innefattar att hålla fast med händerna samt att stänga in någon mot sargen med sin kropp på något sätt.</a:t>
            </a:r>
          </a:p>
          <a:p>
            <a:pPr algn="l"/>
            <a:r>
              <a:rPr lang="sv-SE" sz="1600" b="0" i="0" u="none" strike="noStrike" baseline="0">
                <a:solidFill>
                  <a:schemeClr val="bg1"/>
                </a:solidFill>
              </a:rPr>
              <a:t> Holding the stick ska ådömas den spelare som håller fast en motståndares klubba antingen med sina händer eller genom att nypa tag med armen.</a:t>
            </a:r>
          </a:p>
        </p:txBody>
      </p:sp>
    </p:spTree>
    <p:extLst>
      <p:ext uri="{BB962C8B-B14F-4D97-AF65-F5344CB8AC3E}">
        <p14:creationId xmlns:p14="http://schemas.microsoft.com/office/powerpoint/2010/main" val="337607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8A3186A-FB3F-4FC9-B2FC-E9264EEB3518}"/>
              </a:ext>
            </a:extLst>
          </p:cNvPr>
          <p:cNvSpPr>
            <a:spLocks noGrp="1"/>
          </p:cNvSpPr>
          <p:nvPr>
            <p:ph type="ftr" sz="quarter" idx="11"/>
          </p:nvPr>
        </p:nvSpPr>
        <p:spPr/>
        <p:txBody>
          <a:bodyPr/>
          <a:lstStyle/>
          <a:p>
            <a:r>
              <a:rPr lang="sv-SE"/>
              <a:t>Regelgenomgång Ungdom 2023/2024</a:t>
            </a:r>
          </a:p>
        </p:txBody>
      </p:sp>
      <p:sp>
        <p:nvSpPr>
          <p:cNvPr id="3" name="Platshållare för bildnummer 2">
            <a:extLst>
              <a:ext uri="{FF2B5EF4-FFF2-40B4-BE49-F238E27FC236}">
                <a16:creationId xmlns:a16="http://schemas.microsoft.com/office/drawing/2014/main" id="{58FBD995-3087-4BFD-BD6D-28760C3E973A}"/>
              </a:ext>
            </a:extLst>
          </p:cNvPr>
          <p:cNvSpPr>
            <a:spLocks noGrp="1"/>
          </p:cNvSpPr>
          <p:nvPr>
            <p:ph type="sldNum" sz="quarter" idx="12"/>
          </p:nvPr>
        </p:nvSpPr>
        <p:spPr/>
        <p:txBody>
          <a:bodyPr/>
          <a:lstStyle/>
          <a:p>
            <a:fld id="{6DDB0A55-353B-0141-AD40-F868C66FD585}" type="slidenum">
              <a:rPr lang="sv-SE" smtClean="0"/>
              <a:pPr/>
              <a:t>8</a:t>
            </a:fld>
            <a:endParaRPr lang="sv-SE"/>
          </a:p>
        </p:txBody>
      </p:sp>
      <p:sp>
        <p:nvSpPr>
          <p:cNvPr id="4" name="Rubrik 3">
            <a:extLst>
              <a:ext uri="{FF2B5EF4-FFF2-40B4-BE49-F238E27FC236}">
                <a16:creationId xmlns:a16="http://schemas.microsoft.com/office/drawing/2014/main" id="{C8E3BBBF-F63B-41B4-84D8-10211FD40429}"/>
              </a:ext>
            </a:extLst>
          </p:cNvPr>
          <p:cNvSpPr>
            <a:spLocks noGrp="1"/>
          </p:cNvSpPr>
          <p:nvPr>
            <p:ph type="title"/>
          </p:nvPr>
        </p:nvSpPr>
        <p:spPr/>
        <p:txBody>
          <a:bodyPr/>
          <a:lstStyle/>
          <a:p>
            <a:r>
              <a:rPr lang="sv-SE"/>
              <a:t>Fysiskt spel</a:t>
            </a:r>
            <a:endParaRPr lang="en-CA"/>
          </a:p>
        </p:txBody>
      </p:sp>
    </p:spTree>
    <p:extLst>
      <p:ext uri="{BB962C8B-B14F-4D97-AF65-F5344CB8AC3E}">
        <p14:creationId xmlns:p14="http://schemas.microsoft.com/office/powerpoint/2010/main" val="126160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2B68E780-44B8-4D52-9058-96706D01DEAD}"/>
              </a:ext>
            </a:extLst>
          </p:cNvPr>
          <p:cNvSpPr>
            <a:spLocks noGrp="1"/>
          </p:cNvSpPr>
          <p:nvPr>
            <p:ph type="ftr" sz="quarter" idx="11"/>
          </p:nvPr>
        </p:nvSpPr>
        <p:spPr/>
        <p:txBody>
          <a:bodyPr/>
          <a:lstStyle/>
          <a:p>
            <a:r>
              <a:rPr lang="sv-SE"/>
              <a:t>Regelgenomgång Ungdom 2023/2024</a:t>
            </a:r>
          </a:p>
        </p:txBody>
      </p:sp>
      <p:sp>
        <p:nvSpPr>
          <p:cNvPr id="6" name="Platshållare för bildnummer 5">
            <a:extLst>
              <a:ext uri="{FF2B5EF4-FFF2-40B4-BE49-F238E27FC236}">
                <a16:creationId xmlns:a16="http://schemas.microsoft.com/office/drawing/2014/main" id="{FBEB5C23-AFD3-4EA5-94DA-81D0F05DFF1F}"/>
              </a:ext>
            </a:extLst>
          </p:cNvPr>
          <p:cNvSpPr>
            <a:spLocks noGrp="1"/>
          </p:cNvSpPr>
          <p:nvPr>
            <p:ph type="sldNum" sz="quarter" idx="12"/>
          </p:nvPr>
        </p:nvSpPr>
        <p:spPr/>
        <p:txBody>
          <a:bodyPr/>
          <a:lstStyle/>
          <a:p>
            <a:fld id="{6DDB0A55-353B-0141-AD40-F868C66FD585}" type="slidenum">
              <a:rPr lang="sv-SE" smtClean="0"/>
              <a:t>9</a:t>
            </a:fld>
            <a:endParaRPr lang="sv-SE"/>
          </a:p>
        </p:txBody>
      </p:sp>
      <p:sp>
        <p:nvSpPr>
          <p:cNvPr id="7" name="Rubrik 6">
            <a:extLst>
              <a:ext uri="{FF2B5EF4-FFF2-40B4-BE49-F238E27FC236}">
                <a16:creationId xmlns:a16="http://schemas.microsoft.com/office/drawing/2014/main" id="{0425E720-C6DF-40FD-8683-5A760EAD19F0}"/>
              </a:ext>
            </a:extLst>
          </p:cNvPr>
          <p:cNvSpPr>
            <a:spLocks noGrp="1"/>
          </p:cNvSpPr>
          <p:nvPr>
            <p:ph type="title"/>
          </p:nvPr>
        </p:nvSpPr>
        <p:spPr/>
        <p:txBody>
          <a:bodyPr/>
          <a:lstStyle/>
          <a:p>
            <a:r>
              <a:rPr lang="sv-SE">
                <a:solidFill>
                  <a:schemeClr val="bg1"/>
                </a:solidFill>
                <a:latin typeface="+mj-lt"/>
              </a:rPr>
              <a:t>Fysiskt spel</a:t>
            </a:r>
            <a:br>
              <a:rPr lang="sv-SE" sz="1050"/>
            </a:br>
            <a:br>
              <a:rPr lang="sv-SE" sz="1800" b="1">
                <a:solidFill>
                  <a:schemeClr val="accent6"/>
                </a:solidFill>
              </a:rPr>
            </a:br>
            <a:r>
              <a:rPr lang="sv-SE" sz="2000">
                <a:solidFill>
                  <a:schemeClr val="bg1"/>
                </a:solidFill>
              </a:rPr>
              <a:t>Ishockey ska vara ett spel med ett stort inslag av fysisk kontakt och domarens omdöme i respektive situation är av yttersta vikt</a:t>
            </a:r>
            <a:r>
              <a:rPr lang="en-CA" sz="2000">
                <a:solidFill>
                  <a:schemeClr val="bg1"/>
                </a:solidFill>
              </a:rPr>
              <a:t>.</a:t>
            </a:r>
            <a:br>
              <a:rPr lang="en-CA" sz="2000">
                <a:solidFill>
                  <a:schemeClr val="bg1"/>
                </a:solidFill>
              </a:rPr>
            </a:br>
            <a:br>
              <a:rPr lang="en-CA" sz="2000">
                <a:solidFill>
                  <a:schemeClr val="bg1"/>
                </a:solidFill>
              </a:rPr>
            </a:br>
            <a:r>
              <a:rPr lang="sv-SE" sz="2000">
                <a:solidFill>
                  <a:schemeClr val="bg1"/>
                </a:solidFill>
              </a:rPr>
              <a:t>Eftersom kroppskontakt både är ett tillåtet moment och ett moment som kan innebära skaderisk måste domarna vara mycket observanta på alla former av otillåtna tacklingar och bedöma dessa strikt - korrekt applicering av rätt utvisning vid rätt situation är en nyckel.  Det är också viktigt att poängtera att regelverk runt fysiskt spel skiljer sig mellan spelare mot spelare och spelare mot målvakt och att en målvakt aldrig är tacklingsbar! </a:t>
            </a:r>
            <a:br>
              <a:rPr lang="sv-SE" sz="2000">
                <a:solidFill>
                  <a:schemeClr val="bg1"/>
                </a:solidFill>
              </a:rPr>
            </a:br>
            <a:br>
              <a:rPr lang="sv-SE" sz="2000">
                <a:solidFill>
                  <a:schemeClr val="bg1"/>
                </a:solidFill>
              </a:rPr>
            </a:br>
            <a:r>
              <a:rPr lang="sv-SE" sz="2000" b="1">
                <a:solidFill>
                  <a:schemeClr val="bg1"/>
                </a:solidFill>
              </a:rPr>
              <a:t>Extra fokuspunkter: </a:t>
            </a:r>
            <a:br>
              <a:rPr lang="sv-SE" sz="2000" b="1">
                <a:solidFill>
                  <a:schemeClr val="bg1"/>
                </a:solidFill>
              </a:rPr>
            </a:br>
            <a:r>
              <a:rPr lang="sv-SE" sz="2000">
                <a:solidFill>
                  <a:schemeClr val="bg1"/>
                </a:solidFill>
              </a:rPr>
              <a:t>Tacklingar mot huvudet</a:t>
            </a:r>
            <a:br>
              <a:rPr lang="sv-SE" sz="2000">
                <a:solidFill>
                  <a:schemeClr val="bg1"/>
                </a:solidFill>
              </a:rPr>
            </a:br>
            <a:r>
              <a:rPr lang="sv-SE" sz="2000">
                <a:solidFill>
                  <a:schemeClr val="bg1"/>
                </a:solidFill>
              </a:rPr>
              <a:t>Tacklingar bakifrån.</a:t>
            </a:r>
            <a:br>
              <a:rPr lang="sv-SE" sz="2000">
                <a:solidFill>
                  <a:schemeClr val="bg1"/>
                </a:solidFill>
              </a:rPr>
            </a:br>
            <a:r>
              <a:rPr lang="sv-SE" sz="2000">
                <a:solidFill>
                  <a:schemeClr val="bg1"/>
                </a:solidFill>
              </a:rPr>
              <a:t>Skydd av målvakten</a:t>
            </a:r>
            <a:br>
              <a:rPr lang="en-CA" sz="1200"/>
            </a:br>
            <a:endParaRPr lang="en-CA">
              <a:solidFill>
                <a:schemeClr val="bg1"/>
              </a:solidFill>
            </a:endParaRPr>
          </a:p>
        </p:txBody>
      </p:sp>
    </p:spTree>
    <p:extLst>
      <p:ext uri="{BB962C8B-B14F-4D97-AF65-F5344CB8AC3E}">
        <p14:creationId xmlns:p14="http://schemas.microsoft.com/office/powerpoint/2010/main" val="2968154187"/>
      </p:ext>
    </p:extLst>
  </p:cSld>
  <p:clrMapOvr>
    <a:masterClrMapping/>
  </p:clrMapOvr>
</p:sld>
</file>

<file path=ppt/theme/theme1.xml><?xml version="1.0" encoding="utf-8"?>
<a:theme xmlns:a="http://schemas.openxmlformats.org/drawingml/2006/main" name="Hockey">
  <a:themeElements>
    <a:clrScheme name="Svenska Ishockeyförbundet">
      <a:dk1>
        <a:srgbClr val="000000"/>
      </a:dk1>
      <a:lt1>
        <a:srgbClr val="FFFFFF"/>
      </a:lt1>
      <a:dk2>
        <a:srgbClr val="002850"/>
      </a:dk2>
      <a:lt2>
        <a:srgbClr val="FFD200"/>
      </a:lt2>
      <a:accent1>
        <a:srgbClr val="0F59EB"/>
      </a:accent1>
      <a:accent2>
        <a:srgbClr val="7DE1EB"/>
      </a:accent2>
      <a:accent3>
        <a:srgbClr val="FF4600"/>
      </a:accent3>
      <a:accent4>
        <a:srgbClr val="19DC82"/>
      </a:accent4>
      <a:accent5>
        <a:srgbClr val="002850"/>
      </a:accent5>
      <a:accent6>
        <a:srgbClr val="FFD200"/>
      </a:accent6>
      <a:hlink>
        <a:srgbClr val="002850"/>
      </a:hlink>
      <a:folHlink>
        <a:srgbClr val="0E5AEB"/>
      </a:folHlink>
    </a:clrScheme>
    <a:fontScheme name="Flex">
      <a:majorFont>
        <a:latin typeface="Flex Display 100 Black"/>
        <a:ea typeface=""/>
        <a:cs typeface=""/>
      </a:majorFont>
      <a:minorFont>
        <a:latin typeface="Flex 7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20x1080_PPT_SIF" id="{C8FC0EF4-E5DC-FB4B-B3E6-9B7EBAC02EA9}" vid="{3D9AFC05-88CB-1247-9CD2-AC18A95922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C8DA4AF59E91F449C4B2CB628081C1B" ma:contentTypeVersion="14" ma:contentTypeDescription="Skapa ett nytt dokument." ma:contentTypeScope="" ma:versionID="658b6fab797ad7274c98751627232934">
  <xsd:schema xmlns:xsd="http://www.w3.org/2001/XMLSchema" xmlns:xs="http://www.w3.org/2001/XMLSchema" xmlns:p="http://schemas.microsoft.com/office/2006/metadata/properties" xmlns:ns2="83a74855-eb7f-422a-a0f3-c838a66fcb4c" xmlns:ns3="f43cb434-39dd-4a5c-b88e-be5449118055" targetNamespace="http://schemas.microsoft.com/office/2006/metadata/properties" ma:root="true" ma:fieldsID="9cb239407576853b6b782429a239ac5d" ns2:_="" ns3:_="">
    <xsd:import namespace="83a74855-eb7f-422a-a0f3-c838a66fcb4c"/>
    <xsd:import namespace="f43cb434-39dd-4a5c-b88e-be54491180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74855-eb7f-422a-a0f3-c838a66fcb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ea6b4cc0-22d7-4e08-872f-c45abfcf51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cb434-39dd-4a5c-b88e-be54491180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0b0672-fd84-4241-bb3b-b7d9c35d3479}" ma:internalName="TaxCatchAll" ma:showField="CatchAllData" ma:web="f43cb434-39dd-4a5c-b88e-be54491180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3cb434-39dd-4a5c-b88e-be5449118055" xsi:nil="true"/>
    <lcf76f155ced4ddcb4097134ff3c332f xmlns="83a74855-eb7f-422a-a0f3-c838a66fcb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7C7E01-E05E-44EC-B446-974A78AEEB18}">
  <ds:schemaRefs>
    <ds:schemaRef ds:uri="http://schemas.microsoft.com/sharepoint/v3/contenttype/forms"/>
  </ds:schemaRefs>
</ds:datastoreItem>
</file>

<file path=customXml/itemProps2.xml><?xml version="1.0" encoding="utf-8"?>
<ds:datastoreItem xmlns:ds="http://schemas.openxmlformats.org/officeDocument/2006/customXml" ds:itemID="{DA52D851-6E1D-4EA8-BACB-E9C60F47A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74855-eb7f-422a-a0f3-c838a66fcb4c"/>
    <ds:schemaRef ds:uri="f43cb434-39dd-4a5c-b88e-be5449118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9BE383-E428-49E8-883C-D17BBB9FD487}">
  <ds:schemaRefs>
    <ds:schemaRef ds:uri="http://schemas.microsoft.com/office/2006/metadata/properties"/>
    <ds:schemaRef ds:uri="http://purl.org/dc/terms/"/>
    <ds:schemaRef ds:uri="http://purl.org/dc/dcmitype/"/>
    <ds:schemaRef ds:uri="83a74855-eb7f-422a-a0f3-c838a66fcb4c"/>
    <ds:schemaRef ds:uri="http://schemas.microsoft.com/office/2006/documentManagement/types"/>
    <ds:schemaRef ds:uri="f43cb434-39dd-4a5c-b88e-be5449118055"/>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1920x1080_PPT_SIF_NY - kopia</Template>
  <TotalTime>10</TotalTime>
  <Words>1657</Words>
  <Application>Microsoft Office PowerPoint</Application>
  <PresentationFormat>Bredbild</PresentationFormat>
  <Paragraphs>113</Paragraphs>
  <Slides>18</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18</vt:i4>
      </vt:variant>
    </vt:vector>
  </HeadingPairs>
  <TitlesOfParts>
    <vt:vector size="23" baseType="lpstr">
      <vt:lpstr>Calibri</vt:lpstr>
      <vt:lpstr>Arial</vt:lpstr>
      <vt:lpstr>Flex Display 100 Black</vt:lpstr>
      <vt:lpstr>Flex 70</vt:lpstr>
      <vt:lpstr>Hockey</vt:lpstr>
      <vt:lpstr>Regelgenomgång  Ungdom 2023/2024</vt:lpstr>
      <vt:lpstr>Om regelgenomgången  Denna regelgenomgång syftar till att ge dig som ungdomsdomare en grundläggande kunskap om spelets regler.   Vi kommer dels att översiktligt gå igenom reglerna, säsongens regelnyheter samt se film på utvalda situationer. </vt:lpstr>
      <vt:lpstr>Team Work  Vi är ett team på isen och alla har ansvar för att matchen genomförs på bästa sätt.  Om vi hamnar i svåra situationer på isen kan vi alltid ta en kortare paus och diskutera tillsammans hur vi löser  problemet på bästa sätt.  Kom ihåg – vi är det tredje laget!   </vt:lpstr>
      <vt:lpstr>Spelförstörande  moment</vt:lpstr>
      <vt:lpstr>Spelförstörande moment  Ishockey ska vara fartfylld och teknisk. Domarnas instruktioner är att främja dom skickligaste spelarna genom att döma strikt avseende regelbrott som är spelförstörande eller där klubban används på ett felaktigt sätt.   Spelförstörande moment är den vanligaste kategorin av förseelser som sker i en match och dom förseelser där vi gör allra flest bedömningar. Att likrikta bedömningar runt spelförstörande moment är därför extra viktigt.       </vt:lpstr>
      <vt:lpstr>Fokusregler      </vt:lpstr>
      <vt:lpstr>Fokusregler      </vt:lpstr>
      <vt:lpstr>Fysiskt spel</vt:lpstr>
      <vt:lpstr>Fysiskt spel  Ishockey ska vara ett spel med ett stort inslag av fysisk kontakt och domarens omdöme i respektive situation är av yttersta vikt.  Eftersom kroppskontakt både är ett tillåtet moment och ett moment som kan innebära skaderisk måste domarna vara mycket observanta på alla former av otillåtna tacklingar och bedöma dessa strikt - korrekt applicering av rätt utvisning vid rätt situation är en nyckel.  Det är också viktigt att poängtera att regelverk runt fysiskt spel skiljer sig mellan spelare mot spelare och spelare mot målvakt och att en målvakt aldrig är tacklingsbar!   Extra fokuspunkter:  Tacklingar mot huvudet Tacklingar bakifrån. Skydd av målvakten </vt:lpstr>
      <vt:lpstr>Fokusregler   </vt:lpstr>
      <vt:lpstr>Fokusregler   </vt:lpstr>
      <vt:lpstr>Osportsligt uppträdande och utrustning </vt:lpstr>
      <vt:lpstr>Övriga regler   </vt:lpstr>
      <vt:lpstr>Övriga regler   </vt:lpstr>
      <vt:lpstr>Övriga regler   </vt:lpstr>
      <vt:lpstr>Övriga regler   </vt:lpstr>
      <vt:lpstr>Exempel – övriga situationer   </vt:lpstr>
      <vt:lpstr>Regelgenomgång  Ungdom 2023/2024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Regelgenomgång  2021-2022</dc:title>
  <dc:creator>Joel Hansson</dc:creator>
  <cp:lastModifiedBy>Magnus Cleve</cp:lastModifiedBy>
  <cp:revision>2</cp:revision>
  <dcterms:created xsi:type="dcterms:W3CDTF">2021-05-31T18:18:50Z</dcterms:created>
  <dcterms:modified xsi:type="dcterms:W3CDTF">2023-09-06T04:24:01Z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0x010100DC8DA4AF59E91F449C4B2CB628081C1B</vt:lpwstr>
  </property>
  <property fmtid="{D5CDD505-2E9C-101B-9397-08002B2CF9AE}" pid="3" name="MediaServiceImageTags">
    <vt:lpwstr/>
  </property>
</Properties>
</file>