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sldIdLst>
    <p:sldId id="256" r:id="rId2"/>
    <p:sldId id="257" r:id="rId3"/>
    <p:sldId id="274" r:id="rId4"/>
    <p:sldId id="265" r:id="rId5"/>
    <p:sldId id="275" r:id="rId6"/>
    <p:sldId id="277" r:id="rId7"/>
    <p:sldId id="271" r:id="rId8"/>
    <p:sldId id="260" r:id="rId9"/>
    <p:sldId id="273" r:id="rId10"/>
    <p:sldId id="272" r:id="rId11"/>
    <p:sldId id="278" r:id="rId12"/>
    <p:sldId id="270" r:id="rId13"/>
    <p:sldId id="279" r:id="rId14"/>
    <p:sldId id="263" r:id="rId15"/>
    <p:sldId id="269" r:id="rId16"/>
    <p:sldId id="268" r:id="rId17"/>
    <p:sldId id="280" r:id="rId18"/>
    <p:sldId id="258" r:id="rId19"/>
    <p:sldId id="25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58" d="100"/>
          <a:sy n="158" d="100"/>
        </p:scale>
        <p:origin x="426"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2023-04-04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8858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2023-04-04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5632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2023-04-04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7880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2023-04-04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76283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2023-04-04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7286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2023-04-04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78197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2023-04-04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0251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2023-04-04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7895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2023-04-04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2148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2023-04-04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8676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2023-04-04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4705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2023-04-04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5470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2023-04-04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74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2023-04-04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9499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2023-04-04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2398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2023-04-04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6110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2023-04-04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1102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2023-04-04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
        <p:nvSpPr>
          <p:cNvPr id="13" name="MSIPCMContentMarking" descr="{&quot;HashCode&quot;:-588642451,&quot;Placement&quot;:&quot;Footer&quot;,&quot;Top&quot;:519.343,&quot;Left&quot;:395.697723,&quot;SlideWidth&quot;:960,&quot;SlideHeight&quot;:540}">
            <a:extLst>
              <a:ext uri="{FF2B5EF4-FFF2-40B4-BE49-F238E27FC236}">
                <a16:creationId xmlns:a16="http://schemas.microsoft.com/office/drawing/2014/main" id="{D220E8C3-C78F-1D72-1EB2-C0E48382B4C6}"/>
              </a:ext>
            </a:extLst>
          </p:cNvPr>
          <p:cNvSpPr txBox="1"/>
          <p:nvPr userDrawn="1"/>
        </p:nvSpPr>
        <p:spPr>
          <a:xfrm>
            <a:off x="5025361" y="6595656"/>
            <a:ext cx="2141278"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D89B2B"/>
                </a:solidFill>
                <a:latin typeface="Calibri" panose="020F0502020204030204" pitchFamily="34" charset="0"/>
              </a:rPr>
              <a:t>Confidential - Company Proprietary</a:t>
            </a:r>
          </a:p>
        </p:txBody>
      </p:sp>
    </p:spTree>
    <p:extLst>
      <p:ext uri="{BB962C8B-B14F-4D97-AF65-F5344CB8AC3E}">
        <p14:creationId xmlns:p14="http://schemas.microsoft.com/office/powerpoint/2010/main" val="2852611114"/>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folksam.se/forsakringar/idrottsforsakring/fotboll"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stadium.se/foreningar" TargetMode="Externa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9.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8507E2-2555-4AF5-8492-611C56E96EE2}"/>
              </a:ext>
            </a:extLst>
          </p:cNvPr>
          <p:cNvPicPr>
            <a:picLocks noChangeAspect="1"/>
          </p:cNvPicPr>
          <p:nvPr/>
        </p:nvPicPr>
        <p:blipFill>
          <a:blip r:embed="rId2"/>
          <a:srcRect/>
          <a:stretch/>
        </p:blipFill>
        <p:spPr>
          <a:xfrm>
            <a:off x="1347843" y="543276"/>
            <a:ext cx="9079342" cy="5771447"/>
          </a:xfrm>
          <a:prstGeom prst="rect">
            <a:avLst/>
          </a:prstGeom>
          <a:ln>
            <a:noFill/>
          </a:ln>
          <a:effectLst>
            <a:softEdge rad="112500"/>
          </a:effectLst>
        </p:spPr>
      </p:pic>
      <p:sp>
        <p:nvSpPr>
          <p:cNvPr id="2" name="Title 1">
            <a:extLst>
              <a:ext uri="{FF2B5EF4-FFF2-40B4-BE49-F238E27FC236}">
                <a16:creationId xmlns:a16="http://schemas.microsoft.com/office/drawing/2014/main" id="{4BA8082A-5A43-40BD-913A-17D2FC97A238}"/>
              </a:ext>
            </a:extLst>
          </p:cNvPr>
          <p:cNvSpPr>
            <a:spLocks noGrp="1"/>
          </p:cNvSpPr>
          <p:nvPr>
            <p:ph type="ctrTitle"/>
          </p:nvPr>
        </p:nvSpPr>
        <p:spPr>
          <a:xfrm>
            <a:off x="1481166" y="3660912"/>
            <a:ext cx="8001000" cy="2971801"/>
          </a:xfrm>
        </p:spPr>
        <p:txBody>
          <a:bodyPr/>
          <a:lstStyle/>
          <a:p>
            <a:r>
              <a:rPr lang="sv-SE"/>
              <a:t>SÖRFORS IF P-12/13</a:t>
            </a:r>
            <a:br>
              <a:rPr lang="sv-SE"/>
            </a:br>
            <a:r>
              <a:rPr lang="sv-SE" sz="3600"/>
              <a:t>FÖRÄLDRAMÖTE</a:t>
            </a:r>
            <a:endParaRPr lang="sv-SE" dirty="0"/>
          </a:p>
        </p:txBody>
      </p:sp>
      <p:pic>
        <p:nvPicPr>
          <p:cNvPr id="7" name="Picture 6">
            <a:extLst>
              <a:ext uri="{FF2B5EF4-FFF2-40B4-BE49-F238E27FC236}">
                <a16:creationId xmlns:a16="http://schemas.microsoft.com/office/drawing/2014/main" id="{CED64D11-AC3B-4B6B-86F4-2631AB5C4F57}"/>
              </a:ext>
            </a:extLst>
          </p:cNvPr>
          <p:cNvPicPr>
            <a:picLocks noChangeAspect="1"/>
          </p:cNvPicPr>
          <p:nvPr/>
        </p:nvPicPr>
        <p:blipFill>
          <a:blip r:embed="rId3"/>
          <a:stretch>
            <a:fillRect/>
          </a:stretch>
        </p:blipFill>
        <p:spPr>
          <a:xfrm>
            <a:off x="4810547" y="225287"/>
            <a:ext cx="2026481" cy="2277379"/>
          </a:xfrm>
          <a:prstGeom prst="rect">
            <a:avLst/>
          </a:prstGeom>
        </p:spPr>
      </p:pic>
    </p:spTree>
    <p:extLst>
      <p:ext uri="{BB962C8B-B14F-4D97-AF65-F5344CB8AC3E}">
        <p14:creationId xmlns:p14="http://schemas.microsoft.com/office/powerpoint/2010/main" val="738820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0BA25A-4331-4457-90FC-96CA2B3CBF60}"/>
              </a:ext>
            </a:extLst>
          </p:cNvPr>
          <p:cNvSpPr txBox="1">
            <a:spLocks/>
          </p:cNvSpPr>
          <p:nvPr/>
        </p:nvSpPr>
        <p:spPr>
          <a:xfrm>
            <a:off x="798580" y="184610"/>
            <a:ext cx="8429310" cy="703286"/>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28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dirty="0"/>
              <a:t>CUPER?</a:t>
            </a:r>
          </a:p>
        </p:txBody>
      </p:sp>
      <p:sp>
        <p:nvSpPr>
          <p:cNvPr id="6" name="Text Placeholder 3">
            <a:extLst>
              <a:ext uri="{FF2B5EF4-FFF2-40B4-BE49-F238E27FC236}">
                <a16:creationId xmlns:a16="http://schemas.microsoft.com/office/drawing/2014/main" id="{197A7DDC-C834-4C48-9680-A5C86ADDBA76}"/>
              </a:ext>
            </a:extLst>
          </p:cNvPr>
          <p:cNvSpPr>
            <a:spLocks noGrp="1"/>
          </p:cNvSpPr>
          <p:nvPr>
            <p:ph type="body" sz="half" idx="2"/>
          </p:nvPr>
        </p:nvSpPr>
        <p:spPr>
          <a:xfrm>
            <a:off x="806930" y="954159"/>
            <a:ext cx="10711153" cy="5421474"/>
          </a:xfrm>
        </p:spPr>
        <p:txBody>
          <a:bodyPr>
            <a:normAutofit/>
          </a:bodyPr>
          <a:lstStyle/>
          <a:p>
            <a:pPr marL="285750" indent="-285750">
              <a:buFont typeface="Arial" panose="020B0604020202020204" pitchFamily="34" charset="0"/>
              <a:buChar char="•"/>
            </a:pPr>
            <a:r>
              <a:rPr lang="sv-SE" sz="1600" dirty="0" err="1">
                <a:solidFill>
                  <a:schemeClr val="tx1"/>
                </a:solidFill>
              </a:rPr>
              <a:t>Lapland</a:t>
            </a:r>
            <a:r>
              <a:rPr lang="sv-SE" sz="1600" dirty="0">
                <a:solidFill>
                  <a:schemeClr val="tx1"/>
                </a:solidFill>
              </a:rPr>
              <a:t> </a:t>
            </a:r>
            <a:r>
              <a:rPr lang="sv-SE" sz="1600" dirty="0" err="1">
                <a:solidFill>
                  <a:schemeClr val="tx1"/>
                </a:solidFill>
              </a:rPr>
              <a:t>soccer</a:t>
            </a:r>
            <a:r>
              <a:rPr lang="sv-SE" sz="1600" dirty="0">
                <a:solidFill>
                  <a:schemeClr val="tx1"/>
                </a:solidFill>
              </a:rPr>
              <a:t> cup</a:t>
            </a:r>
          </a:p>
          <a:p>
            <a:pPr marL="285750" indent="-285750">
              <a:buFont typeface="Arial" panose="020B0604020202020204" pitchFamily="34" charset="0"/>
              <a:buChar char="•"/>
            </a:pPr>
            <a:r>
              <a:rPr lang="sv-SE" sz="1600" dirty="0">
                <a:solidFill>
                  <a:schemeClr val="tx1"/>
                </a:solidFill>
              </a:rPr>
              <a:t>UFF</a:t>
            </a:r>
          </a:p>
          <a:p>
            <a:pPr marL="285750" indent="-285750">
              <a:buFont typeface="Arial" panose="020B0604020202020204" pitchFamily="34" charset="0"/>
              <a:buChar char="•"/>
            </a:pPr>
            <a:r>
              <a:rPr lang="sv-SE" sz="1600" dirty="0">
                <a:solidFill>
                  <a:schemeClr val="tx1"/>
                </a:solidFill>
              </a:rPr>
              <a:t>Spölandscupen</a:t>
            </a:r>
          </a:p>
          <a:p>
            <a:pPr marL="285750" indent="-285750">
              <a:buFont typeface="Arial" panose="020B0604020202020204" pitchFamily="34" charset="0"/>
              <a:buChar char="•"/>
            </a:pPr>
            <a:r>
              <a:rPr lang="sv-SE" sz="1600" dirty="0" err="1">
                <a:solidFill>
                  <a:schemeClr val="tx1"/>
                </a:solidFill>
              </a:rPr>
              <a:t>Röbäckscupen</a:t>
            </a:r>
            <a:endParaRPr lang="sv-SE" sz="1600" dirty="0">
              <a:solidFill>
                <a:schemeClr val="tx1"/>
              </a:solidFill>
            </a:endParaRPr>
          </a:p>
          <a:p>
            <a:pPr marL="285750" indent="-285750">
              <a:buFont typeface="Arial" panose="020B0604020202020204" pitchFamily="34" charset="0"/>
              <a:buChar char="•"/>
            </a:pPr>
            <a:endParaRPr lang="sv-SE" sz="1600" dirty="0">
              <a:solidFill>
                <a:schemeClr val="tx1"/>
              </a:solidFill>
            </a:endParaRPr>
          </a:p>
          <a:p>
            <a:pPr marL="285750" indent="-285750">
              <a:buFont typeface="Arial" panose="020B0604020202020204" pitchFamily="34" charset="0"/>
              <a:buChar char="•"/>
            </a:pPr>
            <a:endParaRPr lang="sv-SE" sz="1600" dirty="0">
              <a:solidFill>
                <a:schemeClr val="tx1"/>
              </a:solidFill>
            </a:endParaRPr>
          </a:p>
          <a:p>
            <a:pPr marL="285750" indent="-285750">
              <a:buFont typeface="Arial" panose="020B0604020202020204" pitchFamily="34" charset="0"/>
              <a:buChar char="•"/>
            </a:pPr>
            <a:r>
              <a:rPr lang="sv-SE" sz="1600" dirty="0">
                <a:solidFill>
                  <a:schemeClr val="tx1"/>
                </a:solidFill>
              </a:rPr>
              <a:t>Hur samlar vi in pengar till lagkassan?</a:t>
            </a:r>
          </a:p>
          <a:p>
            <a:pPr marL="285750" indent="-285750">
              <a:buFont typeface="Arial" panose="020B0604020202020204" pitchFamily="34" charset="0"/>
              <a:buChar char="•"/>
            </a:pPr>
            <a:r>
              <a:rPr lang="sv-SE" sz="1600" dirty="0">
                <a:solidFill>
                  <a:schemeClr val="tx1"/>
                </a:solidFill>
              </a:rPr>
              <a:t>Fika vid matcher</a:t>
            </a:r>
          </a:p>
          <a:p>
            <a:endParaRPr lang="sv-SE" sz="1600" dirty="0">
              <a:solidFill>
                <a:schemeClr val="tx1"/>
              </a:solidFill>
            </a:endParaRPr>
          </a:p>
          <a:p>
            <a:pPr marL="285750" indent="-285750">
              <a:buFont typeface="Arial" panose="020B0604020202020204" pitchFamily="34" charset="0"/>
              <a:buChar char="•"/>
            </a:pPr>
            <a:r>
              <a:rPr lang="sv-SE" sz="1600" dirty="0">
                <a:solidFill>
                  <a:schemeClr val="tx1"/>
                </a:solidFill>
              </a:rPr>
              <a:t>Har vi t.ex. som mål att åka på Gothia Cup i Göteborg om några år, så underlättar det om vi börjar samla in pengar redan nu.</a:t>
            </a:r>
          </a:p>
          <a:p>
            <a:endParaRPr lang="sv-SE" sz="1600" dirty="0">
              <a:solidFill>
                <a:schemeClr val="tx1"/>
              </a:solidFill>
            </a:endParaRPr>
          </a:p>
          <a:p>
            <a:endParaRPr lang="sv-SE" sz="1600" dirty="0">
              <a:solidFill>
                <a:schemeClr val="tx1"/>
              </a:solidFill>
            </a:endParaRPr>
          </a:p>
          <a:p>
            <a:endParaRPr lang="sv-SE" sz="1600" dirty="0">
              <a:solidFill>
                <a:schemeClr val="tx1"/>
              </a:solidFill>
            </a:endParaRPr>
          </a:p>
          <a:p>
            <a:endParaRPr lang="sv-SE" sz="1600" dirty="0">
              <a:solidFill>
                <a:schemeClr val="tx1"/>
              </a:solidFill>
            </a:endParaRPr>
          </a:p>
          <a:p>
            <a:endParaRPr lang="sv-SE" sz="1600" dirty="0">
              <a:solidFill>
                <a:schemeClr val="tx1"/>
              </a:solidFill>
            </a:endParaRPr>
          </a:p>
          <a:p>
            <a:endParaRPr lang="sv-SE" sz="1600" dirty="0">
              <a:solidFill>
                <a:schemeClr val="tx1"/>
              </a:solidFill>
            </a:endParaRPr>
          </a:p>
          <a:p>
            <a:endParaRPr lang="sv-SE" sz="1600" dirty="0">
              <a:solidFill>
                <a:schemeClr val="tx1"/>
              </a:solidFill>
            </a:endParaRPr>
          </a:p>
          <a:p>
            <a:endParaRPr lang="sv-SE" sz="1600" dirty="0">
              <a:solidFill>
                <a:schemeClr val="tx1"/>
              </a:solidFill>
            </a:endParaRPr>
          </a:p>
          <a:p>
            <a:endParaRPr lang="sv-SE" dirty="0">
              <a:solidFill>
                <a:schemeClr val="tx1"/>
              </a:solidFill>
            </a:endParaRPr>
          </a:p>
          <a:p>
            <a:endParaRPr lang="sv-SE" u="sng" dirty="0">
              <a:solidFill>
                <a:schemeClr val="tx1"/>
              </a:solidFill>
            </a:endParaRPr>
          </a:p>
          <a:p>
            <a:endParaRPr lang="sv-SE" dirty="0">
              <a:solidFill>
                <a:schemeClr val="tx1"/>
              </a:solidFill>
            </a:endParaRPr>
          </a:p>
          <a:p>
            <a:endParaRPr lang="sv-SE" dirty="0">
              <a:solidFill>
                <a:schemeClr val="tx1"/>
              </a:solidFill>
            </a:endParaRPr>
          </a:p>
          <a:p>
            <a:endParaRPr lang="sv-SE" dirty="0">
              <a:solidFill>
                <a:schemeClr val="tx1"/>
              </a:solidFill>
            </a:endParaRPr>
          </a:p>
        </p:txBody>
      </p:sp>
    </p:spTree>
    <p:extLst>
      <p:ext uri="{BB962C8B-B14F-4D97-AF65-F5344CB8AC3E}">
        <p14:creationId xmlns:p14="http://schemas.microsoft.com/office/powerpoint/2010/main" val="154224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FFFE8-226A-4976-88F0-C11577705A2D}"/>
              </a:ext>
            </a:extLst>
          </p:cNvPr>
          <p:cNvSpPr>
            <a:spLocks noGrp="1"/>
          </p:cNvSpPr>
          <p:nvPr>
            <p:ph type="ctrTitle"/>
          </p:nvPr>
        </p:nvSpPr>
        <p:spPr>
          <a:xfrm>
            <a:off x="684211" y="685799"/>
            <a:ext cx="11159445" cy="840997"/>
          </a:xfrm>
        </p:spPr>
        <p:txBody>
          <a:bodyPr/>
          <a:lstStyle/>
          <a:p>
            <a:r>
              <a:rPr lang="sv-SE" dirty="0"/>
              <a:t>Dagens FÖREBILD	 - FEEDBACK</a:t>
            </a:r>
            <a:endParaRPr lang="en-US" dirty="0"/>
          </a:p>
        </p:txBody>
      </p:sp>
      <p:sp>
        <p:nvSpPr>
          <p:cNvPr id="3" name="Subtitle 2">
            <a:extLst>
              <a:ext uri="{FF2B5EF4-FFF2-40B4-BE49-F238E27FC236}">
                <a16:creationId xmlns:a16="http://schemas.microsoft.com/office/drawing/2014/main" id="{C2586938-3C27-4370-BE54-CFBDD1549751}"/>
              </a:ext>
            </a:extLst>
          </p:cNvPr>
          <p:cNvSpPr>
            <a:spLocks noGrp="1"/>
          </p:cNvSpPr>
          <p:nvPr>
            <p:ph type="subTitle" idx="1"/>
          </p:nvPr>
        </p:nvSpPr>
        <p:spPr>
          <a:xfrm>
            <a:off x="684211" y="1644243"/>
            <a:ext cx="10808705" cy="4146958"/>
          </a:xfrm>
        </p:spPr>
        <p:txBody>
          <a:bodyPr/>
          <a:lstStyle/>
          <a:p>
            <a:pPr marL="342900" indent="-342900">
              <a:buFont typeface="Arial" panose="020B0604020202020204" pitchFamily="34" charset="0"/>
              <a:buChar char="•"/>
            </a:pPr>
            <a:r>
              <a:rPr lang="sv-SE" dirty="0">
                <a:solidFill>
                  <a:schemeClr val="tx1"/>
                </a:solidFill>
              </a:rPr>
              <a:t>I år tänker vi ha kvar detta men tona ner genom att inte ge något.</a:t>
            </a:r>
          </a:p>
          <a:p>
            <a:pPr marL="342900" indent="-342900">
              <a:buFont typeface="Arial" panose="020B0604020202020204" pitchFamily="34" charset="0"/>
              <a:buChar char="•"/>
            </a:pPr>
            <a:r>
              <a:rPr lang="sv-SE" dirty="0">
                <a:solidFill>
                  <a:schemeClr val="tx1"/>
                </a:solidFill>
              </a:rPr>
              <a:t>Fokus är att uppmärksamma individer som:</a:t>
            </a:r>
          </a:p>
          <a:p>
            <a:pPr marL="342900" indent="-342900">
              <a:buFont typeface="Arial" panose="020B0604020202020204" pitchFamily="34" charset="0"/>
              <a:buChar char="•"/>
            </a:pPr>
            <a:r>
              <a:rPr lang="sv-SE" dirty="0">
                <a:solidFill>
                  <a:schemeClr val="tx1"/>
                </a:solidFill>
              </a:rPr>
              <a:t>Lyssnar på ledare och lagkamrater</a:t>
            </a:r>
          </a:p>
          <a:p>
            <a:pPr marL="342900" indent="-342900">
              <a:buFont typeface="Arial" panose="020B0604020202020204" pitchFamily="34" charset="0"/>
              <a:buChar char="•"/>
            </a:pPr>
            <a:r>
              <a:rPr lang="sv-SE" dirty="0">
                <a:solidFill>
                  <a:schemeClr val="tx1"/>
                </a:solidFill>
              </a:rPr>
              <a:t>Gör sitt bästa under träningen</a:t>
            </a:r>
          </a:p>
          <a:p>
            <a:pPr marL="342900" indent="-342900">
              <a:buFont typeface="Arial" panose="020B0604020202020204" pitchFamily="34" charset="0"/>
              <a:buChar char="•"/>
            </a:pPr>
            <a:r>
              <a:rPr lang="sv-SE" dirty="0">
                <a:solidFill>
                  <a:schemeClr val="tx1"/>
                </a:solidFill>
              </a:rPr>
              <a:t>Hjälper någon, visar på utmärkande Fair play.</a:t>
            </a:r>
          </a:p>
          <a:p>
            <a:pPr marL="342900" indent="-342900">
              <a:buFont typeface="Arial" panose="020B0604020202020204" pitchFamily="34" charset="0"/>
              <a:buChar char="•"/>
            </a:pPr>
            <a:endParaRPr lang="sv-SE" dirty="0">
              <a:solidFill>
                <a:schemeClr val="tx1"/>
              </a:solidFill>
            </a:endParaRPr>
          </a:p>
          <a:p>
            <a:pPr marL="342900" indent="-342900">
              <a:buFont typeface="Arial" panose="020B0604020202020204" pitchFamily="34" charset="0"/>
              <a:buChar char="•"/>
            </a:pPr>
            <a:r>
              <a:rPr lang="sv-SE" dirty="0">
                <a:solidFill>
                  <a:schemeClr val="tx1"/>
                </a:solidFill>
              </a:rPr>
              <a:t>Det baseras INTE på hur bra man är på fotboll</a:t>
            </a:r>
            <a:endParaRPr lang="en-US" dirty="0">
              <a:solidFill>
                <a:schemeClr val="tx1"/>
              </a:solidFill>
            </a:endParaRPr>
          </a:p>
        </p:txBody>
      </p:sp>
    </p:spTree>
    <p:extLst>
      <p:ext uri="{BB962C8B-B14F-4D97-AF65-F5344CB8AC3E}">
        <p14:creationId xmlns:p14="http://schemas.microsoft.com/office/powerpoint/2010/main" val="2788571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0C31-C197-4589-B06E-446E6FF98CC1}"/>
              </a:ext>
            </a:extLst>
          </p:cNvPr>
          <p:cNvSpPr>
            <a:spLocks noGrp="1"/>
          </p:cNvSpPr>
          <p:nvPr>
            <p:ph type="title"/>
          </p:nvPr>
        </p:nvSpPr>
        <p:spPr>
          <a:xfrm>
            <a:off x="800167" y="785191"/>
            <a:ext cx="7250527" cy="1143000"/>
          </a:xfrm>
        </p:spPr>
        <p:txBody>
          <a:bodyPr/>
          <a:lstStyle/>
          <a:p>
            <a:r>
              <a:rPr lang="sv-SE" dirty="0"/>
              <a:t>SÖRFORS IF P-12/13 Säsong 2023</a:t>
            </a:r>
          </a:p>
        </p:txBody>
      </p:sp>
      <p:sp>
        <p:nvSpPr>
          <p:cNvPr id="4" name="Text Placeholder 3">
            <a:extLst>
              <a:ext uri="{FF2B5EF4-FFF2-40B4-BE49-F238E27FC236}">
                <a16:creationId xmlns:a16="http://schemas.microsoft.com/office/drawing/2014/main" id="{415902CC-C6C3-42F7-92FE-AF2B92D632B0}"/>
              </a:ext>
            </a:extLst>
          </p:cNvPr>
          <p:cNvSpPr>
            <a:spLocks noGrp="1"/>
          </p:cNvSpPr>
          <p:nvPr>
            <p:ph type="body" sz="half" idx="2"/>
          </p:nvPr>
        </p:nvSpPr>
        <p:spPr>
          <a:xfrm>
            <a:off x="798579" y="2220475"/>
            <a:ext cx="8337031" cy="4445368"/>
          </a:xfrm>
        </p:spPr>
        <p:txBody>
          <a:bodyPr>
            <a:normAutofit/>
          </a:bodyPr>
          <a:lstStyle/>
          <a:p>
            <a:r>
              <a:rPr lang="sv-SE" u="sng" dirty="0">
                <a:solidFill>
                  <a:schemeClr val="tx1"/>
                </a:solidFill>
              </a:rPr>
              <a:t>KOSTNAD OCH FÖRSÄKRING (obs! uppgifter </a:t>
            </a:r>
            <a:r>
              <a:rPr lang="sv-SE" u="sng" dirty="0" err="1">
                <a:solidFill>
                  <a:schemeClr val="tx1"/>
                </a:solidFill>
              </a:rPr>
              <a:t>enl</a:t>
            </a:r>
            <a:r>
              <a:rPr lang="sv-SE" u="sng" dirty="0">
                <a:solidFill>
                  <a:schemeClr val="tx1"/>
                </a:solidFill>
              </a:rPr>
              <a:t> fjolåret)</a:t>
            </a:r>
          </a:p>
          <a:p>
            <a:endParaRPr lang="sv-SE" u="sng" dirty="0">
              <a:solidFill>
                <a:schemeClr val="tx1"/>
              </a:solidFill>
            </a:endParaRPr>
          </a:p>
          <a:p>
            <a:r>
              <a:rPr lang="sv-SE" dirty="0">
                <a:solidFill>
                  <a:schemeClr val="tx1"/>
                </a:solidFill>
              </a:rPr>
              <a:t>MEDLEMSAVGIFT – 200:-/person ELLER 300:-/familj</a:t>
            </a:r>
          </a:p>
          <a:p>
            <a:r>
              <a:rPr lang="sv-SE" dirty="0">
                <a:solidFill>
                  <a:schemeClr val="tx1"/>
                </a:solidFill>
              </a:rPr>
              <a:t>TRÄNINGSAVGIFT – 600:-/spelare </a:t>
            </a:r>
          </a:p>
          <a:p>
            <a:r>
              <a:rPr lang="sv-SE" dirty="0">
                <a:solidFill>
                  <a:schemeClr val="tx1"/>
                </a:solidFill>
              </a:rPr>
              <a:t>FÖRSÄKRING - FOLKSAM</a:t>
            </a:r>
          </a:p>
          <a:p>
            <a:endParaRPr lang="sv-SE" dirty="0">
              <a:solidFill>
                <a:schemeClr val="tx1"/>
              </a:solidFill>
            </a:endParaRPr>
          </a:p>
          <a:p>
            <a:endParaRPr lang="sv-SE" dirty="0">
              <a:solidFill>
                <a:schemeClr val="tx1"/>
              </a:solidFill>
            </a:endParaRPr>
          </a:p>
          <a:p>
            <a:endParaRPr lang="sv-SE" dirty="0">
              <a:solidFill>
                <a:schemeClr val="tx1"/>
              </a:solidFill>
            </a:endParaRPr>
          </a:p>
          <a:p>
            <a:r>
              <a:rPr lang="sv-SE" dirty="0">
                <a:solidFill>
                  <a:schemeClr val="tx1"/>
                </a:solidFill>
              </a:rPr>
              <a:t>LÄNK:</a:t>
            </a:r>
          </a:p>
          <a:p>
            <a:r>
              <a:rPr lang="sv-SE" u="sng" dirty="0">
                <a:solidFill>
                  <a:schemeClr val="tx1"/>
                </a:solidFill>
                <a:hlinkClick r:id="rId2">
                  <a:extLst>
                    <a:ext uri="{A12FA001-AC4F-418D-AE19-62706E023703}">
                      <ahyp:hlinkClr xmlns:ahyp="http://schemas.microsoft.com/office/drawing/2018/hyperlinkcolor" val="tx"/>
                    </a:ext>
                  </a:extLst>
                </a:hlinkClick>
              </a:rPr>
              <a:t>https://www.folksam.se/forsakringar/idrottsforsakring/fotboll</a:t>
            </a:r>
            <a:r>
              <a:rPr lang="sv-SE" dirty="0">
                <a:solidFill>
                  <a:schemeClr val="tx1"/>
                </a:solidFill>
              </a:rPr>
              <a:t> </a:t>
            </a:r>
          </a:p>
          <a:p>
            <a:endParaRPr lang="sv-SE" dirty="0">
              <a:solidFill>
                <a:schemeClr val="tx1"/>
              </a:solidFill>
            </a:endParaRPr>
          </a:p>
          <a:p>
            <a:endParaRPr lang="sv-SE" dirty="0">
              <a:solidFill>
                <a:schemeClr val="tx1"/>
              </a:solidFill>
            </a:endParaRPr>
          </a:p>
          <a:p>
            <a:endParaRPr lang="sv-SE" dirty="0">
              <a:solidFill>
                <a:schemeClr val="tx1"/>
              </a:solidFill>
            </a:endParaRPr>
          </a:p>
        </p:txBody>
      </p:sp>
      <p:sp>
        <p:nvSpPr>
          <p:cNvPr id="6" name="Text Placeholder 3">
            <a:extLst>
              <a:ext uri="{FF2B5EF4-FFF2-40B4-BE49-F238E27FC236}">
                <a16:creationId xmlns:a16="http://schemas.microsoft.com/office/drawing/2014/main" id="{3B74BF00-E52A-481C-B094-A54FD1CCB8B0}"/>
              </a:ext>
            </a:extLst>
          </p:cNvPr>
          <p:cNvSpPr txBox="1">
            <a:spLocks/>
          </p:cNvSpPr>
          <p:nvPr/>
        </p:nvSpPr>
        <p:spPr>
          <a:xfrm>
            <a:off x="5403710" y="2220475"/>
            <a:ext cx="4064968" cy="4445368"/>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200"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000"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9pPr>
          </a:lstStyle>
          <a:p>
            <a:endParaRPr lang="sv-SE" dirty="0">
              <a:solidFill>
                <a:schemeClr val="tx1"/>
              </a:solidFill>
            </a:endParaRPr>
          </a:p>
          <a:p>
            <a:endParaRPr lang="sv-SE" dirty="0">
              <a:solidFill>
                <a:schemeClr val="tx1"/>
              </a:solidFill>
            </a:endParaRPr>
          </a:p>
          <a:p>
            <a:endParaRPr lang="sv-SE" dirty="0">
              <a:solidFill>
                <a:schemeClr val="tx1"/>
              </a:solidFill>
            </a:endParaRPr>
          </a:p>
        </p:txBody>
      </p:sp>
    </p:spTree>
    <p:extLst>
      <p:ext uri="{BB962C8B-B14F-4D97-AF65-F5344CB8AC3E}">
        <p14:creationId xmlns:p14="http://schemas.microsoft.com/office/powerpoint/2010/main" val="501565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51" name="Straight Connector 30">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Straight Connector 32">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34">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Straight Connector 36">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5" name="Straight Connector 38">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56" name="Rectangle 40">
            <a:extLst>
              <a:ext uri="{FF2B5EF4-FFF2-40B4-BE49-F238E27FC236}">
                <a16:creationId xmlns:a16="http://schemas.microsoft.com/office/drawing/2014/main" id="{C5BDD1EA-D8C1-45AF-9F0A-14A2A137BA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41B319-45D6-4869-A07D-CB5C72090D15}"/>
              </a:ext>
            </a:extLst>
          </p:cNvPr>
          <p:cNvSpPr>
            <a:spLocks noGrp="1"/>
          </p:cNvSpPr>
          <p:nvPr>
            <p:ph type="title"/>
          </p:nvPr>
        </p:nvSpPr>
        <p:spPr>
          <a:xfrm>
            <a:off x="7532710" y="628617"/>
            <a:ext cx="3971902" cy="3028983"/>
          </a:xfrm>
        </p:spPr>
        <p:txBody>
          <a:bodyPr vert="horz" lIns="91440" tIns="45720" rIns="91440" bIns="45720" rtlCol="0" anchor="b">
            <a:normAutofit/>
          </a:bodyPr>
          <a:lstStyle/>
          <a:p>
            <a:pPr>
              <a:lnSpc>
                <a:spcPct val="90000"/>
              </a:lnSpc>
            </a:pPr>
            <a:r>
              <a:rPr lang="en-US" sz="4100"/>
              <a:t>INGEN KAN GÖRA ALLT</a:t>
            </a:r>
            <a:br>
              <a:rPr lang="en-US" sz="4100"/>
            </a:br>
            <a:br>
              <a:rPr lang="en-US" sz="4100"/>
            </a:br>
            <a:r>
              <a:rPr lang="en-US" sz="4100"/>
              <a:t>MEN ALLA KAN GÖRA NÅTT</a:t>
            </a:r>
          </a:p>
        </p:txBody>
      </p:sp>
      <p:sp>
        <p:nvSpPr>
          <p:cNvPr id="57" name="Snip Diagonal Corner Rectangle 6">
            <a:extLst>
              <a:ext uri="{FF2B5EF4-FFF2-40B4-BE49-F238E27FC236}">
                <a16:creationId xmlns:a16="http://schemas.microsoft.com/office/drawing/2014/main" id="{14354E08-0068-48D7-A8AD-84C7B1CF5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A779F34F-2960-4B81-BA08-445B6F6A0C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46" name="Straight Connector 45">
              <a:extLst>
                <a:ext uri="{FF2B5EF4-FFF2-40B4-BE49-F238E27FC236}">
                  <a16:creationId xmlns:a16="http://schemas.microsoft.com/office/drawing/2014/main" id="{10A57ACC-416F-4A5D-B7F7-DDA9886A3A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26522B4F-50C4-4FCE-8AE2-3789D63ED3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2C3978FC-B5D1-42BE-B086-BC2A733D58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ACED99F1-340D-4970-8E66-3B28E92711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50A54E39-63C0-4847-A766-C6B74FEB48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38237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Single Corner Snipped 24">
            <a:extLst>
              <a:ext uri="{FF2B5EF4-FFF2-40B4-BE49-F238E27FC236}">
                <a16:creationId xmlns:a16="http://schemas.microsoft.com/office/drawing/2014/main" id="{FEDFFFFC-E9D9-45F3-BF22-513673E328DB}"/>
              </a:ext>
            </a:extLst>
          </p:cNvPr>
          <p:cNvSpPr/>
          <p:nvPr/>
        </p:nvSpPr>
        <p:spPr>
          <a:xfrm>
            <a:off x="7408259" y="3195440"/>
            <a:ext cx="2223083" cy="2557408"/>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sv-SE" sz="1200" dirty="0"/>
              <a:t>Kickoff inför säsong</a:t>
            </a:r>
          </a:p>
          <a:p>
            <a:pPr marL="285750" indent="-285750">
              <a:buFont typeface="Arial" panose="020B0604020202020204" pitchFamily="34" charset="0"/>
              <a:buChar char="•"/>
            </a:pPr>
            <a:r>
              <a:rPr lang="sv-SE" sz="1200" dirty="0"/>
              <a:t>Försäljning</a:t>
            </a:r>
          </a:p>
          <a:p>
            <a:pPr marL="285750" indent="-285750">
              <a:buFont typeface="Arial" panose="020B0604020202020204" pitchFamily="34" charset="0"/>
              <a:buChar char="•"/>
            </a:pPr>
            <a:r>
              <a:rPr lang="sv-SE" sz="1200" dirty="0"/>
              <a:t>Schema -</a:t>
            </a:r>
            <a:r>
              <a:rPr lang="sv-SE" sz="1200" dirty="0" err="1"/>
              <a:t>Fikaförsälning</a:t>
            </a:r>
            <a:endParaRPr lang="sv-SE" sz="1200" dirty="0"/>
          </a:p>
          <a:p>
            <a:pPr marL="285750" indent="-285750">
              <a:buFont typeface="Arial" panose="020B0604020202020204" pitchFamily="34" charset="0"/>
              <a:buChar char="•"/>
            </a:pPr>
            <a:r>
              <a:rPr lang="sv-SE" sz="1200" dirty="0"/>
              <a:t>Schema - </a:t>
            </a:r>
            <a:r>
              <a:rPr lang="sv-SE" sz="1200" dirty="0" err="1"/>
              <a:t>Träningsvärd</a:t>
            </a:r>
            <a:endParaRPr lang="sv-SE" sz="1200" dirty="0"/>
          </a:p>
          <a:p>
            <a:pPr marL="285750" indent="-285750">
              <a:buFont typeface="Arial" panose="020B0604020202020204" pitchFamily="34" charset="0"/>
              <a:buChar char="•"/>
            </a:pPr>
            <a:r>
              <a:rPr lang="sv-SE" sz="1200" dirty="0"/>
              <a:t>Arbetsfördelning Cuper</a:t>
            </a:r>
          </a:p>
          <a:p>
            <a:pPr marL="285750" indent="-285750">
              <a:buFont typeface="Arial" panose="020B0604020202020204" pitchFamily="34" charset="0"/>
              <a:buChar char="•"/>
            </a:pPr>
            <a:r>
              <a:rPr lang="sv-SE" sz="1200" dirty="0"/>
              <a:t>Bokning Cuper</a:t>
            </a:r>
          </a:p>
          <a:p>
            <a:pPr marL="285750" indent="-285750">
              <a:buFont typeface="Arial" panose="020B0604020202020204" pitchFamily="34" charset="0"/>
              <a:buChar char="•"/>
            </a:pPr>
            <a:r>
              <a:rPr lang="sv-SE" sz="1200" dirty="0"/>
              <a:t>Schema-Matchvärd</a:t>
            </a:r>
          </a:p>
          <a:p>
            <a:pPr marL="285750" indent="-285750">
              <a:buFont typeface="Arial" panose="020B0604020202020204" pitchFamily="34" charset="0"/>
              <a:buChar char="•"/>
            </a:pPr>
            <a:r>
              <a:rPr lang="sv-SE" sz="1200" dirty="0"/>
              <a:t>Avslutning efter säsong</a:t>
            </a:r>
          </a:p>
          <a:p>
            <a:pPr marL="285750" indent="-285750">
              <a:buFont typeface="Arial" panose="020B0604020202020204" pitchFamily="34" charset="0"/>
              <a:buChar char="•"/>
            </a:pPr>
            <a:endParaRPr lang="sv-SE" sz="1200" dirty="0"/>
          </a:p>
        </p:txBody>
      </p:sp>
      <p:sp>
        <p:nvSpPr>
          <p:cNvPr id="24" name="Rectangle: Single Corner Snipped 23">
            <a:extLst>
              <a:ext uri="{FF2B5EF4-FFF2-40B4-BE49-F238E27FC236}">
                <a16:creationId xmlns:a16="http://schemas.microsoft.com/office/drawing/2014/main" id="{34C09A6B-9D0C-4519-B7AA-09D45CC0D0C0}"/>
              </a:ext>
            </a:extLst>
          </p:cNvPr>
          <p:cNvSpPr/>
          <p:nvPr/>
        </p:nvSpPr>
        <p:spPr>
          <a:xfrm>
            <a:off x="9714304" y="3195440"/>
            <a:ext cx="2088858" cy="216598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sv-SE" sz="1200" dirty="0"/>
              <a:t>Lagets ekonomi</a:t>
            </a:r>
          </a:p>
          <a:p>
            <a:pPr marL="285750" indent="-285750">
              <a:buFont typeface="Arial" panose="020B0604020202020204" pitchFamily="34" charset="0"/>
              <a:buChar char="•"/>
            </a:pPr>
            <a:r>
              <a:rPr lang="sv-SE" sz="1200" dirty="0"/>
              <a:t>Fika kassan</a:t>
            </a:r>
          </a:p>
          <a:p>
            <a:pPr marL="285750" indent="-285750">
              <a:buFont typeface="Arial" panose="020B0604020202020204" pitchFamily="34" charset="0"/>
              <a:buChar char="•"/>
            </a:pPr>
            <a:r>
              <a:rPr lang="sv-SE" sz="1200" dirty="0"/>
              <a:t>Domarbetalningar</a:t>
            </a:r>
          </a:p>
          <a:p>
            <a:pPr marL="285750" indent="-285750">
              <a:buFont typeface="Arial" panose="020B0604020202020204" pitchFamily="34" charset="0"/>
              <a:buChar char="•"/>
            </a:pPr>
            <a:r>
              <a:rPr lang="sv-SE" sz="1200" dirty="0"/>
              <a:t>Rapport</a:t>
            </a:r>
          </a:p>
        </p:txBody>
      </p:sp>
      <p:sp>
        <p:nvSpPr>
          <p:cNvPr id="2" name="Title 1">
            <a:extLst>
              <a:ext uri="{FF2B5EF4-FFF2-40B4-BE49-F238E27FC236}">
                <a16:creationId xmlns:a16="http://schemas.microsoft.com/office/drawing/2014/main" id="{661CD8AD-D0F5-4F35-AA3D-244DB78CB9E4}"/>
              </a:ext>
            </a:extLst>
          </p:cNvPr>
          <p:cNvSpPr>
            <a:spLocks noGrp="1"/>
          </p:cNvSpPr>
          <p:nvPr>
            <p:ph type="ctrTitle"/>
          </p:nvPr>
        </p:nvSpPr>
        <p:spPr>
          <a:xfrm>
            <a:off x="1524000" y="248750"/>
            <a:ext cx="6059648" cy="803581"/>
          </a:xfrm>
        </p:spPr>
        <p:txBody>
          <a:bodyPr>
            <a:normAutofit fontScale="90000"/>
          </a:bodyPr>
          <a:lstStyle/>
          <a:p>
            <a:pPr algn="l"/>
            <a:r>
              <a:rPr lang="sv-SE" sz="4800" b="1" dirty="0"/>
              <a:t>SÖRFORS IF – P 12/13</a:t>
            </a:r>
            <a:endParaRPr lang="sv-SE" sz="4800" dirty="0"/>
          </a:p>
        </p:txBody>
      </p:sp>
      <p:pic>
        <p:nvPicPr>
          <p:cNvPr id="5" name="Picture 4">
            <a:extLst>
              <a:ext uri="{FF2B5EF4-FFF2-40B4-BE49-F238E27FC236}">
                <a16:creationId xmlns:a16="http://schemas.microsoft.com/office/drawing/2014/main" id="{8A1B229D-86AE-4439-BC46-F1F86069AB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58" y="178719"/>
            <a:ext cx="1685078" cy="943644"/>
          </a:xfrm>
          <a:prstGeom prst="rect">
            <a:avLst/>
          </a:prstGeom>
        </p:spPr>
      </p:pic>
      <p:sp>
        <p:nvSpPr>
          <p:cNvPr id="9" name="Rectangle: Single Corner Snipped 8">
            <a:extLst>
              <a:ext uri="{FF2B5EF4-FFF2-40B4-BE49-F238E27FC236}">
                <a16:creationId xmlns:a16="http://schemas.microsoft.com/office/drawing/2014/main" id="{6D9BEA87-3B1F-4032-AEF4-0F01B446B2E7}"/>
              </a:ext>
            </a:extLst>
          </p:cNvPr>
          <p:cNvSpPr/>
          <p:nvPr/>
        </p:nvSpPr>
        <p:spPr>
          <a:xfrm>
            <a:off x="297833" y="3179496"/>
            <a:ext cx="2088858" cy="2181927"/>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sv-SE" sz="1200" dirty="0"/>
              <a:t>Träningar</a:t>
            </a:r>
          </a:p>
          <a:p>
            <a:pPr marL="285750" indent="-285750">
              <a:buFont typeface="Arial" panose="020B0604020202020204" pitchFamily="34" charset="0"/>
              <a:buChar char="•"/>
            </a:pPr>
            <a:r>
              <a:rPr lang="sv-SE" sz="1200" dirty="0"/>
              <a:t>Matcher</a:t>
            </a:r>
          </a:p>
          <a:p>
            <a:pPr marL="285750" indent="-285750">
              <a:buFont typeface="Arial" panose="020B0604020202020204" pitchFamily="34" charset="0"/>
              <a:buChar char="•"/>
            </a:pPr>
            <a:r>
              <a:rPr lang="sv-SE" sz="1200" dirty="0"/>
              <a:t>Domare</a:t>
            </a:r>
          </a:p>
        </p:txBody>
      </p:sp>
      <p:sp>
        <p:nvSpPr>
          <p:cNvPr id="10" name="Rectangle 9">
            <a:extLst>
              <a:ext uri="{FF2B5EF4-FFF2-40B4-BE49-F238E27FC236}">
                <a16:creationId xmlns:a16="http://schemas.microsoft.com/office/drawing/2014/main" id="{E3490814-7AD6-49DE-BA64-51FAF8AEE08A}"/>
              </a:ext>
            </a:extLst>
          </p:cNvPr>
          <p:cNvSpPr/>
          <p:nvPr/>
        </p:nvSpPr>
        <p:spPr>
          <a:xfrm>
            <a:off x="2464965" y="1543330"/>
            <a:ext cx="2088859" cy="396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LEDARE P-13</a:t>
            </a:r>
          </a:p>
        </p:txBody>
      </p:sp>
      <p:sp>
        <p:nvSpPr>
          <p:cNvPr id="11" name="Rectangle 10">
            <a:extLst>
              <a:ext uri="{FF2B5EF4-FFF2-40B4-BE49-F238E27FC236}">
                <a16:creationId xmlns:a16="http://schemas.microsoft.com/office/drawing/2014/main" id="{38E56D64-FAC8-4349-89CE-344E00159778}"/>
              </a:ext>
            </a:extLst>
          </p:cNvPr>
          <p:cNvSpPr/>
          <p:nvPr/>
        </p:nvSpPr>
        <p:spPr>
          <a:xfrm>
            <a:off x="297833" y="1981002"/>
            <a:ext cx="2088859" cy="115720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sv-SE" sz="1200" dirty="0">
                <a:solidFill>
                  <a:schemeClr val="accent1">
                    <a:lumMod val="50000"/>
                  </a:schemeClr>
                </a:solidFill>
              </a:rPr>
              <a:t>VAKANT (H)</a:t>
            </a:r>
          </a:p>
          <a:p>
            <a:pPr marL="285750" indent="-285750">
              <a:buFont typeface="Arial" panose="020B0604020202020204" pitchFamily="34" charset="0"/>
              <a:buChar char="•"/>
            </a:pPr>
            <a:r>
              <a:rPr lang="sv-SE" sz="1200" dirty="0">
                <a:solidFill>
                  <a:schemeClr val="accent1">
                    <a:lumMod val="50000"/>
                  </a:schemeClr>
                </a:solidFill>
              </a:rPr>
              <a:t>Joakim </a:t>
            </a:r>
            <a:r>
              <a:rPr lang="sv-SE" sz="1200" dirty="0" err="1">
                <a:solidFill>
                  <a:schemeClr val="accent1">
                    <a:lumMod val="50000"/>
                  </a:schemeClr>
                </a:solidFill>
              </a:rPr>
              <a:t>Hagy</a:t>
            </a:r>
            <a:endParaRPr lang="sv-SE" sz="1200" dirty="0">
              <a:solidFill>
                <a:schemeClr val="accent1">
                  <a:lumMod val="50000"/>
                </a:schemeClr>
              </a:solidFill>
            </a:endParaRPr>
          </a:p>
          <a:p>
            <a:pPr marL="285750" indent="-285750">
              <a:buFont typeface="Arial" panose="020B0604020202020204" pitchFamily="34" charset="0"/>
              <a:buChar char="•"/>
            </a:pPr>
            <a:r>
              <a:rPr lang="sv-SE" sz="1200" dirty="0">
                <a:solidFill>
                  <a:schemeClr val="accent1">
                    <a:lumMod val="50000"/>
                  </a:schemeClr>
                </a:solidFill>
              </a:rPr>
              <a:t>Mikael Lundberg</a:t>
            </a:r>
          </a:p>
          <a:p>
            <a:pPr marL="285750" indent="-285750">
              <a:buFont typeface="Arial" panose="020B0604020202020204" pitchFamily="34" charset="0"/>
              <a:buChar char="•"/>
            </a:pPr>
            <a:endParaRPr lang="sv-SE" sz="1200" dirty="0">
              <a:solidFill>
                <a:schemeClr val="accent1">
                  <a:lumMod val="50000"/>
                </a:schemeClr>
              </a:solidFill>
            </a:endParaRPr>
          </a:p>
        </p:txBody>
      </p:sp>
      <p:sp>
        <p:nvSpPr>
          <p:cNvPr id="13" name="Rectangle 12">
            <a:extLst>
              <a:ext uri="{FF2B5EF4-FFF2-40B4-BE49-F238E27FC236}">
                <a16:creationId xmlns:a16="http://schemas.microsoft.com/office/drawing/2014/main" id="{FB58E023-939E-4CEF-9E21-6C7993A7BEC3}"/>
              </a:ext>
            </a:extLst>
          </p:cNvPr>
          <p:cNvSpPr/>
          <p:nvPr/>
        </p:nvSpPr>
        <p:spPr>
          <a:xfrm>
            <a:off x="297834" y="1543330"/>
            <a:ext cx="2088859" cy="396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LEDARE P-12</a:t>
            </a:r>
          </a:p>
        </p:txBody>
      </p:sp>
      <p:sp>
        <p:nvSpPr>
          <p:cNvPr id="16" name="Rectangle 15">
            <a:extLst>
              <a:ext uri="{FF2B5EF4-FFF2-40B4-BE49-F238E27FC236}">
                <a16:creationId xmlns:a16="http://schemas.microsoft.com/office/drawing/2014/main" id="{3A012A4F-147B-4179-B6F6-3059415137FA}"/>
              </a:ext>
            </a:extLst>
          </p:cNvPr>
          <p:cNvSpPr/>
          <p:nvPr/>
        </p:nvSpPr>
        <p:spPr>
          <a:xfrm>
            <a:off x="7408260" y="1543330"/>
            <a:ext cx="2223082" cy="396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t>FÖRÄLDRAGRUPP</a:t>
            </a:r>
          </a:p>
        </p:txBody>
      </p:sp>
      <p:sp>
        <p:nvSpPr>
          <p:cNvPr id="17" name="Rectangle 16">
            <a:extLst>
              <a:ext uri="{FF2B5EF4-FFF2-40B4-BE49-F238E27FC236}">
                <a16:creationId xmlns:a16="http://schemas.microsoft.com/office/drawing/2014/main" id="{F9536567-0CD3-47C5-B939-6E4965811EC6}"/>
              </a:ext>
            </a:extLst>
          </p:cNvPr>
          <p:cNvSpPr/>
          <p:nvPr/>
        </p:nvSpPr>
        <p:spPr>
          <a:xfrm>
            <a:off x="7408259" y="1981002"/>
            <a:ext cx="2223083" cy="115817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sv-SE" sz="1200" dirty="0">
                <a:solidFill>
                  <a:schemeClr val="accent1">
                    <a:lumMod val="50000"/>
                  </a:schemeClr>
                </a:solidFill>
              </a:rPr>
              <a:t>VAKANT (SK)</a:t>
            </a:r>
          </a:p>
          <a:p>
            <a:pPr marL="285750" indent="-285750">
              <a:buFont typeface="Arial" panose="020B0604020202020204" pitchFamily="34" charset="0"/>
              <a:buChar char="•"/>
            </a:pPr>
            <a:r>
              <a:rPr lang="sv-SE" sz="1200" dirty="0">
                <a:solidFill>
                  <a:schemeClr val="accent1">
                    <a:lumMod val="50000"/>
                  </a:schemeClr>
                </a:solidFill>
              </a:rPr>
              <a:t>Anna Rönnberg</a:t>
            </a:r>
          </a:p>
          <a:p>
            <a:pPr marL="285750" indent="-285750">
              <a:buFont typeface="Arial" panose="020B0604020202020204" pitchFamily="34" charset="0"/>
              <a:buChar char="•"/>
            </a:pPr>
            <a:r>
              <a:rPr lang="sv-SE" sz="1200" dirty="0">
                <a:solidFill>
                  <a:schemeClr val="accent1">
                    <a:lumMod val="50000"/>
                  </a:schemeClr>
                </a:solidFill>
              </a:rPr>
              <a:t>Mikaela Mikaelsson</a:t>
            </a:r>
          </a:p>
          <a:p>
            <a:pPr marL="285750" indent="-285750">
              <a:buFont typeface="Arial" panose="020B0604020202020204" pitchFamily="34" charset="0"/>
              <a:buChar char="•"/>
            </a:pPr>
            <a:r>
              <a:rPr lang="sv-SE" sz="1200" dirty="0">
                <a:solidFill>
                  <a:schemeClr val="accent1">
                    <a:lumMod val="50000"/>
                  </a:schemeClr>
                </a:solidFill>
              </a:rPr>
              <a:t>Carolina Johansson</a:t>
            </a:r>
          </a:p>
          <a:p>
            <a:endParaRPr lang="sv-SE" sz="1200" dirty="0">
              <a:solidFill>
                <a:schemeClr val="accent1">
                  <a:lumMod val="50000"/>
                </a:schemeClr>
              </a:solidFill>
            </a:endParaRPr>
          </a:p>
        </p:txBody>
      </p:sp>
      <p:sp>
        <p:nvSpPr>
          <p:cNvPr id="19" name="Rectangle 18">
            <a:extLst>
              <a:ext uri="{FF2B5EF4-FFF2-40B4-BE49-F238E27FC236}">
                <a16:creationId xmlns:a16="http://schemas.microsoft.com/office/drawing/2014/main" id="{AEA4A5CA-8585-4D98-8E38-7613A3279957}"/>
              </a:ext>
            </a:extLst>
          </p:cNvPr>
          <p:cNvSpPr/>
          <p:nvPr/>
        </p:nvSpPr>
        <p:spPr>
          <a:xfrm>
            <a:off x="9714303" y="1543330"/>
            <a:ext cx="2088859" cy="396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KASSÖR</a:t>
            </a:r>
          </a:p>
        </p:txBody>
      </p:sp>
      <p:sp>
        <p:nvSpPr>
          <p:cNvPr id="26" name="Rectangle: Single Corner Snipped 25">
            <a:extLst>
              <a:ext uri="{FF2B5EF4-FFF2-40B4-BE49-F238E27FC236}">
                <a16:creationId xmlns:a16="http://schemas.microsoft.com/office/drawing/2014/main" id="{F4748B7C-1095-49C3-88C7-0D145B531530}"/>
              </a:ext>
            </a:extLst>
          </p:cNvPr>
          <p:cNvSpPr/>
          <p:nvPr/>
        </p:nvSpPr>
        <p:spPr>
          <a:xfrm>
            <a:off x="2464965" y="3195439"/>
            <a:ext cx="2088858" cy="216598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sv-SE" sz="1200" dirty="0"/>
              <a:t>Träningar</a:t>
            </a:r>
          </a:p>
          <a:p>
            <a:pPr marL="285750" indent="-285750">
              <a:buFont typeface="Arial" panose="020B0604020202020204" pitchFamily="34" charset="0"/>
              <a:buChar char="•"/>
            </a:pPr>
            <a:r>
              <a:rPr lang="sv-SE" sz="1200" dirty="0"/>
              <a:t>Matcher</a:t>
            </a:r>
          </a:p>
          <a:p>
            <a:pPr marL="285750" indent="-285750">
              <a:buFont typeface="Arial" panose="020B0604020202020204" pitchFamily="34" charset="0"/>
              <a:buChar char="•"/>
            </a:pPr>
            <a:r>
              <a:rPr lang="sv-SE" sz="1200" dirty="0"/>
              <a:t>Domare</a:t>
            </a:r>
          </a:p>
        </p:txBody>
      </p:sp>
      <p:sp>
        <p:nvSpPr>
          <p:cNvPr id="3" name="Rectangle 2">
            <a:extLst>
              <a:ext uri="{FF2B5EF4-FFF2-40B4-BE49-F238E27FC236}">
                <a16:creationId xmlns:a16="http://schemas.microsoft.com/office/drawing/2014/main" id="{EA883980-4131-848F-1AF3-99EC0002EA81}"/>
              </a:ext>
            </a:extLst>
          </p:cNvPr>
          <p:cNvSpPr/>
          <p:nvPr/>
        </p:nvSpPr>
        <p:spPr>
          <a:xfrm>
            <a:off x="2464964" y="1981002"/>
            <a:ext cx="2088859" cy="115720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sv-SE" sz="1200" dirty="0">
                <a:solidFill>
                  <a:schemeClr val="accent1">
                    <a:lumMod val="50000"/>
                  </a:schemeClr>
                </a:solidFill>
              </a:rPr>
              <a:t>Patrik Gustafsson (H)</a:t>
            </a:r>
          </a:p>
          <a:p>
            <a:pPr marL="285750" indent="-285750">
              <a:buFont typeface="Arial" panose="020B0604020202020204" pitchFamily="34" charset="0"/>
              <a:buChar char="•"/>
            </a:pPr>
            <a:r>
              <a:rPr lang="sv-SE" sz="1200" dirty="0">
                <a:solidFill>
                  <a:schemeClr val="accent1">
                    <a:lumMod val="50000"/>
                  </a:schemeClr>
                </a:solidFill>
              </a:rPr>
              <a:t>Björn Ottosson</a:t>
            </a:r>
          </a:p>
          <a:p>
            <a:pPr marL="285750" indent="-285750">
              <a:buFont typeface="Arial" panose="020B0604020202020204" pitchFamily="34" charset="0"/>
              <a:buChar char="•"/>
            </a:pPr>
            <a:r>
              <a:rPr lang="sv-SE" sz="1200" dirty="0">
                <a:solidFill>
                  <a:schemeClr val="accent1">
                    <a:lumMod val="50000"/>
                  </a:schemeClr>
                </a:solidFill>
              </a:rPr>
              <a:t>Mattias Holmgren </a:t>
            </a:r>
          </a:p>
          <a:p>
            <a:pPr marL="285750" indent="-285750">
              <a:buFont typeface="Arial" panose="020B0604020202020204" pitchFamily="34" charset="0"/>
              <a:buChar char="•"/>
            </a:pPr>
            <a:endParaRPr lang="sv-SE" sz="1200" dirty="0">
              <a:solidFill>
                <a:schemeClr val="accent1">
                  <a:lumMod val="50000"/>
                </a:schemeClr>
              </a:solidFill>
            </a:endParaRPr>
          </a:p>
          <a:p>
            <a:pPr marL="285750" indent="-285750">
              <a:buFont typeface="Arial" panose="020B0604020202020204" pitchFamily="34" charset="0"/>
              <a:buChar char="•"/>
            </a:pPr>
            <a:endParaRPr lang="sv-SE" sz="1200" dirty="0">
              <a:solidFill>
                <a:schemeClr val="accent1">
                  <a:lumMod val="50000"/>
                </a:schemeClr>
              </a:solidFill>
            </a:endParaRPr>
          </a:p>
        </p:txBody>
      </p:sp>
      <p:sp>
        <p:nvSpPr>
          <p:cNvPr id="4" name="Rectangle 3">
            <a:extLst>
              <a:ext uri="{FF2B5EF4-FFF2-40B4-BE49-F238E27FC236}">
                <a16:creationId xmlns:a16="http://schemas.microsoft.com/office/drawing/2014/main" id="{F8EC7962-2AD8-1724-F3B1-19C17B403D75}"/>
              </a:ext>
            </a:extLst>
          </p:cNvPr>
          <p:cNvSpPr/>
          <p:nvPr/>
        </p:nvSpPr>
        <p:spPr>
          <a:xfrm>
            <a:off x="9714305" y="1980035"/>
            <a:ext cx="2088857" cy="115817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sv-SE" sz="1200" dirty="0">
                <a:solidFill>
                  <a:schemeClr val="accent1">
                    <a:lumMod val="50000"/>
                  </a:schemeClr>
                </a:solidFill>
              </a:rPr>
              <a:t>Rebecka Eddefalk (H)</a:t>
            </a:r>
          </a:p>
          <a:p>
            <a:pPr marL="285750" indent="-285750">
              <a:buFont typeface="Arial" panose="020B0604020202020204" pitchFamily="34" charset="0"/>
              <a:buChar char="•"/>
            </a:pPr>
            <a:r>
              <a:rPr lang="sv-SE" sz="1200" dirty="0">
                <a:solidFill>
                  <a:schemeClr val="accent1">
                    <a:lumMod val="50000"/>
                  </a:schemeClr>
                </a:solidFill>
              </a:rPr>
              <a:t>Sara Norvall</a:t>
            </a:r>
          </a:p>
          <a:p>
            <a:endParaRPr lang="sv-SE" sz="1200" dirty="0">
              <a:solidFill>
                <a:schemeClr val="accent1">
                  <a:lumMod val="50000"/>
                </a:schemeClr>
              </a:solidFill>
            </a:endParaRPr>
          </a:p>
        </p:txBody>
      </p:sp>
      <p:pic>
        <p:nvPicPr>
          <p:cNvPr id="8" name="Picture 7">
            <a:extLst>
              <a:ext uri="{FF2B5EF4-FFF2-40B4-BE49-F238E27FC236}">
                <a16:creationId xmlns:a16="http://schemas.microsoft.com/office/drawing/2014/main" id="{546E565E-352D-024C-D291-5D9898A5F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8502" y="1939710"/>
            <a:ext cx="1685078" cy="943644"/>
          </a:xfrm>
          <a:prstGeom prst="rect">
            <a:avLst/>
          </a:prstGeom>
        </p:spPr>
      </p:pic>
    </p:spTree>
    <p:extLst>
      <p:ext uri="{BB962C8B-B14F-4D97-AF65-F5344CB8AC3E}">
        <p14:creationId xmlns:p14="http://schemas.microsoft.com/office/powerpoint/2010/main" val="519462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0C31-C197-4589-B06E-446E6FF98CC1}"/>
              </a:ext>
            </a:extLst>
          </p:cNvPr>
          <p:cNvSpPr>
            <a:spLocks noGrp="1"/>
          </p:cNvSpPr>
          <p:nvPr>
            <p:ph type="title"/>
          </p:nvPr>
        </p:nvSpPr>
        <p:spPr>
          <a:xfrm>
            <a:off x="459283" y="139403"/>
            <a:ext cx="7250527" cy="713854"/>
          </a:xfrm>
        </p:spPr>
        <p:txBody>
          <a:bodyPr>
            <a:normAutofit/>
          </a:bodyPr>
          <a:lstStyle/>
          <a:p>
            <a:r>
              <a:rPr lang="sv-SE" sz="3600" dirty="0"/>
              <a:t>FÖRÄLDER</a:t>
            </a:r>
          </a:p>
        </p:txBody>
      </p:sp>
      <p:sp>
        <p:nvSpPr>
          <p:cNvPr id="6" name="Text Placeholder 3">
            <a:extLst>
              <a:ext uri="{FF2B5EF4-FFF2-40B4-BE49-F238E27FC236}">
                <a16:creationId xmlns:a16="http://schemas.microsoft.com/office/drawing/2014/main" id="{2EB74B56-D2CF-40EF-B221-D9F4B2166C87}"/>
              </a:ext>
            </a:extLst>
          </p:cNvPr>
          <p:cNvSpPr>
            <a:spLocks noGrp="1"/>
          </p:cNvSpPr>
          <p:nvPr>
            <p:ph type="body" sz="half" idx="2"/>
          </p:nvPr>
        </p:nvSpPr>
        <p:spPr>
          <a:xfrm>
            <a:off x="710656" y="984738"/>
            <a:ext cx="10962786" cy="5020005"/>
          </a:xfrm>
        </p:spPr>
        <p:txBody>
          <a:bodyPr>
            <a:normAutofit/>
          </a:bodyPr>
          <a:lstStyle/>
          <a:p>
            <a:pPr marL="342900" indent="-342900">
              <a:buFont typeface="Arial" panose="020B0604020202020204" pitchFamily="34" charset="0"/>
              <a:buChar char="•"/>
            </a:pPr>
            <a:r>
              <a:rPr lang="sv-SE" sz="2000" dirty="0">
                <a:solidFill>
                  <a:schemeClr val="tx1"/>
                </a:solidFill>
              </a:rPr>
              <a:t>Vi förväntar oss att ni svarar i tid på tränings- och matchkallelser. Att lämna blankt är inget svar. </a:t>
            </a:r>
          </a:p>
          <a:p>
            <a:pPr marL="342900" indent="-342900">
              <a:buFont typeface="Arial" panose="020B0604020202020204" pitchFamily="34" charset="0"/>
              <a:buChar char="•"/>
            </a:pPr>
            <a:r>
              <a:rPr lang="sv-SE" sz="2000" dirty="0">
                <a:solidFill>
                  <a:schemeClr val="tx1"/>
                </a:solidFill>
              </a:rPr>
              <a:t>Istället för att fråga om ditt barn gjorde mål eller om laget vann -&gt; Fråga istället om han hade roligt eller om han lärde sig något nytt. Dvs prata främst om glädje och utveckling, inte resultat.</a:t>
            </a:r>
          </a:p>
          <a:p>
            <a:pPr marL="342900" indent="-342900">
              <a:buFont typeface="Arial" panose="020B0604020202020204" pitchFamily="34" charset="0"/>
              <a:buChar char="•"/>
            </a:pPr>
            <a:r>
              <a:rPr lang="sv-SE" sz="2000" dirty="0">
                <a:solidFill>
                  <a:schemeClr val="tx1"/>
                </a:solidFill>
              </a:rPr>
              <a:t>Var en hjälpande hand i balansen mellan idrott, kost, skola &amp; sömn.</a:t>
            </a:r>
          </a:p>
          <a:p>
            <a:pPr marL="342900" indent="-342900">
              <a:buFont typeface="Arial" panose="020B0604020202020204" pitchFamily="34" charset="0"/>
              <a:buChar char="•"/>
            </a:pPr>
            <a:r>
              <a:rPr lang="sv-SE" sz="2000" dirty="0">
                <a:solidFill>
                  <a:schemeClr val="tx1"/>
                </a:solidFill>
              </a:rPr>
              <a:t>Hjälp ditt barn att komma i tid till träning och match med rätt utrustning.</a:t>
            </a:r>
          </a:p>
          <a:p>
            <a:pPr marL="342900" indent="-342900">
              <a:buFont typeface="Arial" panose="020B0604020202020204" pitchFamily="34" charset="0"/>
              <a:buChar char="•"/>
            </a:pPr>
            <a:r>
              <a:rPr lang="sv-SE" sz="2000" dirty="0">
                <a:solidFill>
                  <a:schemeClr val="tx1"/>
                </a:solidFill>
              </a:rPr>
              <a:t>Var aldrig rädd för att prata med oss ledare om ni funderar över något. </a:t>
            </a:r>
          </a:p>
          <a:p>
            <a:endParaRPr lang="sv-SE" sz="2000" dirty="0">
              <a:solidFill>
                <a:schemeClr val="tx1"/>
              </a:solidFill>
            </a:endParaRPr>
          </a:p>
          <a:p>
            <a:pPr marL="342900" indent="-342900">
              <a:buFont typeface="Arial" panose="020B0604020202020204" pitchFamily="34" charset="0"/>
              <a:buChar char="•"/>
            </a:pPr>
            <a:endParaRPr lang="sv-SE" sz="2000" dirty="0">
              <a:solidFill>
                <a:schemeClr val="tx1"/>
              </a:solidFill>
            </a:endParaRPr>
          </a:p>
          <a:p>
            <a:r>
              <a:rPr lang="sv-SE" sz="2000" dirty="0">
                <a:solidFill>
                  <a:schemeClr val="tx1"/>
                </a:solidFill>
              </a:rPr>
              <a:t> </a:t>
            </a:r>
          </a:p>
          <a:p>
            <a:pPr marL="457200" indent="-457200">
              <a:buFont typeface="Arial" panose="020B0604020202020204" pitchFamily="34" charset="0"/>
              <a:buChar char="•"/>
            </a:pPr>
            <a:endParaRPr lang="sv-SE" sz="2800" dirty="0">
              <a:solidFill>
                <a:schemeClr val="tx1"/>
              </a:solidFill>
            </a:endParaRPr>
          </a:p>
          <a:p>
            <a:endParaRPr lang="sv-SE" dirty="0">
              <a:solidFill>
                <a:schemeClr val="tx1"/>
              </a:solidFill>
            </a:endParaRPr>
          </a:p>
          <a:p>
            <a:endParaRPr lang="sv-SE" dirty="0">
              <a:solidFill>
                <a:schemeClr val="tx1"/>
              </a:solidFill>
            </a:endParaRPr>
          </a:p>
          <a:p>
            <a:endParaRPr lang="sv-SE" dirty="0">
              <a:solidFill>
                <a:schemeClr val="tx1"/>
              </a:solidFill>
            </a:endParaRPr>
          </a:p>
        </p:txBody>
      </p:sp>
      <p:sp>
        <p:nvSpPr>
          <p:cNvPr id="3" name="Rectangle 2">
            <a:extLst>
              <a:ext uri="{FF2B5EF4-FFF2-40B4-BE49-F238E27FC236}">
                <a16:creationId xmlns:a16="http://schemas.microsoft.com/office/drawing/2014/main" id="{84D10474-693D-4BBB-9138-6CB11861184A}"/>
              </a:ext>
            </a:extLst>
          </p:cNvPr>
          <p:cNvSpPr/>
          <p:nvPr/>
        </p:nvSpPr>
        <p:spPr>
          <a:xfrm>
            <a:off x="614607" y="4353467"/>
            <a:ext cx="10962786" cy="22068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i="1" dirty="0"/>
              <a:t>ATT TÄNKA PÅ:</a:t>
            </a:r>
          </a:p>
          <a:p>
            <a:r>
              <a:rPr lang="sv-SE" i="1" dirty="0"/>
              <a:t>Vi tränare, lagföräldrar, kassörer och alla som jobbar i föreningen, arbetar ideellt, för att barnen ska ha möjlighet att kunna spela fotboll.</a:t>
            </a:r>
          </a:p>
          <a:p>
            <a:endParaRPr lang="sv-SE" i="1" dirty="0"/>
          </a:p>
          <a:p>
            <a:pPr marL="285750" indent="-285750">
              <a:buFont typeface="Arial" panose="020B0604020202020204" pitchFamily="34" charset="0"/>
              <a:buChar char="•"/>
            </a:pPr>
            <a:r>
              <a:rPr lang="sv-SE" i="1" dirty="0"/>
              <a:t>Vi gör alltid vårt allra bästa för att det ska bli så bra som möjligt. </a:t>
            </a:r>
          </a:p>
          <a:p>
            <a:pPr marL="285750" indent="-285750">
              <a:buFont typeface="Arial" panose="020B0604020202020204" pitchFamily="34" charset="0"/>
              <a:buChar char="•"/>
            </a:pPr>
            <a:r>
              <a:rPr lang="sv-SE" i="1" dirty="0"/>
              <a:t>Men vi ser inte alltid allt som händer och hör inte alltid allt som sägs på planen. </a:t>
            </a:r>
          </a:p>
          <a:p>
            <a:pPr marL="285750" indent="-285750">
              <a:buFont typeface="Arial" panose="020B0604020202020204" pitchFamily="34" charset="0"/>
              <a:buChar char="•"/>
            </a:pPr>
            <a:r>
              <a:rPr lang="sv-SE" i="1" dirty="0"/>
              <a:t>Vi är bara människor och vi kan givetvis göra misstag. </a:t>
            </a:r>
          </a:p>
        </p:txBody>
      </p:sp>
    </p:spTree>
    <p:extLst>
      <p:ext uri="{BB962C8B-B14F-4D97-AF65-F5344CB8AC3E}">
        <p14:creationId xmlns:p14="http://schemas.microsoft.com/office/powerpoint/2010/main" val="3394774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0C31-C197-4589-B06E-446E6FF98CC1}"/>
              </a:ext>
            </a:extLst>
          </p:cNvPr>
          <p:cNvSpPr>
            <a:spLocks noGrp="1"/>
          </p:cNvSpPr>
          <p:nvPr>
            <p:ph type="title"/>
          </p:nvPr>
        </p:nvSpPr>
        <p:spPr>
          <a:xfrm>
            <a:off x="7532710" y="64174"/>
            <a:ext cx="3518748" cy="539074"/>
          </a:xfrm>
        </p:spPr>
        <p:txBody>
          <a:bodyPr vert="horz" lIns="91440" tIns="45720" rIns="91440" bIns="45720" rtlCol="0" anchor="b">
            <a:normAutofit/>
          </a:bodyPr>
          <a:lstStyle/>
          <a:p>
            <a:r>
              <a:rPr lang="en-US" dirty="0"/>
              <a:t>KLÄDER</a:t>
            </a:r>
          </a:p>
        </p:txBody>
      </p:sp>
      <p:sp>
        <p:nvSpPr>
          <p:cNvPr id="4" name="Text Placeholder 3">
            <a:extLst>
              <a:ext uri="{FF2B5EF4-FFF2-40B4-BE49-F238E27FC236}">
                <a16:creationId xmlns:a16="http://schemas.microsoft.com/office/drawing/2014/main" id="{415902CC-C6C3-42F7-92FE-AF2B92D632B0}"/>
              </a:ext>
            </a:extLst>
          </p:cNvPr>
          <p:cNvSpPr>
            <a:spLocks noGrp="1"/>
          </p:cNvSpPr>
          <p:nvPr>
            <p:ph type="body" sz="half" idx="2"/>
          </p:nvPr>
        </p:nvSpPr>
        <p:spPr>
          <a:xfrm>
            <a:off x="7532710" y="620722"/>
            <a:ext cx="4295767" cy="3255423"/>
          </a:xfrm>
        </p:spPr>
        <p:txBody>
          <a:bodyPr vert="horz" lIns="91440" tIns="45720" rIns="91440" bIns="45720" rtlCol="0" anchor="t">
            <a:normAutofit/>
          </a:bodyPr>
          <a:lstStyle/>
          <a:p>
            <a:pPr>
              <a:buFont typeface="Wingdings 3" panose="05040102010807070707" pitchFamily="18" charset="2"/>
              <a:buChar char=""/>
            </a:pPr>
            <a:endParaRPr lang="en-US" sz="1400" dirty="0"/>
          </a:p>
          <a:p>
            <a:pPr marL="457200" indent="-457200">
              <a:buFont typeface="Wingdings 3" panose="05040102010807070707" pitchFamily="18" charset="2"/>
              <a:buChar char=""/>
            </a:pPr>
            <a:r>
              <a:rPr lang="en-US" dirty="0" err="1">
                <a:solidFill>
                  <a:schemeClr val="tx1"/>
                </a:solidFill>
              </a:rPr>
              <a:t>Helt</a:t>
            </a:r>
            <a:r>
              <a:rPr lang="en-US" dirty="0">
                <a:solidFill>
                  <a:schemeClr val="tx1"/>
                </a:solidFill>
              </a:rPr>
              <a:t> </a:t>
            </a:r>
            <a:r>
              <a:rPr lang="en-US" dirty="0" err="1">
                <a:solidFill>
                  <a:schemeClr val="tx1"/>
                </a:solidFill>
              </a:rPr>
              <a:t>valfritt</a:t>
            </a:r>
            <a:endParaRPr lang="en-US" dirty="0">
              <a:solidFill>
                <a:schemeClr val="tx1"/>
              </a:solidFill>
            </a:endParaRPr>
          </a:p>
          <a:p>
            <a:pPr marL="457200" indent="-457200">
              <a:buFont typeface="Wingdings 3" panose="05040102010807070707" pitchFamily="18" charset="2"/>
              <a:buChar char=""/>
            </a:pPr>
            <a:r>
              <a:rPr lang="en-US" dirty="0" err="1">
                <a:solidFill>
                  <a:schemeClr val="tx1"/>
                </a:solidFill>
              </a:rPr>
              <a:t>Beställs</a:t>
            </a:r>
            <a:r>
              <a:rPr lang="en-US" dirty="0">
                <a:solidFill>
                  <a:schemeClr val="tx1"/>
                </a:solidFill>
              </a:rPr>
              <a:t> av er </a:t>
            </a:r>
            <a:r>
              <a:rPr lang="en-US" dirty="0" err="1">
                <a:solidFill>
                  <a:schemeClr val="tx1"/>
                </a:solidFill>
              </a:rPr>
              <a:t>genom</a:t>
            </a:r>
            <a:endParaRPr lang="en-US" dirty="0">
              <a:solidFill>
                <a:schemeClr val="tx1"/>
              </a:solidFill>
            </a:endParaRPr>
          </a:p>
          <a:p>
            <a:pPr marL="457200" indent="-457200">
              <a:buFont typeface="Wingdings 3" panose="05040102010807070707" pitchFamily="18" charset="2"/>
              <a:buChar char=""/>
            </a:pPr>
            <a:r>
              <a:rPr lang="en-US" dirty="0">
                <a:solidFill>
                  <a:schemeClr val="tx1"/>
                </a:solidFill>
                <a:hlinkClick r:id="rId2">
                  <a:extLst>
                    <a:ext uri="{A12FA001-AC4F-418D-AE19-62706E023703}">
                      <ahyp:hlinkClr xmlns:ahyp="http://schemas.microsoft.com/office/drawing/2018/hyperlinkcolor" val="tx"/>
                    </a:ext>
                  </a:extLst>
                </a:hlinkClick>
              </a:rPr>
              <a:t>www.stadium.se/foreningar</a:t>
            </a:r>
            <a:r>
              <a:rPr lang="en-US" dirty="0">
                <a:solidFill>
                  <a:schemeClr val="tx1"/>
                </a:solidFill>
              </a:rPr>
              <a:t> </a:t>
            </a:r>
          </a:p>
          <a:p>
            <a:pPr marL="457200" indent="-457200">
              <a:buFont typeface="Wingdings 3" panose="05040102010807070707" pitchFamily="18" charset="2"/>
              <a:buChar char=""/>
            </a:pPr>
            <a:r>
              <a:rPr lang="en-US" dirty="0">
                <a:solidFill>
                  <a:schemeClr val="tx1"/>
                </a:solidFill>
              </a:rPr>
              <a:t>(</a:t>
            </a:r>
            <a:r>
              <a:rPr lang="en-US" dirty="0" err="1">
                <a:solidFill>
                  <a:schemeClr val="tx1"/>
                </a:solidFill>
              </a:rPr>
              <a:t>skriv</a:t>
            </a:r>
            <a:r>
              <a:rPr lang="en-US" dirty="0">
                <a:solidFill>
                  <a:schemeClr val="tx1"/>
                </a:solidFill>
              </a:rPr>
              <a:t> </a:t>
            </a:r>
            <a:r>
              <a:rPr lang="en-US" dirty="0" err="1">
                <a:solidFill>
                  <a:schemeClr val="tx1"/>
                </a:solidFill>
              </a:rPr>
              <a:t>Sörfors</a:t>
            </a:r>
            <a:r>
              <a:rPr lang="en-US" dirty="0">
                <a:solidFill>
                  <a:schemeClr val="tx1"/>
                </a:solidFill>
              </a:rPr>
              <a:t> IF </a:t>
            </a:r>
            <a:r>
              <a:rPr lang="en-US" dirty="0" err="1">
                <a:solidFill>
                  <a:schemeClr val="tx1"/>
                </a:solidFill>
              </a:rPr>
              <a:t>i</a:t>
            </a:r>
            <a:r>
              <a:rPr lang="en-US" dirty="0">
                <a:solidFill>
                  <a:schemeClr val="tx1"/>
                </a:solidFill>
              </a:rPr>
              <a:t> </a:t>
            </a:r>
            <a:r>
              <a:rPr lang="en-US" dirty="0" err="1">
                <a:solidFill>
                  <a:schemeClr val="tx1"/>
                </a:solidFill>
              </a:rPr>
              <a:t>sökfältet</a:t>
            </a:r>
            <a:r>
              <a:rPr lang="en-US" dirty="0">
                <a:solidFill>
                  <a:schemeClr val="tx1"/>
                </a:solidFill>
              </a:rPr>
              <a:t>) </a:t>
            </a:r>
          </a:p>
          <a:p>
            <a:pPr marL="457200" indent="-457200">
              <a:buFont typeface="Wingdings 3" panose="05040102010807070707" pitchFamily="18" charset="2"/>
              <a:buChar char=""/>
            </a:pPr>
            <a:r>
              <a:rPr lang="en-US" dirty="0" err="1">
                <a:solidFill>
                  <a:schemeClr val="tx1"/>
                </a:solidFill>
              </a:rPr>
              <a:t>Vanligtvis</a:t>
            </a:r>
            <a:r>
              <a:rPr lang="en-US" dirty="0">
                <a:solidFill>
                  <a:schemeClr val="tx1"/>
                </a:solidFill>
              </a:rPr>
              <a:t> tar det ca 5-10 </a:t>
            </a:r>
            <a:r>
              <a:rPr lang="en-US" dirty="0" err="1">
                <a:solidFill>
                  <a:schemeClr val="tx1"/>
                </a:solidFill>
              </a:rPr>
              <a:t>dagar</a:t>
            </a:r>
            <a:r>
              <a:rPr lang="en-US" dirty="0">
                <a:solidFill>
                  <a:schemeClr val="tx1"/>
                </a:solidFill>
              </a:rPr>
              <a:t> </a:t>
            </a:r>
            <a:r>
              <a:rPr lang="en-US" dirty="0" err="1">
                <a:solidFill>
                  <a:schemeClr val="tx1"/>
                </a:solidFill>
              </a:rPr>
              <a:t>att</a:t>
            </a:r>
            <a:r>
              <a:rPr lang="en-US" dirty="0">
                <a:solidFill>
                  <a:schemeClr val="tx1"/>
                </a:solidFill>
              </a:rPr>
              <a:t> </a:t>
            </a:r>
            <a:r>
              <a:rPr lang="en-US" dirty="0" err="1">
                <a:solidFill>
                  <a:schemeClr val="tx1"/>
                </a:solidFill>
              </a:rPr>
              <a:t>få</a:t>
            </a:r>
            <a:r>
              <a:rPr lang="en-US" dirty="0">
                <a:solidFill>
                  <a:schemeClr val="tx1"/>
                </a:solidFill>
              </a:rPr>
              <a:t> hem </a:t>
            </a:r>
            <a:r>
              <a:rPr lang="en-US" dirty="0" err="1">
                <a:solidFill>
                  <a:schemeClr val="tx1"/>
                </a:solidFill>
              </a:rPr>
              <a:t>beställning</a:t>
            </a:r>
            <a:endParaRPr lang="en-US" dirty="0">
              <a:solidFill>
                <a:schemeClr val="tx1"/>
              </a:solidFill>
            </a:endParaRPr>
          </a:p>
          <a:p>
            <a:pPr marL="457200" indent="-457200">
              <a:buFont typeface="Wingdings 3" panose="05040102010807070707" pitchFamily="18" charset="2"/>
              <a:buChar char=""/>
            </a:pPr>
            <a:r>
              <a:rPr lang="en-US" dirty="0" err="1">
                <a:solidFill>
                  <a:schemeClr val="tx1"/>
                </a:solidFill>
              </a:rPr>
              <a:t>Stöd</a:t>
            </a:r>
            <a:r>
              <a:rPr lang="en-US" dirty="0">
                <a:solidFill>
                  <a:schemeClr val="tx1"/>
                </a:solidFill>
              </a:rPr>
              <a:t> din </a:t>
            </a:r>
            <a:r>
              <a:rPr lang="en-US" dirty="0" err="1">
                <a:solidFill>
                  <a:schemeClr val="tx1"/>
                </a:solidFill>
              </a:rPr>
              <a:t>förening</a:t>
            </a:r>
            <a:endParaRPr lang="en-US" dirty="0">
              <a:solidFill>
                <a:schemeClr val="tx1"/>
              </a:solidFill>
            </a:endParaRPr>
          </a:p>
          <a:p>
            <a:pPr>
              <a:buFont typeface="Wingdings 3" panose="05040102010807070707" pitchFamily="18" charset="2"/>
              <a:buChar char=""/>
            </a:pPr>
            <a:endParaRPr lang="en-US" sz="1400" dirty="0"/>
          </a:p>
          <a:p>
            <a:pPr marL="457200" indent="-457200">
              <a:buFont typeface="Wingdings 3" panose="05040102010807070707" pitchFamily="18" charset="2"/>
              <a:buChar char=""/>
            </a:pPr>
            <a:endParaRPr lang="en-US" sz="1400" dirty="0"/>
          </a:p>
          <a:p>
            <a:pPr marL="457200" indent="-457200">
              <a:buFont typeface="Wingdings 3" panose="05040102010807070707" pitchFamily="18" charset="2"/>
              <a:buChar char=""/>
            </a:pPr>
            <a:endParaRPr lang="en-US" sz="1400" dirty="0"/>
          </a:p>
          <a:p>
            <a:pPr marL="457200" indent="-457200">
              <a:buFont typeface="Wingdings 3" panose="05040102010807070707" pitchFamily="18" charset="2"/>
              <a:buChar char=""/>
            </a:pPr>
            <a:endParaRPr lang="en-US" sz="1400" dirty="0"/>
          </a:p>
          <a:p>
            <a:pPr>
              <a:buFont typeface="Wingdings 3" panose="05040102010807070707" pitchFamily="18" charset="2"/>
              <a:buChar char=""/>
            </a:pPr>
            <a:endParaRPr lang="en-US" sz="1400" dirty="0"/>
          </a:p>
          <a:p>
            <a:pPr>
              <a:buFont typeface="Wingdings 3" panose="05040102010807070707" pitchFamily="18" charset="2"/>
              <a:buChar char=""/>
            </a:pPr>
            <a:endParaRPr lang="en-US" sz="1400" dirty="0"/>
          </a:p>
          <a:p>
            <a:pPr>
              <a:buFont typeface="Wingdings 3" panose="05040102010807070707" pitchFamily="18" charset="2"/>
              <a:buChar char=""/>
            </a:pPr>
            <a:endParaRPr lang="en-US" sz="1400" dirty="0"/>
          </a:p>
        </p:txBody>
      </p:sp>
      <p:sp>
        <p:nvSpPr>
          <p:cNvPr id="3" name="Rectangle 2">
            <a:extLst>
              <a:ext uri="{FF2B5EF4-FFF2-40B4-BE49-F238E27FC236}">
                <a16:creationId xmlns:a16="http://schemas.microsoft.com/office/drawing/2014/main" id="{F3CE9D96-0BAB-4790-960A-210A5C9091F3}"/>
              </a:ext>
            </a:extLst>
          </p:cNvPr>
          <p:cNvSpPr/>
          <p:nvPr/>
        </p:nvSpPr>
        <p:spPr>
          <a:xfrm>
            <a:off x="7532710" y="3991708"/>
            <a:ext cx="4328113" cy="2673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dirty="0"/>
              <a:t>Spelarna skall dock ha:</a:t>
            </a:r>
          </a:p>
          <a:p>
            <a:endParaRPr lang="sv-SE" dirty="0"/>
          </a:p>
          <a:p>
            <a:pPr marL="285750" indent="-285750">
              <a:buFont typeface="Arial" panose="020B0604020202020204" pitchFamily="34" charset="0"/>
              <a:buChar char="•"/>
            </a:pPr>
            <a:r>
              <a:rPr lang="sv-SE" sz="1400" dirty="0"/>
              <a:t>Benskydd &amp; fotbollsskor (minskad skaderisk</a:t>
            </a:r>
          </a:p>
          <a:p>
            <a:pPr marL="285750" indent="-285750">
              <a:buFont typeface="Arial" panose="020B0604020202020204" pitchFamily="34" charset="0"/>
              <a:buChar char="•"/>
            </a:pPr>
            <a:r>
              <a:rPr lang="sv-SE" sz="1400" dirty="0"/>
              <a:t>Vattenflaska (med namn)</a:t>
            </a:r>
          </a:p>
          <a:p>
            <a:endParaRPr lang="sv-SE" sz="1400" dirty="0"/>
          </a:p>
          <a:p>
            <a:r>
              <a:rPr lang="sv-SE" dirty="0"/>
              <a:t>Vid match: </a:t>
            </a:r>
          </a:p>
          <a:p>
            <a:endParaRPr lang="sv-SE" sz="1400" dirty="0"/>
          </a:p>
          <a:p>
            <a:pPr marL="285750" indent="-285750">
              <a:buFont typeface="Arial" panose="020B0604020202020204" pitchFamily="34" charset="0"/>
              <a:buChar char="•"/>
            </a:pPr>
            <a:r>
              <a:rPr lang="sv-SE" sz="1400" dirty="0"/>
              <a:t>Blå fotbollsstrumpor</a:t>
            </a:r>
          </a:p>
          <a:p>
            <a:pPr marL="285750" indent="-285750">
              <a:buFont typeface="Arial" panose="020B0604020202020204" pitchFamily="34" charset="0"/>
              <a:buChar char="•"/>
            </a:pPr>
            <a:r>
              <a:rPr lang="sv-SE" sz="1400" dirty="0"/>
              <a:t>Blåa shorts</a:t>
            </a:r>
          </a:p>
          <a:p>
            <a:pPr marL="285750" indent="-28575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59273A8C-B3DA-4122-97A6-C55D1D2FED77}"/>
              </a:ext>
            </a:extLst>
          </p:cNvPr>
          <p:cNvPicPr>
            <a:picLocks noChangeAspect="1"/>
          </p:cNvPicPr>
          <p:nvPr/>
        </p:nvPicPr>
        <p:blipFill>
          <a:blip r:embed="rId3"/>
          <a:stretch>
            <a:fillRect/>
          </a:stretch>
        </p:blipFill>
        <p:spPr>
          <a:xfrm>
            <a:off x="2400596" y="333711"/>
            <a:ext cx="2491388" cy="5984673"/>
          </a:xfrm>
          <a:prstGeom prst="rect">
            <a:avLst/>
          </a:prstGeom>
        </p:spPr>
      </p:pic>
    </p:spTree>
    <p:extLst>
      <p:ext uri="{BB962C8B-B14F-4D97-AF65-F5344CB8AC3E}">
        <p14:creationId xmlns:p14="http://schemas.microsoft.com/office/powerpoint/2010/main" val="2348598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7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A3AF1-F37D-4FEE-A4DC-718705F6A573}"/>
              </a:ext>
            </a:extLst>
          </p:cNvPr>
          <p:cNvSpPr>
            <a:spLocks noGrp="1"/>
          </p:cNvSpPr>
          <p:nvPr>
            <p:ph type="ctrTitle"/>
          </p:nvPr>
        </p:nvSpPr>
        <p:spPr>
          <a:xfrm>
            <a:off x="130629" y="67294"/>
            <a:ext cx="11961844" cy="1201387"/>
          </a:xfrm>
        </p:spPr>
        <p:txBody>
          <a:bodyPr>
            <a:normAutofit/>
          </a:bodyPr>
          <a:lstStyle/>
          <a:p>
            <a:pPr algn="ctr"/>
            <a:r>
              <a:rPr lang="sv-SE" sz="7200" b="1" dirty="0">
                <a:solidFill>
                  <a:srgbClr val="0070C0"/>
                </a:solidFill>
              </a:rPr>
              <a:t>IDROTTSLOPPIS I SÖRFORS</a:t>
            </a:r>
            <a:endParaRPr lang="en-US" sz="7200" b="1" dirty="0">
              <a:solidFill>
                <a:srgbClr val="0070C0"/>
              </a:solidFill>
            </a:endParaRPr>
          </a:p>
        </p:txBody>
      </p:sp>
      <p:sp>
        <p:nvSpPr>
          <p:cNvPr id="3" name="Subtitle 2">
            <a:extLst>
              <a:ext uri="{FF2B5EF4-FFF2-40B4-BE49-F238E27FC236}">
                <a16:creationId xmlns:a16="http://schemas.microsoft.com/office/drawing/2014/main" id="{76FD1B68-CC8C-413E-83B7-69E8B8040C39}"/>
              </a:ext>
            </a:extLst>
          </p:cNvPr>
          <p:cNvSpPr>
            <a:spLocks noGrp="1"/>
          </p:cNvSpPr>
          <p:nvPr>
            <p:ph type="subTitle" idx="1"/>
          </p:nvPr>
        </p:nvSpPr>
        <p:spPr>
          <a:xfrm>
            <a:off x="1524000" y="1268681"/>
            <a:ext cx="9144000" cy="1655762"/>
          </a:xfrm>
        </p:spPr>
        <p:txBody>
          <a:bodyPr>
            <a:normAutofit/>
          </a:bodyPr>
          <a:lstStyle/>
          <a:p>
            <a:pPr algn="ctr"/>
            <a:r>
              <a:rPr lang="sv-SE" sz="2800" dirty="0">
                <a:solidFill>
                  <a:srgbClr val="0070C0"/>
                </a:solidFill>
              </a:rPr>
              <a:t>LÖRDAG 23/4 11:00 – 15:00</a:t>
            </a:r>
            <a:endParaRPr lang="en-US" sz="2800" dirty="0">
              <a:solidFill>
                <a:srgbClr val="0070C0"/>
              </a:solidFill>
            </a:endParaRPr>
          </a:p>
        </p:txBody>
      </p:sp>
      <p:sp>
        <p:nvSpPr>
          <p:cNvPr id="4" name="Subtitle 2">
            <a:extLst>
              <a:ext uri="{FF2B5EF4-FFF2-40B4-BE49-F238E27FC236}">
                <a16:creationId xmlns:a16="http://schemas.microsoft.com/office/drawing/2014/main" id="{A54CCEC7-1ADB-4EE9-B6E5-A0A3F3F363D8}"/>
              </a:ext>
            </a:extLst>
          </p:cNvPr>
          <p:cNvSpPr txBox="1">
            <a:spLocks/>
          </p:cNvSpPr>
          <p:nvPr/>
        </p:nvSpPr>
        <p:spPr>
          <a:xfrm>
            <a:off x="1524000" y="2277795"/>
            <a:ext cx="9144000" cy="3945723"/>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2600" dirty="0">
                <a:solidFill>
                  <a:srgbClr val="0070C0"/>
                </a:solidFill>
              </a:rPr>
              <a:t>PLATS: ÄLVDUNGENS IP</a:t>
            </a:r>
          </a:p>
          <a:p>
            <a:endParaRPr lang="sv-SE" sz="2600" dirty="0">
              <a:solidFill>
                <a:srgbClr val="0070C0"/>
              </a:solidFill>
            </a:endParaRPr>
          </a:p>
          <a:p>
            <a:r>
              <a:rPr lang="sv-SE" sz="2600" dirty="0">
                <a:solidFill>
                  <a:srgbClr val="0070C0"/>
                </a:solidFill>
              </a:rPr>
              <a:t>Söndag 23/4 anordnar Sörfors IF P 12/13 en idrottsloppis. </a:t>
            </a:r>
          </a:p>
          <a:p>
            <a:endParaRPr lang="sv-SE" sz="2600" dirty="0">
              <a:solidFill>
                <a:srgbClr val="0070C0"/>
              </a:solidFill>
            </a:endParaRPr>
          </a:p>
          <a:p>
            <a:r>
              <a:rPr lang="sv-SE" sz="2600" dirty="0">
                <a:solidFill>
                  <a:srgbClr val="0070C0"/>
                </a:solidFill>
              </a:rPr>
              <a:t>Fokus kommer vara sportartiklar men övriga loppisvaror utlovas också.</a:t>
            </a:r>
          </a:p>
          <a:p>
            <a:r>
              <a:rPr lang="sv-SE" sz="3000" dirty="0">
                <a:solidFill>
                  <a:srgbClr val="0070C0"/>
                </a:solidFill>
              </a:rPr>
              <a:t> </a:t>
            </a:r>
            <a:endParaRPr lang="sv-SE" dirty="0">
              <a:solidFill>
                <a:srgbClr val="0070C0"/>
              </a:solidFill>
            </a:endParaRPr>
          </a:p>
          <a:p>
            <a:endParaRPr lang="sv-SE" dirty="0">
              <a:solidFill>
                <a:srgbClr val="0070C0"/>
              </a:solidFill>
            </a:endParaRPr>
          </a:p>
          <a:p>
            <a:r>
              <a:rPr lang="sv-SE" sz="4400" dirty="0">
                <a:solidFill>
                  <a:srgbClr val="0070C0"/>
                </a:solidFill>
              </a:rPr>
              <a:t>VÄLKOMNA!</a:t>
            </a:r>
          </a:p>
          <a:p>
            <a:endParaRPr lang="en-US" dirty="0"/>
          </a:p>
        </p:txBody>
      </p:sp>
    </p:spTree>
    <p:extLst>
      <p:ext uri="{BB962C8B-B14F-4D97-AF65-F5344CB8AC3E}">
        <p14:creationId xmlns:p14="http://schemas.microsoft.com/office/powerpoint/2010/main" val="21322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A3AF1-F37D-4FEE-A4DC-718705F6A573}"/>
              </a:ext>
            </a:extLst>
          </p:cNvPr>
          <p:cNvSpPr>
            <a:spLocks noGrp="1"/>
          </p:cNvSpPr>
          <p:nvPr>
            <p:ph type="ctrTitle"/>
          </p:nvPr>
        </p:nvSpPr>
        <p:spPr>
          <a:xfrm>
            <a:off x="130629" y="67294"/>
            <a:ext cx="11961844" cy="1201387"/>
          </a:xfrm>
        </p:spPr>
        <p:txBody>
          <a:bodyPr>
            <a:noAutofit/>
          </a:bodyPr>
          <a:lstStyle/>
          <a:p>
            <a:r>
              <a:rPr lang="sv-SE" b="1" dirty="0"/>
              <a:t>VÄLKOMMEN PÅ UTPROVNINGSDAG</a:t>
            </a:r>
            <a:endParaRPr lang="en-US" b="1" dirty="0"/>
          </a:p>
        </p:txBody>
      </p:sp>
      <p:sp>
        <p:nvSpPr>
          <p:cNvPr id="3" name="Subtitle 2">
            <a:extLst>
              <a:ext uri="{FF2B5EF4-FFF2-40B4-BE49-F238E27FC236}">
                <a16:creationId xmlns:a16="http://schemas.microsoft.com/office/drawing/2014/main" id="{76FD1B68-CC8C-413E-83B7-69E8B8040C39}"/>
              </a:ext>
            </a:extLst>
          </p:cNvPr>
          <p:cNvSpPr>
            <a:spLocks noGrp="1"/>
          </p:cNvSpPr>
          <p:nvPr>
            <p:ph type="subTitle" idx="1"/>
          </p:nvPr>
        </p:nvSpPr>
        <p:spPr>
          <a:xfrm>
            <a:off x="1524000" y="1268681"/>
            <a:ext cx="9144000" cy="1655762"/>
          </a:xfrm>
        </p:spPr>
        <p:txBody>
          <a:bodyPr>
            <a:normAutofit/>
          </a:bodyPr>
          <a:lstStyle/>
          <a:p>
            <a:pPr algn="ctr"/>
            <a:r>
              <a:rPr lang="sv-SE" sz="2800" dirty="0"/>
              <a:t>LÖRDAG 22/4 11:00 – 14:00</a:t>
            </a:r>
            <a:endParaRPr lang="en-US" sz="2800" dirty="0"/>
          </a:p>
        </p:txBody>
      </p:sp>
      <p:sp>
        <p:nvSpPr>
          <p:cNvPr id="4" name="Subtitle 2">
            <a:extLst>
              <a:ext uri="{FF2B5EF4-FFF2-40B4-BE49-F238E27FC236}">
                <a16:creationId xmlns:a16="http://schemas.microsoft.com/office/drawing/2014/main" id="{A54CCEC7-1ADB-4EE9-B6E5-A0A3F3F363D8}"/>
              </a:ext>
            </a:extLst>
          </p:cNvPr>
          <p:cNvSpPr txBox="1">
            <a:spLocks/>
          </p:cNvSpPr>
          <p:nvPr/>
        </p:nvSpPr>
        <p:spPr>
          <a:xfrm>
            <a:off x="1524000" y="2277795"/>
            <a:ext cx="9144000" cy="394572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3000" dirty="0"/>
              <a:t>PLATS: ÄLVDUNGENS IP</a:t>
            </a:r>
          </a:p>
          <a:p>
            <a:endParaRPr lang="sv-SE" sz="3000" dirty="0"/>
          </a:p>
          <a:p>
            <a:r>
              <a:rPr lang="sv-SE" dirty="0"/>
              <a:t>STADIUM TEAMSALES FINNS PÅ PLATS FÖR UPROVNING AV SÖRFORSKLÄDER SAMT INFORMATION HUR MAN BESTÄLLER.</a:t>
            </a:r>
          </a:p>
          <a:p>
            <a:endParaRPr lang="sv-SE" dirty="0"/>
          </a:p>
          <a:p>
            <a:endParaRPr lang="sv-SE" dirty="0"/>
          </a:p>
          <a:p>
            <a:r>
              <a:rPr lang="sv-SE" sz="4400" dirty="0"/>
              <a:t>VÄLKOMNA!</a:t>
            </a:r>
          </a:p>
          <a:p>
            <a:endParaRPr lang="en-US" dirty="0"/>
          </a:p>
        </p:txBody>
      </p:sp>
      <p:pic>
        <p:nvPicPr>
          <p:cNvPr id="1026" name="Picture 2" descr="Stadium logo - IFS">
            <a:extLst>
              <a:ext uri="{FF2B5EF4-FFF2-40B4-BE49-F238E27FC236}">
                <a16:creationId xmlns:a16="http://schemas.microsoft.com/office/drawing/2014/main" id="{39EE9CEB-58B7-41B2-8860-4A04F25991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6647" y="6223519"/>
            <a:ext cx="1028761" cy="56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34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15D9C9-CE12-ACD9-B33F-A74A10E17931}"/>
              </a:ext>
            </a:extLst>
          </p:cNvPr>
          <p:cNvSpPr>
            <a:spLocks noGrp="1"/>
          </p:cNvSpPr>
          <p:nvPr>
            <p:ph idx="1"/>
          </p:nvPr>
        </p:nvSpPr>
        <p:spPr>
          <a:xfrm>
            <a:off x="684212" y="863601"/>
            <a:ext cx="8534400" cy="5994399"/>
          </a:xfrm>
        </p:spPr>
        <p:txBody>
          <a:bodyPr>
            <a:normAutofit/>
          </a:bodyPr>
          <a:lstStyle/>
          <a:p>
            <a:pPr algn="l"/>
            <a:r>
              <a:rPr lang="sv-SE" sz="1900" b="0" i="0" dirty="0">
                <a:solidFill>
                  <a:srgbClr val="000000"/>
                </a:solidFill>
                <a:effectLst/>
                <a:latin typeface="lato" panose="020F0502020204030203" pitchFamily="34" charset="0"/>
              </a:rPr>
              <a:t>Sörfors IF P 12/13 kommer att arrangera en loppmarknad på </a:t>
            </a:r>
            <a:r>
              <a:rPr lang="sv-SE" sz="1900" b="0" i="0" dirty="0" err="1">
                <a:solidFill>
                  <a:srgbClr val="000000"/>
                </a:solidFill>
                <a:effectLst/>
                <a:latin typeface="lato" panose="020F0502020204030203" pitchFamily="34" charset="0"/>
              </a:rPr>
              <a:t>Älvdungen</a:t>
            </a:r>
            <a:r>
              <a:rPr lang="sv-SE" sz="1900" b="0" i="0" dirty="0">
                <a:solidFill>
                  <a:srgbClr val="000000"/>
                </a:solidFill>
                <a:effectLst/>
                <a:latin typeface="lato" panose="020F0502020204030203" pitchFamily="34" charset="0"/>
              </a:rPr>
              <a:t> </a:t>
            </a:r>
            <a:r>
              <a:rPr lang="sv-SE" sz="1900" b="1" i="0" dirty="0">
                <a:solidFill>
                  <a:srgbClr val="000000"/>
                </a:solidFill>
                <a:effectLst/>
                <a:latin typeface="lato" panose="020F0502020204030203" pitchFamily="34" charset="0"/>
              </a:rPr>
              <a:t>lördagen den 22 april 2023 mellan kl. 11-15.</a:t>
            </a:r>
            <a:endParaRPr lang="sv-SE" sz="1900" b="0" i="0" dirty="0">
              <a:solidFill>
                <a:srgbClr val="000000"/>
              </a:solidFill>
              <a:effectLst/>
              <a:latin typeface="lato" panose="020F0502020204030203" pitchFamily="34" charset="0"/>
            </a:endParaRPr>
          </a:p>
          <a:p>
            <a:pPr algn="l"/>
            <a:r>
              <a:rPr lang="sv-SE" sz="1900" b="0" i="0" dirty="0">
                <a:solidFill>
                  <a:srgbClr val="000000"/>
                </a:solidFill>
                <a:effectLst/>
                <a:latin typeface="lato" panose="020F0502020204030203" pitchFamily="34" charset="0"/>
              </a:rPr>
              <a:t>Alla har möjlighet att hyra en plats, dvs ett bord, det kostar 150 kronor. Platserna är begränsade, så först till kvarn gäller. Bokning av bord görs till Patrik Gustafsson via telefon 073-866 12 20. Sista datum för bokning av bord är 15 april . Pengarna för hyran av platser tillfaller Sörfors IF P 12/13. Intäkterna från försäljningen tillfaller säljaren.</a:t>
            </a:r>
          </a:p>
          <a:p>
            <a:pPr algn="l"/>
            <a:r>
              <a:rPr lang="sv-SE" sz="1900" b="0" i="0" dirty="0">
                <a:solidFill>
                  <a:srgbClr val="000000"/>
                </a:solidFill>
                <a:effectLst/>
                <a:latin typeface="lato" panose="020F0502020204030203" pitchFamily="34" charset="0"/>
              </a:rPr>
              <a:t>Hoppas att alla kommer, antingen för att sälja eller för att göra något fynd. Ett bra tillfälle att sälja det som bara står där hemma och dammar eller för små idrottsartiklar.</a:t>
            </a:r>
          </a:p>
          <a:p>
            <a:pPr algn="l"/>
            <a:r>
              <a:rPr lang="sv-SE" sz="1900" b="0" i="0" dirty="0">
                <a:solidFill>
                  <a:srgbClr val="000000"/>
                </a:solidFill>
                <a:effectLst/>
                <a:latin typeface="lato" panose="020F0502020204030203" pitchFamily="34" charset="0"/>
              </a:rPr>
              <a:t>Det kommer att finnas fikaförsäljning. Choklad korv eller burgare!</a:t>
            </a:r>
          </a:p>
          <a:p>
            <a:pPr algn="l"/>
            <a:r>
              <a:rPr lang="sv-SE" sz="1900" dirty="0">
                <a:solidFill>
                  <a:srgbClr val="000000"/>
                </a:solidFill>
                <a:latin typeface="lato" panose="020F0502020204030203" pitchFamily="34" charset="0"/>
              </a:rPr>
              <a:t>Under dagen kommer också Stadium Teamsales vara på plats och hjälpa till med beställning av Sörforskläder inför kommande fotbollssäsong.</a:t>
            </a:r>
          </a:p>
        </p:txBody>
      </p:sp>
      <p:sp>
        <p:nvSpPr>
          <p:cNvPr id="2" name="Title 1">
            <a:extLst>
              <a:ext uri="{FF2B5EF4-FFF2-40B4-BE49-F238E27FC236}">
                <a16:creationId xmlns:a16="http://schemas.microsoft.com/office/drawing/2014/main" id="{97D3FBB2-9CF6-3092-38AF-5011FB23FD16}"/>
              </a:ext>
            </a:extLst>
          </p:cNvPr>
          <p:cNvSpPr>
            <a:spLocks noGrp="1"/>
          </p:cNvSpPr>
          <p:nvPr>
            <p:ph type="title"/>
          </p:nvPr>
        </p:nvSpPr>
        <p:spPr>
          <a:xfrm>
            <a:off x="1828800" y="110067"/>
            <a:ext cx="8534400" cy="1507067"/>
          </a:xfrm>
        </p:spPr>
        <p:txBody>
          <a:bodyPr/>
          <a:lstStyle/>
          <a:p>
            <a:r>
              <a:rPr lang="sv-SE" dirty="0"/>
              <a:t>Loppis med idrottsfokus i Sörfors</a:t>
            </a:r>
            <a:endParaRPr lang="en-US" dirty="0"/>
          </a:p>
        </p:txBody>
      </p:sp>
    </p:spTree>
    <p:extLst>
      <p:ext uri="{BB962C8B-B14F-4D97-AF65-F5344CB8AC3E}">
        <p14:creationId xmlns:p14="http://schemas.microsoft.com/office/powerpoint/2010/main" val="1260093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9CCB3F-DBCE-4964-9E34-8C5DE80EF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3BCD8D-654F-412F-8AA1-D5CE6D87E738}"/>
              </a:ext>
            </a:extLst>
          </p:cNvPr>
          <p:cNvSpPr>
            <a:spLocks noGrp="1"/>
          </p:cNvSpPr>
          <p:nvPr>
            <p:ph type="title"/>
          </p:nvPr>
        </p:nvSpPr>
        <p:spPr>
          <a:xfrm>
            <a:off x="7532710" y="620722"/>
            <a:ext cx="3518748" cy="1142462"/>
          </a:xfrm>
        </p:spPr>
        <p:txBody>
          <a:bodyPr vert="horz" lIns="91440" tIns="45720" rIns="91440" bIns="45720" rtlCol="0" anchor="b">
            <a:normAutofit/>
          </a:bodyPr>
          <a:lstStyle/>
          <a:p>
            <a:pPr>
              <a:lnSpc>
                <a:spcPct val="90000"/>
              </a:lnSpc>
            </a:pPr>
            <a:r>
              <a:rPr lang="en-US" sz="2400"/>
              <a:t>SÖRFORS IF  VÄRDEGRUND OCH VISION</a:t>
            </a:r>
          </a:p>
        </p:txBody>
      </p:sp>
      <p:sp>
        <p:nvSpPr>
          <p:cNvPr id="12"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boys sitting on a bench&#10;&#10;Description automatically generated with low confidence">
            <a:extLst>
              <a:ext uri="{FF2B5EF4-FFF2-40B4-BE49-F238E27FC236}">
                <a16:creationId xmlns:a16="http://schemas.microsoft.com/office/drawing/2014/main" id="{9F711CFB-A86C-C183-1E00-1C606F94E93E}"/>
              </a:ext>
            </a:extLst>
          </p:cNvPr>
          <p:cNvPicPr>
            <a:picLocks noChangeAspect="1"/>
          </p:cNvPicPr>
          <p:nvPr/>
        </p:nvPicPr>
        <p:blipFill rotWithShape="1">
          <a:blip r:embed="rId2"/>
          <a:srcRect t="25994" r="1" b="10522"/>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4" name="Text Placeholder 3">
            <a:extLst>
              <a:ext uri="{FF2B5EF4-FFF2-40B4-BE49-F238E27FC236}">
                <a16:creationId xmlns:a16="http://schemas.microsoft.com/office/drawing/2014/main" id="{8EB073BA-7918-4DB4-AAE4-1CEC8094FA26}"/>
              </a:ext>
            </a:extLst>
          </p:cNvPr>
          <p:cNvSpPr txBox="1">
            <a:spLocks/>
          </p:cNvSpPr>
          <p:nvPr/>
        </p:nvSpPr>
        <p:spPr>
          <a:xfrm>
            <a:off x="7532710" y="1822449"/>
            <a:ext cx="3479419" cy="307022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r>
              <a:rPr lang="en-US" sz="1400" dirty="0" err="1"/>
              <a:t>Sörfors</a:t>
            </a:r>
            <a:r>
              <a:rPr lang="en-US" sz="1400" dirty="0"/>
              <a:t> IF, </a:t>
            </a:r>
            <a:r>
              <a:rPr lang="en-US" sz="1400" dirty="0" err="1"/>
              <a:t>Ungdom</a:t>
            </a:r>
            <a:r>
              <a:rPr lang="en-US" sz="1400" dirty="0"/>
              <a:t> </a:t>
            </a:r>
            <a:r>
              <a:rPr lang="en-US" sz="1400" dirty="0" err="1"/>
              <a:t>lägger</a:t>
            </a:r>
            <a:r>
              <a:rPr lang="en-US" sz="1400" dirty="0"/>
              <a:t> </a:t>
            </a:r>
            <a:r>
              <a:rPr lang="en-US" sz="1400" dirty="0" err="1"/>
              <a:t>grunden</a:t>
            </a:r>
            <a:r>
              <a:rPr lang="en-US" sz="1400" dirty="0"/>
              <a:t> för </a:t>
            </a:r>
            <a:r>
              <a:rPr lang="en-US" sz="1400" dirty="0" err="1"/>
              <a:t>ett</a:t>
            </a:r>
            <a:r>
              <a:rPr lang="en-US" sz="1400" dirty="0"/>
              <a:t> </a:t>
            </a:r>
            <a:r>
              <a:rPr lang="en-US" sz="1400" dirty="0" err="1"/>
              <a:t>livslångt</a:t>
            </a:r>
            <a:r>
              <a:rPr lang="en-US" sz="1400" dirty="0"/>
              <a:t> </a:t>
            </a:r>
            <a:r>
              <a:rPr lang="en-US" sz="1400" dirty="0" err="1"/>
              <a:t>fotbollsintresse</a:t>
            </a:r>
            <a:endParaRPr lang="en-US" sz="1400" dirty="0"/>
          </a:p>
          <a:p>
            <a:pPr marL="0" indent="0"/>
            <a:r>
              <a:rPr lang="en-US" sz="1400" dirty="0"/>
              <a:t> och </a:t>
            </a:r>
            <a:r>
              <a:rPr lang="en-US" sz="1400" dirty="0" err="1"/>
              <a:t>ett</a:t>
            </a:r>
            <a:r>
              <a:rPr lang="en-US" sz="1400" dirty="0"/>
              <a:t> </a:t>
            </a:r>
            <a:r>
              <a:rPr lang="en-US" sz="1400" dirty="0" err="1"/>
              <a:t>allmänt</a:t>
            </a:r>
            <a:r>
              <a:rPr lang="en-US" sz="1400" dirty="0"/>
              <a:t> </a:t>
            </a:r>
            <a:r>
              <a:rPr lang="en-US" sz="1400" dirty="0" err="1"/>
              <a:t>intresse</a:t>
            </a:r>
            <a:r>
              <a:rPr lang="en-US" sz="1400" dirty="0"/>
              <a:t> för </a:t>
            </a:r>
            <a:r>
              <a:rPr lang="en-US" sz="1400" dirty="0" err="1"/>
              <a:t>idrott</a:t>
            </a:r>
            <a:endParaRPr lang="en-US" sz="1400" dirty="0"/>
          </a:p>
          <a:p>
            <a:pPr marL="0" indent="0"/>
            <a:endParaRPr lang="en-US" sz="1400" dirty="0"/>
          </a:p>
          <a:p>
            <a:pPr marL="0" indent="0"/>
            <a:r>
              <a:rPr lang="en-US" sz="1400" dirty="0"/>
              <a:t>”</a:t>
            </a:r>
            <a:r>
              <a:rPr lang="en-US" sz="1400" dirty="0" err="1"/>
              <a:t>Så</a:t>
            </a:r>
            <a:r>
              <a:rPr lang="en-US" sz="1400" dirty="0"/>
              <a:t> </a:t>
            </a:r>
            <a:r>
              <a:rPr lang="en-US" sz="1400" dirty="0" err="1"/>
              <a:t>många</a:t>
            </a:r>
            <a:r>
              <a:rPr lang="en-US" sz="1400" dirty="0"/>
              <a:t> </a:t>
            </a:r>
            <a:r>
              <a:rPr lang="en-US" sz="1400" dirty="0" err="1"/>
              <a:t>som</a:t>
            </a:r>
            <a:r>
              <a:rPr lang="en-US" sz="1400" dirty="0"/>
              <a:t> </a:t>
            </a:r>
            <a:r>
              <a:rPr lang="en-US" sz="1400" dirty="0" err="1"/>
              <a:t>möjligt</a:t>
            </a:r>
            <a:r>
              <a:rPr lang="en-US" sz="1400" dirty="0"/>
              <a:t>, </a:t>
            </a:r>
            <a:r>
              <a:rPr lang="en-US" sz="1400" dirty="0" err="1"/>
              <a:t>så</a:t>
            </a:r>
            <a:r>
              <a:rPr lang="en-US" sz="1400" dirty="0"/>
              <a:t> </a:t>
            </a:r>
            <a:r>
              <a:rPr lang="en-US" sz="1400" dirty="0" err="1"/>
              <a:t>länge</a:t>
            </a:r>
            <a:r>
              <a:rPr lang="en-US" sz="1400" dirty="0"/>
              <a:t> </a:t>
            </a:r>
            <a:r>
              <a:rPr lang="en-US" sz="1400" dirty="0" err="1"/>
              <a:t>som</a:t>
            </a:r>
            <a:r>
              <a:rPr lang="en-US" sz="1400" dirty="0"/>
              <a:t> </a:t>
            </a:r>
            <a:r>
              <a:rPr lang="en-US" sz="1400" dirty="0" err="1"/>
              <a:t>möjligt</a:t>
            </a:r>
            <a:r>
              <a:rPr lang="en-US" sz="1400" dirty="0"/>
              <a:t>, </a:t>
            </a:r>
            <a:r>
              <a:rPr lang="en-US" sz="1400" dirty="0" err="1"/>
              <a:t>så</a:t>
            </a:r>
            <a:r>
              <a:rPr lang="en-US" sz="1400" dirty="0"/>
              <a:t> bra </a:t>
            </a:r>
            <a:r>
              <a:rPr lang="en-US" sz="1400" dirty="0" err="1"/>
              <a:t>som</a:t>
            </a:r>
            <a:r>
              <a:rPr lang="en-US" sz="1400" dirty="0"/>
              <a:t> </a:t>
            </a:r>
            <a:r>
              <a:rPr lang="en-US" sz="1400" dirty="0" err="1"/>
              <a:t>möjligt</a:t>
            </a:r>
            <a:r>
              <a:rPr lang="en-US" sz="1400" dirty="0"/>
              <a:t>”</a:t>
            </a:r>
          </a:p>
          <a:p>
            <a:pPr marL="0" indent="0"/>
            <a:endParaRPr lang="en-US" sz="1400" dirty="0"/>
          </a:p>
          <a:p>
            <a:pPr marL="0" indent="0"/>
            <a:r>
              <a:rPr lang="en-US" sz="1400" dirty="0"/>
              <a:t>GLÄDJE     	ÖPPENHET     DELAKTIGHET     KVALITET</a:t>
            </a:r>
          </a:p>
          <a:p>
            <a:endParaRPr lang="en-US" sz="1400" dirty="0"/>
          </a:p>
          <a:p>
            <a:pPr marL="0" indent="0"/>
            <a:endParaRPr lang="en-US" sz="1400" dirty="0"/>
          </a:p>
          <a:p>
            <a:endParaRPr lang="en-US" sz="1400" dirty="0"/>
          </a:p>
        </p:txBody>
      </p:sp>
      <p:grpSp>
        <p:nvGrpSpPr>
          <p:cNvPr id="14" name="Group 13">
            <a:extLst>
              <a:ext uri="{FF2B5EF4-FFF2-40B4-BE49-F238E27FC236}">
                <a16:creationId xmlns:a16="http://schemas.microsoft.com/office/drawing/2014/main" id="{A9733A91-F958-4629-801A-3F6F1E09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F3812972-C68B-4C59-B3A7-4AF61E935D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B3F3B7C-7909-4486-AA08-5C6B625C3A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00BD7DA8-741F-4296-9363-05EF915411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2068EFC-20FC-456F-839F-4BCFFCAA8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251C60F-B911-433E-BF75-3BBEFD0538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53607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32688-24EA-4D6A-BDC1-24C6651696C6}"/>
              </a:ext>
            </a:extLst>
          </p:cNvPr>
          <p:cNvSpPr>
            <a:spLocks noGrp="1"/>
          </p:cNvSpPr>
          <p:nvPr>
            <p:ph type="title"/>
          </p:nvPr>
        </p:nvSpPr>
        <p:spPr>
          <a:xfrm>
            <a:off x="7293209" y="589280"/>
            <a:ext cx="4898791" cy="834814"/>
          </a:xfrm>
        </p:spPr>
        <p:txBody>
          <a:bodyPr vert="horz" lIns="91440" tIns="45720" rIns="91440" bIns="45720" rtlCol="0" anchor="b">
            <a:normAutofit/>
          </a:bodyPr>
          <a:lstStyle/>
          <a:p>
            <a:pPr algn="ctr"/>
            <a:r>
              <a:rPr lang="en-US" sz="2000" b="1" dirty="0" err="1">
                <a:latin typeface="Tw Cen MT" panose="020B0602020104020603" pitchFamily="34" charset="0"/>
              </a:rPr>
              <a:t>Vår</a:t>
            </a:r>
            <a:r>
              <a:rPr lang="en-US" sz="2000" b="1" dirty="0">
                <a:latin typeface="Tw Cen MT" panose="020B0602020104020603" pitchFamily="34" charset="0"/>
              </a:rPr>
              <a:t> </a:t>
            </a:r>
            <a:r>
              <a:rPr lang="en-US" sz="2000" b="1" dirty="0" err="1">
                <a:latin typeface="Tw Cen MT" panose="020B0602020104020603" pitchFamily="34" charset="0"/>
              </a:rPr>
              <a:t>målsättning</a:t>
            </a:r>
            <a:r>
              <a:rPr lang="en-US" sz="2000" b="1" dirty="0">
                <a:latin typeface="Tw Cen MT" panose="020B0602020104020603" pitchFamily="34" charset="0"/>
              </a:rPr>
              <a:t> </a:t>
            </a:r>
            <a:r>
              <a:rPr lang="en-US" sz="2000" b="1" dirty="0" err="1">
                <a:latin typeface="Tw Cen MT" panose="020B0602020104020603" pitchFamily="34" charset="0"/>
              </a:rPr>
              <a:t>är</a:t>
            </a:r>
            <a:r>
              <a:rPr lang="en-US" sz="2000" b="1" dirty="0">
                <a:latin typeface="Tw Cen MT" panose="020B0602020104020603" pitchFamily="34" charset="0"/>
              </a:rPr>
              <a:t> </a:t>
            </a:r>
            <a:r>
              <a:rPr lang="en-US" sz="2000" b="1" dirty="0" err="1">
                <a:latin typeface="Tw Cen MT" panose="020B0602020104020603" pitchFamily="34" charset="0"/>
              </a:rPr>
              <a:t>att</a:t>
            </a:r>
            <a:r>
              <a:rPr lang="en-US" sz="2000" b="1" dirty="0">
                <a:latin typeface="Tw Cen MT" panose="020B0602020104020603" pitchFamily="34" charset="0"/>
              </a:rPr>
              <a:t> ERBJUDA SPELARNA</a:t>
            </a:r>
          </a:p>
        </p:txBody>
      </p:sp>
      <p:pic>
        <p:nvPicPr>
          <p:cNvPr id="9" name="Picture 8" descr="A picture containing tree, outdoor, grass&#10;&#10;Description automatically generated">
            <a:extLst>
              <a:ext uri="{FF2B5EF4-FFF2-40B4-BE49-F238E27FC236}">
                <a16:creationId xmlns:a16="http://schemas.microsoft.com/office/drawing/2014/main" id="{F636B13C-13BB-4810-94B0-3FF5B6CBBAEC}"/>
              </a:ext>
            </a:extLst>
          </p:cNvPr>
          <p:cNvPicPr>
            <a:picLocks noChangeAspect="1"/>
          </p:cNvPicPr>
          <p:nvPr/>
        </p:nvPicPr>
        <p:blipFill rotWithShape="1">
          <a:blip r:embed="rId2"/>
          <a:srcRect l="1752" r="14760" b="-1"/>
          <a:stretch/>
        </p:blipFill>
        <p:spPr>
          <a:xfrm>
            <a:off x="776634" y="786112"/>
            <a:ext cx="3310128" cy="4956048"/>
          </a:xfrm>
          <a:custGeom>
            <a:avLst/>
            <a:gdLst/>
            <a:ahLst/>
            <a:cxnLst/>
            <a:rect l="l" t="t" r="r" b="b"/>
            <a:pathLst>
              <a:path w="3310128" h="4956048">
                <a:moveTo>
                  <a:pt x="527976" y="0"/>
                </a:moveTo>
                <a:lnTo>
                  <a:pt x="3310128" y="0"/>
                </a:lnTo>
                <a:lnTo>
                  <a:pt x="3310128" y="4956048"/>
                </a:lnTo>
                <a:lnTo>
                  <a:pt x="0" y="4956048"/>
                </a:lnTo>
                <a:lnTo>
                  <a:pt x="0" y="526529"/>
                </a:lnTo>
                <a:close/>
              </a:path>
            </a:pathLst>
          </a:custGeom>
        </p:spPr>
      </p:pic>
      <p:pic>
        <p:nvPicPr>
          <p:cNvPr id="11" name="Picture 10" descr="A picture containing grass, tree, outdoor, field&#10;&#10;Description automatically generated">
            <a:extLst>
              <a:ext uri="{FF2B5EF4-FFF2-40B4-BE49-F238E27FC236}">
                <a16:creationId xmlns:a16="http://schemas.microsoft.com/office/drawing/2014/main" id="{EDB38A7F-7AAF-47BE-82E9-680C7C856563}"/>
              </a:ext>
            </a:extLst>
          </p:cNvPr>
          <p:cNvPicPr>
            <a:picLocks noChangeAspect="1"/>
          </p:cNvPicPr>
          <p:nvPr/>
        </p:nvPicPr>
        <p:blipFill rotWithShape="1">
          <a:blip r:embed="rId3"/>
          <a:srcRect r="-1" b="26129"/>
          <a:stretch/>
        </p:blipFill>
        <p:spPr>
          <a:xfrm>
            <a:off x="4250406" y="786118"/>
            <a:ext cx="2794019" cy="1666636"/>
          </a:xfrm>
          <a:prstGeom prst="rect">
            <a:avLst/>
          </a:prstGeom>
        </p:spPr>
      </p:pic>
      <p:pic>
        <p:nvPicPr>
          <p:cNvPr id="7" name="Picture 6">
            <a:extLst>
              <a:ext uri="{FF2B5EF4-FFF2-40B4-BE49-F238E27FC236}">
                <a16:creationId xmlns:a16="http://schemas.microsoft.com/office/drawing/2014/main" id="{C0D7FECA-F1DC-47BE-A4B1-BE5C379DAAA2}"/>
              </a:ext>
            </a:extLst>
          </p:cNvPr>
          <p:cNvPicPr>
            <a:picLocks noChangeAspect="1"/>
          </p:cNvPicPr>
          <p:nvPr/>
        </p:nvPicPr>
        <p:blipFill>
          <a:blip r:embed="rId4"/>
          <a:srcRect l="5282" r="5282"/>
          <a:stretch/>
        </p:blipFill>
        <p:spPr>
          <a:xfrm>
            <a:off x="4250406" y="2618152"/>
            <a:ext cx="2794018" cy="3124019"/>
          </a:xfrm>
          <a:custGeom>
            <a:avLst/>
            <a:gdLst/>
            <a:ahLst/>
            <a:cxnLst/>
            <a:rect l="l" t="t" r="r" b="b"/>
            <a:pathLst>
              <a:path w="2794018" h="3124019">
                <a:moveTo>
                  <a:pt x="0" y="0"/>
                </a:moveTo>
                <a:lnTo>
                  <a:pt x="2794018" y="0"/>
                </a:lnTo>
                <a:lnTo>
                  <a:pt x="2794018" y="2589410"/>
                </a:lnTo>
                <a:lnTo>
                  <a:pt x="2259409" y="3124019"/>
                </a:lnTo>
                <a:lnTo>
                  <a:pt x="0" y="3124019"/>
                </a:lnTo>
                <a:close/>
              </a:path>
            </a:pathLst>
          </a:custGeom>
        </p:spPr>
      </p:pic>
      <p:sp>
        <p:nvSpPr>
          <p:cNvPr id="4" name="Text Placeholder 3">
            <a:extLst>
              <a:ext uri="{FF2B5EF4-FFF2-40B4-BE49-F238E27FC236}">
                <a16:creationId xmlns:a16="http://schemas.microsoft.com/office/drawing/2014/main" id="{0A1A85F5-AF4A-44FD-9FD1-9FDE7AD4688D}"/>
              </a:ext>
            </a:extLst>
          </p:cNvPr>
          <p:cNvSpPr txBox="1">
            <a:spLocks/>
          </p:cNvSpPr>
          <p:nvPr/>
        </p:nvSpPr>
        <p:spPr>
          <a:xfrm>
            <a:off x="7290033" y="1526796"/>
            <a:ext cx="4898791" cy="5012317"/>
          </a:xfrm>
          <a:prstGeom prst="rect">
            <a:avLst/>
          </a:prstGeom>
        </p:spPr>
        <p:txBody>
          <a:bodyPr vert="horz" lIns="91440" tIns="45720" rIns="91440" bIns="45720" rtlCol="0" anchor="t">
            <a:normAutofit fontScale="92500"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en-US" sz="1600" dirty="0">
              <a:solidFill>
                <a:schemeClr val="tx1"/>
              </a:solidFill>
              <a:latin typeface="+mj-lt"/>
            </a:endParaRPr>
          </a:p>
          <a:p>
            <a:pPr marL="0" indent="0"/>
            <a:endParaRPr lang="en-US" sz="400" dirty="0">
              <a:latin typeface="+mj-lt"/>
            </a:endParaRPr>
          </a:p>
          <a:p>
            <a:r>
              <a:rPr lang="en-US" sz="1600" b="1" dirty="0" err="1">
                <a:solidFill>
                  <a:schemeClr val="tx1"/>
                </a:solidFill>
                <a:latin typeface="+mj-lt"/>
              </a:rPr>
              <a:t>Rörelserikedom</a:t>
            </a:r>
            <a:endParaRPr lang="en-US" sz="1600" b="1" dirty="0">
              <a:solidFill>
                <a:schemeClr val="tx1"/>
              </a:solidFill>
              <a:latin typeface="+mj-lt"/>
            </a:endParaRPr>
          </a:p>
          <a:p>
            <a:pPr marL="0" indent="0">
              <a:buNone/>
            </a:pPr>
            <a:r>
              <a:rPr lang="en-US" sz="1200" dirty="0" err="1">
                <a:solidFill>
                  <a:schemeClr val="tx1"/>
                </a:solidFill>
                <a:latin typeface="+mj-lt"/>
              </a:rPr>
              <a:t>Att</a:t>
            </a:r>
            <a:r>
              <a:rPr lang="en-US" sz="1200" dirty="0">
                <a:solidFill>
                  <a:schemeClr val="tx1"/>
                </a:solidFill>
                <a:latin typeface="+mj-lt"/>
              </a:rPr>
              <a:t> </a:t>
            </a:r>
            <a:r>
              <a:rPr lang="en-US" sz="1200" dirty="0" err="1">
                <a:solidFill>
                  <a:schemeClr val="tx1"/>
                </a:solidFill>
                <a:latin typeface="+mj-lt"/>
              </a:rPr>
              <a:t>genom</a:t>
            </a:r>
            <a:r>
              <a:rPr lang="en-US" sz="1200" dirty="0">
                <a:solidFill>
                  <a:schemeClr val="tx1"/>
                </a:solidFill>
                <a:latin typeface="+mj-lt"/>
              </a:rPr>
              <a:t> </a:t>
            </a:r>
            <a:r>
              <a:rPr lang="en-US" sz="1200" dirty="0" err="1">
                <a:solidFill>
                  <a:schemeClr val="tx1"/>
                </a:solidFill>
                <a:latin typeface="+mj-lt"/>
              </a:rPr>
              <a:t>allsidighet</a:t>
            </a:r>
            <a:r>
              <a:rPr lang="en-US" sz="1200" dirty="0">
                <a:solidFill>
                  <a:schemeClr val="tx1"/>
                </a:solidFill>
                <a:latin typeface="+mj-lt"/>
              </a:rPr>
              <a:t> </a:t>
            </a:r>
            <a:r>
              <a:rPr lang="en-US" sz="1200" dirty="0" err="1">
                <a:solidFill>
                  <a:schemeClr val="tx1"/>
                </a:solidFill>
                <a:latin typeface="+mj-lt"/>
              </a:rPr>
              <a:t>skapa</a:t>
            </a:r>
            <a:r>
              <a:rPr lang="en-US" sz="1200" dirty="0">
                <a:solidFill>
                  <a:schemeClr val="tx1"/>
                </a:solidFill>
                <a:latin typeface="+mj-lt"/>
              </a:rPr>
              <a:t> </a:t>
            </a:r>
            <a:r>
              <a:rPr lang="en-US" sz="1200" dirty="0" err="1">
                <a:solidFill>
                  <a:schemeClr val="tx1"/>
                </a:solidFill>
                <a:latin typeface="+mj-lt"/>
              </a:rPr>
              <a:t>förmågan</a:t>
            </a:r>
            <a:r>
              <a:rPr lang="en-US" sz="1200" dirty="0">
                <a:solidFill>
                  <a:schemeClr val="tx1"/>
                </a:solidFill>
                <a:latin typeface="+mj-lt"/>
              </a:rPr>
              <a:t>, </a:t>
            </a:r>
            <a:r>
              <a:rPr lang="en-US" sz="1200" dirty="0" err="1">
                <a:solidFill>
                  <a:schemeClr val="tx1"/>
                </a:solidFill>
                <a:latin typeface="+mj-lt"/>
              </a:rPr>
              <a:t>färutsättningarna</a:t>
            </a:r>
            <a:r>
              <a:rPr lang="en-US" sz="1200" dirty="0">
                <a:solidFill>
                  <a:schemeClr val="tx1"/>
                </a:solidFill>
                <a:latin typeface="+mj-lt"/>
              </a:rPr>
              <a:t> och </a:t>
            </a:r>
            <a:r>
              <a:rPr lang="en-US" sz="1200" dirty="0" err="1">
                <a:solidFill>
                  <a:schemeClr val="tx1"/>
                </a:solidFill>
                <a:latin typeface="+mj-lt"/>
              </a:rPr>
              <a:t>viljan</a:t>
            </a:r>
            <a:r>
              <a:rPr lang="en-US" sz="1200" dirty="0">
                <a:solidFill>
                  <a:schemeClr val="tx1"/>
                </a:solidFill>
                <a:latin typeface="+mj-lt"/>
              </a:rPr>
              <a:t> </a:t>
            </a:r>
            <a:r>
              <a:rPr lang="en-US" sz="1200" dirty="0" err="1">
                <a:solidFill>
                  <a:schemeClr val="tx1"/>
                </a:solidFill>
                <a:latin typeface="+mj-lt"/>
              </a:rPr>
              <a:t>att</a:t>
            </a:r>
            <a:r>
              <a:rPr lang="en-US" sz="1200" dirty="0">
                <a:solidFill>
                  <a:schemeClr val="tx1"/>
                </a:solidFill>
                <a:latin typeface="+mj-lt"/>
              </a:rPr>
              <a:t> </a:t>
            </a:r>
            <a:r>
              <a:rPr lang="en-US" sz="1200" dirty="0" err="1">
                <a:solidFill>
                  <a:schemeClr val="tx1"/>
                </a:solidFill>
                <a:latin typeface="+mj-lt"/>
              </a:rPr>
              <a:t>vara</a:t>
            </a:r>
            <a:r>
              <a:rPr lang="en-US" sz="1200" dirty="0">
                <a:solidFill>
                  <a:schemeClr val="tx1"/>
                </a:solidFill>
                <a:latin typeface="+mj-lt"/>
              </a:rPr>
              <a:t> </a:t>
            </a:r>
            <a:r>
              <a:rPr lang="en-US" sz="1200" dirty="0" err="1">
                <a:solidFill>
                  <a:schemeClr val="tx1"/>
                </a:solidFill>
                <a:latin typeface="+mj-lt"/>
              </a:rPr>
              <a:t>fysiskt</a:t>
            </a:r>
            <a:r>
              <a:rPr lang="en-US" sz="1200" dirty="0">
                <a:solidFill>
                  <a:schemeClr val="tx1"/>
                </a:solidFill>
                <a:latin typeface="+mj-lt"/>
              </a:rPr>
              <a:t> </a:t>
            </a:r>
            <a:r>
              <a:rPr lang="en-US" sz="1200" dirty="0" err="1">
                <a:solidFill>
                  <a:schemeClr val="tx1"/>
                </a:solidFill>
                <a:latin typeface="+mj-lt"/>
              </a:rPr>
              <a:t>aktiv</a:t>
            </a:r>
            <a:r>
              <a:rPr lang="en-US" sz="1200" dirty="0">
                <a:solidFill>
                  <a:schemeClr val="tx1"/>
                </a:solidFill>
                <a:latin typeface="+mj-lt"/>
              </a:rPr>
              <a:t> </a:t>
            </a:r>
            <a:r>
              <a:rPr lang="en-US" sz="1200" dirty="0" err="1">
                <a:solidFill>
                  <a:schemeClr val="tx1"/>
                </a:solidFill>
                <a:latin typeface="+mj-lt"/>
              </a:rPr>
              <a:t>hela</a:t>
            </a:r>
            <a:r>
              <a:rPr lang="en-US" sz="1200" dirty="0">
                <a:solidFill>
                  <a:schemeClr val="tx1"/>
                </a:solidFill>
                <a:latin typeface="+mj-lt"/>
              </a:rPr>
              <a:t> </a:t>
            </a:r>
            <a:r>
              <a:rPr lang="en-US" sz="1200" dirty="0" err="1">
                <a:solidFill>
                  <a:schemeClr val="tx1"/>
                </a:solidFill>
                <a:latin typeface="+mj-lt"/>
              </a:rPr>
              <a:t>livet</a:t>
            </a:r>
            <a:endParaRPr lang="en-US" sz="1200" b="1" dirty="0">
              <a:solidFill>
                <a:schemeClr val="tx1"/>
              </a:solidFill>
              <a:latin typeface="+mj-lt"/>
            </a:endParaRPr>
          </a:p>
          <a:p>
            <a:r>
              <a:rPr lang="en-US" sz="1600" b="1" dirty="0" err="1">
                <a:solidFill>
                  <a:schemeClr val="tx1"/>
                </a:solidFill>
                <a:latin typeface="+mj-lt"/>
              </a:rPr>
              <a:t>Fotbollsglädje</a:t>
            </a:r>
            <a:endParaRPr lang="en-US" sz="1600" b="1" dirty="0">
              <a:solidFill>
                <a:schemeClr val="tx1"/>
              </a:solidFill>
              <a:latin typeface="+mj-lt"/>
            </a:endParaRPr>
          </a:p>
          <a:p>
            <a:pPr marL="0" indent="0">
              <a:buNone/>
            </a:pPr>
            <a:r>
              <a:rPr lang="en-US" sz="1200" dirty="0" err="1">
                <a:solidFill>
                  <a:schemeClr val="tx1"/>
                </a:solidFill>
                <a:latin typeface="+mj-lt"/>
              </a:rPr>
              <a:t>Genom</a:t>
            </a:r>
            <a:r>
              <a:rPr lang="en-US" sz="1200" dirty="0">
                <a:solidFill>
                  <a:schemeClr val="tx1"/>
                </a:solidFill>
                <a:latin typeface="+mj-lt"/>
              </a:rPr>
              <a:t> </a:t>
            </a:r>
            <a:r>
              <a:rPr lang="en-US" sz="1200" dirty="0" err="1">
                <a:solidFill>
                  <a:schemeClr val="tx1"/>
                </a:solidFill>
                <a:latin typeface="+mj-lt"/>
              </a:rPr>
              <a:t>att</a:t>
            </a:r>
            <a:r>
              <a:rPr lang="en-US" sz="1200" dirty="0">
                <a:solidFill>
                  <a:schemeClr val="tx1"/>
                </a:solidFill>
                <a:latin typeface="+mj-lt"/>
              </a:rPr>
              <a:t> </a:t>
            </a:r>
            <a:r>
              <a:rPr lang="en-US" sz="1200" dirty="0" err="1">
                <a:solidFill>
                  <a:schemeClr val="tx1"/>
                </a:solidFill>
                <a:latin typeface="+mj-lt"/>
              </a:rPr>
              <a:t>göra</a:t>
            </a:r>
            <a:r>
              <a:rPr lang="en-US" sz="1200" dirty="0">
                <a:solidFill>
                  <a:schemeClr val="tx1"/>
                </a:solidFill>
                <a:latin typeface="+mj-lt"/>
              </a:rPr>
              <a:t> </a:t>
            </a:r>
            <a:r>
              <a:rPr lang="en-US" sz="1200" dirty="0" err="1">
                <a:solidFill>
                  <a:schemeClr val="tx1"/>
                </a:solidFill>
                <a:latin typeface="+mj-lt"/>
              </a:rPr>
              <a:t>träningen</a:t>
            </a:r>
            <a:r>
              <a:rPr lang="en-US" sz="1200" dirty="0">
                <a:solidFill>
                  <a:schemeClr val="tx1"/>
                </a:solidFill>
                <a:latin typeface="+mj-lt"/>
              </a:rPr>
              <a:t> </a:t>
            </a:r>
            <a:r>
              <a:rPr lang="en-US" sz="1200" dirty="0" err="1">
                <a:solidFill>
                  <a:schemeClr val="tx1"/>
                </a:solidFill>
                <a:latin typeface="+mj-lt"/>
              </a:rPr>
              <a:t>lekfull</a:t>
            </a:r>
            <a:r>
              <a:rPr lang="en-US" sz="1200" dirty="0">
                <a:solidFill>
                  <a:schemeClr val="tx1"/>
                </a:solidFill>
                <a:latin typeface="+mj-lt"/>
              </a:rPr>
              <a:t>, </a:t>
            </a:r>
            <a:r>
              <a:rPr lang="en-US" sz="1200" dirty="0" err="1">
                <a:solidFill>
                  <a:schemeClr val="tx1"/>
                </a:solidFill>
                <a:latin typeface="+mj-lt"/>
              </a:rPr>
              <a:t>rolig</a:t>
            </a:r>
            <a:r>
              <a:rPr lang="en-US" sz="1200" dirty="0">
                <a:solidFill>
                  <a:schemeClr val="tx1"/>
                </a:solidFill>
                <a:latin typeface="+mj-lt"/>
              </a:rPr>
              <a:t> och </a:t>
            </a:r>
            <a:r>
              <a:rPr lang="en-US" sz="1200" dirty="0" err="1">
                <a:solidFill>
                  <a:schemeClr val="tx1"/>
                </a:solidFill>
                <a:latin typeface="+mj-lt"/>
              </a:rPr>
              <a:t>positiv</a:t>
            </a:r>
            <a:r>
              <a:rPr lang="en-US" sz="1200" dirty="0">
                <a:solidFill>
                  <a:schemeClr val="tx1"/>
                </a:solidFill>
                <a:latin typeface="+mj-lt"/>
              </a:rPr>
              <a:t> </a:t>
            </a:r>
            <a:r>
              <a:rPr lang="en-US" sz="1200" dirty="0" err="1">
                <a:solidFill>
                  <a:schemeClr val="tx1"/>
                </a:solidFill>
                <a:latin typeface="+mj-lt"/>
              </a:rPr>
              <a:t>utifrån</a:t>
            </a:r>
            <a:r>
              <a:rPr lang="en-US" sz="1200" dirty="0">
                <a:solidFill>
                  <a:schemeClr val="tx1"/>
                </a:solidFill>
                <a:latin typeface="+mj-lt"/>
              </a:rPr>
              <a:t> </a:t>
            </a:r>
            <a:r>
              <a:rPr lang="en-US" sz="1200" dirty="0" err="1">
                <a:solidFill>
                  <a:schemeClr val="tx1"/>
                </a:solidFill>
                <a:latin typeface="+mj-lt"/>
              </a:rPr>
              <a:t>barnens</a:t>
            </a:r>
            <a:r>
              <a:rPr lang="en-US" sz="1200" dirty="0">
                <a:solidFill>
                  <a:schemeClr val="tx1"/>
                </a:solidFill>
                <a:latin typeface="+mj-lt"/>
              </a:rPr>
              <a:t> </a:t>
            </a:r>
            <a:r>
              <a:rPr lang="en-US" sz="1200" dirty="0" err="1">
                <a:solidFill>
                  <a:schemeClr val="tx1"/>
                </a:solidFill>
                <a:latin typeface="+mj-lt"/>
              </a:rPr>
              <a:t>perspektiv</a:t>
            </a:r>
            <a:endParaRPr lang="en-US" sz="1200" dirty="0">
              <a:solidFill>
                <a:schemeClr val="tx1"/>
              </a:solidFill>
              <a:latin typeface="+mj-lt"/>
            </a:endParaRPr>
          </a:p>
          <a:p>
            <a:r>
              <a:rPr lang="en-US" sz="1600" b="1" dirty="0" err="1">
                <a:solidFill>
                  <a:schemeClr val="tx1"/>
                </a:solidFill>
                <a:latin typeface="+mj-lt"/>
              </a:rPr>
              <a:t>Utveckling</a:t>
            </a:r>
            <a:endParaRPr lang="en-US" sz="1600" b="1" dirty="0">
              <a:solidFill>
                <a:schemeClr val="tx1"/>
              </a:solidFill>
              <a:latin typeface="+mj-lt"/>
            </a:endParaRPr>
          </a:p>
          <a:p>
            <a:pPr marL="0" indent="0">
              <a:buNone/>
            </a:pPr>
            <a:r>
              <a:rPr lang="en-US" sz="1200" dirty="0" err="1">
                <a:solidFill>
                  <a:schemeClr val="tx1"/>
                </a:solidFill>
                <a:latin typeface="+mj-lt"/>
              </a:rPr>
              <a:t>Att</a:t>
            </a:r>
            <a:r>
              <a:rPr lang="en-US" sz="1200" dirty="0">
                <a:solidFill>
                  <a:schemeClr val="tx1"/>
                </a:solidFill>
                <a:latin typeface="+mj-lt"/>
              </a:rPr>
              <a:t> </a:t>
            </a:r>
            <a:r>
              <a:rPr lang="en-US" sz="1200" dirty="0" err="1">
                <a:solidFill>
                  <a:schemeClr val="tx1"/>
                </a:solidFill>
                <a:latin typeface="+mj-lt"/>
              </a:rPr>
              <a:t>ge</a:t>
            </a:r>
            <a:r>
              <a:rPr lang="en-US" sz="1200" dirty="0">
                <a:solidFill>
                  <a:schemeClr val="tx1"/>
                </a:solidFill>
                <a:latin typeface="+mj-lt"/>
              </a:rPr>
              <a:t> </a:t>
            </a:r>
            <a:r>
              <a:rPr lang="en-US" sz="1200" dirty="0" err="1">
                <a:solidFill>
                  <a:schemeClr val="tx1"/>
                </a:solidFill>
                <a:latin typeface="+mj-lt"/>
              </a:rPr>
              <a:t>alla</a:t>
            </a:r>
            <a:r>
              <a:rPr lang="en-US" sz="1200" dirty="0">
                <a:solidFill>
                  <a:schemeClr val="tx1"/>
                </a:solidFill>
                <a:latin typeface="+mj-lt"/>
              </a:rPr>
              <a:t> </a:t>
            </a:r>
            <a:r>
              <a:rPr lang="en-US" sz="1200" dirty="0" err="1">
                <a:solidFill>
                  <a:schemeClr val="tx1"/>
                </a:solidFill>
                <a:latin typeface="+mj-lt"/>
              </a:rPr>
              <a:t>möjlighet</a:t>
            </a:r>
            <a:r>
              <a:rPr lang="en-US" sz="1200" dirty="0">
                <a:solidFill>
                  <a:schemeClr val="tx1"/>
                </a:solidFill>
                <a:latin typeface="+mj-lt"/>
              </a:rPr>
              <a:t> </a:t>
            </a:r>
            <a:r>
              <a:rPr lang="en-US" sz="1200" dirty="0" err="1">
                <a:solidFill>
                  <a:schemeClr val="tx1"/>
                </a:solidFill>
                <a:latin typeface="+mj-lt"/>
              </a:rPr>
              <a:t>att</a:t>
            </a:r>
            <a:r>
              <a:rPr lang="en-US" sz="1200" dirty="0">
                <a:solidFill>
                  <a:schemeClr val="tx1"/>
                </a:solidFill>
                <a:latin typeface="+mj-lt"/>
              </a:rPr>
              <a:t> </a:t>
            </a:r>
            <a:r>
              <a:rPr lang="en-US" sz="1200" dirty="0" err="1">
                <a:solidFill>
                  <a:schemeClr val="tx1"/>
                </a:solidFill>
                <a:latin typeface="+mj-lt"/>
              </a:rPr>
              <a:t>utvecklas</a:t>
            </a:r>
            <a:r>
              <a:rPr lang="en-US" sz="1200" dirty="0">
                <a:solidFill>
                  <a:schemeClr val="tx1"/>
                </a:solidFill>
                <a:latin typeface="+mj-lt"/>
              </a:rPr>
              <a:t> </a:t>
            </a:r>
            <a:r>
              <a:rPr lang="en-US" sz="1200" dirty="0" err="1">
                <a:solidFill>
                  <a:schemeClr val="tx1"/>
                </a:solidFill>
                <a:latin typeface="+mj-lt"/>
              </a:rPr>
              <a:t>utifrån</a:t>
            </a:r>
            <a:r>
              <a:rPr lang="en-US" sz="1200" dirty="0">
                <a:solidFill>
                  <a:schemeClr val="tx1"/>
                </a:solidFill>
                <a:latin typeface="+mj-lt"/>
              </a:rPr>
              <a:t> </a:t>
            </a:r>
            <a:r>
              <a:rPr lang="en-US" sz="1200" dirty="0" err="1">
                <a:solidFill>
                  <a:schemeClr val="tx1"/>
                </a:solidFill>
                <a:latin typeface="+mj-lt"/>
              </a:rPr>
              <a:t>sina</a:t>
            </a:r>
            <a:r>
              <a:rPr lang="en-US" sz="1200" dirty="0">
                <a:solidFill>
                  <a:schemeClr val="tx1"/>
                </a:solidFill>
                <a:latin typeface="+mj-lt"/>
              </a:rPr>
              <a:t> </a:t>
            </a:r>
            <a:r>
              <a:rPr lang="en-US" sz="1200" dirty="0" err="1">
                <a:solidFill>
                  <a:schemeClr val="tx1"/>
                </a:solidFill>
                <a:latin typeface="+mj-lt"/>
              </a:rPr>
              <a:t>förutsättningar</a:t>
            </a:r>
            <a:r>
              <a:rPr lang="en-US" sz="1200" dirty="0">
                <a:solidFill>
                  <a:schemeClr val="tx1"/>
                </a:solidFill>
                <a:latin typeface="+mj-lt"/>
              </a:rPr>
              <a:t>, </a:t>
            </a:r>
            <a:r>
              <a:rPr lang="en-US" sz="1200" dirty="0" err="1">
                <a:solidFill>
                  <a:schemeClr val="tx1"/>
                </a:solidFill>
                <a:latin typeface="+mj-lt"/>
              </a:rPr>
              <a:t>behov</a:t>
            </a:r>
            <a:r>
              <a:rPr lang="en-US" sz="1200" dirty="0">
                <a:solidFill>
                  <a:schemeClr val="tx1"/>
                </a:solidFill>
                <a:latin typeface="+mj-lt"/>
              </a:rPr>
              <a:t> och </a:t>
            </a:r>
            <a:r>
              <a:rPr lang="en-US" sz="1200" dirty="0" err="1">
                <a:solidFill>
                  <a:schemeClr val="tx1"/>
                </a:solidFill>
                <a:latin typeface="+mj-lt"/>
              </a:rPr>
              <a:t>målsättningar</a:t>
            </a:r>
            <a:r>
              <a:rPr lang="en-US" sz="1200" dirty="0">
                <a:solidFill>
                  <a:schemeClr val="tx1"/>
                </a:solidFill>
                <a:latin typeface="+mj-lt"/>
              </a:rPr>
              <a:t> </a:t>
            </a:r>
            <a:r>
              <a:rPr lang="en-US" sz="1200" dirty="0" err="1">
                <a:solidFill>
                  <a:schemeClr val="tx1"/>
                </a:solidFill>
                <a:latin typeface="+mj-lt"/>
              </a:rPr>
              <a:t>i</a:t>
            </a:r>
            <a:r>
              <a:rPr lang="en-US" sz="1200" dirty="0">
                <a:solidFill>
                  <a:schemeClr val="tx1"/>
                </a:solidFill>
                <a:latin typeface="+mj-lt"/>
              </a:rPr>
              <a:t> </a:t>
            </a:r>
            <a:r>
              <a:rPr lang="en-US" sz="1200" dirty="0" err="1">
                <a:solidFill>
                  <a:schemeClr val="tx1"/>
                </a:solidFill>
                <a:latin typeface="+mj-lt"/>
              </a:rPr>
              <a:t>en</a:t>
            </a:r>
            <a:r>
              <a:rPr lang="en-US" sz="1200" dirty="0">
                <a:solidFill>
                  <a:schemeClr val="tx1"/>
                </a:solidFill>
                <a:latin typeface="+mj-lt"/>
              </a:rPr>
              <a:t> </a:t>
            </a:r>
            <a:r>
              <a:rPr lang="en-US" sz="1200" dirty="0" err="1">
                <a:solidFill>
                  <a:schemeClr val="tx1"/>
                </a:solidFill>
                <a:latin typeface="+mj-lt"/>
              </a:rPr>
              <a:t>trygg</a:t>
            </a:r>
            <a:r>
              <a:rPr lang="en-US" sz="1200" dirty="0">
                <a:solidFill>
                  <a:schemeClr val="tx1"/>
                </a:solidFill>
                <a:latin typeface="+mj-lt"/>
              </a:rPr>
              <a:t> och </a:t>
            </a:r>
            <a:r>
              <a:rPr lang="en-US" sz="1200" dirty="0" err="1">
                <a:solidFill>
                  <a:schemeClr val="tx1"/>
                </a:solidFill>
                <a:latin typeface="+mj-lt"/>
              </a:rPr>
              <a:t>utmanande</a:t>
            </a:r>
            <a:r>
              <a:rPr lang="en-US" sz="1200" dirty="0">
                <a:solidFill>
                  <a:schemeClr val="tx1"/>
                </a:solidFill>
                <a:latin typeface="+mj-lt"/>
              </a:rPr>
              <a:t> </a:t>
            </a:r>
            <a:r>
              <a:rPr lang="en-US" sz="1200" dirty="0" err="1">
                <a:solidFill>
                  <a:schemeClr val="tx1"/>
                </a:solidFill>
                <a:latin typeface="+mj-lt"/>
              </a:rPr>
              <a:t>miljö</a:t>
            </a:r>
            <a:r>
              <a:rPr lang="en-US" sz="1200" dirty="0">
                <a:solidFill>
                  <a:schemeClr val="tx1"/>
                </a:solidFill>
                <a:latin typeface="+mj-lt"/>
              </a:rPr>
              <a:t>.</a:t>
            </a:r>
          </a:p>
          <a:p>
            <a:r>
              <a:rPr lang="en-US" sz="1600" b="1" dirty="0" err="1">
                <a:solidFill>
                  <a:schemeClr val="tx1"/>
                </a:solidFill>
                <a:latin typeface="+mj-lt"/>
              </a:rPr>
              <a:t>Gemenskap</a:t>
            </a:r>
            <a:endParaRPr lang="en-US" sz="1600" b="1" dirty="0">
              <a:solidFill>
                <a:schemeClr val="tx1"/>
              </a:solidFill>
              <a:latin typeface="+mj-lt"/>
            </a:endParaRPr>
          </a:p>
          <a:p>
            <a:pPr marL="0" indent="0">
              <a:buNone/>
            </a:pPr>
            <a:r>
              <a:rPr lang="en-US" sz="1200" dirty="0" err="1">
                <a:solidFill>
                  <a:schemeClr val="tx1"/>
                </a:solidFill>
                <a:latin typeface="+mj-lt"/>
              </a:rPr>
              <a:t>Alla</a:t>
            </a:r>
            <a:r>
              <a:rPr lang="en-US" sz="1200" dirty="0">
                <a:solidFill>
                  <a:schemeClr val="tx1"/>
                </a:solidFill>
                <a:latin typeface="+mj-lt"/>
              </a:rPr>
              <a:t> I </a:t>
            </a:r>
            <a:r>
              <a:rPr lang="en-US" sz="1200" dirty="0" err="1">
                <a:solidFill>
                  <a:schemeClr val="tx1"/>
                </a:solidFill>
                <a:latin typeface="+mj-lt"/>
              </a:rPr>
              <a:t>laget</a:t>
            </a:r>
            <a:r>
              <a:rPr lang="en-US" sz="1200" dirty="0">
                <a:solidFill>
                  <a:schemeClr val="tx1"/>
                </a:solidFill>
                <a:latin typeface="+mj-lt"/>
              </a:rPr>
              <a:t> ska </a:t>
            </a:r>
            <a:r>
              <a:rPr lang="en-US" sz="1200" dirty="0" err="1">
                <a:solidFill>
                  <a:schemeClr val="tx1"/>
                </a:solidFill>
                <a:latin typeface="+mj-lt"/>
              </a:rPr>
              <a:t>alltid</a:t>
            </a:r>
            <a:r>
              <a:rPr lang="en-US" sz="1200" dirty="0">
                <a:solidFill>
                  <a:schemeClr val="tx1"/>
                </a:solidFill>
                <a:latin typeface="+mj-lt"/>
              </a:rPr>
              <a:t> </a:t>
            </a:r>
            <a:r>
              <a:rPr lang="en-US" sz="1200" dirty="0" err="1">
                <a:solidFill>
                  <a:schemeClr val="tx1"/>
                </a:solidFill>
                <a:latin typeface="+mj-lt"/>
              </a:rPr>
              <a:t>känna</a:t>
            </a:r>
            <a:r>
              <a:rPr lang="en-US" sz="1200" dirty="0">
                <a:solidFill>
                  <a:schemeClr val="tx1"/>
                </a:solidFill>
                <a:latin typeface="+mj-lt"/>
              </a:rPr>
              <a:t> sig </a:t>
            </a:r>
            <a:r>
              <a:rPr lang="en-US" sz="1200" dirty="0" err="1">
                <a:solidFill>
                  <a:schemeClr val="tx1"/>
                </a:solidFill>
                <a:latin typeface="+mj-lt"/>
              </a:rPr>
              <a:t>välkomna</a:t>
            </a:r>
            <a:r>
              <a:rPr lang="en-US" sz="1200" dirty="0">
                <a:solidFill>
                  <a:schemeClr val="tx1"/>
                </a:solidFill>
                <a:latin typeface="+mj-lt"/>
              </a:rPr>
              <a:t> till </a:t>
            </a:r>
            <a:r>
              <a:rPr lang="en-US" sz="1200" dirty="0" err="1">
                <a:solidFill>
                  <a:schemeClr val="tx1"/>
                </a:solidFill>
                <a:latin typeface="+mj-lt"/>
              </a:rPr>
              <a:t>träning</a:t>
            </a:r>
            <a:r>
              <a:rPr lang="en-US" sz="1200" dirty="0">
                <a:solidFill>
                  <a:schemeClr val="tx1"/>
                </a:solidFill>
                <a:latin typeface="+mj-lt"/>
              </a:rPr>
              <a:t> och match. Vi </a:t>
            </a:r>
            <a:r>
              <a:rPr lang="en-US" sz="1200" dirty="0" err="1">
                <a:solidFill>
                  <a:schemeClr val="tx1"/>
                </a:solidFill>
                <a:latin typeface="+mj-lt"/>
              </a:rPr>
              <a:t>lyssnar</a:t>
            </a:r>
            <a:r>
              <a:rPr lang="en-US" sz="1200" dirty="0">
                <a:solidFill>
                  <a:schemeClr val="tx1"/>
                </a:solidFill>
                <a:latin typeface="+mj-lt"/>
              </a:rPr>
              <a:t> </a:t>
            </a:r>
            <a:r>
              <a:rPr lang="en-US" sz="1200" dirty="0" err="1">
                <a:solidFill>
                  <a:schemeClr val="tx1"/>
                </a:solidFill>
                <a:latin typeface="+mj-lt"/>
              </a:rPr>
              <a:t>när</a:t>
            </a:r>
            <a:r>
              <a:rPr lang="en-US" sz="1200" dirty="0">
                <a:solidFill>
                  <a:schemeClr val="tx1"/>
                </a:solidFill>
                <a:latin typeface="+mj-lt"/>
              </a:rPr>
              <a:t> </a:t>
            </a:r>
            <a:r>
              <a:rPr lang="en-US" sz="1200" dirty="0" err="1">
                <a:solidFill>
                  <a:schemeClr val="tx1"/>
                </a:solidFill>
                <a:latin typeface="+mj-lt"/>
              </a:rPr>
              <a:t>någon</a:t>
            </a:r>
            <a:r>
              <a:rPr lang="en-US" sz="1200" dirty="0">
                <a:solidFill>
                  <a:schemeClr val="tx1"/>
                </a:solidFill>
                <a:latin typeface="+mj-lt"/>
              </a:rPr>
              <a:t> </a:t>
            </a:r>
            <a:r>
              <a:rPr lang="en-US" sz="1200" dirty="0" err="1">
                <a:solidFill>
                  <a:schemeClr val="tx1"/>
                </a:solidFill>
                <a:latin typeface="+mj-lt"/>
              </a:rPr>
              <a:t>annan</a:t>
            </a:r>
            <a:r>
              <a:rPr lang="en-US" sz="1200" dirty="0">
                <a:solidFill>
                  <a:schemeClr val="tx1"/>
                </a:solidFill>
                <a:latin typeface="+mj-lt"/>
              </a:rPr>
              <a:t> </a:t>
            </a:r>
            <a:r>
              <a:rPr lang="en-US" sz="1200" dirty="0" err="1">
                <a:solidFill>
                  <a:schemeClr val="tx1"/>
                </a:solidFill>
                <a:latin typeface="+mj-lt"/>
              </a:rPr>
              <a:t>pratar</a:t>
            </a:r>
            <a:r>
              <a:rPr lang="en-US" sz="1200" dirty="0">
                <a:solidFill>
                  <a:schemeClr val="tx1"/>
                </a:solidFill>
                <a:latin typeface="+mj-lt"/>
              </a:rPr>
              <a:t> och </a:t>
            </a:r>
            <a:r>
              <a:rPr lang="en-US" sz="1200" dirty="0" err="1">
                <a:solidFill>
                  <a:schemeClr val="tx1"/>
                </a:solidFill>
                <a:latin typeface="+mj-lt"/>
              </a:rPr>
              <a:t>respekterar</a:t>
            </a:r>
            <a:r>
              <a:rPr lang="en-US" sz="1200" dirty="0">
                <a:solidFill>
                  <a:schemeClr val="tx1"/>
                </a:solidFill>
                <a:latin typeface="+mj-lt"/>
              </a:rPr>
              <a:t> </a:t>
            </a:r>
            <a:r>
              <a:rPr lang="en-US" sz="1200" dirty="0" err="1">
                <a:solidFill>
                  <a:schemeClr val="tx1"/>
                </a:solidFill>
                <a:latin typeface="+mj-lt"/>
              </a:rPr>
              <a:t>varandra</a:t>
            </a:r>
            <a:r>
              <a:rPr lang="en-US" sz="1200" dirty="0">
                <a:solidFill>
                  <a:schemeClr val="tx1"/>
                </a:solidFill>
                <a:latin typeface="+mj-lt"/>
              </a:rPr>
              <a:t>. Vi sager </a:t>
            </a:r>
            <a:r>
              <a:rPr lang="en-US" sz="1200" dirty="0" err="1">
                <a:solidFill>
                  <a:schemeClr val="tx1"/>
                </a:solidFill>
                <a:latin typeface="+mj-lt"/>
              </a:rPr>
              <a:t>hej</a:t>
            </a:r>
            <a:r>
              <a:rPr lang="en-US" sz="1200" dirty="0">
                <a:solidFill>
                  <a:schemeClr val="tx1"/>
                </a:solidFill>
                <a:latin typeface="+mj-lt"/>
              </a:rPr>
              <a:t> till </a:t>
            </a:r>
            <a:r>
              <a:rPr lang="en-US" sz="1200" dirty="0" err="1">
                <a:solidFill>
                  <a:schemeClr val="tx1"/>
                </a:solidFill>
                <a:latin typeface="+mj-lt"/>
              </a:rPr>
              <a:t>varandra</a:t>
            </a:r>
            <a:r>
              <a:rPr lang="en-US" sz="1200" dirty="0">
                <a:solidFill>
                  <a:schemeClr val="tx1"/>
                </a:solidFill>
                <a:latin typeface="+mj-lt"/>
              </a:rPr>
              <a:t> </a:t>
            </a:r>
            <a:r>
              <a:rPr lang="en-US" sz="1200" dirty="0" err="1">
                <a:solidFill>
                  <a:schemeClr val="tx1"/>
                </a:solidFill>
                <a:latin typeface="+mj-lt"/>
              </a:rPr>
              <a:t>när</a:t>
            </a:r>
            <a:r>
              <a:rPr lang="en-US" sz="1200" dirty="0">
                <a:solidFill>
                  <a:schemeClr val="tx1"/>
                </a:solidFill>
                <a:latin typeface="+mj-lt"/>
              </a:rPr>
              <a:t> vi </a:t>
            </a:r>
            <a:r>
              <a:rPr lang="en-US" sz="1200" dirty="0" err="1">
                <a:solidFill>
                  <a:schemeClr val="tx1"/>
                </a:solidFill>
                <a:latin typeface="+mj-lt"/>
              </a:rPr>
              <a:t>ses</a:t>
            </a:r>
            <a:r>
              <a:rPr lang="en-US" sz="1200" dirty="0">
                <a:solidFill>
                  <a:schemeClr val="tx1"/>
                </a:solidFill>
                <a:latin typeface="+mj-lt"/>
              </a:rPr>
              <a:t> och </a:t>
            </a:r>
            <a:r>
              <a:rPr lang="en-US" sz="1200" dirty="0" err="1">
                <a:solidFill>
                  <a:schemeClr val="tx1"/>
                </a:solidFill>
                <a:latin typeface="+mj-lt"/>
              </a:rPr>
              <a:t>säger</a:t>
            </a:r>
            <a:r>
              <a:rPr lang="en-US" sz="1200" dirty="0">
                <a:solidFill>
                  <a:schemeClr val="tx1"/>
                </a:solidFill>
                <a:latin typeface="+mj-lt"/>
              </a:rPr>
              <a:t> </a:t>
            </a:r>
            <a:r>
              <a:rPr lang="en-US" sz="1200" dirty="0" err="1">
                <a:solidFill>
                  <a:schemeClr val="tx1"/>
                </a:solidFill>
                <a:latin typeface="+mj-lt"/>
              </a:rPr>
              <a:t>hej</a:t>
            </a:r>
            <a:r>
              <a:rPr lang="en-US" sz="1200" dirty="0">
                <a:solidFill>
                  <a:schemeClr val="tx1"/>
                </a:solidFill>
                <a:latin typeface="+mj-lt"/>
              </a:rPr>
              <a:t> </a:t>
            </a:r>
            <a:r>
              <a:rPr lang="en-US" sz="1200" dirty="0" err="1">
                <a:solidFill>
                  <a:schemeClr val="tx1"/>
                </a:solidFill>
                <a:latin typeface="+mj-lt"/>
              </a:rPr>
              <a:t>då</a:t>
            </a:r>
            <a:r>
              <a:rPr lang="en-US" sz="1200" dirty="0">
                <a:solidFill>
                  <a:schemeClr val="tx1"/>
                </a:solidFill>
                <a:latin typeface="+mj-lt"/>
              </a:rPr>
              <a:t> </a:t>
            </a:r>
            <a:r>
              <a:rPr lang="en-US" sz="1200" dirty="0" err="1">
                <a:solidFill>
                  <a:schemeClr val="tx1"/>
                </a:solidFill>
                <a:latin typeface="+mj-lt"/>
              </a:rPr>
              <a:t>när</a:t>
            </a:r>
            <a:r>
              <a:rPr lang="en-US" sz="1200" dirty="0">
                <a:solidFill>
                  <a:schemeClr val="tx1"/>
                </a:solidFill>
                <a:latin typeface="+mj-lt"/>
              </a:rPr>
              <a:t> vi </a:t>
            </a:r>
            <a:r>
              <a:rPr lang="en-US" sz="1200" dirty="0" err="1">
                <a:solidFill>
                  <a:schemeClr val="tx1"/>
                </a:solidFill>
                <a:latin typeface="+mj-lt"/>
              </a:rPr>
              <a:t>skiljs</a:t>
            </a:r>
            <a:r>
              <a:rPr lang="en-US" sz="1200" dirty="0">
                <a:solidFill>
                  <a:schemeClr val="tx1"/>
                </a:solidFill>
                <a:latin typeface="+mj-lt"/>
              </a:rPr>
              <a:t> </a:t>
            </a:r>
            <a:r>
              <a:rPr lang="en-US" sz="1200" dirty="0" err="1">
                <a:solidFill>
                  <a:schemeClr val="tx1"/>
                </a:solidFill>
                <a:latin typeface="+mj-lt"/>
              </a:rPr>
              <a:t>åt</a:t>
            </a:r>
            <a:r>
              <a:rPr lang="en-US" sz="1200" dirty="0">
                <a:solidFill>
                  <a:schemeClr val="tx1"/>
                </a:solidFill>
                <a:latin typeface="+mj-lt"/>
              </a:rPr>
              <a:t>. </a:t>
            </a:r>
          </a:p>
          <a:p>
            <a:r>
              <a:rPr lang="en-US" sz="1600" b="1" dirty="0">
                <a:solidFill>
                  <a:schemeClr val="tx1"/>
                </a:solidFill>
                <a:latin typeface="+mj-lt"/>
              </a:rPr>
              <a:t>Fair Play</a:t>
            </a:r>
          </a:p>
          <a:p>
            <a:pPr marL="0" indent="0">
              <a:buNone/>
            </a:pPr>
            <a:r>
              <a:rPr lang="en-US" sz="1200" dirty="0">
                <a:solidFill>
                  <a:schemeClr val="tx1"/>
                </a:solidFill>
                <a:latin typeface="+mj-lt"/>
              </a:rPr>
              <a:t>Vi </a:t>
            </a:r>
            <a:r>
              <a:rPr lang="en-US" sz="1200" dirty="0" err="1">
                <a:solidFill>
                  <a:schemeClr val="tx1"/>
                </a:solidFill>
                <a:latin typeface="+mj-lt"/>
              </a:rPr>
              <a:t>jobbar</a:t>
            </a:r>
            <a:r>
              <a:rPr lang="en-US" sz="1200" dirty="0">
                <a:solidFill>
                  <a:schemeClr val="tx1"/>
                </a:solidFill>
                <a:latin typeface="+mj-lt"/>
              </a:rPr>
              <a:t> med fair play (</a:t>
            </a:r>
            <a:r>
              <a:rPr lang="en-US" sz="1200" dirty="0" err="1">
                <a:solidFill>
                  <a:schemeClr val="tx1"/>
                </a:solidFill>
                <a:latin typeface="+mj-lt"/>
              </a:rPr>
              <a:t>schysst</a:t>
            </a:r>
            <a:r>
              <a:rPr lang="en-US" sz="1200" dirty="0">
                <a:solidFill>
                  <a:schemeClr val="tx1"/>
                </a:solidFill>
                <a:latin typeface="+mj-lt"/>
              </a:rPr>
              <a:t> </a:t>
            </a:r>
            <a:r>
              <a:rPr lang="en-US" sz="1200" dirty="0" err="1">
                <a:solidFill>
                  <a:schemeClr val="tx1"/>
                </a:solidFill>
                <a:latin typeface="+mj-lt"/>
              </a:rPr>
              <a:t>spel</a:t>
            </a:r>
            <a:r>
              <a:rPr lang="en-US" sz="1200" dirty="0">
                <a:solidFill>
                  <a:schemeClr val="tx1"/>
                </a:solidFill>
                <a:latin typeface="+mj-lt"/>
              </a:rPr>
              <a:t>) </a:t>
            </a:r>
            <a:r>
              <a:rPr lang="en-US" sz="1200" dirty="0" err="1">
                <a:solidFill>
                  <a:schemeClr val="tx1"/>
                </a:solidFill>
                <a:latin typeface="+mj-lt"/>
              </a:rPr>
              <a:t>genom</a:t>
            </a:r>
            <a:r>
              <a:rPr lang="en-US" sz="1200" dirty="0">
                <a:solidFill>
                  <a:schemeClr val="tx1"/>
                </a:solidFill>
                <a:latin typeface="+mj-lt"/>
              </a:rPr>
              <a:t> </a:t>
            </a:r>
            <a:r>
              <a:rPr lang="en-US" sz="1200" dirty="0" err="1">
                <a:solidFill>
                  <a:schemeClr val="tx1"/>
                </a:solidFill>
                <a:latin typeface="+mj-lt"/>
              </a:rPr>
              <a:t>att</a:t>
            </a:r>
            <a:r>
              <a:rPr lang="en-US" sz="1200" dirty="0">
                <a:solidFill>
                  <a:schemeClr val="tx1"/>
                </a:solidFill>
                <a:latin typeface="+mj-lt"/>
              </a:rPr>
              <a:t> </a:t>
            </a:r>
            <a:r>
              <a:rPr lang="en-US" sz="1200" dirty="0" err="1">
                <a:solidFill>
                  <a:schemeClr val="tx1"/>
                </a:solidFill>
                <a:latin typeface="+mj-lt"/>
              </a:rPr>
              <a:t>försöka</a:t>
            </a:r>
            <a:r>
              <a:rPr lang="en-US" sz="1200" dirty="0">
                <a:solidFill>
                  <a:schemeClr val="tx1"/>
                </a:solidFill>
                <a:latin typeface="+mj-lt"/>
              </a:rPr>
              <a:t> </a:t>
            </a:r>
            <a:r>
              <a:rPr lang="en-US" sz="1200" dirty="0" err="1">
                <a:solidFill>
                  <a:schemeClr val="tx1"/>
                </a:solidFill>
                <a:latin typeface="+mj-lt"/>
              </a:rPr>
              <a:t>skapa</a:t>
            </a:r>
            <a:r>
              <a:rPr lang="en-US" sz="1200" dirty="0">
                <a:solidFill>
                  <a:schemeClr val="tx1"/>
                </a:solidFill>
                <a:latin typeface="+mj-lt"/>
              </a:rPr>
              <a:t> </a:t>
            </a:r>
            <a:r>
              <a:rPr lang="en-US" sz="1200" dirty="0" err="1">
                <a:solidFill>
                  <a:schemeClr val="tx1"/>
                </a:solidFill>
                <a:latin typeface="+mj-lt"/>
              </a:rPr>
              <a:t>en</a:t>
            </a:r>
            <a:r>
              <a:rPr lang="en-US" sz="1200" dirty="0">
                <a:solidFill>
                  <a:schemeClr val="tx1"/>
                </a:solidFill>
                <a:latin typeface="+mj-lt"/>
              </a:rPr>
              <a:t> </a:t>
            </a:r>
            <a:r>
              <a:rPr lang="en-US" sz="1200" dirty="0" err="1">
                <a:solidFill>
                  <a:schemeClr val="tx1"/>
                </a:solidFill>
                <a:latin typeface="+mj-lt"/>
              </a:rPr>
              <a:t>lugn</a:t>
            </a:r>
            <a:r>
              <a:rPr lang="en-US" sz="1200" dirty="0">
                <a:solidFill>
                  <a:schemeClr val="tx1"/>
                </a:solidFill>
                <a:latin typeface="+mj-lt"/>
              </a:rPr>
              <a:t>, </a:t>
            </a:r>
            <a:r>
              <a:rPr lang="en-US" sz="1200" dirty="0" err="1">
                <a:solidFill>
                  <a:schemeClr val="tx1"/>
                </a:solidFill>
                <a:latin typeface="+mj-lt"/>
              </a:rPr>
              <a:t>trygg</a:t>
            </a:r>
            <a:r>
              <a:rPr lang="en-US" sz="1200" dirty="0">
                <a:solidFill>
                  <a:schemeClr val="tx1"/>
                </a:solidFill>
                <a:latin typeface="+mj-lt"/>
              </a:rPr>
              <a:t> och </a:t>
            </a:r>
            <a:r>
              <a:rPr lang="en-US" sz="1200" dirty="0" err="1">
                <a:solidFill>
                  <a:schemeClr val="tx1"/>
                </a:solidFill>
                <a:latin typeface="+mj-lt"/>
              </a:rPr>
              <a:t>utvecklande</a:t>
            </a:r>
            <a:r>
              <a:rPr lang="en-US" sz="1200" dirty="0">
                <a:solidFill>
                  <a:schemeClr val="tx1"/>
                </a:solidFill>
                <a:latin typeface="+mj-lt"/>
              </a:rPr>
              <a:t> match – och </a:t>
            </a:r>
            <a:r>
              <a:rPr lang="en-US" sz="1200" dirty="0" err="1">
                <a:solidFill>
                  <a:schemeClr val="tx1"/>
                </a:solidFill>
                <a:latin typeface="+mj-lt"/>
              </a:rPr>
              <a:t>träningsmiljö</a:t>
            </a:r>
            <a:r>
              <a:rPr lang="en-US" sz="1200" dirty="0">
                <a:solidFill>
                  <a:schemeClr val="tx1"/>
                </a:solidFill>
                <a:latin typeface="+mj-lt"/>
              </a:rPr>
              <a:t> </a:t>
            </a:r>
            <a:r>
              <a:rPr lang="en-US" sz="1200" dirty="0" err="1">
                <a:solidFill>
                  <a:schemeClr val="tx1"/>
                </a:solidFill>
                <a:latin typeface="+mj-lt"/>
              </a:rPr>
              <a:t>för</a:t>
            </a:r>
            <a:r>
              <a:rPr lang="en-US" sz="1200" dirty="0">
                <a:solidFill>
                  <a:schemeClr val="tx1"/>
                </a:solidFill>
                <a:latin typeface="+mj-lt"/>
              </a:rPr>
              <a:t> </a:t>
            </a:r>
            <a:r>
              <a:rPr lang="en-US" sz="1200" dirty="0" err="1">
                <a:solidFill>
                  <a:schemeClr val="tx1"/>
                </a:solidFill>
                <a:latin typeface="+mj-lt"/>
              </a:rPr>
              <a:t>barnen</a:t>
            </a:r>
            <a:r>
              <a:rPr lang="en-US" sz="1200" dirty="0">
                <a:solidFill>
                  <a:schemeClr val="tx1"/>
                </a:solidFill>
                <a:latin typeface="+mj-lt"/>
              </a:rPr>
              <a:t>. </a:t>
            </a:r>
            <a:r>
              <a:rPr lang="en-US" sz="1200" dirty="0" err="1">
                <a:solidFill>
                  <a:schemeClr val="tx1"/>
                </a:solidFill>
                <a:latin typeface="+mj-lt"/>
              </a:rPr>
              <a:t>Tillsammans</a:t>
            </a:r>
            <a:r>
              <a:rPr lang="en-US" sz="1200" dirty="0">
                <a:solidFill>
                  <a:schemeClr val="tx1"/>
                </a:solidFill>
                <a:latin typeface="+mj-lt"/>
              </a:rPr>
              <a:t> </a:t>
            </a:r>
            <a:r>
              <a:rPr lang="en-US" sz="1200" dirty="0" err="1">
                <a:solidFill>
                  <a:schemeClr val="tx1"/>
                </a:solidFill>
                <a:latin typeface="+mj-lt"/>
              </a:rPr>
              <a:t>jobbar</a:t>
            </a:r>
            <a:r>
              <a:rPr lang="en-US" sz="1200" dirty="0">
                <a:solidFill>
                  <a:schemeClr val="tx1"/>
                </a:solidFill>
                <a:latin typeface="+mj-lt"/>
              </a:rPr>
              <a:t> vi </a:t>
            </a:r>
            <a:r>
              <a:rPr lang="en-US" sz="1200" dirty="0" err="1">
                <a:solidFill>
                  <a:schemeClr val="tx1"/>
                </a:solidFill>
                <a:latin typeface="+mj-lt"/>
              </a:rPr>
              <a:t>för</a:t>
            </a:r>
            <a:r>
              <a:rPr lang="en-US" sz="1200" dirty="0">
                <a:solidFill>
                  <a:schemeClr val="tx1"/>
                </a:solidFill>
                <a:latin typeface="+mj-lt"/>
              </a:rPr>
              <a:t> </a:t>
            </a:r>
            <a:r>
              <a:rPr lang="en-US" sz="1200" dirty="0" err="1">
                <a:solidFill>
                  <a:schemeClr val="tx1"/>
                </a:solidFill>
                <a:latin typeface="+mj-lt"/>
              </a:rPr>
              <a:t>att</a:t>
            </a:r>
            <a:r>
              <a:rPr lang="en-US" sz="1200" dirty="0">
                <a:solidFill>
                  <a:schemeClr val="tx1"/>
                </a:solidFill>
                <a:latin typeface="+mj-lt"/>
              </a:rPr>
              <a:t> </a:t>
            </a:r>
            <a:r>
              <a:rPr lang="en-US" sz="1200" dirty="0" err="1">
                <a:solidFill>
                  <a:schemeClr val="tx1"/>
                </a:solidFill>
                <a:latin typeface="+mj-lt"/>
              </a:rPr>
              <a:t>utveckla</a:t>
            </a:r>
            <a:r>
              <a:rPr lang="en-US" sz="1200" dirty="0">
                <a:solidFill>
                  <a:schemeClr val="tx1"/>
                </a:solidFill>
                <a:latin typeface="+mj-lt"/>
              </a:rPr>
              <a:t> </a:t>
            </a:r>
            <a:r>
              <a:rPr lang="en-US" sz="1200" dirty="0" err="1">
                <a:solidFill>
                  <a:schemeClr val="tx1"/>
                </a:solidFill>
                <a:latin typeface="+mj-lt"/>
              </a:rPr>
              <a:t>sunda</a:t>
            </a:r>
            <a:r>
              <a:rPr lang="en-US" sz="1200" dirty="0">
                <a:solidFill>
                  <a:schemeClr val="tx1"/>
                </a:solidFill>
                <a:latin typeface="+mj-lt"/>
              </a:rPr>
              <a:t> </a:t>
            </a:r>
            <a:r>
              <a:rPr lang="en-US" sz="1200" dirty="0" err="1">
                <a:solidFill>
                  <a:schemeClr val="tx1"/>
                </a:solidFill>
                <a:latin typeface="+mj-lt"/>
              </a:rPr>
              <a:t>värderingar</a:t>
            </a:r>
            <a:r>
              <a:rPr lang="en-US" sz="1200" dirty="0">
                <a:solidFill>
                  <a:schemeClr val="tx1"/>
                </a:solidFill>
                <a:latin typeface="+mj-lt"/>
              </a:rPr>
              <a:t> och </a:t>
            </a:r>
            <a:r>
              <a:rPr lang="en-US" sz="1200" dirty="0" err="1">
                <a:solidFill>
                  <a:schemeClr val="tx1"/>
                </a:solidFill>
                <a:latin typeface="+mj-lt"/>
              </a:rPr>
              <a:t>ett</a:t>
            </a:r>
            <a:r>
              <a:rPr lang="en-US" sz="1200" dirty="0">
                <a:solidFill>
                  <a:schemeClr val="tx1"/>
                </a:solidFill>
                <a:latin typeface="+mj-lt"/>
              </a:rPr>
              <a:t> </a:t>
            </a:r>
            <a:r>
              <a:rPr lang="en-US" sz="1200" dirty="0" err="1">
                <a:solidFill>
                  <a:schemeClr val="tx1"/>
                </a:solidFill>
                <a:latin typeface="+mj-lt"/>
              </a:rPr>
              <a:t>schysst</a:t>
            </a:r>
            <a:r>
              <a:rPr lang="en-US" sz="1200" dirty="0">
                <a:solidFill>
                  <a:schemeClr val="tx1"/>
                </a:solidFill>
                <a:latin typeface="+mj-lt"/>
              </a:rPr>
              <a:t> </a:t>
            </a:r>
            <a:r>
              <a:rPr lang="en-US" sz="1200" dirty="0" err="1">
                <a:solidFill>
                  <a:schemeClr val="tx1"/>
                </a:solidFill>
                <a:latin typeface="+mj-lt"/>
              </a:rPr>
              <a:t>beteende</a:t>
            </a:r>
            <a:r>
              <a:rPr lang="en-US" sz="1200" dirty="0">
                <a:solidFill>
                  <a:schemeClr val="tx1"/>
                </a:solidFill>
                <a:latin typeface="+mj-lt"/>
              </a:rPr>
              <a:t> mot </a:t>
            </a:r>
            <a:r>
              <a:rPr lang="en-US" sz="1200" dirty="0" err="1">
                <a:solidFill>
                  <a:schemeClr val="tx1"/>
                </a:solidFill>
                <a:latin typeface="+mj-lt"/>
              </a:rPr>
              <a:t>medspelare</a:t>
            </a:r>
            <a:r>
              <a:rPr lang="en-US" sz="1200" dirty="0">
                <a:solidFill>
                  <a:schemeClr val="tx1"/>
                </a:solidFill>
                <a:latin typeface="+mj-lt"/>
              </a:rPr>
              <a:t>, </a:t>
            </a:r>
            <a:r>
              <a:rPr lang="en-US" sz="1200" dirty="0" err="1">
                <a:solidFill>
                  <a:schemeClr val="tx1"/>
                </a:solidFill>
                <a:latin typeface="+mj-lt"/>
              </a:rPr>
              <a:t>motspelare</a:t>
            </a:r>
            <a:r>
              <a:rPr lang="en-US" sz="1200" dirty="0">
                <a:solidFill>
                  <a:schemeClr val="tx1"/>
                </a:solidFill>
                <a:latin typeface="+mj-lt"/>
              </a:rPr>
              <a:t> och </a:t>
            </a:r>
            <a:r>
              <a:rPr lang="en-US" sz="1200" dirty="0" err="1">
                <a:solidFill>
                  <a:schemeClr val="tx1"/>
                </a:solidFill>
                <a:latin typeface="+mj-lt"/>
              </a:rPr>
              <a:t>domare</a:t>
            </a:r>
            <a:r>
              <a:rPr lang="en-US" sz="1200" dirty="0">
                <a:solidFill>
                  <a:schemeClr val="tx1"/>
                </a:solidFill>
                <a:latin typeface="+mj-lt"/>
              </a:rPr>
              <a:t>, </a:t>
            </a:r>
            <a:r>
              <a:rPr lang="en-US" sz="1200" dirty="0" err="1">
                <a:solidFill>
                  <a:schemeClr val="tx1"/>
                </a:solidFill>
                <a:latin typeface="+mj-lt"/>
              </a:rPr>
              <a:t>på</a:t>
            </a:r>
            <a:r>
              <a:rPr lang="en-US" sz="1200" dirty="0">
                <a:solidFill>
                  <a:schemeClr val="tx1"/>
                </a:solidFill>
                <a:latin typeface="+mj-lt"/>
              </a:rPr>
              <a:t> och </a:t>
            </a:r>
            <a:r>
              <a:rPr lang="en-US" sz="1200" dirty="0" err="1">
                <a:solidFill>
                  <a:schemeClr val="tx1"/>
                </a:solidFill>
                <a:latin typeface="+mj-lt"/>
              </a:rPr>
              <a:t>utanför</a:t>
            </a:r>
            <a:r>
              <a:rPr lang="en-US" sz="1200" dirty="0">
                <a:solidFill>
                  <a:schemeClr val="tx1"/>
                </a:solidFill>
                <a:latin typeface="+mj-lt"/>
              </a:rPr>
              <a:t> </a:t>
            </a:r>
            <a:r>
              <a:rPr lang="en-US" sz="1200" dirty="0" err="1">
                <a:solidFill>
                  <a:schemeClr val="tx1"/>
                </a:solidFill>
                <a:latin typeface="+mj-lt"/>
              </a:rPr>
              <a:t>fotbollsplanen</a:t>
            </a:r>
            <a:r>
              <a:rPr lang="en-US" sz="1200" dirty="0">
                <a:solidFill>
                  <a:schemeClr val="tx1"/>
                </a:solidFill>
                <a:latin typeface="+mj-lt"/>
              </a:rPr>
              <a:t>. </a:t>
            </a:r>
          </a:p>
          <a:p>
            <a:pPr marL="0" indent="0"/>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u="sng" dirty="0"/>
          </a:p>
          <a:p>
            <a:endParaRPr lang="en-US" sz="1200" dirty="0"/>
          </a:p>
          <a:p>
            <a:endParaRPr lang="en-US" sz="1200" dirty="0"/>
          </a:p>
          <a:p>
            <a:endParaRPr lang="en-US" sz="1200" dirty="0"/>
          </a:p>
        </p:txBody>
      </p:sp>
    </p:spTree>
    <p:extLst>
      <p:ext uri="{BB962C8B-B14F-4D97-AF65-F5344CB8AC3E}">
        <p14:creationId xmlns:p14="http://schemas.microsoft.com/office/powerpoint/2010/main" val="597777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0BA25A-4331-4457-90FC-96CA2B3CBF60}"/>
              </a:ext>
            </a:extLst>
          </p:cNvPr>
          <p:cNvSpPr txBox="1">
            <a:spLocks/>
          </p:cNvSpPr>
          <p:nvPr/>
        </p:nvSpPr>
        <p:spPr>
          <a:xfrm>
            <a:off x="6122059" y="256575"/>
            <a:ext cx="3983314" cy="150706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3200" dirty="0"/>
              <a:t>TRÄNINGAR</a:t>
            </a:r>
          </a:p>
        </p:txBody>
      </p:sp>
      <p:pic>
        <p:nvPicPr>
          <p:cNvPr id="9" name="Picture 8" descr="A picture containing grass, tree, outdoor, field&#10;&#10;Description automatically generated">
            <a:extLst>
              <a:ext uri="{FF2B5EF4-FFF2-40B4-BE49-F238E27FC236}">
                <a16:creationId xmlns:a16="http://schemas.microsoft.com/office/drawing/2014/main" id="{40CEC491-8035-4E59-B604-29341F137D07}"/>
              </a:ext>
            </a:extLst>
          </p:cNvPr>
          <p:cNvPicPr>
            <a:picLocks noChangeAspect="1"/>
          </p:cNvPicPr>
          <p:nvPr/>
        </p:nvPicPr>
        <p:blipFill rotWithShape="1">
          <a:blip r:embed="rId2"/>
          <a:srcRect r="2" b="14129"/>
          <a:stretch/>
        </p:blipFill>
        <p:spPr>
          <a:xfrm>
            <a:off x="20" y="8708"/>
            <a:ext cx="6105507" cy="4233670"/>
          </a:xfrm>
          <a:prstGeom prst="rect">
            <a:avLst/>
          </a:prstGeom>
        </p:spPr>
      </p:pic>
      <p:pic>
        <p:nvPicPr>
          <p:cNvPr id="3" name="Picture 2" descr="A picture containing sky, outdoor, road, highway&#10;&#10;Description automatically generated">
            <a:extLst>
              <a:ext uri="{FF2B5EF4-FFF2-40B4-BE49-F238E27FC236}">
                <a16:creationId xmlns:a16="http://schemas.microsoft.com/office/drawing/2014/main" id="{9F98A48A-1647-4DFA-9831-04B7556EC12C}"/>
              </a:ext>
            </a:extLst>
          </p:cNvPr>
          <p:cNvPicPr>
            <a:picLocks noChangeAspect="1"/>
          </p:cNvPicPr>
          <p:nvPr/>
        </p:nvPicPr>
        <p:blipFill rotWithShape="1">
          <a:blip r:embed="rId3"/>
          <a:srcRect t="30678" r="-1" b="9463"/>
          <a:stretch/>
        </p:blipFill>
        <p:spPr>
          <a:xfrm>
            <a:off x="-1" y="4233333"/>
            <a:ext cx="3749040" cy="2624667"/>
          </a:xfrm>
          <a:prstGeom prst="rect">
            <a:avLst/>
          </a:prstGeom>
        </p:spPr>
      </p:pic>
      <p:pic>
        <p:nvPicPr>
          <p:cNvPr id="7" name="Picture 6" descr="A picture containing grass, tree, outdoor, field&#10;&#10;Description automatically generated">
            <a:extLst>
              <a:ext uri="{FF2B5EF4-FFF2-40B4-BE49-F238E27FC236}">
                <a16:creationId xmlns:a16="http://schemas.microsoft.com/office/drawing/2014/main" id="{57CA8086-98C6-412C-AB6B-A23CD5AA89A7}"/>
              </a:ext>
            </a:extLst>
          </p:cNvPr>
          <p:cNvPicPr>
            <a:picLocks noChangeAspect="1"/>
          </p:cNvPicPr>
          <p:nvPr/>
        </p:nvPicPr>
        <p:blipFill rotWithShape="1">
          <a:blip r:embed="rId4"/>
          <a:srcRect r="2411" b="5"/>
          <a:stretch/>
        </p:blipFill>
        <p:spPr>
          <a:xfrm>
            <a:off x="3749040" y="4233334"/>
            <a:ext cx="2343786" cy="2624667"/>
          </a:xfrm>
          <a:prstGeom prst="rect">
            <a:avLst/>
          </a:prstGeom>
        </p:spPr>
      </p:pic>
      <p:sp>
        <p:nvSpPr>
          <p:cNvPr id="6" name="Text Placeholder 3">
            <a:extLst>
              <a:ext uri="{FF2B5EF4-FFF2-40B4-BE49-F238E27FC236}">
                <a16:creationId xmlns:a16="http://schemas.microsoft.com/office/drawing/2014/main" id="{197A7DDC-C834-4C48-9680-A5C86ADDBA76}"/>
              </a:ext>
            </a:extLst>
          </p:cNvPr>
          <p:cNvSpPr>
            <a:spLocks noGrp="1"/>
          </p:cNvSpPr>
          <p:nvPr>
            <p:ph type="body" sz="half" idx="2"/>
          </p:nvPr>
        </p:nvSpPr>
        <p:spPr>
          <a:xfrm>
            <a:off x="6147884" y="1252837"/>
            <a:ext cx="5964926" cy="5502205"/>
          </a:xfrm>
        </p:spPr>
        <p:txBody>
          <a:bodyPr vert="horz" lIns="91440" tIns="45720" rIns="91440" bIns="45720" rtlCol="0" anchor="ctr">
            <a:normAutofit lnSpcReduction="10000"/>
          </a:bodyPr>
          <a:lstStyle/>
          <a:p>
            <a:pPr marL="285750" indent="-285750">
              <a:lnSpc>
                <a:spcPct val="90000"/>
              </a:lnSpc>
              <a:buFont typeface="Wingdings 3" panose="05040102010807070707" pitchFamily="18" charset="2"/>
              <a:buChar char=""/>
            </a:pPr>
            <a:r>
              <a:rPr lang="en-US" sz="1400" dirty="0" err="1">
                <a:solidFill>
                  <a:schemeClr val="tx1"/>
                </a:solidFill>
              </a:rPr>
              <a:t>Träningstider</a:t>
            </a:r>
            <a:r>
              <a:rPr lang="en-US" sz="1400" dirty="0">
                <a:solidFill>
                  <a:schemeClr val="tx1"/>
                </a:solidFill>
              </a:rPr>
              <a:t>: </a:t>
            </a:r>
          </a:p>
          <a:p>
            <a:pPr marL="285750" indent="-285750">
              <a:lnSpc>
                <a:spcPct val="90000"/>
              </a:lnSpc>
              <a:buFont typeface="Wingdings 3" panose="05040102010807070707" pitchFamily="18" charset="2"/>
              <a:buChar char=""/>
            </a:pPr>
            <a:r>
              <a:rPr lang="en-US" sz="1400" dirty="0" err="1">
                <a:solidFill>
                  <a:schemeClr val="tx1"/>
                </a:solidFill>
              </a:rPr>
              <a:t>Måndagar</a:t>
            </a:r>
            <a:r>
              <a:rPr lang="en-US" sz="1400" dirty="0">
                <a:solidFill>
                  <a:schemeClr val="tx1"/>
                </a:solidFill>
              </a:rPr>
              <a:t> 18:00 – 19:30</a:t>
            </a:r>
          </a:p>
          <a:p>
            <a:pPr marL="285750" indent="-285750">
              <a:lnSpc>
                <a:spcPct val="90000"/>
              </a:lnSpc>
              <a:buFont typeface="Wingdings 3" panose="05040102010807070707" pitchFamily="18" charset="2"/>
              <a:buChar char=""/>
            </a:pPr>
            <a:r>
              <a:rPr lang="en-US" sz="1400" dirty="0" err="1">
                <a:solidFill>
                  <a:schemeClr val="tx1"/>
                </a:solidFill>
              </a:rPr>
              <a:t>Fokus</a:t>
            </a:r>
            <a:r>
              <a:rPr lang="en-US" sz="1400" dirty="0">
                <a:solidFill>
                  <a:schemeClr val="tx1"/>
                </a:solidFill>
              </a:rPr>
              <a:t>: </a:t>
            </a:r>
            <a:r>
              <a:rPr lang="en-US" sz="1400" dirty="0" err="1">
                <a:solidFill>
                  <a:schemeClr val="tx1"/>
                </a:solidFill>
              </a:rPr>
              <a:t>Allsidig</a:t>
            </a:r>
            <a:r>
              <a:rPr lang="en-US" sz="1400" dirty="0">
                <a:solidFill>
                  <a:schemeClr val="tx1"/>
                </a:solidFill>
              </a:rPr>
              <a:t> </a:t>
            </a:r>
            <a:r>
              <a:rPr lang="en-US" sz="1400" dirty="0" err="1">
                <a:solidFill>
                  <a:schemeClr val="tx1"/>
                </a:solidFill>
              </a:rPr>
              <a:t>fysisk</a:t>
            </a:r>
            <a:r>
              <a:rPr lang="en-US" sz="1400" dirty="0">
                <a:solidFill>
                  <a:schemeClr val="tx1"/>
                </a:solidFill>
              </a:rPr>
              <a:t> </a:t>
            </a:r>
            <a:r>
              <a:rPr lang="en-US" sz="1400" dirty="0" err="1">
                <a:solidFill>
                  <a:schemeClr val="tx1"/>
                </a:solidFill>
              </a:rPr>
              <a:t>Styrka</a:t>
            </a:r>
            <a:r>
              <a:rPr lang="en-US" sz="1400" dirty="0">
                <a:solidFill>
                  <a:schemeClr val="tx1"/>
                </a:solidFill>
              </a:rPr>
              <a:t> Teknik, </a:t>
            </a:r>
            <a:r>
              <a:rPr lang="en-US" sz="1400" dirty="0" err="1">
                <a:solidFill>
                  <a:schemeClr val="tx1"/>
                </a:solidFill>
              </a:rPr>
              <a:t>bollkontroll</a:t>
            </a:r>
            <a:r>
              <a:rPr lang="en-US" sz="1400" dirty="0">
                <a:solidFill>
                  <a:schemeClr val="tx1"/>
                </a:solidFill>
              </a:rPr>
              <a:t>, </a:t>
            </a:r>
            <a:r>
              <a:rPr lang="en-US" sz="1400" dirty="0" err="1">
                <a:solidFill>
                  <a:schemeClr val="tx1"/>
                </a:solidFill>
              </a:rPr>
              <a:t>skott</a:t>
            </a:r>
            <a:r>
              <a:rPr lang="en-US" sz="1400" dirty="0">
                <a:solidFill>
                  <a:schemeClr val="tx1"/>
                </a:solidFill>
              </a:rPr>
              <a:t>, </a:t>
            </a:r>
            <a:r>
              <a:rPr lang="en-US" sz="1400" dirty="0" err="1">
                <a:solidFill>
                  <a:schemeClr val="tx1"/>
                </a:solidFill>
              </a:rPr>
              <a:t>passningar</a:t>
            </a:r>
            <a:r>
              <a:rPr lang="en-US" sz="1400" dirty="0">
                <a:solidFill>
                  <a:schemeClr val="tx1"/>
                </a:solidFill>
              </a:rPr>
              <a:t> mm</a:t>
            </a:r>
          </a:p>
          <a:p>
            <a:pPr>
              <a:lnSpc>
                <a:spcPct val="90000"/>
              </a:lnSpc>
            </a:pPr>
            <a:r>
              <a:rPr lang="en-US" sz="1400" dirty="0">
                <a:solidFill>
                  <a:schemeClr val="tx1"/>
                </a:solidFill>
              </a:rPr>
              <a:t>		(</a:t>
            </a:r>
            <a:r>
              <a:rPr lang="en-US" sz="1400" dirty="0" err="1">
                <a:solidFill>
                  <a:schemeClr val="tx1"/>
                </a:solidFill>
              </a:rPr>
              <a:t>ofta</a:t>
            </a:r>
            <a:r>
              <a:rPr lang="en-US" sz="1400" dirty="0">
                <a:solidFill>
                  <a:schemeClr val="tx1"/>
                </a:solidFill>
              </a:rPr>
              <a:t> </a:t>
            </a:r>
            <a:r>
              <a:rPr lang="en-US" sz="1400" dirty="0" err="1">
                <a:solidFill>
                  <a:schemeClr val="tx1"/>
                </a:solidFill>
              </a:rPr>
              <a:t>stationsbaserad</a:t>
            </a:r>
            <a:r>
              <a:rPr lang="en-US" sz="1400" dirty="0">
                <a:solidFill>
                  <a:schemeClr val="tx1"/>
                </a:solidFill>
              </a:rPr>
              <a:t> </a:t>
            </a:r>
            <a:r>
              <a:rPr lang="en-US" sz="1400" dirty="0" err="1">
                <a:solidFill>
                  <a:schemeClr val="tx1"/>
                </a:solidFill>
              </a:rPr>
              <a:t>träning</a:t>
            </a:r>
            <a:r>
              <a:rPr lang="en-US" sz="1400" dirty="0">
                <a:solidFill>
                  <a:schemeClr val="tx1"/>
                </a:solidFill>
              </a:rPr>
              <a:t>)</a:t>
            </a:r>
          </a:p>
          <a:p>
            <a:pPr marL="285750" indent="-285750">
              <a:lnSpc>
                <a:spcPct val="90000"/>
              </a:lnSpc>
              <a:buFont typeface="Wingdings 3" panose="05040102010807070707" pitchFamily="18" charset="2"/>
              <a:buChar char=""/>
            </a:pPr>
            <a:endParaRPr lang="en-US" sz="1400" dirty="0">
              <a:solidFill>
                <a:schemeClr val="tx1"/>
              </a:solidFill>
            </a:endParaRPr>
          </a:p>
          <a:p>
            <a:pPr marL="285750" indent="-285750">
              <a:lnSpc>
                <a:spcPct val="90000"/>
              </a:lnSpc>
              <a:buFont typeface="Wingdings 3" panose="05040102010807070707" pitchFamily="18" charset="2"/>
              <a:buChar char=""/>
            </a:pPr>
            <a:r>
              <a:rPr lang="en-US" sz="1400" dirty="0" err="1">
                <a:solidFill>
                  <a:schemeClr val="tx1"/>
                </a:solidFill>
              </a:rPr>
              <a:t>Onsdagar</a:t>
            </a:r>
            <a:r>
              <a:rPr lang="en-US" sz="1400" dirty="0">
                <a:solidFill>
                  <a:schemeClr val="tx1"/>
                </a:solidFill>
              </a:rPr>
              <a:t>* 19:00 – 20:30</a:t>
            </a:r>
          </a:p>
          <a:p>
            <a:pPr marL="285750" indent="-285750">
              <a:lnSpc>
                <a:spcPct val="90000"/>
              </a:lnSpc>
              <a:buFont typeface="Wingdings 3" panose="05040102010807070707" pitchFamily="18" charset="2"/>
              <a:buChar char=""/>
            </a:pPr>
            <a:r>
              <a:rPr lang="en-US" sz="1400" dirty="0" err="1">
                <a:solidFill>
                  <a:schemeClr val="tx1"/>
                </a:solidFill>
              </a:rPr>
              <a:t>Fokus</a:t>
            </a:r>
            <a:r>
              <a:rPr lang="en-US" sz="1400" dirty="0">
                <a:solidFill>
                  <a:schemeClr val="tx1"/>
                </a:solidFill>
              </a:rPr>
              <a:t>: </a:t>
            </a:r>
            <a:r>
              <a:rPr lang="en-US" sz="1400" dirty="0" err="1">
                <a:solidFill>
                  <a:schemeClr val="tx1"/>
                </a:solidFill>
              </a:rPr>
              <a:t>Spel</a:t>
            </a:r>
            <a:r>
              <a:rPr lang="en-US" sz="1400" dirty="0">
                <a:solidFill>
                  <a:schemeClr val="tx1"/>
                </a:solidFill>
              </a:rPr>
              <a:t> (</a:t>
            </a:r>
            <a:r>
              <a:rPr lang="en-US" sz="1400" dirty="0" err="1">
                <a:solidFill>
                  <a:schemeClr val="tx1"/>
                </a:solidFill>
              </a:rPr>
              <a:t>olika</a:t>
            </a:r>
            <a:r>
              <a:rPr lang="en-US" sz="1400" dirty="0">
                <a:solidFill>
                  <a:schemeClr val="tx1"/>
                </a:solidFill>
              </a:rPr>
              <a:t> </a:t>
            </a:r>
            <a:r>
              <a:rPr lang="en-US" sz="1400" dirty="0" err="1">
                <a:solidFill>
                  <a:schemeClr val="tx1"/>
                </a:solidFill>
              </a:rPr>
              <a:t>varianter</a:t>
            </a:r>
            <a:r>
              <a:rPr lang="en-US" sz="1400" dirty="0">
                <a:solidFill>
                  <a:schemeClr val="tx1"/>
                </a:solidFill>
              </a:rPr>
              <a:t>), Teknik</a:t>
            </a:r>
          </a:p>
          <a:p>
            <a:pPr marL="285750" indent="-285750">
              <a:lnSpc>
                <a:spcPct val="90000"/>
              </a:lnSpc>
              <a:buFont typeface="Wingdings 3" panose="05040102010807070707" pitchFamily="18" charset="2"/>
              <a:buChar char=""/>
            </a:pPr>
            <a:endParaRPr lang="en-US" sz="1400" dirty="0">
              <a:solidFill>
                <a:schemeClr val="tx1"/>
              </a:solidFill>
            </a:endParaRPr>
          </a:p>
          <a:p>
            <a:pPr marL="285750" indent="-285750">
              <a:lnSpc>
                <a:spcPct val="90000"/>
              </a:lnSpc>
              <a:buFont typeface="Wingdings 3" panose="05040102010807070707" pitchFamily="18" charset="2"/>
              <a:buChar char=""/>
            </a:pPr>
            <a:r>
              <a:rPr lang="en-US" sz="1400" dirty="0" err="1">
                <a:solidFill>
                  <a:schemeClr val="tx1"/>
                </a:solidFill>
              </a:rPr>
              <a:t>Skillz</a:t>
            </a:r>
            <a:r>
              <a:rPr lang="en-US" sz="1400" dirty="0">
                <a:solidFill>
                  <a:schemeClr val="tx1"/>
                </a:solidFill>
              </a:rPr>
              <a:t> – </a:t>
            </a:r>
            <a:r>
              <a:rPr lang="en-US" sz="1400" dirty="0" err="1">
                <a:solidFill>
                  <a:schemeClr val="tx1"/>
                </a:solidFill>
              </a:rPr>
              <a:t>Fredagar</a:t>
            </a:r>
            <a:r>
              <a:rPr lang="en-US" sz="1400" dirty="0">
                <a:solidFill>
                  <a:schemeClr val="tx1"/>
                </a:solidFill>
              </a:rPr>
              <a:t>?</a:t>
            </a:r>
          </a:p>
          <a:p>
            <a:pPr marL="285750" indent="-285750">
              <a:lnSpc>
                <a:spcPct val="90000"/>
              </a:lnSpc>
              <a:buFont typeface="Wingdings 3" panose="05040102010807070707" pitchFamily="18" charset="2"/>
              <a:buChar char=""/>
            </a:pPr>
            <a:endParaRPr lang="en-US" sz="1400" dirty="0">
              <a:solidFill>
                <a:schemeClr val="tx1"/>
              </a:solidFill>
            </a:endParaRPr>
          </a:p>
          <a:p>
            <a:pPr>
              <a:lnSpc>
                <a:spcPct val="90000"/>
              </a:lnSpc>
              <a:buFont typeface="Wingdings 3" panose="05040102010807070707" pitchFamily="18" charset="2"/>
              <a:buChar char=""/>
            </a:pPr>
            <a:endParaRPr lang="en-US" sz="1400" dirty="0">
              <a:solidFill>
                <a:schemeClr val="tx1"/>
              </a:solidFill>
            </a:endParaRPr>
          </a:p>
          <a:p>
            <a:pPr marL="285750" indent="-285750">
              <a:lnSpc>
                <a:spcPct val="90000"/>
              </a:lnSpc>
              <a:buFont typeface="Wingdings 3" panose="05040102010807070707" pitchFamily="18" charset="2"/>
              <a:buChar char=""/>
            </a:pPr>
            <a:r>
              <a:rPr lang="en-US" sz="1400" dirty="0" err="1">
                <a:solidFill>
                  <a:schemeClr val="tx1"/>
                </a:solidFill>
              </a:rPr>
              <a:t>Vårt</a:t>
            </a:r>
            <a:r>
              <a:rPr lang="en-US" sz="1400" dirty="0">
                <a:solidFill>
                  <a:schemeClr val="tx1"/>
                </a:solidFill>
              </a:rPr>
              <a:t> </a:t>
            </a:r>
            <a:r>
              <a:rPr lang="en-US" sz="1400" dirty="0" err="1">
                <a:solidFill>
                  <a:schemeClr val="tx1"/>
                </a:solidFill>
              </a:rPr>
              <a:t>mål</a:t>
            </a:r>
            <a:r>
              <a:rPr lang="en-US" sz="1400" dirty="0">
                <a:solidFill>
                  <a:schemeClr val="tx1"/>
                </a:solidFill>
              </a:rPr>
              <a:t> </a:t>
            </a:r>
            <a:r>
              <a:rPr lang="en-US" sz="1400" dirty="0" err="1">
                <a:solidFill>
                  <a:schemeClr val="tx1"/>
                </a:solidFill>
              </a:rPr>
              <a:t>på</a:t>
            </a:r>
            <a:r>
              <a:rPr lang="en-US" sz="1400" dirty="0">
                <a:solidFill>
                  <a:schemeClr val="tx1"/>
                </a:solidFill>
              </a:rPr>
              <a:t> </a:t>
            </a:r>
            <a:r>
              <a:rPr lang="en-US" sz="1400" dirty="0" err="1">
                <a:solidFill>
                  <a:schemeClr val="tx1"/>
                </a:solidFill>
              </a:rPr>
              <a:t>träningarna</a:t>
            </a:r>
            <a:r>
              <a:rPr lang="en-US" sz="1400" dirty="0">
                <a:solidFill>
                  <a:schemeClr val="tx1"/>
                </a:solidFill>
              </a:rPr>
              <a:t> </a:t>
            </a:r>
            <a:r>
              <a:rPr lang="en-US" sz="1400" dirty="0" err="1">
                <a:solidFill>
                  <a:schemeClr val="tx1"/>
                </a:solidFill>
              </a:rPr>
              <a:t>är</a:t>
            </a:r>
            <a:r>
              <a:rPr lang="en-US" sz="1400" dirty="0">
                <a:solidFill>
                  <a:schemeClr val="tx1"/>
                </a:solidFill>
              </a:rPr>
              <a:t> </a:t>
            </a:r>
            <a:r>
              <a:rPr lang="en-US" sz="1400" dirty="0" err="1">
                <a:solidFill>
                  <a:schemeClr val="tx1"/>
                </a:solidFill>
              </a:rPr>
              <a:t>att</a:t>
            </a:r>
            <a:r>
              <a:rPr lang="en-US" sz="1400" dirty="0">
                <a:solidFill>
                  <a:schemeClr val="tx1"/>
                </a:solidFill>
              </a:rPr>
              <a:t> </a:t>
            </a:r>
            <a:r>
              <a:rPr lang="en-US" sz="1400" dirty="0" err="1">
                <a:solidFill>
                  <a:schemeClr val="tx1"/>
                </a:solidFill>
              </a:rPr>
              <a:t>uppmärksamma</a:t>
            </a:r>
            <a:r>
              <a:rPr lang="en-US" sz="1400" dirty="0">
                <a:solidFill>
                  <a:schemeClr val="tx1"/>
                </a:solidFill>
              </a:rPr>
              <a:t> och </a:t>
            </a:r>
            <a:r>
              <a:rPr lang="en-US" sz="1400" dirty="0" err="1">
                <a:solidFill>
                  <a:schemeClr val="tx1"/>
                </a:solidFill>
              </a:rPr>
              <a:t>ge</a:t>
            </a:r>
            <a:r>
              <a:rPr lang="en-US" sz="1400" dirty="0">
                <a:solidFill>
                  <a:schemeClr val="tx1"/>
                </a:solidFill>
              </a:rPr>
              <a:t> </a:t>
            </a:r>
            <a:r>
              <a:rPr lang="en-US" sz="1400" dirty="0" err="1">
                <a:solidFill>
                  <a:schemeClr val="tx1"/>
                </a:solidFill>
              </a:rPr>
              <a:t>positiv</a:t>
            </a:r>
            <a:r>
              <a:rPr lang="en-US" sz="1400" dirty="0">
                <a:solidFill>
                  <a:schemeClr val="tx1"/>
                </a:solidFill>
              </a:rPr>
              <a:t> feedback till ALLA </a:t>
            </a:r>
            <a:r>
              <a:rPr lang="en-US" sz="1400" dirty="0" err="1">
                <a:solidFill>
                  <a:schemeClr val="tx1"/>
                </a:solidFill>
              </a:rPr>
              <a:t>spelare</a:t>
            </a:r>
            <a:r>
              <a:rPr lang="en-US" sz="1400" dirty="0">
                <a:solidFill>
                  <a:schemeClr val="tx1"/>
                </a:solidFill>
              </a:rPr>
              <a:t> </a:t>
            </a:r>
            <a:r>
              <a:rPr lang="en-US" sz="1400" dirty="0" err="1">
                <a:solidFill>
                  <a:schemeClr val="tx1"/>
                </a:solidFill>
              </a:rPr>
              <a:t>i</a:t>
            </a:r>
            <a:r>
              <a:rPr lang="en-US" sz="1400" dirty="0">
                <a:solidFill>
                  <a:schemeClr val="tx1"/>
                </a:solidFill>
              </a:rPr>
              <a:t> </a:t>
            </a:r>
            <a:r>
              <a:rPr lang="en-US" sz="1400" dirty="0" err="1">
                <a:solidFill>
                  <a:schemeClr val="tx1"/>
                </a:solidFill>
              </a:rPr>
              <a:t>laget</a:t>
            </a:r>
            <a:r>
              <a:rPr lang="en-US" sz="1400" dirty="0">
                <a:solidFill>
                  <a:schemeClr val="tx1"/>
                </a:solidFill>
              </a:rPr>
              <a:t>. </a:t>
            </a:r>
          </a:p>
          <a:p>
            <a:pPr marL="285750" indent="-285750">
              <a:lnSpc>
                <a:spcPct val="90000"/>
              </a:lnSpc>
              <a:buFont typeface="Wingdings 3" panose="05040102010807070707" pitchFamily="18" charset="2"/>
              <a:buChar char=""/>
            </a:pPr>
            <a:r>
              <a:rPr lang="en-US" sz="1400" dirty="0">
                <a:solidFill>
                  <a:schemeClr val="tx1"/>
                </a:solidFill>
              </a:rPr>
              <a:t>Vissa </a:t>
            </a:r>
            <a:r>
              <a:rPr lang="en-US" sz="1400" dirty="0" err="1">
                <a:solidFill>
                  <a:schemeClr val="tx1"/>
                </a:solidFill>
              </a:rPr>
              <a:t>träningar</a:t>
            </a:r>
            <a:r>
              <a:rPr lang="en-US" sz="1400" dirty="0">
                <a:solidFill>
                  <a:schemeClr val="tx1"/>
                </a:solidFill>
              </a:rPr>
              <a:t> </a:t>
            </a:r>
            <a:r>
              <a:rPr lang="en-US" sz="1400" dirty="0" err="1">
                <a:solidFill>
                  <a:schemeClr val="tx1"/>
                </a:solidFill>
              </a:rPr>
              <a:t>kommer</a:t>
            </a:r>
            <a:r>
              <a:rPr lang="en-US" sz="1400" dirty="0">
                <a:solidFill>
                  <a:schemeClr val="tx1"/>
                </a:solidFill>
              </a:rPr>
              <a:t> vi </a:t>
            </a:r>
            <a:r>
              <a:rPr lang="en-US" sz="1400" dirty="0" err="1">
                <a:solidFill>
                  <a:schemeClr val="tx1"/>
                </a:solidFill>
              </a:rPr>
              <a:t>att</a:t>
            </a:r>
            <a:r>
              <a:rPr lang="en-US" sz="1400" dirty="0">
                <a:solidFill>
                  <a:schemeClr val="tx1"/>
                </a:solidFill>
              </a:rPr>
              <a:t> </a:t>
            </a:r>
            <a:r>
              <a:rPr lang="en-US" sz="1400" dirty="0" err="1">
                <a:solidFill>
                  <a:schemeClr val="tx1"/>
                </a:solidFill>
              </a:rPr>
              <a:t>på</a:t>
            </a:r>
            <a:r>
              <a:rPr lang="en-US" sz="1400" dirty="0">
                <a:solidFill>
                  <a:schemeClr val="tx1"/>
                </a:solidFill>
              </a:rPr>
              <a:t> </a:t>
            </a:r>
            <a:r>
              <a:rPr lang="en-US" sz="1400" dirty="0" err="1">
                <a:solidFill>
                  <a:schemeClr val="tx1"/>
                </a:solidFill>
              </a:rPr>
              <a:t>olika</a:t>
            </a:r>
            <a:r>
              <a:rPr lang="en-US" sz="1400" dirty="0">
                <a:solidFill>
                  <a:schemeClr val="tx1"/>
                </a:solidFill>
              </a:rPr>
              <a:t> </a:t>
            </a:r>
            <a:r>
              <a:rPr lang="en-US" sz="1400" dirty="0" err="1">
                <a:solidFill>
                  <a:schemeClr val="tx1"/>
                </a:solidFill>
              </a:rPr>
              <a:t>sätt</a:t>
            </a:r>
            <a:r>
              <a:rPr lang="en-US" sz="1400" dirty="0">
                <a:solidFill>
                  <a:schemeClr val="tx1"/>
                </a:solidFill>
              </a:rPr>
              <a:t> </a:t>
            </a:r>
            <a:r>
              <a:rPr lang="en-US" sz="1400" dirty="0" err="1">
                <a:solidFill>
                  <a:schemeClr val="tx1"/>
                </a:solidFill>
              </a:rPr>
              <a:t>arbeta</a:t>
            </a:r>
            <a:r>
              <a:rPr lang="en-US" sz="1400" dirty="0">
                <a:solidFill>
                  <a:schemeClr val="tx1"/>
                </a:solidFill>
              </a:rPr>
              <a:t> </a:t>
            </a:r>
            <a:r>
              <a:rPr lang="en-US" sz="1400" dirty="0" err="1">
                <a:solidFill>
                  <a:schemeClr val="tx1"/>
                </a:solidFill>
              </a:rPr>
              <a:t>kring</a:t>
            </a:r>
            <a:r>
              <a:rPr lang="en-US" sz="1400" dirty="0">
                <a:solidFill>
                  <a:schemeClr val="tx1"/>
                </a:solidFill>
              </a:rPr>
              <a:t> </a:t>
            </a:r>
            <a:r>
              <a:rPr lang="en-US" sz="1400" dirty="0" err="1">
                <a:solidFill>
                  <a:schemeClr val="tx1"/>
                </a:solidFill>
              </a:rPr>
              <a:t>frågor</a:t>
            </a:r>
            <a:r>
              <a:rPr lang="en-US" sz="1400" dirty="0">
                <a:solidFill>
                  <a:schemeClr val="tx1"/>
                </a:solidFill>
              </a:rPr>
              <a:t> </a:t>
            </a:r>
            <a:r>
              <a:rPr lang="en-US" sz="1400" dirty="0" err="1">
                <a:solidFill>
                  <a:schemeClr val="tx1"/>
                </a:solidFill>
              </a:rPr>
              <a:t>som</a:t>
            </a:r>
            <a:r>
              <a:rPr lang="en-US" sz="1400" dirty="0">
                <a:solidFill>
                  <a:schemeClr val="tx1"/>
                </a:solidFill>
              </a:rPr>
              <a:t> </a:t>
            </a:r>
            <a:r>
              <a:rPr lang="en-US" sz="1400" dirty="0" err="1">
                <a:solidFill>
                  <a:schemeClr val="tx1"/>
                </a:solidFill>
              </a:rPr>
              <a:t>t.ex</a:t>
            </a:r>
            <a:r>
              <a:rPr lang="en-US" sz="1400" dirty="0">
                <a:solidFill>
                  <a:schemeClr val="tx1"/>
                </a:solidFill>
              </a:rPr>
              <a:t>. fair play, </a:t>
            </a:r>
            <a:r>
              <a:rPr lang="en-US" sz="1400" dirty="0" err="1">
                <a:solidFill>
                  <a:schemeClr val="tx1"/>
                </a:solidFill>
              </a:rPr>
              <a:t>uppförande</a:t>
            </a:r>
            <a:r>
              <a:rPr lang="en-US" sz="1400" dirty="0">
                <a:solidFill>
                  <a:schemeClr val="tx1"/>
                </a:solidFill>
              </a:rPr>
              <a:t> </a:t>
            </a:r>
            <a:r>
              <a:rPr lang="en-US" sz="1400" dirty="0" err="1">
                <a:solidFill>
                  <a:schemeClr val="tx1"/>
                </a:solidFill>
              </a:rPr>
              <a:t>på</a:t>
            </a:r>
            <a:r>
              <a:rPr lang="en-US" sz="1400" dirty="0">
                <a:solidFill>
                  <a:schemeClr val="tx1"/>
                </a:solidFill>
              </a:rPr>
              <a:t> och </a:t>
            </a:r>
            <a:r>
              <a:rPr lang="en-US" sz="1400" dirty="0" err="1">
                <a:solidFill>
                  <a:schemeClr val="tx1"/>
                </a:solidFill>
              </a:rPr>
              <a:t>utanför</a:t>
            </a:r>
            <a:r>
              <a:rPr lang="en-US" sz="1400" dirty="0">
                <a:solidFill>
                  <a:schemeClr val="tx1"/>
                </a:solidFill>
              </a:rPr>
              <a:t> </a:t>
            </a:r>
            <a:r>
              <a:rPr lang="en-US" sz="1400" dirty="0" err="1">
                <a:solidFill>
                  <a:schemeClr val="tx1"/>
                </a:solidFill>
              </a:rPr>
              <a:t>fotbollsplanen</a:t>
            </a:r>
            <a:r>
              <a:rPr lang="en-US" sz="1400" dirty="0">
                <a:solidFill>
                  <a:schemeClr val="tx1"/>
                </a:solidFill>
              </a:rPr>
              <a:t>.</a:t>
            </a:r>
          </a:p>
          <a:p>
            <a:pPr marL="285750" indent="-285750">
              <a:lnSpc>
                <a:spcPct val="90000"/>
              </a:lnSpc>
              <a:buFont typeface="Wingdings 3" panose="05040102010807070707" pitchFamily="18" charset="2"/>
              <a:buChar char=""/>
            </a:pPr>
            <a:r>
              <a:rPr lang="en-US" sz="1400" dirty="0">
                <a:solidFill>
                  <a:schemeClr val="tx1"/>
                </a:solidFill>
              </a:rPr>
              <a:t>Vi </a:t>
            </a:r>
            <a:r>
              <a:rPr lang="en-US" sz="1400" dirty="0" err="1">
                <a:solidFill>
                  <a:schemeClr val="tx1"/>
                </a:solidFill>
              </a:rPr>
              <a:t>följer</a:t>
            </a:r>
            <a:r>
              <a:rPr lang="en-US" sz="1400" dirty="0">
                <a:solidFill>
                  <a:schemeClr val="tx1"/>
                </a:solidFill>
              </a:rPr>
              <a:t> SVFF:s </a:t>
            </a:r>
            <a:r>
              <a:rPr lang="en-US" sz="1400" dirty="0" err="1">
                <a:solidFill>
                  <a:schemeClr val="tx1"/>
                </a:solidFill>
              </a:rPr>
              <a:t>riktlinjer</a:t>
            </a:r>
            <a:r>
              <a:rPr lang="en-US" sz="1400" dirty="0">
                <a:solidFill>
                  <a:schemeClr val="tx1"/>
                </a:solidFill>
              </a:rPr>
              <a:t> </a:t>
            </a:r>
            <a:r>
              <a:rPr lang="en-US" sz="1400" dirty="0" err="1">
                <a:solidFill>
                  <a:schemeClr val="tx1"/>
                </a:solidFill>
              </a:rPr>
              <a:t>kring</a:t>
            </a:r>
            <a:r>
              <a:rPr lang="en-US" sz="1400" dirty="0">
                <a:solidFill>
                  <a:schemeClr val="tx1"/>
                </a:solidFill>
              </a:rPr>
              <a:t> </a:t>
            </a:r>
            <a:r>
              <a:rPr lang="en-US" sz="1400" dirty="0" err="1">
                <a:solidFill>
                  <a:schemeClr val="tx1"/>
                </a:solidFill>
              </a:rPr>
              <a:t>träning</a:t>
            </a:r>
            <a:r>
              <a:rPr lang="en-US" sz="1400" dirty="0">
                <a:solidFill>
                  <a:schemeClr val="tx1"/>
                </a:solidFill>
              </a:rPr>
              <a:t> för barn </a:t>
            </a:r>
            <a:r>
              <a:rPr lang="en-US" sz="1400" dirty="0" err="1">
                <a:solidFill>
                  <a:schemeClr val="tx1"/>
                </a:solidFill>
              </a:rPr>
              <a:t>i</a:t>
            </a:r>
            <a:r>
              <a:rPr lang="en-US" sz="1400" dirty="0">
                <a:solidFill>
                  <a:schemeClr val="tx1"/>
                </a:solidFill>
              </a:rPr>
              <a:t> </a:t>
            </a:r>
            <a:r>
              <a:rPr lang="en-US" sz="1400" dirty="0" err="1">
                <a:solidFill>
                  <a:schemeClr val="tx1"/>
                </a:solidFill>
              </a:rPr>
              <a:t>åldrarna</a:t>
            </a:r>
            <a:r>
              <a:rPr lang="en-US" sz="1400" dirty="0">
                <a:solidFill>
                  <a:schemeClr val="tx1"/>
                </a:solidFill>
              </a:rPr>
              <a:t> 9-11 </a:t>
            </a:r>
            <a:r>
              <a:rPr lang="en-US" sz="1400" dirty="0" err="1">
                <a:solidFill>
                  <a:schemeClr val="tx1"/>
                </a:solidFill>
              </a:rPr>
              <a:t>år</a:t>
            </a:r>
            <a:r>
              <a:rPr lang="en-US" sz="1400" dirty="0">
                <a:solidFill>
                  <a:schemeClr val="tx1"/>
                </a:solidFill>
              </a:rPr>
              <a:t> </a:t>
            </a:r>
            <a:r>
              <a:rPr lang="en-US" sz="1400" dirty="0" err="1">
                <a:solidFill>
                  <a:schemeClr val="tx1"/>
                </a:solidFill>
              </a:rPr>
              <a:t>som</a:t>
            </a:r>
            <a:r>
              <a:rPr lang="en-US" sz="1400" dirty="0">
                <a:solidFill>
                  <a:schemeClr val="tx1"/>
                </a:solidFill>
              </a:rPr>
              <a:t> </a:t>
            </a:r>
            <a:r>
              <a:rPr lang="en-US" sz="1400" dirty="0" err="1">
                <a:solidFill>
                  <a:schemeClr val="tx1"/>
                </a:solidFill>
              </a:rPr>
              <a:t>bla</a:t>
            </a:r>
            <a:r>
              <a:rPr lang="en-US" sz="1400" dirty="0">
                <a:solidFill>
                  <a:schemeClr val="tx1"/>
                </a:solidFill>
              </a:rPr>
              <a:t> </a:t>
            </a:r>
            <a:r>
              <a:rPr lang="en-US" sz="1400" dirty="0" err="1">
                <a:solidFill>
                  <a:schemeClr val="tx1"/>
                </a:solidFill>
              </a:rPr>
              <a:t>innefattar</a:t>
            </a:r>
            <a:r>
              <a:rPr lang="en-US" sz="1400" dirty="0">
                <a:solidFill>
                  <a:schemeClr val="tx1"/>
                </a:solidFill>
              </a:rPr>
              <a:t>: </a:t>
            </a:r>
          </a:p>
          <a:p>
            <a:pPr>
              <a:lnSpc>
                <a:spcPct val="90000"/>
              </a:lnSpc>
            </a:pPr>
            <a:r>
              <a:rPr lang="en-US" sz="1400" dirty="0">
                <a:solidFill>
                  <a:schemeClr val="tx1"/>
                </a:solidFill>
              </a:rPr>
              <a:t> </a:t>
            </a:r>
            <a:r>
              <a:rPr lang="en-US" sz="1400" dirty="0" err="1">
                <a:solidFill>
                  <a:schemeClr val="tx1"/>
                </a:solidFill>
              </a:rPr>
              <a:t>Korta</a:t>
            </a:r>
            <a:r>
              <a:rPr lang="en-US" sz="1400" dirty="0">
                <a:solidFill>
                  <a:schemeClr val="tx1"/>
                </a:solidFill>
              </a:rPr>
              <a:t> </a:t>
            </a:r>
            <a:r>
              <a:rPr lang="en-US" sz="1400" dirty="0" err="1">
                <a:solidFill>
                  <a:schemeClr val="tx1"/>
                </a:solidFill>
              </a:rPr>
              <a:t>samlingar</a:t>
            </a:r>
            <a:r>
              <a:rPr lang="en-US" sz="1400" dirty="0">
                <a:solidFill>
                  <a:schemeClr val="tx1"/>
                </a:solidFill>
              </a:rPr>
              <a:t>, </a:t>
            </a:r>
            <a:r>
              <a:rPr lang="en-US" sz="1400" dirty="0" err="1">
                <a:solidFill>
                  <a:schemeClr val="tx1"/>
                </a:solidFill>
              </a:rPr>
              <a:t>Spelträning</a:t>
            </a:r>
            <a:r>
              <a:rPr lang="en-US" sz="1400" dirty="0">
                <a:solidFill>
                  <a:schemeClr val="tx1"/>
                </a:solidFill>
              </a:rPr>
              <a:t>, positioner under </a:t>
            </a:r>
            <a:r>
              <a:rPr lang="en-US" sz="1400" dirty="0" err="1">
                <a:solidFill>
                  <a:schemeClr val="tx1"/>
                </a:solidFill>
              </a:rPr>
              <a:t>spelträning</a:t>
            </a:r>
            <a:r>
              <a:rPr lang="en-US" sz="1400" dirty="0">
                <a:solidFill>
                  <a:schemeClr val="tx1"/>
                </a:solidFill>
              </a:rPr>
              <a:t>, </a:t>
            </a:r>
            <a:r>
              <a:rPr lang="en-US" sz="1400" dirty="0" err="1">
                <a:solidFill>
                  <a:schemeClr val="tx1"/>
                </a:solidFill>
              </a:rPr>
              <a:t>hög</a:t>
            </a:r>
            <a:r>
              <a:rPr lang="en-US" sz="1400" dirty="0">
                <a:solidFill>
                  <a:schemeClr val="tx1"/>
                </a:solidFill>
              </a:rPr>
              <a:t> </a:t>
            </a:r>
            <a:r>
              <a:rPr lang="en-US" sz="1400" dirty="0" err="1">
                <a:solidFill>
                  <a:schemeClr val="tx1"/>
                </a:solidFill>
              </a:rPr>
              <a:t>aktivitet</a:t>
            </a:r>
            <a:r>
              <a:rPr lang="en-US" sz="1400" dirty="0">
                <a:solidFill>
                  <a:schemeClr val="tx1"/>
                </a:solidFill>
              </a:rPr>
              <a:t>, </a:t>
            </a:r>
            <a:r>
              <a:rPr lang="en-US" sz="1400" dirty="0" err="1">
                <a:solidFill>
                  <a:schemeClr val="tx1"/>
                </a:solidFill>
              </a:rPr>
              <a:t>många</a:t>
            </a:r>
            <a:r>
              <a:rPr lang="en-US" sz="1400" dirty="0">
                <a:solidFill>
                  <a:schemeClr val="tx1"/>
                </a:solidFill>
              </a:rPr>
              <a:t> </a:t>
            </a:r>
            <a:r>
              <a:rPr lang="en-US" sz="1400" dirty="0" err="1">
                <a:solidFill>
                  <a:schemeClr val="tx1"/>
                </a:solidFill>
              </a:rPr>
              <a:t>bollkontakter</a:t>
            </a:r>
            <a:r>
              <a:rPr lang="en-US" sz="1400" dirty="0">
                <a:solidFill>
                  <a:schemeClr val="tx1"/>
                </a:solidFill>
              </a:rPr>
              <a:t>, variation, </a:t>
            </a:r>
            <a:r>
              <a:rPr lang="en-US" sz="1400" dirty="0" err="1">
                <a:solidFill>
                  <a:schemeClr val="tx1"/>
                </a:solidFill>
              </a:rPr>
              <a:t>korta</a:t>
            </a:r>
            <a:r>
              <a:rPr lang="en-US" sz="1400" dirty="0">
                <a:solidFill>
                  <a:schemeClr val="tx1"/>
                </a:solidFill>
              </a:rPr>
              <a:t> </a:t>
            </a:r>
            <a:r>
              <a:rPr lang="en-US" sz="1400" dirty="0" err="1">
                <a:solidFill>
                  <a:schemeClr val="tx1"/>
                </a:solidFill>
              </a:rPr>
              <a:t>arbetsperioder</a:t>
            </a:r>
            <a:r>
              <a:rPr lang="en-US" sz="1400" dirty="0">
                <a:solidFill>
                  <a:schemeClr val="tx1"/>
                </a:solidFill>
              </a:rPr>
              <a:t> </a:t>
            </a:r>
          </a:p>
          <a:p>
            <a:pPr>
              <a:lnSpc>
                <a:spcPct val="90000"/>
              </a:lnSpc>
            </a:pPr>
            <a:endParaRPr lang="en-US" sz="1050" dirty="0">
              <a:solidFill>
                <a:schemeClr val="tx1"/>
              </a:solidFill>
            </a:endParaRPr>
          </a:p>
        </p:txBody>
      </p:sp>
    </p:spTree>
    <p:extLst>
      <p:ext uri="{BB962C8B-B14F-4D97-AF65-F5344CB8AC3E}">
        <p14:creationId xmlns:p14="http://schemas.microsoft.com/office/powerpoint/2010/main" val="2841585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0C31-C197-4589-B06E-446E6FF98CC1}"/>
              </a:ext>
            </a:extLst>
          </p:cNvPr>
          <p:cNvSpPr>
            <a:spLocks noGrp="1"/>
          </p:cNvSpPr>
          <p:nvPr>
            <p:ph type="title"/>
          </p:nvPr>
        </p:nvSpPr>
        <p:spPr>
          <a:xfrm>
            <a:off x="7532710" y="620722"/>
            <a:ext cx="3518748" cy="605358"/>
          </a:xfrm>
        </p:spPr>
        <p:txBody>
          <a:bodyPr vert="horz" lIns="91440" tIns="45720" rIns="91440" bIns="45720" rtlCol="0" anchor="b">
            <a:normAutofit fontScale="90000"/>
          </a:bodyPr>
          <a:lstStyle/>
          <a:p>
            <a:r>
              <a:rPr lang="en-US" dirty="0"/>
              <a:t>UTVECKLINGSSAMTAL</a:t>
            </a:r>
          </a:p>
        </p:txBody>
      </p:sp>
      <p:sp>
        <p:nvSpPr>
          <p:cNvPr id="4" name="Text Placeholder 3">
            <a:extLst>
              <a:ext uri="{FF2B5EF4-FFF2-40B4-BE49-F238E27FC236}">
                <a16:creationId xmlns:a16="http://schemas.microsoft.com/office/drawing/2014/main" id="{415902CC-C6C3-42F7-92FE-AF2B92D632B0}"/>
              </a:ext>
            </a:extLst>
          </p:cNvPr>
          <p:cNvSpPr>
            <a:spLocks noGrp="1"/>
          </p:cNvSpPr>
          <p:nvPr>
            <p:ph type="body" sz="half" idx="2"/>
          </p:nvPr>
        </p:nvSpPr>
        <p:spPr>
          <a:xfrm>
            <a:off x="1710430" y="923401"/>
            <a:ext cx="4380616" cy="4735105"/>
          </a:xfrm>
        </p:spPr>
        <p:txBody>
          <a:bodyPr vert="horz" lIns="91440" tIns="45720" rIns="91440" bIns="45720" rtlCol="0" anchor="t">
            <a:normAutofit/>
          </a:bodyPr>
          <a:lstStyle/>
          <a:p>
            <a:pPr>
              <a:lnSpc>
                <a:spcPct val="90000"/>
              </a:lnSpc>
              <a:buFont typeface="Wingdings 3" panose="05040102010807070707" pitchFamily="18" charset="2"/>
              <a:buChar char=""/>
            </a:pPr>
            <a:r>
              <a:rPr lang="en-US" sz="1400" dirty="0">
                <a:solidFill>
                  <a:schemeClr val="tx1"/>
                </a:solidFill>
              </a:rPr>
              <a:t>Vi har </a:t>
            </a:r>
            <a:r>
              <a:rPr lang="en-US" sz="1400" dirty="0" err="1">
                <a:solidFill>
                  <a:schemeClr val="tx1"/>
                </a:solidFill>
              </a:rPr>
              <a:t>i</a:t>
            </a:r>
            <a:r>
              <a:rPr lang="en-US" sz="1400" dirty="0">
                <a:solidFill>
                  <a:schemeClr val="tx1"/>
                </a:solidFill>
              </a:rPr>
              <a:t> </a:t>
            </a:r>
            <a:r>
              <a:rPr lang="en-US" sz="1400" dirty="0" err="1">
                <a:solidFill>
                  <a:schemeClr val="tx1"/>
                </a:solidFill>
              </a:rPr>
              <a:t>vårt</a:t>
            </a:r>
            <a:r>
              <a:rPr lang="en-US" sz="1400" dirty="0">
                <a:solidFill>
                  <a:schemeClr val="tx1"/>
                </a:solidFill>
              </a:rPr>
              <a:t> lag </a:t>
            </a:r>
            <a:r>
              <a:rPr lang="en-US" sz="1400" dirty="0" err="1">
                <a:solidFill>
                  <a:schemeClr val="tx1"/>
                </a:solidFill>
              </a:rPr>
              <a:t>förmånen</a:t>
            </a:r>
            <a:r>
              <a:rPr lang="en-US" sz="1400" dirty="0">
                <a:solidFill>
                  <a:schemeClr val="tx1"/>
                </a:solidFill>
              </a:rPr>
              <a:t> </a:t>
            </a:r>
            <a:r>
              <a:rPr lang="en-US" sz="1400" dirty="0" err="1">
                <a:solidFill>
                  <a:schemeClr val="tx1"/>
                </a:solidFill>
              </a:rPr>
              <a:t>att</a:t>
            </a:r>
            <a:r>
              <a:rPr lang="en-US" sz="1400" dirty="0">
                <a:solidFill>
                  <a:schemeClr val="tx1"/>
                </a:solidFill>
              </a:rPr>
              <a:t> </a:t>
            </a:r>
            <a:r>
              <a:rPr lang="en-US" sz="1400" dirty="0" err="1">
                <a:solidFill>
                  <a:schemeClr val="tx1"/>
                </a:solidFill>
              </a:rPr>
              <a:t>kunna</a:t>
            </a:r>
            <a:r>
              <a:rPr lang="en-US" sz="1400" dirty="0">
                <a:solidFill>
                  <a:schemeClr val="tx1"/>
                </a:solidFill>
              </a:rPr>
              <a:t> ha </a:t>
            </a:r>
            <a:r>
              <a:rPr lang="en-US" sz="1400" dirty="0" err="1">
                <a:solidFill>
                  <a:schemeClr val="tx1"/>
                </a:solidFill>
              </a:rPr>
              <a:t>en</a:t>
            </a:r>
            <a:r>
              <a:rPr lang="en-US" sz="1400" dirty="0">
                <a:solidFill>
                  <a:schemeClr val="tx1"/>
                </a:solidFill>
              </a:rPr>
              <a:t> </a:t>
            </a:r>
            <a:r>
              <a:rPr lang="en-US" sz="1400" dirty="0" err="1">
                <a:solidFill>
                  <a:schemeClr val="tx1"/>
                </a:solidFill>
              </a:rPr>
              <a:t>ganska</a:t>
            </a:r>
            <a:r>
              <a:rPr lang="en-US" sz="1400" dirty="0">
                <a:solidFill>
                  <a:schemeClr val="tx1"/>
                </a:solidFill>
              </a:rPr>
              <a:t> </a:t>
            </a:r>
            <a:r>
              <a:rPr lang="en-US" sz="1400" dirty="0" err="1">
                <a:solidFill>
                  <a:schemeClr val="tx1"/>
                </a:solidFill>
              </a:rPr>
              <a:t>stor</a:t>
            </a:r>
            <a:r>
              <a:rPr lang="en-US" sz="1400" dirty="0">
                <a:solidFill>
                  <a:schemeClr val="tx1"/>
                </a:solidFill>
              </a:rPr>
              <a:t> </a:t>
            </a:r>
            <a:r>
              <a:rPr lang="en-US" sz="1400" dirty="0" err="1">
                <a:solidFill>
                  <a:schemeClr val="tx1"/>
                </a:solidFill>
              </a:rPr>
              <a:t>grupp</a:t>
            </a:r>
            <a:r>
              <a:rPr lang="en-US" sz="1400" dirty="0">
                <a:solidFill>
                  <a:schemeClr val="tx1"/>
                </a:solidFill>
              </a:rPr>
              <a:t> </a:t>
            </a:r>
            <a:r>
              <a:rPr lang="en-US" sz="1400" dirty="0" err="1">
                <a:solidFill>
                  <a:schemeClr val="tx1"/>
                </a:solidFill>
              </a:rPr>
              <a:t>fotbollsspelare</a:t>
            </a:r>
            <a:r>
              <a:rPr lang="en-US" sz="1400" dirty="0">
                <a:solidFill>
                  <a:schemeClr val="tx1"/>
                </a:solidFill>
              </a:rPr>
              <a:t>. </a:t>
            </a:r>
          </a:p>
          <a:p>
            <a:pPr>
              <a:lnSpc>
                <a:spcPct val="90000"/>
              </a:lnSpc>
              <a:buFont typeface="Wingdings 3" panose="05040102010807070707" pitchFamily="18" charset="2"/>
              <a:buChar char=""/>
            </a:pPr>
            <a:endParaRPr lang="en-US" sz="1400" dirty="0">
              <a:solidFill>
                <a:schemeClr val="tx1"/>
              </a:solidFill>
            </a:endParaRPr>
          </a:p>
          <a:p>
            <a:pPr>
              <a:lnSpc>
                <a:spcPct val="90000"/>
              </a:lnSpc>
              <a:buFont typeface="Wingdings 3" panose="05040102010807070707" pitchFamily="18" charset="2"/>
              <a:buChar char=""/>
            </a:pPr>
            <a:r>
              <a:rPr lang="en-US" sz="1400" dirty="0" err="1">
                <a:solidFill>
                  <a:schemeClr val="tx1"/>
                </a:solidFill>
              </a:rPr>
              <a:t>Därför</a:t>
            </a:r>
            <a:r>
              <a:rPr lang="en-US" sz="1400" dirty="0">
                <a:solidFill>
                  <a:schemeClr val="tx1"/>
                </a:solidFill>
              </a:rPr>
              <a:t> </a:t>
            </a:r>
            <a:r>
              <a:rPr lang="en-US" sz="1400" dirty="0" err="1">
                <a:solidFill>
                  <a:schemeClr val="tx1"/>
                </a:solidFill>
              </a:rPr>
              <a:t>kommer</a:t>
            </a:r>
            <a:r>
              <a:rPr lang="en-US" sz="1400" dirty="0">
                <a:solidFill>
                  <a:schemeClr val="tx1"/>
                </a:solidFill>
              </a:rPr>
              <a:t> vi </a:t>
            </a:r>
            <a:r>
              <a:rPr lang="en-US" sz="1400" dirty="0" err="1">
                <a:solidFill>
                  <a:schemeClr val="tx1"/>
                </a:solidFill>
              </a:rPr>
              <a:t>även</a:t>
            </a:r>
            <a:r>
              <a:rPr lang="en-US" sz="1400" dirty="0">
                <a:solidFill>
                  <a:schemeClr val="tx1"/>
                </a:solidFill>
              </a:rPr>
              <a:t> </a:t>
            </a:r>
            <a:r>
              <a:rPr lang="en-US" sz="1400" dirty="0" err="1">
                <a:solidFill>
                  <a:schemeClr val="tx1"/>
                </a:solidFill>
              </a:rPr>
              <a:t>i</a:t>
            </a:r>
            <a:r>
              <a:rPr lang="en-US" sz="1400" dirty="0">
                <a:solidFill>
                  <a:schemeClr val="tx1"/>
                </a:solidFill>
              </a:rPr>
              <a:t> </a:t>
            </a:r>
            <a:r>
              <a:rPr lang="en-US" sz="1400" dirty="0" err="1">
                <a:solidFill>
                  <a:schemeClr val="tx1"/>
                </a:solidFill>
              </a:rPr>
              <a:t>år</a:t>
            </a:r>
            <a:r>
              <a:rPr lang="en-US" sz="1400" dirty="0">
                <a:solidFill>
                  <a:schemeClr val="tx1"/>
                </a:solidFill>
              </a:rPr>
              <a:t> </a:t>
            </a:r>
            <a:r>
              <a:rPr lang="en-US" sz="1400" dirty="0" err="1">
                <a:solidFill>
                  <a:schemeClr val="tx1"/>
                </a:solidFill>
              </a:rPr>
              <a:t>att</a:t>
            </a:r>
            <a:r>
              <a:rPr lang="en-US" sz="1400" dirty="0">
                <a:solidFill>
                  <a:schemeClr val="tx1"/>
                </a:solidFill>
              </a:rPr>
              <a:t> ha </a:t>
            </a:r>
            <a:r>
              <a:rPr lang="en-US" sz="1400" dirty="0" err="1">
                <a:solidFill>
                  <a:schemeClr val="tx1"/>
                </a:solidFill>
              </a:rPr>
              <a:t>träningsvärd</a:t>
            </a:r>
            <a:r>
              <a:rPr lang="en-US" sz="1400" dirty="0">
                <a:solidFill>
                  <a:schemeClr val="tx1"/>
                </a:solidFill>
              </a:rPr>
              <a:t> </a:t>
            </a:r>
            <a:r>
              <a:rPr lang="en-US" sz="1400" dirty="0" err="1">
                <a:solidFill>
                  <a:schemeClr val="tx1"/>
                </a:solidFill>
              </a:rPr>
              <a:t>på</a:t>
            </a:r>
            <a:r>
              <a:rPr lang="en-US" sz="1400" dirty="0">
                <a:solidFill>
                  <a:schemeClr val="tx1"/>
                </a:solidFill>
              </a:rPr>
              <a:t> </a:t>
            </a:r>
            <a:r>
              <a:rPr lang="en-US" sz="1400" dirty="0" err="1">
                <a:solidFill>
                  <a:schemeClr val="tx1"/>
                </a:solidFill>
              </a:rPr>
              <a:t>våra</a:t>
            </a:r>
            <a:r>
              <a:rPr lang="en-US" sz="1400" dirty="0">
                <a:solidFill>
                  <a:schemeClr val="tx1"/>
                </a:solidFill>
              </a:rPr>
              <a:t> </a:t>
            </a:r>
            <a:r>
              <a:rPr lang="en-US" sz="1400" dirty="0" err="1">
                <a:solidFill>
                  <a:schemeClr val="tx1"/>
                </a:solidFill>
              </a:rPr>
              <a:t>träningar</a:t>
            </a:r>
            <a:r>
              <a:rPr lang="en-US" sz="1400" dirty="0">
                <a:solidFill>
                  <a:schemeClr val="tx1"/>
                </a:solidFill>
              </a:rPr>
              <a:t>. </a:t>
            </a:r>
          </a:p>
          <a:p>
            <a:pPr>
              <a:lnSpc>
                <a:spcPct val="90000"/>
              </a:lnSpc>
            </a:pPr>
            <a:r>
              <a:rPr lang="en-US" sz="1400" dirty="0" err="1">
                <a:solidFill>
                  <a:schemeClr val="tx1"/>
                </a:solidFill>
              </a:rPr>
              <a:t>Träningsvärden</a:t>
            </a:r>
            <a:r>
              <a:rPr lang="en-US" sz="1400" dirty="0">
                <a:solidFill>
                  <a:schemeClr val="tx1"/>
                </a:solidFill>
              </a:rPr>
              <a:t> </a:t>
            </a:r>
            <a:r>
              <a:rPr lang="en-US" sz="1400" dirty="0" err="1">
                <a:solidFill>
                  <a:schemeClr val="tx1"/>
                </a:solidFill>
              </a:rPr>
              <a:t>är</a:t>
            </a:r>
            <a:r>
              <a:rPr lang="en-US" sz="1400" dirty="0">
                <a:solidFill>
                  <a:schemeClr val="tx1"/>
                </a:solidFill>
              </a:rPr>
              <a:t> </a:t>
            </a:r>
            <a:r>
              <a:rPr lang="en-US" sz="1400" dirty="0" err="1">
                <a:solidFill>
                  <a:schemeClr val="tx1"/>
                </a:solidFill>
              </a:rPr>
              <a:t>en</a:t>
            </a:r>
            <a:r>
              <a:rPr lang="en-US" sz="1400" dirty="0">
                <a:solidFill>
                  <a:schemeClr val="tx1"/>
                </a:solidFill>
              </a:rPr>
              <a:t> </a:t>
            </a:r>
            <a:r>
              <a:rPr lang="en-US" sz="1400" dirty="0" err="1">
                <a:solidFill>
                  <a:schemeClr val="tx1"/>
                </a:solidFill>
              </a:rPr>
              <a:t>förälder</a:t>
            </a:r>
            <a:r>
              <a:rPr lang="en-US" sz="1400" dirty="0">
                <a:solidFill>
                  <a:schemeClr val="tx1"/>
                </a:solidFill>
              </a:rPr>
              <a:t> och </a:t>
            </a:r>
            <a:r>
              <a:rPr lang="en-US" sz="1400" dirty="0" err="1">
                <a:solidFill>
                  <a:schemeClr val="tx1"/>
                </a:solidFill>
              </a:rPr>
              <a:t>uppgiften</a:t>
            </a:r>
            <a:r>
              <a:rPr lang="en-US" sz="1400" dirty="0">
                <a:solidFill>
                  <a:schemeClr val="tx1"/>
                </a:solidFill>
              </a:rPr>
              <a:t> </a:t>
            </a:r>
            <a:r>
              <a:rPr lang="en-US" sz="1400" dirty="0" err="1">
                <a:solidFill>
                  <a:schemeClr val="tx1"/>
                </a:solidFill>
              </a:rPr>
              <a:t>är</a:t>
            </a:r>
            <a:r>
              <a:rPr lang="en-US" sz="1400" dirty="0">
                <a:solidFill>
                  <a:schemeClr val="tx1"/>
                </a:solidFill>
              </a:rPr>
              <a:t> </a:t>
            </a:r>
            <a:r>
              <a:rPr lang="en-US" sz="1400" dirty="0" err="1">
                <a:solidFill>
                  <a:schemeClr val="tx1"/>
                </a:solidFill>
              </a:rPr>
              <a:t>att</a:t>
            </a:r>
            <a:r>
              <a:rPr lang="en-US" sz="1400" dirty="0">
                <a:solidFill>
                  <a:schemeClr val="tx1"/>
                </a:solidFill>
              </a:rPr>
              <a:t> </a:t>
            </a:r>
            <a:r>
              <a:rPr lang="en-US" sz="1400" dirty="0" err="1">
                <a:solidFill>
                  <a:schemeClr val="tx1"/>
                </a:solidFill>
              </a:rPr>
              <a:t>finnas</a:t>
            </a:r>
            <a:r>
              <a:rPr lang="en-US" sz="1400" dirty="0">
                <a:solidFill>
                  <a:schemeClr val="tx1"/>
                </a:solidFill>
              </a:rPr>
              <a:t> </a:t>
            </a:r>
            <a:r>
              <a:rPr lang="en-US" sz="1400" dirty="0" err="1">
                <a:solidFill>
                  <a:schemeClr val="tx1"/>
                </a:solidFill>
              </a:rPr>
              <a:t>där</a:t>
            </a:r>
            <a:r>
              <a:rPr lang="en-US" sz="1400" dirty="0">
                <a:solidFill>
                  <a:schemeClr val="tx1"/>
                </a:solidFill>
              </a:rPr>
              <a:t> </a:t>
            </a:r>
            <a:r>
              <a:rPr lang="en-US" sz="1400" dirty="0" err="1">
                <a:solidFill>
                  <a:schemeClr val="tx1"/>
                </a:solidFill>
              </a:rPr>
              <a:t>för</a:t>
            </a:r>
            <a:r>
              <a:rPr lang="en-US" sz="1400" dirty="0">
                <a:solidFill>
                  <a:schemeClr val="tx1"/>
                </a:solidFill>
              </a:rPr>
              <a:t> de barn </a:t>
            </a:r>
            <a:r>
              <a:rPr lang="en-US" sz="1400" dirty="0" err="1">
                <a:solidFill>
                  <a:schemeClr val="tx1"/>
                </a:solidFill>
              </a:rPr>
              <a:t>som</a:t>
            </a:r>
            <a:r>
              <a:rPr lang="en-US" sz="1400" dirty="0">
                <a:solidFill>
                  <a:schemeClr val="tx1"/>
                </a:solidFill>
              </a:rPr>
              <a:t> </a:t>
            </a:r>
            <a:r>
              <a:rPr lang="en-US" sz="1400" dirty="0" err="1">
                <a:solidFill>
                  <a:schemeClr val="tx1"/>
                </a:solidFill>
              </a:rPr>
              <a:t>behöver</a:t>
            </a:r>
            <a:r>
              <a:rPr lang="en-US" sz="1400" dirty="0">
                <a:solidFill>
                  <a:schemeClr val="tx1"/>
                </a:solidFill>
              </a:rPr>
              <a:t> </a:t>
            </a:r>
            <a:r>
              <a:rPr lang="en-US" sz="1400" dirty="0" err="1">
                <a:solidFill>
                  <a:schemeClr val="tx1"/>
                </a:solidFill>
              </a:rPr>
              <a:t>en</a:t>
            </a:r>
            <a:r>
              <a:rPr lang="en-US" sz="1400" dirty="0">
                <a:solidFill>
                  <a:schemeClr val="tx1"/>
                </a:solidFill>
              </a:rPr>
              <a:t> paus under </a:t>
            </a:r>
            <a:r>
              <a:rPr lang="en-US" sz="1400" dirty="0" err="1">
                <a:solidFill>
                  <a:schemeClr val="tx1"/>
                </a:solidFill>
              </a:rPr>
              <a:t>träningen</a:t>
            </a:r>
            <a:r>
              <a:rPr lang="en-US" sz="1400" dirty="0">
                <a:solidFill>
                  <a:schemeClr val="tx1"/>
                </a:solidFill>
              </a:rPr>
              <a:t>. </a:t>
            </a:r>
          </a:p>
          <a:p>
            <a:pPr>
              <a:lnSpc>
                <a:spcPct val="90000"/>
              </a:lnSpc>
            </a:pPr>
            <a:r>
              <a:rPr lang="en-US" sz="1400" dirty="0" err="1">
                <a:solidFill>
                  <a:schemeClr val="tx1"/>
                </a:solidFill>
              </a:rPr>
              <a:t>Förra</a:t>
            </a:r>
            <a:r>
              <a:rPr lang="en-US" sz="1400" dirty="0">
                <a:solidFill>
                  <a:schemeClr val="tx1"/>
                </a:solidFill>
              </a:rPr>
              <a:t> </a:t>
            </a:r>
            <a:r>
              <a:rPr lang="en-US" sz="1400" dirty="0" err="1">
                <a:solidFill>
                  <a:schemeClr val="tx1"/>
                </a:solidFill>
              </a:rPr>
              <a:t>säsongen</a:t>
            </a:r>
            <a:r>
              <a:rPr lang="en-US" sz="1400" dirty="0">
                <a:solidFill>
                  <a:schemeClr val="tx1"/>
                </a:solidFill>
              </a:rPr>
              <a:t> </a:t>
            </a:r>
            <a:r>
              <a:rPr lang="en-US" sz="1400" dirty="0" err="1">
                <a:solidFill>
                  <a:schemeClr val="tx1"/>
                </a:solidFill>
              </a:rPr>
              <a:t>när</a:t>
            </a:r>
            <a:r>
              <a:rPr lang="en-US" sz="1400" dirty="0">
                <a:solidFill>
                  <a:schemeClr val="tx1"/>
                </a:solidFill>
              </a:rPr>
              <a:t> vi </a:t>
            </a:r>
            <a:r>
              <a:rPr lang="en-US" sz="1400" dirty="0" err="1">
                <a:solidFill>
                  <a:schemeClr val="tx1"/>
                </a:solidFill>
              </a:rPr>
              <a:t>startade</a:t>
            </a:r>
            <a:r>
              <a:rPr lang="en-US" sz="1400" dirty="0">
                <a:solidFill>
                  <a:schemeClr val="tx1"/>
                </a:solidFill>
              </a:rPr>
              <a:t> </a:t>
            </a:r>
            <a:r>
              <a:rPr lang="en-US" sz="1400" dirty="0" err="1">
                <a:solidFill>
                  <a:schemeClr val="tx1"/>
                </a:solidFill>
              </a:rPr>
              <a:t>upp</a:t>
            </a:r>
            <a:r>
              <a:rPr lang="en-US" sz="1400" dirty="0">
                <a:solidFill>
                  <a:schemeClr val="tx1"/>
                </a:solidFill>
              </a:rPr>
              <a:t> med </a:t>
            </a:r>
            <a:r>
              <a:rPr lang="en-US" sz="1400" dirty="0" err="1">
                <a:solidFill>
                  <a:schemeClr val="tx1"/>
                </a:solidFill>
              </a:rPr>
              <a:t>träningsvärd</a:t>
            </a:r>
            <a:r>
              <a:rPr lang="en-US" sz="1400" dirty="0">
                <a:solidFill>
                  <a:schemeClr val="tx1"/>
                </a:solidFill>
              </a:rPr>
              <a:t> </a:t>
            </a:r>
            <a:r>
              <a:rPr lang="en-US" sz="1400" dirty="0" err="1">
                <a:solidFill>
                  <a:schemeClr val="tx1"/>
                </a:solidFill>
              </a:rPr>
              <a:t>upptäckte</a:t>
            </a:r>
            <a:r>
              <a:rPr lang="en-US" sz="1400" dirty="0">
                <a:solidFill>
                  <a:schemeClr val="tx1"/>
                </a:solidFill>
              </a:rPr>
              <a:t> vi </a:t>
            </a:r>
            <a:r>
              <a:rPr lang="en-US" sz="1400" dirty="0" err="1">
                <a:solidFill>
                  <a:schemeClr val="tx1"/>
                </a:solidFill>
              </a:rPr>
              <a:t>att</a:t>
            </a:r>
            <a:r>
              <a:rPr lang="en-US" sz="1400" dirty="0">
                <a:solidFill>
                  <a:schemeClr val="tx1"/>
                </a:solidFill>
              </a:rPr>
              <a:t> det </a:t>
            </a:r>
            <a:r>
              <a:rPr lang="en-US" sz="1400" dirty="0" err="1">
                <a:solidFill>
                  <a:schemeClr val="tx1"/>
                </a:solidFill>
              </a:rPr>
              <a:t>fungerade</a:t>
            </a:r>
            <a:r>
              <a:rPr lang="en-US" sz="1400" dirty="0">
                <a:solidFill>
                  <a:schemeClr val="tx1"/>
                </a:solidFill>
              </a:rPr>
              <a:t> </a:t>
            </a:r>
            <a:r>
              <a:rPr lang="en-US" sz="1400" dirty="0" err="1">
                <a:solidFill>
                  <a:schemeClr val="tx1"/>
                </a:solidFill>
              </a:rPr>
              <a:t>väldigt</a:t>
            </a:r>
            <a:r>
              <a:rPr lang="en-US" sz="1400" dirty="0">
                <a:solidFill>
                  <a:schemeClr val="tx1"/>
                </a:solidFill>
              </a:rPr>
              <a:t> bra och de barn </a:t>
            </a:r>
            <a:r>
              <a:rPr lang="en-US" sz="1400" dirty="0" err="1">
                <a:solidFill>
                  <a:schemeClr val="tx1"/>
                </a:solidFill>
              </a:rPr>
              <a:t>som</a:t>
            </a:r>
            <a:r>
              <a:rPr lang="en-US" sz="1400" dirty="0">
                <a:solidFill>
                  <a:schemeClr val="tx1"/>
                </a:solidFill>
              </a:rPr>
              <a:t> var lite </a:t>
            </a:r>
            <a:r>
              <a:rPr lang="en-US" sz="1400" dirty="0" err="1">
                <a:solidFill>
                  <a:schemeClr val="tx1"/>
                </a:solidFill>
              </a:rPr>
              <a:t>trötta</a:t>
            </a:r>
            <a:r>
              <a:rPr lang="en-US" sz="1400" dirty="0">
                <a:solidFill>
                  <a:schemeClr val="tx1"/>
                </a:solidFill>
              </a:rPr>
              <a:t> </a:t>
            </a:r>
            <a:r>
              <a:rPr lang="en-US" sz="1400" dirty="0" err="1">
                <a:solidFill>
                  <a:schemeClr val="tx1"/>
                </a:solidFill>
              </a:rPr>
              <a:t>eller</a:t>
            </a:r>
            <a:r>
              <a:rPr lang="en-US" sz="1400" dirty="0">
                <a:solidFill>
                  <a:schemeClr val="tx1"/>
                </a:solidFill>
              </a:rPr>
              <a:t> hade </a:t>
            </a:r>
            <a:r>
              <a:rPr lang="en-US" sz="1400" dirty="0" err="1">
                <a:solidFill>
                  <a:schemeClr val="tx1"/>
                </a:solidFill>
              </a:rPr>
              <a:t>svårt</a:t>
            </a:r>
            <a:r>
              <a:rPr lang="en-US" sz="1400" dirty="0">
                <a:solidFill>
                  <a:schemeClr val="tx1"/>
                </a:solidFill>
              </a:rPr>
              <a:t> </a:t>
            </a:r>
            <a:r>
              <a:rPr lang="en-US" sz="1400" dirty="0" err="1">
                <a:solidFill>
                  <a:schemeClr val="tx1"/>
                </a:solidFill>
              </a:rPr>
              <a:t>att</a:t>
            </a:r>
            <a:r>
              <a:rPr lang="en-US" sz="1400" dirty="0">
                <a:solidFill>
                  <a:schemeClr val="tx1"/>
                </a:solidFill>
              </a:rPr>
              <a:t> </a:t>
            </a:r>
            <a:r>
              <a:rPr lang="en-US" sz="1400" dirty="0" err="1">
                <a:solidFill>
                  <a:schemeClr val="tx1"/>
                </a:solidFill>
              </a:rPr>
              <a:t>fokusera</a:t>
            </a:r>
            <a:r>
              <a:rPr lang="en-US" sz="1400" dirty="0">
                <a:solidFill>
                  <a:schemeClr val="tx1"/>
                </a:solidFill>
              </a:rPr>
              <a:t> </a:t>
            </a:r>
            <a:r>
              <a:rPr lang="en-US" sz="1400" dirty="0" err="1">
                <a:solidFill>
                  <a:schemeClr val="tx1"/>
                </a:solidFill>
              </a:rPr>
              <a:t>på</a:t>
            </a:r>
            <a:r>
              <a:rPr lang="en-US" sz="1400" dirty="0">
                <a:solidFill>
                  <a:schemeClr val="tx1"/>
                </a:solidFill>
              </a:rPr>
              <a:t> </a:t>
            </a:r>
            <a:r>
              <a:rPr lang="en-US" sz="1400" dirty="0" err="1">
                <a:solidFill>
                  <a:schemeClr val="tx1"/>
                </a:solidFill>
              </a:rPr>
              <a:t>fotboll</a:t>
            </a:r>
            <a:r>
              <a:rPr lang="en-US" sz="1400" dirty="0">
                <a:solidFill>
                  <a:schemeClr val="tx1"/>
                </a:solidFill>
              </a:rPr>
              <a:t> just </a:t>
            </a:r>
            <a:r>
              <a:rPr lang="en-US" sz="1400" dirty="0" err="1">
                <a:solidFill>
                  <a:schemeClr val="tx1"/>
                </a:solidFill>
              </a:rPr>
              <a:t>då</a:t>
            </a:r>
            <a:r>
              <a:rPr lang="en-US" sz="1400" dirty="0">
                <a:solidFill>
                  <a:schemeClr val="tx1"/>
                </a:solidFill>
              </a:rPr>
              <a:t>, </a:t>
            </a:r>
            <a:r>
              <a:rPr lang="en-US" sz="1400" dirty="0" err="1">
                <a:solidFill>
                  <a:schemeClr val="tx1"/>
                </a:solidFill>
              </a:rPr>
              <a:t>fick</a:t>
            </a:r>
            <a:r>
              <a:rPr lang="en-US" sz="1400" dirty="0">
                <a:solidFill>
                  <a:schemeClr val="tx1"/>
                </a:solidFill>
              </a:rPr>
              <a:t> </a:t>
            </a:r>
            <a:r>
              <a:rPr lang="en-US" sz="1400" dirty="0" err="1">
                <a:solidFill>
                  <a:schemeClr val="tx1"/>
                </a:solidFill>
              </a:rPr>
              <a:t>en</a:t>
            </a:r>
            <a:r>
              <a:rPr lang="en-US" sz="1400" dirty="0">
                <a:solidFill>
                  <a:schemeClr val="tx1"/>
                </a:solidFill>
              </a:rPr>
              <a:t> </a:t>
            </a:r>
            <a:r>
              <a:rPr lang="en-US" sz="1400" dirty="0" err="1">
                <a:solidFill>
                  <a:schemeClr val="tx1"/>
                </a:solidFill>
              </a:rPr>
              <a:t>chans</a:t>
            </a:r>
            <a:r>
              <a:rPr lang="en-US" sz="1400" dirty="0">
                <a:solidFill>
                  <a:schemeClr val="tx1"/>
                </a:solidFill>
              </a:rPr>
              <a:t> </a:t>
            </a:r>
            <a:r>
              <a:rPr lang="en-US" sz="1400" dirty="0" err="1">
                <a:solidFill>
                  <a:schemeClr val="tx1"/>
                </a:solidFill>
              </a:rPr>
              <a:t>att</a:t>
            </a:r>
            <a:r>
              <a:rPr lang="en-US" sz="1400" dirty="0">
                <a:solidFill>
                  <a:schemeClr val="tx1"/>
                </a:solidFill>
              </a:rPr>
              <a:t> </a:t>
            </a:r>
            <a:r>
              <a:rPr lang="en-US" sz="1400" dirty="0" err="1">
                <a:solidFill>
                  <a:schemeClr val="tx1"/>
                </a:solidFill>
              </a:rPr>
              <a:t>vila</a:t>
            </a:r>
            <a:r>
              <a:rPr lang="en-US" sz="1400" dirty="0">
                <a:solidFill>
                  <a:schemeClr val="tx1"/>
                </a:solidFill>
              </a:rPr>
              <a:t> och </a:t>
            </a:r>
            <a:r>
              <a:rPr lang="en-US" sz="1400" dirty="0" err="1">
                <a:solidFill>
                  <a:schemeClr val="tx1"/>
                </a:solidFill>
              </a:rPr>
              <a:t>tänka</a:t>
            </a:r>
            <a:r>
              <a:rPr lang="en-US" sz="1400" dirty="0">
                <a:solidFill>
                  <a:schemeClr val="tx1"/>
                </a:solidFill>
              </a:rPr>
              <a:t> </a:t>
            </a:r>
            <a:r>
              <a:rPr lang="en-US" sz="1400" dirty="0" err="1">
                <a:solidFill>
                  <a:schemeClr val="tx1"/>
                </a:solidFill>
              </a:rPr>
              <a:t>på</a:t>
            </a:r>
            <a:r>
              <a:rPr lang="en-US" sz="1400" dirty="0">
                <a:solidFill>
                  <a:schemeClr val="tx1"/>
                </a:solidFill>
              </a:rPr>
              <a:t> </a:t>
            </a:r>
            <a:r>
              <a:rPr lang="en-US" sz="1400" dirty="0" err="1">
                <a:solidFill>
                  <a:schemeClr val="tx1"/>
                </a:solidFill>
              </a:rPr>
              <a:t>annat</a:t>
            </a:r>
            <a:r>
              <a:rPr lang="en-US" sz="1400" dirty="0">
                <a:solidFill>
                  <a:schemeClr val="tx1"/>
                </a:solidFill>
              </a:rPr>
              <a:t> </a:t>
            </a:r>
            <a:r>
              <a:rPr lang="en-US" sz="1400" dirty="0" err="1">
                <a:solidFill>
                  <a:schemeClr val="tx1"/>
                </a:solidFill>
              </a:rPr>
              <a:t>en</a:t>
            </a:r>
            <a:r>
              <a:rPr lang="en-US" sz="1400" dirty="0">
                <a:solidFill>
                  <a:schemeClr val="tx1"/>
                </a:solidFill>
              </a:rPr>
              <a:t> </a:t>
            </a:r>
            <a:r>
              <a:rPr lang="en-US" sz="1400" dirty="0" err="1">
                <a:solidFill>
                  <a:schemeClr val="tx1"/>
                </a:solidFill>
              </a:rPr>
              <a:t>stund</a:t>
            </a:r>
            <a:r>
              <a:rPr lang="en-US" sz="1400" dirty="0">
                <a:solidFill>
                  <a:schemeClr val="tx1"/>
                </a:solidFill>
              </a:rPr>
              <a:t> </a:t>
            </a:r>
            <a:r>
              <a:rPr lang="en-US" sz="1400" dirty="0" err="1">
                <a:solidFill>
                  <a:schemeClr val="tx1"/>
                </a:solidFill>
              </a:rPr>
              <a:t>för</a:t>
            </a:r>
            <a:r>
              <a:rPr lang="en-US" sz="1400" dirty="0">
                <a:solidFill>
                  <a:schemeClr val="tx1"/>
                </a:solidFill>
              </a:rPr>
              <a:t> </a:t>
            </a:r>
            <a:r>
              <a:rPr lang="en-US" sz="1400" dirty="0" err="1">
                <a:solidFill>
                  <a:schemeClr val="tx1"/>
                </a:solidFill>
              </a:rPr>
              <a:t>att</a:t>
            </a:r>
            <a:r>
              <a:rPr lang="en-US" sz="1400" dirty="0">
                <a:solidFill>
                  <a:schemeClr val="tx1"/>
                </a:solidFill>
              </a:rPr>
              <a:t> sedan </a:t>
            </a:r>
            <a:r>
              <a:rPr lang="en-US" sz="1400" dirty="0" err="1">
                <a:solidFill>
                  <a:schemeClr val="tx1"/>
                </a:solidFill>
              </a:rPr>
              <a:t>komma</a:t>
            </a:r>
            <a:r>
              <a:rPr lang="en-US" sz="1400" dirty="0">
                <a:solidFill>
                  <a:schemeClr val="tx1"/>
                </a:solidFill>
              </a:rPr>
              <a:t> </a:t>
            </a:r>
            <a:r>
              <a:rPr lang="en-US" sz="1400" dirty="0" err="1">
                <a:solidFill>
                  <a:schemeClr val="tx1"/>
                </a:solidFill>
              </a:rPr>
              <a:t>tillbaka</a:t>
            </a:r>
            <a:r>
              <a:rPr lang="en-US" sz="1400" dirty="0">
                <a:solidFill>
                  <a:schemeClr val="tx1"/>
                </a:solidFill>
              </a:rPr>
              <a:t> </a:t>
            </a:r>
            <a:r>
              <a:rPr lang="en-US" sz="1400" dirty="0" err="1">
                <a:solidFill>
                  <a:schemeClr val="tx1"/>
                </a:solidFill>
              </a:rPr>
              <a:t>när</a:t>
            </a:r>
            <a:r>
              <a:rPr lang="en-US" sz="1400" dirty="0">
                <a:solidFill>
                  <a:schemeClr val="tx1"/>
                </a:solidFill>
              </a:rPr>
              <a:t> de </a:t>
            </a:r>
            <a:r>
              <a:rPr lang="en-US" sz="1400" dirty="0" err="1">
                <a:solidFill>
                  <a:schemeClr val="tx1"/>
                </a:solidFill>
              </a:rPr>
              <a:t>kände</a:t>
            </a:r>
            <a:r>
              <a:rPr lang="en-US" sz="1400" dirty="0">
                <a:solidFill>
                  <a:schemeClr val="tx1"/>
                </a:solidFill>
              </a:rPr>
              <a:t> sig redo.</a:t>
            </a:r>
          </a:p>
          <a:p>
            <a:pPr>
              <a:lnSpc>
                <a:spcPct val="90000"/>
              </a:lnSpc>
            </a:pPr>
            <a:r>
              <a:rPr lang="en-US" sz="1400" dirty="0">
                <a:solidFill>
                  <a:schemeClr val="tx1"/>
                </a:solidFill>
              </a:rPr>
              <a:t>Det </a:t>
            </a:r>
            <a:r>
              <a:rPr lang="en-US" sz="1400" dirty="0" err="1">
                <a:solidFill>
                  <a:schemeClr val="tx1"/>
                </a:solidFill>
              </a:rPr>
              <a:t>gav</a:t>
            </a:r>
            <a:r>
              <a:rPr lang="en-US" sz="1400" dirty="0">
                <a:solidFill>
                  <a:schemeClr val="tx1"/>
                </a:solidFill>
              </a:rPr>
              <a:t> </a:t>
            </a:r>
            <a:r>
              <a:rPr lang="en-US" sz="1400" dirty="0" err="1">
                <a:solidFill>
                  <a:schemeClr val="tx1"/>
                </a:solidFill>
              </a:rPr>
              <a:t>även</a:t>
            </a:r>
            <a:r>
              <a:rPr lang="en-US" sz="1400" dirty="0">
                <a:solidFill>
                  <a:schemeClr val="tx1"/>
                </a:solidFill>
              </a:rPr>
              <a:t> de barn </a:t>
            </a:r>
            <a:r>
              <a:rPr lang="en-US" sz="1400" dirty="0" err="1">
                <a:solidFill>
                  <a:schemeClr val="tx1"/>
                </a:solidFill>
              </a:rPr>
              <a:t>som</a:t>
            </a:r>
            <a:r>
              <a:rPr lang="en-US" sz="1400" dirty="0">
                <a:solidFill>
                  <a:schemeClr val="tx1"/>
                </a:solidFill>
              </a:rPr>
              <a:t> just </a:t>
            </a:r>
            <a:r>
              <a:rPr lang="en-US" sz="1400" dirty="0" err="1">
                <a:solidFill>
                  <a:schemeClr val="tx1"/>
                </a:solidFill>
              </a:rPr>
              <a:t>då</a:t>
            </a:r>
            <a:r>
              <a:rPr lang="en-US" sz="1400" dirty="0">
                <a:solidFill>
                  <a:schemeClr val="tx1"/>
                </a:solidFill>
              </a:rPr>
              <a:t> </a:t>
            </a:r>
            <a:r>
              <a:rPr lang="en-US" sz="1400" dirty="0" err="1">
                <a:solidFill>
                  <a:schemeClr val="tx1"/>
                </a:solidFill>
              </a:rPr>
              <a:t>ville</a:t>
            </a:r>
            <a:r>
              <a:rPr lang="en-US" sz="1400" dirty="0">
                <a:solidFill>
                  <a:schemeClr val="tx1"/>
                </a:solidFill>
              </a:rPr>
              <a:t> </a:t>
            </a:r>
            <a:r>
              <a:rPr lang="en-US" sz="1400" dirty="0" err="1">
                <a:solidFill>
                  <a:schemeClr val="tx1"/>
                </a:solidFill>
              </a:rPr>
              <a:t>fokusera</a:t>
            </a:r>
            <a:r>
              <a:rPr lang="en-US" sz="1400" dirty="0">
                <a:solidFill>
                  <a:schemeClr val="tx1"/>
                </a:solidFill>
              </a:rPr>
              <a:t> </a:t>
            </a:r>
            <a:r>
              <a:rPr lang="en-US" sz="1400" dirty="0" err="1">
                <a:solidFill>
                  <a:schemeClr val="tx1"/>
                </a:solidFill>
              </a:rPr>
              <a:t>enbart</a:t>
            </a:r>
            <a:r>
              <a:rPr lang="en-US" sz="1400" dirty="0">
                <a:solidFill>
                  <a:schemeClr val="tx1"/>
                </a:solidFill>
              </a:rPr>
              <a:t> </a:t>
            </a:r>
            <a:r>
              <a:rPr lang="en-US" sz="1400" dirty="0" err="1">
                <a:solidFill>
                  <a:schemeClr val="tx1"/>
                </a:solidFill>
              </a:rPr>
              <a:t>på</a:t>
            </a:r>
            <a:r>
              <a:rPr lang="en-US" sz="1400" dirty="0">
                <a:solidFill>
                  <a:schemeClr val="tx1"/>
                </a:solidFill>
              </a:rPr>
              <a:t> </a:t>
            </a:r>
            <a:r>
              <a:rPr lang="en-US" sz="1400" dirty="0" err="1">
                <a:solidFill>
                  <a:schemeClr val="tx1"/>
                </a:solidFill>
              </a:rPr>
              <a:t>övningen</a:t>
            </a:r>
            <a:r>
              <a:rPr lang="en-US" sz="1400" dirty="0">
                <a:solidFill>
                  <a:schemeClr val="tx1"/>
                </a:solidFill>
              </a:rPr>
              <a:t>/</a:t>
            </a:r>
            <a:r>
              <a:rPr lang="en-US" sz="1400" dirty="0" err="1">
                <a:solidFill>
                  <a:schemeClr val="tx1"/>
                </a:solidFill>
              </a:rPr>
              <a:t>spelet</a:t>
            </a:r>
            <a:r>
              <a:rPr lang="en-US" sz="1400" dirty="0">
                <a:solidFill>
                  <a:schemeClr val="tx1"/>
                </a:solidFill>
              </a:rPr>
              <a:t> </a:t>
            </a:r>
            <a:r>
              <a:rPr lang="en-US" sz="1400" dirty="0" err="1">
                <a:solidFill>
                  <a:schemeClr val="tx1"/>
                </a:solidFill>
              </a:rPr>
              <a:t>en</a:t>
            </a:r>
            <a:r>
              <a:rPr lang="en-US" sz="1400" dirty="0">
                <a:solidFill>
                  <a:schemeClr val="tx1"/>
                </a:solidFill>
              </a:rPr>
              <a:t> </a:t>
            </a:r>
            <a:r>
              <a:rPr lang="en-US" sz="1400" dirty="0" err="1">
                <a:solidFill>
                  <a:schemeClr val="tx1"/>
                </a:solidFill>
              </a:rPr>
              <a:t>möjlighet</a:t>
            </a:r>
            <a:r>
              <a:rPr lang="en-US" sz="1400" dirty="0">
                <a:solidFill>
                  <a:schemeClr val="tx1"/>
                </a:solidFill>
              </a:rPr>
              <a:t> </a:t>
            </a:r>
            <a:r>
              <a:rPr lang="en-US" sz="1400" dirty="0" err="1">
                <a:solidFill>
                  <a:schemeClr val="tx1"/>
                </a:solidFill>
              </a:rPr>
              <a:t>att</a:t>
            </a:r>
            <a:r>
              <a:rPr lang="en-US" sz="1400" dirty="0">
                <a:solidFill>
                  <a:schemeClr val="tx1"/>
                </a:solidFill>
              </a:rPr>
              <a:t> </a:t>
            </a:r>
            <a:r>
              <a:rPr lang="en-US" sz="1400" dirty="0" err="1">
                <a:solidFill>
                  <a:schemeClr val="tx1"/>
                </a:solidFill>
              </a:rPr>
              <a:t>göra</a:t>
            </a:r>
            <a:r>
              <a:rPr lang="en-US" sz="1400" dirty="0">
                <a:solidFill>
                  <a:schemeClr val="tx1"/>
                </a:solidFill>
              </a:rPr>
              <a:t> </a:t>
            </a:r>
            <a:r>
              <a:rPr lang="en-US" sz="1400" dirty="0" err="1">
                <a:solidFill>
                  <a:schemeClr val="tx1"/>
                </a:solidFill>
              </a:rPr>
              <a:t>så</a:t>
            </a:r>
            <a:r>
              <a:rPr lang="en-US" sz="1400" dirty="0">
                <a:solidFill>
                  <a:schemeClr val="tx1"/>
                </a:solidFill>
              </a:rPr>
              <a:t> </a:t>
            </a:r>
            <a:r>
              <a:rPr lang="en-US" sz="1400" dirty="0" err="1">
                <a:solidFill>
                  <a:schemeClr val="tx1"/>
                </a:solidFill>
              </a:rPr>
              <a:t>utan</a:t>
            </a:r>
            <a:r>
              <a:rPr lang="en-US" sz="1400" dirty="0">
                <a:solidFill>
                  <a:schemeClr val="tx1"/>
                </a:solidFill>
              </a:rPr>
              <a:t> </a:t>
            </a:r>
            <a:r>
              <a:rPr lang="en-US" sz="1400" dirty="0" err="1">
                <a:solidFill>
                  <a:schemeClr val="tx1"/>
                </a:solidFill>
              </a:rPr>
              <a:t>att</a:t>
            </a:r>
            <a:r>
              <a:rPr lang="en-US" sz="1400" dirty="0">
                <a:solidFill>
                  <a:schemeClr val="tx1"/>
                </a:solidFill>
              </a:rPr>
              <a:t> </a:t>
            </a:r>
            <a:r>
              <a:rPr lang="en-US" sz="1400" dirty="0" err="1">
                <a:solidFill>
                  <a:schemeClr val="tx1"/>
                </a:solidFill>
              </a:rPr>
              <a:t>bli</a:t>
            </a:r>
            <a:r>
              <a:rPr lang="en-US" sz="1400" dirty="0">
                <a:solidFill>
                  <a:schemeClr val="tx1"/>
                </a:solidFill>
              </a:rPr>
              <a:t> </a:t>
            </a:r>
            <a:r>
              <a:rPr lang="en-US" sz="1400" dirty="0" err="1">
                <a:solidFill>
                  <a:schemeClr val="tx1"/>
                </a:solidFill>
              </a:rPr>
              <a:t>distraherade</a:t>
            </a:r>
            <a:r>
              <a:rPr lang="en-US" sz="1400" dirty="0">
                <a:solidFill>
                  <a:schemeClr val="tx1"/>
                </a:solidFill>
              </a:rPr>
              <a:t> </a:t>
            </a:r>
            <a:r>
              <a:rPr lang="en-US" sz="1400" dirty="0" err="1">
                <a:solidFill>
                  <a:schemeClr val="tx1"/>
                </a:solidFill>
              </a:rPr>
              <a:t>eller</a:t>
            </a:r>
            <a:r>
              <a:rPr lang="en-US" sz="1400" dirty="0">
                <a:solidFill>
                  <a:schemeClr val="tx1"/>
                </a:solidFill>
              </a:rPr>
              <a:t> </a:t>
            </a:r>
            <a:r>
              <a:rPr lang="en-US" sz="1400" dirty="0" err="1">
                <a:solidFill>
                  <a:schemeClr val="tx1"/>
                </a:solidFill>
              </a:rPr>
              <a:t>få</a:t>
            </a:r>
            <a:r>
              <a:rPr lang="en-US" sz="1400" dirty="0">
                <a:solidFill>
                  <a:schemeClr val="tx1"/>
                </a:solidFill>
              </a:rPr>
              <a:t> sin boll </a:t>
            </a:r>
            <a:r>
              <a:rPr lang="en-US" sz="1400" dirty="0" err="1">
                <a:solidFill>
                  <a:schemeClr val="tx1"/>
                </a:solidFill>
              </a:rPr>
              <a:t>bortskjuten</a:t>
            </a:r>
            <a:r>
              <a:rPr lang="en-US" sz="1400" dirty="0">
                <a:solidFill>
                  <a:schemeClr val="tx1"/>
                </a:solidFill>
              </a:rPr>
              <a:t> </a:t>
            </a:r>
            <a:r>
              <a:rPr lang="en-US" sz="1400" dirty="0" err="1">
                <a:solidFill>
                  <a:schemeClr val="tx1"/>
                </a:solidFill>
              </a:rPr>
              <a:t>osv</a:t>
            </a:r>
            <a:r>
              <a:rPr lang="en-US" sz="1400" dirty="0">
                <a:solidFill>
                  <a:schemeClr val="tx1"/>
                </a:solidFill>
              </a:rPr>
              <a:t>. </a:t>
            </a:r>
          </a:p>
          <a:p>
            <a:pPr>
              <a:lnSpc>
                <a:spcPct val="90000"/>
              </a:lnSpc>
            </a:pPr>
            <a:endParaRPr lang="en-US" sz="1400" dirty="0">
              <a:solidFill>
                <a:schemeClr val="tx1"/>
              </a:solidFill>
            </a:endParaRPr>
          </a:p>
          <a:p>
            <a:pPr>
              <a:lnSpc>
                <a:spcPct val="90000"/>
              </a:lnSpc>
            </a:pPr>
            <a:endParaRPr lang="en-US" sz="900" dirty="0"/>
          </a:p>
          <a:p>
            <a:pPr>
              <a:lnSpc>
                <a:spcPct val="90000"/>
              </a:lnSpc>
              <a:buFont typeface="Wingdings 3" panose="05040102010807070707" pitchFamily="18" charset="2"/>
              <a:buChar char=""/>
            </a:pPr>
            <a:endParaRPr lang="en-US" sz="900" dirty="0"/>
          </a:p>
          <a:p>
            <a:pPr>
              <a:lnSpc>
                <a:spcPct val="90000"/>
              </a:lnSpc>
              <a:buFont typeface="Wingdings 3" panose="05040102010807070707" pitchFamily="18" charset="2"/>
              <a:buChar char=""/>
            </a:pPr>
            <a:endParaRPr lang="en-US" sz="900" dirty="0"/>
          </a:p>
          <a:p>
            <a:pPr>
              <a:lnSpc>
                <a:spcPct val="90000"/>
              </a:lnSpc>
              <a:buFont typeface="Wingdings 3" panose="05040102010807070707" pitchFamily="18" charset="2"/>
              <a:buChar char=""/>
            </a:pPr>
            <a:endParaRPr lang="en-US" sz="900" dirty="0"/>
          </a:p>
        </p:txBody>
      </p:sp>
      <p:pic>
        <p:nvPicPr>
          <p:cNvPr id="5" name="Picture 4">
            <a:extLst>
              <a:ext uri="{FF2B5EF4-FFF2-40B4-BE49-F238E27FC236}">
                <a16:creationId xmlns:a16="http://schemas.microsoft.com/office/drawing/2014/main" id="{3D002E34-0157-4876-9423-D1D49A6E444D}"/>
              </a:ext>
            </a:extLst>
          </p:cNvPr>
          <p:cNvPicPr>
            <a:picLocks noChangeAspect="1"/>
          </p:cNvPicPr>
          <p:nvPr/>
        </p:nvPicPr>
        <p:blipFill>
          <a:blip r:embed="rId2"/>
          <a:srcRect t="3011" b="3011"/>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6" name="Text Placeholder 3">
            <a:extLst>
              <a:ext uri="{FF2B5EF4-FFF2-40B4-BE49-F238E27FC236}">
                <a16:creationId xmlns:a16="http://schemas.microsoft.com/office/drawing/2014/main" id="{2614EDFF-985A-4CA0-9FC5-0331D883FC8B}"/>
              </a:ext>
            </a:extLst>
          </p:cNvPr>
          <p:cNvSpPr txBox="1">
            <a:spLocks/>
          </p:cNvSpPr>
          <p:nvPr/>
        </p:nvSpPr>
        <p:spPr>
          <a:xfrm>
            <a:off x="7532710" y="1502173"/>
            <a:ext cx="4380616" cy="4735105"/>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200"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000"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9pPr>
          </a:lstStyle>
          <a:p>
            <a:pPr>
              <a:lnSpc>
                <a:spcPct val="90000"/>
              </a:lnSpc>
              <a:buFont typeface="Wingdings 3" panose="05040102010807070707" pitchFamily="18" charset="2"/>
              <a:buChar char=""/>
            </a:pPr>
            <a:r>
              <a:rPr lang="en-US" sz="1400" dirty="0">
                <a:solidFill>
                  <a:schemeClr val="tx1"/>
                </a:solidFill>
              </a:rPr>
              <a:t>Detta </a:t>
            </a:r>
            <a:r>
              <a:rPr lang="en-US" sz="1400" dirty="0" err="1">
                <a:solidFill>
                  <a:schemeClr val="tx1"/>
                </a:solidFill>
              </a:rPr>
              <a:t>år</a:t>
            </a:r>
            <a:r>
              <a:rPr lang="en-US" sz="1400" dirty="0">
                <a:solidFill>
                  <a:schemeClr val="tx1"/>
                </a:solidFill>
              </a:rPr>
              <a:t> </a:t>
            </a:r>
            <a:r>
              <a:rPr lang="en-US" sz="1400" dirty="0" err="1">
                <a:solidFill>
                  <a:schemeClr val="tx1"/>
                </a:solidFill>
              </a:rPr>
              <a:t>kommer</a:t>
            </a:r>
            <a:r>
              <a:rPr lang="en-US" sz="1400" dirty="0">
                <a:solidFill>
                  <a:schemeClr val="tx1"/>
                </a:solidFill>
              </a:rPr>
              <a:t> vi </a:t>
            </a:r>
            <a:r>
              <a:rPr lang="en-US" sz="1400" dirty="0" err="1">
                <a:solidFill>
                  <a:schemeClr val="tx1"/>
                </a:solidFill>
              </a:rPr>
              <a:t>att</a:t>
            </a:r>
            <a:r>
              <a:rPr lang="en-US" sz="1400" dirty="0">
                <a:solidFill>
                  <a:schemeClr val="tx1"/>
                </a:solidFill>
              </a:rPr>
              <a:t> ha </a:t>
            </a:r>
            <a:r>
              <a:rPr lang="en-US" sz="1400" dirty="0" err="1">
                <a:solidFill>
                  <a:schemeClr val="tx1"/>
                </a:solidFill>
              </a:rPr>
              <a:t>korta</a:t>
            </a:r>
            <a:r>
              <a:rPr lang="en-US" sz="1400" dirty="0">
                <a:solidFill>
                  <a:schemeClr val="tx1"/>
                </a:solidFill>
              </a:rPr>
              <a:t> </a:t>
            </a:r>
            <a:r>
              <a:rPr lang="en-US" sz="1400" dirty="0" err="1">
                <a:solidFill>
                  <a:schemeClr val="tx1"/>
                </a:solidFill>
              </a:rPr>
              <a:t>utvecklingssamtal</a:t>
            </a:r>
            <a:r>
              <a:rPr lang="en-US" sz="1400" dirty="0">
                <a:solidFill>
                  <a:schemeClr val="tx1"/>
                </a:solidFill>
              </a:rPr>
              <a:t> med </a:t>
            </a:r>
            <a:r>
              <a:rPr lang="en-US" sz="1400" dirty="0" err="1">
                <a:solidFill>
                  <a:schemeClr val="tx1"/>
                </a:solidFill>
              </a:rPr>
              <a:t>varje</a:t>
            </a:r>
            <a:r>
              <a:rPr lang="en-US" sz="1400" dirty="0">
                <a:solidFill>
                  <a:schemeClr val="tx1"/>
                </a:solidFill>
              </a:rPr>
              <a:t> </a:t>
            </a:r>
            <a:r>
              <a:rPr lang="en-US" sz="1400" dirty="0" err="1">
                <a:solidFill>
                  <a:schemeClr val="tx1"/>
                </a:solidFill>
              </a:rPr>
              <a:t>spelare</a:t>
            </a:r>
            <a:endParaRPr lang="en-US" sz="1400" dirty="0">
              <a:solidFill>
                <a:schemeClr val="tx1"/>
              </a:solidFill>
            </a:endParaRPr>
          </a:p>
          <a:p>
            <a:pPr>
              <a:lnSpc>
                <a:spcPct val="90000"/>
              </a:lnSpc>
              <a:buFont typeface="Wingdings 3" panose="05040102010807070707" pitchFamily="18" charset="2"/>
              <a:buChar char=""/>
            </a:pPr>
            <a:endParaRPr lang="en-US" sz="1400" dirty="0">
              <a:solidFill>
                <a:schemeClr val="tx1"/>
              </a:solidFill>
            </a:endParaRPr>
          </a:p>
          <a:p>
            <a:pPr>
              <a:lnSpc>
                <a:spcPct val="90000"/>
              </a:lnSpc>
              <a:buFont typeface="Wingdings 3" panose="05040102010807070707" pitchFamily="18" charset="2"/>
              <a:buChar char=""/>
            </a:pPr>
            <a:r>
              <a:rPr lang="en-US" sz="1400" dirty="0">
                <a:solidFill>
                  <a:schemeClr val="tx1"/>
                </a:solidFill>
              </a:rPr>
              <a:t>Detta </a:t>
            </a:r>
            <a:r>
              <a:rPr lang="en-US" sz="1400" dirty="0" err="1">
                <a:solidFill>
                  <a:schemeClr val="tx1"/>
                </a:solidFill>
              </a:rPr>
              <a:t>gör</a:t>
            </a:r>
            <a:r>
              <a:rPr lang="en-US" sz="1400" dirty="0">
                <a:solidFill>
                  <a:schemeClr val="tx1"/>
                </a:solidFill>
              </a:rPr>
              <a:t> vi </a:t>
            </a:r>
            <a:r>
              <a:rPr lang="en-US" sz="1400" dirty="0" err="1">
                <a:solidFill>
                  <a:schemeClr val="tx1"/>
                </a:solidFill>
              </a:rPr>
              <a:t>främst</a:t>
            </a:r>
            <a:r>
              <a:rPr lang="en-US" sz="1400" dirty="0">
                <a:solidFill>
                  <a:schemeClr val="tx1"/>
                </a:solidFill>
              </a:rPr>
              <a:t> för </a:t>
            </a:r>
            <a:r>
              <a:rPr lang="en-US" sz="1400" dirty="0" err="1">
                <a:solidFill>
                  <a:schemeClr val="tx1"/>
                </a:solidFill>
              </a:rPr>
              <a:t>att</a:t>
            </a:r>
            <a:r>
              <a:rPr lang="en-US" sz="1400" dirty="0">
                <a:solidFill>
                  <a:schemeClr val="tx1"/>
                </a:solidFill>
              </a:rPr>
              <a:t> </a:t>
            </a:r>
            <a:r>
              <a:rPr lang="en-US" sz="1400" dirty="0" err="1">
                <a:solidFill>
                  <a:schemeClr val="tx1"/>
                </a:solidFill>
              </a:rPr>
              <a:t>barnen</a:t>
            </a:r>
            <a:r>
              <a:rPr lang="en-US" sz="1400" dirty="0">
                <a:solidFill>
                  <a:schemeClr val="tx1"/>
                </a:solidFill>
              </a:rPr>
              <a:t> </a:t>
            </a:r>
            <a:r>
              <a:rPr lang="en-US" sz="1400" dirty="0" err="1">
                <a:solidFill>
                  <a:schemeClr val="tx1"/>
                </a:solidFill>
              </a:rPr>
              <a:t>skall</a:t>
            </a:r>
            <a:r>
              <a:rPr lang="en-US" sz="1400" dirty="0">
                <a:solidFill>
                  <a:schemeClr val="tx1"/>
                </a:solidFill>
              </a:rPr>
              <a:t> </a:t>
            </a:r>
            <a:r>
              <a:rPr lang="en-US" sz="1400" dirty="0" err="1">
                <a:solidFill>
                  <a:schemeClr val="tx1"/>
                </a:solidFill>
              </a:rPr>
              <a:t>känna</a:t>
            </a:r>
            <a:r>
              <a:rPr lang="en-US" sz="1400" dirty="0">
                <a:solidFill>
                  <a:schemeClr val="tx1"/>
                </a:solidFill>
              </a:rPr>
              <a:t> sig </a:t>
            </a:r>
            <a:r>
              <a:rPr lang="en-US" sz="1400" dirty="0" err="1">
                <a:solidFill>
                  <a:schemeClr val="tx1"/>
                </a:solidFill>
              </a:rPr>
              <a:t>sedda</a:t>
            </a:r>
            <a:r>
              <a:rPr lang="en-US" sz="1400" dirty="0">
                <a:solidFill>
                  <a:schemeClr val="tx1"/>
                </a:solidFill>
              </a:rPr>
              <a:t> och </a:t>
            </a:r>
            <a:r>
              <a:rPr lang="en-US" sz="1400" dirty="0" err="1">
                <a:solidFill>
                  <a:schemeClr val="tx1"/>
                </a:solidFill>
              </a:rPr>
              <a:t>lyssnade</a:t>
            </a:r>
            <a:r>
              <a:rPr lang="en-US" sz="1400" dirty="0">
                <a:solidFill>
                  <a:schemeClr val="tx1"/>
                </a:solidFill>
              </a:rPr>
              <a:t> </a:t>
            </a:r>
            <a:r>
              <a:rPr lang="en-US" sz="1400" dirty="0" err="1">
                <a:solidFill>
                  <a:schemeClr val="tx1"/>
                </a:solidFill>
              </a:rPr>
              <a:t>på</a:t>
            </a:r>
            <a:r>
              <a:rPr lang="en-US" sz="1400" dirty="0">
                <a:solidFill>
                  <a:schemeClr val="tx1"/>
                </a:solidFill>
              </a:rPr>
              <a:t> </a:t>
            </a:r>
            <a:r>
              <a:rPr lang="en-US" sz="1400" dirty="0" err="1">
                <a:solidFill>
                  <a:schemeClr val="tx1"/>
                </a:solidFill>
              </a:rPr>
              <a:t>samt</a:t>
            </a:r>
            <a:r>
              <a:rPr lang="en-US" sz="1400" dirty="0">
                <a:solidFill>
                  <a:schemeClr val="tx1"/>
                </a:solidFill>
              </a:rPr>
              <a:t> </a:t>
            </a:r>
            <a:r>
              <a:rPr lang="en-US" sz="1400" dirty="0" err="1">
                <a:solidFill>
                  <a:schemeClr val="tx1"/>
                </a:solidFill>
              </a:rPr>
              <a:t>att</a:t>
            </a:r>
            <a:r>
              <a:rPr lang="en-US" sz="1400" dirty="0">
                <a:solidFill>
                  <a:schemeClr val="tx1"/>
                </a:solidFill>
              </a:rPr>
              <a:t> vi </a:t>
            </a:r>
            <a:r>
              <a:rPr lang="en-US" sz="1400" dirty="0" err="1">
                <a:solidFill>
                  <a:schemeClr val="tx1"/>
                </a:solidFill>
              </a:rPr>
              <a:t>ledare</a:t>
            </a:r>
            <a:r>
              <a:rPr lang="en-US" sz="1400" dirty="0">
                <a:solidFill>
                  <a:schemeClr val="tx1"/>
                </a:solidFill>
              </a:rPr>
              <a:t> </a:t>
            </a:r>
            <a:r>
              <a:rPr lang="en-US" sz="1400" dirty="0" err="1">
                <a:solidFill>
                  <a:schemeClr val="tx1"/>
                </a:solidFill>
              </a:rPr>
              <a:t>får</a:t>
            </a:r>
            <a:r>
              <a:rPr lang="en-US" sz="1400" dirty="0">
                <a:solidFill>
                  <a:schemeClr val="tx1"/>
                </a:solidFill>
              </a:rPr>
              <a:t> </a:t>
            </a:r>
            <a:r>
              <a:rPr lang="en-US" sz="1400" dirty="0" err="1">
                <a:solidFill>
                  <a:schemeClr val="tx1"/>
                </a:solidFill>
              </a:rPr>
              <a:t>chansen</a:t>
            </a:r>
            <a:r>
              <a:rPr lang="en-US" sz="1400" dirty="0">
                <a:solidFill>
                  <a:schemeClr val="tx1"/>
                </a:solidFill>
              </a:rPr>
              <a:t> </a:t>
            </a:r>
            <a:r>
              <a:rPr lang="en-US" sz="1400" dirty="0" err="1">
                <a:solidFill>
                  <a:schemeClr val="tx1"/>
                </a:solidFill>
              </a:rPr>
              <a:t>att</a:t>
            </a:r>
            <a:r>
              <a:rPr lang="en-US" sz="1400" dirty="0">
                <a:solidFill>
                  <a:schemeClr val="tx1"/>
                </a:solidFill>
              </a:rPr>
              <a:t> </a:t>
            </a:r>
            <a:r>
              <a:rPr lang="en-US" sz="1400" dirty="0" err="1">
                <a:solidFill>
                  <a:schemeClr val="tx1"/>
                </a:solidFill>
              </a:rPr>
              <a:t>lära</a:t>
            </a:r>
            <a:r>
              <a:rPr lang="en-US" sz="1400" dirty="0">
                <a:solidFill>
                  <a:schemeClr val="tx1"/>
                </a:solidFill>
              </a:rPr>
              <a:t> </a:t>
            </a:r>
            <a:r>
              <a:rPr lang="en-US" sz="1400" dirty="0" err="1">
                <a:solidFill>
                  <a:schemeClr val="tx1"/>
                </a:solidFill>
              </a:rPr>
              <a:t>känna</a:t>
            </a:r>
            <a:r>
              <a:rPr lang="en-US" sz="1400" dirty="0">
                <a:solidFill>
                  <a:schemeClr val="tx1"/>
                </a:solidFill>
              </a:rPr>
              <a:t> </a:t>
            </a:r>
            <a:r>
              <a:rPr lang="en-US" sz="1400" dirty="0" err="1">
                <a:solidFill>
                  <a:schemeClr val="tx1"/>
                </a:solidFill>
              </a:rPr>
              <a:t>barnen</a:t>
            </a:r>
            <a:r>
              <a:rPr lang="en-US" sz="1400" dirty="0">
                <a:solidFill>
                  <a:schemeClr val="tx1"/>
                </a:solidFill>
              </a:rPr>
              <a:t> </a:t>
            </a:r>
            <a:r>
              <a:rPr lang="en-US" sz="1400" dirty="0" err="1">
                <a:solidFill>
                  <a:schemeClr val="tx1"/>
                </a:solidFill>
              </a:rPr>
              <a:t>mer</a:t>
            </a:r>
            <a:r>
              <a:rPr lang="en-US" sz="1400" dirty="0">
                <a:solidFill>
                  <a:schemeClr val="tx1"/>
                </a:solidFill>
              </a:rPr>
              <a:t> </a:t>
            </a:r>
            <a:r>
              <a:rPr lang="en-US" sz="1400" dirty="0" err="1">
                <a:solidFill>
                  <a:schemeClr val="tx1"/>
                </a:solidFill>
              </a:rPr>
              <a:t>samt</a:t>
            </a:r>
            <a:r>
              <a:rPr lang="en-US" sz="1400" dirty="0">
                <a:solidFill>
                  <a:schemeClr val="tx1"/>
                </a:solidFill>
              </a:rPr>
              <a:t> </a:t>
            </a:r>
            <a:r>
              <a:rPr lang="en-US" sz="1400" dirty="0" err="1">
                <a:solidFill>
                  <a:schemeClr val="tx1"/>
                </a:solidFill>
              </a:rPr>
              <a:t>att</a:t>
            </a:r>
            <a:r>
              <a:rPr lang="en-US" sz="1400" dirty="0">
                <a:solidFill>
                  <a:schemeClr val="tx1"/>
                </a:solidFill>
              </a:rPr>
              <a:t> </a:t>
            </a:r>
            <a:r>
              <a:rPr lang="en-US" sz="1400" dirty="0" err="1">
                <a:solidFill>
                  <a:schemeClr val="tx1"/>
                </a:solidFill>
              </a:rPr>
              <a:t>få</a:t>
            </a:r>
            <a:r>
              <a:rPr lang="en-US" sz="1400" dirty="0">
                <a:solidFill>
                  <a:schemeClr val="tx1"/>
                </a:solidFill>
              </a:rPr>
              <a:t> </a:t>
            </a:r>
            <a:r>
              <a:rPr lang="en-US" sz="1400" dirty="0" err="1">
                <a:solidFill>
                  <a:schemeClr val="tx1"/>
                </a:solidFill>
              </a:rPr>
              <a:t>en</a:t>
            </a:r>
            <a:r>
              <a:rPr lang="en-US" sz="1400" dirty="0">
                <a:solidFill>
                  <a:schemeClr val="tx1"/>
                </a:solidFill>
              </a:rPr>
              <a:t> </a:t>
            </a:r>
            <a:r>
              <a:rPr lang="en-US" sz="1400" dirty="0" err="1">
                <a:solidFill>
                  <a:schemeClr val="tx1"/>
                </a:solidFill>
              </a:rPr>
              <a:t>känsla</a:t>
            </a:r>
            <a:r>
              <a:rPr lang="en-US" sz="1400" dirty="0">
                <a:solidFill>
                  <a:schemeClr val="tx1"/>
                </a:solidFill>
              </a:rPr>
              <a:t> för </a:t>
            </a:r>
            <a:r>
              <a:rPr lang="en-US" sz="1400" dirty="0" err="1">
                <a:solidFill>
                  <a:schemeClr val="tx1"/>
                </a:solidFill>
              </a:rPr>
              <a:t>vad</a:t>
            </a:r>
            <a:r>
              <a:rPr lang="en-US" sz="1400" dirty="0">
                <a:solidFill>
                  <a:schemeClr val="tx1"/>
                </a:solidFill>
              </a:rPr>
              <a:t> </a:t>
            </a:r>
            <a:r>
              <a:rPr lang="en-US" sz="1400" dirty="0" err="1">
                <a:solidFill>
                  <a:schemeClr val="tx1"/>
                </a:solidFill>
              </a:rPr>
              <a:t>dom</a:t>
            </a:r>
            <a:r>
              <a:rPr lang="en-US" sz="1400" dirty="0">
                <a:solidFill>
                  <a:schemeClr val="tx1"/>
                </a:solidFill>
              </a:rPr>
              <a:t> gillar med </a:t>
            </a:r>
            <a:r>
              <a:rPr lang="en-US" sz="1400" dirty="0" err="1">
                <a:solidFill>
                  <a:schemeClr val="tx1"/>
                </a:solidFill>
              </a:rPr>
              <a:t>fotboll</a:t>
            </a:r>
            <a:r>
              <a:rPr lang="en-US" sz="1400" dirty="0">
                <a:solidFill>
                  <a:schemeClr val="tx1"/>
                </a:solidFill>
              </a:rPr>
              <a:t> och </a:t>
            </a:r>
            <a:r>
              <a:rPr lang="en-US" sz="1400" dirty="0" err="1">
                <a:solidFill>
                  <a:schemeClr val="tx1"/>
                </a:solidFill>
              </a:rPr>
              <a:t>vad</a:t>
            </a:r>
            <a:r>
              <a:rPr lang="en-US" sz="1400" dirty="0">
                <a:solidFill>
                  <a:schemeClr val="tx1"/>
                </a:solidFill>
              </a:rPr>
              <a:t> </a:t>
            </a:r>
            <a:r>
              <a:rPr lang="en-US" sz="1400" dirty="0" err="1">
                <a:solidFill>
                  <a:schemeClr val="tx1"/>
                </a:solidFill>
              </a:rPr>
              <a:t>dom</a:t>
            </a:r>
            <a:r>
              <a:rPr lang="en-US" sz="1400" dirty="0">
                <a:solidFill>
                  <a:schemeClr val="tx1"/>
                </a:solidFill>
              </a:rPr>
              <a:t> </a:t>
            </a:r>
            <a:r>
              <a:rPr lang="en-US" sz="1400" dirty="0" err="1">
                <a:solidFill>
                  <a:schemeClr val="tx1"/>
                </a:solidFill>
              </a:rPr>
              <a:t>själva</a:t>
            </a:r>
            <a:r>
              <a:rPr lang="en-US" sz="1400" dirty="0">
                <a:solidFill>
                  <a:schemeClr val="tx1"/>
                </a:solidFill>
              </a:rPr>
              <a:t> </a:t>
            </a:r>
            <a:r>
              <a:rPr lang="en-US" sz="1400" dirty="0" err="1">
                <a:solidFill>
                  <a:schemeClr val="tx1"/>
                </a:solidFill>
              </a:rPr>
              <a:t>känner</a:t>
            </a:r>
            <a:r>
              <a:rPr lang="en-US" sz="1400" dirty="0">
                <a:solidFill>
                  <a:schemeClr val="tx1"/>
                </a:solidFill>
              </a:rPr>
              <a:t> </a:t>
            </a:r>
            <a:r>
              <a:rPr lang="en-US" sz="1400" dirty="0" err="1">
                <a:solidFill>
                  <a:schemeClr val="tx1"/>
                </a:solidFill>
              </a:rPr>
              <a:t>att</a:t>
            </a:r>
            <a:r>
              <a:rPr lang="en-US" sz="1400" dirty="0">
                <a:solidFill>
                  <a:schemeClr val="tx1"/>
                </a:solidFill>
              </a:rPr>
              <a:t> </a:t>
            </a:r>
            <a:r>
              <a:rPr lang="en-US" sz="1400" dirty="0" err="1">
                <a:solidFill>
                  <a:schemeClr val="tx1"/>
                </a:solidFill>
              </a:rPr>
              <a:t>dom</a:t>
            </a:r>
            <a:r>
              <a:rPr lang="en-US" sz="1400" dirty="0">
                <a:solidFill>
                  <a:schemeClr val="tx1"/>
                </a:solidFill>
              </a:rPr>
              <a:t> </a:t>
            </a:r>
            <a:r>
              <a:rPr lang="en-US" sz="1400" dirty="0" err="1">
                <a:solidFill>
                  <a:schemeClr val="tx1"/>
                </a:solidFill>
              </a:rPr>
              <a:t>är</a:t>
            </a:r>
            <a:r>
              <a:rPr lang="en-US" sz="1400" dirty="0">
                <a:solidFill>
                  <a:schemeClr val="tx1"/>
                </a:solidFill>
              </a:rPr>
              <a:t> bra </a:t>
            </a:r>
            <a:r>
              <a:rPr lang="en-US" sz="1400" dirty="0" err="1">
                <a:solidFill>
                  <a:schemeClr val="tx1"/>
                </a:solidFill>
              </a:rPr>
              <a:t>på</a:t>
            </a:r>
            <a:r>
              <a:rPr lang="en-US" sz="1400" dirty="0">
                <a:solidFill>
                  <a:schemeClr val="tx1"/>
                </a:solidFill>
              </a:rPr>
              <a:t> och </a:t>
            </a:r>
            <a:r>
              <a:rPr lang="en-US" sz="1400" dirty="0" err="1">
                <a:solidFill>
                  <a:schemeClr val="tx1"/>
                </a:solidFill>
              </a:rPr>
              <a:t>önskar</a:t>
            </a:r>
            <a:r>
              <a:rPr lang="en-US" sz="1400" dirty="0">
                <a:solidFill>
                  <a:schemeClr val="tx1"/>
                </a:solidFill>
              </a:rPr>
              <a:t> </a:t>
            </a:r>
            <a:r>
              <a:rPr lang="en-US" sz="1400" dirty="0" err="1">
                <a:solidFill>
                  <a:schemeClr val="tx1"/>
                </a:solidFill>
              </a:rPr>
              <a:t>mer</a:t>
            </a:r>
            <a:r>
              <a:rPr lang="en-US" sz="1400" dirty="0">
                <a:solidFill>
                  <a:schemeClr val="tx1"/>
                </a:solidFill>
              </a:rPr>
              <a:t> </a:t>
            </a:r>
            <a:r>
              <a:rPr lang="en-US" sz="1400" dirty="0" err="1">
                <a:solidFill>
                  <a:schemeClr val="tx1"/>
                </a:solidFill>
              </a:rPr>
              <a:t>träning</a:t>
            </a:r>
            <a:r>
              <a:rPr lang="en-US" sz="1400" dirty="0">
                <a:solidFill>
                  <a:schemeClr val="tx1"/>
                </a:solidFill>
              </a:rPr>
              <a:t> av.</a:t>
            </a:r>
          </a:p>
          <a:p>
            <a:pPr>
              <a:lnSpc>
                <a:spcPct val="90000"/>
              </a:lnSpc>
            </a:pPr>
            <a:endParaRPr lang="en-US" sz="1400" dirty="0">
              <a:solidFill>
                <a:schemeClr val="tx1"/>
              </a:solidFill>
            </a:endParaRPr>
          </a:p>
          <a:p>
            <a:pPr>
              <a:lnSpc>
                <a:spcPct val="90000"/>
              </a:lnSpc>
            </a:pPr>
            <a:endParaRPr lang="en-US" sz="900" dirty="0"/>
          </a:p>
          <a:p>
            <a:pPr>
              <a:lnSpc>
                <a:spcPct val="90000"/>
              </a:lnSpc>
              <a:buFont typeface="Wingdings 3" panose="05040102010807070707" pitchFamily="18" charset="2"/>
              <a:buChar char=""/>
            </a:pPr>
            <a:endParaRPr lang="en-US" sz="900" dirty="0"/>
          </a:p>
          <a:p>
            <a:pPr>
              <a:lnSpc>
                <a:spcPct val="90000"/>
              </a:lnSpc>
              <a:buFont typeface="Wingdings 3" panose="05040102010807070707" pitchFamily="18" charset="2"/>
              <a:buChar char=""/>
            </a:pPr>
            <a:endParaRPr lang="en-US" sz="900" dirty="0"/>
          </a:p>
          <a:p>
            <a:pPr>
              <a:lnSpc>
                <a:spcPct val="90000"/>
              </a:lnSpc>
              <a:buFont typeface="Wingdings 3" panose="05040102010807070707" pitchFamily="18" charset="2"/>
              <a:buChar char=""/>
            </a:pPr>
            <a:endParaRPr lang="en-US" sz="900" dirty="0"/>
          </a:p>
        </p:txBody>
      </p:sp>
    </p:spTree>
    <p:extLst>
      <p:ext uri="{BB962C8B-B14F-4D97-AF65-F5344CB8AC3E}">
        <p14:creationId xmlns:p14="http://schemas.microsoft.com/office/powerpoint/2010/main" val="3625886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7" name="Rectangle 16">
            <a:extLst>
              <a:ext uri="{FF2B5EF4-FFF2-40B4-BE49-F238E27FC236}">
                <a16:creationId xmlns:a16="http://schemas.microsoft.com/office/drawing/2014/main" id="{E09CCB3F-DBCE-4964-9E34-8C5DE80EF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570C31-C197-4589-B06E-446E6FF98CC1}"/>
              </a:ext>
            </a:extLst>
          </p:cNvPr>
          <p:cNvSpPr>
            <a:spLocks noGrp="1"/>
          </p:cNvSpPr>
          <p:nvPr>
            <p:ph type="title"/>
          </p:nvPr>
        </p:nvSpPr>
        <p:spPr>
          <a:xfrm>
            <a:off x="7532710" y="620722"/>
            <a:ext cx="3518748" cy="1142462"/>
          </a:xfrm>
        </p:spPr>
        <p:txBody>
          <a:bodyPr vert="horz" lIns="91440" tIns="45720" rIns="91440" bIns="45720" rtlCol="0" anchor="b">
            <a:normAutofit/>
          </a:bodyPr>
          <a:lstStyle/>
          <a:p>
            <a:r>
              <a:rPr lang="en-US" sz="2600"/>
              <a:t>HUR SPELAR 10-12 åringar fotboll?</a:t>
            </a:r>
          </a:p>
        </p:txBody>
      </p:sp>
      <p:sp>
        <p:nvSpPr>
          <p:cNvPr id="19"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F1F7695-0480-4975-B8B1-6A2A0CE93DB7}"/>
              </a:ext>
            </a:extLst>
          </p:cNvPr>
          <p:cNvPicPr>
            <a:picLocks noChangeAspect="1"/>
          </p:cNvPicPr>
          <p:nvPr/>
        </p:nvPicPr>
        <p:blipFill rotWithShape="1">
          <a:blip r:embed="rId2"/>
          <a:srcRect t="20645" r="-2" b="-2"/>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4" name="Text Placeholder 3">
            <a:extLst>
              <a:ext uri="{FF2B5EF4-FFF2-40B4-BE49-F238E27FC236}">
                <a16:creationId xmlns:a16="http://schemas.microsoft.com/office/drawing/2014/main" id="{415902CC-C6C3-42F7-92FE-AF2B92D632B0}"/>
              </a:ext>
            </a:extLst>
          </p:cNvPr>
          <p:cNvSpPr>
            <a:spLocks noGrp="1"/>
          </p:cNvSpPr>
          <p:nvPr>
            <p:ph type="body" sz="half" idx="2"/>
          </p:nvPr>
        </p:nvSpPr>
        <p:spPr>
          <a:xfrm>
            <a:off x="7532710" y="1822449"/>
            <a:ext cx="3479419" cy="3070226"/>
          </a:xfrm>
        </p:spPr>
        <p:txBody>
          <a:bodyPr vert="horz" lIns="91440" tIns="45720" rIns="91440" bIns="45720" rtlCol="0" anchor="t">
            <a:normAutofit/>
          </a:bodyPr>
          <a:lstStyle/>
          <a:p>
            <a:pPr>
              <a:lnSpc>
                <a:spcPct val="90000"/>
              </a:lnSpc>
              <a:buFont typeface="Wingdings 3" panose="05040102010807070707" pitchFamily="18" charset="2"/>
              <a:buChar char=""/>
            </a:pPr>
            <a:r>
              <a:rPr lang="en-US" sz="1000" b="1" u="sng" dirty="0"/>
              <a:t>SERIESPEL 7vs7</a:t>
            </a:r>
          </a:p>
          <a:p>
            <a:pPr>
              <a:lnSpc>
                <a:spcPct val="90000"/>
              </a:lnSpc>
              <a:buFont typeface="Wingdings 3" panose="05040102010807070707" pitchFamily="18" charset="2"/>
              <a:buChar char=""/>
            </a:pPr>
            <a:r>
              <a:rPr lang="en-US" sz="1000" dirty="0" err="1"/>
              <a:t>Spelarna</a:t>
            </a:r>
            <a:r>
              <a:rPr lang="en-US" sz="1000" dirty="0"/>
              <a:t> </a:t>
            </a:r>
            <a:r>
              <a:rPr lang="en-US" sz="1000" dirty="0" err="1"/>
              <a:t>börjar</a:t>
            </a:r>
            <a:r>
              <a:rPr lang="en-US" sz="1000" dirty="0"/>
              <a:t> </a:t>
            </a:r>
            <a:r>
              <a:rPr lang="en-US" sz="1000" dirty="0" err="1"/>
              <a:t>förstå</a:t>
            </a:r>
            <a:r>
              <a:rPr lang="en-US" sz="1000" dirty="0"/>
              <a:t> </a:t>
            </a:r>
            <a:r>
              <a:rPr lang="en-US" sz="1000" dirty="0" err="1"/>
              <a:t>att</a:t>
            </a:r>
            <a:r>
              <a:rPr lang="en-US" sz="1000" dirty="0"/>
              <a:t> </a:t>
            </a:r>
            <a:r>
              <a:rPr lang="en-US" sz="1000" dirty="0" err="1"/>
              <a:t>spelet</a:t>
            </a:r>
            <a:r>
              <a:rPr lang="en-US" sz="1000" dirty="0"/>
              <a:t> </a:t>
            </a:r>
            <a:r>
              <a:rPr lang="en-US" sz="1000" dirty="0" err="1"/>
              <a:t>fungerar</a:t>
            </a:r>
            <a:r>
              <a:rPr lang="en-US" sz="1000" dirty="0"/>
              <a:t> </a:t>
            </a:r>
            <a:r>
              <a:rPr lang="en-US" sz="1000" dirty="0" err="1"/>
              <a:t>bättre</a:t>
            </a:r>
            <a:r>
              <a:rPr lang="en-US" sz="1000" dirty="0"/>
              <a:t> om de </a:t>
            </a:r>
            <a:r>
              <a:rPr lang="en-US" sz="1000" dirty="0" err="1"/>
              <a:t>samarbetar</a:t>
            </a:r>
            <a:r>
              <a:rPr lang="en-US" sz="1000" dirty="0"/>
              <a:t>. </a:t>
            </a:r>
            <a:r>
              <a:rPr lang="en-US" sz="1000" dirty="0" err="1"/>
              <a:t>Bollhållaren</a:t>
            </a:r>
            <a:r>
              <a:rPr lang="en-US" sz="1000" dirty="0"/>
              <a:t> </a:t>
            </a:r>
            <a:r>
              <a:rPr lang="en-US" sz="1000" dirty="0" err="1"/>
              <a:t>försöker</a:t>
            </a:r>
            <a:r>
              <a:rPr lang="en-US" sz="1000" dirty="0"/>
              <a:t> </a:t>
            </a:r>
            <a:r>
              <a:rPr lang="en-US" sz="1000" dirty="0" err="1"/>
              <a:t>att</a:t>
            </a:r>
            <a:r>
              <a:rPr lang="en-US" sz="1000" dirty="0"/>
              <a:t> </a:t>
            </a:r>
            <a:r>
              <a:rPr lang="en-US" sz="1000" dirty="0" err="1"/>
              <a:t>vara</a:t>
            </a:r>
            <a:r>
              <a:rPr lang="en-US" sz="1000" dirty="0"/>
              <a:t> </a:t>
            </a:r>
            <a:r>
              <a:rPr lang="en-US" sz="1000" dirty="0" err="1"/>
              <a:t>rättvänd</a:t>
            </a:r>
            <a:r>
              <a:rPr lang="en-US" sz="1000" dirty="0"/>
              <a:t> och </a:t>
            </a:r>
            <a:r>
              <a:rPr lang="en-US" sz="1000" dirty="0" err="1"/>
              <a:t>medspelarna</a:t>
            </a:r>
            <a:r>
              <a:rPr lang="en-US" sz="1000" dirty="0"/>
              <a:t> </a:t>
            </a:r>
            <a:r>
              <a:rPr lang="en-US" sz="1000" dirty="0" err="1"/>
              <a:t>söker</a:t>
            </a:r>
            <a:r>
              <a:rPr lang="en-US" sz="1000" dirty="0"/>
              <a:t> </a:t>
            </a:r>
            <a:r>
              <a:rPr lang="en-US" sz="1000" dirty="0" err="1"/>
              <a:t>upp</a:t>
            </a:r>
            <a:r>
              <a:rPr lang="en-US" sz="1000" dirty="0"/>
              <a:t> </a:t>
            </a:r>
            <a:r>
              <a:rPr lang="en-US" sz="1000" dirty="0" err="1"/>
              <a:t>öppna</a:t>
            </a:r>
            <a:r>
              <a:rPr lang="en-US" sz="1000" dirty="0"/>
              <a:t> </a:t>
            </a:r>
            <a:r>
              <a:rPr lang="en-US" sz="1000" dirty="0" err="1"/>
              <a:t>ytor</a:t>
            </a:r>
            <a:r>
              <a:rPr lang="en-US" sz="1000" dirty="0"/>
              <a:t> för </a:t>
            </a:r>
            <a:r>
              <a:rPr lang="en-US" sz="1000" dirty="0" err="1"/>
              <a:t>att</a:t>
            </a:r>
            <a:r>
              <a:rPr lang="en-US" sz="1000" dirty="0"/>
              <a:t> </a:t>
            </a:r>
            <a:r>
              <a:rPr lang="en-US" sz="1000" dirty="0" err="1"/>
              <a:t>kunna</a:t>
            </a:r>
            <a:r>
              <a:rPr lang="en-US" sz="1000" dirty="0"/>
              <a:t> ta </a:t>
            </a:r>
            <a:r>
              <a:rPr lang="en-US" sz="1000" dirty="0" err="1"/>
              <a:t>emot</a:t>
            </a:r>
            <a:r>
              <a:rPr lang="en-US" sz="1000" dirty="0"/>
              <a:t> </a:t>
            </a:r>
            <a:r>
              <a:rPr lang="en-US" sz="1000" dirty="0" err="1"/>
              <a:t>passningar</a:t>
            </a:r>
            <a:r>
              <a:rPr lang="en-US" sz="1000" dirty="0"/>
              <a:t> </a:t>
            </a:r>
            <a:r>
              <a:rPr lang="en-US" sz="1000" dirty="0" err="1"/>
              <a:t>efter</a:t>
            </a:r>
            <a:r>
              <a:rPr lang="en-US" sz="1000" dirty="0"/>
              <a:t> </a:t>
            </a:r>
            <a:r>
              <a:rPr lang="en-US" sz="1000" dirty="0" err="1"/>
              <a:t>marken</a:t>
            </a:r>
            <a:r>
              <a:rPr lang="en-US" sz="1000" dirty="0"/>
              <a:t>. </a:t>
            </a:r>
          </a:p>
          <a:p>
            <a:pPr>
              <a:lnSpc>
                <a:spcPct val="90000"/>
              </a:lnSpc>
              <a:buFont typeface="Wingdings 3" panose="05040102010807070707" pitchFamily="18" charset="2"/>
              <a:buChar char=""/>
            </a:pPr>
            <a:r>
              <a:rPr lang="en-US" sz="1000" dirty="0"/>
              <a:t>Det </a:t>
            </a:r>
            <a:r>
              <a:rPr lang="en-US" sz="1000" dirty="0" err="1"/>
              <a:t>kollektiva</a:t>
            </a:r>
            <a:r>
              <a:rPr lang="en-US" sz="1000" dirty="0"/>
              <a:t> </a:t>
            </a:r>
            <a:r>
              <a:rPr lang="en-US" sz="1000" dirty="0" err="1"/>
              <a:t>spelet</a:t>
            </a:r>
            <a:r>
              <a:rPr lang="en-US" sz="1000" dirty="0"/>
              <a:t> med </a:t>
            </a:r>
            <a:r>
              <a:rPr lang="en-US" sz="1000" dirty="0" err="1"/>
              <a:t>få</a:t>
            </a:r>
            <a:r>
              <a:rPr lang="en-US" sz="1000" dirty="0"/>
              <a:t> </a:t>
            </a:r>
            <a:r>
              <a:rPr lang="en-US" sz="1000" dirty="0" err="1"/>
              <a:t>spelare</a:t>
            </a:r>
            <a:r>
              <a:rPr lang="en-US" sz="1000" dirty="0"/>
              <a:t> </a:t>
            </a:r>
            <a:r>
              <a:rPr lang="en-US" sz="1000" dirty="0" err="1"/>
              <a:t>som</a:t>
            </a:r>
            <a:r>
              <a:rPr lang="en-US" sz="1000" dirty="0"/>
              <a:t> </a:t>
            </a:r>
            <a:r>
              <a:rPr lang="en-US" sz="1000" dirty="0" err="1"/>
              <a:t>är</a:t>
            </a:r>
            <a:r>
              <a:rPr lang="en-US" sz="1000" dirty="0"/>
              <a:t> </a:t>
            </a:r>
            <a:r>
              <a:rPr lang="en-US" sz="1000" dirty="0" err="1"/>
              <a:t>nära</a:t>
            </a:r>
            <a:r>
              <a:rPr lang="en-US" sz="1000" dirty="0"/>
              <a:t> </a:t>
            </a:r>
            <a:r>
              <a:rPr lang="en-US" sz="1000" dirty="0" err="1"/>
              <a:t>varandra</a:t>
            </a:r>
            <a:r>
              <a:rPr lang="en-US" sz="1000" dirty="0"/>
              <a:t> </a:t>
            </a:r>
            <a:r>
              <a:rPr lang="en-US" sz="1000" dirty="0" err="1"/>
              <a:t>börjar</a:t>
            </a:r>
            <a:r>
              <a:rPr lang="en-US" sz="1000" dirty="0"/>
              <a:t> </a:t>
            </a:r>
            <a:r>
              <a:rPr lang="en-US" sz="1000" dirty="0" err="1"/>
              <a:t>att</a:t>
            </a:r>
            <a:r>
              <a:rPr lang="en-US" sz="1000" dirty="0"/>
              <a:t> ta form. De </a:t>
            </a:r>
            <a:r>
              <a:rPr lang="en-US" sz="1000" dirty="0" err="1"/>
              <a:t>flesta</a:t>
            </a:r>
            <a:r>
              <a:rPr lang="en-US" sz="1000" dirty="0"/>
              <a:t> </a:t>
            </a:r>
            <a:r>
              <a:rPr lang="en-US" sz="1000" dirty="0" err="1"/>
              <a:t>målen</a:t>
            </a:r>
            <a:r>
              <a:rPr lang="en-US" sz="1000" dirty="0"/>
              <a:t> </a:t>
            </a:r>
            <a:r>
              <a:rPr lang="en-US" sz="1000" dirty="0" err="1"/>
              <a:t>görs</a:t>
            </a:r>
            <a:r>
              <a:rPr lang="en-US" sz="1000" dirty="0"/>
              <a:t> vid </a:t>
            </a:r>
            <a:r>
              <a:rPr lang="en-US" sz="1000" dirty="0" err="1"/>
              <a:t>frilägen</a:t>
            </a:r>
            <a:r>
              <a:rPr lang="en-US" sz="1000" dirty="0"/>
              <a:t> </a:t>
            </a:r>
            <a:r>
              <a:rPr lang="en-US" sz="1000" dirty="0" err="1"/>
              <a:t>efter</a:t>
            </a:r>
            <a:r>
              <a:rPr lang="en-US" sz="1000" dirty="0"/>
              <a:t> </a:t>
            </a:r>
            <a:r>
              <a:rPr lang="en-US" sz="1000" dirty="0" err="1"/>
              <a:t>djupledsspel</a:t>
            </a:r>
            <a:r>
              <a:rPr lang="en-US" sz="1000" dirty="0"/>
              <a:t> och vid 1 mot 1-situationer </a:t>
            </a:r>
            <a:r>
              <a:rPr lang="en-US" sz="1000" dirty="0" err="1"/>
              <a:t>eller</a:t>
            </a:r>
            <a:r>
              <a:rPr lang="en-US" sz="1000" dirty="0"/>
              <a:t> vid </a:t>
            </a:r>
            <a:r>
              <a:rPr lang="en-US" sz="1000" dirty="0" err="1"/>
              <a:t>distansskott</a:t>
            </a:r>
            <a:r>
              <a:rPr lang="en-US" sz="1000" dirty="0"/>
              <a:t>.</a:t>
            </a:r>
          </a:p>
          <a:p>
            <a:pPr>
              <a:lnSpc>
                <a:spcPct val="90000"/>
              </a:lnSpc>
              <a:buFont typeface="Wingdings 3" panose="05040102010807070707" pitchFamily="18" charset="2"/>
              <a:buChar char=""/>
            </a:pPr>
            <a:r>
              <a:rPr lang="en-US" sz="1000" dirty="0" err="1"/>
              <a:t>Försvarsspelet</a:t>
            </a:r>
            <a:r>
              <a:rPr lang="en-US" sz="1000" dirty="0"/>
              <a:t> </a:t>
            </a:r>
            <a:r>
              <a:rPr lang="en-US" sz="1000" dirty="0" err="1"/>
              <a:t>karaktäriseras</a:t>
            </a:r>
            <a:r>
              <a:rPr lang="en-US" sz="1000" dirty="0"/>
              <a:t> </a:t>
            </a:r>
            <a:r>
              <a:rPr lang="en-US" sz="1000" dirty="0" err="1"/>
              <a:t>fortfarande</a:t>
            </a:r>
            <a:r>
              <a:rPr lang="en-US" sz="1000" dirty="0"/>
              <a:t> av </a:t>
            </a:r>
            <a:r>
              <a:rPr lang="en-US" sz="1000" dirty="0" err="1"/>
              <a:t>att</a:t>
            </a:r>
            <a:r>
              <a:rPr lang="en-US" sz="1000" dirty="0"/>
              <a:t> </a:t>
            </a:r>
            <a:r>
              <a:rPr lang="en-US" sz="1000" dirty="0" err="1"/>
              <a:t>flera</a:t>
            </a:r>
            <a:r>
              <a:rPr lang="en-US" sz="1000" dirty="0"/>
              <a:t> </a:t>
            </a:r>
            <a:r>
              <a:rPr lang="en-US" sz="1000" dirty="0" err="1"/>
              <a:t>spelare</a:t>
            </a:r>
            <a:r>
              <a:rPr lang="en-US" sz="1000" dirty="0"/>
              <a:t> </a:t>
            </a:r>
            <a:r>
              <a:rPr lang="en-US" sz="1000" dirty="0" err="1"/>
              <a:t>jagar</a:t>
            </a:r>
            <a:r>
              <a:rPr lang="en-US" sz="1000" dirty="0"/>
              <a:t> </a:t>
            </a:r>
            <a:r>
              <a:rPr lang="en-US" sz="1000" dirty="0" err="1"/>
              <a:t>bollhållaren</a:t>
            </a:r>
            <a:r>
              <a:rPr lang="en-US" sz="1000" dirty="0"/>
              <a:t>. Detta </a:t>
            </a:r>
            <a:r>
              <a:rPr lang="en-US" sz="1000" dirty="0" err="1"/>
              <a:t>sker</a:t>
            </a:r>
            <a:r>
              <a:rPr lang="en-US" sz="1000" dirty="0"/>
              <a:t> </a:t>
            </a:r>
            <a:r>
              <a:rPr lang="en-US" sz="1000" dirty="0" err="1"/>
              <a:t>spontant</a:t>
            </a:r>
            <a:r>
              <a:rPr lang="en-US" sz="1000" dirty="0"/>
              <a:t> och </a:t>
            </a:r>
            <a:r>
              <a:rPr lang="en-US" sz="1000" dirty="0" err="1"/>
              <a:t>utan</a:t>
            </a:r>
            <a:r>
              <a:rPr lang="en-US" sz="1000" dirty="0"/>
              <a:t> </a:t>
            </a:r>
            <a:r>
              <a:rPr lang="en-US" sz="1000" dirty="0" err="1"/>
              <a:t>större</a:t>
            </a:r>
            <a:r>
              <a:rPr lang="en-US" sz="1000" dirty="0"/>
              <a:t> </a:t>
            </a:r>
            <a:r>
              <a:rPr lang="en-US" sz="1000" dirty="0" err="1"/>
              <a:t>planering</a:t>
            </a:r>
            <a:r>
              <a:rPr lang="en-US" sz="1000" dirty="0"/>
              <a:t> </a:t>
            </a:r>
            <a:r>
              <a:rPr lang="en-US" sz="1000" dirty="0" err="1"/>
              <a:t>eller</a:t>
            </a:r>
            <a:r>
              <a:rPr lang="en-US" sz="1000" dirty="0"/>
              <a:t> </a:t>
            </a:r>
            <a:r>
              <a:rPr lang="en-US" sz="1000" dirty="0" err="1"/>
              <a:t>samarbete</a:t>
            </a:r>
            <a:r>
              <a:rPr lang="en-US" sz="1000" dirty="0"/>
              <a:t>. </a:t>
            </a:r>
          </a:p>
          <a:p>
            <a:pPr>
              <a:lnSpc>
                <a:spcPct val="90000"/>
              </a:lnSpc>
              <a:buFont typeface="Wingdings 3" panose="05040102010807070707" pitchFamily="18" charset="2"/>
              <a:buChar char=""/>
            </a:pPr>
            <a:r>
              <a:rPr lang="en-US" sz="1000" dirty="0"/>
              <a:t>I takt med </a:t>
            </a:r>
            <a:r>
              <a:rPr lang="en-US" sz="1000" dirty="0" err="1"/>
              <a:t>att</a:t>
            </a:r>
            <a:r>
              <a:rPr lang="en-US" sz="1000" dirty="0"/>
              <a:t> </a:t>
            </a:r>
            <a:r>
              <a:rPr lang="en-US" sz="1000" dirty="0" err="1"/>
              <a:t>spelarnas</a:t>
            </a:r>
            <a:r>
              <a:rPr lang="en-US" sz="1000" dirty="0"/>
              <a:t> </a:t>
            </a:r>
            <a:r>
              <a:rPr lang="en-US" sz="1000" dirty="0" err="1"/>
              <a:t>erfarenhet</a:t>
            </a:r>
            <a:r>
              <a:rPr lang="en-US" sz="1000" dirty="0"/>
              <a:t> av </a:t>
            </a:r>
            <a:r>
              <a:rPr lang="en-US" sz="1000" dirty="0" err="1"/>
              <a:t>fotboll</a:t>
            </a:r>
            <a:r>
              <a:rPr lang="en-US" sz="1000" dirty="0"/>
              <a:t> </a:t>
            </a:r>
            <a:r>
              <a:rPr lang="en-US" sz="1000" dirty="0" err="1"/>
              <a:t>breddas</a:t>
            </a:r>
            <a:r>
              <a:rPr lang="en-US" sz="1000" dirty="0"/>
              <a:t>, </a:t>
            </a:r>
            <a:r>
              <a:rPr lang="en-US" sz="1000" dirty="0" err="1"/>
              <a:t>ökar</a:t>
            </a:r>
            <a:r>
              <a:rPr lang="en-US" sz="1000" dirty="0"/>
              <a:t> </a:t>
            </a:r>
            <a:r>
              <a:rPr lang="en-US" sz="1000" dirty="0" err="1"/>
              <a:t>även</a:t>
            </a:r>
            <a:r>
              <a:rPr lang="en-US" sz="1000" dirty="0"/>
              <a:t> </a:t>
            </a:r>
            <a:r>
              <a:rPr lang="en-US" sz="1000" dirty="0" err="1"/>
              <a:t>förståelsen</a:t>
            </a:r>
            <a:r>
              <a:rPr lang="en-US" sz="1000" dirty="0"/>
              <a:t> för </a:t>
            </a:r>
            <a:r>
              <a:rPr lang="en-US" sz="1000" dirty="0" err="1"/>
              <a:t>att</a:t>
            </a:r>
            <a:r>
              <a:rPr lang="en-US" sz="1000" dirty="0"/>
              <a:t> </a:t>
            </a:r>
            <a:r>
              <a:rPr lang="en-US" sz="1000" dirty="0" err="1"/>
              <a:t>bevaka</a:t>
            </a:r>
            <a:r>
              <a:rPr lang="en-US" sz="1000" dirty="0"/>
              <a:t> </a:t>
            </a:r>
            <a:r>
              <a:rPr lang="en-US" sz="1000" dirty="0" err="1"/>
              <a:t>motspelarna</a:t>
            </a:r>
            <a:r>
              <a:rPr lang="en-US" sz="1000" dirty="0"/>
              <a:t>.</a:t>
            </a:r>
          </a:p>
          <a:p>
            <a:pPr>
              <a:lnSpc>
                <a:spcPct val="90000"/>
              </a:lnSpc>
              <a:buFont typeface="Wingdings 3" panose="05040102010807070707" pitchFamily="18" charset="2"/>
              <a:buChar char=""/>
            </a:pPr>
            <a:endParaRPr lang="en-US" sz="1000" u="sng" dirty="0"/>
          </a:p>
          <a:p>
            <a:pPr>
              <a:lnSpc>
                <a:spcPct val="90000"/>
              </a:lnSpc>
              <a:buFont typeface="Wingdings 3" panose="05040102010807070707" pitchFamily="18" charset="2"/>
              <a:buChar char=""/>
            </a:pPr>
            <a:endParaRPr lang="en-US" sz="1000" u="sng" dirty="0"/>
          </a:p>
          <a:p>
            <a:pPr>
              <a:lnSpc>
                <a:spcPct val="90000"/>
              </a:lnSpc>
              <a:buFont typeface="Wingdings 3" panose="05040102010807070707" pitchFamily="18" charset="2"/>
              <a:buChar char=""/>
            </a:pPr>
            <a:endParaRPr lang="en-US" sz="1000" dirty="0"/>
          </a:p>
          <a:p>
            <a:pPr>
              <a:lnSpc>
                <a:spcPct val="90000"/>
              </a:lnSpc>
              <a:buFont typeface="Wingdings 3" panose="05040102010807070707" pitchFamily="18" charset="2"/>
              <a:buChar char=""/>
            </a:pPr>
            <a:endParaRPr lang="en-US" sz="1000" dirty="0"/>
          </a:p>
          <a:p>
            <a:pPr>
              <a:lnSpc>
                <a:spcPct val="90000"/>
              </a:lnSpc>
              <a:buFont typeface="Wingdings 3" panose="05040102010807070707" pitchFamily="18" charset="2"/>
              <a:buChar char=""/>
            </a:pPr>
            <a:endParaRPr lang="en-US" sz="1000" dirty="0"/>
          </a:p>
        </p:txBody>
      </p:sp>
      <p:grpSp>
        <p:nvGrpSpPr>
          <p:cNvPr id="21" name="Group 20">
            <a:extLst>
              <a:ext uri="{FF2B5EF4-FFF2-40B4-BE49-F238E27FC236}">
                <a16:creationId xmlns:a16="http://schemas.microsoft.com/office/drawing/2014/main" id="{A9733A91-F958-4629-801A-3F6F1E09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2" name="Straight Connector 21">
              <a:extLst>
                <a:ext uri="{FF2B5EF4-FFF2-40B4-BE49-F238E27FC236}">
                  <a16:creationId xmlns:a16="http://schemas.microsoft.com/office/drawing/2014/main" id="{F3812972-C68B-4C59-B3A7-4AF61E935D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CB3F3B7C-7909-4486-AA08-5C6B625C3A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0BD7DA8-741F-4296-9363-05EF915411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2068EFC-20FC-456F-839F-4BCFFCAA8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251C60F-B911-433E-BF75-3BBEFD0538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32515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playing football&#10;&#10;Description automatically generated with medium confidence">
            <a:extLst>
              <a:ext uri="{FF2B5EF4-FFF2-40B4-BE49-F238E27FC236}">
                <a16:creationId xmlns:a16="http://schemas.microsoft.com/office/drawing/2014/main" id="{E1C72750-B718-4639-9E89-1427E5C85FA8}"/>
              </a:ext>
            </a:extLst>
          </p:cNvPr>
          <p:cNvPicPr>
            <a:picLocks noChangeAspect="1"/>
          </p:cNvPicPr>
          <p:nvPr/>
        </p:nvPicPr>
        <p:blipFill rotWithShape="1">
          <a:blip r:embed="rId2">
            <a:alphaModFix amt="35000"/>
          </a:blip>
          <a:srcRect t="27928" b="15822"/>
          <a:stretch/>
        </p:blipFill>
        <p:spPr>
          <a:xfrm>
            <a:off x="-35050" y="10"/>
            <a:ext cx="12192000" cy="6857990"/>
          </a:xfrm>
          <a:prstGeom prst="rect">
            <a:avLst/>
          </a:prstGeom>
        </p:spPr>
      </p:pic>
      <p:sp>
        <p:nvSpPr>
          <p:cNvPr id="4" name="Title 1">
            <a:extLst>
              <a:ext uri="{FF2B5EF4-FFF2-40B4-BE49-F238E27FC236}">
                <a16:creationId xmlns:a16="http://schemas.microsoft.com/office/drawing/2014/main" id="{EB0BA25A-4331-4457-90FC-96CA2B3CBF60}"/>
              </a:ext>
            </a:extLst>
          </p:cNvPr>
          <p:cNvSpPr txBox="1">
            <a:spLocks/>
          </p:cNvSpPr>
          <p:nvPr/>
        </p:nvSpPr>
        <p:spPr>
          <a:xfrm>
            <a:off x="184750" y="-254790"/>
            <a:ext cx="8534400" cy="150706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3600" dirty="0"/>
              <a:t>MATCHER</a:t>
            </a:r>
          </a:p>
        </p:txBody>
      </p:sp>
      <p:sp>
        <p:nvSpPr>
          <p:cNvPr id="6" name="Text Placeholder 3">
            <a:extLst>
              <a:ext uri="{FF2B5EF4-FFF2-40B4-BE49-F238E27FC236}">
                <a16:creationId xmlns:a16="http://schemas.microsoft.com/office/drawing/2014/main" id="{197A7DDC-C834-4C48-9680-A5C86ADDBA76}"/>
              </a:ext>
            </a:extLst>
          </p:cNvPr>
          <p:cNvSpPr>
            <a:spLocks noGrp="1"/>
          </p:cNvSpPr>
          <p:nvPr>
            <p:ph type="body" sz="half" idx="2"/>
          </p:nvPr>
        </p:nvSpPr>
        <p:spPr>
          <a:xfrm>
            <a:off x="54502" y="814508"/>
            <a:ext cx="11952748" cy="5931839"/>
          </a:xfrm>
        </p:spPr>
        <p:txBody>
          <a:bodyPr vert="horz" lIns="91440" tIns="45720" rIns="91440" bIns="45720" rtlCol="0" anchor="ctr">
            <a:normAutofit/>
          </a:bodyPr>
          <a:lstStyle/>
          <a:p>
            <a:pPr marL="285750" indent="-285750">
              <a:buFont typeface="Wingdings 3" panose="05040102010807070707" pitchFamily="18" charset="2"/>
              <a:buChar char=""/>
            </a:pPr>
            <a:r>
              <a:rPr lang="en-US" sz="2000" dirty="0">
                <a:solidFill>
                  <a:schemeClr val="tx1"/>
                </a:solidFill>
              </a:rPr>
              <a:t>Vi </a:t>
            </a:r>
            <a:r>
              <a:rPr lang="en-US" sz="2000" dirty="0" err="1">
                <a:solidFill>
                  <a:schemeClr val="tx1"/>
                </a:solidFill>
              </a:rPr>
              <a:t>är</a:t>
            </a:r>
            <a:r>
              <a:rPr lang="en-US" sz="2000" dirty="0">
                <a:solidFill>
                  <a:schemeClr val="tx1"/>
                </a:solidFill>
              </a:rPr>
              <a:t> </a:t>
            </a:r>
            <a:r>
              <a:rPr lang="en-US" sz="2000" dirty="0" err="1">
                <a:solidFill>
                  <a:schemeClr val="tx1"/>
                </a:solidFill>
              </a:rPr>
              <a:t>anmälda</a:t>
            </a:r>
            <a:r>
              <a:rPr lang="en-US" sz="2000" dirty="0">
                <a:solidFill>
                  <a:schemeClr val="tx1"/>
                </a:solidFill>
              </a:rPr>
              <a:t> till 2 </a:t>
            </a:r>
            <a:r>
              <a:rPr lang="en-US" sz="2000" dirty="0" err="1">
                <a:solidFill>
                  <a:schemeClr val="tx1"/>
                </a:solidFill>
              </a:rPr>
              <a:t>serier</a:t>
            </a:r>
            <a:r>
              <a:rPr lang="en-US" sz="2000" dirty="0">
                <a:solidFill>
                  <a:schemeClr val="tx1"/>
                </a:solidFill>
              </a:rPr>
              <a:t>.</a:t>
            </a:r>
          </a:p>
          <a:p>
            <a:pPr marL="285750" indent="-285750">
              <a:buFont typeface="Wingdings 3" panose="05040102010807070707" pitchFamily="18" charset="2"/>
              <a:buChar char=""/>
            </a:pPr>
            <a:r>
              <a:rPr lang="en-US" sz="2000" dirty="0">
                <a:solidFill>
                  <a:schemeClr val="tx1"/>
                </a:solidFill>
              </a:rPr>
              <a:t>P12 (7vs7) &amp; P13 (7vs7)</a:t>
            </a:r>
          </a:p>
          <a:p>
            <a:pPr marL="285750" indent="-285750">
              <a:buFont typeface="Wingdings 3" panose="05040102010807070707" pitchFamily="18" charset="2"/>
              <a:buChar char=""/>
            </a:pPr>
            <a:r>
              <a:rPr lang="en-US" sz="2000" dirty="0">
                <a:solidFill>
                  <a:schemeClr val="tx1"/>
                </a:solidFill>
              </a:rPr>
              <a:t>Matcher </a:t>
            </a:r>
            <a:r>
              <a:rPr lang="en-US" sz="2000" dirty="0" err="1">
                <a:solidFill>
                  <a:schemeClr val="tx1"/>
                </a:solidFill>
              </a:rPr>
              <a:t>kommer</a:t>
            </a:r>
            <a:r>
              <a:rPr lang="en-US" sz="2000" dirty="0">
                <a:solidFill>
                  <a:schemeClr val="tx1"/>
                </a:solidFill>
              </a:rPr>
              <a:t> </a:t>
            </a:r>
            <a:r>
              <a:rPr lang="en-US" sz="2000" dirty="0" err="1">
                <a:solidFill>
                  <a:schemeClr val="tx1"/>
                </a:solidFill>
              </a:rPr>
              <a:t>oftast</a:t>
            </a:r>
            <a:r>
              <a:rPr lang="en-US" sz="2000" dirty="0">
                <a:solidFill>
                  <a:schemeClr val="tx1"/>
                </a:solidFill>
              </a:rPr>
              <a:t> </a:t>
            </a:r>
            <a:r>
              <a:rPr lang="en-US" sz="2000" dirty="0" err="1">
                <a:solidFill>
                  <a:schemeClr val="tx1"/>
                </a:solidFill>
              </a:rPr>
              <a:t>vara</a:t>
            </a:r>
            <a:r>
              <a:rPr lang="en-US" sz="2000" dirty="0">
                <a:solidFill>
                  <a:schemeClr val="tx1"/>
                </a:solidFill>
              </a:rPr>
              <a:t> </a:t>
            </a:r>
            <a:r>
              <a:rPr lang="en-US" sz="2000" dirty="0" err="1">
                <a:solidFill>
                  <a:schemeClr val="tx1"/>
                </a:solidFill>
              </a:rPr>
              <a:t>på</a:t>
            </a:r>
            <a:r>
              <a:rPr lang="en-US" sz="2000" dirty="0">
                <a:solidFill>
                  <a:schemeClr val="tx1"/>
                </a:solidFill>
              </a:rPr>
              <a:t> </a:t>
            </a:r>
            <a:r>
              <a:rPr lang="en-US" sz="2000" dirty="0" err="1">
                <a:solidFill>
                  <a:schemeClr val="tx1"/>
                </a:solidFill>
              </a:rPr>
              <a:t>helgdagar</a:t>
            </a:r>
            <a:r>
              <a:rPr lang="en-US" sz="2000" dirty="0">
                <a:solidFill>
                  <a:schemeClr val="tx1"/>
                </a:solidFill>
              </a:rPr>
              <a:t> </a:t>
            </a:r>
            <a:r>
              <a:rPr lang="en-US" sz="2000" dirty="0" err="1">
                <a:solidFill>
                  <a:schemeClr val="tx1"/>
                </a:solidFill>
              </a:rPr>
              <a:t>eller</a:t>
            </a:r>
            <a:r>
              <a:rPr lang="en-US" sz="2000" dirty="0">
                <a:solidFill>
                  <a:schemeClr val="tx1"/>
                </a:solidFill>
              </a:rPr>
              <a:t> under </a:t>
            </a:r>
            <a:r>
              <a:rPr lang="en-US" sz="2000" dirty="0" err="1">
                <a:solidFill>
                  <a:schemeClr val="tx1"/>
                </a:solidFill>
              </a:rPr>
              <a:t>träningstid</a:t>
            </a:r>
            <a:endParaRPr lang="en-US" sz="2000" dirty="0">
              <a:solidFill>
                <a:schemeClr val="tx1"/>
              </a:solidFill>
            </a:endParaRPr>
          </a:p>
          <a:p>
            <a:pPr marL="285750" indent="-285750">
              <a:buFont typeface="Wingdings 3" panose="05040102010807070707" pitchFamily="18" charset="2"/>
              <a:buChar char=""/>
            </a:pPr>
            <a:r>
              <a:rPr lang="en-US" sz="2000" dirty="0" err="1">
                <a:solidFill>
                  <a:schemeClr val="tx1"/>
                </a:solidFill>
              </a:rPr>
              <a:t>Alla</a:t>
            </a:r>
            <a:r>
              <a:rPr lang="en-US" sz="2000" dirty="0">
                <a:solidFill>
                  <a:schemeClr val="tx1"/>
                </a:solidFill>
              </a:rPr>
              <a:t> </a:t>
            </a:r>
            <a:r>
              <a:rPr lang="en-US" sz="2000" dirty="0" err="1">
                <a:solidFill>
                  <a:schemeClr val="tx1"/>
                </a:solidFill>
              </a:rPr>
              <a:t>kommer</a:t>
            </a:r>
            <a:r>
              <a:rPr lang="en-US" sz="2000" dirty="0">
                <a:solidFill>
                  <a:schemeClr val="tx1"/>
                </a:solidFill>
              </a:rPr>
              <a:t> </a:t>
            </a:r>
            <a:r>
              <a:rPr lang="en-US" sz="2000" dirty="0" err="1">
                <a:solidFill>
                  <a:schemeClr val="tx1"/>
                </a:solidFill>
              </a:rPr>
              <a:t>att</a:t>
            </a:r>
            <a:r>
              <a:rPr lang="en-US" sz="2000" dirty="0">
                <a:solidFill>
                  <a:schemeClr val="tx1"/>
                </a:solidFill>
              </a:rPr>
              <a:t> </a:t>
            </a:r>
            <a:r>
              <a:rPr lang="en-US" sz="2000" dirty="0" err="1">
                <a:solidFill>
                  <a:schemeClr val="tx1"/>
                </a:solidFill>
              </a:rPr>
              <a:t>få</a:t>
            </a:r>
            <a:r>
              <a:rPr lang="en-US" sz="2000" dirty="0">
                <a:solidFill>
                  <a:schemeClr val="tx1"/>
                </a:solidFill>
              </a:rPr>
              <a:t> </a:t>
            </a:r>
            <a:r>
              <a:rPr lang="en-US" sz="2000" dirty="0" err="1">
                <a:solidFill>
                  <a:schemeClr val="tx1"/>
                </a:solidFill>
              </a:rPr>
              <a:t>samma</a:t>
            </a:r>
            <a:r>
              <a:rPr lang="en-US" sz="2000" dirty="0">
                <a:solidFill>
                  <a:schemeClr val="tx1"/>
                </a:solidFill>
              </a:rPr>
              <a:t> </a:t>
            </a:r>
            <a:r>
              <a:rPr lang="en-US" sz="2000" dirty="0" err="1">
                <a:solidFill>
                  <a:schemeClr val="tx1"/>
                </a:solidFill>
              </a:rPr>
              <a:t>möjlighet</a:t>
            </a:r>
            <a:r>
              <a:rPr lang="en-US" sz="2000" dirty="0">
                <a:solidFill>
                  <a:schemeClr val="tx1"/>
                </a:solidFill>
              </a:rPr>
              <a:t> till </a:t>
            </a:r>
            <a:r>
              <a:rPr lang="en-US" sz="2000" dirty="0" err="1">
                <a:solidFill>
                  <a:schemeClr val="tx1"/>
                </a:solidFill>
              </a:rPr>
              <a:t>att</a:t>
            </a:r>
            <a:r>
              <a:rPr lang="en-US" sz="2000" dirty="0">
                <a:solidFill>
                  <a:schemeClr val="tx1"/>
                </a:solidFill>
              </a:rPr>
              <a:t> </a:t>
            </a:r>
            <a:r>
              <a:rPr lang="en-US" sz="2000" dirty="0" err="1">
                <a:solidFill>
                  <a:schemeClr val="tx1"/>
                </a:solidFill>
              </a:rPr>
              <a:t>spela</a:t>
            </a:r>
            <a:r>
              <a:rPr lang="en-US" sz="2000" dirty="0">
                <a:solidFill>
                  <a:schemeClr val="tx1"/>
                </a:solidFill>
              </a:rPr>
              <a:t> match I sin </a:t>
            </a:r>
            <a:r>
              <a:rPr lang="en-US" sz="2000" dirty="0" err="1">
                <a:solidFill>
                  <a:schemeClr val="tx1"/>
                </a:solidFill>
              </a:rPr>
              <a:t>åldergrupp</a:t>
            </a:r>
            <a:r>
              <a:rPr lang="en-US" sz="2000" dirty="0">
                <a:solidFill>
                  <a:schemeClr val="tx1"/>
                </a:solidFill>
              </a:rPr>
              <a:t>. Det </a:t>
            </a:r>
            <a:r>
              <a:rPr lang="en-US" sz="2000" dirty="0" err="1">
                <a:solidFill>
                  <a:schemeClr val="tx1"/>
                </a:solidFill>
              </a:rPr>
              <a:t>kan</a:t>
            </a:r>
            <a:r>
              <a:rPr lang="en-US" sz="2000" dirty="0">
                <a:solidFill>
                  <a:schemeClr val="tx1"/>
                </a:solidFill>
              </a:rPr>
              <a:t> dock </a:t>
            </a:r>
            <a:r>
              <a:rPr lang="en-US" sz="2000" dirty="0" err="1">
                <a:solidFill>
                  <a:schemeClr val="tx1"/>
                </a:solidFill>
              </a:rPr>
              <a:t>skilja</a:t>
            </a:r>
            <a:r>
              <a:rPr lang="en-US" sz="2000" dirty="0">
                <a:solidFill>
                  <a:schemeClr val="tx1"/>
                </a:solidFill>
              </a:rPr>
              <a:t> </a:t>
            </a:r>
            <a:r>
              <a:rPr lang="en-US" sz="2000" dirty="0" err="1">
                <a:solidFill>
                  <a:schemeClr val="tx1"/>
                </a:solidFill>
              </a:rPr>
              <a:t>något</a:t>
            </a:r>
            <a:r>
              <a:rPr lang="en-US" sz="2000" dirty="0">
                <a:solidFill>
                  <a:schemeClr val="tx1"/>
                </a:solidFill>
              </a:rPr>
              <a:t> </a:t>
            </a:r>
            <a:r>
              <a:rPr lang="en-US" sz="2000" dirty="0" err="1">
                <a:solidFill>
                  <a:schemeClr val="tx1"/>
                </a:solidFill>
              </a:rPr>
              <a:t>mellan</a:t>
            </a:r>
            <a:r>
              <a:rPr lang="en-US" sz="2000" dirty="0">
                <a:solidFill>
                  <a:schemeClr val="tx1"/>
                </a:solidFill>
              </a:rPr>
              <a:t> </a:t>
            </a:r>
            <a:r>
              <a:rPr lang="en-US" sz="2000" dirty="0" err="1">
                <a:solidFill>
                  <a:schemeClr val="tx1"/>
                </a:solidFill>
              </a:rPr>
              <a:t>åldersgrupperna</a:t>
            </a:r>
            <a:r>
              <a:rPr lang="en-US" sz="2000" dirty="0">
                <a:solidFill>
                  <a:schemeClr val="tx1"/>
                </a:solidFill>
              </a:rPr>
              <a:t> </a:t>
            </a:r>
            <a:r>
              <a:rPr lang="en-US" sz="2000" dirty="0" err="1">
                <a:solidFill>
                  <a:schemeClr val="tx1"/>
                </a:solidFill>
              </a:rPr>
              <a:t>pga</a:t>
            </a:r>
            <a:r>
              <a:rPr lang="en-US" sz="2000" dirty="0">
                <a:solidFill>
                  <a:schemeClr val="tx1"/>
                </a:solidFill>
              </a:rPr>
              <a:t> </a:t>
            </a:r>
            <a:r>
              <a:rPr lang="en-US" sz="2000" dirty="0" err="1">
                <a:solidFill>
                  <a:schemeClr val="tx1"/>
                </a:solidFill>
              </a:rPr>
              <a:t>antalet</a:t>
            </a:r>
            <a:r>
              <a:rPr lang="en-US" sz="2000" dirty="0">
                <a:solidFill>
                  <a:schemeClr val="tx1"/>
                </a:solidFill>
              </a:rPr>
              <a:t> </a:t>
            </a:r>
            <a:r>
              <a:rPr lang="en-US" sz="2000" dirty="0" err="1">
                <a:solidFill>
                  <a:schemeClr val="tx1"/>
                </a:solidFill>
              </a:rPr>
              <a:t>tillgängliga</a:t>
            </a:r>
            <a:r>
              <a:rPr lang="en-US" sz="2000" dirty="0">
                <a:solidFill>
                  <a:schemeClr val="tx1"/>
                </a:solidFill>
              </a:rPr>
              <a:t> </a:t>
            </a:r>
            <a:r>
              <a:rPr lang="en-US" sz="2000" dirty="0" err="1">
                <a:solidFill>
                  <a:schemeClr val="tx1"/>
                </a:solidFill>
              </a:rPr>
              <a:t>spelare</a:t>
            </a:r>
            <a:r>
              <a:rPr lang="en-US" sz="2000" dirty="0">
                <a:solidFill>
                  <a:schemeClr val="tx1"/>
                </a:solidFill>
              </a:rPr>
              <a:t> </a:t>
            </a:r>
            <a:r>
              <a:rPr lang="en-US" sz="2000" dirty="0" err="1">
                <a:solidFill>
                  <a:schemeClr val="tx1"/>
                </a:solidFill>
              </a:rPr>
              <a:t>samt</a:t>
            </a:r>
            <a:r>
              <a:rPr lang="en-US" sz="2000" dirty="0">
                <a:solidFill>
                  <a:schemeClr val="tx1"/>
                </a:solidFill>
              </a:rPr>
              <a:t> </a:t>
            </a:r>
            <a:r>
              <a:rPr lang="en-US" sz="2000" dirty="0" err="1">
                <a:solidFill>
                  <a:schemeClr val="tx1"/>
                </a:solidFill>
              </a:rPr>
              <a:t>att</a:t>
            </a:r>
            <a:r>
              <a:rPr lang="en-US" sz="2000" dirty="0">
                <a:solidFill>
                  <a:schemeClr val="tx1"/>
                </a:solidFill>
              </a:rPr>
              <a:t> </a:t>
            </a:r>
            <a:r>
              <a:rPr lang="en-US" sz="2000" dirty="0" err="1">
                <a:solidFill>
                  <a:schemeClr val="tx1"/>
                </a:solidFill>
              </a:rPr>
              <a:t>vissa</a:t>
            </a:r>
            <a:r>
              <a:rPr lang="en-US" sz="2000" dirty="0">
                <a:solidFill>
                  <a:schemeClr val="tx1"/>
                </a:solidFill>
              </a:rPr>
              <a:t> </a:t>
            </a:r>
            <a:r>
              <a:rPr lang="en-US" sz="2000" dirty="0" err="1">
                <a:solidFill>
                  <a:schemeClr val="tx1"/>
                </a:solidFill>
              </a:rPr>
              <a:t>spelare</a:t>
            </a:r>
            <a:r>
              <a:rPr lang="en-US" sz="2000" dirty="0">
                <a:solidFill>
                  <a:schemeClr val="tx1"/>
                </a:solidFill>
              </a:rPr>
              <a:t> </a:t>
            </a:r>
            <a:r>
              <a:rPr lang="en-US" sz="2000" dirty="0" err="1">
                <a:solidFill>
                  <a:schemeClr val="tx1"/>
                </a:solidFill>
              </a:rPr>
              <a:t>kallas</a:t>
            </a:r>
            <a:r>
              <a:rPr lang="en-US" sz="2000" dirty="0">
                <a:solidFill>
                  <a:schemeClr val="tx1"/>
                </a:solidFill>
              </a:rPr>
              <a:t> in vid </a:t>
            </a:r>
            <a:r>
              <a:rPr lang="en-US" sz="2000" dirty="0" err="1">
                <a:solidFill>
                  <a:schemeClr val="tx1"/>
                </a:solidFill>
              </a:rPr>
              <a:t>frånvaro</a:t>
            </a:r>
            <a:endParaRPr lang="en-US" sz="2000" dirty="0">
              <a:solidFill>
                <a:schemeClr val="tx1"/>
              </a:solidFill>
            </a:endParaRPr>
          </a:p>
          <a:p>
            <a:pPr marL="285750" indent="-285750">
              <a:buFont typeface="Wingdings 3" panose="05040102010807070707" pitchFamily="18" charset="2"/>
              <a:buChar char=""/>
            </a:pPr>
            <a:r>
              <a:rPr lang="en-US" sz="2000" dirty="0" err="1">
                <a:solidFill>
                  <a:schemeClr val="tx1"/>
                </a:solidFill>
              </a:rPr>
              <a:t>Fokus</a:t>
            </a:r>
            <a:r>
              <a:rPr lang="en-US" sz="2000" dirty="0">
                <a:solidFill>
                  <a:schemeClr val="tx1"/>
                </a:solidFill>
              </a:rPr>
              <a:t> </a:t>
            </a:r>
            <a:r>
              <a:rPr lang="en-US" sz="2000" dirty="0" err="1">
                <a:solidFill>
                  <a:schemeClr val="tx1"/>
                </a:solidFill>
              </a:rPr>
              <a:t>på</a:t>
            </a:r>
            <a:r>
              <a:rPr lang="en-US" sz="2000" dirty="0">
                <a:solidFill>
                  <a:schemeClr val="tx1"/>
                </a:solidFill>
              </a:rPr>
              <a:t> </a:t>
            </a:r>
            <a:r>
              <a:rPr lang="en-US" sz="2000" dirty="0" err="1">
                <a:solidFill>
                  <a:schemeClr val="tx1"/>
                </a:solidFill>
              </a:rPr>
              <a:t>matcherna</a:t>
            </a:r>
            <a:r>
              <a:rPr lang="en-US" sz="2000" dirty="0">
                <a:solidFill>
                  <a:schemeClr val="tx1"/>
                </a:solidFill>
              </a:rPr>
              <a:t> </a:t>
            </a:r>
            <a:r>
              <a:rPr lang="en-US" sz="2000" dirty="0" err="1">
                <a:solidFill>
                  <a:schemeClr val="tx1"/>
                </a:solidFill>
              </a:rPr>
              <a:t>kommer</a:t>
            </a:r>
            <a:r>
              <a:rPr lang="en-US" sz="2000" dirty="0">
                <a:solidFill>
                  <a:schemeClr val="tx1"/>
                </a:solidFill>
              </a:rPr>
              <a:t> </a:t>
            </a:r>
            <a:r>
              <a:rPr lang="en-US" sz="2000" dirty="0" err="1">
                <a:solidFill>
                  <a:schemeClr val="tx1"/>
                </a:solidFill>
              </a:rPr>
              <a:t>från</a:t>
            </a:r>
            <a:r>
              <a:rPr lang="en-US" sz="2000" dirty="0">
                <a:solidFill>
                  <a:schemeClr val="tx1"/>
                </a:solidFill>
              </a:rPr>
              <a:t> </a:t>
            </a:r>
            <a:r>
              <a:rPr lang="en-US" sz="2000" dirty="0" err="1">
                <a:solidFill>
                  <a:schemeClr val="tx1"/>
                </a:solidFill>
              </a:rPr>
              <a:t>vår</a:t>
            </a:r>
            <a:r>
              <a:rPr lang="en-US" sz="2000" dirty="0">
                <a:solidFill>
                  <a:schemeClr val="tx1"/>
                </a:solidFill>
              </a:rPr>
              <a:t> </a:t>
            </a:r>
            <a:r>
              <a:rPr lang="en-US" sz="2000" dirty="0" err="1">
                <a:solidFill>
                  <a:schemeClr val="tx1"/>
                </a:solidFill>
              </a:rPr>
              <a:t>sida</a:t>
            </a:r>
            <a:r>
              <a:rPr lang="en-US" sz="2000" dirty="0">
                <a:solidFill>
                  <a:schemeClr val="tx1"/>
                </a:solidFill>
              </a:rPr>
              <a:t> </a:t>
            </a:r>
            <a:r>
              <a:rPr lang="en-US" sz="2000" u="sng" dirty="0" err="1">
                <a:solidFill>
                  <a:schemeClr val="tx1"/>
                </a:solidFill>
              </a:rPr>
              <a:t>inte</a:t>
            </a:r>
            <a:r>
              <a:rPr lang="en-US" sz="2000" dirty="0">
                <a:solidFill>
                  <a:schemeClr val="tx1"/>
                </a:solidFill>
              </a:rPr>
              <a:t> </a:t>
            </a:r>
            <a:r>
              <a:rPr lang="en-US" sz="2000" dirty="0" err="1">
                <a:solidFill>
                  <a:schemeClr val="tx1"/>
                </a:solidFill>
              </a:rPr>
              <a:t>att</a:t>
            </a:r>
            <a:r>
              <a:rPr lang="en-US" sz="2000" dirty="0">
                <a:solidFill>
                  <a:schemeClr val="tx1"/>
                </a:solidFill>
              </a:rPr>
              <a:t> </a:t>
            </a:r>
            <a:r>
              <a:rPr lang="en-US" sz="2000" dirty="0" err="1">
                <a:solidFill>
                  <a:schemeClr val="tx1"/>
                </a:solidFill>
              </a:rPr>
              <a:t>vara</a:t>
            </a:r>
            <a:r>
              <a:rPr lang="en-US" sz="2000" dirty="0">
                <a:solidFill>
                  <a:schemeClr val="tx1"/>
                </a:solidFill>
              </a:rPr>
              <a:t> </a:t>
            </a:r>
            <a:r>
              <a:rPr lang="en-US" sz="2000" dirty="0" err="1">
                <a:solidFill>
                  <a:schemeClr val="tx1"/>
                </a:solidFill>
              </a:rPr>
              <a:t>resultatet</a:t>
            </a:r>
            <a:r>
              <a:rPr lang="en-US" sz="2000" dirty="0">
                <a:solidFill>
                  <a:schemeClr val="tx1"/>
                </a:solidFill>
              </a:rPr>
              <a:t> </a:t>
            </a:r>
            <a:r>
              <a:rPr lang="en-US" sz="2000" dirty="0" err="1">
                <a:solidFill>
                  <a:schemeClr val="tx1"/>
                </a:solidFill>
              </a:rPr>
              <a:t>utan</a:t>
            </a:r>
            <a:r>
              <a:rPr lang="en-US" sz="2000" dirty="0">
                <a:solidFill>
                  <a:schemeClr val="tx1"/>
                </a:solidFill>
              </a:rPr>
              <a:t> </a:t>
            </a:r>
            <a:r>
              <a:rPr lang="en-US" sz="2000" dirty="0" err="1">
                <a:solidFill>
                  <a:schemeClr val="tx1"/>
                </a:solidFill>
              </a:rPr>
              <a:t>på</a:t>
            </a:r>
            <a:r>
              <a:rPr lang="en-US" sz="2000" dirty="0">
                <a:solidFill>
                  <a:schemeClr val="tx1"/>
                </a:solidFill>
              </a:rPr>
              <a:t> </a:t>
            </a:r>
            <a:r>
              <a:rPr lang="en-US" sz="2000" dirty="0" err="1">
                <a:solidFill>
                  <a:schemeClr val="tx1"/>
                </a:solidFill>
              </a:rPr>
              <a:t>utvecklingen</a:t>
            </a:r>
            <a:r>
              <a:rPr lang="en-US" sz="2000" dirty="0">
                <a:solidFill>
                  <a:schemeClr val="tx1"/>
                </a:solidFill>
              </a:rPr>
              <a:t> och </a:t>
            </a:r>
            <a:r>
              <a:rPr lang="en-US" sz="2000" dirty="0" err="1">
                <a:solidFill>
                  <a:schemeClr val="tx1"/>
                </a:solidFill>
              </a:rPr>
              <a:t>glädjen</a:t>
            </a:r>
            <a:r>
              <a:rPr lang="en-US" sz="2000" dirty="0">
                <a:solidFill>
                  <a:schemeClr val="tx1"/>
                </a:solidFill>
              </a:rPr>
              <a:t> till </a:t>
            </a:r>
            <a:r>
              <a:rPr lang="en-US" sz="2000" dirty="0" err="1">
                <a:solidFill>
                  <a:schemeClr val="tx1"/>
                </a:solidFill>
              </a:rPr>
              <a:t>fotboll</a:t>
            </a:r>
            <a:endParaRPr lang="en-US" sz="2000" dirty="0">
              <a:solidFill>
                <a:schemeClr val="tx1"/>
              </a:solidFill>
            </a:endParaRPr>
          </a:p>
          <a:p>
            <a:pPr>
              <a:buFont typeface="Wingdings 3" panose="05040102010807070707" pitchFamily="18" charset="2"/>
              <a:buChar char=""/>
            </a:pPr>
            <a:endParaRPr lang="en-US" u="sng" dirty="0">
              <a:solidFill>
                <a:schemeClr val="tx1"/>
              </a:solidFill>
            </a:endParaRPr>
          </a:p>
          <a:p>
            <a:pPr>
              <a:buFont typeface="Wingdings 3" panose="05040102010807070707" pitchFamily="18" charset="2"/>
              <a:buChar char=""/>
            </a:pPr>
            <a:endParaRPr lang="en-US" dirty="0">
              <a:solidFill>
                <a:schemeClr val="tx1"/>
              </a:solidFill>
            </a:endParaRPr>
          </a:p>
          <a:p>
            <a:pPr>
              <a:buFont typeface="Wingdings 3" panose="05040102010807070707" pitchFamily="18" charset="2"/>
              <a:buChar char=""/>
            </a:pPr>
            <a:endParaRPr lang="en-US" dirty="0">
              <a:solidFill>
                <a:schemeClr val="tx1"/>
              </a:solidFill>
            </a:endParaRPr>
          </a:p>
          <a:p>
            <a:pPr>
              <a:buFont typeface="Wingdings 3" panose="05040102010807070707" pitchFamily="18" charset="2"/>
              <a:buChar char=""/>
            </a:pPr>
            <a:endParaRPr lang="en-US" dirty="0">
              <a:solidFill>
                <a:schemeClr val="tx1"/>
              </a:solidFill>
            </a:endParaRPr>
          </a:p>
        </p:txBody>
      </p:sp>
    </p:spTree>
    <p:extLst>
      <p:ext uri="{BB962C8B-B14F-4D97-AF65-F5344CB8AC3E}">
        <p14:creationId xmlns:p14="http://schemas.microsoft.com/office/powerpoint/2010/main" val="3860100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831293-5D67-4484-9A64-F523E0583352}"/>
              </a:ext>
            </a:extLst>
          </p:cNvPr>
          <p:cNvSpPr/>
          <p:nvPr/>
        </p:nvSpPr>
        <p:spPr>
          <a:xfrm>
            <a:off x="7323589" y="914400"/>
            <a:ext cx="3565321" cy="1887523"/>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570C31-C197-4589-B06E-446E6FF98CC1}"/>
              </a:ext>
            </a:extLst>
          </p:cNvPr>
          <p:cNvSpPr>
            <a:spLocks noGrp="1"/>
          </p:cNvSpPr>
          <p:nvPr>
            <p:ph type="title"/>
          </p:nvPr>
        </p:nvSpPr>
        <p:spPr>
          <a:xfrm>
            <a:off x="791778" y="374130"/>
            <a:ext cx="7250527" cy="540270"/>
          </a:xfrm>
        </p:spPr>
        <p:txBody>
          <a:bodyPr>
            <a:normAutofit/>
          </a:bodyPr>
          <a:lstStyle/>
          <a:p>
            <a:r>
              <a:rPr lang="sv-SE" dirty="0"/>
              <a:t>MATCHVÄRD</a:t>
            </a:r>
          </a:p>
        </p:txBody>
      </p:sp>
      <p:sp>
        <p:nvSpPr>
          <p:cNvPr id="7" name="Rectangle 6">
            <a:extLst>
              <a:ext uri="{FF2B5EF4-FFF2-40B4-BE49-F238E27FC236}">
                <a16:creationId xmlns:a16="http://schemas.microsoft.com/office/drawing/2014/main" id="{4829871E-4BA9-4FCE-8A73-629ABCA25347}"/>
              </a:ext>
            </a:extLst>
          </p:cNvPr>
          <p:cNvSpPr/>
          <p:nvPr/>
        </p:nvSpPr>
        <p:spPr>
          <a:xfrm>
            <a:off x="256147" y="1200560"/>
            <a:ext cx="6096000" cy="4247317"/>
          </a:xfrm>
          <a:prstGeom prst="rect">
            <a:avLst/>
          </a:prstGeom>
        </p:spPr>
        <p:txBody>
          <a:bodyPr>
            <a:spAutoFit/>
          </a:bodyPr>
          <a:lstStyle/>
          <a:p>
            <a:r>
              <a:rPr lang="sv-SE" dirty="0"/>
              <a:t>Matchvärden ska: </a:t>
            </a:r>
          </a:p>
          <a:p>
            <a:r>
              <a:rPr lang="sv-SE" dirty="0"/>
              <a:t>• hälsa motståndarlag/domare välkomna och anvisa till omklädningsrum och toalett </a:t>
            </a:r>
          </a:p>
          <a:p>
            <a:r>
              <a:rPr lang="sv-SE" dirty="0"/>
              <a:t>• finnas tillgänglig för motståndarlagen och domaren för att svara på frågor </a:t>
            </a:r>
          </a:p>
          <a:p>
            <a:r>
              <a:rPr lang="sv-SE" dirty="0"/>
              <a:t>• vid match i fotboll hänvisa publiken till annan del av planen än där lagens avbytarbänk är belägen. Åskådare skall stå minst 2-3 meter från linjen. Ingen åskådare ska stå bakom målen. </a:t>
            </a:r>
          </a:p>
          <a:p>
            <a:r>
              <a:rPr lang="sv-SE" dirty="0"/>
              <a:t>• vara ett domarstöd i paus och efter match </a:t>
            </a:r>
          </a:p>
          <a:p>
            <a:r>
              <a:rPr lang="sv-SE" dirty="0"/>
              <a:t>• under match bevaka att ingen i publiken uppträder störande för ledare, spelare eller domare samt försöka stävja alla former av diskriminerande företeelser. • vid grövre händelser rapportera till Västerbottens Fotbollsförbund</a:t>
            </a:r>
          </a:p>
        </p:txBody>
      </p:sp>
      <p:sp>
        <p:nvSpPr>
          <p:cNvPr id="8" name="Rectangle 7">
            <a:extLst>
              <a:ext uri="{FF2B5EF4-FFF2-40B4-BE49-F238E27FC236}">
                <a16:creationId xmlns:a16="http://schemas.microsoft.com/office/drawing/2014/main" id="{BE0E4830-229B-402A-8F61-6F10942D158F}"/>
              </a:ext>
            </a:extLst>
          </p:cNvPr>
          <p:cNvSpPr/>
          <p:nvPr/>
        </p:nvSpPr>
        <p:spPr>
          <a:xfrm>
            <a:off x="6096000" y="5057275"/>
            <a:ext cx="6096000" cy="1200329"/>
          </a:xfrm>
          <a:prstGeom prst="rect">
            <a:avLst/>
          </a:prstGeom>
        </p:spPr>
        <p:txBody>
          <a:bodyPr>
            <a:spAutoFit/>
          </a:bodyPr>
          <a:lstStyle/>
          <a:p>
            <a:r>
              <a:rPr lang="sv-SE" dirty="0"/>
              <a:t>Matchvärden är föreningens representant för matchen. Det är därför viktigt att matchvärden uppträder korrekt och värdigt. Vi strävar efter att uppnå ett vårdat språk på och vid sidan av planen.</a:t>
            </a:r>
          </a:p>
        </p:txBody>
      </p:sp>
      <p:sp>
        <p:nvSpPr>
          <p:cNvPr id="5" name="Rectangle 4">
            <a:extLst>
              <a:ext uri="{FF2B5EF4-FFF2-40B4-BE49-F238E27FC236}">
                <a16:creationId xmlns:a16="http://schemas.microsoft.com/office/drawing/2014/main" id="{60DFB8BD-1065-480E-BF89-A9FC18B866AC}"/>
              </a:ext>
            </a:extLst>
          </p:cNvPr>
          <p:cNvSpPr/>
          <p:nvPr/>
        </p:nvSpPr>
        <p:spPr>
          <a:xfrm>
            <a:off x="7530962" y="1059930"/>
            <a:ext cx="3226076" cy="923330"/>
          </a:xfrm>
          <a:prstGeom prst="rect">
            <a:avLst/>
          </a:prstGeom>
        </p:spPr>
        <p:txBody>
          <a:bodyPr wrap="square">
            <a:spAutoFit/>
          </a:bodyPr>
          <a:lstStyle/>
          <a:p>
            <a:r>
              <a:rPr lang="sv-SE" dirty="0"/>
              <a:t>Vill vi att matchvärden läser en kort text innan hemmamatcherna startas? </a:t>
            </a:r>
          </a:p>
        </p:txBody>
      </p:sp>
    </p:spTree>
    <p:extLst>
      <p:ext uri="{BB962C8B-B14F-4D97-AF65-F5344CB8AC3E}">
        <p14:creationId xmlns:p14="http://schemas.microsoft.com/office/powerpoint/2010/main" val="4158518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4" name="Picture 3" descr="A football ball on a field&#10;&#10;Description automatically generated with medium confidence">
            <a:extLst>
              <a:ext uri="{FF2B5EF4-FFF2-40B4-BE49-F238E27FC236}">
                <a16:creationId xmlns:a16="http://schemas.microsoft.com/office/drawing/2014/main" id="{42275368-6204-4AAE-9CA7-9FDB25A48C10}"/>
              </a:ext>
            </a:extLst>
          </p:cNvPr>
          <p:cNvPicPr>
            <a:picLocks noChangeAspect="1"/>
          </p:cNvPicPr>
          <p:nvPr/>
        </p:nvPicPr>
        <p:blipFill rotWithShape="1">
          <a:blip r:embed="rId2"/>
          <a:srcRect l="20888" r="11025"/>
          <a:stretch/>
        </p:blipFill>
        <p:spPr>
          <a:xfrm>
            <a:off x="831" y="8399"/>
            <a:ext cx="3502025" cy="6857990"/>
          </a:xfrm>
          <a:prstGeom prst="rect">
            <a:avLst/>
          </a:prstGeom>
          <a:effectLst>
            <a:innerShdw blurRad="57150" dist="38100" dir="14460000">
              <a:prstClr val="black">
                <a:alpha val="70000"/>
              </a:prstClr>
            </a:innerShdw>
          </a:effectLst>
        </p:spPr>
      </p:pic>
      <p:sp>
        <p:nvSpPr>
          <p:cNvPr id="2" name="Rectangle 1">
            <a:extLst>
              <a:ext uri="{FF2B5EF4-FFF2-40B4-BE49-F238E27FC236}">
                <a16:creationId xmlns:a16="http://schemas.microsoft.com/office/drawing/2014/main" id="{A7F4DCC5-9538-40CC-99FD-73B33FAD2C77}"/>
              </a:ext>
            </a:extLst>
          </p:cNvPr>
          <p:cNvSpPr/>
          <p:nvPr/>
        </p:nvSpPr>
        <p:spPr>
          <a:xfrm>
            <a:off x="4412079" y="440319"/>
            <a:ext cx="6626072" cy="5958840"/>
          </a:xfrm>
          <a:prstGeom prst="rect">
            <a:avLst/>
          </a:prstGeom>
          <a:ln w="38100">
            <a:solidFill>
              <a:schemeClr val="tx1"/>
            </a:solidFill>
          </a:ln>
        </p:spPr>
        <p:txBody>
          <a:bodyPr vert="horz" lIns="91440" tIns="45720" rIns="91440" bIns="45720" rtlCol="0" anchor="ctr">
            <a:normAutofit/>
          </a:bodyPr>
          <a:lstStyle/>
          <a:p>
            <a:pPr>
              <a:lnSpc>
                <a:spcPct val="90000"/>
              </a:lnSpc>
              <a:spcBef>
                <a:spcPct val="20000"/>
              </a:spcBef>
              <a:spcAft>
                <a:spcPts val="600"/>
              </a:spcAft>
              <a:buClr>
                <a:schemeClr val="tx1"/>
              </a:buClr>
              <a:buSzPct val="80000"/>
              <a:buFont typeface="Wingdings 3" panose="05040102010807070707" pitchFamily="18" charset="2"/>
              <a:buChar char=""/>
            </a:pPr>
            <a:r>
              <a:rPr lang="en-US" sz="2200" dirty="0" err="1"/>
              <a:t>Sörfors</a:t>
            </a:r>
            <a:r>
              <a:rPr lang="en-US" sz="2200" dirty="0"/>
              <a:t> IF </a:t>
            </a:r>
            <a:r>
              <a:rPr lang="en-US" sz="2200" dirty="0" err="1"/>
              <a:t>hälsar</a:t>
            </a:r>
            <a:r>
              <a:rPr lang="en-US" sz="2200" dirty="0"/>
              <a:t> </a:t>
            </a:r>
            <a:r>
              <a:rPr lang="en-US" sz="2200" dirty="0" err="1"/>
              <a:t>alla</a:t>
            </a:r>
            <a:r>
              <a:rPr lang="en-US" sz="2200" dirty="0"/>
              <a:t> </a:t>
            </a:r>
            <a:r>
              <a:rPr lang="en-US" sz="2200" dirty="0" err="1"/>
              <a:t>välkomna</a:t>
            </a:r>
            <a:r>
              <a:rPr lang="en-US" sz="2200" dirty="0"/>
              <a:t> till </a:t>
            </a:r>
            <a:r>
              <a:rPr lang="en-US" sz="2200" dirty="0" err="1"/>
              <a:t>dagens</a:t>
            </a:r>
            <a:r>
              <a:rPr lang="en-US" sz="2200" dirty="0"/>
              <a:t> match </a:t>
            </a:r>
            <a:r>
              <a:rPr lang="en-US" sz="2200" dirty="0" err="1"/>
              <a:t>mellan</a:t>
            </a:r>
            <a:r>
              <a:rPr lang="en-US" sz="2200" dirty="0"/>
              <a:t> </a:t>
            </a:r>
            <a:r>
              <a:rPr lang="en-US" sz="2200" dirty="0" err="1"/>
              <a:t>Sörfors</a:t>
            </a:r>
            <a:r>
              <a:rPr lang="en-US" sz="2200" dirty="0"/>
              <a:t> IF och___________</a:t>
            </a:r>
          </a:p>
          <a:p>
            <a:pPr>
              <a:lnSpc>
                <a:spcPct val="90000"/>
              </a:lnSpc>
              <a:spcBef>
                <a:spcPct val="20000"/>
              </a:spcBef>
              <a:spcAft>
                <a:spcPts val="600"/>
              </a:spcAft>
              <a:buClr>
                <a:schemeClr val="tx1"/>
              </a:buClr>
              <a:buSzPct val="80000"/>
              <a:buFont typeface="Wingdings 3" panose="05040102010807070707" pitchFamily="18" charset="2"/>
              <a:buChar char=""/>
            </a:pPr>
            <a:endParaRPr lang="en-US" sz="2200" dirty="0"/>
          </a:p>
          <a:p>
            <a:pPr>
              <a:lnSpc>
                <a:spcPct val="90000"/>
              </a:lnSpc>
              <a:spcBef>
                <a:spcPct val="20000"/>
              </a:spcBef>
              <a:spcAft>
                <a:spcPts val="600"/>
              </a:spcAft>
              <a:buClr>
                <a:schemeClr val="tx1"/>
              </a:buClr>
              <a:buSzPct val="80000"/>
              <a:buFont typeface="Wingdings 3" panose="05040102010807070707" pitchFamily="18" charset="2"/>
              <a:buChar char=""/>
            </a:pPr>
            <a:r>
              <a:rPr lang="en-US" sz="2200" dirty="0"/>
              <a:t>	</a:t>
            </a:r>
            <a:r>
              <a:rPr lang="en-US" sz="2200" u="sng" dirty="0"/>
              <a:t>Vi </a:t>
            </a:r>
            <a:r>
              <a:rPr lang="en-US" sz="2200" u="sng" dirty="0" err="1"/>
              <a:t>vill</a:t>
            </a:r>
            <a:r>
              <a:rPr lang="en-US" sz="2200" u="sng" dirty="0"/>
              <a:t> </a:t>
            </a:r>
            <a:r>
              <a:rPr lang="en-US" sz="2200" u="sng" dirty="0" err="1"/>
              <a:t>påminna</a:t>
            </a:r>
            <a:r>
              <a:rPr lang="en-US" sz="2200" u="sng" dirty="0"/>
              <a:t> </a:t>
            </a:r>
            <a:r>
              <a:rPr lang="en-US" sz="2200" u="sng" dirty="0" err="1"/>
              <a:t>alla</a:t>
            </a:r>
            <a:r>
              <a:rPr lang="en-US" sz="2200" u="sng" dirty="0"/>
              <a:t> om </a:t>
            </a:r>
            <a:r>
              <a:rPr lang="en-US" sz="2200" u="sng" dirty="0" err="1"/>
              <a:t>att</a:t>
            </a:r>
            <a:r>
              <a:rPr lang="en-US" sz="2200" u="sng" dirty="0"/>
              <a:t>:</a:t>
            </a:r>
          </a:p>
          <a:p>
            <a:pPr>
              <a:lnSpc>
                <a:spcPct val="90000"/>
              </a:lnSpc>
              <a:spcBef>
                <a:spcPct val="20000"/>
              </a:spcBef>
              <a:spcAft>
                <a:spcPts val="600"/>
              </a:spcAft>
              <a:buClr>
                <a:schemeClr val="tx1"/>
              </a:buClr>
              <a:buSzPct val="80000"/>
              <a:buFont typeface="Wingdings 3" panose="05040102010807070707" pitchFamily="18" charset="2"/>
              <a:buChar char=""/>
            </a:pPr>
            <a:endParaRPr lang="en-US" sz="2200" u="sng" dirty="0"/>
          </a:p>
          <a:p>
            <a:pPr>
              <a:lnSpc>
                <a:spcPct val="90000"/>
              </a:lnSpc>
              <a:spcBef>
                <a:spcPct val="20000"/>
              </a:spcBef>
              <a:spcAft>
                <a:spcPts val="600"/>
              </a:spcAft>
              <a:buClr>
                <a:schemeClr val="tx1"/>
              </a:buClr>
              <a:buSzPct val="80000"/>
              <a:buFont typeface="Wingdings 3" panose="05040102010807070707" pitchFamily="18" charset="2"/>
              <a:buChar char=""/>
            </a:pPr>
            <a:r>
              <a:rPr lang="en-US" sz="2200" dirty="0"/>
              <a:t>Det </a:t>
            </a:r>
            <a:r>
              <a:rPr lang="en-US" sz="2200" dirty="0" err="1"/>
              <a:t>är</a:t>
            </a:r>
            <a:r>
              <a:rPr lang="en-US" sz="2200" dirty="0"/>
              <a:t> barn </a:t>
            </a:r>
            <a:r>
              <a:rPr lang="en-US" sz="2200" dirty="0" err="1"/>
              <a:t>som</a:t>
            </a:r>
            <a:r>
              <a:rPr lang="en-US" sz="2200" dirty="0"/>
              <a:t> </a:t>
            </a:r>
            <a:r>
              <a:rPr lang="en-US" sz="2200" dirty="0" err="1"/>
              <a:t>spelar</a:t>
            </a:r>
            <a:r>
              <a:rPr lang="en-US" sz="2200" dirty="0"/>
              <a:t> </a:t>
            </a:r>
            <a:r>
              <a:rPr lang="en-US" sz="2200" dirty="0" err="1"/>
              <a:t>fotboll</a:t>
            </a:r>
            <a:r>
              <a:rPr lang="en-US" sz="2200" dirty="0"/>
              <a:t> </a:t>
            </a:r>
          </a:p>
          <a:p>
            <a:pPr marL="285750" indent="-285750">
              <a:lnSpc>
                <a:spcPct val="90000"/>
              </a:lnSpc>
              <a:spcBef>
                <a:spcPct val="20000"/>
              </a:spcBef>
              <a:spcAft>
                <a:spcPts val="600"/>
              </a:spcAft>
              <a:buClr>
                <a:schemeClr val="tx1"/>
              </a:buClr>
              <a:buSzPct val="80000"/>
              <a:buFont typeface="Wingdings 3" panose="05040102010807070707" pitchFamily="18" charset="2"/>
              <a:buChar char=""/>
            </a:pPr>
            <a:r>
              <a:rPr lang="en-US" sz="2200" dirty="0" err="1"/>
              <a:t>Glädje</a:t>
            </a:r>
            <a:r>
              <a:rPr lang="en-US" sz="2200" dirty="0"/>
              <a:t> och </a:t>
            </a:r>
            <a:r>
              <a:rPr lang="en-US" sz="2200" dirty="0" err="1"/>
              <a:t>utveckling</a:t>
            </a:r>
            <a:r>
              <a:rPr lang="en-US" sz="2200" dirty="0"/>
              <a:t> </a:t>
            </a:r>
            <a:r>
              <a:rPr lang="en-US" sz="2200" dirty="0" err="1"/>
              <a:t>är</a:t>
            </a:r>
            <a:r>
              <a:rPr lang="en-US" sz="2200" dirty="0"/>
              <a:t> ALLTID </a:t>
            </a:r>
            <a:r>
              <a:rPr lang="en-US" sz="2200" dirty="0" err="1"/>
              <a:t>viktigare</a:t>
            </a:r>
            <a:r>
              <a:rPr lang="en-US" sz="2200" dirty="0"/>
              <a:t> </a:t>
            </a:r>
            <a:r>
              <a:rPr lang="en-US" sz="2200" dirty="0" err="1"/>
              <a:t>än</a:t>
            </a:r>
            <a:r>
              <a:rPr lang="en-US" sz="2200" dirty="0"/>
              <a:t> </a:t>
            </a:r>
            <a:r>
              <a:rPr lang="en-US" sz="2200" dirty="0" err="1"/>
              <a:t>resultat</a:t>
            </a:r>
            <a:r>
              <a:rPr lang="en-US" sz="2200" dirty="0"/>
              <a:t>.</a:t>
            </a:r>
          </a:p>
          <a:p>
            <a:pPr marL="285750" indent="-285750">
              <a:lnSpc>
                <a:spcPct val="90000"/>
              </a:lnSpc>
              <a:spcBef>
                <a:spcPct val="20000"/>
              </a:spcBef>
              <a:spcAft>
                <a:spcPts val="600"/>
              </a:spcAft>
              <a:buClr>
                <a:schemeClr val="tx1"/>
              </a:buClr>
              <a:buSzPct val="80000"/>
              <a:buFont typeface="Wingdings 3" panose="05040102010807070707" pitchFamily="18" charset="2"/>
              <a:buChar char=""/>
            </a:pPr>
            <a:r>
              <a:rPr lang="en-US" sz="2200" dirty="0" err="1"/>
              <a:t>Alla</a:t>
            </a:r>
            <a:r>
              <a:rPr lang="en-US" sz="2200" dirty="0"/>
              <a:t> </a:t>
            </a:r>
            <a:r>
              <a:rPr lang="en-US" sz="2200" dirty="0" err="1"/>
              <a:t>åskådare</a:t>
            </a:r>
            <a:r>
              <a:rPr lang="en-US" sz="2200" dirty="0"/>
              <a:t> </a:t>
            </a:r>
            <a:r>
              <a:rPr lang="en-US" sz="2200" dirty="0" err="1"/>
              <a:t>är</a:t>
            </a:r>
            <a:r>
              <a:rPr lang="en-US" sz="2200" dirty="0"/>
              <a:t> </a:t>
            </a:r>
            <a:r>
              <a:rPr lang="en-US" sz="2200" dirty="0" err="1"/>
              <a:t>förebilder</a:t>
            </a:r>
            <a:r>
              <a:rPr lang="en-US" sz="2200" dirty="0"/>
              <a:t> och </a:t>
            </a:r>
            <a:r>
              <a:rPr lang="en-US" sz="2200" dirty="0" err="1"/>
              <a:t>tillsammans</a:t>
            </a:r>
            <a:r>
              <a:rPr lang="en-US" sz="2200" dirty="0"/>
              <a:t> </a:t>
            </a:r>
            <a:r>
              <a:rPr lang="en-US" sz="2200" dirty="0" err="1"/>
              <a:t>hjälps</a:t>
            </a:r>
            <a:r>
              <a:rPr lang="en-US" sz="2200" dirty="0"/>
              <a:t> vi </a:t>
            </a:r>
            <a:r>
              <a:rPr lang="en-US" sz="2200" dirty="0" err="1"/>
              <a:t>åt</a:t>
            </a:r>
            <a:r>
              <a:rPr lang="en-US" sz="2200" dirty="0"/>
              <a:t> </a:t>
            </a:r>
            <a:r>
              <a:rPr lang="en-US" sz="2200" dirty="0" err="1"/>
              <a:t>att</a:t>
            </a:r>
            <a:r>
              <a:rPr lang="en-US" sz="2200" dirty="0"/>
              <a:t> </a:t>
            </a:r>
            <a:r>
              <a:rPr lang="en-US" sz="2200" dirty="0" err="1"/>
              <a:t>skapa</a:t>
            </a:r>
            <a:r>
              <a:rPr lang="en-US" sz="2200" dirty="0"/>
              <a:t> </a:t>
            </a:r>
            <a:r>
              <a:rPr lang="en-US" sz="2200" dirty="0" err="1"/>
              <a:t>en</a:t>
            </a:r>
            <a:r>
              <a:rPr lang="en-US" sz="2200" dirty="0"/>
              <a:t> </a:t>
            </a:r>
            <a:r>
              <a:rPr lang="en-US" sz="2200" dirty="0" err="1"/>
              <a:t>positiv</a:t>
            </a:r>
            <a:r>
              <a:rPr lang="en-US" sz="2200" dirty="0"/>
              <a:t> </a:t>
            </a:r>
            <a:r>
              <a:rPr lang="en-US" sz="2200" dirty="0" err="1"/>
              <a:t>miljö</a:t>
            </a:r>
            <a:r>
              <a:rPr lang="en-US" sz="2200" dirty="0"/>
              <a:t>, </a:t>
            </a:r>
            <a:r>
              <a:rPr lang="en-US" sz="2200" dirty="0" err="1"/>
              <a:t>genom</a:t>
            </a:r>
            <a:r>
              <a:rPr lang="en-US" sz="2200" dirty="0"/>
              <a:t> </a:t>
            </a:r>
            <a:r>
              <a:rPr lang="en-US" sz="2200" dirty="0" err="1"/>
              <a:t>att</a:t>
            </a:r>
            <a:r>
              <a:rPr lang="en-US" sz="2200" dirty="0"/>
              <a:t> </a:t>
            </a:r>
            <a:r>
              <a:rPr lang="en-US" sz="2200" dirty="0" err="1"/>
              <a:t>heja</a:t>
            </a:r>
            <a:r>
              <a:rPr lang="en-US" sz="2200" dirty="0"/>
              <a:t> och </a:t>
            </a:r>
            <a:r>
              <a:rPr lang="en-US" sz="2200" dirty="0" err="1"/>
              <a:t>stötta</a:t>
            </a:r>
            <a:r>
              <a:rPr lang="en-US" sz="2200" dirty="0"/>
              <a:t> </a:t>
            </a:r>
            <a:r>
              <a:rPr lang="en-US" sz="2200" dirty="0" err="1"/>
              <a:t>både</a:t>
            </a:r>
            <a:r>
              <a:rPr lang="en-US" sz="2200" dirty="0"/>
              <a:t> </a:t>
            </a:r>
            <a:r>
              <a:rPr lang="en-US" sz="2200" dirty="0" err="1"/>
              <a:t>spelare</a:t>
            </a:r>
            <a:r>
              <a:rPr lang="en-US" sz="2200" dirty="0"/>
              <a:t> och </a:t>
            </a:r>
            <a:r>
              <a:rPr lang="en-US" sz="2200" dirty="0" err="1"/>
              <a:t>domare</a:t>
            </a:r>
            <a:r>
              <a:rPr lang="en-US" sz="2200" dirty="0"/>
              <a:t>.</a:t>
            </a:r>
          </a:p>
          <a:p>
            <a:pPr marL="285750" indent="-285750">
              <a:lnSpc>
                <a:spcPct val="90000"/>
              </a:lnSpc>
              <a:spcBef>
                <a:spcPct val="20000"/>
              </a:spcBef>
              <a:spcAft>
                <a:spcPts val="600"/>
              </a:spcAft>
              <a:buClr>
                <a:schemeClr val="tx1"/>
              </a:buClr>
              <a:buSzPct val="80000"/>
              <a:buFont typeface="Wingdings 3" panose="05040102010807070707" pitchFamily="18" charset="2"/>
              <a:buChar char=""/>
            </a:pPr>
            <a:r>
              <a:rPr lang="en-US" sz="2200" dirty="0" err="1"/>
              <a:t>Dagens</a:t>
            </a:r>
            <a:r>
              <a:rPr lang="en-US" sz="2200" dirty="0"/>
              <a:t> </a:t>
            </a:r>
            <a:r>
              <a:rPr lang="en-US" sz="2200" dirty="0" err="1"/>
              <a:t>domare</a:t>
            </a:r>
            <a:r>
              <a:rPr lang="en-US" sz="2200" dirty="0"/>
              <a:t> </a:t>
            </a:r>
            <a:r>
              <a:rPr lang="en-US" sz="2200" dirty="0" err="1"/>
              <a:t>heter</a:t>
            </a:r>
            <a:r>
              <a:rPr lang="en-US" sz="2200" dirty="0"/>
              <a:t> __________ och </a:t>
            </a:r>
            <a:r>
              <a:rPr lang="en-US" sz="2200" dirty="0" err="1"/>
              <a:t>är</a:t>
            </a:r>
            <a:r>
              <a:rPr lang="en-US" sz="2200" dirty="0"/>
              <a:t> under utbildning. Detta </a:t>
            </a:r>
            <a:r>
              <a:rPr lang="en-US" sz="2200" dirty="0" err="1"/>
              <a:t>skall</a:t>
            </a:r>
            <a:r>
              <a:rPr lang="en-US" sz="2200" dirty="0"/>
              <a:t> </a:t>
            </a:r>
            <a:r>
              <a:rPr lang="en-US" sz="2200" dirty="0" err="1"/>
              <a:t>respekteras</a:t>
            </a:r>
            <a:r>
              <a:rPr lang="en-US" sz="2200" dirty="0"/>
              <a:t> av </a:t>
            </a:r>
            <a:r>
              <a:rPr lang="en-US" sz="2200" dirty="0" err="1"/>
              <a:t>alla</a:t>
            </a:r>
            <a:r>
              <a:rPr lang="en-US" sz="2200" dirty="0"/>
              <a:t>.</a:t>
            </a:r>
            <a:endParaRPr lang="en-US" dirty="0">
              <a:solidFill>
                <a:schemeClr val="bg2">
                  <a:lumMod val="75000"/>
                </a:schemeClr>
              </a:solidFill>
            </a:endParaRPr>
          </a:p>
          <a:p>
            <a:pPr marL="285750" indent="-285750">
              <a:lnSpc>
                <a:spcPct val="90000"/>
              </a:lnSpc>
              <a:spcBef>
                <a:spcPct val="20000"/>
              </a:spcBef>
              <a:spcAft>
                <a:spcPts val="600"/>
              </a:spcAft>
              <a:buClr>
                <a:schemeClr val="tx1"/>
              </a:buClr>
              <a:buSzPct val="80000"/>
              <a:buFont typeface="Wingdings 3" panose="05040102010807070707" pitchFamily="18" charset="2"/>
              <a:buChar char=""/>
            </a:pPr>
            <a:endParaRPr lang="en-US" dirty="0">
              <a:solidFill>
                <a:schemeClr val="bg2">
                  <a:lumMod val="75000"/>
                </a:schemeClr>
              </a:solidFill>
            </a:endParaRPr>
          </a:p>
        </p:txBody>
      </p:sp>
    </p:spTree>
    <p:extLst>
      <p:ext uri="{BB962C8B-B14F-4D97-AF65-F5344CB8AC3E}">
        <p14:creationId xmlns:p14="http://schemas.microsoft.com/office/powerpoint/2010/main" val="764221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12353</TotalTime>
  <Words>1632</Words>
  <Application>Microsoft Office PowerPoint</Application>
  <PresentationFormat>Widescreen</PresentationFormat>
  <Paragraphs>239</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Century Gothic</vt:lpstr>
      <vt:lpstr>lato</vt:lpstr>
      <vt:lpstr>Tw Cen MT</vt:lpstr>
      <vt:lpstr>Wingdings 3</vt:lpstr>
      <vt:lpstr>Slice</vt:lpstr>
      <vt:lpstr>SÖRFORS IF P-12/13 FÖRÄLDRAMÖTE</vt:lpstr>
      <vt:lpstr>SÖRFORS IF  VÄRDEGRUND OCH VISION</vt:lpstr>
      <vt:lpstr>Vår målsättning är att ERBJUDA SPELARNA</vt:lpstr>
      <vt:lpstr>PowerPoint Presentation</vt:lpstr>
      <vt:lpstr>UTVECKLINGSSAMTAL</vt:lpstr>
      <vt:lpstr>HUR SPELAR 10-12 åringar fotboll?</vt:lpstr>
      <vt:lpstr>PowerPoint Presentation</vt:lpstr>
      <vt:lpstr>MATCHVÄRD</vt:lpstr>
      <vt:lpstr>PowerPoint Presentation</vt:lpstr>
      <vt:lpstr>PowerPoint Presentation</vt:lpstr>
      <vt:lpstr>Dagens FÖREBILD  - FEEDBACK</vt:lpstr>
      <vt:lpstr>SÖRFORS IF P-12/13 Säsong 2023</vt:lpstr>
      <vt:lpstr>INGEN KAN GÖRA ALLT  MEN ALLA KAN GÖRA NÅTT</vt:lpstr>
      <vt:lpstr>SÖRFORS IF – P 12/13</vt:lpstr>
      <vt:lpstr>FÖRÄLDER</vt:lpstr>
      <vt:lpstr>KLÄDER</vt:lpstr>
      <vt:lpstr>IDROTTSLOPPIS I SÖRFORS</vt:lpstr>
      <vt:lpstr>VÄLKOMMEN PÅ UTPROVNINGSDAG</vt:lpstr>
      <vt:lpstr>Loppis med idrottsfokus i Sörfors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SÖRFORS IF PF-12 FÖRÄLDRAMÖTE</dc:title>
  <dc:creator>Gustafsson, Patrik (GE Healthcare)</dc:creator>
  <cp:lastModifiedBy>Gustafsson, Patrik</cp:lastModifiedBy>
  <cp:revision>170</cp:revision>
  <dcterms:created xsi:type="dcterms:W3CDTF">2018-08-07T20:43:43Z</dcterms:created>
  <dcterms:modified xsi:type="dcterms:W3CDTF">2023-04-04T08:13:15Z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8041ff-f5de-4583-8841-e2a1851ee5d2_Enabled">
    <vt:lpwstr>true</vt:lpwstr>
  </property>
  <property fmtid="{D5CDD505-2E9C-101B-9397-08002B2CF9AE}" pid="3" name="MSIP_Label_f48041ff-f5de-4583-8841-e2a1851ee5d2_SetDate">
    <vt:lpwstr>2023-04-04T08:13:15Z</vt:lpwstr>
  </property>
  <property fmtid="{D5CDD505-2E9C-101B-9397-08002B2CF9AE}" pid="4" name="MSIP_Label_f48041ff-f5de-4583-8841-e2a1851ee5d2_Method">
    <vt:lpwstr>Privileged</vt:lpwstr>
  </property>
  <property fmtid="{D5CDD505-2E9C-101B-9397-08002B2CF9AE}" pid="5" name="MSIP_Label_f48041ff-f5de-4583-8841-e2a1851ee5d2_Name">
    <vt:lpwstr>Confidential</vt:lpwstr>
  </property>
  <property fmtid="{D5CDD505-2E9C-101B-9397-08002B2CF9AE}" pid="6" name="MSIP_Label_f48041ff-f5de-4583-8841-e2a1851ee5d2_SiteId">
    <vt:lpwstr>771c9c47-7f24-44dc-958e-34f8713a8394</vt:lpwstr>
  </property>
  <property fmtid="{D5CDD505-2E9C-101B-9397-08002B2CF9AE}" pid="7" name="MSIP_Label_f48041ff-f5de-4583-8841-e2a1851ee5d2_ActionId">
    <vt:lpwstr>7148aa87-3e38-4711-a200-a6fc03f89923</vt:lpwstr>
  </property>
  <property fmtid="{D5CDD505-2E9C-101B-9397-08002B2CF9AE}" pid="8" name="MSIP_Label_f48041ff-f5de-4583-8841-e2a1851ee5d2_ContentBits">
    <vt:lpwstr>2</vt:lpwstr>
  </property>
</Properties>
</file>