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2" r:id="rId2"/>
    <p:sldId id="257" r:id="rId3"/>
    <p:sldId id="279" r:id="rId4"/>
    <p:sldId id="285" r:id="rId5"/>
    <p:sldId id="445" r:id="rId6"/>
    <p:sldId id="447" r:id="rId7"/>
    <p:sldId id="450" r:id="rId8"/>
    <p:sldId id="451" r:id="rId9"/>
    <p:sldId id="458" r:id="rId10"/>
    <p:sldId id="459" r:id="rId11"/>
    <p:sldId id="460" r:id="rId12"/>
    <p:sldId id="337" r:id="rId13"/>
    <p:sldId id="449" r:id="rId14"/>
    <p:sldId id="457" r:id="rId15"/>
    <p:sldId id="341" r:id="rId16"/>
    <p:sldId id="448" r:id="rId17"/>
    <p:sldId id="456" r:id="rId18"/>
    <p:sldId id="454" r:id="rId19"/>
    <p:sldId id="453"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33E"/>
    <a:srgbClr val="007EBC"/>
    <a:srgbClr val="07D1E6"/>
    <a:srgbClr val="E4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431" autoAdjust="0"/>
  </p:normalViewPr>
  <p:slideViewPr>
    <p:cSldViewPr snapToGrid="0">
      <p:cViewPr varScale="1">
        <p:scale>
          <a:sx n="133" d="100"/>
          <a:sy n="133" d="100"/>
        </p:scale>
        <p:origin x="3528" y="132"/>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6E029-F976-439B-B964-FBC81E73F9C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0E95475F-F200-4DDD-8670-100F81C7A4B9}">
      <dgm:prSet phldrT="[Text]"/>
      <dgm:spPr/>
      <dgm:t>
        <a:bodyPr/>
        <a:lstStyle/>
        <a:p>
          <a:r>
            <a:rPr lang="sv-SE" dirty="0"/>
            <a:t>Steg1</a:t>
          </a:r>
        </a:p>
      </dgm:t>
    </dgm:pt>
    <dgm:pt modelId="{10E21519-B6F2-4BEB-BA7F-8AFBB5DAC871}" type="parTrans" cxnId="{9BDF7C9F-BEF4-4383-AC00-C5BABE02AC7A}">
      <dgm:prSet/>
      <dgm:spPr/>
      <dgm:t>
        <a:bodyPr/>
        <a:lstStyle/>
        <a:p>
          <a:endParaRPr lang="sv-SE"/>
        </a:p>
      </dgm:t>
    </dgm:pt>
    <dgm:pt modelId="{BD3CF927-C4D8-4FF1-BF4B-A1A9496F03D6}" type="sibTrans" cxnId="{9BDF7C9F-BEF4-4383-AC00-C5BABE02AC7A}">
      <dgm:prSet/>
      <dgm:spPr/>
      <dgm:t>
        <a:bodyPr/>
        <a:lstStyle/>
        <a:p>
          <a:endParaRPr lang="sv-SE"/>
        </a:p>
      </dgm:t>
    </dgm:pt>
    <dgm:pt modelId="{051A971C-2204-4CF0-9411-AA4C07F880FF}">
      <dgm:prSet phldrT="[Text]"/>
      <dgm:spPr/>
      <dgm:t>
        <a:bodyPr/>
        <a:lstStyle/>
        <a:p>
          <a:r>
            <a:rPr lang="sv-SE" dirty="0"/>
            <a:t>Steg 2</a:t>
          </a:r>
        </a:p>
      </dgm:t>
    </dgm:pt>
    <dgm:pt modelId="{17E52935-0559-4F76-91F1-D67188229D56}" type="parTrans" cxnId="{0556B814-FB62-4C54-A8F7-2ED489C89964}">
      <dgm:prSet/>
      <dgm:spPr/>
      <dgm:t>
        <a:bodyPr/>
        <a:lstStyle/>
        <a:p>
          <a:endParaRPr lang="sv-SE"/>
        </a:p>
      </dgm:t>
    </dgm:pt>
    <dgm:pt modelId="{071475C9-9768-47DA-B45E-6A78688BDF63}" type="sibTrans" cxnId="{0556B814-FB62-4C54-A8F7-2ED489C89964}">
      <dgm:prSet/>
      <dgm:spPr/>
      <dgm:t>
        <a:bodyPr/>
        <a:lstStyle/>
        <a:p>
          <a:endParaRPr lang="sv-SE"/>
        </a:p>
      </dgm:t>
    </dgm:pt>
    <dgm:pt modelId="{01D4E8E5-91AC-485B-A3BF-DC16A62293F8}">
      <dgm:prSet phldrT="[Text]"/>
      <dgm:spPr/>
      <dgm:t>
        <a:bodyPr/>
        <a:lstStyle/>
        <a:p>
          <a:r>
            <a:rPr lang="sv-SE" dirty="0"/>
            <a:t>Steg 3</a:t>
          </a:r>
        </a:p>
      </dgm:t>
    </dgm:pt>
    <dgm:pt modelId="{FEC98AE0-5EF2-46FE-8EEF-54A0E738F7D6}" type="parTrans" cxnId="{7571D234-6A6B-4D76-BAE1-D76948F8AE22}">
      <dgm:prSet/>
      <dgm:spPr/>
      <dgm:t>
        <a:bodyPr/>
        <a:lstStyle/>
        <a:p>
          <a:endParaRPr lang="sv-SE"/>
        </a:p>
      </dgm:t>
    </dgm:pt>
    <dgm:pt modelId="{0D776D79-3751-4FA0-97F1-C7D8E762BEE1}" type="sibTrans" cxnId="{7571D234-6A6B-4D76-BAE1-D76948F8AE22}">
      <dgm:prSet/>
      <dgm:spPr/>
      <dgm:t>
        <a:bodyPr/>
        <a:lstStyle/>
        <a:p>
          <a:endParaRPr lang="sv-SE"/>
        </a:p>
      </dgm:t>
    </dgm:pt>
    <dgm:pt modelId="{A388AA26-E0C6-4E8C-B740-745B17129050}" type="pres">
      <dgm:prSet presAssocID="{1576E029-F976-439B-B964-FBC81E73F9C0}" presName="rootnode" presStyleCnt="0">
        <dgm:presLayoutVars>
          <dgm:chMax/>
          <dgm:chPref/>
          <dgm:dir/>
          <dgm:animLvl val="lvl"/>
        </dgm:presLayoutVars>
      </dgm:prSet>
      <dgm:spPr/>
    </dgm:pt>
    <dgm:pt modelId="{81ACCE80-F8BE-4618-B6F0-192B338B5D0F}" type="pres">
      <dgm:prSet presAssocID="{0E95475F-F200-4DDD-8670-100F81C7A4B9}" presName="composite" presStyleCnt="0"/>
      <dgm:spPr/>
    </dgm:pt>
    <dgm:pt modelId="{03F78652-A3E9-430A-8D58-1AC31ACF67EE}" type="pres">
      <dgm:prSet presAssocID="{0E95475F-F200-4DDD-8670-100F81C7A4B9}" presName="LShape" presStyleLbl="alignNode1" presStyleIdx="0" presStyleCnt="5"/>
      <dgm:spPr/>
    </dgm:pt>
    <dgm:pt modelId="{09031FAC-030F-41F6-9557-8B57BA05A63A}" type="pres">
      <dgm:prSet presAssocID="{0E95475F-F200-4DDD-8670-100F81C7A4B9}" presName="ParentText" presStyleLbl="revTx" presStyleIdx="0" presStyleCnt="3">
        <dgm:presLayoutVars>
          <dgm:chMax val="0"/>
          <dgm:chPref val="0"/>
          <dgm:bulletEnabled val="1"/>
        </dgm:presLayoutVars>
      </dgm:prSet>
      <dgm:spPr/>
    </dgm:pt>
    <dgm:pt modelId="{C248B1B8-C85D-4E3E-8C2F-C2B3200872D3}" type="pres">
      <dgm:prSet presAssocID="{0E95475F-F200-4DDD-8670-100F81C7A4B9}" presName="Triangle" presStyleLbl="alignNode1" presStyleIdx="1" presStyleCnt="5"/>
      <dgm:spPr/>
    </dgm:pt>
    <dgm:pt modelId="{03D85E55-8017-459E-BCC2-242C3AA08A67}" type="pres">
      <dgm:prSet presAssocID="{BD3CF927-C4D8-4FF1-BF4B-A1A9496F03D6}" presName="sibTrans" presStyleCnt="0"/>
      <dgm:spPr/>
    </dgm:pt>
    <dgm:pt modelId="{B21CB4C8-21E1-45FD-B4F0-011D232AE700}" type="pres">
      <dgm:prSet presAssocID="{BD3CF927-C4D8-4FF1-BF4B-A1A9496F03D6}" presName="space" presStyleCnt="0"/>
      <dgm:spPr/>
    </dgm:pt>
    <dgm:pt modelId="{CB53881E-80CD-4D1E-8C21-4327D8AF985B}" type="pres">
      <dgm:prSet presAssocID="{051A971C-2204-4CF0-9411-AA4C07F880FF}" presName="composite" presStyleCnt="0"/>
      <dgm:spPr/>
    </dgm:pt>
    <dgm:pt modelId="{345592EE-77A7-40BE-90F8-1A2D45FCD975}" type="pres">
      <dgm:prSet presAssocID="{051A971C-2204-4CF0-9411-AA4C07F880FF}" presName="LShape" presStyleLbl="alignNode1" presStyleIdx="2" presStyleCnt="5"/>
      <dgm:spPr/>
    </dgm:pt>
    <dgm:pt modelId="{289C2556-121B-4E34-BC22-101C33F511C3}" type="pres">
      <dgm:prSet presAssocID="{051A971C-2204-4CF0-9411-AA4C07F880FF}" presName="ParentText" presStyleLbl="revTx" presStyleIdx="1" presStyleCnt="3">
        <dgm:presLayoutVars>
          <dgm:chMax val="0"/>
          <dgm:chPref val="0"/>
          <dgm:bulletEnabled val="1"/>
        </dgm:presLayoutVars>
      </dgm:prSet>
      <dgm:spPr/>
    </dgm:pt>
    <dgm:pt modelId="{432620EF-68A2-4E92-95A5-8264B0BCBEDF}" type="pres">
      <dgm:prSet presAssocID="{051A971C-2204-4CF0-9411-AA4C07F880FF}" presName="Triangle" presStyleLbl="alignNode1" presStyleIdx="3" presStyleCnt="5"/>
      <dgm:spPr/>
    </dgm:pt>
    <dgm:pt modelId="{D3A81100-82C5-4A94-87B0-8EF114749730}" type="pres">
      <dgm:prSet presAssocID="{071475C9-9768-47DA-B45E-6A78688BDF63}" presName="sibTrans" presStyleCnt="0"/>
      <dgm:spPr/>
    </dgm:pt>
    <dgm:pt modelId="{8F9AE37F-3733-4638-B5DA-A5349A6A2091}" type="pres">
      <dgm:prSet presAssocID="{071475C9-9768-47DA-B45E-6A78688BDF63}" presName="space" presStyleCnt="0"/>
      <dgm:spPr/>
    </dgm:pt>
    <dgm:pt modelId="{08EB7E1A-5567-40EB-A1F3-4D25F8DCB826}" type="pres">
      <dgm:prSet presAssocID="{01D4E8E5-91AC-485B-A3BF-DC16A62293F8}" presName="composite" presStyleCnt="0"/>
      <dgm:spPr/>
    </dgm:pt>
    <dgm:pt modelId="{139593A7-734F-4251-B2E9-261F787E456F}" type="pres">
      <dgm:prSet presAssocID="{01D4E8E5-91AC-485B-A3BF-DC16A62293F8}" presName="LShape" presStyleLbl="alignNode1" presStyleIdx="4" presStyleCnt="5"/>
      <dgm:spPr/>
    </dgm:pt>
    <dgm:pt modelId="{971E854E-E8C3-42F9-A5D8-037183F87746}" type="pres">
      <dgm:prSet presAssocID="{01D4E8E5-91AC-485B-A3BF-DC16A62293F8}" presName="ParentText" presStyleLbl="revTx" presStyleIdx="2" presStyleCnt="3">
        <dgm:presLayoutVars>
          <dgm:chMax val="0"/>
          <dgm:chPref val="0"/>
          <dgm:bulletEnabled val="1"/>
        </dgm:presLayoutVars>
      </dgm:prSet>
      <dgm:spPr/>
    </dgm:pt>
  </dgm:ptLst>
  <dgm:cxnLst>
    <dgm:cxn modelId="{53492603-153D-4503-BB50-3F6833ABEEFA}" type="presOf" srcId="{051A971C-2204-4CF0-9411-AA4C07F880FF}" destId="{289C2556-121B-4E34-BC22-101C33F511C3}" srcOrd="0" destOrd="0" presId="urn:microsoft.com/office/officeart/2009/3/layout/StepUpProcess"/>
    <dgm:cxn modelId="{0556B814-FB62-4C54-A8F7-2ED489C89964}" srcId="{1576E029-F976-439B-B964-FBC81E73F9C0}" destId="{051A971C-2204-4CF0-9411-AA4C07F880FF}" srcOrd="1" destOrd="0" parTransId="{17E52935-0559-4F76-91F1-D67188229D56}" sibTransId="{071475C9-9768-47DA-B45E-6A78688BDF63}"/>
    <dgm:cxn modelId="{7571D234-6A6B-4D76-BAE1-D76948F8AE22}" srcId="{1576E029-F976-439B-B964-FBC81E73F9C0}" destId="{01D4E8E5-91AC-485B-A3BF-DC16A62293F8}" srcOrd="2" destOrd="0" parTransId="{FEC98AE0-5EF2-46FE-8EEF-54A0E738F7D6}" sibTransId="{0D776D79-3751-4FA0-97F1-C7D8E762BEE1}"/>
    <dgm:cxn modelId="{4E614366-196E-4531-AA4C-FA3BB3B6DCF7}" type="presOf" srcId="{1576E029-F976-439B-B964-FBC81E73F9C0}" destId="{A388AA26-E0C6-4E8C-B740-745B17129050}" srcOrd="0" destOrd="0" presId="urn:microsoft.com/office/officeart/2009/3/layout/StepUpProcess"/>
    <dgm:cxn modelId="{9BDF7C9F-BEF4-4383-AC00-C5BABE02AC7A}" srcId="{1576E029-F976-439B-B964-FBC81E73F9C0}" destId="{0E95475F-F200-4DDD-8670-100F81C7A4B9}" srcOrd="0" destOrd="0" parTransId="{10E21519-B6F2-4BEB-BA7F-8AFBB5DAC871}" sibTransId="{BD3CF927-C4D8-4FF1-BF4B-A1A9496F03D6}"/>
    <dgm:cxn modelId="{065697EE-8BFE-4B86-AA0A-5A562A3AAA8E}" type="presOf" srcId="{01D4E8E5-91AC-485B-A3BF-DC16A62293F8}" destId="{971E854E-E8C3-42F9-A5D8-037183F87746}" srcOrd="0" destOrd="0" presId="urn:microsoft.com/office/officeart/2009/3/layout/StepUpProcess"/>
    <dgm:cxn modelId="{852077F5-969A-46AE-98D8-42D29DCDA812}" type="presOf" srcId="{0E95475F-F200-4DDD-8670-100F81C7A4B9}" destId="{09031FAC-030F-41F6-9557-8B57BA05A63A}" srcOrd="0" destOrd="0" presId="urn:microsoft.com/office/officeart/2009/3/layout/StepUpProcess"/>
    <dgm:cxn modelId="{3CD75871-2B26-42EA-A871-7F04157B3792}" type="presParOf" srcId="{A388AA26-E0C6-4E8C-B740-745B17129050}" destId="{81ACCE80-F8BE-4618-B6F0-192B338B5D0F}" srcOrd="0" destOrd="0" presId="urn:microsoft.com/office/officeart/2009/3/layout/StepUpProcess"/>
    <dgm:cxn modelId="{B9024510-BEE8-49FC-9A5E-F7A11E8B3BF2}" type="presParOf" srcId="{81ACCE80-F8BE-4618-B6F0-192B338B5D0F}" destId="{03F78652-A3E9-430A-8D58-1AC31ACF67EE}" srcOrd="0" destOrd="0" presId="urn:microsoft.com/office/officeart/2009/3/layout/StepUpProcess"/>
    <dgm:cxn modelId="{AD36AD0E-17A8-4C36-8641-F364213B222F}" type="presParOf" srcId="{81ACCE80-F8BE-4618-B6F0-192B338B5D0F}" destId="{09031FAC-030F-41F6-9557-8B57BA05A63A}" srcOrd="1" destOrd="0" presId="urn:microsoft.com/office/officeart/2009/3/layout/StepUpProcess"/>
    <dgm:cxn modelId="{C27F2747-CE4B-4348-B081-46491B6097B8}" type="presParOf" srcId="{81ACCE80-F8BE-4618-B6F0-192B338B5D0F}" destId="{C248B1B8-C85D-4E3E-8C2F-C2B3200872D3}" srcOrd="2" destOrd="0" presId="urn:microsoft.com/office/officeart/2009/3/layout/StepUpProcess"/>
    <dgm:cxn modelId="{4BC7D08C-AB43-41BF-813E-669D25CE06EB}" type="presParOf" srcId="{A388AA26-E0C6-4E8C-B740-745B17129050}" destId="{03D85E55-8017-459E-BCC2-242C3AA08A67}" srcOrd="1" destOrd="0" presId="urn:microsoft.com/office/officeart/2009/3/layout/StepUpProcess"/>
    <dgm:cxn modelId="{8A78F25B-3758-48C9-A6A6-0E79DF7A932A}" type="presParOf" srcId="{03D85E55-8017-459E-BCC2-242C3AA08A67}" destId="{B21CB4C8-21E1-45FD-B4F0-011D232AE700}" srcOrd="0" destOrd="0" presId="urn:microsoft.com/office/officeart/2009/3/layout/StepUpProcess"/>
    <dgm:cxn modelId="{34DD1BA1-9B9D-413E-9502-A18122462468}" type="presParOf" srcId="{A388AA26-E0C6-4E8C-B740-745B17129050}" destId="{CB53881E-80CD-4D1E-8C21-4327D8AF985B}" srcOrd="2" destOrd="0" presId="urn:microsoft.com/office/officeart/2009/3/layout/StepUpProcess"/>
    <dgm:cxn modelId="{A53D1444-232A-4CAD-A3B9-8247EFC2460D}" type="presParOf" srcId="{CB53881E-80CD-4D1E-8C21-4327D8AF985B}" destId="{345592EE-77A7-40BE-90F8-1A2D45FCD975}" srcOrd="0" destOrd="0" presId="urn:microsoft.com/office/officeart/2009/3/layout/StepUpProcess"/>
    <dgm:cxn modelId="{B209F364-56BB-4AA7-B735-803713A05803}" type="presParOf" srcId="{CB53881E-80CD-4D1E-8C21-4327D8AF985B}" destId="{289C2556-121B-4E34-BC22-101C33F511C3}" srcOrd="1" destOrd="0" presId="urn:microsoft.com/office/officeart/2009/3/layout/StepUpProcess"/>
    <dgm:cxn modelId="{86333031-19C6-4B68-9593-4C3D8BBAA125}" type="presParOf" srcId="{CB53881E-80CD-4D1E-8C21-4327D8AF985B}" destId="{432620EF-68A2-4E92-95A5-8264B0BCBEDF}" srcOrd="2" destOrd="0" presId="urn:microsoft.com/office/officeart/2009/3/layout/StepUpProcess"/>
    <dgm:cxn modelId="{7597FE29-C826-44AA-B788-91BB7D0DAED3}" type="presParOf" srcId="{A388AA26-E0C6-4E8C-B740-745B17129050}" destId="{D3A81100-82C5-4A94-87B0-8EF114749730}" srcOrd="3" destOrd="0" presId="urn:microsoft.com/office/officeart/2009/3/layout/StepUpProcess"/>
    <dgm:cxn modelId="{138AF2C2-16EB-4D09-91C0-7F6F2F86435C}" type="presParOf" srcId="{D3A81100-82C5-4A94-87B0-8EF114749730}" destId="{8F9AE37F-3733-4638-B5DA-A5349A6A2091}" srcOrd="0" destOrd="0" presId="urn:microsoft.com/office/officeart/2009/3/layout/StepUpProcess"/>
    <dgm:cxn modelId="{B1216FFD-1700-4E96-A931-98934E81CB80}" type="presParOf" srcId="{A388AA26-E0C6-4E8C-B740-745B17129050}" destId="{08EB7E1A-5567-40EB-A1F3-4D25F8DCB826}" srcOrd="4" destOrd="0" presId="urn:microsoft.com/office/officeart/2009/3/layout/StepUpProcess"/>
    <dgm:cxn modelId="{986ACE60-44B2-4CCE-A86C-17DE8C098E16}" type="presParOf" srcId="{08EB7E1A-5567-40EB-A1F3-4D25F8DCB826}" destId="{139593A7-734F-4251-B2E9-261F787E456F}" srcOrd="0" destOrd="0" presId="urn:microsoft.com/office/officeart/2009/3/layout/StepUpProcess"/>
    <dgm:cxn modelId="{6AFAC191-08BA-4BB2-8AEF-CC2A460CC3BE}" type="presParOf" srcId="{08EB7E1A-5567-40EB-A1F3-4D25F8DCB826}" destId="{971E854E-E8C3-42F9-A5D8-037183F8774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6E029-F976-439B-B964-FBC81E73F9C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0E95475F-F200-4DDD-8670-100F81C7A4B9}">
      <dgm:prSet phldrT="[Text]"/>
      <dgm:spPr/>
      <dgm:t>
        <a:bodyPr/>
        <a:lstStyle/>
        <a:p>
          <a:r>
            <a:rPr lang="sv-SE" dirty="0"/>
            <a:t>Styrka 	</a:t>
          </a:r>
        </a:p>
      </dgm:t>
    </dgm:pt>
    <dgm:pt modelId="{10E21519-B6F2-4BEB-BA7F-8AFBB5DAC871}" type="parTrans" cxnId="{9BDF7C9F-BEF4-4383-AC00-C5BABE02AC7A}">
      <dgm:prSet/>
      <dgm:spPr/>
      <dgm:t>
        <a:bodyPr/>
        <a:lstStyle/>
        <a:p>
          <a:endParaRPr lang="sv-SE"/>
        </a:p>
      </dgm:t>
    </dgm:pt>
    <dgm:pt modelId="{BD3CF927-C4D8-4FF1-BF4B-A1A9496F03D6}" type="sibTrans" cxnId="{9BDF7C9F-BEF4-4383-AC00-C5BABE02AC7A}">
      <dgm:prSet/>
      <dgm:spPr/>
      <dgm:t>
        <a:bodyPr/>
        <a:lstStyle/>
        <a:p>
          <a:endParaRPr lang="sv-SE"/>
        </a:p>
      </dgm:t>
    </dgm:pt>
    <dgm:pt modelId="{051A971C-2204-4CF0-9411-AA4C07F880FF}">
      <dgm:prSet phldrT="[Text]"/>
      <dgm:spPr/>
      <dgm:t>
        <a:bodyPr/>
        <a:lstStyle/>
        <a:p>
          <a:r>
            <a:rPr lang="sv-SE" dirty="0"/>
            <a:t>Löp teknik</a:t>
          </a:r>
        </a:p>
      </dgm:t>
    </dgm:pt>
    <dgm:pt modelId="{17E52935-0559-4F76-91F1-D67188229D56}" type="parTrans" cxnId="{0556B814-FB62-4C54-A8F7-2ED489C89964}">
      <dgm:prSet/>
      <dgm:spPr/>
      <dgm:t>
        <a:bodyPr/>
        <a:lstStyle/>
        <a:p>
          <a:endParaRPr lang="sv-SE"/>
        </a:p>
      </dgm:t>
    </dgm:pt>
    <dgm:pt modelId="{071475C9-9768-47DA-B45E-6A78688BDF63}" type="sibTrans" cxnId="{0556B814-FB62-4C54-A8F7-2ED489C89964}">
      <dgm:prSet/>
      <dgm:spPr/>
      <dgm:t>
        <a:bodyPr/>
        <a:lstStyle/>
        <a:p>
          <a:endParaRPr lang="sv-SE"/>
        </a:p>
      </dgm:t>
    </dgm:pt>
    <dgm:pt modelId="{01D4E8E5-91AC-485B-A3BF-DC16A62293F8}">
      <dgm:prSet phldrT="[Text]"/>
      <dgm:spPr/>
      <dgm:t>
        <a:bodyPr/>
        <a:lstStyle/>
        <a:p>
          <a:r>
            <a:rPr lang="sv-SE" dirty="0"/>
            <a:t>Springa mer</a:t>
          </a:r>
        </a:p>
      </dgm:t>
    </dgm:pt>
    <dgm:pt modelId="{FEC98AE0-5EF2-46FE-8EEF-54A0E738F7D6}" type="parTrans" cxnId="{7571D234-6A6B-4D76-BAE1-D76948F8AE22}">
      <dgm:prSet/>
      <dgm:spPr/>
      <dgm:t>
        <a:bodyPr/>
        <a:lstStyle/>
        <a:p>
          <a:endParaRPr lang="sv-SE"/>
        </a:p>
      </dgm:t>
    </dgm:pt>
    <dgm:pt modelId="{0D776D79-3751-4FA0-97F1-C7D8E762BEE1}" type="sibTrans" cxnId="{7571D234-6A6B-4D76-BAE1-D76948F8AE22}">
      <dgm:prSet/>
      <dgm:spPr/>
      <dgm:t>
        <a:bodyPr/>
        <a:lstStyle/>
        <a:p>
          <a:endParaRPr lang="sv-SE"/>
        </a:p>
      </dgm:t>
    </dgm:pt>
    <dgm:pt modelId="{3085DA2D-8653-4300-A3E0-FA0629130631}">
      <dgm:prSet phldrT="[Text]"/>
      <dgm:spPr/>
      <dgm:t>
        <a:bodyPr/>
        <a:lstStyle/>
        <a:p>
          <a:r>
            <a:rPr lang="sv-SE" dirty="0"/>
            <a:t>Snabbare som spelare</a:t>
          </a:r>
        </a:p>
      </dgm:t>
    </dgm:pt>
    <dgm:pt modelId="{7F99EEAF-588B-4624-90E6-4743D45AF8DA}" type="parTrans" cxnId="{B00513BE-EAEC-4FC0-82D5-8F976AC6889B}">
      <dgm:prSet/>
      <dgm:spPr/>
      <dgm:t>
        <a:bodyPr/>
        <a:lstStyle/>
        <a:p>
          <a:endParaRPr lang="sv-SE"/>
        </a:p>
      </dgm:t>
    </dgm:pt>
    <dgm:pt modelId="{6C18E7B5-83B5-41C6-8901-92CD2B8776DA}" type="sibTrans" cxnId="{B00513BE-EAEC-4FC0-82D5-8F976AC6889B}">
      <dgm:prSet/>
      <dgm:spPr/>
      <dgm:t>
        <a:bodyPr/>
        <a:lstStyle/>
        <a:p>
          <a:endParaRPr lang="sv-SE"/>
        </a:p>
      </dgm:t>
    </dgm:pt>
    <dgm:pt modelId="{A388AA26-E0C6-4E8C-B740-745B17129050}" type="pres">
      <dgm:prSet presAssocID="{1576E029-F976-439B-B964-FBC81E73F9C0}" presName="rootnode" presStyleCnt="0">
        <dgm:presLayoutVars>
          <dgm:chMax/>
          <dgm:chPref/>
          <dgm:dir/>
          <dgm:animLvl val="lvl"/>
        </dgm:presLayoutVars>
      </dgm:prSet>
      <dgm:spPr/>
    </dgm:pt>
    <dgm:pt modelId="{81ACCE80-F8BE-4618-B6F0-192B338B5D0F}" type="pres">
      <dgm:prSet presAssocID="{0E95475F-F200-4DDD-8670-100F81C7A4B9}" presName="composite" presStyleCnt="0"/>
      <dgm:spPr/>
    </dgm:pt>
    <dgm:pt modelId="{03F78652-A3E9-430A-8D58-1AC31ACF67EE}" type="pres">
      <dgm:prSet presAssocID="{0E95475F-F200-4DDD-8670-100F81C7A4B9}" presName="LShape" presStyleLbl="alignNode1" presStyleIdx="0" presStyleCnt="7"/>
      <dgm:spPr/>
    </dgm:pt>
    <dgm:pt modelId="{09031FAC-030F-41F6-9557-8B57BA05A63A}" type="pres">
      <dgm:prSet presAssocID="{0E95475F-F200-4DDD-8670-100F81C7A4B9}" presName="ParentText" presStyleLbl="revTx" presStyleIdx="0" presStyleCnt="4">
        <dgm:presLayoutVars>
          <dgm:chMax val="0"/>
          <dgm:chPref val="0"/>
          <dgm:bulletEnabled val="1"/>
        </dgm:presLayoutVars>
      </dgm:prSet>
      <dgm:spPr/>
    </dgm:pt>
    <dgm:pt modelId="{C248B1B8-C85D-4E3E-8C2F-C2B3200872D3}" type="pres">
      <dgm:prSet presAssocID="{0E95475F-F200-4DDD-8670-100F81C7A4B9}" presName="Triangle" presStyleLbl="alignNode1" presStyleIdx="1" presStyleCnt="7"/>
      <dgm:spPr/>
    </dgm:pt>
    <dgm:pt modelId="{03D85E55-8017-459E-BCC2-242C3AA08A67}" type="pres">
      <dgm:prSet presAssocID="{BD3CF927-C4D8-4FF1-BF4B-A1A9496F03D6}" presName="sibTrans" presStyleCnt="0"/>
      <dgm:spPr/>
    </dgm:pt>
    <dgm:pt modelId="{B21CB4C8-21E1-45FD-B4F0-011D232AE700}" type="pres">
      <dgm:prSet presAssocID="{BD3CF927-C4D8-4FF1-BF4B-A1A9496F03D6}" presName="space" presStyleCnt="0"/>
      <dgm:spPr/>
    </dgm:pt>
    <dgm:pt modelId="{CB53881E-80CD-4D1E-8C21-4327D8AF985B}" type="pres">
      <dgm:prSet presAssocID="{051A971C-2204-4CF0-9411-AA4C07F880FF}" presName="composite" presStyleCnt="0"/>
      <dgm:spPr/>
    </dgm:pt>
    <dgm:pt modelId="{345592EE-77A7-40BE-90F8-1A2D45FCD975}" type="pres">
      <dgm:prSet presAssocID="{051A971C-2204-4CF0-9411-AA4C07F880FF}" presName="LShape" presStyleLbl="alignNode1" presStyleIdx="2" presStyleCnt="7"/>
      <dgm:spPr/>
    </dgm:pt>
    <dgm:pt modelId="{289C2556-121B-4E34-BC22-101C33F511C3}" type="pres">
      <dgm:prSet presAssocID="{051A971C-2204-4CF0-9411-AA4C07F880FF}" presName="ParentText" presStyleLbl="revTx" presStyleIdx="1" presStyleCnt="4">
        <dgm:presLayoutVars>
          <dgm:chMax val="0"/>
          <dgm:chPref val="0"/>
          <dgm:bulletEnabled val="1"/>
        </dgm:presLayoutVars>
      </dgm:prSet>
      <dgm:spPr/>
    </dgm:pt>
    <dgm:pt modelId="{432620EF-68A2-4E92-95A5-8264B0BCBEDF}" type="pres">
      <dgm:prSet presAssocID="{051A971C-2204-4CF0-9411-AA4C07F880FF}" presName="Triangle" presStyleLbl="alignNode1" presStyleIdx="3" presStyleCnt="7"/>
      <dgm:spPr/>
    </dgm:pt>
    <dgm:pt modelId="{D3A81100-82C5-4A94-87B0-8EF114749730}" type="pres">
      <dgm:prSet presAssocID="{071475C9-9768-47DA-B45E-6A78688BDF63}" presName="sibTrans" presStyleCnt="0"/>
      <dgm:spPr/>
    </dgm:pt>
    <dgm:pt modelId="{8F9AE37F-3733-4638-B5DA-A5349A6A2091}" type="pres">
      <dgm:prSet presAssocID="{071475C9-9768-47DA-B45E-6A78688BDF63}" presName="space" presStyleCnt="0"/>
      <dgm:spPr/>
    </dgm:pt>
    <dgm:pt modelId="{08EB7E1A-5567-40EB-A1F3-4D25F8DCB826}" type="pres">
      <dgm:prSet presAssocID="{01D4E8E5-91AC-485B-A3BF-DC16A62293F8}" presName="composite" presStyleCnt="0"/>
      <dgm:spPr/>
    </dgm:pt>
    <dgm:pt modelId="{139593A7-734F-4251-B2E9-261F787E456F}" type="pres">
      <dgm:prSet presAssocID="{01D4E8E5-91AC-485B-A3BF-DC16A62293F8}" presName="LShape" presStyleLbl="alignNode1" presStyleIdx="4" presStyleCnt="7"/>
      <dgm:spPr/>
    </dgm:pt>
    <dgm:pt modelId="{971E854E-E8C3-42F9-A5D8-037183F87746}" type="pres">
      <dgm:prSet presAssocID="{01D4E8E5-91AC-485B-A3BF-DC16A62293F8}" presName="ParentText" presStyleLbl="revTx" presStyleIdx="2" presStyleCnt="4">
        <dgm:presLayoutVars>
          <dgm:chMax val="0"/>
          <dgm:chPref val="0"/>
          <dgm:bulletEnabled val="1"/>
        </dgm:presLayoutVars>
      </dgm:prSet>
      <dgm:spPr/>
    </dgm:pt>
    <dgm:pt modelId="{303EFE07-E6EA-4BE1-968E-31CBB65800D2}" type="pres">
      <dgm:prSet presAssocID="{01D4E8E5-91AC-485B-A3BF-DC16A62293F8}" presName="Triangle" presStyleLbl="alignNode1" presStyleIdx="5" presStyleCnt="7"/>
      <dgm:spPr/>
    </dgm:pt>
    <dgm:pt modelId="{AECC71C7-0598-472F-876B-620CE644FC3A}" type="pres">
      <dgm:prSet presAssocID="{0D776D79-3751-4FA0-97F1-C7D8E762BEE1}" presName="sibTrans" presStyleCnt="0"/>
      <dgm:spPr/>
    </dgm:pt>
    <dgm:pt modelId="{6ED9BC4D-65B9-4EBE-9C7F-1B963D697AA5}" type="pres">
      <dgm:prSet presAssocID="{0D776D79-3751-4FA0-97F1-C7D8E762BEE1}" presName="space" presStyleCnt="0"/>
      <dgm:spPr/>
    </dgm:pt>
    <dgm:pt modelId="{DDE68FCF-B737-4935-BDE3-85E51E3ECC83}" type="pres">
      <dgm:prSet presAssocID="{3085DA2D-8653-4300-A3E0-FA0629130631}" presName="composite" presStyleCnt="0"/>
      <dgm:spPr/>
    </dgm:pt>
    <dgm:pt modelId="{34B07150-22A8-4F7D-B627-A25F0120789A}" type="pres">
      <dgm:prSet presAssocID="{3085DA2D-8653-4300-A3E0-FA0629130631}" presName="LShape" presStyleLbl="alignNode1" presStyleIdx="6" presStyleCnt="7"/>
      <dgm:spPr/>
    </dgm:pt>
    <dgm:pt modelId="{2188954B-99A1-4E0E-BF20-98F39C9FCF26}" type="pres">
      <dgm:prSet presAssocID="{3085DA2D-8653-4300-A3E0-FA0629130631}" presName="ParentText" presStyleLbl="revTx" presStyleIdx="3" presStyleCnt="4">
        <dgm:presLayoutVars>
          <dgm:chMax val="0"/>
          <dgm:chPref val="0"/>
          <dgm:bulletEnabled val="1"/>
        </dgm:presLayoutVars>
      </dgm:prSet>
      <dgm:spPr/>
    </dgm:pt>
  </dgm:ptLst>
  <dgm:cxnLst>
    <dgm:cxn modelId="{53492603-153D-4503-BB50-3F6833ABEEFA}" type="presOf" srcId="{051A971C-2204-4CF0-9411-AA4C07F880FF}" destId="{289C2556-121B-4E34-BC22-101C33F511C3}" srcOrd="0" destOrd="0" presId="urn:microsoft.com/office/officeart/2009/3/layout/StepUpProcess"/>
    <dgm:cxn modelId="{0556B814-FB62-4C54-A8F7-2ED489C89964}" srcId="{1576E029-F976-439B-B964-FBC81E73F9C0}" destId="{051A971C-2204-4CF0-9411-AA4C07F880FF}" srcOrd="1" destOrd="0" parTransId="{17E52935-0559-4F76-91F1-D67188229D56}" sibTransId="{071475C9-9768-47DA-B45E-6A78688BDF63}"/>
    <dgm:cxn modelId="{7571D234-6A6B-4D76-BAE1-D76948F8AE22}" srcId="{1576E029-F976-439B-B964-FBC81E73F9C0}" destId="{01D4E8E5-91AC-485B-A3BF-DC16A62293F8}" srcOrd="2" destOrd="0" parTransId="{FEC98AE0-5EF2-46FE-8EEF-54A0E738F7D6}" sibTransId="{0D776D79-3751-4FA0-97F1-C7D8E762BEE1}"/>
    <dgm:cxn modelId="{71541463-EB15-478E-979E-E3248308EF28}" type="presOf" srcId="{3085DA2D-8653-4300-A3E0-FA0629130631}" destId="{2188954B-99A1-4E0E-BF20-98F39C9FCF26}" srcOrd="0" destOrd="0" presId="urn:microsoft.com/office/officeart/2009/3/layout/StepUpProcess"/>
    <dgm:cxn modelId="{4E614366-196E-4531-AA4C-FA3BB3B6DCF7}" type="presOf" srcId="{1576E029-F976-439B-B964-FBC81E73F9C0}" destId="{A388AA26-E0C6-4E8C-B740-745B17129050}" srcOrd="0" destOrd="0" presId="urn:microsoft.com/office/officeart/2009/3/layout/StepUpProcess"/>
    <dgm:cxn modelId="{9BDF7C9F-BEF4-4383-AC00-C5BABE02AC7A}" srcId="{1576E029-F976-439B-B964-FBC81E73F9C0}" destId="{0E95475F-F200-4DDD-8670-100F81C7A4B9}" srcOrd="0" destOrd="0" parTransId="{10E21519-B6F2-4BEB-BA7F-8AFBB5DAC871}" sibTransId="{BD3CF927-C4D8-4FF1-BF4B-A1A9496F03D6}"/>
    <dgm:cxn modelId="{B00513BE-EAEC-4FC0-82D5-8F976AC6889B}" srcId="{1576E029-F976-439B-B964-FBC81E73F9C0}" destId="{3085DA2D-8653-4300-A3E0-FA0629130631}" srcOrd="3" destOrd="0" parTransId="{7F99EEAF-588B-4624-90E6-4743D45AF8DA}" sibTransId="{6C18E7B5-83B5-41C6-8901-92CD2B8776DA}"/>
    <dgm:cxn modelId="{065697EE-8BFE-4B86-AA0A-5A562A3AAA8E}" type="presOf" srcId="{01D4E8E5-91AC-485B-A3BF-DC16A62293F8}" destId="{971E854E-E8C3-42F9-A5D8-037183F87746}" srcOrd="0" destOrd="0" presId="urn:microsoft.com/office/officeart/2009/3/layout/StepUpProcess"/>
    <dgm:cxn modelId="{852077F5-969A-46AE-98D8-42D29DCDA812}" type="presOf" srcId="{0E95475F-F200-4DDD-8670-100F81C7A4B9}" destId="{09031FAC-030F-41F6-9557-8B57BA05A63A}" srcOrd="0" destOrd="0" presId="urn:microsoft.com/office/officeart/2009/3/layout/StepUpProcess"/>
    <dgm:cxn modelId="{3CD75871-2B26-42EA-A871-7F04157B3792}" type="presParOf" srcId="{A388AA26-E0C6-4E8C-B740-745B17129050}" destId="{81ACCE80-F8BE-4618-B6F0-192B338B5D0F}" srcOrd="0" destOrd="0" presId="urn:microsoft.com/office/officeart/2009/3/layout/StepUpProcess"/>
    <dgm:cxn modelId="{B9024510-BEE8-49FC-9A5E-F7A11E8B3BF2}" type="presParOf" srcId="{81ACCE80-F8BE-4618-B6F0-192B338B5D0F}" destId="{03F78652-A3E9-430A-8D58-1AC31ACF67EE}" srcOrd="0" destOrd="0" presId="urn:microsoft.com/office/officeart/2009/3/layout/StepUpProcess"/>
    <dgm:cxn modelId="{AD36AD0E-17A8-4C36-8641-F364213B222F}" type="presParOf" srcId="{81ACCE80-F8BE-4618-B6F0-192B338B5D0F}" destId="{09031FAC-030F-41F6-9557-8B57BA05A63A}" srcOrd="1" destOrd="0" presId="urn:microsoft.com/office/officeart/2009/3/layout/StepUpProcess"/>
    <dgm:cxn modelId="{C27F2747-CE4B-4348-B081-46491B6097B8}" type="presParOf" srcId="{81ACCE80-F8BE-4618-B6F0-192B338B5D0F}" destId="{C248B1B8-C85D-4E3E-8C2F-C2B3200872D3}" srcOrd="2" destOrd="0" presId="urn:microsoft.com/office/officeart/2009/3/layout/StepUpProcess"/>
    <dgm:cxn modelId="{4BC7D08C-AB43-41BF-813E-669D25CE06EB}" type="presParOf" srcId="{A388AA26-E0C6-4E8C-B740-745B17129050}" destId="{03D85E55-8017-459E-BCC2-242C3AA08A67}" srcOrd="1" destOrd="0" presId="urn:microsoft.com/office/officeart/2009/3/layout/StepUpProcess"/>
    <dgm:cxn modelId="{8A78F25B-3758-48C9-A6A6-0E79DF7A932A}" type="presParOf" srcId="{03D85E55-8017-459E-BCC2-242C3AA08A67}" destId="{B21CB4C8-21E1-45FD-B4F0-011D232AE700}" srcOrd="0" destOrd="0" presId="urn:microsoft.com/office/officeart/2009/3/layout/StepUpProcess"/>
    <dgm:cxn modelId="{34DD1BA1-9B9D-413E-9502-A18122462468}" type="presParOf" srcId="{A388AA26-E0C6-4E8C-B740-745B17129050}" destId="{CB53881E-80CD-4D1E-8C21-4327D8AF985B}" srcOrd="2" destOrd="0" presId="urn:microsoft.com/office/officeart/2009/3/layout/StepUpProcess"/>
    <dgm:cxn modelId="{A53D1444-232A-4CAD-A3B9-8247EFC2460D}" type="presParOf" srcId="{CB53881E-80CD-4D1E-8C21-4327D8AF985B}" destId="{345592EE-77A7-40BE-90F8-1A2D45FCD975}" srcOrd="0" destOrd="0" presId="urn:microsoft.com/office/officeart/2009/3/layout/StepUpProcess"/>
    <dgm:cxn modelId="{B209F364-56BB-4AA7-B735-803713A05803}" type="presParOf" srcId="{CB53881E-80CD-4D1E-8C21-4327D8AF985B}" destId="{289C2556-121B-4E34-BC22-101C33F511C3}" srcOrd="1" destOrd="0" presId="urn:microsoft.com/office/officeart/2009/3/layout/StepUpProcess"/>
    <dgm:cxn modelId="{86333031-19C6-4B68-9593-4C3D8BBAA125}" type="presParOf" srcId="{CB53881E-80CD-4D1E-8C21-4327D8AF985B}" destId="{432620EF-68A2-4E92-95A5-8264B0BCBEDF}" srcOrd="2" destOrd="0" presId="urn:microsoft.com/office/officeart/2009/3/layout/StepUpProcess"/>
    <dgm:cxn modelId="{7597FE29-C826-44AA-B788-91BB7D0DAED3}" type="presParOf" srcId="{A388AA26-E0C6-4E8C-B740-745B17129050}" destId="{D3A81100-82C5-4A94-87B0-8EF114749730}" srcOrd="3" destOrd="0" presId="urn:microsoft.com/office/officeart/2009/3/layout/StepUpProcess"/>
    <dgm:cxn modelId="{138AF2C2-16EB-4D09-91C0-7F6F2F86435C}" type="presParOf" srcId="{D3A81100-82C5-4A94-87B0-8EF114749730}" destId="{8F9AE37F-3733-4638-B5DA-A5349A6A2091}" srcOrd="0" destOrd="0" presId="urn:microsoft.com/office/officeart/2009/3/layout/StepUpProcess"/>
    <dgm:cxn modelId="{B1216FFD-1700-4E96-A931-98934E81CB80}" type="presParOf" srcId="{A388AA26-E0C6-4E8C-B740-745B17129050}" destId="{08EB7E1A-5567-40EB-A1F3-4D25F8DCB826}" srcOrd="4" destOrd="0" presId="urn:microsoft.com/office/officeart/2009/3/layout/StepUpProcess"/>
    <dgm:cxn modelId="{986ACE60-44B2-4CCE-A86C-17DE8C098E16}" type="presParOf" srcId="{08EB7E1A-5567-40EB-A1F3-4D25F8DCB826}" destId="{139593A7-734F-4251-B2E9-261F787E456F}" srcOrd="0" destOrd="0" presId="urn:microsoft.com/office/officeart/2009/3/layout/StepUpProcess"/>
    <dgm:cxn modelId="{6AFAC191-08BA-4BB2-8AEF-CC2A460CC3BE}" type="presParOf" srcId="{08EB7E1A-5567-40EB-A1F3-4D25F8DCB826}" destId="{971E854E-E8C3-42F9-A5D8-037183F87746}" srcOrd="1" destOrd="0" presId="urn:microsoft.com/office/officeart/2009/3/layout/StepUpProcess"/>
    <dgm:cxn modelId="{B5C12C31-9888-469F-A100-1A94E5039645}" type="presParOf" srcId="{08EB7E1A-5567-40EB-A1F3-4D25F8DCB826}" destId="{303EFE07-E6EA-4BE1-968E-31CBB65800D2}" srcOrd="2" destOrd="0" presId="urn:microsoft.com/office/officeart/2009/3/layout/StepUpProcess"/>
    <dgm:cxn modelId="{E8AE3273-496C-462C-812D-217216510428}" type="presParOf" srcId="{A388AA26-E0C6-4E8C-B740-745B17129050}" destId="{AECC71C7-0598-472F-876B-620CE644FC3A}" srcOrd="5" destOrd="0" presId="urn:microsoft.com/office/officeart/2009/3/layout/StepUpProcess"/>
    <dgm:cxn modelId="{68B9AD91-5FEB-40DD-906E-9A77877C0F23}" type="presParOf" srcId="{AECC71C7-0598-472F-876B-620CE644FC3A}" destId="{6ED9BC4D-65B9-4EBE-9C7F-1B963D697AA5}" srcOrd="0" destOrd="0" presId="urn:microsoft.com/office/officeart/2009/3/layout/StepUpProcess"/>
    <dgm:cxn modelId="{A5A0ECAB-0BEF-4687-A447-254AE8CD1A7B}" type="presParOf" srcId="{A388AA26-E0C6-4E8C-B740-745B17129050}" destId="{DDE68FCF-B737-4935-BDE3-85E51E3ECC83}" srcOrd="6" destOrd="0" presId="urn:microsoft.com/office/officeart/2009/3/layout/StepUpProcess"/>
    <dgm:cxn modelId="{E99338B7-5D87-426E-BAAC-62FFDF30888C}" type="presParOf" srcId="{DDE68FCF-B737-4935-BDE3-85E51E3ECC83}" destId="{34B07150-22A8-4F7D-B627-A25F0120789A}" srcOrd="0" destOrd="0" presId="urn:microsoft.com/office/officeart/2009/3/layout/StepUpProcess"/>
    <dgm:cxn modelId="{6B6F5A57-5252-431F-8CCF-C1D14F846284}" type="presParOf" srcId="{DDE68FCF-B737-4935-BDE3-85E51E3ECC83}" destId="{2188954B-99A1-4E0E-BF20-98F39C9FCF2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8652-A3E9-430A-8D58-1AC31ACF67EE}">
      <dsp:nvSpPr>
        <dsp:cNvPr id="0" name=""/>
        <dsp:cNvSpPr/>
      </dsp:nvSpPr>
      <dsp:spPr>
        <a:xfrm rot="5400000">
          <a:off x="275333" y="1159036"/>
          <a:ext cx="828272" cy="137822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31FAC-030F-41F6-9557-8B57BA05A63A}">
      <dsp:nvSpPr>
        <dsp:cNvPr id="0" name=""/>
        <dsp:cNvSpPr/>
      </dsp:nvSpPr>
      <dsp:spPr>
        <a:xfrm>
          <a:off x="137073" y="1570829"/>
          <a:ext cx="1244270" cy="109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sv-SE" sz="3100" kern="1200" dirty="0"/>
            <a:t>Steg1</a:t>
          </a:r>
        </a:p>
      </dsp:txBody>
      <dsp:txXfrm>
        <a:off x="137073" y="1570829"/>
        <a:ext cx="1244270" cy="1090676"/>
      </dsp:txXfrm>
    </dsp:sp>
    <dsp:sp modelId="{C248B1B8-C85D-4E3E-8C2F-C2B3200872D3}">
      <dsp:nvSpPr>
        <dsp:cNvPr id="0" name=""/>
        <dsp:cNvSpPr/>
      </dsp:nvSpPr>
      <dsp:spPr>
        <a:xfrm>
          <a:off x="1146576" y="1057569"/>
          <a:ext cx="234768" cy="23476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592EE-77A7-40BE-90F8-1A2D45FCD975}">
      <dsp:nvSpPr>
        <dsp:cNvPr id="0" name=""/>
        <dsp:cNvSpPr/>
      </dsp:nvSpPr>
      <dsp:spPr>
        <a:xfrm rot="5400000">
          <a:off x="1798563" y="782111"/>
          <a:ext cx="828272" cy="137822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C2556-121B-4E34-BC22-101C33F511C3}">
      <dsp:nvSpPr>
        <dsp:cNvPr id="0" name=""/>
        <dsp:cNvSpPr/>
      </dsp:nvSpPr>
      <dsp:spPr>
        <a:xfrm>
          <a:off x="1660304" y="1193904"/>
          <a:ext cx="1244270" cy="109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sv-SE" sz="3100" kern="1200" dirty="0"/>
            <a:t>Steg 2</a:t>
          </a:r>
        </a:p>
      </dsp:txBody>
      <dsp:txXfrm>
        <a:off x="1660304" y="1193904"/>
        <a:ext cx="1244270" cy="1090676"/>
      </dsp:txXfrm>
    </dsp:sp>
    <dsp:sp modelId="{432620EF-68A2-4E92-95A5-8264B0BCBEDF}">
      <dsp:nvSpPr>
        <dsp:cNvPr id="0" name=""/>
        <dsp:cNvSpPr/>
      </dsp:nvSpPr>
      <dsp:spPr>
        <a:xfrm>
          <a:off x="2669807" y="680644"/>
          <a:ext cx="234768" cy="23476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593A7-734F-4251-B2E9-261F787E456F}">
      <dsp:nvSpPr>
        <dsp:cNvPr id="0" name=""/>
        <dsp:cNvSpPr/>
      </dsp:nvSpPr>
      <dsp:spPr>
        <a:xfrm rot="5400000">
          <a:off x="3321794" y="405186"/>
          <a:ext cx="828272" cy="137822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E854E-E8C3-42F9-A5D8-037183F87746}">
      <dsp:nvSpPr>
        <dsp:cNvPr id="0" name=""/>
        <dsp:cNvSpPr/>
      </dsp:nvSpPr>
      <dsp:spPr>
        <a:xfrm>
          <a:off x="3183535" y="816979"/>
          <a:ext cx="1244270" cy="109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sv-SE" sz="3100" kern="1200" dirty="0"/>
            <a:t>Steg 3</a:t>
          </a:r>
        </a:p>
      </dsp:txBody>
      <dsp:txXfrm>
        <a:off x="3183535" y="816979"/>
        <a:ext cx="1244270" cy="1090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8652-A3E9-430A-8D58-1AC31ACF67EE}">
      <dsp:nvSpPr>
        <dsp:cNvPr id="0" name=""/>
        <dsp:cNvSpPr/>
      </dsp:nvSpPr>
      <dsp:spPr>
        <a:xfrm rot="5400000">
          <a:off x="423773" y="1732150"/>
          <a:ext cx="1272370" cy="211719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31FAC-030F-41F6-9557-8B57BA05A63A}">
      <dsp:nvSpPr>
        <dsp:cNvPr id="0" name=""/>
        <dsp:cNvSpPr/>
      </dsp:nvSpPr>
      <dsp:spPr>
        <a:xfrm>
          <a:off x="211382" y="2364735"/>
          <a:ext cx="1911416" cy="167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sv-SE" sz="3300" kern="1200" dirty="0"/>
            <a:t>Styrka 	</a:t>
          </a:r>
        </a:p>
      </dsp:txBody>
      <dsp:txXfrm>
        <a:off x="211382" y="2364735"/>
        <a:ext cx="1911416" cy="1675468"/>
      </dsp:txXfrm>
    </dsp:sp>
    <dsp:sp modelId="{C248B1B8-C85D-4E3E-8C2F-C2B3200872D3}">
      <dsp:nvSpPr>
        <dsp:cNvPr id="0" name=""/>
        <dsp:cNvSpPr/>
      </dsp:nvSpPr>
      <dsp:spPr>
        <a:xfrm>
          <a:off x="1762154" y="1576279"/>
          <a:ext cx="360644" cy="3606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592EE-77A7-40BE-90F8-1A2D45FCD975}">
      <dsp:nvSpPr>
        <dsp:cNvPr id="0" name=""/>
        <dsp:cNvSpPr/>
      </dsp:nvSpPr>
      <dsp:spPr>
        <a:xfrm rot="5400000">
          <a:off x="2763719" y="1153127"/>
          <a:ext cx="1272370" cy="211719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C2556-121B-4E34-BC22-101C33F511C3}">
      <dsp:nvSpPr>
        <dsp:cNvPr id="0" name=""/>
        <dsp:cNvSpPr/>
      </dsp:nvSpPr>
      <dsp:spPr>
        <a:xfrm>
          <a:off x="2551329" y="1785713"/>
          <a:ext cx="1911416" cy="167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sv-SE" sz="3300" kern="1200" dirty="0"/>
            <a:t>Löp teknik</a:t>
          </a:r>
        </a:p>
      </dsp:txBody>
      <dsp:txXfrm>
        <a:off x="2551329" y="1785713"/>
        <a:ext cx="1911416" cy="1675468"/>
      </dsp:txXfrm>
    </dsp:sp>
    <dsp:sp modelId="{432620EF-68A2-4E92-95A5-8264B0BCBEDF}">
      <dsp:nvSpPr>
        <dsp:cNvPr id="0" name=""/>
        <dsp:cNvSpPr/>
      </dsp:nvSpPr>
      <dsp:spPr>
        <a:xfrm>
          <a:off x="4102101" y="997257"/>
          <a:ext cx="360644" cy="3606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593A7-734F-4251-B2E9-261F787E456F}">
      <dsp:nvSpPr>
        <dsp:cNvPr id="0" name=""/>
        <dsp:cNvSpPr/>
      </dsp:nvSpPr>
      <dsp:spPr>
        <a:xfrm rot="5400000">
          <a:off x="5103666" y="574105"/>
          <a:ext cx="1272370" cy="211719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E854E-E8C3-42F9-A5D8-037183F87746}">
      <dsp:nvSpPr>
        <dsp:cNvPr id="0" name=""/>
        <dsp:cNvSpPr/>
      </dsp:nvSpPr>
      <dsp:spPr>
        <a:xfrm>
          <a:off x="4891276" y="1206691"/>
          <a:ext cx="1911416" cy="167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sv-SE" sz="3300" kern="1200" dirty="0"/>
            <a:t>Springa mer</a:t>
          </a:r>
        </a:p>
      </dsp:txBody>
      <dsp:txXfrm>
        <a:off x="4891276" y="1206691"/>
        <a:ext cx="1911416" cy="1675468"/>
      </dsp:txXfrm>
    </dsp:sp>
    <dsp:sp modelId="{303EFE07-E6EA-4BE1-968E-31CBB65800D2}">
      <dsp:nvSpPr>
        <dsp:cNvPr id="0" name=""/>
        <dsp:cNvSpPr/>
      </dsp:nvSpPr>
      <dsp:spPr>
        <a:xfrm>
          <a:off x="6442048" y="418235"/>
          <a:ext cx="360644" cy="3606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07150-22A8-4F7D-B627-A25F0120789A}">
      <dsp:nvSpPr>
        <dsp:cNvPr id="0" name=""/>
        <dsp:cNvSpPr/>
      </dsp:nvSpPr>
      <dsp:spPr>
        <a:xfrm rot="5400000">
          <a:off x="7443613" y="-4916"/>
          <a:ext cx="1272370" cy="211719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8954B-99A1-4E0E-BF20-98F39C9FCF26}">
      <dsp:nvSpPr>
        <dsp:cNvPr id="0" name=""/>
        <dsp:cNvSpPr/>
      </dsp:nvSpPr>
      <dsp:spPr>
        <a:xfrm>
          <a:off x="7231223" y="627668"/>
          <a:ext cx="1911416" cy="167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sv-SE" sz="3300" kern="1200" dirty="0"/>
            <a:t>Snabbare som spelare</a:t>
          </a:r>
        </a:p>
      </dsp:txBody>
      <dsp:txXfrm>
        <a:off x="7231223" y="627668"/>
        <a:ext cx="1911416" cy="167546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11/27/2024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8BD8E7-1312-41F3-99C4-6DA5AF891969}" type="slidenum">
              <a:rPr lang="en-US" smtClean="0"/>
              <a:t>5</a:t>
            </a:fld>
            <a:endParaRPr lang="en-US"/>
          </a:p>
        </p:txBody>
      </p:sp>
    </p:spTree>
    <p:extLst>
      <p:ext uri="{BB962C8B-B14F-4D97-AF65-F5344CB8AC3E}">
        <p14:creationId xmlns:p14="http://schemas.microsoft.com/office/powerpoint/2010/main" val="188172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8BD8E7-1312-41F3-99C4-6DA5AF891969}" type="slidenum">
              <a:rPr lang="en-US" smtClean="0"/>
              <a:t>15</a:t>
            </a:fld>
            <a:endParaRPr lang="en-US"/>
          </a:p>
        </p:txBody>
      </p:sp>
    </p:spTree>
    <p:extLst>
      <p:ext uri="{BB962C8B-B14F-4D97-AF65-F5344CB8AC3E}">
        <p14:creationId xmlns:p14="http://schemas.microsoft.com/office/powerpoint/2010/main" val="38812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1556E-A368-5BB0-F4D7-C52508561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CAC3D-AA2A-78FF-CE24-066B8721B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963CF-95BC-FE1E-F2D7-C0828E8DA4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86E2C6-2717-1D18-5CB3-AEA3F3E644D1}"/>
              </a:ext>
            </a:extLst>
          </p:cNvPr>
          <p:cNvSpPr>
            <a:spLocks noGrp="1"/>
          </p:cNvSpPr>
          <p:nvPr>
            <p:ph type="sldNum" sz="quarter" idx="5"/>
          </p:nvPr>
        </p:nvSpPr>
        <p:spPr/>
        <p:txBody>
          <a:bodyPr/>
          <a:lstStyle/>
          <a:p>
            <a:fld id="{FC8BD8E7-1312-41F3-99C4-6DA5AF891969}" type="slidenum">
              <a:rPr lang="en-US" smtClean="0"/>
              <a:t>16</a:t>
            </a:fld>
            <a:endParaRPr lang="en-US"/>
          </a:p>
        </p:txBody>
      </p:sp>
    </p:spTree>
    <p:extLst>
      <p:ext uri="{BB962C8B-B14F-4D97-AF65-F5344CB8AC3E}">
        <p14:creationId xmlns:p14="http://schemas.microsoft.com/office/powerpoint/2010/main" val="42142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1556E-A368-5BB0-F4D7-C52508561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CAC3D-AA2A-78FF-CE24-066B8721B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963CF-95BC-FE1E-F2D7-C0828E8DA4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86E2C6-2717-1D18-5CB3-AEA3F3E644D1}"/>
              </a:ext>
            </a:extLst>
          </p:cNvPr>
          <p:cNvSpPr>
            <a:spLocks noGrp="1"/>
          </p:cNvSpPr>
          <p:nvPr>
            <p:ph type="sldNum" sz="quarter" idx="5"/>
          </p:nvPr>
        </p:nvSpPr>
        <p:spPr/>
        <p:txBody>
          <a:bodyPr/>
          <a:lstStyle/>
          <a:p>
            <a:fld id="{FC8BD8E7-1312-41F3-99C4-6DA5AF891969}" type="slidenum">
              <a:rPr lang="en-US" smtClean="0"/>
              <a:t>17</a:t>
            </a:fld>
            <a:endParaRPr lang="en-US"/>
          </a:p>
        </p:txBody>
      </p:sp>
    </p:spTree>
    <p:extLst>
      <p:ext uri="{BB962C8B-B14F-4D97-AF65-F5344CB8AC3E}">
        <p14:creationId xmlns:p14="http://schemas.microsoft.com/office/powerpoint/2010/main" val="47660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8BD8E7-1312-41F3-99C4-6DA5AF891969}" type="slidenum">
              <a:rPr lang="en-US" smtClean="0"/>
              <a:t>18</a:t>
            </a:fld>
            <a:endParaRPr lang="en-US"/>
          </a:p>
        </p:txBody>
      </p:sp>
    </p:spTree>
    <p:extLst>
      <p:ext uri="{BB962C8B-B14F-4D97-AF65-F5344CB8AC3E}">
        <p14:creationId xmlns:p14="http://schemas.microsoft.com/office/powerpoint/2010/main" val="205783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15C6-C33A-7CF8-CFB4-60C31AA6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0974B-6845-A50B-9A78-D87BBAF57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E8C57-A3D2-FC97-A841-AEAF723A16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93040D-A02F-F759-AE44-FC0192556827}"/>
              </a:ext>
            </a:extLst>
          </p:cNvPr>
          <p:cNvSpPr>
            <a:spLocks noGrp="1"/>
          </p:cNvSpPr>
          <p:nvPr>
            <p:ph type="sldNum" sz="quarter" idx="5"/>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374061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15C6-C33A-7CF8-CFB4-60C31AA6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0974B-6845-A50B-9A78-D87BBAF57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E8C57-A3D2-FC97-A841-AEAF723A16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93040D-A02F-F759-AE44-FC0192556827}"/>
              </a:ext>
            </a:extLst>
          </p:cNvPr>
          <p:cNvSpPr>
            <a:spLocks noGrp="1"/>
          </p:cNvSpPr>
          <p:nvPr>
            <p:ph type="sldNum" sz="quarter" idx="5"/>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105637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15C6-C33A-7CF8-CFB4-60C31AA6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0974B-6845-A50B-9A78-D87BBAF57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E8C57-A3D2-FC97-A841-AEAF723A16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93040D-A02F-F759-AE44-FC0192556827}"/>
              </a:ext>
            </a:extLst>
          </p:cNvPr>
          <p:cNvSpPr>
            <a:spLocks noGrp="1"/>
          </p:cNvSpPr>
          <p:nvPr>
            <p:ph type="sldNum" sz="quarter" idx="5"/>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35317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15C6-C33A-7CF8-CFB4-60C31AA6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0974B-6845-A50B-9A78-D87BBAF57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E8C57-A3D2-FC97-A841-AEAF723A16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93040D-A02F-F759-AE44-FC0192556827}"/>
              </a:ext>
            </a:extLst>
          </p:cNvPr>
          <p:cNvSpPr>
            <a:spLocks noGrp="1"/>
          </p:cNvSpPr>
          <p:nvPr>
            <p:ph type="sldNum" sz="quarter" idx="5"/>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27927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15C6-C33A-7CF8-CFB4-60C31AA6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0974B-6845-A50B-9A78-D87BBAF57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E8C57-A3D2-FC97-A841-AEAF723A16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93040D-A02F-F759-AE44-FC0192556827}"/>
              </a:ext>
            </a:extLst>
          </p:cNvPr>
          <p:cNvSpPr>
            <a:spLocks noGrp="1"/>
          </p:cNvSpPr>
          <p:nvPr>
            <p:ph type="sldNum" sz="quarter" idx="5"/>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286957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15C6-C33A-7CF8-CFB4-60C31AA6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0974B-6845-A50B-9A78-D87BBAF57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E8C57-A3D2-FC97-A841-AEAF723A16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93040D-A02F-F759-AE44-FC0192556827}"/>
              </a:ext>
            </a:extLst>
          </p:cNvPr>
          <p:cNvSpPr>
            <a:spLocks noGrp="1"/>
          </p:cNvSpPr>
          <p:nvPr>
            <p:ph type="sldNum" sz="quarter" idx="5"/>
          </p:nvPr>
        </p:nvSpPr>
        <p:spPr/>
        <p:txBody>
          <a:bodyPr/>
          <a:lstStyle/>
          <a:p>
            <a:fld id="{FC8BD8E7-1312-41F3-99C4-6DA5AF891969}" type="slidenum">
              <a:rPr lang="en-US" smtClean="0"/>
              <a:t>11</a:t>
            </a:fld>
            <a:endParaRPr lang="en-US"/>
          </a:p>
        </p:txBody>
      </p:sp>
    </p:spTree>
    <p:extLst>
      <p:ext uri="{BB962C8B-B14F-4D97-AF65-F5344CB8AC3E}">
        <p14:creationId xmlns:p14="http://schemas.microsoft.com/office/powerpoint/2010/main" val="135936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F1722-60E3-A09A-BB28-4F5AB13EA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AB492-CF36-FEE5-1037-7FCA179F1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75180-9A41-41BA-DED2-C1E73D10DB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4E3AB25-B159-EB7E-947B-A24C760D2428}"/>
              </a:ext>
            </a:extLst>
          </p:cNvPr>
          <p:cNvSpPr>
            <a:spLocks noGrp="1"/>
          </p:cNvSpPr>
          <p:nvPr>
            <p:ph type="sldNum" sz="quarter" idx="5"/>
          </p:nvPr>
        </p:nvSpPr>
        <p:spPr/>
        <p:txBody>
          <a:bodyPr/>
          <a:lstStyle/>
          <a:p>
            <a:fld id="{FC8BD8E7-1312-41F3-99C4-6DA5AF891969}" type="slidenum">
              <a:rPr lang="en-US" smtClean="0"/>
              <a:t>13</a:t>
            </a:fld>
            <a:endParaRPr lang="en-US"/>
          </a:p>
        </p:txBody>
      </p:sp>
    </p:spTree>
    <p:extLst>
      <p:ext uri="{BB962C8B-B14F-4D97-AF65-F5344CB8AC3E}">
        <p14:creationId xmlns:p14="http://schemas.microsoft.com/office/powerpoint/2010/main" val="3756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15C6-C33A-7CF8-CFB4-60C31AA6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0974B-6845-A50B-9A78-D87BBAF57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E8C57-A3D2-FC97-A841-AEAF723A16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93040D-A02F-F759-AE44-FC0192556827}"/>
              </a:ext>
            </a:extLst>
          </p:cNvPr>
          <p:cNvSpPr>
            <a:spLocks noGrp="1"/>
          </p:cNvSpPr>
          <p:nvPr>
            <p:ph type="sldNum" sz="quarter" idx="5"/>
          </p:nvPr>
        </p:nvSpPr>
        <p:spPr/>
        <p:txBody>
          <a:bodyPr/>
          <a:lstStyle/>
          <a:p>
            <a:fld id="{FC8BD8E7-1312-41F3-99C4-6DA5AF891969}" type="slidenum">
              <a:rPr lang="en-US" smtClean="0"/>
              <a:t>14</a:t>
            </a:fld>
            <a:endParaRPr lang="en-US"/>
          </a:p>
        </p:txBody>
      </p:sp>
    </p:spTree>
    <p:extLst>
      <p:ext uri="{BB962C8B-B14F-4D97-AF65-F5344CB8AC3E}">
        <p14:creationId xmlns:p14="http://schemas.microsoft.com/office/powerpoint/2010/main" val="45021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11/20/2024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11/20/2024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11/20/2024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11/20/2024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11/20/2024</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11/20/2024</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11/20/2024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11/20/2024</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get.se/LekebergsIF/Document" TargetMode="External"/><Relationship Id="rId2" Type="http://schemas.openxmlformats.org/officeDocument/2006/relationships/hyperlink" Target="https://www.laget.se/LatorpsIF/Page/419625"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get.se/LatorpsIF/Page/12089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Föräldramöte</a:t>
            </a:r>
            <a:r>
              <a:rPr lang="en-US" dirty="0"/>
              <a:t> P2011 </a:t>
            </a:r>
          </a:p>
        </p:txBody>
      </p:sp>
      <p:sp>
        <p:nvSpPr>
          <p:cNvPr id="3" name="Subtitle 2"/>
          <p:cNvSpPr>
            <a:spLocks noGrp="1"/>
          </p:cNvSpPr>
          <p:nvPr>
            <p:ph type="subTitle" idx="1"/>
          </p:nvPr>
        </p:nvSpPr>
        <p:spPr/>
        <p:txBody>
          <a:bodyPr vert="horz" lIns="91440" tIns="45720" rIns="91440" bIns="45720" rtlCol="0" anchor="t">
            <a:normAutofit fontScale="92500" lnSpcReduction="10000"/>
          </a:bodyPr>
          <a:lstStyle/>
          <a:p>
            <a:r>
              <a:rPr lang="en-US" dirty="0"/>
              <a:t>DATUM 19 </a:t>
            </a:r>
            <a:r>
              <a:rPr lang="en-US" dirty="0" err="1"/>
              <a:t>november</a:t>
            </a:r>
            <a:r>
              <a:rPr lang="en-US" dirty="0"/>
              <a:t> 2024</a:t>
            </a:r>
          </a:p>
          <a:p>
            <a:r>
              <a:rPr lang="en-US" dirty="0"/>
              <a:t>Kl 18:00</a:t>
            </a:r>
            <a:endParaRPr lang="en-US" dirty="0">
              <a:cs typeface="Calibri"/>
            </a:endParaRPr>
          </a:p>
        </p:txBody>
      </p:sp>
      <p:pic>
        <p:nvPicPr>
          <p:cNvPr id="10" name="Picture Placeholder 9" descr="Logo&#10;&#10;Description automatically generated">
            <a:extLst>
              <a:ext uri="{FF2B5EF4-FFF2-40B4-BE49-F238E27FC236}">
                <a16:creationId xmlns:a16="http://schemas.microsoft.com/office/drawing/2014/main" id="{B8DAEFA4-B0F9-432A-990F-06407B32F410}"/>
              </a:ext>
            </a:extLst>
          </p:cNvPr>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l="21250" t="-9813" r="21956" b="-9813"/>
          <a:stretch/>
        </p:blipFill>
        <p:spPr>
          <a:xfrm>
            <a:off x="3937781" y="997177"/>
            <a:ext cx="2294206" cy="2657563"/>
          </a:xfrm>
        </p:spPr>
      </p:pic>
      <p:pic>
        <p:nvPicPr>
          <p:cNvPr id="14" name="Picture Placeholder 13" descr="Child playing with ball">
            <a:extLst>
              <a:ext uri="{FF2B5EF4-FFF2-40B4-BE49-F238E27FC236}">
                <a16:creationId xmlns:a16="http://schemas.microsoft.com/office/drawing/2014/main" id="{A8A2F43F-D102-4C19-B1EE-C63CA509AA64}"/>
              </a:ext>
            </a:extLst>
          </p:cNvPr>
          <p:cNvPicPr>
            <a:picLocks noGrp="1" noChangeAspect="1"/>
          </p:cNvPicPr>
          <p:nvPr>
            <p:ph type="pic" idx="1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1741" r="21741"/>
          <a:stretch>
            <a:fillRect/>
          </a:stretch>
        </p:blipFill>
        <p:spPr>
          <a:xfrm>
            <a:off x="8168639" y="-44239"/>
            <a:ext cx="4023360" cy="4745736"/>
          </a:xfrm>
        </p:spPr>
      </p:pic>
      <p:pic>
        <p:nvPicPr>
          <p:cNvPr id="5" name="Picture 4" descr="Team practicing on outdoor soccer pitch with soccer balls">
            <a:extLst>
              <a:ext uri="{FF2B5EF4-FFF2-40B4-BE49-F238E27FC236}">
                <a16:creationId xmlns:a16="http://schemas.microsoft.com/office/drawing/2014/main" id="{F5CA14BF-77DE-4E9A-A9CB-5F9FB6D2C04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42962"/>
          <a:stretch/>
        </p:blipFill>
        <p:spPr>
          <a:xfrm>
            <a:off x="0" y="0"/>
            <a:ext cx="4023360" cy="4702551"/>
          </a:xfrm>
          <a:prstGeom prst="rect">
            <a:avLst/>
          </a:prstGeom>
        </p:spPr>
      </p:pic>
      <p:pic>
        <p:nvPicPr>
          <p:cNvPr id="7" name="Bildobjekt 6" descr="En bild som visar Teckensnitt, logotyp, symbol, Grafik&#10;&#10;Automatiskt genererad beskrivning">
            <a:extLst>
              <a:ext uri="{FF2B5EF4-FFF2-40B4-BE49-F238E27FC236}">
                <a16:creationId xmlns:a16="http://schemas.microsoft.com/office/drawing/2014/main" id="{3722FD1C-EFC2-A100-98E0-3526BD6D73FC}"/>
              </a:ext>
            </a:extLst>
          </p:cNvPr>
          <p:cNvPicPr>
            <a:picLocks noChangeAspect="1"/>
          </p:cNvPicPr>
          <p:nvPr/>
        </p:nvPicPr>
        <p:blipFill>
          <a:blip r:embed="rId5"/>
          <a:stretch>
            <a:fillRect/>
          </a:stretch>
        </p:blipFill>
        <p:spPr>
          <a:xfrm>
            <a:off x="6325699" y="1366104"/>
            <a:ext cx="1592140" cy="2052271"/>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6E6C-AD75-3531-1019-CB884833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AFD8A-1E36-06DF-6B7C-202BEF5472E1}"/>
              </a:ext>
            </a:extLst>
          </p:cNvPr>
          <p:cNvSpPr>
            <a:spLocks noGrp="1"/>
          </p:cNvSpPr>
          <p:nvPr>
            <p:ph type="title"/>
          </p:nvPr>
        </p:nvSpPr>
        <p:spPr/>
        <p:txBody>
          <a:bodyPr/>
          <a:lstStyle/>
          <a:p>
            <a:r>
              <a:rPr lang="en-US" dirty="0" err="1"/>
              <a:t>Från</a:t>
            </a:r>
            <a:r>
              <a:rPr lang="en-US" dirty="0"/>
              <a:t> </a:t>
            </a:r>
            <a:r>
              <a:rPr lang="en-US" dirty="0" err="1"/>
              <a:t>Spelarmötet</a:t>
            </a:r>
            <a:r>
              <a:rPr lang="en-US" dirty="0"/>
              <a:t> – </a:t>
            </a:r>
            <a:r>
              <a:rPr lang="en-US" dirty="0" err="1"/>
              <a:t>Mål</a:t>
            </a:r>
            <a:r>
              <a:rPr lang="en-US" dirty="0"/>
              <a:t> för 2025</a:t>
            </a:r>
            <a:br>
              <a:rPr lang="en-US" dirty="0"/>
            </a:br>
            <a:endParaRPr lang="en-GB" dirty="0"/>
          </a:p>
        </p:txBody>
      </p:sp>
      <p:graphicFrame>
        <p:nvGraphicFramePr>
          <p:cNvPr id="4" name="Platshållare för innehåll 3">
            <a:extLst>
              <a:ext uri="{FF2B5EF4-FFF2-40B4-BE49-F238E27FC236}">
                <a16:creationId xmlns:a16="http://schemas.microsoft.com/office/drawing/2014/main" id="{D0C2BC3F-9CA0-FFED-737E-DCEB1E4B5E7F}"/>
              </a:ext>
            </a:extLst>
          </p:cNvPr>
          <p:cNvGraphicFramePr>
            <a:graphicFrameLocks noGrp="1"/>
          </p:cNvGraphicFramePr>
          <p:nvPr>
            <p:ph idx="1"/>
            <p:extLst>
              <p:ext uri="{D42A27DB-BD31-4B8C-83A1-F6EECF244321}">
                <p14:modId xmlns:p14="http://schemas.microsoft.com/office/powerpoint/2010/main" val="896315348"/>
              </p:ext>
            </p:extLst>
          </p:nvPr>
        </p:nvGraphicFramePr>
        <p:xfrm>
          <a:off x="7561780" y="1672119"/>
          <a:ext cx="4428162" cy="334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a:extLst>
              <a:ext uri="{FF2B5EF4-FFF2-40B4-BE49-F238E27FC236}">
                <a16:creationId xmlns:a16="http://schemas.microsoft.com/office/drawing/2014/main" id="{029C28E9-6BD5-4B9E-ADD4-4C7B396B3960}"/>
              </a:ext>
            </a:extLst>
          </p:cNvPr>
          <p:cNvSpPr txBox="1"/>
          <p:nvPr/>
        </p:nvSpPr>
        <p:spPr>
          <a:xfrm>
            <a:off x="943236" y="1313356"/>
            <a:ext cx="5981546" cy="4825808"/>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Mål för 2025 </a:t>
            </a:r>
          </a:p>
          <a:p>
            <a:pPr marL="742950" lvl="1" indent="-285750">
              <a:lnSpc>
                <a:spcPct val="107000"/>
              </a:lnSpc>
              <a:buFont typeface="Courier New" panose="02070309020205020404" pitchFamily="49" charset="0"/>
              <a:buChar char="o"/>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spelarnas svar</a:t>
            </a:r>
          </a:p>
          <a:p>
            <a:pPr marL="1143000" lvl="2" indent="-228600">
              <a:lnSpc>
                <a:spcPct val="107000"/>
              </a:lnSpc>
              <a:buFont typeface="Wingdings" panose="05000000000000000000" pitchFamily="2"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Vinna serien</a:t>
            </a:r>
          </a:p>
          <a:p>
            <a:pPr marL="1143000" lvl="2" indent="-228600">
              <a:lnSpc>
                <a:spcPct val="107000"/>
              </a:lnSpc>
              <a:buFont typeface="Wingdings" panose="05000000000000000000" pitchFamily="2"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Vinna några cuper</a:t>
            </a:r>
          </a:p>
          <a:p>
            <a:pPr marL="1143000" lvl="2" indent="-228600">
              <a:lnSpc>
                <a:spcPct val="107000"/>
              </a:lnSpc>
              <a:buFont typeface="Wingdings" panose="05000000000000000000" pitchFamily="2"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Bli bättre</a:t>
            </a:r>
          </a:p>
          <a:p>
            <a:pPr marL="1143000" lvl="2" indent="-228600">
              <a:lnSpc>
                <a:spcPct val="107000"/>
              </a:lnSpc>
              <a:buFont typeface="Wingdings" panose="05000000000000000000" pitchFamily="2"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Ha kul! </a:t>
            </a:r>
          </a:p>
          <a:p>
            <a:pPr marL="1371600">
              <a:lnSpc>
                <a:spcPct val="107000"/>
              </a:lnSpc>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sv-SE" sz="1600" kern="100" dirty="0" err="1">
                <a:effectLst/>
                <a:latin typeface="Aptos" panose="020B0004020202020204" pitchFamily="34" charset="0"/>
                <a:ea typeface="Aptos" panose="020B0004020202020204" pitchFamily="34" charset="0"/>
                <a:cs typeface="Times New Roman" panose="02020603050405020304" pitchFamily="18" charset="0"/>
              </a:rPr>
              <a:t>Top</a:t>
            </a:r>
            <a:r>
              <a:rPr lang="sv-SE" sz="1600" kern="100" dirty="0">
                <a:effectLst/>
                <a:latin typeface="Aptos" panose="020B0004020202020204" pitchFamily="34" charset="0"/>
                <a:ea typeface="Aptos" panose="020B0004020202020204" pitchFamily="34" charset="0"/>
                <a:cs typeface="Times New Roman" panose="02020603050405020304" pitchFamily="18" charset="0"/>
              </a:rPr>
              <a:t> 5 i Örebro? </a:t>
            </a:r>
          </a:p>
          <a:p>
            <a:pPr lvl="0">
              <a:lnSpc>
                <a:spcPct val="107000"/>
              </a:lnSpc>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Killarna tycker det är för enkelt =) och vill vinna serien. Men diskussion om att oavsett om vi går på topp 5 eller vinna så måste man ju göra sitt bästa, både på match och träning. Får vi in den kulturen i laget, att alla gör sitt bästa så kan vi nog nå topp-5, </a:t>
            </a:r>
          </a:p>
          <a:p>
            <a:pPr marL="742950" lvl="1" indent="-285750">
              <a:lnSpc>
                <a:spcPct val="107000"/>
              </a:lnSpc>
              <a:buFont typeface="Courier New" panose="02070309020205020404" pitchFamily="49" charset="0"/>
              <a:buChar char="o"/>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Vi måste kanske inte vara topp- 5 i fotboll, vi kan vara topp 5 i ”roligaste laget att spela i”</a:t>
            </a:r>
          </a:p>
          <a:p>
            <a:pPr marL="742950" lvl="1" indent="-285750">
              <a:lnSpc>
                <a:spcPct val="107000"/>
              </a:lnSpc>
              <a:spcAft>
                <a:spcPts val="800"/>
              </a:spcAft>
              <a:buFont typeface="Courier New" panose="02070309020205020404" pitchFamily="49" charset="0"/>
              <a:buChar char="o"/>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Killarna får tänka hemma vad dom har för personliga kortsiktiga mål – ngt som kanske tar 2-3 månader att nå via träning – Kan vara att nicka, passa, dribbla eller liknande</a:t>
            </a:r>
          </a:p>
        </p:txBody>
      </p:sp>
      <p:sp>
        <p:nvSpPr>
          <p:cNvPr id="6" name="textruta 5">
            <a:extLst>
              <a:ext uri="{FF2B5EF4-FFF2-40B4-BE49-F238E27FC236}">
                <a16:creationId xmlns:a16="http://schemas.microsoft.com/office/drawing/2014/main" id="{16A64D78-3797-9717-5657-747BDD7C9DF9}"/>
              </a:ext>
            </a:extLst>
          </p:cNvPr>
          <p:cNvSpPr txBox="1"/>
          <p:nvPr/>
        </p:nvSpPr>
        <p:spPr>
          <a:xfrm>
            <a:off x="7561780" y="3965823"/>
            <a:ext cx="4263774" cy="1754326"/>
          </a:xfrm>
          <a:prstGeom prst="rect">
            <a:avLst/>
          </a:prstGeom>
          <a:noFill/>
        </p:spPr>
        <p:txBody>
          <a:bodyPr wrap="square" rtlCol="0">
            <a:spAutoFit/>
          </a:bodyPr>
          <a:lstStyle/>
          <a:p>
            <a:r>
              <a:rPr lang="sv-SE" dirty="0"/>
              <a:t>Sätta upp mål för att få ett tydligare syfte med träningen. Lagets mål och sen kan det vara bra att prata med spelarna vad deras egna mål är. Slutmål och delmål som kan uppnås via träning. </a:t>
            </a:r>
          </a:p>
          <a:p>
            <a:endParaRPr lang="sv-SE" dirty="0"/>
          </a:p>
        </p:txBody>
      </p:sp>
    </p:spTree>
    <p:extLst>
      <p:ext uri="{BB962C8B-B14F-4D97-AF65-F5344CB8AC3E}">
        <p14:creationId xmlns:p14="http://schemas.microsoft.com/office/powerpoint/2010/main" val="181692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6E6C-AD75-3531-1019-CB884833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AFD8A-1E36-06DF-6B7C-202BEF5472E1}"/>
              </a:ext>
            </a:extLst>
          </p:cNvPr>
          <p:cNvSpPr>
            <a:spLocks noGrp="1"/>
          </p:cNvSpPr>
          <p:nvPr>
            <p:ph type="title"/>
          </p:nvPr>
        </p:nvSpPr>
        <p:spPr/>
        <p:txBody>
          <a:bodyPr/>
          <a:lstStyle/>
          <a:p>
            <a:r>
              <a:rPr lang="en-US" dirty="0" err="1"/>
              <a:t>Från</a:t>
            </a:r>
            <a:r>
              <a:rPr lang="en-US" dirty="0"/>
              <a:t> </a:t>
            </a:r>
            <a:r>
              <a:rPr lang="en-US" dirty="0" err="1"/>
              <a:t>Spelarmötet</a:t>
            </a:r>
            <a:r>
              <a:rPr lang="en-US" dirty="0"/>
              <a:t> – </a:t>
            </a:r>
            <a:r>
              <a:rPr lang="en-US" dirty="0" err="1"/>
              <a:t>Mål</a:t>
            </a:r>
            <a:r>
              <a:rPr lang="en-US" dirty="0"/>
              <a:t> för 2025 </a:t>
            </a:r>
            <a:r>
              <a:rPr lang="en-US" dirty="0" err="1"/>
              <a:t>exempel</a:t>
            </a:r>
            <a:br>
              <a:rPr lang="en-US" dirty="0"/>
            </a:br>
            <a:endParaRPr lang="en-GB" dirty="0"/>
          </a:p>
        </p:txBody>
      </p:sp>
      <p:graphicFrame>
        <p:nvGraphicFramePr>
          <p:cNvPr id="8" name="Platshållare för innehåll 3">
            <a:extLst>
              <a:ext uri="{FF2B5EF4-FFF2-40B4-BE49-F238E27FC236}">
                <a16:creationId xmlns:a16="http://schemas.microsoft.com/office/drawing/2014/main" id="{528A22E8-EAD5-0114-83F4-5A643F9A1F94}"/>
              </a:ext>
            </a:extLst>
          </p:cNvPr>
          <p:cNvGraphicFramePr>
            <a:graphicFrameLocks noGrp="1"/>
          </p:cNvGraphicFramePr>
          <p:nvPr>
            <p:ph idx="1"/>
            <p:extLst>
              <p:ext uri="{D42A27DB-BD31-4B8C-83A1-F6EECF244321}">
                <p14:modId xmlns:p14="http://schemas.microsoft.com/office/powerpoint/2010/main" val="4098149654"/>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54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B6AC-E31A-44C5-8E8D-CC6717C90AA4}"/>
              </a:ext>
            </a:extLst>
          </p:cNvPr>
          <p:cNvSpPr>
            <a:spLocks noGrp="1"/>
          </p:cNvSpPr>
          <p:nvPr>
            <p:ph type="title"/>
          </p:nvPr>
        </p:nvSpPr>
        <p:spPr>
          <a:xfrm>
            <a:off x="532726" y="342563"/>
            <a:ext cx="9144000" cy="1143000"/>
          </a:xfrm>
        </p:spPr>
        <p:txBody>
          <a:bodyPr/>
          <a:lstStyle/>
          <a:p>
            <a:r>
              <a:rPr lang="sv-SE" dirty="0"/>
              <a:t>Policy kring kränkningar, Nolltolerans och FAIR PLAY</a:t>
            </a:r>
            <a:endParaRPr lang="en-GB" dirty="0"/>
          </a:p>
        </p:txBody>
      </p:sp>
      <p:sp>
        <p:nvSpPr>
          <p:cNvPr id="3" name="Content Placeholder 2">
            <a:extLst>
              <a:ext uri="{FF2B5EF4-FFF2-40B4-BE49-F238E27FC236}">
                <a16:creationId xmlns:a16="http://schemas.microsoft.com/office/drawing/2014/main" id="{90D7E145-2781-460C-9E98-AF9C96756323}"/>
              </a:ext>
            </a:extLst>
          </p:cNvPr>
          <p:cNvSpPr>
            <a:spLocks noGrp="1"/>
          </p:cNvSpPr>
          <p:nvPr>
            <p:ph idx="1"/>
          </p:nvPr>
        </p:nvSpPr>
        <p:spPr>
          <a:xfrm>
            <a:off x="667593" y="1714500"/>
            <a:ext cx="9144000" cy="4457700"/>
          </a:xfrm>
        </p:spPr>
        <p:txBody>
          <a:bodyPr vert="horz" lIns="91440" tIns="45720" rIns="91440" bIns="45720" rtlCol="0" anchor="t">
            <a:normAutofit/>
          </a:bodyPr>
          <a:lstStyle/>
          <a:p>
            <a:r>
              <a:rPr lang="sv-SE" dirty="0"/>
              <a:t>I </a:t>
            </a:r>
            <a:r>
              <a:rPr lang="sv-SE" err="1"/>
              <a:t>Latorps</a:t>
            </a:r>
            <a:r>
              <a:rPr lang="sv-SE"/>
              <a:t> IF och Lekebergs IF arbetar vi aktivt mot alla former av trakasserier och kränkningar. Detta </a:t>
            </a:r>
            <a:r>
              <a:rPr lang="sv-SE" dirty="0"/>
              <a:t>gör vi i ledarutbildningar, föräldramöten och lagvis. </a:t>
            </a:r>
          </a:p>
          <a:p>
            <a:r>
              <a:rPr lang="sv-SE" dirty="0"/>
              <a:t>Vi har nolltolerans mot alla kränkningar och vår verksamhet ska vara </a:t>
            </a:r>
            <a:r>
              <a:rPr lang="sv-SE" b="1" dirty="0"/>
              <a:t>fri från svordomar och fritt från rasistiska, sexistiska och homofobiska tilltal</a:t>
            </a:r>
            <a:r>
              <a:rPr lang="sv-SE" dirty="0"/>
              <a:t>. </a:t>
            </a:r>
          </a:p>
          <a:p>
            <a:r>
              <a:rPr lang="sv-SE" dirty="0"/>
              <a:t>Vi vill minimera utanförskap &amp; konflikter mellan spelare löses direkt av ledarna för gruppen. </a:t>
            </a:r>
          </a:p>
          <a:p>
            <a:r>
              <a:rPr lang="sv-SE" dirty="0"/>
              <a:t>Spelare och föräldrar uppmanas att meddela ledare eller ansvariga i föreningen om man upplever hot eller trakasserier från andra inom föreningen.</a:t>
            </a:r>
          </a:p>
        </p:txBody>
      </p:sp>
      <p:sp>
        <p:nvSpPr>
          <p:cNvPr id="4" name="TextBox 3">
            <a:extLst>
              <a:ext uri="{FF2B5EF4-FFF2-40B4-BE49-F238E27FC236}">
                <a16:creationId xmlns:a16="http://schemas.microsoft.com/office/drawing/2014/main" id="{D06678D3-4BF7-4C69-AC49-7FF5E19723B8}"/>
              </a:ext>
            </a:extLst>
          </p:cNvPr>
          <p:cNvSpPr txBox="1"/>
          <p:nvPr/>
        </p:nvSpPr>
        <p:spPr>
          <a:xfrm>
            <a:off x="1972624" y="5417822"/>
            <a:ext cx="7393740" cy="646331"/>
          </a:xfrm>
          <a:prstGeom prst="rect">
            <a:avLst/>
          </a:prstGeom>
          <a:noFill/>
        </p:spPr>
        <p:txBody>
          <a:bodyPr wrap="square" lIns="91440" tIns="45720" rIns="91440" bIns="45720" rtlCol="0" anchor="t">
            <a:spAutoFit/>
          </a:bodyPr>
          <a:lstStyle/>
          <a:p>
            <a:r>
              <a:rPr lang="en-US" dirty="0">
                <a:hlinkClick r:id="rId2">
                  <a:extLst>
                    <a:ext uri="{A12FA001-AC4F-418D-AE19-62706E023703}">
                      <ahyp:hlinkClr xmlns:ahyp="http://schemas.microsoft.com/office/drawing/2018/hyperlinkcolor" val="tx"/>
                    </a:ext>
                  </a:extLst>
                </a:hlinkClick>
              </a:rPr>
              <a:t>Förälder Latorp | Latorps IF (laget.se)</a:t>
            </a:r>
            <a:endParaRPr lang="en-GB" dirty="0">
              <a:cs typeface="Calibri"/>
            </a:endParaRPr>
          </a:p>
          <a:p>
            <a:r>
              <a:rPr lang="en-US" dirty="0">
                <a:ea typeface="+mn-lt"/>
                <a:cs typeface="+mn-lt"/>
              </a:rPr>
              <a:t>Se </a:t>
            </a:r>
            <a:r>
              <a:rPr lang="en-US" err="1">
                <a:ea typeface="+mn-lt"/>
                <a:cs typeface="+mn-lt"/>
              </a:rPr>
              <a:t>klubbens</a:t>
            </a:r>
            <a:r>
              <a:rPr lang="en-US" dirty="0">
                <a:ea typeface="+mn-lt"/>
                <a:cs typeface="+mn-lt"/>
              </a:rPr>
              <a:t> </a:t>
            </a:r>
            <a:r>
              <a:rPr lang="en-US" err="1">
                <a:ea typeface="+mn-lt"/>
                <a:cs typeface="+mn-lt"/>
              </a:rPr>
              <a:t>medlemsdokument</a:t>
            </a:r>
            <a:r>
              <a:rPr lang="en-US" dirty="0">
                <a:ea typeface="+mn-lt"/>
                <a:cs typeface="+mn-lt"/>
              </a:rPr>
              <a:t>: </a:t>
            </a:r>
            <a:r>
              <a:rPr lang="en-US" dirty="0">
                <a:ea typeface="+mn-lt"/>
                <a:cs typeface="+mn-lt"/>
                <a:hlinkClick r:id="rId3"/>
              </a:rPr>
              <a:t>Dokument | Lekebergs IF (laget.se)</a:t>
            </a:r>
            <a:endParaRPr lang="en-US" dirty="0">
              <a:ea typeface="+mn-lt"/>
              <a:cs typeface="+mn-lt"/>
            </a:endParaRPr>
          </a:p>
        </p:txBody>
      </p:sp>
      <p:pic>
        <p:nvPicPr>
          <p:cNvPr id="5" name="Picture Placeholder 9" descr="Logo&#10;&#10;Description automatically generated">
            <a:extLst>
              <a:ext uri="{FF2B5EF4-FFF2-40B4-BE49-F238E27FC236}">
                <a16:creationId xmlns:a16="http://schemas.microsoft.com/office/drawing/2014/main" id="{4B5E74C9-BBB9-4DEB-A321-75028D3468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50" t="-9813" r="21956" b="-9813"/>
          <a:stretch/>
        </p:blipFill>
        <p:spPr>
          <a:xfrm>
            <a:off x="11206065" y="94684"/>
            <a:ext cx="897606" cy="1058767"/>
          </a:xfrm>
          <a:prstGeom prst="rect">
            <a:avLst/>
          </a:prstGeom>
        </p:spPr>
      </p:pic>
      <p:pic>
        <p:nvPicPr>
          <p:cNvPr id="6" name="Bildobjekt 5" descr="En bild som visar Teckensnitt, logotyp, symbol, Grafik&#10;&#10;Automatiskt genererad beskrivning">
            <a:extLst>
              <a:ext uri="{FF2B5EF4-FFF2-40B4-BE49-F238E27FC236}">
                <a16:creationId xmlns:a16="http://schemas.microsoft.com/office/drawing/2014/main" id="{46E5222F-E212-17E2-283B-89F2A356951D}"/>
              </a:ext>
            </a:extLst>
          </p:cNvPr>
          <p:cNvPicPr>
            <a:picLocks noChangeAspect="1"/>
          </p:cNvPicPr>
          <p:nvPr/>
        </p:nvPicPr>
        <p:blipFill>
          <a:blip r:embed="rId5"/>
          <a:stretch>
            <a:fillRect/>
          </a:stretch>
        </p:blipFill>
        <p:spPr>
          <a:xfrm>
            <a:off x="10447449" y="177391"/>
            <a:ext cx="751296" cy="973659"/>
          </a:xfrm>
          <a:prstGeom prst="rect">
            <a:avLst/>
          </a:prstGeom>
        </p:spPr>
      </p:pic>
    </p:spTree>
    <p:extLst>
      <p:ext uri="{BB962C8B-B14F-4D97-AF65-F5344CB8AC3E}">
        <p14:creationId xmlns:p14="http://schemas.microsoft.com/office/powerpoint/2010/main" val="24921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484A9-383C-D302-4382-183AF47FA88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88100BB-559F-8061-87F3-F7FABE7CB669}"/>
              </a:ext>
            </a:extLst>
          </p:cNvPr>
          <p:cNvSpPr txBox="1">
            <a:spLocks/>
          </p:cNvSpPr>
          <p:nvPr/>
        </p:nvSpPr>
        <p:spPr>
          <a:xfrm>
            <a:off x="6172200" y="206477"/>
            <a:ext cx="4495800" cy="597029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endParaRPr lang="en-US" sz="1400" dirty="0"/>
          </a:p>
        </p:txBody>
      </p:sp>
      <p:sp>
        <p:nvSpPr>
          <p:cNvPr id="13" name="Title 1">
            <a:extLst>
              <a:ext uri="{FF2B5EF4-FFF2-40B4-BE49-F238E27FC236}">
                <a16:creationId xmlns:a16="http://schemas.microsoft.com/office/drawing/2014/main" id="{EFC673B1-7D0B-01BE-1C63-7FF6DA2F1726}"/>
              </a:ext>
            </a:extLst>
          </p:cNvPr>
          <p:cNvSpPr>
            <a:spLocks noGrp="1"/>
          </p:cNvSpPr>
          <p:nvPr>
            <p:ph type="title"/>
          </p:nvPr>
        </p:nvSpPr>
        <p:spPr>
          <a:xfrm>
            <a:off x="1524000" y="457200"/>
            <a:ext cx="9144000" cy="1143000"/>
          </a:xfrm>
        </p:spPr>
        <p:txBody>
          <a:bodyPr anchor="b">
            <a:normAutofit/>
          </a:bodyPr>
          <a:lstStyle/>
          <a:p>
            <a:r>
              <a:rPr lang="en-US" sz="3200" err="1">
                <a:solidFill>
                  <a:srgbClr val="595959"/>
                </a:solidFill>
                <a:latin typeface="Calibri"/>
                <a:cs typeface="Calibri"/>
              </a:rPr>
              <a:t>Inför</a:t>
            </a:r>
            <a:r>
              <a:rPr lang="en-US" sz="3200" dirty="0">
                <a:solidFill>
                  <a:srgbClr val="595959"/>
                </a:solidFill>
                <a:latin typeface="Calibri"/>
                <a:cs typeface="Calibri"/>
              </a:rPr>
              <a:t> </a:t>
            </a:r>
            <a:r>
              <a:rPr lang="en-US" sz="3200" err="1">
                <a:solidFill>
                  <a:srgbClr val="595959"/>
                </a:solidFill>
                <a:latin typeface="Calibri"/>
                <a:cs typeface="Calibri"/>
              </a:rPr>
              <a:t>säsongen</a:t>
            </a:r>
            <a:r>
              <a:rPr lang="en-US" sz="3200" dirty="0">
                <a:solidFill>
                  <a:srgbClr val="595959"/>
                </a:solidFill>
                <a:latin typeface="Calibri"/>
                <a:cs typeface="Calibri"/>
              </a:rPr>
              <a:t> 2025</a:t>
            </a:r>
            <a:endParaRPr lang="sv-SE" sz="3200" dirty="0"/>
          </a:p>
        </p:txBody>
      </p:sp>
      <p:pic>
        <p:nvPicPr>
          <p:cNvPr id="19" name="Content Placeholder 18" descr="A soccer ball on the field line">
            <a:extLst>
              <a:ext uri="{FF2B5EF4-FFF2-40B4-BE49-F238E27FC236}">
                <a16:creationId xmlns:a16="http://schemas.microsoft.com/office/drawing/2014/main" id="{5F2CF8BB-2A5A-3FD7-A6D5-76814C1CB32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0" y="2447131"/>
            <a:ext cx="4495800" cy="2997200"/>
          </a:xfrm>
        </p:spPr>
      </p:pic>
    </p:spTree>
    <p:extLst>
      <p:ext uri="{BB962C8B-B14F-4D97-AF65-F5344CB8AC3E}">
        <p14:creationId xmlns:p14="http://schemas.microsoft.com/office/powerpoint/2010/main" val="21991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6E6C-AD75-3531-1019-CB884833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AFD8A-1E36-06DF-6B7C-202BEF5472E1}"/>
              </a:ext>
            </a:extLst>
          </p:cNvPr>
          <p:cNvSpPr>
            <a:spLocks noGrp="1"/>
          </p:cNvSpPr>
          <p:nvPr>
            <p:ph type="title"/>
          </p:nvPr>
        </p:nvSpPr>
        <p:spPr/>
        <p:txBody>
          <a:bodyPr/>
          <a:lstStyle/>
          <a:p>
            <a:r>
              <a:rPr lang="en-US" dirty="0" err="1"/>
              <a:t>Avgifter</a:t>
            </a:r>
            <a:r>
              <a:rPr lang="en-US" dirty="0"/>
              <a:t> &amp; </a:t>
            </a:r>
            <a:r>
              <a:rPr lang="en-US" dirty="0" err="1"/>
              <a:t>försäljningar</a:t>
            </a:r>
            <a:r>
              <a:rPr lang="en-US" dirty="0"/>
              <a:t> 2025</a:t>
            </a:r>
            <a:br>
              <a:rPr lang="en-US" dirty="0"/>
            </a:br>
            <a:endParaRPr lang="en-US" dirty="0">
              <a:cs typeface="Calibri Light"/>
            </a:endParaRPr>
          </a:p>
        </p:txBody>
      </p:sp>
      <p:sp>
        <p:nvSpPr>
          <p:cNvPr id="3" name="Content Placeholder 2">
            <a:extLst>
              <a:ext uri="{FF2B5EF4-FFF2-40B4-BE49-F238E27FC236}">
                <a16:creationId xmlns:a16="http://schemas.microsoft.com/office/drawing/2014/main" id="{09278BBC-CD42-26DB-013A-A2577BBAAA77}"/>
              </a:ext>
            </a:extLst>
          </p:cNvPr>
          <p:cNvSpPr>
            <a:spLocks noGrp="1"/>
          </p:cNvSpPr>
          <p:nvPr>
            <p:ph idx="1"/>
          </p:nvPr>
        </p:nvSpPr>
        <p:spPr>
          <a:xfrm>
            <a:off x="1524000" y="1714500"/>
            <a:ext cx="3864857" cy="4382574"/>
          </a:xfrm>
        </p:spPr>
        <p:txBody>
          <a:bodyPr vert="horz" lIns="91440" tIns="45720" rIns="91440" bIns="45720" rtlCol="0" anchor="t">
            <a:normAutofit/>
          </a:bodyPr>
          <a:lstStyle/>
          <a:p>
            <a:pPr marL="45720" indent="0">
              <a:buNone/>
            </a:pPr>
            <a:r>
              <a:rPr lang="sv-SE" sz="1800" u="sng" dirty="0" err="1">
                <a:ea typeface="+mn-lt"/>
                <a:cs typeface="+mn-lt"/>
              </a:rPr>
              <a:t>Latorps</a:t>
            </a:r>
            <a:r>
              <a:rPr lang="sv-SE" sz="1800" u="sng" dirty="0">
                <a:ea typeface="+mn-lt"/>
                <a:cs typeface="+mn-lt"/>
              </a:rPr>
              <a:t> IF</a:t>
            </a:r>
          </a:p>
          <a:p>
            <a:pPr marL="45720" indent="0">
              <a:buNone/>
            </a:pPr>
            <a:r>
              <a:rPr lang="sv-SE" sz="1800" dirty="0">
                <a:ea typeface="+mn-lt"/>
                <a:cs typeface="+mn-lt"/>
              </a:rPr>
              <a:t>Medlemsavgift</a:t>
            </a:r>
            <a:br>
              <a:rPr lang="sv-SE" sz="1800" dirty="0">
                <a:ea typeface="+mn-lt"/>
                <a:cs typeface="+mn-lt"/>
              </a:rPr>
            </a:br>
            <a:r>
              <a:rPr lang="sv-SE" sz="1800" dirty="0">
                <a:ea typeface="+mn-lt"/>
                <a:cs typeface="+mn-lt"/>
              </a:rPr>
              <a:t>Samtliga medlemmar betalar 400 kr per år (600kr familj). Träningsavgift 1200kr per spelare. 1600kr/1800kr.</a:t>
            </a:r>
          </a:p>
          <a:p>
            <a:pPr marL="45720" indent="0">
              <a:buNone/>
            </a:pPr>
            <a:endParaRPr lang="sv-SE" sz="1800" b="1" dirty="0">
              <a:ea typeface="+mn-lt"/>
              <a:cs typeface="+mn-lt"/>
            </a:endParaRPr>
          </a:p>
          <a:p>
            <a:pPr marL="45720" indent="0">
              <a:buNone/>
            </a:pPr>
            <a:r>
              <a:rPr lang="sv-SE" sz="1800" dirty="0">
                <a:ea typeface="+mn-lt"/>
                <a:cs typeface="+mn-lt"/>
              </a:rPr>
              <a:t>Obligatorisk försäljning varje år:</a:t>
            </a:r>
            <a:br>
              <a:rPr lang="sv-SE" sz="1800" dirty="0">
                <a:ea typeface="+mn-lt"/>
                <a:cs typeface="+mn-lt"/>
              </a:rPr>
            </a:br>
            <a:br>
              <a:rPr lang="sv-SE" dirty="0">
                <a:ea typeface="+mn-lt"/>
                <a:cs typeface="+mn-lt"/>
              </a:rPr>
            </a:br>
            <a:r>
              <a:rPr lang="sv-SE" sz="1800" b="0" i="0" dirty="0" err="1">
                <a:effectLst/>
              </a:rPr>
              <a:t>Doftprinshen</a:t>
            </a:r>
            <a:r>
              <a:rPr lang="sv-SE" sz="1800" b="0" i="0" dirty="0">
                <a:effectLst/>
              </a:rPr>
              <a:t> lagförsäljning 2ggr/år</a:t>
            </a:r>
            <a:br>
              <a:rPr lang="sv-SE" sz="1800" dirty="0"/>
            </a:br>
            <a:r>
              <a:rPr lang="sv-SE" sz="1800" b="0" i="0" dirty="0">
                <a:effectLst/>
              </a:rPr>
              <a:t>Bingolotter: Uppesittarkväll (fördelas ut på </a:t>
            </a:r>
            <a:r>
              <a:rPr lang="sv-SE" sz="1800" b="0" i="0" dirty="0" err="1">
                <a:effectLst/>
              </a:rPr>
              <a:t>respektivie</a:t>
            </a:r>
            <a:r>
              <a:rPr lang="sv-SE" sz="1800" b="0" i="0" dirty="0">
                <a:effectLst/>
              </a:rPr>
              <a:t> lag)</a:t>
            </a:r>
          </a:p>
          <a:p>
            <a:pPr marL="45720" indent="0">
              <a:buNone/>
            </a:pPr>
            <a:r>
              <a:rPr lang="sv-SE" sz="1800" dirty="0">
                <a:ea typeface="+mn-lt"/>
                <a:cs typeface="+mn-lt"/>
                <a:hlinkClick r:id="rId3"/>
              </a:rPr>
              <a:t>https://www.laget.se/LatorpsIF/Page/120898</a:t>
            </a:r>
            <a:r>
              <a:rPr lang="sv-SE" sz="1800" dirty="0">
                <a:ea typeface="+mn-lt"/>
                <a:cs typeface="+mn-lt"/>
              </a:rPr>
              <a:t> </a:t>
            </a:r>
          </a:p>
        </p:txBody>
      </p:sp>
      <p:sp>
        <p:nvSpPr>
          <p:cNvPr id="5" name="textruta 4">
            <a:extLst>
              <a:ext uri="{FF2B5EF4-FFF2-40B4-BE49-F238E27FC236}">
                <a16:creationId xmlns:a16="http://schemas.microsoft.com/office/drawing/2014/main" id="{9C9FD7CF-2A7B-5C83-579D-BE1F05E80BB5}"/>
              </a:ext>
            </a:extLst>
          </p:cNvPr>
          <p:cNvSpPr txBox="1"/>
          <p:nvPr/>
        </p:nvSpPr>
        <p:spPr>
          <a:xfrm>
            <a:off x="5696179" y="1716799"/>
            <a:ext cx="607325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u="sng" dirty="0">
                <a:cs typeface="Calibri"/>
              </a:rPr>
              <a:t>Lekebergs IF</a:t>
            </a:r>
          </a:p>
          <a:p>
            <a:r>
              <a:rPr lang="sv-SE" dirty="0">
                <a:cs typeface="Calibri"/>
              </a:rPr>
              <a:t>Barn som idag är medlemmar i Lekebergs IF betalar medlems- och träningsavgift till Lekebergs IF 200+600 = 800 kronor. Medlemsavgiften är endast individuell, familjemedlemskap har Lekebergs IF tagit bort på årsmötet 2023. </a:t>
            </a:r>
          </a:p>
          <a:p>
            <a:endParaRPr lang="sv-SE" dirty="0">
              <a:cs typeface="Calibri"/>
            </a:endParaRPr>
          </a:p>
          <a:p>
            <a:r>
              <a:rPr lang="sv-SE" dirty="0">
                <a:cs typeface="Calibri"/>
              </a:rPr>
              <a:t>Medlemsavgiften tillfaller huvudföreningen och bidrar till driften av anläggningen och klubblokalen på Vretalund. </a:t>
            </a:r>
          </a:p>
          <a:p>
            <a:r>
              <a:rPr lang="sv-SE" dirty="0">
                <a:cs typeface="Calibri"/>
              </a:rPr>
              <a:t>Träningsavgiften tillfaller lagkassan för betalning av hallhyra </a:t>
            </a:r>
            <a:r>
              <a:rPr lang="sv-SE" dirty="0" err="1">
                <a:cs typeface="Calibri"/>
              </a:rPr>
              <a:t>Hidinge</a:t>
            </a:r>
            <a:r>
              <a:rPr lang="sv-SE" dirty="0">
                <a:cs typeface="Calibri"/>
              </a:rPr>
              <a:t> sporthall, anmälan seriespel samt ett par shorts och ett par strumpor per år /spelare. </a:t>
            </a:r>
          </a:p>
          <a:p>
            <a:endParaRPr lang="sv-SE" dirty="0">
              <a:cs typeface="Calibri"/>
            </a:endParaRPr>
          </a:p>
          <a:p>
            <a:r>
              <a:rPr lang="sv-SE" dirty="0">
                <a:cs typeface="Calibri"/>
              </a:rPr>
              <a:t>Två föreningsförsäljningar per år ligger alltid på hösten: </a:t>
            </a:r>
            <a:r>
              <a:rPr lang="sv-SE" dirty="0" err="1">
                <a:cs typeface="Calibri"/>
              </a:rPr>
              <a:t>Newbody</a:t>
            </a:r>
            <a:r>
              <a:rPr lang="sv-SE" dirty="0">
                <a:cs typeface="Calibri"/>
              </a:rPr>
              <a:t> och Bingolotter: Uppesittarkväll, nyårsafton och julkalendrar, (inget </a:t>
            </a:r>
            <a:r>
              <a:rPr lang="sv-SE" dirty="0" err="1">
                <a:cs typeface="Calibri"/>
              </a:rPr>
              <a:t>antalskrav</a:t>
            </a:r>
            <a:r>
              <a:rPr lang="sv-SE" dirty="0">
                <a:cs typeface="Calibri"/>
              </a:rPr>
              <a:t> och inget friköp)</a:t>
            </a:r>
          </a:p>
        </p:txBody>
      </p:sp>
    </p:spTree>
    <p:extLst>
      <p:ext uri="{BB962C8B-B14F-4D97-AF65-F5344CB8AC3E}">
        <p14:creationId xmlns:p14="http://schemas.microsoft.com/office/powerpoint/2010/main" val="322635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BCF80-D915-568A-9686-5A4D02496C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D51E3-F72B-C2C2-F6DF-250682FA240D}"/>
              </a:ext>
            </a:extLst>
          </p:cNvPr>
          <p:cNvSpPr>
            <a:spLocks noGrp="1"/>
          </p:cNvSpPr>
          <p:nvPr>
            <p:ph idx="1"/>
          </p:nvPr>
        </p:nvSpPr>
        <p:spPr>
          <a:xfrm>
            <a:off x="1524000" y="1714500"/>
            <a:ext cx="10096982" cy="4457700"/>
          </a:xfrm>
        </p:spPr>
        <p:txBody>
          <a:bodyPr vert="horz" lIns="91440" tIns="45720" rIns="91440" bIns="45720" rtlCol="0" anchor="t">
            <a:normAutofit/>
          </a:bodyPr>
          <a:lstStyle/>
          <a:p>
            <a:r>
              <a:rPr lang="en-US" sz="3600" dirty="0">
                <a:cs typeface="Calibri"/>
              </a:rPr>
              <a:t>3-4 </a:t>
            </a:r>
            <a:r>
              <a:rPr lang="en-US" sz="3600" dirty="0" err="1">
                <a:cs typeface="Calibri"/>
              </a:rPr>
              <a:t>träningar</a:t>
            </a:r>
            <a:r>
              <a:rPr lang="en-US" sz="3600" dirty="0">
                <a:cs typeface="Calibri"/>
              </a:rPr>
              <a:t> per </a:t>
            </a:r>
            <a:r>
              <a:rPr lang="en-US" sz="3600" dirty="0" err="1">
                <a:cs typeface="Calibri"/>
              </a:rPr>
              <a:t>vecka</a:t>
            </a:r>
            <a:r>
              <a:rPr lang="en-US" sz="3600" dirty="0">
                <a:cs typeface="Calibri"/>
              </a:rPr>
              <a:t> - (</a:t>
            </a:r>
            <a:r>
              <a:rPr lang="en-US" sz="3600" dirty="0" err="1">
                <a:cs typeface="Calibri"/>
              </a:rPr>
              <a:t>träning</a:t>
            </a:r>
            <a:r>
              <a:rPr lang="en-US" sz="3600" dirty="0">
                <a:cs typeface="Calibri"/>
              </a:rPr>
              <a:t> </a:t>
            </a:r>
            <a:r>
              <a:rPr lang="en-US" sz="3600" dirty="0" err="1">
                <a:cs typeface="Calibri"/>
              </a:rPr>
              <a:t>tillsammans</a:t>
            </a:r>
            <a:r>
              <a:rPr lang="en-US" sz="3600" dirty="0">
                <a:cs typeface="Calibri"/>
              </a:rPr>
              <a:t> med </a:t>
            </a:r>
            <a:r>
              <a:rPr lang="en-US" sz="3600" dirty="0" err="1">
                <a:cs typeface="Calibri"/>
              </a:rPr>
              <a:t>äldre</a:t>
            </a:r>
            <a:r>
              <a:rPr lang="en-US" sz="3600" dirty="0">
                <a:cs typeface="Calibri"/>
              </a:rPr>
              <a:t> lag för </a:t>
            </a:r>
            <a:r>
              <a:rPr lang="en-US" sz="3600" dirty="0" err="1">
                <a:cs typeface="Calibri"/>
              </a:rPr>
              <a:t>dom</a:t>
            </a:r>
            <a:r>
              <a:rPr lang="en-US" sz="3600" dirty="0">
                <a:cs typeface="Calibri"/>
              </a:rPr>
              <a:t> </a:t>
            </a:r>
            <a:r>
              <a:rPr lang="en-US" sz="3600" dirty="0" err="1">
                <a:cs typeface="Calibri"/>
              </a:rPr>
              <a:t>som</a:t>
            </a:r>
            <a:r>
              <a:rPr lang="en-US" sz="3600" dirty="0">
                <a:cs typeface="Calibri"/>
              </a:rPr>
              <a:t> </a:t>
            </a:r>
            <a:r>
              <a:rPr lang="en-US" sz="3600" dirty="0" err="1">
                <a:cs typeface="Calibri"/>
              </a:rPr>
              <a:t>vill</a:t>
            </a:r>
            <a:r>
              <a:rPr lang="en-US" sz="3600" dirty="0">
                <a:cs typeface="Calibri"/>
              </a:rPr>
              <a:t> och </a:t>
            </a:r>
            <a:r>
              <a:rPr lang="en-US" sz="3600" dirty="0" err="1">
                <a:cs typeface="Calibri"/>
              </a:rPr>
              <a:t>kan</a:t>
            </a:r>
            <a:r>
              <a:rPr lang="en-US" sz="3600" dirty="0">
                <a:cs typeface="Calibri"/>
              </a:rPr>
              <a:t>) </a:t>
            </a:r>
            <a:r>
              <a:rPr lang="en-US" sz="3600" dirty="0" err="1">
                <a:cs typeface="Calibri"/>
              </a:rPr>
              <a:t>ej</a:t>
            </a:r>
            <a:r>
              <a:rPr lang="en-US" sz="3600" dirty="0">
                <a:cs typeface="Calibri"/>
              </a:rPr>
              <a:t> </a:t>
            </a:r>
            <a:r>
              <a:rPr lang="en-US" sz="3600" dirty="0" err="1">
                <a:cs typeface="Calibri"/>
              </a:rPr>
              <a:t>klart</a:t>
            </a:r>
            <a:r>
              <a:rPr lang="en-US" sz="3600" dirty="0">
                <a:cs typeface="Calibri"/>
              </a:rPr>
              <a:t> </a:t>
            </a:r>
            <a:r>
              <a:rPr lang="en-US" sz="3600" dirty="0" err="1">
                <a:cs typeface="Calibri"/>
              </a:rPr>
              <a:t>hur</a:t>
            </a:r>
            <a:r>
              <a:rPr lang="en-US" sz="3600" dirty="0">
                <a:cs typeface="Calibri"/>
              </a:rPr>
              <a:t> de </a:t>
            </a:r>
            <a:r>
              <a:rPr lang="en-US" sz="3600" dirty="0" err="1">
                <a:cs typeface="Calibri"/>
              </a:rPr>
              <a:t>äldre</a:t>
            </a:r>
            <a:r>
              <a:rPr lang="en-US" sz="3600" dirty="0">
                <a:cs typeface="Calibri"/>
              </a:rPr>
              <a:t> </a:t>
            </a:r>
            <a:r>
              <a:rPr lang="en-US" sz="3600" dirty="0" err="1">
                <a:cs typeface="Calibri"/>
              </a:rPr>
              <a:t>lagen</a:t>
            </a:r>
            <a:r>
              <a:rPr lang="en-US" sz="3600" dirty="0">
                <a:cs typeface="Calibri"/>
              </a:rPr>
              <a:t> </a:t>
            </a:r>
            <a:r>
              <a:rPr lang="en-US" sz="3600" dirty="0" err="1">
                <a:cs typeface="Calibri"/>
              </a:rPr>
              <a:t>kommer</a:t>
            </a:r>
            <a:r>
              <a:rPr lang="en-US" sz="3600" dirty="0">
                <a:cs typeface="Calibri"/>
              </a:rPr>
              <a:t> </a:t>
            </a:r>
            <a:r>
              <a:rPr lang="en-US" sz="3600" dirty="0" err="1">
                <a:cs typeface="Calibri"/>
              </a:rPr>
              <a:t>att</a:t>
            </a:r>
            <a:r>
              <a:rPr lang="en-US" sz="3600" dirty="0">
                <a:cs typeface="Calibri"/>
              </a:rPr>
              <a:t> </a:t>
            </a:r>
            <a:r>
              <a:rPr lang="en-US" sz="3600" dirty="0" err="1">
                <a:cs typeface="Calibri"/>
              </a:rPr>
              <a:t>träna</a:t>
            </a:r>
            <a:r>
              <a:rPr lang="en-US" sz="3600" dirty="0">
                <a:cs typeface="Calibri"/>
              </a:rPr>
              <a:t> 2025. </a:t>
            </a:r>
          </a:p>
          <a:p>
            <a:pPr>
              <a:buClr>
                <a:srgbClr val="44540D"/>
              </a:buClr>
            </a:pPr>
            <a:r>
              <a:rPr lang="en-US" sz="3600" dirty="0">
                <a:cs typeface="Calibri"/>
              </a:rPr>
              <a:t>Plan just nu </a:t>
            </a:r>
            <a:r>
              <a:rPr lang="en-US" sz="3600" dirty="0" err="1">
                <a:cs typeface="Calibri"/>
              </a:rPr>
              <a:t>är</a:t>
            </a:r>
            <a:r>
              <a:rPr lang="en-US" sz="3600" dirty="0">
                <a:cs typeface="Calibri"/>
              </a:rPr>
              <a:t> 2 lag </a:t>
            </a:r>
            <a:r>
              <a:rPr lang="en-US" sz="3600" dirty="0" err="1">
                <a:cs typeface="Calibri"/>
              </a:rPr>
              <a:t>i</a:t>
            </a:r>
            <a:r>
              <a:rPr lang="en-US" sz="3600" dirty="0">
                <a:cs typeface="Calibri"/>
              </a:rPr>
              <a:t> </a:t>
            </a:r>
            <a:r>
              <a:rPr lang="en-US" sz="3600" dirty="0" err="1">
                <a:cs typeface="Calibri"/>
              </a:rPr>
              <a:t>seriespel</a:t>
            </a:r>
            <a:r>
              <a:rPr lang="en-US" sz="3600" dirty="0">
                <a:cs typeface="Calibri"/>
              </a:rPr>
              <a:t> 20 </a:t>
            </a:r>
            <a:r>
              <a:rPr lang="en-US" sz="3600" dirty="0" err="1">
                <a:cs typeface="Calibri"/>
              </a:rPr>
              <a:t>registrerade</a:t>
            </a:r>
            <a:r>
              <a:rPr lang="en-US" sz="3600" dirty="0">
                <a:cs typeface="Calibri"/>
              </a:rPr>
              <a:t> </a:t>
            </a:r>
            <a:r>
              <a:rPr lang="en-US" sz="3600" dirty="0" err="1">
                <a:cs typeface="Calibri"/>
              </a:rPr>
              <a:t>spelare</a:t>
            </a:r>
            <a:r>
              <a:rPr lang="en-US" sz="3600" dirty="0">
                <a:cs typeface="Calibri"/>
              </a:rPr>
              <a:t> </a:t>
            </a:r>
            <a:r>
              <a:rPr lang="en-US" sz="3600" dirty="0" err="1">
                <a:cs typeface="Calibri"/>
              </a:rPr>
              <a:t>i</a:t>
            </a:r>
            <a:r>
              <a:rPr lang="en-US" sz="3600" dirty="0">
                <a:cs typeface="Calibri"/>
              </a:rPr>
              <a:t> </a:t>
            </a:r>
            <a:r>
              <a:rPr lang="en-US" sz="3600" dirty="0" err="1">
                <a:cs typeface="Calibri"/>
              </a:rPr>
              <a:t>laget</a:t>
            </a:r>
            <a:r>
              <a:rPr lang="en-US" sz="3600" dirty="0">
                <a:cs typeface="Calibri"/>
              </a:rPr>
              <a:t>. 2 </a:t>
            </a:r>
            <a:r>
              <a:rPr lang="en-US" sz="3600" dirty="0" err="1">
                <a:cs typeface="Calibri"/>
              </a:rPr>
              <a:t>olika</a:t>
            </a:r>
            <a:r>
              <a:rPr lang="en-US" sz="3600" dirty="0">
                <a:cs typeface="Calibri"/>
              </a:rPr>
              <a:t> </a:t>
            </a:r>
            <a:r>
              <a:rPr lang="en-US" sz="3600" dirty="0" err="1">
                <a:cs typeface="Calibri"/>
              </a:rPr>
              <a:t>nivåer</a:t>
            </a:r>
            <a:r>
              <a:rPr lang="en-US" sz="3600" dirty="0">
                <a:cs typeface="Calibri"/>
              </a:rPr>
              <a:t> 12-13 </a:t>
            </a:r>
            <a:r>
              <a:rPr lang="en-US" sz="3600" dirty="0" err="1">
                <a:cs typeface="Calibri"/>
              </a:rPr>
              <a:t>spelare</a:t>
            </a:r>
            <a:r>
              <a:rPr lang="en-US" sz="3600" dirty="0">
                <a:cs typeface="Calibri"/>
              </a:rPr>
              <a:t> per match. </a:t>
            </a:r>
          </a:p>
        </p:txBody>
      </p:sp>
      <p:pic>
        <p:nvPicPr>
          <p:cNvPr id="4" name="Picture Placeholder 9" descr="Logo&#10;&#10;Description automatically generated">
            <a:extLst>
              <a:ext uri="{FF2B5EF4-FFF2-40B4-BE49-F238E27FC236}">
                <a16:creationId xmlns:a16="http://schemas.microsoft.com/office/drawing/2014/main" id="{51AE0F8C-E5B8-9C2B-A3D3-6E66071F26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50" t="-9813" r="21956" b="-9813"/>
          <a:stretch/>
        </p:blipFill>
        <p:spPr>
          <a:xfrm>
            <a:off x="11206065" y="94684"/>
            <a:ext cx="897606" cy="1058767"/>
          </a:xfrm>
          <a:prstGeom prst="rect">
            <a:avLst/>
          </a:prstGeom>
        </p:spPr>
      </p:pic>
      <p:sp>
        <p:nvSpPr>
          <p:cNvPr id="8" name="Title 1">
            <a:extLst>
              <a:ext uri="{FF2B5EF4-FFF2-40B4-BE49-F238E27FC236}">
                <a16:creationId xmlns:a16="http://schemas.microsoft.com/office/drawing/2014/main" id="{E984FCFB-25BA-544A-79C9-E58E64DDC396}"/>
              </a:ext>
            </a:extLst>
          </p:cNvPr>
          <p:cNvSpPr>
            <a:spLocks noGrp="1"/>
          </p:cNvSpPr>
          <p:nvPr>
            <p:ph type="title"/>
          </p:nvPr>
        </p:nvSpPr>
        <p:spPr>
          <a:xfrm>
            <a:off x="1524000" y="457200"/>
            <a:ext cx="9144000" cy="696251"/>
          </a:xfrm>
        </p:spPr>
        <p:txBody>
          <a:bodyPr/>
          <a:lstStyle/>
          <a:p>
            <a:r>
              <a:rPr lang="sv-SE" dirty="0"/>
              <a:t>Träningar och Seriespel 2025</a:t>
            </a:r>
          </a:p>
        </p:txBody>
      </p:sp>
      <p:pic>
        <p:nvPicPr>
          <p:cNvPr id="2" name="Bildobjekt 1" descr="En bild som visar Teckensnitt, logotyp, symbol, Grafik&#10;&#10;Automatiskt genererad beskrivning">
            <a:extLst>
              <a:ext uri="{FF2B5EF4-FFF2-40B4-BE49-F238E27FC236}">
                <a16:creationId xmlns:a16="http://schemas.microsoft.com/office/drawing/2014/main" id="{FEAF4255-806D-DC43-6A9A-91010B97A2FF}"/>
              </a:ext>
            </a:extLst>
          </p:cNvPr>
          <p:cNvPicPr>
            <a:picLocks noChangeAspect="1"/>
          </p:cNvPicPr>
          <p:nvPr/>
        </p:nvPicPr>
        <p:blipFill>
          <a:blip r:embed="rId4"/>
          <a:stretch>
            <a:fillRect/>
          </a:stretch>
        </p:blipFill>
        <p:spPr>
          <a:xfrm>
            <a:off x="10265378" y="177390"/>
            <a:ext cx="737809" cy="973659"/>
          </a:xfrm>
          <a:prstGeom prst="rect">
            <a:avLst/>
          </a:prstGeom>
        </p:spPr>
      </p:pic>
    </p:spTree>
    <p:extLst>
      <p:ext uri="{BB962C8B-B14F-4D97-AF65-F5344CB8AC3E}">
        <p14:creationId xmlns:p14="http://schemas.microsoft.com/office/powerpoint/2010/main" val="32136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30BD4-0CAB-D7C0-ADD0-B0BC05B8D6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04407-CA7E-6578-B06A-BA91552C984C}"/>
              </a:ext>
            </a:extLst>
          </p:cNvPr>
          <p:cNvSpPr>
            <a:spLocks noGrp="1"/>
          </p:cNvSpPr>
          <p:nvPr>
            <p:ph idx="1"/>
          </p:nvPr>
        </p:nvSpPr>
        <p:spPr>
          <a:xfrm>
            <a:off x="1524000" y="1162631"/>
            <a:ext cx="5596995" cy="1207726"/>
          </a:xfrm>
        </p:spPr>
        <p:txBody>
          <a:bodyPr vert="horz" lIns="91440" tIns="45720" rIns="91440" bIns="45720" rtlCol="0" anchor="t">
            <a:normAutofit/>
          </a:bodyPr>
          <a:lstStyle/>
          <a:p>
            <a:r>
              <a:rPr lang="en-US" sz="2800" i="1" dirty="0" err="1">
                <a:cs typeface="Calibri"/>
              </a:rPr>
              <a:t>Spelarna</a:t>
            </a:r>
            <a:r>
              <a:rPr lang="en-US" sz="2800" i="1" dirty="0">
                <a:cs typeface="Calibri"/>
              </a:rPr>
              <a:t> </a:t>
            </a:r>
            <a:r>
              <a:rPr lang="en-US" sz="2800" i="1" dirty="0" err="1">
                <a:cs typeface="Calibri"/>
              </a:rPr>
              <a:t>vill</a:t>
            </a:r>
            <a:r>
              <a:rPr lang="en-US" sz="2800" i="1" dirty="0">
                <a:cs typeface="Calibri"/>
              </a:rPr>
              <a:t> </a:t>
            </a:r>
            <a:r>
              <a:rPr lang="en-US" sz="2800" i="1" dirty="0" err="1">
                <a:cs typeface="Calibri"/>
              </a:rPr>
              <a:t>åka</a:t>
            </a:r>
            <a:r>
              <a:rPr lang="en-US" sz="2800" i="1" dirty="0">
                <a:cs typeface="Calibri"/>
              </a:rPr>
              <a:t> </a:t>
            </a:r>
            <a:r>
              <a:rPr lang="en-US" sz="2800" i="1" dirty="0" err="1">
                <a:cs typeface="Calibri"/>
              </a:rPr>
              <a:t>på</a:t>
            </a:r>
            <a:r>
              <a:rPr lang="en-US" sz="2800" i="1" dirty="0">
                <a:cs typeface="Calibri"/>
              </a:rPr>
              <a:t> </a:t>
            </a:r>
            <a:r>
              <a:rPr lang="en-US" sz="2800" i="1" dirty="0" err="1">
                <a:cs typeface="Calibri"/>
              </a:rPr>
              <a:t>fler</a:t>
            </a:r>
            <a:r>
              <a:rPr lang="en-US" sz="2800" i="1" dirty="0">
                <a:cs typeface="Calibri"/>
              </a:rPr>
              <a:t> </a:t>
            </a:r>
            <a:r>
              <a:rPr lang="en-US" sz="2800" i="1" dirty="0" err="1">
                <a:cs typeface="Calibri"/>
              </a:rPr>
              <a:t>övernattningscuper</a:t>
            </a:r>
            <a:r>
              <a:rPr lang="en-US" sz="2800" i="1" dirty="0">
                <a:cs typeface="Calibri"/>
              </a:rPr>
              <a:t>.</a:t>
            </a:r>
            <a:r>
              <a:rPr lang="en-US" sz="3600" i="1" dirty="0">
                <a:cs typeface="Calibri"/>
              </a:rPr>
              <a:t>  </a:t>
            </a:r>
          </a:p>
          <a:p>
            <a:pPr marL="45720" indent="0">
              <a:buClr>
                <a:srgbClr val="44540D"/>
              </a:buClr>
              <a:buNone/>
            </a:pPr>
            <a:endParaRPr lang="en-US" sz="1600" dirty="0">
              <a:cs typeface="Calibri"/>
            </a:endParaRPr>
          </a:p>
        </p:txBody>
      </p:sp>
      <p:pic>
        <p:nvPicPr>
          <p:cNvPr id="4" name="Picture Placeholder 9" descr="Logo&#10;&#10;Description automatically generated">
            <a:extLst>
              <a:ext uri="{FF2B5EF4-FFF2-40B4-BE49-F238E27FC236}">
                <a16:creationId xmlns:a16="http://schemas.microsoft.com/office/drawing/2014/main" id="{EF151394-F27E-644F-38CF-4B96337A30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50" t="-9813" r="21956" b="-9813"/>
          <a:stretch/>
        </p:blipFill>
        <p:spPr>
          <a:xfrm>
            <a:off x="11206065" y="94684"/>
            <a:ext cx="897606" cy="1058767"/>
          </a:xfrm>
          <a:prstGeom prst="rect">
            <a:avLst/>
          </a:prstGeom>
        </p:spPr>
      </p:pic>
      <p:sp>
        <p:nvSpPr>
          <p:cNvPr id="8" name="Title 1">
            <a:extLst>
              <a:ext uri="{FF2B5EF4-FFF2-40B4-BE49-F238E27FC236}">
                <a16:creationId xmlns:a16="http://schemas.microsoft.com/office/drawing/2014/main" id="{7C3182A7-90A6-D717-40B1-A924372986D4}"/>
              </a:ext>
            </a:extLst>
          </p:cNvPr>
          <p:cNvSpPr>
            <a:spLocks noGrp="1"/>
          </p:cNvSpPr>
          <p:nvPr>
            <p:ph type="title"/>
          </p:nvPr>
        </p:nvSpPr>
        <p:spPr>
          <a:xfrm>
            <a:off x="1524000" y="457200"/>
            <a:ext cx="9144000" cy="696251"/>
          </a:xfrm>
        </p:spPr>
        <p:txBody>
          <a:bodyPr/>
          <a:lstStyle/>
          <a:p>
            <a:r>
              <a:rPr lang="sv-SE" dirty="0"/>
              <a:t>Cuper 2025</a:t>
            </a:r>
          </a:p>
        </p:txBody>
      </p:sp>
      <p:pic>
        <p:nvPicPr>
          <p:cNvPr id="2" name="Picture 1" descr="Empty speech bubbles">
            <a:extLst>
              <a:ext uri="{FF2B5EF4-FFF2-40B4-BE49-F238E27FC236}">
                <a16:creationId xmlns:a16="http://schemas.microsoft.com/office/drawing/2014/main" id="{3F2BCC0E-EF3E-D377-4911-8AE49796A2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37" t="16118" r="6535" b="8334"/>
          <a:stretch/>
        </p:blipFill>
        <p:spPr>
          <a:xfrm>
            <a:off x="7903625" y="1156886"/>
            <a:ext cx="3745343" cy="2869159"/>
          </a:xfrm>
          <a:prstGeom prst="rect">
            <a:avLst/>
          </a:prstGeom>
          <a:noFill/>
        </p:spPr>
      </p:pic>
      <p:sp>
        <p:nvSpPr>
          <p:cNvPr id="5" name="TextBox 4">
            <a:extLst>
              <a:ext uri="{FF2B5EF4-FFF2-40B4-BE49-F238E27FC236}">
                <a16:creationId xmlns:a16="http://schemas.microsoft.com/office/drawing/2014/main" id="{54B65BA3-1B58-13A8-5607-1A115A74B0B1}"/>
              </a:ext>
            </a:extLst>
          </p:cNvPr>
          <p:cNvSpPr txBox="1"/>
          <p:nvPr/>
        </p:nvSpPr>
        <p:spPr>
          <a:xfrm>
            <a:off x="8742458" y="2126006"/>
            <a:ext cx="3064557" cy="1169551"/>
          </a:xfrm>
          <a:prstGeom prst="rect">
            <a:avLst/>
          </a:prstGeom>
          <a:noFill/>
        </p:spPr>
        <p:txBody>
          <a:bodyPr wrap="square" rtlCol="0">
            <a:spAutoFit/>
          </a:bodyPr>
          <a:lstStyle/>
          <a:p>
            <a:r>
              <a:rPr lang="en-GB" sz="2800" dirty="0" err="1">
                <a:solidFill>
                  <a:schemeClr val="bg1"/>
                </a:solidFill>
              </a:rPr>
              <a:t>Tankar</a:t>
            </a:r>
            <a:r>
              <a:rPr lang="en-GB" sz="2800" dirty="0">
                <a:solidFill>
                  <a:schemeClr val="bg1"/>
                </a:solidFill>
              </a:rPr>
              <a:t>, </a:t>
            </a:r>
            <a:r>
              <a:rPr lang="en-GB" sz="2800" dirty="0" err="1">
                <a:solidFill>
                  <a:schemeClr val="bg1"/>
                </a:solidFill>
              </a:rPr>
              <a:t>reflektioner</a:t>
            </a:r>
            <a:r>
              <a:rPr lang="en-GB" sz="2800" dirty="0">
                <a:solidFill>
                  <a:schemeClr val="bg1"/>
                </a:solidFill>
              </a:rPr>
              <a:t>?</a:t>
            </a:r>
          </a:p>
          <a:p>
            <a:r>
              <a:rPr lang="en-GB" sz="1200" dirty="0">
                <a:solidFill>
                  <a:schemeClr val="bg1"/>
                </a:solidFill>
              </a:rPr>
              <a:t>		</a:t>
            </a:r>
            <a:endParaRPr lang="en-GB" sz="2800" dirty="0">
              <a:solidFill>
                <a:schemeClr val="bg1"/>
              </a:solidFill>
            </a:endParaRPr>
          </a:p>
        </p:txBody>
      </p:sp>
      <p:sp>
        <p:nvSpPr>
          <p:cNvPr id="6" name="textruta 5">
            <a:extLst>
              <a:ext uri="{FF2B5EF4-FFF2-40B4-BE49-F238E27FC236}">
                <a16:creationId xmlns:a16="http://schemas.microsoft.com/office/drawing/2014/main" id="{45BA25B7-5F2B-4BEA-DA15-C77FE827242D}"/>
              </a:ext>
            </a:extLst>
          </p:cNvPr>
          <p:cNvSpPr txBox="1"/>
          <p:nvPr/>
        </p:nvSpPr>
        <p:spPr>
          <a:xfrm>
            <a:off x="1012657" y="2707104"/>
            <a:ext cx="26669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cs typeface="Calibri"/>
              </a:rPr>
              <a:t>Jan:</a:t>
            </a:r>
            <a:r>
              <a:rPr lang="sv-SE" dirty="0">
                <a:cs typeface="Calibri"/>
              </a:rPr>
              <a:t> Norlanders anmälda</a:t>
            </a:r>
          </a:p>
          <a:p>
            <a:r>
              <a:rPr lang="sv-SE" b="1" dirty="0">
                <a:cs typeface="Calibri"/>
              </a:rPr>
              <a:t>Feb: </a:t>
            </a:r>
          </a:p>
          <a:p>
            <a:r>
              <a:rPr lang="sv-SE" b="1" dirty="0">
                <a:cs typeface="Calibri"/>
              </a:rPr>
              <a:t>Mars:</a:t>
            </a:r>
            <a:r>
              <a:rPr lang="sv-SE" dirty="0">
                <a:cs typeface="Calibri"/>
              </a:rPr>
              <a:t> </a:t>
            </a:r>
          </a:p>
          <a:p>
            <a:r>
              <a:rPr lang="sv-SE" b="1" dirty="0">
                <a:cs typeface="Calibri"/>
              </a:rPr>
              <a:t>April:</a:t>
            </a:r>
            <a:r>
              <a:rPr lang="sv-SE" dirty="0">
                <a:cs typeface="Calibri"/>
              </a:rPr>
              <a:t> GIFF cupen?</a:t>
            </a:r>
          </a:p>
          <a:p>
            <a:r>
              <a:rPr lang="sv-SE" b="1" dirty="0">
                <a:cs typeface="Calibri"/>
              </a:rPr>
              <a:t>Maj:</a:t>
            </a:r>
            <a:r>
              <a:rPr lang="sv-SE" dirty="0">
                <a:cs typeface="Calibri"/>
              </a:rPr>
              <a:t> Seriespel</a:t>
            </a:r>
          </a:p>
          <a:p>
            <a:r>
              <a:rPr lang="sv-SE" b="1" dirty="0">
                <a:cs typeface="Calibri"/>
              </a:rPr>
              <a:t>Juni:</a:t>
            </a:r>
            <a:r>
              <a:rPr lang="sv-SE" dirty="0">
                <a:cs typeface="Calibri"/>
              </a:rPr>
              <a:t> ÖC</a:t>
            </a:r>
          </a:p>
          <a:p>
            <a:r>
              <a:rPr lang="sv-SE" b="1" dirty="0">
                <a:cs typeface="Calibri"/>
              </a:rPr>
              <a:t>Juli: semester?</a:t>
            </a:r>
          </a:p>
        </p:txBody>
      </p:sp>
      <p:sp>
        <p:nvSpPr>
          <p:cNvPr id="7" name="textruta 6">
            <a:extLst>
              <a:ext uri="{FF2B5EF4-FFF2-40B4-BE49-F238E27FC236}">
                <a16:creationId xmlns:a16="http://schemas.microsoft.com/office/drawing/2014/main" id="{C048E9D6-0C6D-B61F-EB1A-77AA529C741D}"/>
              </a:ext>
            </a:extLst>
          </p:cNvPr>
          <p:cNvSpPr txBox="1"/>
          <p:nvPr/>
        </p:nvSpPr>
        <p:spPr>
          <a:xfrm>
            <a:off x="4326897" y="2789730"/>
            <a:ext cx="266699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cs typeface="Calibri"/>
              </a:rPr>
              <a:t>Aug:</a:t>
            </a:r>
            <a:r>
              <a:rPr lang="sv-SE" dirty="0">
                <a:cs typeface="Calibri"/>
              </a:rPr>
              <a:t> Rallarbollen? 31/7-1/8, Finns många cuper i aug. </a:t>
            </a:r>
          </a:p>
          <a:p>
            <a:r>
              <a:rPr lang="sv-SE" b="1" dirty="0" err="1">
                <a:cs typeface="Calibri"/>
              </a:rPr>
              <a:t>Sept</a:t>
            </a:r>
            <a:r>
              <a:rPr lang="sv-SE" b="1" dirty="0">
                <a:cs typeface="Calibri"/>
              </a:rPr>
              <a:t>:</a:t>
            </a:r>
            <a:r>
              <a:rPr lang="sv-SE" dirty="0">
                <a:cs typeface="Calibri"/>
              </a:rPr>
              <a:t> Seriespel</a:t>
            </a:r>
          </a:p>
          <a:p>
            <a:r>
              <a:rPr lang="sv-SE" b="1" dirty="0">
                <a:cs typeface="Calibri"/>
              </a:rPr>
              <a:t>Okt:</a:t>
            </a:r>
            <a:r>
              <a:rPr lang="sv-SE" dirty="0">
                <a:cs typeface="Calibri"/>
              </a:rPr>
              <a:t> </a:t>
            </a:r>
            <a:r>
              <a:rPr lang="sv-SE" dirty="0" err="1">
                <a:cs typeface="Calibri"/>
              </a:rPr>
              <a:t>Selectcup</a:t>
            </a:r>
            <a:r>
              <a:rPr lang="sv-SE" dirty="0">
                <a:cs typeface="Calibri"/>
              </a:rPr>
              <a:t>? </a:t>
            </a:r>
            <a:r>
              <a:rPr lang="sv-SE" dirty="0" err="1">
                <a:cs typeface="Calibri"/>
              </a:rPr>
              <a:t>Kickon</a:t>
            </a:r>
            <a:r>
              <a:rPr lang="sv-SE" dirty="0">
                <a:cs typeface="Calibri"/>
              </a:rPr>
              <a:t>? </a:t>
            </a:r>
            <a:r>
              <a:rPr lang="sv-SE" dirty="0" err="1">
                <a:cs typeface="Calibri"/>
              </a:rPr>
              <a:t>Mcdonaldscup</a:t>
            </a:r>
            <a:r>
              <a:rPr lang="sv-SE" dirty="0">
                <a:cs typeface="Calibri"/>
              </a:rPr>
              <a:t>?</a:t>
            </a:r>
          </a:p>
          <a:p>
            <a:r>
              <a:rPr lang="sv-SE" b="1" dirty="0">
                <a:cs typeface="Calibri"/>
              </a:rPr>
              <a:t>Nov: ?</a:t>
            </a:r>
          </a:p>
          <a:p>
            <a:r>
              <a:rPr lang="sv-SE" b="1" dirty="0">
                <a:cs typeface="Calibri"/>
              </a:rPr>
              <a:t>Dec:</a:t>
            </a:r>
            <a:r>
              <a:rPr lang="sv-SE" dirty="0">
                <a:cs typeface="Calibri"/>
              </a:rPr>
              <a:t> </a:t>
            </a:r>
            <a:r>
              <a:rPr lang="sv-SE" dirty="0" err="1">
                <a:cs typeface="Calibri"/>
              </a:rPr>
              <a:t>Futsal</a:t>
            </a:r>
            <a:r>
              <a:rPr lang="sv-SE" dirty="0">
                <a:cs typeface="Calibri"/>
              </a:rPr>
              <a:t> ÖC</a:t>
            </a:r>
          </a:p>
        </p:txBody>
      </p:sp>
      <p:pic>
        <p:nvPicPr>
          <p:cNvPr id="9" name="Bildobjekt 8" descr="En bild som visar Teckensnitt, logotyp, symbol, Grafik&#10;&#10;Automatiskt genererad beskrivning">
            <a:extLst>
              <a:ext uri="{FF2B5EF4-FFF2-40B4-BE49-F238E27FC236}">
                <a16:creationId xmlns:a16="http://schemas.microsoft.com/office/drawing/2014/main" id="{87D0DF8D-8CB7-91C1-35FE-63592971B6F4}"/>
              </a:ext>
            </a:extLst>
          </p:cNvPr>
          <p:cNvPicPr>
            <a:picLocks noChangeAspect="1"/>
          </p:cNvPicPr>
          <p:nvPr/>
        </p:nvPicPr>
        <p:blipFill>
          <a:blip r:embed="rId5"/>
          <a:stretch>
            <a:fillRect/>
          </a:stretch>
        </p:blipFill>
        <p:spPr>
          <a:xfrm>
            <a:off x="10292352" y="103215"/>
            <a:ext cx="744552" cy="1054578"/>
          </a:xfrm>
          <a:prstGeom prst="rect">
            <a:avLst/>
          </a:prstGeom>
        </p:spPr>
      </p:pic>
    </p:spTree>
    <p:extLst>
      <p:ext uri="{BB962C8B-B14F-4D97-AF65-F5344CB8AC3E}">
        <p14:creationId xmlns:p14="http://schemas.microsoft.com/office/powerpoint/2010/main" val="280554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30BD4-0CAB-D7C0-ADD0-B0BC05B8D6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04407-CA7E-6578-B06A-BA91552C984C}"/>
              </a:ext>
            </a:extLst>
          </p:cNvPr>
          <p:cNvSpPr>
            <a:spLocks noGrp="1"/>
          </p:cNvSpPr>
          <p:nvPr>
            <p:ph idx="1"/>
          </p:nvPr>
        </p:nvSpPr>
        <p:spPr>
          <a:xfrm>
            <a:off x="1524000" y="1162631"/>
            <a:ext cx="5716344" cy="3998665"/>
          </a:xfrm>
        </p:spPr>
        <p:txBody>
          <a:bodyPr vert="horz" lIns="91440" tIns="45720" rIns="91440" bIns="45720" rtlCol="0" anchor="t">
            <a:normAutofit/>
          </a:bodyPr>
          <a:lstStyle/>
          <a:p>
            <a:r>
              <a:rPr lang="en-US" sz="2400" dirty="0">
                <a:cs typeface="Calibri"/>
              </a:rPr>
              <a:t>Den </a:t>
            </a:r>
            <a:r>
              <a:rPr lang="en-US" sz="2400" dirty="0" err="1">
                <a:cs typeface="Calibri"/>
              </a:rPr>
              <a:t>gemensamma</a:t>
            </a:r>
            <a:r>
              <a:rPr lang="en-US" sz="2400" dirty="0">
                <a:cs typeface="Calibri"/>
              </a:rPr>
              <a:t> </a:t>
            </a:r>
            <a:r>
              <a:rPr lang="en-US" sz="2400" dirty="0" err="1">
                <a:cs typeface="Calibri"/>
              </a:rPr>
              <a:t>lagkassan</a:t>
            </a:r>
            <a:r>
              <a:rPr lang="en-US" sz="2400" dirty="0">
                <a:cs typeface="Calibri"/>
              </a:rPr>
              <a:t> med 2010 </a:t>
            </a:r>
            <a:r>
              <a:rPr lang="en-US" sz="2400" dirty="0" err="1">
                <a:cs typeface="Calibri"/>
              </a:rPr>
              <a:t>laget</a:t>
            </a:r>
            <a:r>
              <a:rPr lang="en-US" sz="2400" dirty="0">
                <a:cs typeface="Calibri"/>
              </a:rPr>
              <a:t> </a:t>
            </a:r>
            <a:r>
              <a:rPr lang="en-US" sz="2400" dirty="0" err="1">
                <a:cs typeface="Calibri"/>
              </a:rPr>
              <a:t>är</a:t>
            </a:r>
            <a:r>
              <a:rPr lang="en-US" sz="2400" dirty="0">
                <a:cs typeface="Calibri"/>
              </a:rPr>
              <a:t> slut. 14tkr </a:t>
            </a:r>
            <a:r>
              <a:rPr lang="en-US" sz="2400" dirty="0" err="1">
                <a:cs typeface="Calibri"/>
              </a:rPr>
              <a:t>är</a:t>
            </a:r>
            <a:r>
              <a:rPr lang="en-US" sz="2400" dirty="0">
                <a:cs typeface="Calibri"/>
              </a:rPr>
              <a:t> </a:t>
            </a:r>
            <a:r>
              <a:rPr lang="en-US" sz="2400" dirty="0" err="1">
                <a:cs typeface="Calibri"/>
              </a:rPr>
              <a:t>kvar</a:t>
            </a:r>
            <a:r>
              <a:rPr lang="en-US" sz="2400" dirty="0">
                <a:cs typeface="Calibri"/>
              </a:rPr>
              <a:t> </a:t>
            </a:r>
            <a:r>
              <a:rPr lang="en-US" sz="2400" dirty="0" err="1">
                <a:cs typeface="Calibri"/>
              </a:rPr>
              <a:t>där</a:t>
            </a:r>
            <a:r>
              <a:rPr lang="en-US" sz="2400" dirty="0">
                <a:cs typeface="Calibri"/>
              </a:rPr>
              <a:t> </a:t>
            </a:r>
            <a:r>
              <a:rPr lang="en-US" sz="2400" dirty="0" err="1">
                <a:cs typeface="Calibri"/>
              </a:rPr>
              <a:t>tanken</a:t>
            </a:r>
            <a:r>
              <a:rPr lang="en-US" sz="2400" dirty="0">
                <a:cs typeface="Calibri"/>
              </a:rPr>
              <a:t> </a:t>
            </a:r>
            <a:r>
              <a:rPr lang="en-US" sz="2400" dirty="0" err="1">
                <a:cs typeface="Calibri"/>
              </a:rPr>
              <a:t>är</a:t>
            </a:r>
            <a:r>
              <a:rPr lang="en-US" sz="2400" dirty="0">
                <a:cs typeface="Calibri"/>
              </a:rPr>
              <a:t> </a:t>
            </a:r>
            <a:r>
              <a:rPr lang="en-US" sz="2400" dirty="0" err="1">
                <a:cs typeface="Calibri"/>
              </a:rPr>
              <a:t>att</a:t>
            </a:r>
            <a:r>
              <a:rPr lang="en-US" sz="2400" dirty="0">
                <a:cs typeface="Calibri"/>
              </a:rPr>
              <a:t> </a:t>
            </a:r>
            <a:r>
              <a:rPr lang="en-US" sz="2400" dirty="0" err="1">
                <a:cs typeface="Calibri"/>
              </a:rPr>
              <a:t>en</a:t>
            </a:r>
            <a:r>
              <a:rPr lang="en-US" sz="2400" dirty="0">
                <a:cs typeface="Calibri"/>
              </a:rPr>
              <a:t> </a:t>
            </a:r>
            <a:r>
              <a:rPr lang="en-US" sz="2400" dirty="0" err="1">
                <a:cs typeface="Calibri"/>
              </a:rPr>
              <a:t>avslutning</a:t>
            </a:r>
            <a:r>
              <a:rPr lang="en-US" sz="2400" dirty="0">
                <a:cs typeface="Calibri"/>
              </a:rPr>
              <a:t> med </a:t>
            </a:r>
            <a:r>
              <a:rPr lang="en-US" sz="2400" dirty="0" err="1">
                <a:cs typeface="Calibri"/>
              </a:rPr>
              <a:t>killarna</a:t>
            </a:r>
            <a:r>
              <a:rPr lang="en-US" sz="2400" dirty="0">
                <a:cs typeface="Calibri"/>
              </a:rPr>
              <a:t> </a:t>
            </a:r>
            <a:r>
              <a:rPr lang="en-US" sz="2400" dirty="0" err="1">
                <a:cs typeface="Calibri"/>
              </a:rPr>
              <a:t>använder</a:t>
            </a:r>
            <a:r>
              <a:rPr lang="en-US" sz="2400" dirty="0">
                <a:cs typeface="Calibri"/>
              </a:rPr>
              <a:t> </a:t>
            </a:r>
            <a:r>
              <a:rPr lang="en-US" sz="2400" dirty="0" err="1">
                <a:cs typeface="Calibri"/>
              </a:rPr>
              <a:t>resterande</a:t>
            </a:r>
            <a:r>
              <a:rPr lang="en-US" sz="2400" dirty="0">
                <a:cs typeface="Calibri"/>
              </a:rPr>
              <a:t> </a:t>
            </a:r>
            <a:r>
              <a:rPr lang="en-US" sz="2400" dirty="0" err="1">
                <a:cs typeface="Calibri"/>
              </a:rPr>
              <a:t>pengar</a:t>
            </a:r>
            <a:r>
              <a:rPr lang="en-US" sz="2400" dirty="0">
                <a:cs typeface="Calibri"/>
              </a:rPr>
              <a:t>.  </a:t>
            </a:r>
          </a:p>
          <a:p>
            <a:pPr>
              <a:buClr>
                <a:srgbClr val="44540D"/>
              </a:buClr>
            </a:pPr>
            <a:r>
              <a:rPr lang="en-US" sz="2400" dirty="0" err="1">
                <a:cs typeface="Calibri"/>
              </a:rPr>
              <a:t>Lagkassa</a:t>
            </a:r>
            <a:r>
              <a:rPr lang="en-US" sz="2400" dirty="0">
                <a:cs typeface="Calibri"/>
              </a:rPr>
              <a:t> </a:t>
            </a:r>
            <a:r>
              <a:rPr lang="en-US" sz="2400" dirty="0" err="1">
                <a:cs typeface="Calibri"/>
              </a:rPr>
              <a:t>finns</a:t>
            </a:r>
            <a:r>
              <a:rPr lang="en-US" sz="2400" dirty="0">
                <a:cs typeface="Calibri"/>
              </a:rPr>
              <a:t> för </a:t>
            </a:r>
            <a:r>
              <a:rPr lang="en-US" sz="2400" dirty="0" err="1">
                <a:cs typeface="Calibri"/>
              </a:rPr>
              <a:t>Lekebergs</a:t>
            </a:r>
            <a:r>
              <a:rPr lang="en-US" sz="2400" dirty="0">
                <a:cs typeface="Calibri"/>
              </a:rPr>
              <a:t> IF 2011.       23 138kr per 27/10 2024</a:t>
            </a:r>
            <a:endParaRPr lang="en-US" sz="2400" dirty="0">
              <a:solidFill>
                <a:srgbClr val="FF0000"/>
              </a:solidFill>
              <a:cs typeface="Calibri"/>
            </a:endParaRPr>
          </a:p>
          <a:p>
            <a:pPr>
              <a:buClr>
                <a:srgbClr val="44540D"/>
              </a:buClr>
            </a:pPr>
            <a:r>
              <a:rPr lang="en-US" sz="2400" dirty="0" err="1">
                <a:cs typeface="Calibri"/>
              </a:rPr>
              <a:t>Behöver</a:t>
            </a:r>
            <a:r>
              <a:rPr lang="en-US" sz="2400" dirty="0">
                <a:cs typeface="Calibri"/>
              </a:rPr>
              <a:t> </a:t>
            </a:r>
            <a:r>
              <a:rPr lang="en-US" sz="2400" dirty="0" err="1">
                <a:cs typeface="Calibri"/>
              </a:rPr>
              <a:t>vara</a:t>
            </a:r>
            <a:r>
              <a:rPr lang="en-US" sz="2400" dirty="0">
                <a:cs typeface="Calibri"/>
              </a:rPr>
              <a:t> </a:t>
            </a:r>
            <a:r>
              <a:rPr lang="en-US" sz="2400" dirty="0" err="1">
                <a:cs typeface="Calibri"/>
              </a:rPr>
              <a:t>en</a:t>
            </a:r>
            <a:r>
              <a:rPr lang="en-US" sz="2400" dirty="0">
                <a:cs typeface="Calibri"/>
              </a:rPr>
              <a:t> </a:t>
            </a:r>
            <a:r>
              <a:rPr lang="en-US" sz="2400" dirty="0" err="1">
                <a:cs typeface="Calibri"/>
              </a:rPr>
              <a:t>ekonomiansvarig</a:t>
            </a:r>
            <a:r>
              <a:rPr lang="en-US" sz="2400" dirty="0">
                <a:cs typeface="Calibri"/>
              </a:rPr>
              <a:t> per </a:t>
            </a:r>
            <a:r>
              <a:rPr lang="en-US" sz="2400" dirty="0" err="1">
                <a:cs typeface="Calibri"/>
              </a:rPr>
              <a:t>förening</a:t>
            </a:r>
            <a:r>
              <a:rPr lang="en-US" sz="2400" dirty="0">
                <a:cs typeface="Calibri"/>
              </a:rPr>
              <a:t> I </a:t>
            </a:r>
            <a:r>
              <a:rPr lang="en-US" sz="2400" dirty="0" err="1">
                <a:cs typeface="Calibri"/>
              </a:rPr>
              <a:t>laget</a:t>
            </a:r>
            <a:r>
              <a:rPr lang="en-US" sz="2400" dirty="0">
                <a:cs typeface="Calibri"/>
              </a:rPr>
              <a:t> </a:t>
            </a:r>
            <a:r>
              <a:rPr lang="en-US" sz="2400" dirty="0" err="1">
                <a:cs typeface="Calibri"/>
              </a:rPr>
              <a:t>så</a:t>
            </a:r>
            <a:r>
              <a:rPr lang="en-US" sz="2400" dirty="0">
                <a:cs typeface="Calibri"/>
              </a:rPr>
              <a:t> </a:t>
            </a:r>
            <a:r>
              <a:rPr lang="en-US" sz="2400" dirty="0" err="1">
                <a:cs typeface="Calibri"/>
              </a:rPr>
              <a:t>att</a:t>
            </a:r>
            <a:r>
              <a:rPr lang="en-US" sz="2400" dirty="0">
                <a:cs typeface="Calibri"/>
              </a:rPr>
              <a:t> vi </a:t>
            </a:r>
            <a:r>
              <a:rPr lang="en-US" sz="2400" dirty="0" err="1">
                <a:cs typeface="Calibri"/>
              </a:rPr>
              <a:t>kan</a:t>
            </a:r>
            <a:r>
              <a:rPr lang="en-US" sz="2400" dirty="0">
                <a:cs typeface="Calibri"/>
              </a:rPr>
              <a:t> ha </a:t>
            </a:r>
            <a:r>
              <a:rPr lang="en-US" sz="2400" dirty="0" err="1">
                <a:cs typeface="Calibri"/>
              </a:rPr>
              <a:t>koll</a:t>
            </a:r>
            <a:r>
              <a:rPr lang="en-US" sz="2400" dirty="0">
                <a:cs typeface="Calibri"/>
              </a:rPr>
              <a:t> </a:t>
            </a:r>
            <a:r>
              <a:rPr lang="en-US" sz="2400" dirty="0" err="1">
                <a:cs typeface="Calibri"/>
              </a:rPr>
              <a:t>på</a:t>
            </a:r>
            <a:r>
              <a:rPr lang="en-US" sz="2400" dirty="0">
                <a:cs typeface="Calibri"/>
              </a:rPr>
              <a:t> </a:t>
            </a:r>
            <a:r>
              <a:rPr lang="en-US" sz="2400" dirty="0" err="1">
                <a:cs typeface="Calibri"/>
              </a:rPr>
              <a:t>ekonomin</a:t>
            </a:r>
            <a:r>
              <a:rPr lang="en-US" sz="2400" dirty="0">
                <a:cs typeface="Calibri"/>
              </a:rPr>
              <a:t> </a:t>
            </a:r>
            <a:r>
              <a:rPr lang="en-US" sz="2400" dirty="0" err="1">
                <a:cs typeface="Calibri"/>
              </a:rPr>
              <a:t>från</a:t>
            </a:r>
            <a:r>
              <a:rPr lang="en-US" sz="2400" dirty="0">
                <a:cs typeface="Calibri"/>
              </a:rPr>
              <a:t> </a:t>
            </a:r>
            <a:r>
              <a:rPr lang="en-US" sz="2400" dirty="0" err="1">
                <a:cs typeface="Calibri"/>
              </a:rPr>
              <a:t>bägge</a:t>
            </a:r>
            <a:r>
              <a:rPr lang="en-US" sz="2400" dirty="0">
                <a:cs typeface="Calibri"/>
              </a:rPr>
              <a:t> </a:t>
            </a:r>
            <a:r>
              <a:rPr lang="en-US" sz="2400" dirty="0" err="1">
                <a:cs typeface="Calibri"/>
              </a:rPr>
              <a:t>föreningarna</a:t>
            </a:r>
            <a:r>
              <a:rPr lang="en-US" sz="2400" dirty="0">
                <a:cs typeface="Calibri"/>
              </a:rPr>
              <a:t> - </a:t>
            </a:r>
            <a:r>
              <a:rPr lang="en-US" sz="2400" dirty="0" err="1">
                <a:cs typeface="Calibri"/>
              </a:rPr>
              <a:t>vem</a:t>
            </a:r>
            <a:r>
              <a:rPr lang="en-US" sz="2400" dirty="0">
                <a:cs typeface="Calibri"/>
              </a:rPr>
              <a:t>?</a:t>
            </a:r>
          </a:p>
          <a:p>
            <a:pPr marL="45720" indent="0">
              <a:buClr>
                <a:srgbClr val="44540D"/>
              </a:buClr>
              <a:buNone/>
            </a:pPr>
            <a:endParaRPr lang="en-US" sz="1600" dirty="0">
              <a:cs typeface="Calibri"/>
            </a:endParaRPr>
          </a:p>
        </p:txBody>
      </p:sp>
      <p:pic>
        <p:nvPicPr>
          <p:cNvPr id="4" name="Picture Placeholder 9" descr="Logo&#10;&#10;Description automatically generated">
            <a:extLst>
              <a:ext uri="{FF2B5EF4-FFF2-40B4-BE49-F238E27FC236}">
                <a16:creationId xmlns:a16="http://schemas.microsoft.com/office/drawing/2014/main" id="{EF151394-F27E-644F-38CF-4B96337A30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50" t="-9813" r="21956" b="-9813"/>
          <a:stretch/>
        </p:blipFill>
        <p:spPr>
          <a:xfrm>
            <a:off x="11206065" y="94684"/>
            <a:ext cx="897606" cy="1058767"/>
          </a:xfrm>
          <a:prstGeom prst="rect">
            <a:avLst/>
          </a:prstGeom>
        </p:spPr>
      </p:pic>
      <p:sp>
        <p:nvSpPr>
          <p:cNvPr id="8" name="Title 1">
            <a:extLst>
              <a:ext uri="{FF2B5EF4-FFF2-40B4-BE49-F238E27FC236}">
                <a16:creationId xmlns:a16="http://schemas.microsoft.com/office/drawing/2014/main" id="{7C3182A7-90A6-D717-40B1-A924372986D4}"/>
              </a:ext>
            </a:extLst>
          </p:cNvPr>
          <p:cNvSpPr>
            <a:spLocks noGrp="1"/>
          </p:cNvSpPr>
          <p:nvPr>
            <p:ph type="title"/>
          </p:nvPr>
        </p:nvSpPr>
        <p:spPr>
          <a:xfrm>
            <a:off x="1524000" y="457200"/>
            <a:ext cx="9144000" cy="696251"/>
          </a:xfrm>
        </p:spPr>
        <p:txBody>
          <a:bodyPr/>
          <a:lstStyle/>
          <a:p>
            <a:r>
              <a:rPr lang="sv-SE" dirty="0"/>
              <a:t>lagkassan</a:t>
            </a:r>
          </a:p>
        </p:txBody>
      </p:sp>
      <p:pic>
        <p:nvPicPr>
          <p:cNvPr id="2" name="Bildobjekt 1" descr="En bild som visar Teckensnitt, logotyp, symbol, Grafik&#10;&#10;Automatiskt genererad beskrivning">
            <a:extLst>
              <a:ext uri="{FF2B5EF4-FFF2-40B4-BE49-F238E27FC236}">
                <a16:creationId xmlns:a16="http://schemas.microsoft.com/office/drawing/2014/main" id="{D57811B0-973B-720B-8013-CEA6A6E23F6F}"/>
              </a:ext>
            </a:extLst>
          </p:cNvPr>
          <p:cNvPicPr>
            <a:picLocks noChangeAspect="1"/>
          </p:cNvPicPr>
          <p:nvPr/>
        </p:nvPicPr>
        <p:blipFill>
          <a:blip r:embed="rId4"/>
          <a:stretch>
            <a:fillRect/>
          </a:stretch>
        </p:blipFill>
        <p:spPr>
          <a:xfrm>
            <a:off x="10265378" y="96470"/>
            <a:ext cx="805242" cy="1014119"/>
          </a:xfrm>
          <a:prstGeom prst="rect">
            <a:avLst/>
          </a:prstGeom>
        </p:spPr>
      </p:pic>
    </p:spTree>
    <p:extLst>
      <p:ext uri="{BB962C8B-B14F-4D97-AF65-F5344CB8AC3E}">
        <p14:creationId xmlns:p14="http://schemas.microsoft.com/office/powerpoint/2010/main" val="41575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BCF80-D915-568A-9686-5A4D02496C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D51E3-F72B-C2C2-F6DF-250682FA240D}"/>
              </a:ext>
            </a:extLst>
          </p:cNvPr>
          <p:cNvSpPr>
            <a:spLocks noGrp="1"/>
          </p:cNvSpPr>
          <p:nvPr>
            <p:ph idx="1"/>
          </p:nvPr>
        </p:nvSpPr>
        <p:spPr>
          <a:xfrm>
            <a:off x="1524000" y="1714500"/>
            <a:ext cx="10096982" cy="4457700"/>
          </a:xfrm>
        </p:spPr>
        <p:txBody>
          <a:bodyPr vert="horz" lIns="91440" tIns="45720" rIns="91440" bIns="45720" rtlCol="0" anchor="t">
            <a:normAutofit/>
          </a:bodyPr>
          <a:lstStyle/>
          <a:p>
            <a:r>
              <a:rPr lang="en-US" sz="3600" dirty="0">
                <a:cs typeface="Calibri"/>
              </a:rPr>
              <a:t>Vi </a:t>
            </a:r>
            <a:r>
              <a:rPr lang="en-US" sz="3600" dirty="0" err="1">
                <a:cs typeface="Calibri"/>
              </a:rPr>
              <a:t>behöver</a:t>
            </a:r>
            <a:r>
              <a:rPr lang="en-US" sz="3600" dirty="0">
                <a:cs typeface="Calibri"/>
              </a:rPr>
              <a:t> </a:t>
            </a:r>
            <a:r>
              <a:rPr lang="en-US" sz="3600" dirty="0" err="1">
                <a:cs typeface="Calibri"/>
              </a:rPr>
              <a:t>en</a:t>
            </a:r>
            <a:r>
              <a:rPr lang="en-US" sz="3600" dirty="0">
                <a:cs typeface="Calibri"/>
              </a:rPr>
              <a:t> </a:t>
            </a:r>
            <a:r>
              <a:rPr lang="en-US" sz="3600" dirty="0" err="1">
                <a:cs typeface="Calibri"/>
              </a:rPr>
              <a:t>eller</a:t>
            </a:r>
            <a:r>
              <a:rPr lang="en-US" sz="3600" dirty="0">
                <a:cs typeface="Calibri"/>
              </a:rPr>
              <a:t> </a:t>
            </a:r>
            <a:r>
              <a:rPr lang="en-US" sz="3600" dirty="0" err="1">
                <a:cs typeface="Calibri"/>
              </a:rPr>
              <a:t>flera</a:t>
            </a:r>
            <a:r>
              <a:rPr lang="en-US" sz="3600" dirty="0">
                <a:cs typeface="Calibri"/>
              </a:rPr>
              <a:t> </a:t>
            </a:r>
            <a:r>
              <a:rPr lang="en-US" sz="3600" dirty="0" err="1">
                <a:cs typeface="Calibri"/>
              </a:rPr>
              <a:t>som</a:t>
            </a:r>
            <a:r>
              <a:rPr lang="en-US" sz="3600" dirty="0">
                <a:cs typeface="Calibri"/>
              </a:rPr>
              <a:t> </a:t>
            </a:r>
            <a:r>
              <a:rPr lang="en-US" sz="3600" dirty="0" err="1">
                <a:cs typeface="Calibri"/>
              </a:rPr>
              <a:t>kan</a:t>
            </a:r>
            <a:r>
              <a:rPr lang="en-US" sz="3600" dirty="0">
                <a:cs typeface="Calibri"/>
              </a:rPr>
              <a:t> </a:t>
            </a:r>
            <a:r>
              <a:rPr lang="en-US" sz="3600" dirty="0" err="1">
                <a:cs typeface="Calibri"/>
              </a:rPr>
              <a:t>ansvara</a:t>
            </a:r>
            <a:r>
              <a:rPr lang="en-US" sz="3600" dirty="0">
                <a:cs typeface="Calibri"/>
              </a:rPr>
              <a:t> för kiosk till </a:t>
            </a:r>
            <a:r>
              <a:rPr lang="en-US" sz="3600" dirty="0" err="1">
                <a:cs typeface="Calibri"/>
              </a:rPr>
              <a:t>matcherna</a:t>
            </a:r>
            <a:r>
              <a:rPr lang="en-US" sz="3600" dirty="0">
                <a:cs typeface="Calibri"/>
              </a:rPr>
              <a:t> under 2024/2025. </a:t>
            </a:r>
          </a:p>
          <a:p>
            <a:pPr>
              <a:buClr>
                <a:srgbClr val="44540D"/>
              </a:buClr>
            </a:pPr>
            <a:r>
              <a:rPr lang="en-US" sz="3600" dirty="0">
                <a:cs typeface="Calibri"/>
              </a:rPr>
              <a:t>Vi </a:t>
            </a:r>
            <a:r>
              <a:rPr lang="en-US" sz="3600" dirty="0" err="1">
                <a:cs typeface="Calibri"/>
              </a:rPr>
              <a:t>behöver</a:t>
            </a:r>
            <a:r>
              <a:rPr lang="en-US" sz="3600" dirty="0">
                <a:cs typeface="Calibri"/>
              </a:rPr>
              <a:t> </a:t>
            </a:r>
            <a:r>
              <a:rPr lang="en-US" sz="3600" dirty="0" err="1">
                <a:cs typeface="Calibri"/>
              </a:rPr>
              <a:t>en</a:t>
            </a:r>
            <a:r>
              <a:rPr lang="en-US" sz="3600" dirty="0">
                <a:cs typeface="Calibri"/>
              </a:rPr>
              <a:t> </a:t>
            </a:r>
            <a:r>
              <a:rPr lang="en-US" sz="3600" dirty="0" err="1">
                <a:cs typeface="Calibri"/>
              </a:rPr>
              <a:t>eller</a:t>
            </a:r>
            <a:r>
              <a:rPr lang="en-US" sz="3600" dirty="0">
                <a:cs typeface="Calibri"/>
              </a:rPr>
              <a:t> </a:t>
            </a:r>
            <a:r>
              <a:rPr lang="en-US" sz="3600" dirty="0" err="1">
                <a:cs typeface="Calibri"/>
              </a:rPr>
              <a:t>flera</a:t>
            </a:r>
            <a:r>
              <a:rPr lang="en-US" sz="3600" dirty="0">
                <a:cs typeface="Calibri"/>
              </a:rPr>
              <a:t> </a:t>
            </a:r>
            <a:r>
              <a:rPr lang="en-US" sz="3600" dirty="0" err="1">
                <a:cs typeface="Calibri"/>
              </a:rPr>
              <a:t>som</a:t>
            </a:r>
            <a:r>
              <a:rPr lang="en-US" sz="3600" dirty="0">
                <a:cs typeface="Calibri"/>
              </a:rPr>
              <a:t> </a:t>
            </a:r>
            <a:r>
              <a:rPr lang="en-US" sz="3600" dirty="0" err="1">
                <a:cs typeface="Calibri"/>
              </a:rPr>
              <a:t>kan</a:t>
            </a:r>
            <a:r>
              <a:rPr lang="en-US" sz="3600" dirty="0">
                <a:cs typeface="Calibri"/>
              </a:rPr>
              <a:t> </a:t>
            </a:r>
            <a:r>
              <a:rPr lang="en-US" sz="3600" dirty="0" err="1">
                <a:cs typeface="Calibri"/>
              </a:rPr>
              <a:t>ansvara</a:t>
            </a:r>
            <a:r>
              <a:rPr lang="en-US" sz="3600" dirty="0">
                <a:cs typeface="Calibri"/>
              </a:rPr>
              <a:t> för </a:t>
            </a:r>
            <a:r>
              <a:rPr lang="en-US" sz="3600" dirty="0" err="1">
                <a:cs typeface="Calibri"/>
              </a:rPr>
              <a:t>försäljningar</a:t>
            </a:r>
            <a:r>
              <a:rPr lang="en-US" sz="3600" dirty="0">
                <a:cs typeface="Calibri"/>
              </a:rPr>
              <a:t> </a:t>
            </a:r>
            <a:r>
              <a:rPr lang="en-US" sz="3600" dirty="0" err="1">
                <a:cs typeface="Calibri"/>
              </a:rPr>
              <a:t>som</a:t>
            </a:r>
            <a:r>
              <a:rPr lang="en-US" sz="3600" dirty="0">
                <a:cs typeface="Calibri"/>
              </a:rPr>
              <a:t> </a:t>
            </a:r>
            <a:r>
              <a:rPr lang="en-US" sz="3600" dirty="0" err="1">
                <a:cs typeface="Calibri"/>
              </a:rPr>
              <a:t>stärker</a:t>
            </a:r>
            <a:r>
              <a:rPr lang="en-US" sz="3600" dirty="0">
                <a:cs typeface="Calibri"/>
              </a:rPr>
              <a:t> </a:t>
            </a:r>
            <a:r>
              <a:rPr lang="en-US" sz="3600" dirty="0" err="1">
                <a:cs typeface="Calibri"/>
              </a:rPr>
              <a:t>lagkassan</a:t>
            </a:r>
            <a:r>
              <a:rPr lang="en-US" sz="3600" dirty="0">
                <a:cs typeface="Calibri"/>
              </a:rPr>
              <a:t> under 2024/25. </a:t>
            </a:r>
          </a:p>
        </p:txBody>
      </p:sp>
      <p:pic>
        <p:nvPicPr>
          <p:cNvPr id="4" name="Picture Placeholder 9" descr="Logo&#10;&#10;Description automatically generated">
            <a:extLst>
              <a:ext uri="{FF2B5EF4-FFF2-40B4-BE49-F238E27FC236}">
                <a16:creationId xmlns:a16="http://schemas.microsoft.com/office/drawing/2014/main" id="{51AE0F8C-E5B8-9C2B-A3D3-6E66071F26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50" t="-9813" r="21956" b="-9813"/>
          <a:stretch/>
        </p:blipFill>
        <p:spPr>
          <a:xfrm>
            <a:off x="11206065" y="94684"/>
            <a:ext cx="897606" cy="1058767"/>
          </a:xfrm>
          <a:prstGeom prst="rect">
            <a:avLst/>
          </a:prstGeom>
        </p:spPr>
      </p:pic>
      <p:sp>
        <p:nvSpPr>
          <p:cNvPr id="8" name="Title 1">
            <a:extLst>
              <a:ext uri="{FF2B5EF4-FFF2-40B4-BE49-F238E27FC236}">
                <a16:creationId xmlns:a16="http://schemas.microsoft.com/office/drawing/2014/main" id="{E984FCFB-25BA-544A-79C9-E58E64DDC396}"/>
              </a:ext>
            </a:extLst>
          </p:cNvPr>
          <p:cNvSpPr>
            <a:spLocks noGrp="1"/>
          </p:cNvSpPr>
          <p:nvPr>
            <p:ph type="title"/>
          </p:nvPr>
        </p:nvSpPr>
        <p:spPr>
          <a:xfrm>
            <a:off x="1524000" y="457200"/>
            <a:ext cx="9144000" cy="696251"/>
          </a:xfrm>
        </p:spPr>
        <p:txBody>
          <a:bodyPr/>
          <a:lstStyle/>
          <a:p>
            <a:r>
              <a:rPr lang="sv-SE" dirty="0"/>
              <a:t>Kiosk och försäljningar 2025</a:t>
            </a:r>
          </a:p>
        </p:txBody>
      </p:sp>
      <p:pic>
        <p:nvPicPr>
          <p:cNvPr id="2" name="Bildobjekt 1">
            <a:extLst>
              <a:ext uri="{FF2B5EF4-FFF2-40B4-BE49-F238E27FC236}">
                <a16:creationId xmlns:a16="http://schemas.microsoft.com/office/drawing/2014/main" id="{CBA2A482-9939-A87B-64FF-FBE3BF6976F5}"/>
              </a:ext>
            </a:extLst>
          </p:cNvPr>
          <p:cNvPicPr>
            <a:picLocks noChangeAspect="1"/>
          </p:cNvPicPr>
          <p:nvPr/>
        </p:nvPicPr>
        <p:blipFill>
          <a:blip r:embed="rId4"/>
          <a:stretch>
            <a:fillRect/>
          </a:stretch>
        </p:blipFill>
        <p:spPr>
          <a:xfrm>
            <a:off x="10278865" y="96471"/>
            <a:ext cx="771526" cy="1034348"/>
          </a:xfrm>
          <a:prstGeom prst="rect">
            <a:avLst/>
          </a:prstGeom>
        </p:spPr>
      </p:pic>
    </p:spTree>
    <p:extLst>
      <p:ext uri="{BB962C8B-B14F-4D97-AF65-F5344CB8AC3E}">
        <p14:creationId xmlns:p14="http://schemas.microsoft.com/office/powerpoint/2010/main" val="55360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537571-7D5B-2278-9586-07CC9A8811A3}"/>
              </a:ext>
            </a:extLst>
          </p:cNvPr>
          <p:cNvSpPr>
            <a:spLocks noGrp="1"/>
          </p:cNvSpPr>
          <p:nvPr>
            <p:ph type="title"/>
          </p:nvPr>
        </p:nvSpPr>
        <p:spPr/>
        <p:txBody>
          <a:bodyPr/>
          <a:lstStyle/>
          <a:p>
            <a:r>
              <a:rPr lang="sv-SE" dirty="0">
                <a:cs typeface="Calibri Light"/>
              </a:rPr>
              <a:t>Kontakt från andra föreningar</a:t>
            </a:r>
            <a:endParaRPr lang="sv-SE" dirty="0"/>
          </a:p>
        </p:txBody>
      </p:sp>
      <p:sp>
        <p:nvSpPr>
          <p:cNvPr id="3" name="Platshållare för innehåll 2">
            <a:extLst>
              <a:ext uri="{FF2B5EF4-FFF2-40B4-BE49-F238E27FC236}">
                <a16:creationId xmlns:a16="http://schemas.microsoft.com/office/drawing/2014/main" id="{DD1B58B4-7393-76DA-2CAC-1D9CD388B731}"/>
              </a:ext>
            </a:extLst>
          </p:cNvPr>
          <p:cNvSpPr>
            <a:spLocks noGrp="1"/>
          </p:cNvSpPr>
          <p:nvPr>
            <p:ph idx="1"/>
          </p:nvPr>
        </p:nvSpPr>
        <p:spPr/>
        <p:txBody>
          <a:bodyPr vert="horz" lIns="91440" tIns="45720" rIns="91440" bIns="45720" rtlCol="0" anchor="t">
            <a:normAutofit/>
          </a:bodyPr>
          <a:lstStyle/>
          <a:p>
            <a:r>
              <a:rPr lang="sv-SE" dirty="0">
                <a:cs typeface="Calibri"/>
              </a:rPr>
              <a:t>Under året kommer andra klubbar att höra av sig. Antingen direkt till er eller till ledare/spelare. </a:t>
            </a:r>
          </a:p>
          <a:p>
            <a:pPr>
              <a:buClr>
                <a:srgbClr val="44540D"/>
              </a:buClr>
            </a:pPr>
            <a:r>
              <a:rPr lang="sv-SE" dirty="0">
                <a:cs typeface="Calibri"/>
              </a:rPr>
              <a:t>Öppenhet med att en spelare i så fall provtränar för att lösa planering inför/under 2025. </a:t>
            </a:r>
          </a:p>
          <a:p>
            <a:pPr>
              <a:buClr>
                <a:srgbClr val="44540D"/>
              </a:buClr>
            </a:pPr>
            <a:r>
              <a:rPr lang="sv-SE" dirty="0">
                <a:cs typeface="Calibri"/>
              </a:rPr>
              <a:t>Ser helst att killarna är kvar 2025 ut, är ni inte nöjda prata med oss.</a:t>
            </a:r>
          </a:p>
          <a:p>
            <a:pPr>
              <a:buClr>
                <a:srgbClr val="44540D"/>
              </a:buClr>
            </a:pPr>
            <a:r>
              <a:rPr lang="sv-SE" dirty="0">
                <a:cs typeface="Calibri"/>
              </a:rPr>
              <a:t>Står ni i tanken att prova med annan klubb provträna med flera hoppa inte på första bästa.</a:t>
            </a:r>
          </a:p>
        </p:txBody>
      </p:sp>
    </p:spTree>
    <p:extLst>
      <p:ext uri="{BB962C8B-B14F-4D97-AF65-F5344CB8AC3E}">
        <p14:creationId xmlns:p14="http://schemas.microsoft.com/office/powerpoint/2010/main" val="15831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523999" y="1714500"/>
            <a:ext cx="7413523" cy="4457700"/>
          </a:xfrm>
        </p:spPr>
        <p:txBody>
          <a:bodyPr/>
          <a:lstStyle/>
          <a:p>
            <a:r>
              <a:rPr lang="en-US" dirty="0" err="1"/>
              <a:t>Presentationsrunda</a:t>
            </a:r>
            <a:endParaRPr lang="en-US" dirty="0"/>
          </a:p>
          <a:p>
            <a:r>
              <a:rPr lang="en-US" dirty="0"/>
              <a:t>Information </a:t>
            </a:r>
            <a:r>
              <a:rPr lang="en-US" dirty="0" err="1"/>
              <a:t>från</a:t>
            </a:r>
            <a:r>
              <a:rPr lang="en-US" dirty="0"/>
              <a:t> </a:t>
            </a:r>
            <a:r>
              <a:rPr lang="en-US" dirty="0" err="1"/>
              <a:t>Spelarmötet</a:t>
            </a:r>
            <a:endParaRPr lang="en-US" dirty="0"/>
          </a:p>
          <a:p>
            <a:r>
              <a:rPr lang="en-US" dirty="0" err="1"/>
              <a:t>Riktlinjer</a:t>
            </a:r>
            <a:r>
              <a:rPr lang="en-US" dirty="0"/>
              <a:t> och policy mm.</a:t>
            </a:r>
          </a:p>
          <a:p>
            <a:r>
              <a:rPr lang="en-US" dirty="0" err="1"/>
              <a:t>Inför</a:t>
            </a:r>
            <a:r>
              <a:rPr lang="en-US" dirty="0"/>
              <a:t> </a:t>
            </a:r>
            <a:r>
              <a:rPr lang="en-US" dirty="0" err="1"/>
              <a:t>säsongen</a:t>
            </a:r>
            <a:r>
              <a:rPr lang="en-US" dirty="0"/>
              <a:t> 2025</a:t>
            </a:r>
          </a:p>
          <a:p>
            <a:r>
              <a:rPr lang="en-US" dirty="0"/>
              <a:t>Kiosk och </a:t>
            </a:r>
            <a:r>
              <a:rPr lang="en-US" dirty="0" err="1"/>
              <a:t>försäljningar</a:t>
            </a:r>
            <a:endParaRPr lang="en-US" dirty="0"/>
          </a:p>
          <a:p>
            <a:r>
              <a:rPr lang="en-US" dirty="0" err="1"/>
              <a:t>Övriga</a:t>
            </a:r>
            <a:r>
              <a:rPr lang="en-US" dirty="0"/>
              <a:t> </a:t>
            </a:r>
            <a:r>
              <a:rPr lang="en-US" dirty="0" err="1"/>
              <a:t>frågor</a:t>
            </a:r>
            <a:endParaRPr lang="en-US" dirty="0"/>
          </a:p>
          <a:p>
            <a:r>
              <a:rPr lang="en-US" dirty="0" err="1"/>
              <a:t>Avslut</a:t>
            </a:r>
            <a:endParaRPr lang="en-US" dirty="0"/>
          </a:p>
        </p:txBody>
      </p:sp>
      <p:pic>
        <p:nvPicPr>
          <p:cNvPr id="4" name="Picture Placeholder 9" descr="Logo&#10;&#10;Description automatically generated">
            <a:extLst>
              <a:ext uri="{FF2B5EF4-FFF2-40B4-BE49-F238E27FC236}">
                <a16:creationId xmlns:a16="http://schemas.microsoft.com/office/drawing/2014/main" id="{F6021532-B550-4F0A-B07C-F1380526BE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50" t="-9813" r="21956" b="-9813"/>
          <a:stretch/>
        </p:blipFill>
        <p:spPr>
          <a:xfrm>
            <a:off x="11206065" y="94684"/>
            <a:ext cx="897606" cy="1058767"/>
          </a:xfrm>
          <a:prstGeom prst="rect">
            <a:avLst/>
          </a:prstGeom>
        </p:spPr>
      </p:pic>
      <p:pic>
        <p:nvPicPr>
          <p:cNvPr id="5" name="Bildobjekt 4" descr="En bild som visar Teckensnitt, logotyp, symbol, Grafik&#10;&#10;Automatiskt genererad beskrivning">
            <a:extLst>
              <a:ext uri="{FF2B5EF4-FFF2-40B4-BE49-F238E27FC236}">
                <a16:creationId xmlns:a16="http://schemas.microsoft.com/office/drawing/2014/main" id="{6A6B52EF-FC3A-83E1-1E21-27B570E7B5B1}"/>
              </a:ext>
            </a:extLst>
          </p:cNvPr>
          <p:cNvPicPr>
            <a:picLocks noChangeAspect="1"/>
          </p:cNvPicPr>
          <p:nvPr/>
        </p:nvPicPr>
        <p:blipFill>
          <a:blip r:embed="rId3"/>
          <a:stretch>
            <a:fillRect/>
          </a:stretch>
        </p:blipFill>
        <p:spPr>
          <a:xfrm>
            <a:off x="10177715" y="96471"/>
            <a:ext cx="811986" cy="1054579"/>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Övriga</a:t>
            </a:r>
            <a:r>
              <a:rPr lang="en-US" dirty="0"/>
              <a:t> </a:t>
            </a:r>
            <a:r>
              <a:rPr lang="en-US" dirty="0" err="1"/>
              <a:t>Frågor</a:t>
            </a:r>
            <a:br>
              <a:rPr lang="en-US" dirty="0"/>
            </a:br>
            <a:r>
              <a:rPr lang="en-US" dirty="0" err="1"/>
              <a:t>eller</a:t>
            </a:r>
            <a:r>
              <a:rPr lang="en-US" dirty="0"/>
              <a:t> </a:t>
            </a:r>
            <a:r>
              <a:rPr lang="en-US" dirty="0" err="1"/>
              <a:t>funderingar</a:t>
            </a:r>
            <a:r>
              <a:rPr lang="en-US" dirty="0"/>
              <a:t>?</a:t>
            </a:r>
          </a:p>
        </p:txBody>
      </p:sp>
      <p:pic>
        <p:nvPicPr>
          <p:cNvPr id="6" name="Picture Placeholder 9" descr="Logo&#10;&#10;Description automatically generated">
            <a:extLst>
              <a:ext uri="{FF2B5EF4-FFF2-40B4-BE49-F238E27FC236}">
                <a16:creationId xmlns:a16="http://schemas.microsoft.com/office/drawing/2014/main" id="{873833C8-E34B-4571-826E-12C6468783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50" t="-9813" r="21956" b="-9813"/>
          <a:stretch/>
        </p:blipFill>
        <p:spPr>
          <a:xfrm>
            <a:off x="10904997" y="396135"/>
            <a:ext cx="897606" cy="1058767"/>
          </a:xfrm>
          <a:prstGeom prst="rect">
            <a:avLst/>
          </a:prstGeom>
        </p:spPr>
      </p:pic>
      <p:pic>
        <p:nvPicPr>
          <p:cNvPr id="2" name="Bildobjekt 1" descr="En bild som visar Teckensnitt, logotyp, symbol, Grafik&#10;&#10;Automatiskt genererad beskrivning">
            <a:extLst>
              <a:ext uri="{FF2B5EF4-FFF2-40B4-BE49-F238E27FC236}">
                <a16:creationId xmlns:a16="http://schemas.microsoft.com/office/drawing/2014/main" id="{56C79748-E904-2D62-FF7E-1DC625B9B7F2}"/>
              </a:ext>
            </a:extLst>
          </p:cNvPr>
          <p:cNvPicPr>
            <a:picLocks noChangeAspect="1"/>
          </p:cNvPicPr>
          <p:nvPr/>
        </p:nvPicPr>
        <p:blipFill>
          <a:blip r:embed="rId3"/>
          <a:stretch>
            <a:fillRect/>
          </a:stretch>
        </p:blipFill>
        <p:spPr>
          <a:xfrm>
            <a:off x="9921467" y="393178"/>
            <a:ext cx="872677" cy="1054580"/>
          </a:xfrm>
          <a:prstGeom prst="rect">
            <a:avLst/>
          </a:prstGeom>
        </p:spPr>
      </p:pic>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12910D-0F17-4FF7-B3CF-32C7A8857E4B}"/>
              </a:ext>
            </a:extLst>
          </p:cNvPr>
          <p:cNvSpPr>
            <a:spLocks noGrp="1"/>
          </p:cNvSpPr>
          <p:nvPr>
            <p:ph type="title"/>
          </p:nvPr>
        </p:nvSpPr>
        <p:spPr>
          <a:xfrm>
            <a:off x="4819858" y="3045906"/>
            <a:ext cx="1942682" cy="766187"/>
          </a:xfrm>
        </p:spPr>
        <p:txBody>
          <a:bodyPr anchor="b">
            <a:normAutofit/>
          </a:bodyPr>
          <a:lstStyle/>
          <a:p>
            <a:r>
              <a:rPr lang="en-GB" dirty="0"/>
              <a:t>Tack!</a:t>
            </a:r>
          </a:p>
        </p:txBody>
      </p:sp>
      <p:pic>
        <p:nvPicPr>
          <p:cNvPr id="17" name="Picture Placeholder 9" descr="Logo&#10;&#10;Description automatically generated">
            <a:extLst>
              <a:ext uri="{FF2B5EF4-FFF2-40B4-BE49-F238E27FC236}">
                <a16:creationId xmlns:a16="http://schemas.microsoft.com/office/drawing/2014/main" id="{5212A956-3E5E-4053-8FDA-B09ADCD076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924" r="21751" b="2"/>
          <a:stretch/>
        </p:blipFill>
        <p:spPr>
          <a:xfrm>
            <a:off x="6172200" y="1714500"/>
            <a:ext cx="4495800" cy="4462272"/>
          </a:xfrm>
          <a:prstGeom prst="rect">
            <a:avLst/>
          </a:prstGeom>
          <a:noFill/>
        </p:spPr>
      </p:pic>
      <p:pic>
        <p:nvPicPr>
          <p:cNvPr id="2" name="Bildobjekt 1">
            <a:extLst>
              <a:ext uri="{FF2B5EF4-FFF2-40B4-BE49-F238E27FC236}">
                <a16:creationId xmlns:a16="http://schemas.microsoft.com/office/drawing/2014/main" id="{AFCB0058-0EDD-3E78-32A9-959AE744AF60}"/>
              </a:ext>
            </a:extLst>
          </p:cNvPr>
          <p:cNvPicPr>
            <a:picLocks noChangeAspect="1"/>
          </p:cNvPicPr>
          <p:nvPr/>
        </p:nvPicPr>
        <p:blipFill>
          <a:blip r:embed="rId3"/>
          <a:stretch>
            <a:fillRect/>
          </a:stretch>
        </p:blipFill>
        <p:spPr>
          <a:xfrm>
            <a:off x="898849" y="1816029"/>
            <a:ext cx="3354233" cy="4338595"/>
          </a:xfrm>
          <a:prstGeom prst="rect">
            <a:avLst/>
          </a:prstGeom>
        </p:spPr>
      </p:pic>
    </p:spTree>
    <p:extLst>
      <p:ext uri="{BB962C8B-B14F-4D97-AF65-F5344CB8AC3E}">
        <p14:creationId xmlns:p14="http://schemas.microsoft.com/office/powerpoint/2010/main" val="25622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D03A-9F5E-4E4F-BDF3-88CB5742B75F}"/>
              </a:ext>
            </a:extLst>
          </p:cNvPr>
          <p:cNvSpPr>
            <a:spLocks noGrp="1"/>
          </p:cNvSpPr>
          <p:nvPr>
            <p:ph type="title"/>
          </p:nvPr>
        </p:nvSpPr>
        <p:spPr>
          <a:xfrm>
            <a:off x="8532813" y="1683327"/>
            <a:ext cx="3125787" cy="2877260"/>
          </a:xfrm>
        </p:spPr>
        <p:txBody>
          <a:bodyPr anchor="b">
            <a:normAutofit/>
          </a:bodyPr>
          <a:lstStyle/>
          <a:p>
            <a:r>
              <a:rPr lang="en-GB" dirty="0" err="1"/>
              <a:t>Laget</a:t>
            </a:r>
            <a:r>
              <a:rPr lang="en-GB" dirty="0"/>
              <a:t> runt</a:t>
            </a:r>
          </a:p>
        </p:txBody>
      </p:sp>
      <p:pic>
        <p:nvPicPr>
          <p:cNvPr id="5" name="Content Placeholder 4" descr="A football field with a tower in the background&#10;&#10;Description automatically generated with medium confidence">
            <a:extLst>
              <a:ext uri="{FF2B5EF4-FFF2-40B4-BE49-F238E27FC236}">
                <a16:creationId xmlns:a16="http://schemas.microsoft.com/office/drawing/2014/main" id="{95F12788-7084-481E-B154-93A43DC4E8C7}"/>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005" r="20436"/>
          <a:stretch/>
        </p:blipFill>
        <p:spPr>
          <a:xfrm>
            <a:off x="20" y="10"/>
            <a:ext cx="8101564" cy="6857989"/>
          </a:xfrm>
          <a:noFill/>
        </p:spPr>
      </p:pic>
      <p:sp>
        <p:nvSpPr>
          <p:cNvPr id="10" name="Text Placeholder 3">
            <a:extLst>
              <a:ext uri="{FF2B5EF4-FFF2-40B4-BE49-F238E27FC236}">
                <a16:creationId xmlns:a16="http://schemas.microsoft.com/office/drawing/2014/main" id="{76D0AFE3-4F24-4D2F-944F-A884B2F108FC}"/>
              </a:ext>
            </a:extLst>
          </p:cNvPr>
          <p:cNvSpPr>
            <a:spLocks noGrp="1"/>
          </p:cNvSpPr>
          <p:nvPr>
            <p:ph type="body" sz="half" idx="2"/>
          </p:nvPr>
        </p:nvSpPr>
        <p:spPr>
          <a:xfrm>
            <a:off x="8532813" y="4591761"/>
            <a:ext cx="3125787" cy="1580440"/>
          </a:xfrm>
        </p:spPr>
        <p:txBody>
          <a:bodyPr/>
          <a:lstStyle/>
          <a:p>
            <a:r>
              <a:rPr lang="en-US" dirty="0" err="1"/>
              <a:t>Namn</a:t>
            </a:r>
            <a:r>
              <a:rPr lang="en-US" dirty="0"/>
              <a:t> + barn</a:t>
            </a:r>
          </a:p>
        </p:txBody>
      </p:sp>
      <p:pic>
        <p:nvPicPr>
          <p:cNvPr id="7" name="Picture Placeholder 9" descr="Logo&#10;&#10;Description automatically generated">
            <a:extLst>
              <a:ext uri="{FF2B5EF4-FFF2-40B4-BE49-F238E27FC236}">
                <a16:creationId xmlns:a16="http://schemas.microsoft.com/office/drawing/2014/main" id="{9D0A22D6-DC34-44A4-BF2A-D62EF25A26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50" t="-9813" r="21956" b="-9813"/>
          <a:stretch/>
        </p:blipFill>
        <p:spPr>
          <a:xfrm>
            <a:off x="11206065" y="94684"/>
            <a:ext cx="897606" cy="1058767"/>
          </a:xfrm>
          <a:prstGeom prst="rect">
            <a:avLst/>
          </a:prstGeom>
        </p:spPr>
      </p:pic>
      <p:pic>
        <p:nvPicPr>
          <p:cNvPr id="3" name="Bildobjekt 2" descr="En bild som visar Teckensnitt, logotyp, symbol, Grafik&#10;&#10;Automatiskt genererad beskrivning">
            <a:extLst>
              <a:ext uri="{FF2B5EF4-FFF2-40B4-BE49-F238E27FC236}">
                <a16:creationId xmlns:a16="http://schemas.microsoft.com/office/drawing/2014/main" id="{BB7FD487-3A13-28D5-CCDF-24E5A49360B4}"/>
              </a:ext>
            </a:extLst>
          </p:cNvPr>
          <p:cNvPicPr>
            <a:picLocks noChangeAspect="1"/>
          </p:cNvPicPr>
          <p:nvPr/>
        </p:nvPicPr>
        <p:blipFill>
          <a:blip r:embed="rId4"/>
          <a:stretch>
            <a:fillRect/>
          </a:stretch>
        </p:blipFill>
        <p:spPr>
          <a:xfrm>
            <a:off x="10339555" y="157161"/>
            <a:ext cx="764783" cy="926455"/>
          </a:xfrm>
          <a:prstGeom prst="rect">
            <a:avLst/>
          </a:prstGeom>
        </p:spPr>
      </p:pic>
    </p:spTree>
    <p:extLst>
      <p:ext uri="{BB962C8B-B14F-4D97-AF65-F5344CB8AC3E}">
        <p14:creationId xmlns:p14="http://schemas.microsoft.com/office/powerpoint/2010/main" val="105201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49CA-900A-43B6-A442-B5C0B40EE9F6}"/>
              </a:ext>
            </a:extLst>
          </p:cNvPr>
          <p:cNvSpPr>
            <a:spLocks noGrp="1"/>
          </p:cNvSpPr>
          <p:nvPr>
            <p:ph type="title"/>
          </p:nvPr>
        </p:nvSpPr>
        <p:spPr/>
        <p:txBody>
          <a:bodyPr/>
          <a:lstStyle/>
          <a:p>
            <a:r>
              <a:rPr lang="en-US" dirty="0"/>
              <a:t>Plan</a:t>
            </a:r>
            <a:br>
              <a:rPr lang="en-US" dirty="0"/>
            </a:br>
            <a:r>
              <a:rPr lang="en-US" dirty="0" err="1"/>
              <a:t>Bemanning</a:t>
            </a:r>
            <a:r>
              <a:rPr lang="en-US" dirty="0"/>
              <a:t>/</a:t>
            </a:r>
            <a:r>
              <a:rPr lang="en-US" dirty="0" err="1"/>
              <a:t>organisation</a:t>
            </a:r>
            <a:r>
              <a:rPr lang="en-US" dirty="0"/>
              <a:t> </a:t>
            </a:r>
            <a:r>
              <a:rPr lang="en-US" dirty="0" err="1"/>
              <a:t>Säsong</a:t>
            </a:r>
            <a:r>
              <a:rPr lang="en-US" dirty="0"/>
              <a:t> 2024</a:t>
            </a:r>
            <a:endParaRPr lang="en-GB" dirty="0"/>
          </a:p>
        </p:txBody>
      </p:sp>
      <p:pic>
        <p:nvPicPr>
          <p:cNvPr id="4" name="Picture Placeholder 9" descr="Logo&#10;&#10;Description automatically generated">
            <a:extLst>
              <a:ext uri="{FF2B5EF4-FFF2-40B4-BE49-F238E27FC236}">
                <a16:creationId xmlns:a16="http://schemas.microsoft.com/office/drawing/2014/main" id="{228D8EEA-8420-473A-B22B-64159D2273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50" t="-9813" r="21956" b="-9813"/>
          <a:stretch/>
        </p:blipFill>
        <p:spPr>
          <a:xfrm>
            <a:off x="11206065" y="94684"/>
            <a:ext cx="897606" cy="1058767"/>
          </a:xfrm>
          <a:prstGeom prst="rect">
            <a:avLst/>
          </a:prstGeom>
        </p:spPr>
      </p:pic>
      <p:sp>
        <p:nvSpPr>
          <p:cNvPr id="7" name="Content Placeholder 6">
            <a:extLst>
              <a:ext uri="{FF2B5EF4-FFF2-40B4-BE49-F238E27FC236}">
                <a16:creationId xmlns:a16="http://schemas.microsoft.com/office/drawing/2014/main" id="{F09AD75B-EED4-FB07-E0D0-534E69CD825D}"/>
              </a:ext>
            </a:extLst>
          </p:cNvPr>
          <p:cNvSpPr>
            <a:spLocks noGrp="1"/>
          </p:cNvSpPr>
          <p:nvPr>
            <p:ph idx="1"/>
          </p:nvPr>
        </p:nvSpPr>
        <p:spPr/>
        <p:txBody>
          <a:bodyPr vert="horz" lIns="91440" tIns="45720" rIns="91440" bIns="45720" rtlCol="0" anchor="t">
            <a:normAutofit/>
          </a:bodyPr>
          <a:lstStyle/>
          <a:p>
            <a:r>
              <a:rPr lang="en-GB" dirty="0" err="1"/>
              <a:t>Tränare</a:t>
            </a:r>
            <a:r>
              <a:rPr lang="en-GB" dirty="0"/>
              <a:t>: Markus</a:t>
            </a:r>
            <a:endParaRPr lang="en-GB" dirty="0">
              <a:cs typeface="Calibri"/>
            </a:endParaRPr>
          </a:p>
          <a:p>
            <a:r>
              <a:rPr lang="en-GB" dirty="0" err="1"/>
              <a:t>Assisterande</a:t>
            </a:r>
            <a:r>
              <a:rPr lang="en-GB" dirty="0"/>
              <a:t> </a:t>
            </a:r>
            <a:r>
              <a:rPr lang="en-GB" dirty="0" err="1"/>
              <a:t>tränare</a:t>
            </a:r>
            <a:r>
              <a:rPr lang="en-GB" dirty="0"/>
              <a:t>/</a:t>
            </a:r>
            <a:r>
              <a:rPr lang="en-GB" dirty="0" err="1"/>
              <a:t>ledare</a:t>
            </a:r>
            <a:r>
              <a:rPr lang="en-GB" dirty="0"/>
              <a:t>: Pär, Jörgen, Lasse. Vi ser </a:t>
            </a:r>
            <a:r>
              <a:rPr lang="en-GB" dirty="0" err="1"/>
              <a:t>gärna</a:t>
            </a:r>
            <a:r>
              <a:rPr lang="en-GB" dirty="0"/>
              <a:t> </a:t>
            </a:r>
            <a:r>
              <a:rPr lang="en-GB" dirty="0" err="1"/>
              <a:t>att</a:t>
            </a:r>
            <a:r>
              <a:rPr lang="en-GB" dirty="0"/>
              <a:t> </a:t>
            </a:r>
            <a:r>
              <a:rPr lang="en-GB" dirty="0" err="1"/>
              <a:t>fler</a:t>
            </a:r>
            <a:r>
              <a:rPr lang="en-GB" dirty="0"/>
              <a:t> </a:t>
            </a:r>
            <a:r>
              <a:rPr lang="en-GB" dirty="0" err="1"/>
              <a:t>vill</a:t>
            </a:r>
            <a:r>
              <a:rPr lang="en-GB" dirty="0"/>
              <a:t> </a:t>
            </a:r>
            <a:r>
              <a:rPr lang="en-GB" dirty="0" err="1"/>
              <a:t>vara</a:t>
            </a:r>
            <a:r>
              <a:rPr lang="en-GB" dirty="0"/>
              <a:t> med</a:t>
            </a:r>
          </a:p>
          <a:p>
            <a:r>
              <a:rPr lang="en-GB" dirty="0" err="1"/>
              <a:t>Lagledare</a:t>
            </a:r>
            <a:r>
              <a:rPr lang="en-GB" dirty="0"/>
              <a:t>: ?</a:t>
            </a:r>
          </a:p>
          <a:p>
            <a:pPr>
              <a:buClr>
                <a:srgbClr val="44540D"/>
              </a:buClr>
            </a:pPr>
            <a:r>
              <a:rPr lang="en-GB" dirty="0" err="1">
                <a:cs typeface="Calibri"/>
              </a:rPr>
              <a:t>Kioskansvarig</a:t>
            </a:r>
            <a:r>
              <a:rPr lang="en-GB" dirty="0">
                <a:cs typeface="Calibri"/>
              </a:rPr>
              <a:t>: ?</a:t>
            </a:r>
            <a:endParaRPr lang="en-GB" dirty="0"/>
          </a:p>
          <a:p>
            <a:r>
              <a:rPr lang="en-GB" dirty="0"/>
              <a:t>FOGIS, </a:t>
            </a:r>
            <a:r>
              <a:rPr lang="en-GB" dirty="0" err="1"/>
              <a:t>domare</a:t>
            </a:r>
            <a:r>
              <a:rPr lang="en-GB" dirty="0"/>
              <a:t>, </a:t>
            </a:r>
            <a:r>
              <a:rPr lang="en-GB" dirty="0" err="1"/>
              <a:t>cuper</a:t>
            </a:r>
            <a:r>
              <a:rPr lang="en-GB" dirty="0"/>
              <a:t>, </a:t>
            </a:r>
            <a:r>
              <a:rPr lang="en-GB" dirty="0" err="1"/>
              <a:t>serieanmälan</a:t>
            </a:r>
            <a:r>
              <a:rPr lang="en-GB" dirty="0"/>
              <a:t>: ?(Markus)</a:t>
            </a:r>
            <a:endParaRPr lang="en-GB" dirty="0">
              <a:cs typeface="Calibri"/>
            </a:endParaRPr>
          </a:p>
          <a:p>
            <a:r>
              <a:rPr lang="en-GB" dirty="0" err="1"/>
              <a:t>Försäljning</a:t>
            </a:r>
            <a:r>
              <a:rPr lang="en-GB" dirty="0"/>
              <a:t> </a:t>
            </a:r>
            <a:r>
              <a:rPr lang="en-GB" dirty="0" err="1"/>
              <a:t>av</a:t>
            </a:r>
            <a:r>
              <a:rPr lang="en-GB" dirty="0"/>
              <a:t> </a:t>
            </a:r>
            <a:r>
              <a:rPr lang="en-GB" dirty="0" err="1"/>
              <a:t>olika</a:t>
            </a:r>
            <a:r>
              <a:rPr lang="en-GB" dirty="0"/>
              <a:t> saker (</a:t>
            </a:r>
            <a:r>
              <a:rPr lang="en-GB" dirty="0" err="1"/>
              <a:t>tillsammans</a:t>
            </a:r>
            <a:r>
              <a:rPr lang="en-GB" dirty="0"/>
              <a:t> med </a:t>
            </a:r>
            <a:r>
              <a:rPr lang="en-GB" dirty="0" err="1"/>
              <a:t>spelare</a:t>
            </a:r>
            <a:r>
              <a:rPr lang="en-GB" dirty="0"/>
              <a:t>): ? </a:t>
            </a:r>
            <a:endParaRPr lang="en-GB" dirty="0">
              <a:cs typeface="Calibri"/>
            </a:endParaRPr>
          </a:p>
          <a:p>
            <a:endParaRPr lang="en-GB" dirty="0"/>
          </a:p>
        </p:txBody>
      </p:sp>
      <p:pic>
        <p:nvPicPr>
          <p:cNvPr id="3" name="Bildobjekt 2" descr="En bild som visar Teckensnitt, logotyp, symbol, Grafik&#10;&#10;Automatiskt genererad beskrivning">
            <a:extLst>
              <a:ext uri="{FF2B5EF4-FFF2-40B4-BE49-F238E27FC236}">
                <a16:creationId xmlns:a16="http://schemas.microsoft.com/office/drawing/2014/main" id="{40051177-C8E1-F333-B151-43ABEA484217}"/>
              </a:ext>
            </a:extLst>
          </p:cNvPr>
          <p:cNvPicPr>
            <a:picLocks noChangeAspect="1"/>
          </p:cNvPicPr>
          <p:nvPr/>
        </p:nvPicPr>
        <p:blipFill>
          <a:blip r:embed="rId3"/>
          <a:stretch>
            <a:fillRect/>
          </a:stretch>
        </p:blipFill>
        <p:spPr>
          <a:xfrm>
            <a:off x="10278865" y="170647"/>
            <a:ext cx="771526" cy="980402"/>
          </a:xfrm>
          <a:prstGeom prst="rect">
            <a:avLst/>
          </a:prstGeom>
        </p:spPr>
      </p:pic>
    </p:spTree>
    <p:extLst>
      <p:ext uri="{BB962C8B-B14F-4D97-AF65-F5344CB8AC3E}">
        <p14:creationId xmlns:p14="http://schemas.microsoft.com/office/powerpoint/2010/main" val="424323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B6C9-6421-C5E5-00AA-E00050907F9E}"/>
              </a:ext>
            </a:extLst>
          </p:cNvPr>
          <p:cNvSpPr>
            <a:spLocks noGrp="1"/>
          </p:cNvSpPr>
          <p:nvPr>
            <p:ph type="title"/>
          </p:nvPr>
        </p:nvSpPr>
        <p:spPr>
          <a:xfrm>
            <a:off x="1524000" y="457200"/>
            <a:ext cx="9144000" cy="1143000"/>
          </a:xfrm>
        </p:spPr>
        <p:txBody>
          <a:bodyPr anchor="b">
            <a:normAutofit/>
          </a:bodyPr>
          <a:lstStyle/>
          <a:p>
            <a:r>
              <a:rPr lang="en-US" dirty="0" err="1"/>
              <a:t>Från</a:t>
            </a:r>
            <a:r>
              <a:rPr lang="en-US" dirty="0"/>
              <a:t> </a:t>
            </a:r>
            <a:r>
              <a:rPr lang="en-US" dirty="0" err="1"/>
              <a:t>Spelarmötet</a:t>
            </a:r>
            <a:endParaRPr lang="en-GB" dirty="0"/>
          </a:p>
        </p:txBody>
      </p:sp>
      <p:sp>
        <p:nvSpPr>
          <p:cNvPr id="3" name="Content Placeholder 2">
            <a:extLst>
              <a:ext uri="{FF2B5EF4-FFF2-40B4-BE49-F238E27FC236}">
                <a16:creationId xmlns:a16="http://schemas.microsoft.com/office/drawing/2014/main" id="{81320262-2E21-EF52-9367-12C50F22C92B}"/>
              </a:ext>
            </a:extLst>
          </p:cNvPr>
          <p:cNvSpPr>
            <a:spLocks noGrp="1"/>
          </p:cNvSpPr>
          <p:nvPr>
            <p:ph sz="half" idx="1"/>
          </p:nvPr>
        </p:nvSpPr>
        <p:spPr>
          <a:xfrm>
            <a:off x="1524000" y="1714500"/>
            <a:ext cx="4495800" cy="4462272"/>
          </a:xfrm>
        </p:spPr>
        <p:txBody>
          <a:bodyPr vert="horz" lIns="91440" tIns="45720" rIns="91440" bIns="45720" rtlCol="0" anchor="t">
            <a:normAutofit/>
          </a:bodyPr>
          <a:lstStyle/>
          <a:p>
            <a:r>
              <a:rPr lang="sv-SE" sz="1700" dirty="0"/>
              <a:t>Vi pratade om säsongen 2024 och vad vi vill förändra inför 2025</a:t>
            </a:r>
          </a:p>
          <a:p>
            <a:r>
              <a:rPr lang="sv-SE" sz="1700" dirty="0">
                <a:ea typeface="+mn-lt"/>
                <a:cs typeface="+mn-lt"/>
              </a:rPr>
              <a:t>Vad är ditt bästa minne från säsongen</a:t>
            </a:r>
            <a:endParaRPr lang="sv-SE" sz="1700" dirty="0">
              <a:cs typeface="Calibri"/>
            </a:endParaRPr>
          </a:p>
          <a:p>
            <a:pPr lvl="1">
              <a:buClr>
                <a:srgbClr val="44540D"/>
              </a:buClr>
            </a:pPr>
            <a:r>
              <a:rPr lang="sv-SE" sz="1700" dirty="0">
                <a:ea typeface="+mn-lt"/>
                <a:cs typeface="+mn-lt"/>
              </a:rPr>
              <a:t>Slog ut AIK i Skara cupen, Kick-on cupen, Vinna mot AIK</a:t>
            </a:r>
            <a:endParaRPr lang="sv-SE" dirty="0"/>
          </a:p>
          <a:p>
            <a:pPr>
              <a:buClr>
                <a:srgbClr val="44540D"/>
              </a:buClr>
            </a:pPr>
            <a:r>
              <a:rPr lang="sv-SE" sz="1700" dirty="0">
                <a:ea typeface="+mn-lt"/>
                <a:cs typeface="+mn-lt"/>
              </a:rPr>
              <a:t>Vad lärde du dig förra året?</a:t>
            </a:r>
            <a:endParaRPr lang="sv-SE" dirty="0"/>
          </a:p>
          <a:p>
            <a:pPr lvl="1">
              <a:buClr>
                <a:srgbClr val="44540D"/>
              </a:buClr>
            </a:pPr>
            <a:r>
              <a:rPr lang="sv-SE" sz="1700" dirty="0">
                <a:ea typeface="+mn-lt"/>
                <a:cs typeface="+mn-lt"/>
              </a:rPr>
              <a:t>Att spela med nya människor, nya spelare, Spela 9-manna, Bättre med bollen, </a:t>
            </a:r>
            <a:endParaRPr lang="sv-SE" dirty="0"/>
          </a:p>
          <a:p>
            <a:pPr>
              <a:buClr>
                <a:srgbClr val="44540D"/>
              </a:buClr>
            </a:pPr>
            <a:r>
              <a:rPr lang="sv-SE" sz="1700" dirty="0">
                <a:ea typeface="+mn-lt"/>
                <a:cs typeface="+mn-lt"/>
              </a:rPr>
              <a:t>Vad vill du förändra inför 2025?</a:t>
            </a:r>
            <a:endParaRPr lang="sv-SE" dirty="0"/>
          </a:p>
          <a:p>
            <a:pPr lvl="1">
              <a:buClr>
                <a:srgbClr val="44540D"/>
              </a:buClr>
            </a:pPr>
            <a:r>
              <a:rPr lang="sv-SE" sz="1700" dirty="0">
                <a:ea typeface="+mn-lt"/>
                <a:cs typeface="+mn-lt"/>
              </a:rPr>
              <a:t>Mer övernattningscuper, lära sig spela 11-manna</a:t>
            </a:r>
            <a:endParaRPr lang="sv-SE" dirty="0"/>
          </a:p>
          <a:p>
            <a:pPr marL="45720" indent="0">
              <a:buNone/>
            </a:pPr>
            <a:r>
              <a:rPr lang="sv-SE" sz="1700" i="1" dirty="0"/>
              <a:t>Övernattningscuper fler sådana är ett önskemål från spelarna.</a:t>
            </a:r>
          </a:p>
        </p:txBody>
      </p:sp>
      <p:pic>
        <p:nvPicPr>
          <p:cNvPr id="7" name="Content Placeholder 6" descr="Two people with speech bubbles">
            <a:extLst>
              <a:ext uri="{FF2B5EF4-FFF2-40B4-BE49-F238E27FC236}">
                <a16:creationId xmlns:a16="http://schemas.microsoft.com/office/drawing/2014/main" id="{5D3FE59A-20AF-4E22-5C37-31B31F2FF287}"/>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2831" r="-1" b="22975"/>
          <a:stretch/>
        </p:blipFill>
        <p:spPr>
          <a:xfrm>
            <a:off x="6172200" y="1714500"/>
            <a:ext cx="4495800" cy="4462272"/>
          </a:xfrm>
          <a:noFill/>
        </p:spPr>
      </p:pic>
    </p:spTree>
    <p:extLst>
      <p:ext uri="{BB962C8B-B14F-4D97-AF65-F5344CB8AC3E}">
        <p14:creationId xmlns:p14="http://schemas.microsoft.com/office/powerpoint/2010/main" val="36288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6E6C-AD75-3531-1019-CB884833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AFD8A-1E36-06DF-6B7C-202BEF5472E1}"/>
              </a:ext>
            </a:extLst>
          </p:cNvPr>
          <p:cNvSpPr>
            <a:spLocks noGrp="1"/>
          </p:cNvSpPr>
          <p:nvPr>
            <p:ph type="title"/>
          </p:nvPr>
        </p:nvSpPr>
        <p:spPr/>
        <p:txBody>
          <a:bodyPr/>
          <a:lstStyle/>
          <a:p>
            <a:r>
              <a:rPr lang="en-US" dirty="0" err="1"/>
              <a:t>Från</a:t>
            </a:r>
            <a:r>
              <a:rPr lang="en-US" dirty="0"/>
              <a:t> </a:t>
            </a:r>
            <a:r>
              <a:rPr lang="en-US" dirty="0" err="1"/>
              <a:t>Spelarmötet</a:t>
            </a:r>
            <a:br>
              <a:rPr lang="en-US" dirty="0"/>
            </a:br>
            <a:endParaRPr lang="en-GB" dirty="0"/>
          </a:p>
        </p:txBody>
      </p:sp>
      <p:sp>
        <p:nvSpPr>
          <p:cNvPr id="3" name="Content Placeholder 2">
            <a:extLst>
              <a:ext uri="{FF2B5EF4-FFF2-40B4-BE49-F238E27FC236}">
                <a16:creationId xmlns:a16="http://schemas.microsoft.com/office/drawing/2014/main" id="{09278BBC-CD42-26DB-013A-A2577BBAAA77}"/>
              </a:ext>
            </a:extLst>
          </p:cNvPr>
          <p:cNvSpPr>
            <a:spLocks noGrp="1"/>
          </p:cNvSpPr>
          <p:nvPr>
            <p:ph idx="1"/>
          </p:nvPr>
        </p:nvSpPr>
        <p:spPr>
          <a:xfrm>
            <a:off x="1524000" y="1714500"/>
            <a:ext cx="9316915" cy="4457700"/>
          </a:xfrm>
        </p:spPr>
        <p:txBody>
          <a:bodyPr vert="horz" lIns="91440" tIns="45720" rIns="91440" bIns="45720" rtlCol="0" anchor="t">
            <a:normAutofit/>
          </a:bodyPr>
          <a:lstStyle/>
          <a:p>
            <a:r>
              <a:rPr lang="sv-SE"/>
              <a:t>Inrättande av Spelarråd? Nytt försök med P2011,  samlar in spelares önskemål och för fram </a:t>
            </a:r>
            <a:r>
              <a:rPr lang="sv-SE" dirty="0"/>
              <a:t>synpunkter till tränarna: </a:t>
            </a:r>
            <a:r>
              <a:rPr lang="sv-SE" b="1" dirty="0"/>
              <a:t>Alfons, Emil, Edvin och Lucas</a:t>
            </a:r>
            <a:r>
              <a:rPr lang="sv-SE" dirty="0"/>
              <a:t>. </a:t>
            </a:r>
          </a:p>
          <a:p>
            <a:r>
              <a:rPr lang="sv-SE" dirty="0"/>
              <a:t>Syftet med spelarrådet är att involvera killarna mer i föreningsdemokratin. Men förenklat blir det att ansvara för att ordna roliga aktiviteter både på och utanför träningstid. Stärka lagsammanhållningen. </a:t>
            </a:r>
          </a:p>
          <a:p>
            <a:r>
              <a:rPr lang="sv-SE" dirty="0"/>
              <a:t>Ta hand om nya killar och fungera som ett språkrör mot ledare om spelare inte skulle vilja lyfta sina synpunkter själv. </a:t>
            </a:r>
          </a:p>
        </p:txBody>
      </p:sp>
    </p:spTree>
    <p:extLst>
      <p:ext uri="{BB962C8B-B14F-4D97-AF65-F5344CB8AC3E}">
        <p14:creationId xmlns:p14="http://schemas.microsoft.com/office/powerpoint/2010/main" val="300410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6E6C-AD75-3531-1019-CB884833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AFD8A-1E36-06DF-6B7C-202BEF5472E1}"/>
              </a:ext>
            </a:extLst>
          </p:cNvPr>
          <p:cNvSpPr>
            <a:spLocks noGrp="1"/>
          </p:cNvSpPr>
          <p:nvPr>
            <p:ph type="title"/>
          </p:nvPr>
        </p:nvSpPr>
        <p:spPr/>
        <p:txBody>
          <a:bodyPr/>
          <a:lstStyle/>
          <a:p>
            <a:r>
              <a:rPr lang="en-US" dirty="0" err="1"/>
              <a:t>Från</a:t>
            </a:r>
            <a:r>
              <a:rPr lang="en-US" dirty="0"/>
              <a:t> </a:t>
            </a:r>
            <a:r>
              <a:rPr lang="en-US" dirty="0" err="1"/>
              <a:t>Spelarmötet</a:t>
            </a:r>
            <a:br>
              <a:rPr lang="en-US" dirty="0"/>
            </a:br>
            <a:endParaRPr lang="en-GB" dirty="0"/>
          </a:p>
        </p:txBody>
      </p:sp>
      <p:sp>
        <p:nvSpPr>
          <p:cNvPr id="3" name="Content Placeholder 2">
            <a:extLst>
              <a:ext uri="{FF2B5EF4-FFF2-40B4-BE49-F238E27FC236}">
                <a16:creationId xmlns:a16="http://schemas.microsoft.com/office/drawing/2014/main" id="{09278BBC-CD42-26DB-013A-A2577BBAAA77}"/>
              </a:ext>
            </a:extLst>
          </p:cNvPr>
          <p:cNvSpPr>
            <a:spLocks noGrp="1"/>
          </p:cNvSpPr>
          <p:nvPr>
            <p:ph idx="1"/>
          </p:nvPr>
        </p:nvSpPr>
        <p:spPr>
          <a:xfrm>
            <a:off x="1524000" y="1714500"/>
            <a:ext cx="9316915" cy="4457700"/>
          </a:xfrm>
        </p:spPr>
        <p:txBody>
          <a:bodyPr vert="horz" lIns="91440" tIns="45720" rIns="91440" bIns="45720" rtlCol="0" anchor="t">
            <a:normAutofit/>
          </a:bodyPr>
          <a:lstStyle/>
          <a:p>
            <a:r>
              <a:rPr lang="sv-SE" b="1" dirty="0"/>
              <a:t>Träningar</a:t>
            </a:r>
            <a:r>
              <a:rPr lang="sv-SE" dirty="0"/>
              <a:t> Vad vill du som spelare bli bättre på? Vad behöver vi som lag bli bättre på? </a:t>
            </a:r>
            <a:endParaRPr lang="sv-SE" dirty="0">
              <a:cs typeface="Calibri"/>
            </a:endParaRPr>
          </a:p>
          <a:p>
            <a:pPr marL="742950" lvl="1" indent="-285750">
              <a:lnSpc>
                <a:spcPct val="107000"/>
              </a:lnSpc>
              <a:buFont typeface="Courier New" panose="02070309020205020404" pitchFamily="49" charset="0"/>
              <a:buChar char="o"/>
            </a:pPr>
            <a:r>
              <a:rPr lang="sv-SE" kern="100" dirty="0">
                <a:effectLst/>
                <a:latin typeface="Aptos" panose="020B0004020202020204" pitchFamily="34" charset="0"/>
                <a:ea typeface="Aptos" panose="020B0004020202020204" pitchFamily="34" charset="0"/>
                <a:cs typeface="Times New Roman" panose="02020603050405020304" pitchFamily="18" charset="0"/>
              </a:rPr>
              <a:t>spelarnas svar individ:				</a:t>
            </a:r>
          </a:p>
          <a:p>
            <a:pPr marL="1143000" lvl="2" indent="-228600">
              <a:lnSpc>
                <a:spcPct val="107000"/>
              </a:lnSpc>
              <a:buFont typeface="Wingdings" panose="05000000000000000000" pitchFamily="2"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Skott</a:t>
            </a:r>
          </a:p>
          <a:p>
            <a:pPr marL="1143000" lvl="2" indent="-228600">
              <a:lnSpc>
                <a:spcPct val="107000"/>
              </a:lnSpc>
              <a:buFont typeface="Wingdings" panose="05000000000000000000" pitchFamily="2"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Pass</a:t>
            </a:r>
          </a:p>
          <a:p>
            <a:pPr marL="1143000" lvl="2" indent="-228600">
              <a:lnSpc>
                <a:spcPct val="107000"/>
              </a:lnSpc>
              <a:buFont typeface="Wingdings" panose="05000000000000000000" pitchFamily="2"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Spelförståelse</a:t>
            </a:r>
          </a:p>
          <a:p>
            <a:pPr marL="1143000" lvl="2" indent="-228600">
              <a:lnSpc>
                <a:spcPct val="107000"/>
              </a:lnSpc>
              <a:buFont typeface="Wingdings" panose="05000000000000000000" pitchFamily="2"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Fysik</a:t>
            </a:r>
          </a:p>
          <a:p>
            <a:pPr marL="1143000" lvl="2" indent="-228600">
              <a:lnSpc>
                <a:spcPct val="107000"/>
              </a:lnSpc>
              <a:buFont typeface="Wingdings" panose="05000000000000000000" pitchFamily="2"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Teknik</a:t>
            </a:r>
          </a:p>
          <a:p>
            <a:pPr marL="1143000" lvl="2" indent="-228600">
              <a:lnSpc>
                <a:spcPct val="107000"/>
              </a:lnSpc>
              <a:buFont typeface="Wingdings" panose="05000000000000000000" pitchFamily="2"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Spelsinne</a:t>
            </a:r>
          </a:p>
          <a:p>
            <a:pPr marL="1143000" lvl="2" indent="-228600">
              <a:lnSpc>
                <a:spcPct val="107000"/>
              </a:lnSpc>
              <a:buFont typeface="Wingdings" panose="05000000000000000000" pitchFamily="2"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Fel fot</a:t>
            </a:r>
          </a:p>
          <a:p>
            <a:pPr marL="1143000" lvl="2" indent="-228600">
              <a:lnSpc>
                <a:spcPct val="107000"/>
              </a:lnSpc>
              <a:spcAft>
                <a:spcPts val="800"/>
              </a:spcAft>
              <a:buFont typeface="Wingdings" panose="05000000000000000000" pitchFamily="2"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”allt”</a:t>
            </a:r>
          </a:p>
          <a:p>
            <a:endParaRPr lang="sv-SE" dirty="0"/>
          </a:p>
        </p:txBody>
      </p:sp>
      <p:sp>
        <p:nvSpPr>
          <p:cNvPr id="4" name="textruta 3">
            <a:extLst>
              <a:ext uri="{FF2B5EF4-FFF2-40B4-BE49-F238E27FC236}">
                <a16:creationId xmlns:a16="http://schemas.microsoft.com/office/drawing/2014/main" id="{F0CB14AC-8829-3AB2-6704-B70A99326DB0}"/>
              </a:ext>
            </a:extLst>
          </p:cNvPr>
          <p:cNvSpPr txBox="1"/>
          <p:nvPr/>
        </p:nvSpPr>
        <p:spPr>
          <a:xfrm>
            <a:off x="5888333" y="2391507"/>
            <a:ext cx="5325628" cy="2842830"/>
          </a:xfrm>
          <a:prstGeom prst="rect">
            <a:avLst/>
          </a:prstGeom>
          <a:noFill/>
        </p:spPr>
        <p:txBody>
          <a:bodyPr wrap="square" rtlCol="0">
            <a:spAutoFit/>
          </a:bodyPr>
          <a:lstStyle/>
          <a:p>
            <a:pPr marL="742950" lvl="1" indent="-285750">
              <a:lnSpc>
                <a:spcPct val="107000"/>
              </a:lnSpc>
              <a:buFont typeface="Courier New" panose="02070309020205020404" pitchFamily="49" charset="0"/>
              <a:buChar char="o"/>
            </a:pPr>
            <a:r>
              <a:rPr lang="sv-SE" kern="100" dirty="0">
                <a:effectLst/>
                <a:latin typeface="Aptos" panose="020B0004020202020204" pitchFamily="34" charset="0"/>
                <a:ea typeface="Aptos" panose="020B0004020202020204" pitchFamily="34" charset="0"/>
                <a:cs typeface="Times New Roman" panose="02020603050405020304" pitchFamily="18" charset="0"/>
              </a:rPr>
              <a:t>spelarnas svar lag:</a:t>
            </a:r>
          </a:p>
          <a:p>
            <a:pPr marL="1143000" lvl="2" indent="-228600">
              <a:lnSpc>
                <a:spcPct val="107000"/>
              </a:lnSpc>
              <a:buFont typeface="Wingdings" panose="05000000000000000000" pitchFamily="2" charset="2"/>
              <a:buChar char=""/>
            </a:pPr>
            <a:r>
              <a:rPr lang="sv-SE" kern="100" dirty="0">
                <a:effectLst/>
                <a:latin typeface="Aptos" panose="020B0004020202020204" pitchFamily="34" charset="0"/>
                <a:ea typeface="Aptos" panose="020B0004020202020204" pitchFamily="34" charset="0"/>
                <a:cs typeface="Times New Roman" panose="02020603050405020304" pitchFamily="18" charset="0"/>
              </a:rPr>
              <a:t>Att passa mer</a:t>
            </a:r>
          </a:p>
          <a:p>
            <a:pPr marL="1143000" lvl="2" indent="-228600">
              <a:lnSpc>
                <a:spcPct val="107000"/>
              </a:lnSpc>
              <a:buFont typeface="Wingdings" panose="05000000000000000000" pitchFamily="2" charset="2"/>
              <a:buChar char=""/>
            </a:pPr>
            <a:r>
              <a:rPr lang="sv-SE" kern="100" dirty="0">
                <a:effectLst/>
                <a:latin typeface="Aptos" panose="020B0004020202020204" pitchFamily="34" charset="0"/>
                <a:ea typeface="Aptos" panose="020B0004020202020204" pitchFamily="34" charset="0"/>
                <a:cs typeface="Times New Roman" panose="02020603050405020304" pitchFamily="18" charset="0"/>
              </a:rPr>
              <a:t>Spelförståelse</a:t>
            </a:r>
          </a:p>
          <a:p>
            <a:pPr marL="1143000" lvl="2" indent="-228600">
              <a:lnSpc>
                <a:spcPct val="107000"/>
              </a:lnSpc>
              <a:buFont typeface="Wingdings" panose="05000000000000000000" pitchFamily="2" charset="2"/>
              <a:buChar char=""/>
            </a:pPr>
            <a:r>
              <a:rPr lang="sv-SE" kern="100" dirty="0">
                <a:effectLst/>
                <a:latin typeface="Aptos" panose="020B0004020202020204" pitchFamily="34" charset="0"/>
                <a:ea typeface="Aptos" panose="020B0004020202020204" pitchFamily="34" charset="0"/>
                <a:cs typeface="Times New Roman" panose="02020603050405020304" pitchFamily="18" charset="0"/>
              </a:rPr>
              <a:t>Passion</a:t>
            </a:r>
          </a:p>
          <a:p>
            <a:pPr marL="1143000" lvl="2" indent="-228600">
              <a:lnSpc>
                <a:spcPct val="107000"/>
              </a:lnSpc>
              <a:buFont typeface="Wingdings" panose="05000000000000000000" pitchFamily="2" charset="2"/>
              <a:buChar char=""/>
            </a:pPr>
            <a:r>
              <a:rPr lang="sv-SE" kern="100" dirty="0">
                <a:effectLst/>
                <a:latin typeface="Aptos" panose="020B0004020202020204" pitchFamily="34" charset="0"/>
                <a:ea typeface="Aptos" panose="020B0004020202020204" pitchFamily="34" charset="0"/>
                <a:cs typeface="Times New Roman" panose="02020603050405020304" pitchFamily="18" charset="0"/>
              </a:rPr>
              <a:t>Komma till avslut</a:t>
            </a:r>
          </a:p>
          <a:p>
            <a:pPr marL="1143000" lvl="2" indent="-228600">
              <a:lnSpc>
                <a:spcPct val="107000"/>
              </a:lnSpc>
              <a:buFont typeface="Wingdings" panose="05000000000000000000" pitchFamily="2" charset="2"/>
              <a:buChar char=""/>
            </a:pPr>
            <a:r>
              <a:rPr lang="sv-SE" kern="100" dirty="0">
                <a:effectLst/>
                <a:latin typeface="Aptos" panose="020B0004020202020204" pitchFamily="34" charset="0"/>
                <a:ea typeface="Aptos" panose="020B0004020202020204" pitchFamily="34" charset="0"/>
                <a:cs typeface="Times New Roman" panose="02020603050405020304" pitchFamily="18" charset="0"/>
              </a:rPr>
              <a:t>Komma in i tredje zonen</a:t>
            </a:r>
          </a:p>
          <a:p>
            <a:pPr marL="1143000" lvl="2" indent="-228600">
              <a:lnSpc>
                <a:spcPct val="107000"/>
              </a:lnSpc>
              <a:buFont typeface="Wingdings" panose="05000000000000000000" pitchFamily="2" charset="2"/>
              <a:buChar char=""/>
            </a:pPr>
            <a:r>
              <a:rPr lang="sv-SE" kern="100" dirty="0">
                <a:effectLst/>
                <a:latin typeface="Aptos" panose="020B0004020202020204" pitchFamily="34" charset="0"/>
                <a:ea typeface="Aptos" panose="020B0004020202020204" pitchFamily="34" charset="0"/>
                <a:cs typeface="Times New Roman" panose="02020603050405020304" pitchFamily="18" charset="0"/>
              </a:rPr>
              <a:t>Snacka</a:t>
            </a:r>
          </a:p>
          <a:p>
            <a:pPr marL="1143000" lvl="2" indent="-228600">
              <a:lnSpc>
                <a:spcPct val="107000"/>
              </a:lnSpc>
              <a:spcAft>
                <a:spcPts val="800"/>
              </a:spcAft>
              <a:buFont typeface="Wingdings" panose="05000000000000000000" pitchFamily="2" charset="2"/>
              <a:buChar char=""/>
            </a:pPr>
            <a:r>
              <a:rPr lang="sv-SE" kern="100" dirty="0">
                <a:effectLst/>
                <a:latin typeface="Aptos" panose="020B0004020202020204" pitchFamily="34" charset="0"/>
                <a:ea typeface="Aptos" panose="020B0004020202020204" pitchFamily="34" charset="0"/>
                <a:cs typeface="Times New Roman" panose="02020603050405020304" pitchFamily="18" charset="0"/>
              </a:rPr>
              <a:t>Inte lösa passar framför mål</a:t>
            </a:r>
          </a:p>
          <a:p>
            <a:endParaRPr lang="sv-SE" dirty="0"/>
          </a:p>
        </p:txBody>
      </p:sp>
    </p:spTree>
    <p:extLst>
      <p:ext uri="{BB962C8B-B14F-4D97-AF65-F5344CB8AC3E}">
        <p14:creationId xmlns:p14="http://schemas.microsoft.com/office/powerpoint/2010/main" val="29934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6E6C-AD75-3531-1019-CB884833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AFD8A-1E36-06DF-6B7C-202BEF5472E1}"/>
              </a:ext>
            </a:extLst>
          </p:cNvPr>
          <p:cNvSpPr>
            <a:spLocks noGrp="1"/>
          </p:cNvSpPr>
          <p:nvPr>
            <p:ph type="title"/>
          </p:nvPr>
        </p:nvSpPr>
        <p:spPr/>
        <p:txBody>
          <a:bodyPr/>
          <a:lstStyle/>
          <a:p>
            <a:r>
              <a:rPr lang="en-US" dirty="0" err="1"/>
              <a:t>Från</a:t>
            </a:r>
            <a:r>
              <a:rPr lang="en-US" dirty="0"/>
              <a:t> </a:t>
            </a:r>
            <a:r>
              <a:rPr lang="en-US" dirty="0" err="1"/>
              <a:t>Spelarmötet</a:t>
            </a:r>
            <a:r>
              <a:rPr lang="en-US" dirty="0"/>
              <a:t> – </a:t>
            </a:r>
            <a:r>
              <a:rPr lang="en-US" dirty="0" err="1"/>
              <a:t>Regler</a:t>
            </a:r>
            <a:r>
              <a:rPr lang="en-US" dirty="0"/>
              <a:t> </a:t>
            </a:r>
            <a:r>
              <a:rPr lang="en-US" dirty="0" err="1"/>
              <a:t>inom</a:t>
            </a:r>
            <a:r>
              <a:rPr lang="en-US" dirty="0"/>
              <a:t> </a:t>
            </a:r>
            <a:r>
              <a:rPr lang="en-US" dirty="0" err="1"/>
              <a:t>laget</a:t>
            </a:r>
            <a:br>
              <a:rPr lang="en-US" dirty="0"/>
            </a:br>
            <a:endParaRPr lang="en-GB" dirty="0"/>
          </a:p>
        </p:txBody>
      </p:sp>
      <p:sp>
        <p:nvSpPr>
          <p:cNvPr id="3" name="Content Placeholder 2">
            <a:extLst>
              <a:ext uri="{FF2B5EF4-FFF2-40B4-BE49-F238E27FC236}">
                <a16:creationId xmlns:a16="http://schemas.microsoft.com/office/drawing/2014/main" id="{09278BBC-CD42-26DB-013A-A2577BBAAA77}"/>
              </a:ext>
            </a:extLst>
          </p:cNvPr>
          <p:cNvSpPr>
            <a:spLocks noGrp="1"/>
          </p:cNvSpPr>
          <p:nvPr>
            <p:ph idx="1"/>
          </p:nvPr>
        </p:nvSpPr>
        <p:spPr>
          <a:xfrm>
            <a:off x="6273521" y="1600199"/>
            <a:ext cx="5734259" cy="4599633"/>
          </a:xfrm>
        </p:spPr>
        <p:txBody>
          <a:bodyPr vert="horz" lIns="91440" tIns="45720" rIns="91440" bIns="45720" rtlCol="0" anchor="t">
            <a:normAutofit/>
          </a:bodyPr>
          <a:lstStyle/>
          <a:p>
            <a:pPr marL="45720" indent="0">
              <a:buNone/>
            </a:pPr>
            <a:r>
              <a:rPr lang="sv-SE" sz="1800" kern="100" dirty="0">
                <a:effectLst/>
                <a:ea typeface="Aptos" panose="020B0004020202020204" pitchFamily="34" charset="0"/>
                <a:cs typeface="Times New Roman" panose="02020603050405020304" pitchFamily="18" charset="0"/>
              </a:rPr>
              <a:t>Vad innebär respekt?</a:t>
            </a:r>
          </a:p>
          <a:p>
            <a:pPr marL="742950" lvl="1" indent="-285750">
              <a:lnSpc>
                <a:spcPct val="107000"/>
              </a:lnSpc>
              <a:buFont typeface="Courier New" panose="02070309020205020404" pitchFamily="49" charset="0"/>
              <a:buChar char="o"/>
            </a:pPr>
            <a:r>
              <a:rPr lang="sv-SE" kern="100" dirty="0">
                <a:effectLst/>
                <a:ea typeface="Aptos" panose="020B0004020202020204" pitchFamily="34" charset="0"/>
                <a:cs typeface="Times New Roman" panose="02020603050405020304" pitchFamily="18" charset="0"/>
              </a:rPr>
              <a:t>spelarnas svarar: </a:t>
            </a:r>
          </a:p>
          <a:p>
            <a:pPr marL="1143000" lvl="2" indent="-228600">
              <a:lnSpc>
                <a:spcPct val="107000"/>
              </a:lnSpc>
              <a:buFont typeface="Wingdings" panose="05000000000000000000" pitchFamily="2" charset="2"/>
              <a:buChar char=""/>
            </a:pPr>
            <a:r>
              <a:rPr lang="sv-SE" sz="1800" kern="100" dirty="0">
                <a:effectLst/>
                <a:ea typeface="Aptos" panose="020B0004020202020204" pitchFamily="34" charset="0"/>
                <a:cs typeface="Times New Roman" panose="02020603050405020304" pitchFamily="18" charset="0"/>
              </a:rPr>
              <a:t>Lyssna på varandra på träningar</a:t>
            </a:r>
          </a:p>
          <a:p>
            <a:pPr marL="1143000" lvl="2" indent="-228600">
              <a:lnSpc>
                <a:spcPct val="107000"/>
              </a:lnSpc>
              <a:buFont typeface="Wingdings" panose="05000000000000000000" pitchFamily="2" charset="2"/>
              <a:buChar char=""/>
            </a:pPr>
            <a:r>
              <a:rPr lang="sv-SE" sz="1800" kern="100" dirty="0">
                <a:effectLst/>
                <a:ea typeface="Aptos" panose="020B0004020202020204" pitchFamily="34" charset="0"/>
                <a:cs typeface="Times New Roman" panose="02020603050405020304" pitchFamily="18" charset="0"/>
              </a:rPr>
              <a:t>När ngn vill prata – lyssna</a:t>
            </a:r>
          </a:p>
          <a:p>
            <a:pPr marL="1143000" lvl="2" indent="-228600">
              <a:lnSpc>
                <a:spcPct val="107000"/>
              </a:lnSpc>
              <a:buFont typeface="Wingdings" panose="05000000000000000000" pitchFamily="2" charset="2"/>
              <a:buChar char=""/>
            </a:pPr>
            <a:r>
              <a:rPr lang="sv-SE" sz="1800" kern="100" dirty="0">
                <a:effectLst/>
                <a:ea typeface="Aptos" panose="020B0004020202020204" pitchFamily="34" charset="0"/>
                <a:cs typeface="Times New Roman" panose="02020603050405020304" pitchFamily="18" charset="0"/>
              </a:rPr>
              <a:t>När ngn blåser i pipan . lyssna</a:t>
            </a:r>
          </a:p>
          <a:p>
            <a:pPr marL="1143000" lvl="2" indent="-228600">
              <a:lnSpc>
                <a:spcPct val="107000"/>
              </a:lnSpc>
              <a:buFont typeface="Wingdings" panose="05000000000000000000" pitchFamily="2" charset="2"/>
              <a:buChar char=""/>
            </a:pPr>
            <a:r>
              <a:rPr lang="sv-SE" sz="1800" kern="100" dirty="0">
                <a:effectLst/>
                <a:ea typeface="Aptos" panose="020B0004020202020204" pitchFamily="34" charset="0"/>
                <a:cs typeface="Times New Roman" panose="02020603050405020304" pitchFamily="18" charset="0"/>
              </a:rPr>
              <a:t>Att man beter sig mot både tränare och lagkompisar – ( även motspelare och domare)</a:t>
            </a:r>
          </a:p>
          <a:p>
            <a:pPr marL="1143000" lvl="2" indent="-228600">
              <a:lnSpc>
                <a:spcPct val="107000"/>
              </a:lnSpc>
              <a:buFont typeface="Wingdings" panose="05000000000000000000" pitchFamily="2" charset="2"/>
              <a:buChar char=""/>
            </a:pPr>
            <a:r>
              <a:rPr lang="sv-SE" sz="1800" kern="100" dirty="0">
                <a:effectLst/>
                <a:ea typeface="Aptos" panose="020B0004020202020204" pitchFamily="34" charset="0"/>
                <a:cs typeface="Times New Roman" panose="02020603050405020304" pitchFamily="18" charset="0"/>
              </a:rPr>
              <a:t>Kom i tid</a:t>
            </a:r>
          </a:p>
          <a:p>
            <a:pPr marL="1143000" lvl="2" indent="-228600">
              <a:lnSpc>
                <a:spcPct val="107000"/>
              </a:lnSpc>
              <a:buFont typeface="Wingdings" panose="05000000000000000000" pitchFamily="2" charset="2"/>
              <a:buChar char=""/>
            </a:pPr>
            <a:r>
              <a:rPr lang="sv-SE" sz="1800" kern="100" dirty="0">
                <a:effectLst/>
                <a:ea typeface="Aptos" panose="020B0004020202020204" pitchFamily="34" charset="0"/>
                <a:cs typeface="Times New Roman" panose="02020603050405020304" pitchFamily="18" charset="0"/>
              </a:rPr>
              <a:t>Ta med det som ska vara med</a:t>
            </a:r>
          </a:p>
          <a:p>
            <a:pPr marL="1143000" lvl="2" indent="-228600">
              <a:lnSpc>
                <a:spcPct val="107000"/>
              </a:lnSpc>
              <a:buFont typeface="Wingdings" panose="05000000000000000000" pitchFamily="2" charset="2"/>
              <a:buChar char=""/>
            </a:pPr>
            <a:r>
              <a:rPr lang="sv-SE" sz="1800" b="1" kern="100" dirty="0">
                <a:effectLst/>
                <a:ea typeface="Aptos" panose="020B0004020202020204" pitchFamily="34" charset="0"/>
                <a:cs typeface="Times New Roman" panose="02020603050405020304" pitchFamily="18" charset="0"/>
              </a:rPr>
              <a:t>Peppa</a:t>
            </a:r>
            <a:r>
              <a:rPr lang="sv-SE" sz="1800" kern="100" dirty="0">
                <a:effectLst/>
                <a:ea typeface="Aptos" panose="020B0004020202020204" pitchFamily="34" charset="0"/>
                <a:cs typeface="Times New Roman" panose="02020603050405020304" pitchFamily="18" charset="0"/>
              </a:rPr>
              <a:t> varandra</a:t>
            </a:r>
          </a:p>
          <a:p>
            <a:pPr marL="1143000" lvl="2" indent="-228600">
              <a:lnSpc>
                <a:spcPct val="107000"/>
              </a:lnSpc>
              <a:spcAft>
                <a:spcPts val="800"/>
              </a:spcAft>
              <a:buFont typeface="Wingdings" panose="05000000000000000000" pitchFamily="2" charset="2"/>
              <a:buChar char=""/>
            </a:pPr>
            <a:r>
              <a:rPr lang="sv-SE" sz="1800" b="1" u="sng" kern="100" dirty="0">
                <a:effectLst/>
                <a:ea typeface="Aptos" panose="020B0004020202020204" pitchFamily="34" charset="0"/>
                <a:cs typeface="Times New Roman"/>
              </a:rPr>
              <a:t>Alltid ge allt</a:t>
            </a:r>
            <a:endParaRPr lang="sv-SE" sz="1800" u="sng" kern="100" dirty="0">
              <a:effectLst/>
              <a:ea typeface="Aptos" panose="020B0004020202020204" pitchFamily="34" charset="0"/>
              <a:cs typeface="Times New Roman"/>
            </a:endParaRPr>
          </a:p>
          <a:p>
            <a:pPr marL="45720" indent="0">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 indent="0">
              <a:buNone/>
            </a:pPr>
            <a:endParaRPr lang="sv-SE" dirty="0"/>
          </a:p>
        </p:txBody>
      </p:sp>
      <p:sp>
        <p:nvSpPr>
          <p:cNvPr id="5" name="textruta 4">
            <a:extLst>
              <a:ext uri="{FF2B5EF4-FFF2-40B4-BE49-F238E27FC236}">
                <a16:creationId xmlns:a16="http://schemas.microsoft.com/office/drawing/2014/main" id="{029C28E9-6BD5-4B9E-ADD4-4C7B396B3960}"/>
              </a:ext>
            </a:extLst>
          </p:cNvPr>
          <p:cNvSpPr txBox="1"/>
          <p:nvPr/>
        </p:nvSpPr>
        <p:spPr>
          <a:xfrm>
            <a:off x="1351086" y="1600200"/>
            <a:ext cx="4265944" cy="1200329"/>
          </a:xfrm>
          <a:prstGeom prst="rect">
            <a:avLst/>
          </a:prstGeom>
          <a:noFill/>
        </p:spPr>
        <p:txBody>
          <a:bodyPr wrap="square" rtlCol="0">
            <a:spAutoFit/>
          </a:bodyPr>
          <a:lstStyle/>
          <a:p>
            <a:r>
              <a:rPr lang="sv-SE" dirty="0"/>
              <a:t>Spelarnas synpunkter: </a:t>
            </a:r>
          </a:p>
          <a:p>
            <a:pPr marL="285750" indent="-285750">
              <a:buFont typeface="Arial" panose="020B0604020202020204" pitchFamily="34" charset="0"/>
              <a:buChar char="•"/>
            </a:pPr>
            <a:r>
              <a:rPr lang="sv-SE" dirty="0"/>
              <a:t>Klaga inte på varandra</a:t>
            </a:r>
          </a:p>
          <a:p>
            <a:pPr marL="285750" indent="-285750">
              <a:buFont typeface="Arial" panose="020B0604020202020204" pitchFamily="34" charset="0"/>
              <a:buChar char="•"/>
            </a:pPr>
            <a:r>
              <a:rPr lang="sv-SE" dirty="0"/>
              <a:t>Ha kul</a:t>
            </a:r>
          </a:p>
          <a:p>
            <a:pPr marL="285750" indent="-285750">
              <a:buFont typeface="Arial" panose="020B0604020202020204" pitchFamily="34" charset="0"/>
              <a:buChar char="•"/>
            </a:pPr>
            <a:r>
              <a:rPr lang="sv-SE" dirty="0"/>
              <a:t>Respekt för varandra</a:t>
            </a:r>
          </a:p>
        </p:txBody>
      </p:sp>
    </p:spTree>
    <p:extLst>
      <p:ext uri="{BB962C8B-B14F-4D97-AF65-F5344CB8AC3E}">
        <p14:creationId xmlns:p14="http://schemas.microsoft.com/office/powerpoint/2010/main" val="127989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6E6C-AD75-3531-1019-CB884833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AFD8A-1E36-06DF-6B7C-202BEF5472E1}"/>
              </a:ext>
            </a:extLst>
          </p:cNvPr>
          <p:cNvSpPr>
            <a:spLocks noGrp="1"/>
          </p:cNvSpPr>
          <p:nvPr>
            <p:ph type="title"/>
          </p:nvPr>
        </p:nvSpPr>
        <p:spPr/>
        <p:txBody>
          <a:bodyPr/>
          <a:lstStyle/>
          <a:p>
            <a:r>
              <a:rPr lang="en-US" dirty="0" err="1"/>
              <a:t>Från</a:t>
            </a:r>
            <a:r>
              <a:rPr lang="en-US" dirty="0"/>
              <a:t> </a:t>
            </a:r>
            <a:r>
              <a:rPr lang="en-US" dirty="0" err="1"/>
              <a:t>Spelarmötet</a:t>
            </a:r>
            <a:r>
              <a:rPr lang="en-US" dirty="0"/>
              <a:t> – </a:t>
            </a:r>
            <a:r>
              <a:rPr lang="en-US" dirty="0" err="1"/>
              <a:t>Seriespel</a:t>
            </a:r>
            <a:r>
              <a:rPr lang="en-US" dirty="0"/>
              <a:t> 2025</a:t>
            </a:r>
            <a:br>
              <a:rPr lang="en-US" dirty="0"/>
            </a:br>
            <a:endParaRPr lang="en-GB" dirty="0"/>
          </a:p>
        </p:txBody>
      </p:sp>
      <p:sp>
        <p:nvSpPr>
          <p:cNvPr id="3" name="Content Placeholder 2">
            <a:extLst>
              <a:ext uri="{FF2B5EF4-FFF2-40B4-BE49-F238E27FC236}">
                <a16:creationId xmlns:a16="http://schemas.microsoft.com/office/drawing/2014/main" id="{09278BBC-CD42-26DB-013A-A2577BBAAA77}"/>
              </a:ext>
            </a:extLst>
          </p:cNvPr>
          <p:cNvSpPr>
            <a:spLocks noGrp="1"/>
          </p:cNvSpPr>
          <p:nvPr>
            <p:ph idx="1"/>
          </p:nvPr>
        </p:nvSpPr>
        <p:spPr>
          <a:xfrm>
            <a:off x="6273521" y="1600199"/>
            <a:ext cx="5734259" cy="4599633"/>
          </a:xfrm>
        </p:spPr>
        <p:txBody>
          <a:bodyPr vert="horz" lIns="91440" tIns="45720" rIns="91440" bIns="45720" rtlCol="0" anchor="t">
            <a:normAutofit/>
          </a:bodyPr>
          <a:lstStyle/>
          <a:p>
            <a:pPr marL="45720" indent="0">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 indent="0">
              <a:buNone/>
            </a:pPr>
            <a:endParaRPr lang="sv-SE" dirty="0"/>
          </a:p>
        </p:txBody>
      </p:sp>
      <p:sp>
        <p:nvSpPr>
          <p:cNvPr id="5" name="textruta 4">
            <a:extLst>
              <a:ext uri="{FF2B5EF4-FFF2-40B4-BE49-F238E27FC236}">
                <a16:creationId xmlns:a16="http://schemas.microsoft.com/office/drawing/2014/main" id="{029C28E9-6BD5-4B9E-ADD4-4C7B396B3960}"/>
              </a:ext>
            </a:extLst>
          </p:cNvPr>
          <p:cNvSpPr txBox="1"/>
          <p:nvPr/>
        </p:nvSpPr>
        <p:spPr>
          <a:xfrm>
            <a:off x="1351085" y="1600199"/>
            <a:ext cx="7864833" cy="1860381"/>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SE" kern="100" dirty="0">
                <a:effectLst/>
                <a:latin typeface="Aptos" panose="020B0004020202020204" pitchFamily="34" charset="0"/>
                <a:ea typeface="Aptos" panose="020B0004020202020204" pitchFamily="34" charset="0"/>
                <a:cs typeface="Times New Roman" panose="02020603050405020304" pitchFamily="18" charset="0"/>
              </a:rPr>
              <a:t>Seriespel, tankar kring det?</a:t>
            </a:r>
          </a:p>
          <a:p>
            <a:pPr marL="742950" lvl="1" indent="-285750">
              <a:lnSpc>
                <a:spcPct val="107000"/>
              </a:lnSpc>
              <a:buFont typeface="Courier New" panose="02070309020205020404" pitchFamily="49" charset="0"/>
              <a:buChar char="o"/>
            </a:pPr>
            <a:r>
              <a:rPr lang="sv-SE" kern="100" dirty="0">
                <a:effectLst/>
                <a:latin typeface="Aptos" panose="020B0004020202020204" pitchFamily="34" charset="0"/>
                <a:ea typeface="Aptos" panose="020B0004020202020204" pitchFamily="34" charset="0"/>
                <a:cs typeface="Times New Roman" panose="02020603050405020304" pitchFamily="18" charset="0"/>
              </a:rPr>
              <a:t>Killarna landar i att dom gärna vill fortsätta med olika nivåer</a:t>
            </a:r>
          </a:p>
          <a:p>
            <a:pPr marL="742950" lvl="1" indent="-285750">
              <a:lnSpc>
                <a:spcPct val="107000"/>
              </a:lnSpc>
              <a:buFont typeface="Courier New" panose="02070309020205020404" pitchFamily="49" charset="0"/>
              <a:buChar char="o"/>
            </a:pPr>
            <a:r>
              <a:rPr lang="sv-SE" kern="100" dirty="0">
                <a:effectLst/>
                <a:latin typeface="Aptos" panose="020B0004020202020204" pitchFamily="34" charset="0"/>
                <a:ea typeface="Aptos" panose="020B0004020202020204" pitchFamily="34" charset="0"/>
                <a:cs typeface="Times New Roman" panose="02020603050405020304" pitchFamily="18" charset="0"/>
              </a:rPr>
              <a:t>Spelarna pratar själva om att vi kanske inte har tillräckligt med spelare för 2 lag.</a:t>
            </a:r>
          </a:p>
          <a:p>
            <a:pPr marL="742950" lvl="1" indent="-285750">
              <a:lnSpc>
                <a:spcPct val="107000"/>
              </a:lnSpc>
              <a:spcAft>
                <a:spcPts val="800"/>
              </a:spcAft>
              <a:buFont typeface="Courier New" panose="02070309020205020404" pitchFamily="49" charset="0"/>
              <a:buChar char="o"/>
            </a:pPr>
            <a:r>
              <a:rPr lang="sv-SE" kern="100" dirty="0">
                <a:effectLst/>
                <a:latin typeface="Aptos" panose="020B0004020202020204" pitchFamily="34" charset="0"/>
                <a:ea typeface="Aptos" panose="020B0004020202020204" pitchFamily="34" charset="0"/>
                <a:cs typeface="Times New Roman" panose="02020603050405020304" pitchFamily="18" charset="0"/>
              </a:rPr>
              <a:t>Markus berättar att vi kommer att vara äldsta killarna i serie eftersom det blir p2011/p2012</a:t>
            </a:r>
          </a:p>
        </p:txBody>
      </p:sp>
    </p:spTree>
    <p:extLst>
      <p:ext uri="{BB962C8B-B14F-4D97-AF65-F5344CB8AC3E}">
        <p14:creationId xmlns:p14="http://schemas.microsoft.com/office/powerpoint/2010/main" val="386471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58212</TotalTime>
  <Words>1255</Words>
  <Application>Microsoft Office PowerPoint</Application>
  <PresentationFormat>Bredbild</PresentationFormat>
  <Paragraphs>160</Paragraphs>
  <Slides>21</Slides>
  <Notes>13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21</vt:i4>
      </vt:variant>
    </vt:vector>
  </HeadingPairs>
  <TitlesOfParts>
    <vt:vector size="29" baseType="lpstr">
      <vt:lpstr>Aptos</vt:lpstr>
      <vt:lpstr>Arial</vt:lpstr>
      <vt:lpstr>Calibri</vt:lpstr>
      <vt:lpstr>Calibri Light</vt:lpstr>
      <vt:lpstr>Courier New</vt:lpstr>
      <vt:lpstr>Symbol</vt:lpstr>
      <vt:lpstr>Wingdings</vt:lpstr>
      <vt:lpstr>Health Fitness 16x9</vt:lpstr>
      <vt:lpstr>Föräldramöte P2011 </vt:lpstr>
      <vt:lpstr>Agenda</vt:lpstr>
      <vt:lpstr>Laget runt</vt:lpstr>
      <vt:lpstr>Plan Bemanning/organisation Säsong 2024</vt:lpstr>
      <vt:lpstr>Från Spelarmötet</vt:lpstr>
      <vt:lpstr>Från Spelarmötet </vt:lpstr>
      <vt:lpstr>Från Spelarmötet </vt:lpstr>
      <vt:lpstr>Från Spelarmötet – Regler inom laget </vt:lpstr>
      <vt:lpstr>Från Spelarmötet – Seriespel 2025 </vt:lpstr>
      <vt:lpstr>Från Spelarmötet – Mål för 2025 </vt:lpstr>
      <vt:lpstr>Från Spelarmötet – Mål för 2025 exempel </vt:lpstr>
      <vt:lpstr>Policy kring kränkningar, Nolltolerans och FAIR PLAY</vt:lpstr>
      <vt:lpstr>Inför säsongen 2025</vt:lpstr>
      <vt:lpstr>Avgifter &amp; försäljningar 2025 </vt:lpstr>
      <vt:lpstr>Träningar och Seriespel 2025</vt:lpstr>
      <vt:lpstr>Cuper 2025</vt:lpstr>
      <vt:lpstr>lagkassan</vt:lpstr>
      <vt:lpstr>Kiosk och försäljningar 2025</vt:lpstr>
      <vt:lpstr>Kontakt från andra föreningar</vt:lpstr>
      <vt:lpstr>Övriga Frågor eller funderingar?</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P10/11</dc:title>
  <dc:creator>Daniel Alsarve</dc:creator>
  <cp:lastModifiedBy>Markus Johansson</cp:lastModifiedBy>
  <cp:revision>384</cp:revision>
  <dcterms:created xsi:type="dcterms:W3CDTF">2021-10-06T14:15:58Z</dcterms:created>
  <dcterms:modified xsi:type="dcterms:W3CDTF">2024-11-27T09:09:54Z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