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29"/>
  </p:notesMasterIdLst>
  <p:sldIdLst>
    <p:sldId id="256" r:id="rId2"/>
    <p:sldId id="257" r:id="rId3"/>
    <p:sldId id="273" r:id="rId4"/>
    <p:sldId id="277" r:id="rId5"/>
    <p:sldId id="283" r:id="rId6"/>
    <p:sldId id="276" r:id="rId7"/>
    <p:sldId id="290" r:id="rId8"/>
    <p:sldId id="291" r:id="rId9"/>
    <p:sldId id="286" r:id="rId10"/>
    <p:sldId id="285" r:id="rId11"/>
    <p:sldId id="280" r:id="rId12"/>
    <p:sldId id="284" r:id="rId13"/>
    <p:sldId id="279" r:id="rId14"/>
    <p:sldId id="272" r:id="rId15"/>
    <p:sldId id="282" r:id="rId16"/>
    <p:sldId id="289" r:id="rId17"/>
    <p:sldId id="288" r:id="rId18"/>
    <p:sldId id="287" r:id="rId19"/>
    <p:sldId id="263" r:id="rId20"/>
    <p:sldId id="278" r:id="rId21"/>
    <p:sldId id="264" r:id="rId22"/>
    <p:sldId id="265" r:id="rId23"/>
    <p:sldId id="266" r:id="rId24"/>
    <p:sldId id="267" r:id="rId25"/>
    <p:sldId id="268" r:id="rId26"/>
    <p:sldId id="269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4116" y="2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d1afee21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d1afee21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Danne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d1afee21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d1afee21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Danne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4063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a4d9f951fdc877f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a4d9f951fdc877f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Dennis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70f421c65e4094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70f421c65e4094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Linda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684b0ef6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684b0ef6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Linda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28da179e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28da179e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Erika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28da179e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28da179e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Frippe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d1afee21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d1afee21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Jensa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d1afee21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d1afee21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Jensa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363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25be955f91d75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25be955f91d75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d1afee21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d1afee21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Danne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347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d1afee21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d1afee21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Danne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702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d1afee21a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d1afee21a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Dennis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d1afee21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d1afee21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dirty="0">
                <a:latin typeface="+mn-lt"/>
              </a:rPr>
              <a:t>Respekt för att vi lägger jättemycket av vår fritid på att ditt barn ska få spela fotboll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13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d1afee21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d1afee21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dirty="0">
                <a:latin typeface="+mn-lt"/>
              </a:rPr>
              <a:t>Respekt för att vi lägger jättemycket av vår fritid på att ditt barn ska få spela fotboll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191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d1afee21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d1afee21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dirty="0">
                <a:latin typeface="+mn-lt"/>
              </a:rPr>
              <a:t>Respekt för att vi lägger jättemycket av vår fritid på att ditt barn ska få spela fotboll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6127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d1afee21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d1afee21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dirty="0">
                <a:latin typeface="+mn-lt"/>
              </a:rPr>
              <a:t>Respekt för att vi lägger jättemycket av vår fritid på att ditt barn ska få spela fotboll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467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bild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-11906" y="0"/>
            <a:ext cx="8762858" cy="4941094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3211693"/>
            <a:ext cx="8496943" cy="1521634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0" name="Google Shape;20;p2"/>
          <p:cNvSpPr/>
          <p:nvPr/>
        </p:nvSpPr>
        <p:spPr>
          <a:xfrm>
            <a:off x="0" y="0"/>
            <a:ext cx="6539684" cy="342658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1" name="Google Shape;21;p2"/>
          <p:cNvSpPr/>
          <p:nvPr/>
        </p:nvSpPr>
        <p:spPr>
          <a:xfrm rot="-183173">
            <a:off x="-119415" y="215627"/>
            <a:ext cx="8537453" cy="431998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 rot="-179945">
            <a:off x="668408" y="497047"/>
            <a:ext cx="7316521" cy="207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Impact"/>
              <a:buNone/>
              <a:defRPr sz="6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 rot="-179945">
            <a:off x="737299" y="2628962"/>
            <a:ext cx="7316521" cy="41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21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 rot="-180038">
            <a:off x="3711377" y="3433824"/>
            <a:ext cx="4607717" cy="87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1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 rot="-180160">
            <a:off x="-4237" y="3662202"/>
            <a:ext cx="3035367" cy="89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41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 rot="-180449">
            <a:off x="7388783" y="2874442"/>
            <a:ext cx="680437" cy="37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  <p:sp>
        <p:nvSpPr>
          <p:cNvPr id="27" name="Google Shape;27;p2"/>
          <p:cNvSpPr/>
          <p:nvPr/>
        </p:nvSpPr>
        <p:spPr>
          <a:xfrm rot="-178804">
            <a:off x="3165977" y="3833585"/>
            <a:ext cx="386623" cy="386623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bildtext">
  <p:cSld name="Titel och bild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23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514334" y="3079750"/>
            <a:ext cx="77961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med beskrivning">
  <p:cSld name="Citat med beskrivning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41299" y="514350"/>
            <a:ext cx="71439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1162698" y="2707524"/>
            <a:ext cx="65010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514351" y="3079750"/>
            <a:ext cx="77976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14351" y="669471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lang="sv" sz="6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 sz="1100"/>
          </a:p>
        </p:txBody>
      </p:sp>
      <p:sp>
        <p:nvSpPr>
          <p:cNvPr id="100" name="Google Shape;100;p13"/>
          <p:cNvSpPr txBox="1"/>
          <p:nvPr/>
        </p:nvSpPr>
        <p:spPr>
          <a:xfrm>
            <a:off x="7854812" y="219212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lang="sv" sz="6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nkort">
  <p:cSld name="Namnkor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514350" y="1292890"/>
            <a:ext cx="77961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514350" y="3185601"/>
            <a:ext cx="7796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umner">
  <p:cSld name="3 kolumn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514352" y="514350"/>
            <a:ext cx="77961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514352" y="15475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514352" y="1979744"/>
            <a:ext cx="24825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3"/>
          </p:nvPr>
        </p:nvSpPr>
        <p:spPr>
          <a:xfrm>
            <a:off x="3175966" y="15475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4"/>
          </p:nvPr>
        </p:nvSpPr>
        <p:spPr>
          <a:xfrm>
            <a:off x="3175966" y="1979744"/>
            <a:ext cx="24825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5"/>
          </p:nvPr>
        </p:nvSpPr>
        <p:spPr>
          <a:xfrm>
            <a:off x="5827785" y="15475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6"/>
          </p:nvPr>
        </p:nvSpPr>
        <p:spPr>
          <a:xfrm>
            <a:off x="5827785" y="1979744"/>
            <a:ext cx="24825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ildkolumner">
  <p:cSld name="3 bildkolumn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518880" y="2859769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17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2"/>
          </p:nvPr>
        </p:nvSpPr>
        <p:spPr>
          <a:xfrm>
            <a:off x="514335" y="1547546"/>
            <a:ext cx="2482500" cy="1152600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3"/>
          </p:nvPr>
        </p:nvSpPr>
        <p:spPr>
          <a:xfrm>
            <a:off x="518880" y="3291965"/>
            <a:ext cx="248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4"/>
          </p:nvPr>
        </p:nvSpPr>
        <p:spPr>
          <a:xfrm>
            <a:off x="3178058" y="2859769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17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5"/>
          </p:nvPr>
        </p:nvSpPr>
        <p:spPr>
          <a:xfrm>
            <a:off x="3176999" y="1547546"/>
            <a:ext cx="2482500" cy="1151400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6"/>
          </p:nvPr>
        </p:nvSpPr>
        <p:spPr>
          <a:xfrm>
            <a:off x="3176999" y="3291964"/>
            <a:ext cx="248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7"/>
          </p:nvPr>
        </p:nvSpPr>
        <p:spPr>
          <a:xfrm>
            <a:off x="5826708" y="2859769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17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>
            <a:spLocks noGrp="1"/>
          </p:cNvSpPr>
          <p:nvPr>
            <p:ph type="pic" idx="8"/>
          </p:nvPr>
        </p:nvSpPr>
        <p:spPr>
          <a:xfrm>
            <a:off x="5826614" y="1547545"/>
            <a:ext cx="2482500" cy="1152900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9"/>
          </p:nvPr>
        </p:nvSpPr>
        <p:spPr>
          <a:xfrm>
            <a:off x="5826614" y="3291963"/>
            <a:ext cx="248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 rot="5400000">
            <a:off x="3170630" y="-1108803"/>
            <a:ext cx="2483400" cy="77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5702781" y="1423350"/>
            <a:ext cx="3516600" cy="16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1720223" y="-691500"/>
            <a:ext cx="3516600" cy="59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381000" rtl="0"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683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3pPr>
            <a:lvl4pPr marL="1828800" lvl="3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4pPr>
            <a:lvl5pPr marL="2286000" lvl="4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5pPr>
            <a:lvl6pPr marL="2743200" lvl="5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marL="3200400" lvl="6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marL="3657600" lvl="7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marL="4114800" lvl="8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6100" cy="23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14351" y="2806700"/>
            <a:ext cx="77961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514350" y="1547547"/>
            <a:ext cx="38166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495478" y="1547547"/>
            <a:ext cx="38148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61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88767" y="1547547"/>
            <a:ext cx="3642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514352" y="2146300"/>
            <a:ext cx="3816600" cy="18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4663643" y="1547547"/>
            <a:ext cx="36483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"/>
          </p:nvPr>
        </p:nvSpPr>
        <p:spPr>
          <a:xfrm>
            <a:off x="4495477" y="2146300"/>
            <a:ext cx="3816600" cy="18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520232" y="514350"/>
            <a:ext cx="30951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Impact"/>
              <a:buNone/>
              <a:defRPr sz="27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84599" y="514350"/>
            <a:ext cx="4525800" cy="3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20231" y="2031789"/>
            <a:ext cx="3095100" cy="1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514350" y="514350"/>
            <a:ext cx="47589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Impact"/>
              <a:buNone/>
              <a:defRPr sz="27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5611771" y="0"/>
            <a:ext cx="2698500" cy="3803700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514351" y="2031789"/>
            <a:ext cx="47589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bild med bildtext">
  <p:cSld name="Panoramabild med bild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514350" y="3079750"/>
            <a:ext cx="77961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mpact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514351" y="514349"/>
            <a:ext cx="7794300" cy="2396100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514335" y="3527192"/>
            <a:ext cx="77961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Brickwork-HD-R1a.jp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9048" y="0"/>
            <a:ext cx="9003973" cy="4983075"/>
            <a:chOff x="-25397" y="0"/>
            <a:chExt cx="12005298" cy="6644100"/>
          </a:xfrm>
        </p:grpSpPr>
        <p:sp>
          <p:nvSpPr>
            <p:cNvPr id="8" name="Google Shape;8;p1"/>
            <p:cNvSpPr/>
            <p:nvPr/>
          </p:nvSpPr>
          <p:spPr>
            <a:xfrm>
              <a:off x="1" y="0"/>
              <a:ext cx="11979900" cy="6644100"/>
            </a:xfrm>
            <a:prstGeom prst="rect">
              <a:avLst/>
            </a:prstGeom>
            <a:blipFill rotWithShape="1">
              <a:blip r:embed="rId21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1" y="5600215"/>
              <a:ext cx="11706600" cy="7806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14350" y="1547547"/>
            <a:ext cx="77976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LEKEBERGSIF/Document/Download/481816/845954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3990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3990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3990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l="11626" t="15951" r="11526" b="23582"/>
          <a:stretch/>
        </p:blipFill>
        <p:spPr>
          <a:xfrm>
            <a:off x="299425" y="727600"/>
            <a:ext cx="4679609" cy="2454901"/>
          </a:xfrm>
          <a:prstGeom prst="rect">
            <a:avLst/>
          </a:prstGeom>
          <a:noFill/>
          <a:ln>
            <a:noFill/>
          </a:ln>
          <a:effectLst>
            <a:outerShdw blurRad="57150" dist="57150" dir="5400000" algn="bl" rotWithShape="0">
              <a:srgbClr val="000000">
                <a:alpha val="51000"/>
              </a:srgbClr>
            </a:outerShdw>
          </a:effectLst>
        </p:spPr>
      </p:pic>
      <p:sp>
        <p:nvSpPr>
          <p:cNvPr id="161" name="Google Shape;161;p22"/>
          <p:cNvSpPr txBox="1">
            <a:spLocks noGrp="1"/>
          </p:cNvSpPr>
          <p:nvPr>
            <p:ph type="ctrTitle"/>
          </p:nvPr>
        </p:nvSpPr>
        <p:spPr>
          <a:xfrm rot="-179898">
            <a:off x="5050990" y="382350"/>
            <a:ext cx="2930812" cy="2074944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 dirty="0"/>
              <a:t>Föräldramöte P10/P11</a:t>
            </a:r>
            <a:endParaRPr sz="3600" dirty="0"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1"/>
          </p:nvPr>
        </p:nvSpPr>
        <p:spPr>
          <a:xfrm rot="-179945">
            <a:off x="737299" y="2628962"/>
            <a:ext cx="7316521" cy="412766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dirty="0"/>
              <a:t>13 maj 2024</a:t>
            </a:r>
            <a:endParaRPr dirty="0"/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550" y="240700"/>
            <a:ext cx="733550" cy="8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EFA7A5F-A24A-DC09-F2D6-7469880EBF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" t="18823" r="92000" b="68180"/>
          <a:stretch/>
        </p:blipFill>
        <p:spPr>
          <a:xfrm>
            <a:off x="6369721" y="240700"/>
            <a:ext cx="787681" cy="795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8BC7C1-5F66-64CF-B4D6-0A9C59BA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14350"/>
            <a:ext cx="7961138" cy="868500"/>
          </a:xfrm>
        </p:spPr>
        <p:txBody>
          <a:bodyPr/>
          <a:lstStyle/>
          <a:p>
            <a:r>
              <a:rPr lang="sv-SE" dirty="0"/>
              <a:t>Nivå-/individanpassning, inte nivåindelning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5B11CA-85F3-2919-0B3F-0A58620EF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sv-SE" dirty="0"/>
              <a:t>Träning anpassad till var och en utifrån färdighets- kunskaps- och mognadsnivå. Kan genomföras oavsett hur träningsgruppen eller laget är sammansatt. </a:t>
            </a:r>
          </a:p>
          <a:p>
            <a:pPr marL="76200" indent="0">
              <a:buNone/>
            </a:pPr>
            <a:endParaRPr lang="sv-SE" dirty="0"/>
          </a:p>
          <a:p>
            <a:pPr marL="76200" indent="0">
              <a:buNone/>
            </a:pPr>
            <a:r>
              <a:rPr lang="sv-SE" dirty="0"/>
              <a:t>(RF)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FD5A41-E157-6D26-07DE-A0227ABDB35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indent="0">
              <a:buNone/>
            </a:pPr>
            <a:r>
              <a:rPr lang="sv-SE" dirty="0"/>
              <a:t>Uppdelade lag eller träningsgrupper utifrån färdighets- och kunskapsnivå. </a:t>
            </a:r>
          </a:p>
          <a:p>
            <a:pPr marL="76200" indent="0">
              <a:buNone/>
            </a:pPr>
            <a:endParaRPr lang="sv-SE" dirty="0"/>
          </a:p>
          <a:p>
            <a:pPr marL="76200" indent="0">
              <a:buNone/>
            </a:pPr>
            <a:endParaRPr lang="sv-SE" dirty="0"/>
          </a:p>
          <a:p>
            <a:pPr marL="76200" indent="0">
              <a:buNone/>
            </a:pPr>
            <a:r>
              <a:rPr lang="sv-SE" dirty="0"/>
              <a:t>(RF)</a:t>
            </a:r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DC9E59F2-50EF-35B8-2EFA-C6F60634E851}"/>
              </a:ext>
            </a:extLst>
          </p:cNvPr>
          <p:cNvCxnSpPr/>
          <p:nvPr/>
        </p:nvCxnSpPr>
        <p:spPr>
          <a:xfrm>
            <a:off x="4329151" y="1547547"/>
            <a:ext cx="0" cy="2386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49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A08F925-6352-F42B-9FF6-311C31BF7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03" t="31760" r="20280" b="24345"/>
          <a:stretch/>
        </p:blipFill>
        <p:spPr>
          <a:xfrm>
            <a:off x="0" y="151484"/>
            <a:ext cx="8739963" cy="4639147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4C0B8DA4-C543-1154-41F6-E44DE59E8C86}"/>
              </a:ext>
            </a:extLst>
          </p:cNvPr>
          <p:cNvSpPr/>
          <p:nvPr/>
        </p:nvSpPr>
        <p:spPr>
          <a:xfrm>
            <a:off x="6462565" y="352868"/>
            <a:ext cx="2110700" cy="5750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Obs! Inte vetenskaplig illustration</a:t>
            </a:r>
          </a:p>
        </p:txBody>
      </p:sp>
    </p:spTree>
    <p:extLst>
      <p:ext uri="{BB962C8B-B14F-4D97-AF65-F5344CB8AC3E}">
        <p14:creationId xmlns:p14="http://schemas.microsoft.com/office/powerpoint/2010/main" val="73661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8BC7C1-5F66-64CF-B4D6-0A9C59BA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Nivåanpassning/individanpassning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5B11CA-85F3-2919-0B3F-0A58620EF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547547"/>
            <a:ext cx="6739378" cy="2483400"/>
          </a:xfrm>
        </p:spPr>
        <p:txBody>
          <a:bodyPr/>
          <a:lstStyle/>
          <a:p>
            <a:r>
              <a:rPr lang="sv-SE" dirty="0"/>
              <a:t>Få så många som möjligt att spela fotboll så länge som möjligt. </a:t>
            </a:r>
          </a:p>
          <a:p>
            <a:r>
              <a:rPr lang="sv-SE" dirty="0"/>
              <a:t>Barnen känner ofta att de ”lyckas” på träning och match. </a:t>
            </a:r>
          </a:p>
          <a:p>
            <a:r>
              <a:rPr lang="sv-SE" dirty="0"/>
              <a:t>Att få till jämna matcher, så att alla utvecklas</a:t>
            </a:r>
          </a:p>
          <a:p>
            <a:r>
              <a:rPr lang="sv-SE" dirty="0"/>
              <a:t>Alla barn får lära sig ta ansvar på träning och match</a:t>
            </a:r>
          </a:p>
          <a:p>
            <a:r>
              <a:rPr lang="sv-SE" dirty="0"/>
              <a:t>Skapar en stark lagkänsla och trygghet i laget/gruppen</a:t>
            </a:r>
          </a:p>
        </p:txBody>
      </p:sp>
    </p:spTree>
    <p:extLst>
      <p:ext uri="{BB962C8B-B14F-4D97-AF65-F5344CB8AC3E}">
        <p14:creationId xmlns:p14="http://schemas.microsoft.com/office/powerpoint/2010/main" val="3324332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514351" y="361950"/>
            <a:ext cx="7797600" cy="868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Nivåer serien</a:t>
            </a:r>
            <a:endParaRPr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FB47D3C-3456-C027-5D08-3954CB3B1586}"/>
              </a:ext>
            </a:extLst>
          </p:cNvPr>
          <p:cNvSpPr txBox="1"/>
          <p:nvPr/>
        </p:nvSpPr>
        <p:spPr>
          <a:xfrm>
            <a:off x="7392238" y="2025805"/>
            <a:ext cx="136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Nivå 4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74619851-326A-C6F8-DAF6-99DDDBB24B7C}"/>
              </a:ext>
            </a:extLst>
          </p:cNvPr>
          <p:cNvSpPr/>
          <p:nvPr/>
        </p:nvSpPr>
        <p:spPr>
          <a:xfrm>
            <a:off x="1451363" y="1459851"/>
            <a:ext cx="5940876" cy="15012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9A17861E-DBBF-93CA-7C65-A5B0F25266DF}"/>
              </a:ext>
            </a:extLst>
          </p:cNvPr>
          <p:cNvSpPr/>
          <p:nvPr/>
        </p:nvSpPr>
        <p:spPr>
          <a:xfrm>
            <a:off x="235072" y="1444289"/>
            <a:ext cx="3365606" cy="15168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17C096D-5EE1-4F5E-9DBE-8759F92CCCAD}"/>
              </a:ext>
            </a:extLst>
          </p:cNvPr>
          <p:cNvSpPr txBox="1"/>
          <p:nvPr/>
        </p:nvSpPr>
        <p:spPr>
          <a:xfrm>
            <a:off x="4076744" y="1579514"/>
            <a:ext cx="136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Nivå 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098825F-B986-B276-2036-192B190B377B}"/>
              </a:ext>
            </a:extLst>
          </p:cNvPr>
          <p:cNvSpPr txBox="1"/>
          <p:nvPr/>
        </p:nvSpPr>
        <p:spPr>
          <a:xfrm>
            <a:off x="703054" y="2018024"/>
            <a:ext cx="136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Nivå 2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2B8B51A-C8EC-F84A-33A8-919A715D8835}"/>
              </a:ext>
            </a:extLst>
          </p:cNvPr>
          <p:cNvSpPr txBox="1"/>
          <p:nvPr/>
        </p:nvSpPr>
        <p:spPr>
          <a:xfrm>
            <a:off x="618529" y="3396499"/>
            <a:ext cx="704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Inte fasta lag. Vi jobbar för utveckling och man rör sig och provar mellan nivåerna utifrån sin individuella utveckling. 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AD1FE6F-C41D-CDE2-FF6B-CCEEF1ED1FC7}"/>
              </a:ext>
            </a:extLst>
          </p:cNvPr>
          <p:cNvSpPr/>
          <p:nvPr/>
        </p:nvSpPr>
        <p:spPr>
          <a:xfrm>
            <a:off x="5242924" y="1459851"/>
            <a:ext cx="3365606" cy="15168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040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8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Häng i…...så länge som möjligt!</a:t>
            </a:r>
            <a:endParaRPr/>
          </a:p>
        </p:txBody>
      </p:sp>
      <p:sp>
        <p:nvSpPr>
          <p:cNvPr id="296" name="Google Shape;296;p38"/>
          <p:cNvSpPr txBox="1">
            <a:spLocks noGrp="1"/>
          </p:cNvSpPr>
          <p:nvPr>
            <p:ph type="body" idx="1"/>
          </p:nvPr>
        </p:nvSpPr>
        <p:spPr>
          <a:xfrm>
            <a:off x="291066" y="1585525"/>
            <a:ext cx="4374300" cy="248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sz="1600" dirty="0"/>
              <a:t>Deltagandet i aktiv idrott är som mest vid 11 års ålder, därefter minskar det.</a:t>
            </a:r>
            <a:endParaRPr sz="16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sz="1600" dirty="0"/>
              <a:t>Ledare - Skapa en trygg miljö.</a:t>
            </a:r>
            <a:endParaRPr sz="16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sz="1600" dirty="0"/>
              <a:t>Ha tät dialog föräldrar, ledare, spelare.</a:t>
            </a:r>
            <a:endParaRPr sz="16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sz="1600" dirty="0"/>
              <a:t>Uppföljning - Glädjemätare m.m.</a:t>
            </a:r>
            <a:endParaRPr sz="16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sz="1600" dirty="0"/>
              <a:t>Föräldrar - Stötta barnen utan att pressa dem.</a:t>
            </a:r>
            <a:br>
              <a:rPr lang="sv" sz="1600" dirty="0"/>
            </a:br>
            <a:endParaRPr sz="1600" dirty="0"/>
          </a:p>
        </p:txBody>
      </p:sp>
      <p:pic>
        <p:nvPicPr>
          <p:cNvPr id="297" name="Google Shape;297;p38"/>
          <p:cNvPicPr preferRelativeResize="0"/>
          <p:nvPr/>
        </p:nvPicPr>
        <p:blipFill rotWithShape="1">
          <a:blip r:embed="rId3">
            <a:alphaModFix/>
          </a:blip>
          <a:srcRect l="7777" t="20742" r="15600" b="21074"/>
          <a:stretch/>
        </p:blipFill>
        <p:spPr>
          <a:xfrm>
            <a:off x="4888650" y="1585525"/>
            <a:ext cx="3716275" cy="1881426"/>
          </a:xfrm>
          <a:prstGeom prst="rect">
            <a:avLst/>
          </a:prstGeom>
          <a:noFill/>
          <a:ln>
            <a:noFill/>
          </a:ln>
          <a:effectLst>
            <a:outerShdw blurRad="57150" dist="76200" dir="672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Förväntningar</a:t>
            </a:r>
            <a:endParaRPr dirty="0"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139700" indent="0">
              <a:spcBef>
                <a:spcPts val="0"/>
              </a:spcBef>
              <a:buNone/>
            </a:pPr>
            <a:br>
              <a:rPr lang="sv" sz="1600" dirty="0"/>
            </a:br>
            <a:r>
              <a:rPr lang="sv" sz="1600" dirty="0"/>
              <a:t>Förväntningar på dig som förälder </a:t>
            </a:r>
          </a:p>
          <a:p>
            <a:pPr lvl="1" indent="-317500">
              <a:spcBef>
                <a:spcPts val="0"/>
              </a:spcBef>
              <a:buSzPts val="1400"/>
            </a:pPr>
            <a:r>
              <a:rPr lang="sv" sz="1600" dirty="0">
                <a:latin typeface="+mn-lt"/>
              </a:rPr>
              <a:t>Anmäl i tid, avanmäl i tid</a:t>
            </a:r>
          </a:p>
          <a:p>
            <a:pPr lvl="1" indent="-317500">
              <a:spcBef>
                <a:spcPts val="0"/>
              </a:spcBef>
              <a:buSzPts val="1400"/>
            </a:pPr>
            <a:r>
              <a:rPr lang="sv" sz="1600" dirty="0">
                <a:latin typeface="+mn-lt"/>
              </a:rPr>
              <a:t>Hjälp ditt barn att komma i tid till träningar och matcher</a:t>
            </a:r>
          </a:p>
          <a:p>
            <a:pPr lvl="1" indent="-317500">
              <a:spcBef>
                <a:spcPts val="0"/>
              </a:spcBef>
              <a:buSzPts val="1400"/>
            </a:pPr>
            <a:r>
              <a:rPr lang="sv" sz="1600" dirty="0">
                <a:latin typeface="+mn-lt"/>
              </a:rPr>
              <a:t>Att vi hjälps åt</a:t>
            </a:r>
          </a:p>
          <a:p>
            <a:pPr marL="596900" lvl="1" indent="0">
              <a:spcBef>
                <a:spcPts val="0"/>
              </a:spcBef>
              <a:buSzPts val="1400"/>
              <a:buNone/>
            </a:pPr>
            <a:endParaRPr lang="sv" sz="16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" sz="1600" dirty="0"/>
              <a:t>Förväntningar på oss som ledare?  </a:t>
            </a:r>
          </a:p>
          <a:p>
            <a:pPr lvl="1" indent="-317500">
              <a:spcBef>
                <a:spcPts val="0"/>
              </a:spcBef>
              <a:buSzPts val="1400"/>
            </a:pPr>
            <a:r>
              <a:rPr lang="sv" sz="1600" dirty="0">
                <a:latin typeface="+mn-lt"/>
              </a:rPr>
              <a:t>Bra kommunikation i god tid</a:t>
            </a:r>
          </a:p>
          <a:p>
            <a:pPr lvl="1" indent="-317500">
              <a:spcBef>
                <a:spcPts val="0"/>
              </a:spcBef>
              <a:buSzPts val="1400"/>
            </a:pPr>
            <a:r>
              <a:rPr lang="sv" sz="1600" dirty="0">
                <a:latin typeface="+mn-lt"/>
              </a:rPr>
              <a:t>XX</a:t>
            </a:r>
          </a:p>
          <a:p>
            <a:pPr lvl="1" indent="-317500">
              <a:spcBef>
                <a:spcPts val="0"/>
              </a:spcBef>
              <a:buSzPts val="1400"/>
            </a:pPr>
            <a:r>
              <a:rPr lang="sv" sz="1600" dirty="0">
                <a:latin typeface="+mn-lt"/>
              </a:rPr>
              <a:t>XX</a:t>
            </a:r>
          </a:p>
          <a:p>
            <a:pPr lvl="1" indent="-317500">
              <a:spcBef>
                <a:spcPts val="0"/>
              </a:spcBef>
              <a:buSzPts val="1400"/>
            </a:pPr>
            <a:endParaRPr lang="sv" sz="1600" dirty="0">
              <a:latin typeface="+mn-l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342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578E7B-B8A0-D4DD-9F05-10FF26702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571" r="-8037" b="61349"/>
          <a:stretch/>
        </p:blipFill>
        <p:spPr bwMode="auto">
          <a:xfrm>
            <a:off x="504131" y="310101"/>
            <a:ext cx="8520600" cy="411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94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578E7B-B8A0-D4DD-9F05-10FF26702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0" b="47660"/>
          <a:stretch/>
        </p:blipFill>
        <p:spPr bwMode="auto">
          <a:xfrm>
            <a:off x="517331" y="126973"/>
            <a:ext cx="7886700" cy="233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956953C-E10F-CFC4-8767-8A002DB31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0" b="24041"/>
          <a:stretch/>
        </p:blipFill>
        <p:spPr bwMode="auto">
          <a:xfrm>
            <a:off x="517331" y="2280611"/>
            <a:ext cx="7886700" cy="27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02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139700" indent="0">
              <a:spcBef>
                <a:spcPts val="0"/>
              </a:spcBef>
              <a:buNone/>
            </a:pPr>
            <a:br>
              <a:rPr lang="sv" sz="1600" dirty="0"/>
            </a:br>
            <a:r>
              <a:rPr lang="sv" sz="1600" dirty="0"/>
              <a:t>Förväntningar på dig som förälder </a:t>
            </a:r>
          </a:p>
          <a:p>
            <a:pPr lvl="1" indent="-317500">
              <a:spcBef>
                <a:spcPts val="0"/>
              </a:spcBef>
              <a:buSzPts val="1400"/>
            </a:pPr>
            <a:r>
              <a:rPr lang="sv" sz="1600" dirty="0">
                <a:latin typeface="+mn-lt"/>
              </a:rPr>
              <a:t>Anmäl i tid, avanmäl i tid</a:t>
            </a:r>
          </a:p>
          <a:p>
            <a:pPr lvl="1" indent="-317500">
              <a:spcBef>
                <a:spcPts val="0"/>
              </a:spcBef>
              <a:buSzPts val="1400"/>
            </a:pPr>
            <a:r>
              <a:rPr lang="sv" sz="1600" dirty="0">
                <a:latin typeface="+mn-lt"/>
              </a:rPr>
              <a:t>Hjälp ditt barn att komma i tid till träningar och matcher</a:t>
            </a:r>
          </a:p>
          <a:p>
            <a:pPr lvl="1" indent="-317500">
              <a:spcBef>
                <a:spcPts val="0"/>
              </a:spcBef>
              <a:buSzPts val="1400"/>
            </a:pPr>
            <a:r>
              <a:rPr lang="sv" sz="1600" dirty="0">
                <a:latin typeface="+mn-lt"/>
              </a:rPr>
              <a:t>Att vi hjälps åt</a:t>
            </a:r>
          </a:p>
          <a:p>
            <a:pPr marL="596900" lvl="1" indent="0">
              <a:spcBef>
                <a:spcPts val="0"/>
              </a:spcBef>
              <a:buSzPts val="1400"/>
              <a:buNone/>
            </a:pPr>
            <a:endParaRPr lang="sv" sz="16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" sz="1600" dirty="0"/>
              <a:t>Förväntningar på oss som ledare?  </a:t>
            </a:r>
          </a:p>
          <a:p>
            <a:pPr lvl="1" indent="-317500">
              <a:spcBef>
                <a:spcPts val="0"/>
              </a:spcBef>
              <a:buSzPts val="1400"/>
            </a:pPr>
            <a:r>
              <a:rPr lang="sv" sz="1600" dirty="0">
                <a:latin typeface="+mn-lt"/>
              </a:rPr>
              <a:t>Bra kommunikation i god tid</a:t>
            </a:r>
          </a:p>
          <a:p>
            <a:pPr lvl="1" indent="-317500">
              <a:spcBef>
                <a:spcPts val="0"/>
              </a:spcBef>
              <a:buSzPts val="1400"/>
            </a:pPr>
            <a:r>
              <a:rPr lang="sv" sz="1600" dirty="0">
                <a:latin typeface="+mn-lt"/>
              </a:rPr>
              <a:t>XX</a:t>
            </a:r>
          </a:p>
          <a:p>
            <a:pPr lvl="1" indent="-317500">
              <a:spcBef>
                <a:spcPts val="0"/>
              </a:spcBef>
              <a:buSzPts val="1400"/>
            </a:pPr>
            <a:endParaRPr lang="sv" sz="1600" dirty="0">
              <a:latin typeface="+mn-lt"/>
            </a:endParaRPr>
          </a:p>
          <a:p>
            <a:pPr marL="596900" lvl="1" indent="0">
              <a:spcBef>
                <a:spcPts val="0"/>
              </a:spcBef>
              <a:buSzPts val="1400"/>
              <a:buNone/>
            </a:pPr>
            <a:r>
              <a:rPr lang="sv" sz="1600" u="sng" dirty="0">
                <a:solidFill>
                  <a:schemeClr val="hlink"/>
                </a:solidFill>
                <a:hlinkClick r:id="rId3"/>
              </a:rPr>
              <a:t>https://www.laget.se/LEKEBERGSIF/Document/Download/481816/8459543</a:t>
            </a:r>
            <a:endParaRPr sz="16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578E7B-B8A0-D4DD-9F05-10FF26702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59"/>
          <a:stretch/>
        </p:blipFill>
        <p:spPr bwMode="auto">
          <a:xfrm>
            <a:off x="494580" y="330664"/>
            <a:ext cx="7886700" cy="410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965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514351" y="361950"/>
            <a:ext cx="7797600" cy="868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Planering säsongen 2024</a:t>
            </a:r>
            <a:endParaRPr dirty="0"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514351" y="991732"/>
            <a:ext cx="7618200" cy="248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04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sv" sz="1600" dirty="0"/>
              <a:t>Träningar: </a:t>
            </a:r>
            <a:br>
              <a:rPr lang="sv" sz="1600" dirty="0"/>
            </a:br>
            <a:r>
              <a:rPr lang="sv" sz="1600" dirty="0">
                <a:latin typeface="+mn-lt"/>
              </a:rPr>
              <a:t>From den här veckan - onsdag 17.30 och torsdag 19.00 Björkvallen. Söndag 16.30 Vretalund</a:t>
            </a:r>
            <a:br>
              <a:rPr lang="sv" sz="1600" dirty="0">
                <a:latin typeface="+mn-lt"/>
              </a:rPr>
            </a:br>
            <a:endParaRPr sz="1600" dirty="0">
              <a:solidFill>
                <a:srgbClr val="FF0000"/>
              </a:solidFill>
              <a:latin typeface="+mn-lt"/>
            </a:endParaRPr>
          </a:p>
          <a:p>
            <a:pPr marL="457200" marR="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sv" sz="1600" dirty="0"/>
              <a:t>Matcher:</a:t>
            </a:r>
            <a:br>
              <a:rPr lang="sv" sz="1600" dirty="0"/>
            </a:br>
            <a:r>
              <a:rPr lang="sv" sz="1600" dirty="0">
                <a:latin typeface="+mn-lt"/>
              </a:rPr>
              <a:t>Ungefär</a:t>
            </a:r>
            <a:r>
              <a:rPr lang="sv" sz="1600" dirty="0"/>
              <a:t> </a:t>
            </a:r>
            <a:r>
              <a:rPr lang="sv" sz="1600" dirty="0">
                <a:latin typeface="+mn-lt"/>
              </a:rPr>
              <a:t>tisdag (2), torsdag (3), söndag (4) fördelat på Björkvallen och Vretalund som grund, men det kan ändras</a:t>
            </a:r>
            <a:br>
              <a:rPr lang="sv" sz="1600" dirty="0">
                <a:latin typeface="+mn-lt"/>
              </a:rPr>
            </a:br>
            <a:endParaRPr sz="1600" dirty="0">
              <a:latin typeface="+mn-lt"/>
            </a:endParaRPr>
          </a:p>
          <a:p>
            <a:pPr marL="457200" marR="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sv-SE" sz="1600" dirty="0"/>
              <a:t>Socialt: </a:t>
            </a:r>
            <a:br>
              <a:rPr lang="sv-SE" sz="1600" dirty="0"/>
            </a:br>
            <a:r>
              <a:rPr lang="sv-SE" sz="1600" dirty="0">
                <a:latin typeface="+mn-lt"/>
              </a:rPr>
              <a:t>Champions </a:t>
            </a:r>
            <a:r>
              <a:rPr lang="sv-SE" sz="1600" dirty="0" err="1">
                <a:latin typeface="+mn-lt"/>
              </a:rPr>
              <a:t>league</a:t>
            </a:r>
            <a:r>
              <a:rPr lang="sv-SE" sz="1600" dirty="0">
                <a:latin typeface="+mn-lt"/>
              </a:rPr>
              <a:t>-final 1 juni kl. 21, klubbstugan Vreta eller i Berga. </a:t>
            </a:r>
            <a:br>
              <a:rPr lang="sv-SE" sz="1600" dirty="0">
                <a:latin typeface="+mn-lt"/>
              </a:rPr>
            </a:br>
            <a:endParaRPr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311700" y="167756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Agenda</a:t>
            </a:r>
            <a:endParaRPr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59CEBF2-A3E5-447A-9BF8-89185556B658}"/>
              </a:ext>
            </a:extLst>
          </p:cNvPr>
          <p:cNvSpPr txBox="1"/>
          <p:nvPr/>
        </p:nvSpPr>
        <p:spPr>
          <a:xfrm>
            <a:off x="509029" y="1163078"/>
            <a:ext cx="384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Mål och hur vi gör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Förväntningar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Ekonomi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Försäljning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Planering kommande inne/utesäsong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Cup – Skara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Ansvarsfördelning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Övriga frågor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514351" y="361950"/>
            <a:ext cx="7797600" cy="868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Cuper säsongen 2024</a:t>
            </a:r>
            <a:endParaRPr dirty="0"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514350" y="1166550"/>
            <a:ext cx="3668036" cy="248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sv-SE" sz="1600" dirty="0"/>
              <a:t>Lekebergs sparbank cup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-SE" sz="1600" dirty="0">
                <a:latin typeface="+mn-lt"/>
              </a:rPr>
              <a:t>Födda 2010, 11-manna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-SE" sz="1600" dirty="0">
                <a:latin typeface="+mn-lt"/>
              </a:rPr>
              <a:t>71 kr/spelare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-SE" sz="1600" dirty="0">
                <a:latin typeface="+mn-lt"/>
              </a:rPr>
              <a:t>Egen mat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indent="-304800">
              <a:spcBef>
                <a:spcPts val="0"/>
              </a:spcBef>
              <a:buSzPts val="1200"/>
            </a:pPr>
            <a:r>
              <a:rPr lang="sv-SE" sz="1600" dirty="0"/>
              <a:t>Örebrocupen 14-16 juni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-SE" sz="1600" dirty="0">
                <a:latin typeface="+mn-lt"/>
              </a:rPr>
              <a:t>4 anmälda lag (</a:t>
            </a:r>
            <a:r>
              <a:rPr lang="sv-SE" sz="1600" dirty="0" err="1">
                <a:latin typeface="+mn-lt"/>
              </a:rPr>
              <a:t>ev</a:t>
            </a:r>
            <a:r>
              <a:rPr lang="sv-SE" sz="1600" dirty="0">
                <a:latin typeface="+mn-lt"/>
              </a:rPr>
              <a:t> 3)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-SE" sz="1600" dirty="0">
                <a:latin typeface="+mn-lt"/>
              </a:rPr>
              <a:t>2400 kr/lag, redan betalt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-SE" sz="1600" dirty="0">
                <a:latin typeface="+mn-lt"/>
              </a:rPr>
              <a:t>Egen mat</a:t>
            </a:r>
            <a:br>
              <a:rPr lang="sv-SE" sz="1600" dirty="0"/>
            </a:br>
            <a:br>
              <a:rPr lang="sv-SE" sz="1600" dirty="0"/>
            </a:br>
            <a:endParaRPr lang="sv-SE" sz="1600" dirty="0"/>
          </a:p>
          <a:p>
            <a:pPr marL="0" marR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" name="Google Shape;209;p29">
            <a:extLst>
              <a:ext uri="{FF2B5EF4-FFF2-40B4-BE49-F238E27FC236}">
                <a16:creationId xmlns:a16="http://schemas.microsoft.com/office/drawing/2014/main" id="{D9C53E04-0883-3941-AD4C-E2209BBC421F}"/>
              </a:ext>
            </a:extLst>
          </p:cNvPr>
          <p:cNvSpPr txBox="1">
            <a:spLocks/>
          </p:cNvSpPr>
          <p:nvPr/>
        </p:nvSpPr>
        <p:spPr>
          <a:xfrm>
            <a:off x="4413150" y="1149681"/>
            <a:ext cx="3668036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-304800">
              <a:spcBef>
                <a:spcPts val="0"/>
              </a:spcBef>
              <a:buSzPts val="1200"/>
            </a:pPr>
            <a:r>
              <a:rPr lang="sv-SE" sz="1600" dirty="0"/>
              <a:t>Skara 2-4 aug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-SE" sz="1600" dirty="0">
                <a:latin typeface="+mn-lt"/>
              </a:rPr>
              <a:t>42 har gjort intresseanmälan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-SE" sz="1600" dirty="0">
                <a:latin typeface="+mn-lt"/>
              </a:rPr>
              <a:t>1695 kr/spelare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-SE" sz="1600" dirty="0">
                <a:latin typeface="+mn-lt"/>
              </a:rPr>
              <a:t>Kostnad för ledare</a:t>
            </a:r>
            <a:endParaRPr lang="sv-SE" sz="1600" dirty="0"/>
          </a:p>
          <a:p>
            <a:pPr indent="-304800">
              <a:spcBef>
                <a:spcPts val="0"/>
              </a:spcBef>
              <a:buSzPts val="1200"/>
            </a:pPr>
            <a:endParaRPr lang="sv-SE" sz="1600" dirty="0"/>
          </a:p>
          <a:p>
            <a:pPr indent="-304800">
              <a:spcBef>
                <a:spcPts val="0"/>
              </a:spcBef>
              <a:buSzPts val="1200"/>
            </a:pPr>
            <a:r>
              <a:rPr lang="sv-SE" sz="1600" dirty="0" err="1"/>
              <a:t>Select</a:t>
            </a:r>
            <a:r>
              <a:rPr lang="sv-SE" sz="1600" dirty="0"/>
              <a:t> cup – 18-20 okt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-SE" sz="1600" dirty="0">
                <a:latin typeface="+mn-lt"/>
              </a:rPr>
              <a:t>Mer info kommer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-SE" sz="1600" dirty="0">
                <a:latin typeface="+mn-lt"/>
              </a:rPr>
              <a:t>2500 kr/lag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-SE" sz="1600" dirty="0">
                <a:latin typeface="+mn-lt"/>
              </a:rPr>
              <a:t>Egen mat</a:t>
            </a:r>
            <a:br>
              <a:rPr lang="sv-SE" sz="1500" dirty="0"/>
            </a:br>
            <a:endParaRPr lang="sv-SE" sz="1500" dirty="0"/>
          </a:p>
          <a:p>
            <a:pPr marL="0" indent="0">
              <a:buFont typeface="Arial"/>
              <a:buNone/>
            </a:pPr>
            <a:endParaRPr lang="sv-SE" sz="12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306B9E2-709B-DDAF-E424-B3D2BC67F58B}"/>
              </a:ext>
            </a:extLst>
          </p:cNvPr>
          <p:cNvSpPr txBox="1"/>
          <p:nvPr/>
        </p:nvSpPr>
        <p:spPr>
          <a:xfrm>
            <a:off x="6697602" y="257591"/>
            <a:ext cx="1932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C00000"/>
                </a:solidFill>
              </a:rPr>
              <a:t>Sponsring ledaravgifter på cuper. Tack till </a:t>
            </a:r>
            <a:r>
              <a:rPr lang="sv-SE" sz="1600" b="1" dirty="0" err="1">
                <a:solidFill>
                  <a:srgbClr val="C00000"/>
                </a:solidFill>
              </a:rPr>
              <a:t>Jandab</a:t>
            </a:r>
            <a:r>
              <a:rPr lang="sv-SE" sz="1600" b="1" dirty="0">
                <a:solidFill>
                  <a:srgbClr val="C00000"/>
                </a:solidFill>
              </a:rPr>
              <a:t> isolering!  </a:t>
            </a:r>
          </a:p>
        </p:txBody>
      </p:sp>
    </p:spTree>
    <p:extLst>
      <p:ext uri="{BB962C8B-B14F-4D97-AF65-F5344CB8AC3E}">
        <p14:creationId xmlns:p14="http://schemas.microsoft.com/office/powerpoint/2010/main" val="3814402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8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Ekonomi</a:t>
            </a:r>
            <a:endParaRPr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502824" y="1320590"/>
            <a:ext cx="5099641" cy="557878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-SE" dirty="0"/>
              <a:t>Respektive lag behåller den lagkassa som de har tjänat in före sammanslagningen.</a:t>
            </a:r>
            <a:br>
              <a:rPr lang="sv-SE" dirty="0"/>
            </a:br>
            <a:endParaRPr lang="sv-SE" dirty="0"/>
          </a:p>
          <a:p>
            <a:pPr>
              <a:spcBef>
                <a:spcPts val="0"/>
              </a:spcBef>
            </a:pPr>
            <a:r>
              <a:rPr lang="sv" dirty="0"/>
              <a:t>Förslag för den gemensamma lagkassan som vi tjänar in nu: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sv" dirty="0"/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sv" dirty="0"/>
            </a:br>
            <a:br>
              <a:rPr lang="sv" dirty="0"/>
            </a:br>
            <a:endParaRPr dirty="0"/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674" y="663308"/>
            <a:ext cx="1828063" cy="15241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B3DD664-3F02-4477-FDA2-CB9148118A55}"/>
              </a:ext>
            </a:extLst>
          </p:cNvPr>
          <p:cNvSpPr txBox="1"/>
          <p:nvPr/>
        </p:nvSpPr>
        <p:spPr>
          <a:xfrm>
            <a:off x="193704" y="2465478"/>
            <a:ext cx="2858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Det vi tjänar in tillsammans används tillsammans oavsett insats.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F9659EC-1871-50B4-9358-B30B2E40EDAE}"/>
              </a:ext>
            </a:extLst>
          </p:cNvPr>
          <p:cNvSpPr txBox="1"/>
          <p:nvPr/>
        </p:nvSpPr>
        <p:spPr>
          <a:xfrm>
            <a:off x="2983681" y="2464812"/>
            <a:ext cx="28589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Att det går framför allt till </a:t>
            </a:r>
            <a:r>
              <a:rPr lang="sv-SE" dirty="0" err="1"/>
              <a:t>cup:er</a:t>
            </a:r>
            <a:r>
              <a:rPr lang="sv-SE" dirty="0"/>
              <a:t> och domare. Det kommer dock inte att täcka allt, utan pengar kommer att behöva skjutas till.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5DFD74D-1EFA-3453-161B-0226FD8A7DD6}"/>
              </a:ext>
            </a:extLst>
          </p:cNvPr>
          <p:cNvSpPr txBox="1"/>
          <p:nvPr/>
        </p:nvSpPr>
        <p:spPr>
          <a:xfrm>
            <a:off x="5711808" y="2464812"/>
            <a:ext cx="2858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Till sommaravslutning? Samtal med barnen om vad de vill.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Försäljning </a:t>
            </a:r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406276" y="1485011"/>
            <a:ext cx="3999900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sv" sz="1600" dirty="0"/>
              <a:t>Föreningsförsäljningar hanteras inom resp. </a:t>
            </a:r>
            <a:r>
              <a:rPr lang="sv-SE" sz="1600" dirty="0"/>
              <a:t>f</a:t>
            </a:r>
            <a:r>
              <a:rPr lang="sv" sz="1600" dirty="0"/>
              <a:t>örening ex bingolotter, toapapper.</a:t>
            </a:r>
            <a:br>
              <a:rPr lang="sv" sz="1600" dirty="0"/>
            </a:b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sz="1600" dirty="0"/>
              <a:t>Lagförsäljning</a:t>
            </a:r>
          </a:p>
          <a:p>
            <a:pPr lvl="1" indent="-317500">
              <a:spcBef>
                <a:spcPts val="0"/>
              </a:spcBef>
              <a:buSzPts val="1400"/>
            </a:pPr>
            <a:r>
              <a:rPr lang="sv" sz="1600" dirty="0">
                <a:latin typeface="+mn-lt"/>
              </a:rPr>
              <a:t>Grillkol</a:t>
            </a:r>
          </a:p>
          <a:p>
            <a:pPr lvl="1" indent="-317500">
              <a:spcBef>
                <a:spcPts val="0"/>
              </a:spcBef>
              <a:buSzPts val="1400"/>
            </a:pPr>
            <a:r>
              <a:rPr lang="sv" sz="1600" dirty="0">
                <a:latin typeface="+mn-lt"/>
              </a:rPr>
              <a:t>Kiosk</a:t>
            </a:r>
          </a:p>
          <a:p>
            <a:pPr lvl="1" indent="-317500">
              <a:spcBef>
                <a:spcPts val="0"/>
              </a:spcBef>
              <a:buSzPts val="1400"/>
            </a:pPr>
            <a:r>
              <a:rPr lang="sv" sz="1600" dirty="0">
                <a:latin typeface="+mn-lt"/>
              </a:rPr>
              <a:t>Något mer? </a:t>
            </a:r>
            <a:endParaRPr sz="1600" dirty="0">
              <a:latin typeface="+mn-lt"/>
            </a:endParaRPr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sv" sz="1400" dirty="0"/>
            </a:br>
            <a:endParaRPr sz="14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675" y="2405074"/>
            <a:ext cx="2362021" cy="15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825" y="1076276"/>
            <a:ext cx="2581175" cy="178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Sponsring </a:t>
            </a:r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sv" dirty="0"/>
              <a:t>&lt;Sponsoransvarig&gt;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dirty="0"/>
              <a:t>Information ang. föreningssponsring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dirty="0"/>
              <a:t>Lagsponsring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endParaRPr dirty="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sv" sz="1400" dirty="0"/>
            </a:br>
            <a:endParaRPr sz="14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Kiosk</a:t>
            </a:r>
            <a:endParaRPr dirty="0"/>
          </a:p>
        </p:txBody>
      </p:sp>
      <p:pic>
        <p:nvPicPr>
          <p:cNvPr id="236" name="Google Shape;236;p33"/>
          <p:cNvPicPr preferRelativeResize="0"/>
          <p:nvPr/>
        </p:nvPicPr>
        <p:blipFill rotWithShape="1">
          <a:blip r:embed="rId3">
            <a:alphaModFix/>
          </a:blip>
          <a:srcRect b="11300"/>
          <a:stretch/>
        </p:blipFill>
        <p:spPr>
          <a:xfrm>
            <a:off x="4969050" y="502525"/>
            <a:ext cx="2560050" cy="3389226"/>
          </a:xfrm>
          <a:prstGeom prst="rect">
            <a:avLst/>
          </a:prstGeom>
          <a:noFill/>
          <a:ln>
            <a:noFill/>
          </a:ln>
          <a:effectLst>
            <a:outerShdw blurRad="57150" dist="85725" dir="666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37" name="Google Shape;23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sv-SE" sz="1600" dirty="0">
                <a:latin typeface="+mn-lt"/>
              </a:rPr>
              <a:t>Kioskschema finns fördelat på </a:t>
            </a:r>
            <a:r>
              <a:rPr lang="sv-SE" sz="1600" dirty="0" err="1">
                <a:latin typeface="+mn-lt"/>
              </a:rPr>
              <a:t>Björkvallen</a:t>
            </a:r>
            <a:r>
              <a:rPr lang="sv-SE" sz="1600" dirty="0">
                <a:latin typeface="+mn-lt"/>
              </a:rPr>
              <a:t> och Vretalund. 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sv-SE" sz="1600" dirty="0">
                <a:latin typeface="+mn-lt"/>
              </a:rPr>
              <a:t>Frågor? </a:t>
            </a:r>
            <a:endParaRPr sz="1600" dirty="0">
              <a:latin typeface="+mn-l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endParaRPr dirty="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sv" sz="1400" dirty="0"/>
            </a:br>
            <a:endParaRPr sz="14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Arena</a:t>
            </a:r>
            <a:endParaRPr dirty="0"/>
          </a:p>
        </p:txBody>
      </p:sp>
      <p:pic>
        <p:nvPicPr>
          <p:cNvPr id="243" name="Google Shape;243;p34"/>
          <p:cNvPicPr preferRelativeResize="0"/>
          <p:nvPr/>
        </p:nvPicPr>
        <p:blipFill rotWithShape="1">
          <a:blip r:embed="rId3">
            <a:alphaModFix/>
          </a:blip>
          <a:srcRect t="38292" b="9813"/>
          <a:stretch/>
        </p:blipFill>
        <p:spPr>
          <a:xfrm>
            <a:off x="3646967" y="1153125"/>
            <a:ext cx="4423659" cy="2723475"/>
          </a:xfrm>
          <a:prstGeom prst="rect">
            <a:avLst/>
          </a:prstGeom>
          <a:noFill/>
          <a:ln>
            <a:noFill/>
          </a:ln>
          <a:effectLst>
            <a:outerShdw blurRad="57150" dist="123825" dir="678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046223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sv-SE" sz="1600" dirty="0">
                <a:latin typeface="+mn-lt"/>
              </a:rPr>
              <a:t>Arenaansvariga finns i resp. förening och hanterar resp. förenings arenor: </a:t>
            </a:r>
          </a:p>
          <a:p>
            <a:pPr lvl="1" indent="-317500">
              <a:spcBef>
                <a:spcPts val="800"/>
              </a:spcBef>
              <a:buSzPts val="1400"/>
            </a:pPr>
            <a:r>
              <a:rPr lang="sv-SE" sz="1600" dirty="0">
                <a:latin typeface="+mn-lt"/>
              </a:rPr>
              <a:t>Lekeberg – Vretalund</a:t>
            </a:r>
          </a:p>
          <a:p>
            <a:pPr lvl="1" indent="-317500">
              <a:spcBef>
                <a:spcPts val="800"/>
              </a:spcBef>
              <a:buSzPts val="1400"/>
            </a:pPr>
            <a:r>
              <a:rPr lang="sv-SE" sz="1600" dirty="0" err="1">
                <a:latin typeface="+mn-lt"/>
              </a:rPr>
              <a:t>Latorp</a:t>
            </a:r>
            <a:r>
              <a:rPr lang="sv-SE" sz="1600" dirty="0">
                <a:latin typeface="+mn-lt"/>
              </a:rPr>
              <a:t> – </a:t>
            </a:r>
            <a:r>
              <a:rPr lang="sv-SE" sz="1600" dirty="0" err="1">
                <a:latin typeface="+mn-lt"/>
              </a:rPr>
              <a:t>Björkvallen</a:t>
            </a:r>
            <a:endParaRPr sz="1600" dirty="0">
              <a:latin typeface="+mn-lt"/>
            </a:endParaRPr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sv" sz="1400" dirty="0"/>
            </a:br>
            <a:endParaRPr sz="14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Kläder, materiel</a:t>
            </a:r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68700" cy="2927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sv-SE" sz="1600" dirty="0">
                <a:latin typeface="+mn-lt"/>
              </a:rPr>
              <a:t>Gemensamma, neutrala kläder inköpta. </a:t>
            </a:r>
            <a:endParaRPr sz="1600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1183569" y="1999050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Stort tack till alla ni föräldrar!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675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618AC9-B03E-4F56-854F-3B0613BB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Lekebergs IF vision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44293F-6B65-4604-82B5-792F028090B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1700" y="1198339"/>
            <a:ext cx="4731789" cy="3416400"/>
          </a:xfrm>
        </p:spPr>
        <p:txBody>
          <a:bodyPr/>
          <a:lstStyle/>
          <a:p>
            <a:r>
              <a:rPr lang="sv-SE" sz="2000" b="1" dirty="0">
                <a:latin typeface="+mj-lt"/>
              </a:rPr>
              <a:t>Glädje, gemenskap och en aktiv fritid</a:t>
            </a:r>
          </a:p>
          <a:p>
            <a:r>
              <a:rPr lang="sv-SE" sz="1200" b="1" i="1" dirty="0">
                <a:latin typeface="+mj-lt"/>
              </a:rPr>
              <a:t>Lekebergs IF skapar möjligheter för en aktiv fritid för fler i Lekeberg</a:t>
            </a:r>
          </a:p>
          <a:p>
            <a:r>
              <a:rPr lang="sv-SE" sz="1200" b="1" i="1" dirty="0">
                <a:latin typeface="+mj-lt"/>
              </a:rPr>
              <a:t>Att så många som möjligt ska spela fotboll så länge som möjligt, så bra som möjligt och ha så kul som möjligt under tiden. </a:t>
            </a:r>
          </a:p>
          <a:p>
            <a:endParaRPr 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i="1" dirty="0">
              <a:latin typeface="+mj-lt"/>
            </a:endParaRPr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C929BBC-5711-462A-B33F-D84F66E32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543" y="952450"/>
            <a:ext cx="2887375" cy="25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3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618AC9-B03E-4F56-854F-3B0613BB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Latorps</a:t>
            </a:r>
            <a:r>
              <a:rPr lang="sv-SE" dirty="0"/>
              <a:t> IF vision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44293F-6B65-4604-82B5-792F028090B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1700" y="1198339"/>
            <a:ext cx="4731789" cy="34164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sv-SE" sz="2000" b="1" dirty="0">
                <a:latin typeface="+mj-lt"/>
              </a:rPr>
              <a:t>Så många som möjligt, så länge som möjligt, i en så bra verksamhet som möjligt.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sv-SE" sz="1200" b="1" i="1" dirty="0">
                <a:latin typeface="+mj-lt"/>
              </a:rPr>
              <a:t>Vi vill erbjuda en verksamhet där så många som möjligt väljer att stanna kvar i föreningen så länge som möjligt och kan bli så bra som de själva vill och kan. </a:t>
            </a:r>
          </a:p>
          <a:p>
            <a:endParaRPr 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i="1" dirty="0">
              <a:latin typeface="+mj-lt"/>
            </a:endParaRP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1212FC-122F-3AA4-7FBF-F15C16D4D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" t="18823" r="92000" b="68180"/>
          <a:stretch/>
        </p:blipFill>
        <p:spPr>
          <a:xfrm>
            <a:off x="5632054" y="832369"/>
            <a:ext cx="2365255" cy="23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1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618AC9-B03E-4F56-854F-3B0613BB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för sammanslagningen 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44293F-6B65-4604-82B5-792F028090B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1700" y="1198339"/>
            <a:ext cx="4731789" cy="34164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sv-SE" sz="2000" b="1" i="1" dirty="0">
                <a:latin typeface="+mj-lt"/>
              </a:rPr>
              <a:t>Att så många som möjligt ska spela fotboll så länge som möjligt, så bra som de själva vill och kan och ha så kul som möjligt under tiden.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sv-SE" sz="2000" b="1" dirty="0">
              <a:latin typeface="+mj-lt"/>
            </a:endParaRPr>
          </a:p>
          <a:p>
            <a:endParaRPr 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i="1" dirty="0">
              <a:latin typeface="+mj-lt"/>
            </a:endParaRP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1212FC-122F-3AA4-7FBF-F15C16D4D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" t="18823" r="92000" b="68180"/>
          <a:stretch/>
        </p:blipFill>
        <p:spPr>
          <a:xfrm>
            <a:off x="5447637" y="1319255"/>
            <a:ext cx="1240961" cy="1252495"/>
          </a:xfrm>
          <a:prstGeom prst="rect">
            <a:avLst/>
          </a:prstGeom>
        </p:spPr>
      </p:pic>
      <p:pic>
        <p:nvPicPr>
          <p:cNvPr id="5" name="Google Shape;163;p22">
            <a:extLst>
              <a:ext uri="{FF2B5EF4-FFF2-40B4-BE49-F238E27FC236}">
                <a16:creationId xmlns:a16="http://schemas.microsoft.com/office/drawing/2014/main" id="{E9536868-94F4-BDCC-DF61-B2196827DB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637" y="2571749"/>
            <a:ext cx="1183684" cy="1380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C6AB02F5-6A4F-5368-AB28-C1D2FB9FC78C}"/>
              </a:ext>
            </a:extLst>
          </p:cNvPr>
          <p:cNvSpPr/>
          <p:nvPr/>
        </p:nvSpPr>
        <p:spPr>
          <a:xfrm>
            <a:off x="6562164" y="1875033"/>
            <a:ext cx="2086215" cy="1380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Samma som mål och visioner för båda föreningarna</a:t>
            </a:r>
          </a:p>
        </p:txBody>
      </p:sp>
    </p:spTree>
    <p:extLst>
      <p:ext uri="{BB962C8B-B14F-4D97-AF65-F5344CB8AC3E}">
        <p14:creationId xmlns:p14="http://schemas.microsoft.com/office/powerpoint/2010/main" val="60391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gräs, person, fotbeklädnader, fotboll">
            <a:extLst>
              <a:ext uri="{FF2B5EF4-FFF2-40B4-BE49-F238E27FC236}">
                <a16:creationId xmlns:a16="http://schemas.microsoft.com/office/drawing/2014/main" id="{1F0E6EED-32CF-AB22-2F11-3E98037E9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39976" y="-1406463"/>
            <a:ext cx="9823951" cy="654996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E185770-B169-FCE5-F2F6-D0F53AD7739D}"/>
              </a:ext>
            </a:extLst>
          </p:cNvPr>
          <p:cNvSpPr txBox="1"/>
          <p:nvPr/>
        </p:nvSpPr>
        <p:spPr>
          <a:xfrm>
            <a:off x="2182719" y="2749242"/>
            <a:ext cx="6119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här tänker vi därför under träningar och matcher</a:t>
            </a:r>
            <a:endParaRPr lang="sv-SE" sz="3000" dirty="0"/>
          </a:p>
        </p:txBody>
      </p:sp>
    </p:spTree>
    <p:extLst>
      <p:ext uri="{BB962C8B-B14F-4D97-AF65-F5344CB8AC3E}">
        <p14:creationId xmlns:p14="http://schemas.microsoft.com/office/powerpoint/2010/main" val="2805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gräs, person, fotbeklädnader, fotboll">
            <a:extLst>
              <a:ext uri="{FF2B5EF4-FFF2-40B4-BE49-F238E27FC236}">
                <a16:creationId xmlns:a16="http://schemas.microsoft.com/office/drawing/2014/main" id="{1F0E6EED-32CF-AB22-2F11-3E98037E9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39976" y="-1406463"/>
            <a:ext cx="9823951" cy="654996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E185770-B169-FCE5-F2F6-D0F53AD7739D}"/>
              </a:ext>
            </a:extLst>
          </p:cNvPr>
          <p:cNvSpPr txBox="1"/>
          <p:nvPr/>
        </p:nvSpPr>
        <p:spPr>
          <a:xfrm>
            <a:off x="2182719" y="2749242"/>
            <a:ext cx="6722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Träningar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Förbereder innan – individanpassning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Mycket boll och att fatta rätt beslut just 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i grupp och individuellt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ska vara roligt och varierat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Sätta ett spel och hitta en gemensam grund</a:t>
            </a:r>
          </a:p>
          <a:p>
            <a:b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77009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gräs, person, fotbeklädnader, fotboll">
            <a:extLst>
              <a:ext uri="{FF2B5EF4-FFF2-40B4-BE49-F238E27FC236}">
                <a16:creationId xmlns:a16="http://schemas.microsoft.com/office/drawing/2014/main" id="{1F0E6EED-32CF-AB22-2F11-3E98037E9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39976" y="-1279242"/>
            <a:ext cx="9823951" cy="654996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E185770-B169-FCE5-F2F6-D0F53AD7739D}"/>
              </a:ext>
            </a:extLst>
          </p:cNvPr>
          <p:cNvSpPr txBox="1"/>
          <p:nvPr/>
        </p:nvSpPr>
        <p:spPr>
          <a:xfrm>
            <a:off x="2150913" y="2380072"/>
            <a:ext cx="672274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Testa det vi övar på; bygga från backlinje, bollinnehav, många aktioner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 serier: 2, 3, 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Kallelser i  så god tid som det går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 som prickar resp. nivå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med personer med olika styrkor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Fördela matcherna så jämnt som möjligt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Utifrån träningsnärvaro </a:t>
            </a:r>
            <a:b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8930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B2A074-173D-DC15-A65B-8C9F4B95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08" y="1582431"/>
            <a:ext cx="7797600" cy="864000"/>
          </a:xfrm>
        </p:spPr>
        <p:txBody>
          <a:bodyPr/>
          <a:lstStyle/>
          <a:p>
            <a:r>
              <a:rPr lang="sv-SE" dirty="0"/>
              <a:t>Vad har ni hört från era barn efter sammanslagningen? </a:t>
            </a:r>
          </a:p>
        </p:txBody>
      </p:sp>
    </p:spTree>
    <p:extLst>
      <p:ext uri="{BB962C8B-B14F-4D97-AF65-F5344CB8AC3E}">
        <p14:creationId xmlns:p14="http://schemas.microsoft.com/office/powerpoint/2010/main" val="3782483976"/>
      </p:ext>
    </p:extLst>
  </p:cSld>
  <p:clrMapOvr>
    <a:masterClrMapping/>
  </p:clrMapOvr>
</p:sld>
</file>

<file path=ppt/theme/theme1.xml><?xml version="1.0" encoding="utf-8"?>
<a:theme xmlns:a="http://schemas.openxmlformats.org/drawingml/2006/main" name="Huvudhändelse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41839</TotalTime>
  <Words>955</Words>
  <Application>Microsoft Office PowerPoint</Application>
  <PresentationFormat>Bildspel på skärmen (16:9)</PresentationFormat>
  <Paragraphs>168</Paragraphs>
  <Slides>27</Slides>
  <Notes>18</Notes>
  <HiddenSlides>2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Alfa Slab One</vt:lpstr>
      <vt:lpstr>Arial</vt:lpstr>
      <vt:lpstr>Impact</vt:lpstr>
      <vt:lpstr>Huvudhändelse</vt:lpstr>
      <vt:lpstr>Föräldramöte P10/P11</vt:lpstr>
      <vt:lpstr>Agenda</vt:lpstr>
      <vt:lpstr>Lekebergs IF vision </vt:lpstr>
      <vt:lpstr>Latorps IF vision </vt:lpstr>
      <vt:lpstr>Mål för sammanslagningen  </vt:lpstr>
      <vt:lpstr>PowerPoint-presentation</vt:lpstr>
      <vt:lpstr>PowerPoint-presentation</vt:lpstr>
      <vt:lpstr>PowerPoint-presentation</vt:lpstr>
      <vt:lpstr>Vad har ni hört från era barn efter sammanslagningen? </vt:lpstr>
      <vt:lpstr>Nivå-/individanpassning, inte nivåindelning</vt:lpstr>
      <vt:lpstr>PowerPoint-presentation</vt:lpstr>
      <vt:lpstr>Nivåanpassning/individanpassning</vt:lpstr>
      <vt:lpstr>Nivåer serien</vt:lpstr>
      <vt:lpstr>Häng i…...så länge som möjligt!</vt:lpstr>
      <vt:lpstr>Förväntningar</vt:lpstr>
      <vt:lpstr>PowerPoint-presentation</vt:lpstr>
      <vt:lpstr>PowerPoint-presentation</vt:lpstr>
      <vt:lpstr>PowerPoint-presentation</vt:lpstr>
      <vt:lpstr>Planering säsongen 2024</vt:lpstr>
      <vt:lpstr>Cuper säsongen 2024</vt:lpstr>
      <vt:lpstr>Ekonomi</vt:lpstr>
      <vt:lpstr>Försäljning </vt:lpstr>
      <vt:lpstr>Sponsring </vt:lpstr>
      <vt:lpstr>Kiosk</vt:lpstr>
      <vt:lpstr>Arena</vt:lpstr>
      <vt:lpstr>Kläder, materiel</vt:lpstr>
      <vt:lpstr>Stort tack till alla ni föräldrar!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&lt;Lagnnamn&gt;</dc:title>
  <dc:creator>Alexander W Karlsson</dc:creator>
  <cp:lastModifiedBy>Annika Willén</cp:lastModifiedBy>
  <cp:revision>14</cp:revision>
  <dcterms:modified xsi:type="dcterms:W3CDTF">2024-06-10T13:07:12Z</dcterms:modified>
</cp:coreProperties>
</file>