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21" d="100"/>
          <a:sy n="121" d="100"/>
        </p:scale>
        <p:origin x="-12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44C7AE98-F0FB-47DC-9D25-6486536EF97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xmlns="" id="{0B85DFCF-4A60-47D4-9745-B5CD17D2D0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xmlns="" id="{7B615DDF-E87C-4ED5-BE80-2B1C58D1047E}"/>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5" name="Platshållare för sidfot 4">
            <a:extLst>
              <a:ext uri="{FF2B5EF4-FFF2-40B4-BE49-F238E27FC236}">
                <a16:creationId xmlns:a16="http://schemas.microsoft.com/office/drawing/2014/main" xmlns="" id="{75B49FF2-1533-40DC-90F5-367A369DE8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F3E2D452-AB99-4AA8-B0B1-82E320212B6D}"/>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4167084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675E96FC-262E-4998-98D3-0189DDF11322}"/>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xmlns="" id="{D028D930-46C7-4B44-9A12-FB529695876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xmlns="" id="{1DE12E3C-07CB-4CC7-AC1E-CB5E9F1F6BD8}"/>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5" name="Platshållare för sidfot 4">
            <a:extLst>
              <a:ext uri="{FF2B5EF4-FFF2-40B4-BE49-F238E27FC236}">
                <a16:creationId xmlns:a16="http://schemas.microsoft.com/office/drawing/2014/main" xmlns="" id="{7EFF92AD-5DB0-47D5-9D2E-B8812BFACE4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8D00ABA9-1D4D-42F7-AA4A-528FE3DF3944}"/>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3276986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xmlns="" id="{7EB1B2B1-6499-4FEA-A5FE-DA82E87E3B0C}"/>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xmlns="" id="{D2A90F04-08E8-419D-8F44-A7FE8C53F8C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xmlns="" id="{6AD3D46F-809C-46FB-B3F9-0818A10336E3}"/>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5" name="Platshållare för sidfot 4">
            <a:extLst>
              <a:ext uri="{FF2B5EF4-FFF2-40B4-BE49-F238E27FC236}">
                <a16:creationId xmlns:a16="http://schemas.microsoft.com/office/drawing/2014/main" xmlns="" id="{2BD73C52-4F5B-48FC-8D76-A11BA42FD74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357F2C79-8C3F-45E9-9B2A-D7D78C1E971E}"/>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381962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D98661DC-E112-44E8-8D14-311D1AA6686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650E84EF-7D1E-4DF6-940A-65D2BFC9C8C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xmlns="" id="{29D8F15C-705F-4398-8AF5-A80BB15884C2}"/>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5" name="Platshållare för sidfot 4">
            <a:extLst>
              <a:ext uri="{FF2B5EF4-FFF2-40B4-BE49-F238E27FC236}">
                <a16:creationId xmlns:a16="http://schemas.microsoft.com/office/drawing/2014/main" xmlns="" id="{C86B9B2D-9E04-4D84-B654-4D70D8C33A2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BCD1D9B3-107C-45AC-AF21-12C37E8A06F3}"/>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2857914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3D349390-EB4B-41F1-85CF-CB6726642E8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xmlns="" id="{D850027D-2EB0-4912-B1CD-81F238E4F8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xmlns="" id="{4FDB530A-C31E-4136-852D-1A40F020BA3D}"/>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5" name="Platshållare för sidfot 4">
            <a:extLst>
              <a:ext uri="{FF2B5EF4-FFF2-40B4-BE49-F238E27FC236}">
                <a16:creationId xmlns:a16="http://schemas.microsoft.com/office/drawing/2014/main" xmlns="" id="{D3565A5C-29A6-4817-9B66-BC60218889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0FAA64A8-A632-4ED7-B6FE-9A2BE52991C1}"/>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330662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5EE6596B-ADCE-4192-9252-3FBFE861C87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F2F7445A-3F73-4593-9971-2989E3FE1E6F}"/>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xmlns="" id="{BD8EE56F-3556-4D6F-8BA8-E4E3CAEB498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xmlns="" id="{5E9C330F-2BC6-4CEB-B437-326F5CA91289}"/>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6" name="Platshållare för sidfot 5">
            <a:extLst>
              <a:ext uri="{FF2B5EF4-FFF2-40B4-BE49-F238E27FC236}">
                <a16:creationId xmlns:a16="http://schemas.microsoft.com/office/drawing/2014/main" xmlns="" id="{5D0B861F-4FB2-47E8-A885-729B713E543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xmlns="" id="{44FA54F3-D54B-43AC-A117-1903CBBE79E4}"/>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3632262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3BE51536-6DD8-4877-B66E-D105E946D9BB}"/>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xmlns="" id="{ABECDEB2-8D9E-4663-9D69-5354A40B3B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xmlns="" id="{1E7BBCB0-8A0D-4D57-9A00-4CE398D90F70}"/>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xmlns="" id="{A7D614F4-2BE9-44EA-AEC8-270A94D5B9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xmlns="" id="{5CEB1290-6C1B-4C6A-A56B-97683621916C}"/>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xmlns="" id="{A994ADF0-E8EC-4005-AFF7-86048C47764C}"/>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8" name="Platshållare för sidfot 7">
            <a:extLst>
              <a:ext uri="{FF2B5EF4-FFF2-40B4-BE49-F238E27FC236}">
                <a16:creationId xmlns:a16="http://schemas.microsoft.com/office/drawing/2014/main" xmlns="" id="{FE06DFE2-8D35-4912-A8D4-981A7F7B2AD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xmlns="" id="{419A49F6-D4E0-4FF5-BC24-8F5129FEA999}"/>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246671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2FCFC53A-195C-4F8D-8C58-2F476F82CDB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xmlns="" id="{4AE35FC5-1FE5-4F65-BB6E-BB1F0A6EC0D7}"/>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4" name="Platshållare för sidfot 3">
            <a:extLst>
              <a:ext uri="{FF2B5EF4-FFF2-40B4-BE49-F238E27FC236}">
                <a16:creationId xmlns:a16="http://schemas.microsoft.com/office/drawing/2014/main" xmlns="" id="{50321348-8E2E-4F43-9E1C-A9176C0D53D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xmlns="" id="{2EB3FCCF-5CB1-4780-AE01-F665205E5D6F}"/>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646711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xmlns="" id="{8DA4C937-C52F-4AD6-8747-FDAAB8D127AB}"/>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3" name="Platshållare för sidfot 2">
            <a:extLst>
              <a:ext uri="{FF2B5EF4-FFF2-40B4-BE49-F238E27FC236}">
                <a16:creationId xmlns:a16="http://schemas.microsoft.com/office/drawing/2014/main" xmlns="" id="{1177985E-682A-4C97-BEB7-A24F014F9BA8}"/>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xmlns="" id="{1DB16566-7E2B-4AFA-8216-884982C20DDA}"/>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3002590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32C530BC-A937-4003-9A06-273DDBF3AFB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BB7B77E0-C665-4CDE-AFD3-90BF59A81E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xmlns="" id="{0DA06D69-AA55-4CB3-8602-1066FD734B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xmlns="" id="{8C8AA626-E89C-4709-AD9F-7658CABEC8B0}"/>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6" name="Platshållare för sidfot 5">
            <a:extLst>
              <a:ext uri="{FF2B5EF4-FFF2-40B4-BE49-F238E27FC236}">
                <a16:creationId xmlns:a16="http://schemas.microsoft.com/office/drawing/2014/main" xmlns="" id="{6E36526F-6FE1-4239-BF8A-CADA18C125E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xmlns="" id="{3519BC66-A6F5-4B5B-9489-D51F83FE3C29}"/>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629088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D89214C9-8684-47E8-A316-431204883AE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xmlns="" id="{2DD04B9E-5DFD-4E9F-96C0-3D1C765197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xmlns="" id="{271B1193-2E81-43D3-B476-2470CBA9B5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xmlns="" id="{791D276B-A42C-4DF2-96F2-AF9AD64C8310}"/>
              </a:ext>
            </a:extLst>
          </p:cNvPr>
          <p:cNvSpPr>
            <a:spLocks noGrp="1"/>
          </p:cNvSpPr>
          <p:nvPr>
            <p:ph type="dt" sz="half" idx="10"/>
          </p:nvPr>
        </p:nvSpPr>
        <p:spPr/>
        <p:txBody>
          <a:bodyPr/>
          <a:lstStyle/>
          <a:p>
            <a:fld id="{ACF2EB81-1216-41E2-B600-B299A3D3A6E6}" type="datetimeFigureOut">
              <a:rPr lang="sv-SE" smtClean="0"/>
              <a:t>2019-12-02</a:t>
            </a:fld>
            <a:endParaRPr lang="sv-SE"/>
          </a:p>
        </p:txBody>
      </p:sp>
      <p:sp>
        <p:nvSpPr>
          <p:cNvPr id="6" name="Platshållare för sidfot 5">
            <a:extLst>
              <a:ext uri="{FF2B5EF4-FFF2-40B4-BE49-F238E27FC236}">
                <a16:creationId xmlns:a16="http://schemas.microsoft.com/office/drawing/2014/main" xmlns="" id="{4A834AB9-0EA8-4058-A9D2-D24780DF81E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xmlns="" id="{D61AD681-16C2-4E92-A796-E39309DC5597}"/>
              </a:ext>
            </a:extLst>
          </p:cNvPr>
          <p:cNvSpPr>
            <a:spLocks noGrp="1"/>
          </p:cNvSpPr>
          <p:nvPr>
            <p:ph type="sldNum" sz="quarter" idx="12"/>
          </p:nvPr>
        </p:nvSpPr>
        <p:spPr/>
        <p:txBody>
          <a:bodyPr/>
          <a:lstStyle/>
          <a:p>
            <a:fld id="{CE238299-E21A-4855-A4F6-356C24D8C25E}" type="slidenum">
              <a:rPr lang="sv-SE" smtClean="0"/>
              <a:t>‹#›</a:t>
            </a:fld>
            <a:endParaRPr lang="sv-SE"/>
          </a:p>
        </p:txBody>
      </p:sp>
    </p:spTree>
    <p:extLst>
      <p:ext uri="{BB962C8B-B14F-4D97-AF65-F5344CB8AC3E}">
        <p14:creationId xmlns:p14="http://schemas.microsoft.com/office/powerpoint/2010/main" val="1707424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xmlns="" id="{622A56ED-9431-494E-A906-57EACDD995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xmlns="" id="{BD727847-08EC-4356-A35C-E2F4CCEB68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xmlns="" id="{E57E2CBA-DEC5-4B87-8A21-ABEDF0D661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2EB81-1216-41E2-B600-B299A3D3A6E6}" type="datetimeFigureOut">
              <a:rPr lang="sv-SE" smtClean="0"/>
              <a:t>2019-12-02</a:t>
            </a:fld>
            <a:endParaRPr lang="sv-SE"/>
          </a:p>
        </p:txBody>
      </p:sp>
      <p:sp>
        <p:nvSpPr>
          <p:cNvPr id="5" name="Platshållare för sidfot 4">
            <a:extLst>
              <a:ext uri="{FF2B5EF4-FFF2-40B4-BE49-F238E27FC236}">
                <a16:creationId xmlns:a16="http://schemas.microsoft.com/office/drawing/2014/main" xmlns="" id="{AFA8C5F9-1FDB-4B76-8F01-8165174CE0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xmlns="" id="{9751BA1E-5BDE-4B6A-8728-5A6F70A2F3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238299-E21A-4855-A4F6-356C24D8C25E}" type="slidenum">
              <a:rPr lang="sv-SE" smtClean="0"/>
              <a:t>‹#›</a:t>
            </a:fld>
            <a:endParaRPr lang="sv-SE"/>
          </a:p>
        </p:txBody>
      </p:sp>
    </p:spTree>
    <p:extLst>
      <p:ext uri="{BB962C8B-B14F-4D97-AF65-F5344CB8AC3E}">
        <p14:creationId xmlns:p14="http://schemas.microsoft.com/office/powerpoint/2010/main" val="305341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0" y="0"/>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p:txBody>
          <a:bodyPr/>
          <a:lstStyle/>
          <a:p>
            <a:r>
              <a:rPr lang="sv-SE" dirty="0"/>
              <a:t>Föräldramöte nov 2019</a:t>
            </a:r>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846541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0" y="0"/>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a:xfrm>
            <a:off x="1524000" y="1122363"/>
            <a:ext cx="9144000" cy="1350249"/>
          </a:xfrm>
        </p:spPr>
        <p:txBody>
          <a:bodyPr/>
          <a:lstStyle/>
          <a:p>
            <a:r>
              <a:rPr lang="sv-SE" dirty="0"/>
              <a:t>Agenda</a:t>
            </a:r>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a:xfrm>
            <a:off x="1524000" y="2472612"/>
            <a:ext cx="9144000" cy="2785188"/>
          </a:xfrm>
        </p:spPr>
        <p:txBody>
          <a:bodyPr>
            <a:normAutofit lnSpcReduction="10000"/>
          </a:bodyPr>
          <a:lstStyle/>
          <a:p>
            <a:pPr marL="342900" indent="-342900" algn="l">
              <a:buFont typeface="Arial" panose="020B0604020202020204" pitchFamily="34" charset="0"/>
              <a:buChar char="•"/>
            </a:pPr>
            <a:r>
              <a:rPr lang="sv-SE" dirty="0"/>
              <a:t>Välkomna &amp; Fika</a:t>
            </a:r>
          </a:p>
          <a:p>
            <a:pPr marL="342900" indent="-342900" algn="l">
              <a:buFont typeface="Arial" panose="020B0604020202020204" pitchFamily="34" charset="0"/>
              <a:buChar char="•"/>
            </a:pPr>
            <a:r>
              <a:rPr lang="sv-SE" dirty="0"/>
              <a:t>Hägersten SK Värdegrund</a:t>
            </a:r>
          </a:p>
          <a:p>
            <a:pPr marL="342900" indent="-342900" algn="l">
              <a:buFont typeface="Arial" panose="020B0604020202020204" pitchFamily="34" charset="0"/>
              <a:buChar char="•"/>
            </a:pPr>
            <a:r>
              <a:rPr lang="sv-SE" dirty="0"/>
              <a:t>Så här fungerar Hägersten SK P10 Tigrarna</a:t>
            </a:r>
          </a:p>
          <a:p>
            <a:pPr marL="800100" lvl="1" indent="-342900" algn="l">
              <a:buFont typeface="Arial" panose="020B0604020202020204" pitchFamily="34" charset="0"/>
              <a:buChar char="•"/>
            </a:pPr>
            <a:r>
              <a:rPr lang="sv-SE" dirty="0"/>
              <a:t>För barn</a:t>
            </a:r>
          </a:p>
          <a:p>
            <a:pPr marL="800100" lvl="1" indent="-342900" algn="l">
              <a:buFont typeface="Arial" panose="020B0604020202020204" pitchFamily="34" charset="0"/>
              <a:buChar char="•"/>
            </a:pPr>
            <a:r>
              <a:rPr lang="sv-SE" dirty="0"/>
              <a:t>För vuxna</a:t>
            </a:r>
          </a:p>
          <a:p>
            <a:pPr marL="342900" indent="-342900" algn="l">
              <a:buFont typeface="Arial" panose="020B0604020202020204" pitchFamily="34" charset="0"/>
              <a:buChar char="•"/>
            </a:pPr>
            <a:r>
              <a:rPr lang="sv-SE" dirty="0"/>
              <a:t>Lagkassa och cuper</a:t>
            </a:r>
          </a:p>
          <a:p>
            <a:pPr marL="342900" indent="-342900" algn="l">
              <a:buFont typeface="Arial" panose="020B0604020202020204" pitchFamily="34" charset="0"/>
              <a:buChar char="•"/>
            </a:pPr>
            <a:r>
              <a:rPr lang="sv-SE" dirty="0"/>
              <a:t>Seriespel 2020</a:t>
            </a:r>
          </a:p>
          <a:p>
            <a:pPr algn="l"/>
            <a:endParaRPr lang="sv-SE" dirty="0"/>
          </a:p>
          <a:p>
            <a:pPr marL="342900" indent="-342900" algn="l">
              <a:buFont typeface="Arial" panose="020B0604020202020204" pitchFamily="34" charset="0"/>
              <a:buChar char="•"/>
            </a:pPr>
            <a:endParaRPr lang="sv-SE" dirty="0"/>
          </a:p>
          <a:p>
            <a:pPr marL="342900" indent="-342900" algn="l">
              <a:buFont typeface="Arial" panose="020B0604020202020204" pitchFamily="34" charset="0"/>
              <a:buChar char="•"/>
            </a:pPr>
            <a:endParaRPr lang="sv-SE" dirty="0"/>
          </a:p>
          <a:p>
            <a:pPr marL="342900" indent="-342900" algn="l">
              <a:buFont typeface="Arial" panose="020B0604020202020204" pitchFamily="34" charset="0"/>
              <a:buChar char="•"/>
            </a:pPr>
            <a:endParaRPr lang="sv-SE" dirty="0"/>
          </a:p>
        </p:txBody>
      </p:sp>
    </p:spTree>
    <p:extLst>
      <p:ext uri="{BB962C8B-B14F-4D97-AF65-F5344CB8AC3E}">
        <p14:creationId xmlns:p14="http://schemas.microsoft.com/office/powerpoint/2010/main" val="154439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0" y="0"/>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a:xfrm>
            <a:off x="1524000" y="1122363"/>
            <a:ext cx="9144000" cy="1350249"/>
          </a:xfrm>
        </p:spPr>
        <p:txBody>
          <a:bodyPr/>
          <a:lstStyle/>
          <a:p>
            <a:r>
              <a:rPr lang="sv-SE" dirty="0"/>
              <a:t>Värdegrund</a:t>
            </a:r>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a:xfrm>
            <a:off x="1524000" y="2472612"/>
            <a:ext cx="9144000" cy="2785188"/>
          </a:xfrm>
        </p:spPr>
        <p:txBody>
          <a:bodyPr>
            <a:normAutofit/>
          </a:bodyPr>
          <a:lstStyle/>
          <a:p>
            <a:pPr marL="342900" indent="-342900" algn="l">
              <a:buFont typeface="Arial" panose="020B0604020202020204" pitchFamily="34" charset="0"/>
              <a:buChar char="•"/>
            </a:pPr>
            <a:r>
              <a:rPr lang="sv-SE" dirty="0"/>
              <a:t>Glädje</a:t>
            </a:r>
          </a:p>
          <a:p>
            <a:pPr marL="342900" indent="-342900" algn="l">
              <a:buFont typeface="Arial" panose="020B0604020202020204" pitchFamily="34" charset="0"/>
              <a:buChar char="•"/>
            </a:pPr>
            <a:r>
              <a:rPr lang="sv-SE" dirty="0"/>
              <a:t>Engagemang</a:t>
            </a:r>
          </a:p>
          <a:p>
            <a:pPr marL="342900" indent="-342900" algn="l">
              <a:buFont typeface="Arial" panose="020B0604020202020204" pitchFamily="34" charset="0"/>
              <a:buChar char="•"/>
            </a:pPr>
            <a:r>
              <a:rPr lang="sv-SE" dirty="0"/>
              <a:t>Gemenskap </a:t>
            </a:r>
          </a:p>
          <a:p>
            <a:pPr marL="342900" indent="-342900" algn="l">
              <a:buFont typeface="Arial" panose="020B0604020202020204" pitchFamily="34" charset="0"/>
              <a:buChar char="•"/>
            </a:pPr>
            <a:r>
              <a:rPr lang="sv-SE" dirty="0"/>
              <a:t>Trygghet</a:t>
            </a:r>
          </a:p>
          <a:p>
            <a:pPr marL="342900" indent="-342900" algn="l">
              <a:buFont typeface="Arial" panose="020B0604020202020204" pitchFamily="34" charset="0"/>
              <a:buChar char="•"/>
            </a:pPr>
            <a:endParaRPr lang="sv-SE" dirty="0"/>
          </a:p>
          <a:p>
            <a:pPr marL="342900" indent="-342900" algn="l">
              <a:buFont typeface="Arial" panose="020B0604020202020204" pitchFamily="34" charset="0"/>
              <a:buChar char="•"/>
            </a:pPr>
            <a:endParaRPr lang="sv-SE" dirty="0"/>
          </a:p>
        </p:txBody>
      </p:sp>
    </p:spTree>
    <p:extLst>
      <p:ext uri="{BB962C8B-B14F-4D97-AF65-F5344CB8AC3E}">
        <p14:creationId xmlns:p14="http://schemas.microsoft.com/office/powerpoint/2010/main" val="681258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0" y="0"/>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a:xfrm>
            <a:off x="1524000" y="1122363"/>
            <a:ext cx="9144000" cy="1350249"/>
          </a:xfrm>
        </p:spPr>
        <p:txBody>
          <a:bodyPr>
            <a:normAutofit fontScale="90000"/>
          </a:bodyPr>
          <a:lstStyle/>
          <a:p>
            <a:r>
              <a:rPr lang="sv-SE" dirty="0"/>
              <a:t>Bygger på SVFF Spela lek och lär </a:t>
            </a:r>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a:xfrm>
            <a:off x="1524000" y="2472612"/>
            <a:ext cx="9144000" cy="3834882"/>
          </a:xfrm>
        </p:spPr>
        <p:txBody>
          <a:bodyPr>
            <a:normAutofit/>
          </a:bodyPr>
          <a:lstStyle/>
          <a:p>
            <a:pPr marL="342900" indent="-342900" algn="l">
              <a:buFont typeface="Arial" panose="020B0604020202020204" pitchFamily="34" charset="0"/>
              <a:buChar char="•"/>
            </a:pPr>
            <a:r>
              <a:rPr lang="sv-SE" dirty="0"/>
              <a:t>Fotboll för alla</a:t>
            </a:r>
          </a:p>
          <a:p>
            <a:pPr marL="342900" indent="-342900" algn="l">
              <a:buFont typeface="Arial" panose="020B0604020202020204" pitchFamily="34" charset="0"/>
              <a:buChar char="•"/>
            </a:pPr>
            <a:r>
              <a:rPr lang="sv-SE" dirty="0"/>
              <a:t>Barns och ungdomars villkor</a:t>
            </a:r>
          </a:p>
          <a:p>
            <a:pPr marL="342900" indent="-342900" algn="l">
              <a:buFont typeface="Arial" panose="020B0604020202020204" pitchFamily="34" charset="0"/>
              <a:buChar char="•"/>
            </a:pPr>
            <a:r>
              <a:rPr lang="sv-SE" dirty="0"/>
              <a:t>Fokus på glädje, ansträngning och lärande</a:t>
            </a:r>
          </a:p>
          <a:p>
            <a:pPr marL="342900" indent="-342900" algn="l">
              <a:buFont typeface="Arial" panose="020B0604020202020204" pitchFamily="34" charset="0"/>
              <a:buChar char="•"/>
            </a:pPr>
            <a:r>
              <a:rPr lang="sv-SE" dirty="0"/>
              <a:t>Hållbart idrottande</a:t>
            </a:r>
          </a:p>
          <a:p>
            <a:pPr marL="342900" indent="-342900" algn="l">
              <a:buFont typeface="Arial" panose="020B0604020202020204" pitchFamily="34" charset="0"/>
              <a:buChar char="•"/>
            </a:pPr>
            <a:r>
              <a:rPr lang="sv-SE" dirty="0"/>
              <a:t>Fair Play</a:t>
            </a:r>
          </a:p>
          <a:p>
            <a:pPr marL="342900" indent="-342900" algn="l">
              <a:buFont typeface="Arial" panose="020B0604020202020204" pitchFamily="34" charset="0"/>
              <a:buChar char="•"/>
            </a:pPr>
            <a:endParaRPr lang="sv-SE" dirty="0"/>
          </a:p>
          <a:p>
            <a:pPr algn="l"/>
            <a:endParaRPr lang="sv-SE" dirty="0"/>
          </a:p>
          <a:p>
            <a:pPr algn="r"/>
            <a:r>
              <a:rPr lang="sv-SE" sz="2000" i="1" dirty="0"/>
              <a:t>Spela lek och lär baseras på FN:s barnkonvention.</a:t>
            </a:r>
          </a:p>
          <a:p>
            <a:pPr marL="342900" indent="-342900" algn="l">
              <a:buFont typeface="Arial" panose="020B0604020202020204" pitchFamily="34" charset="0"/>
              <a:buChar char="•"/>
            </a:pPr>
            <a:endParaRPr lang="sv-SE" dirty="0"/>
          </a:p>
        </p:txBody>
      </p:sp>
    </p:spTree>
    <p:extLst>
      <p:ext uri="{BB962C8B-B14F-4D97-AF65-F5344CB8AC3E}">
        <p14:creationId xmlns:p14="http://schemas.microsoft.com/office/powerpoint/2010/main" val="3369820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0" y="0"/>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a:xfrm>
            <a:off x="1524000" y="646504"/>
            <a:ext cx="9144000" cy="1350249"/>
          </a:xfrm>
        </p:spPr>
        <p:txBody>
          <a:bodyPr>
            <a:normAutofit fontScale="90000"/>
          </a:bodyPr>
          <a:lstStyle/>
          <a:p>
            <a:r>
              <a:rPr lang="sv-SE" b="1" dirty="0"/>
              <a:t>Alla är olika - olika är bra</a:t>
            </a:r>
            <a:br>
              <a:rPr lang="sv-SE" b="1" dirty="0"/>
            </a:br>
            <a:r>
              <a:rPr lang="sv-SE" sz="2700" dirty="0"/>
              <a:t>Är ett samlingsnamn för SvFF:s CSR-arbete och fokuserar främst på tre områden:</a:t>
            </a:r>
            <a:endParaRPr lang="sv-SE" sz="2700" b="1" dirty="0"/>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a:xfrm>
            <a:off x="1524000" y="2472612"/>
            <a:ext cx="9144000" cy="3844212"/>
          </a:xfrm>
        </p:spPr>
        <p:txBody>
          <a:bodyPr>
            <a:normAutofit fontScale="92500" lnSpcReduction="20000"/>
          </a:bodyPr>
          <a:lstStyle/>
          <a:p>
            <a:pPr marL="342900" indent="-342900" algn="l">
              <a:buFont typeface="Arial" panose="020B0604020202020204" pitchFamily="34" charset="0"/>
              <a:buChar char="•"/>
            </a:pPr>
            <a:r>
              <a:rPr lang="sv-SE" b="1" dirty="0"/>
              <a:t>Jämställdhet</a:t>
            </a:r>
          </a:p>
          <a:p>
            <a:pPr algn="l"/>
            <a:r>
              <a:rPr lang="sv-SE" dirty="0"/>
              <a:t>I fotboll görs ingen skillnad på tjejer och killar. Vi strävar efter en jämn fördelning av könen bland både ledare och spelare.</a:t>
            </a:r>
          </a:p>
          <a:p>
            <a:pPr marL="342900" indent="-342900" algn="l">
              <a:buFont typeface="Arial" panose="020B0604020202020204" pitchFamily="34" charset="0"/>
              <a:buChar char="•"/>
            </a:pPr>
            <a:r>
              <a:rPr lang="sv-SE" b="1" dirty="0"/>
              <a:t>Integration</a:t>
            </a:r>
          </a:p>
          <a:p>
            <a:pPr algn="l"/>
            <a:r>
              <a:rPr lang="sv-SE" dirty="0"/>
              <a:t>I svensk fotboll är allas lika värde något som ska vara självklart. Ledarutbildningar SvFF har syftar bland annat till att ge en ökad förståelse för olikheter och ökad respekt för varandra.</a:t>
            </a:r>
          </a:p>
          <a:p>
            <a:pPr marL="342900" indent="-342900" algn="l">
              <a:buFont typeface="Arial" panose="020B0604020202020204" pitchFamily="34" charset="0"/>
              <a:buChar char="•"/>
            </a:pPr>
            <a:r>
              <a:rPr lang="sv-SE" b="1" dirty="0"/>
              <a:t>Demokrati</a:t>
            </a:r>
          </a:p>
          <a:p>
            <a:pPr algn="l"/>
            <a:r>
              <a:rPr lang="sv-SE" dirty="0"/>
              <a:t>Svensk fotboll bygger på demokrati där medlemmarna väljer föreningens styrelse på samma vis som folket väljer vilka som ska få plats i riksdagen. Barnens delaktighet i ett lag eller i en förening finns i och är en del av utbildningen av ledare och spelare.</a:t>
            </a:r>
          </a:p>
          <a:p>
            <a:pPr marL="342900" indent="-342900" algn="l">
              <a:buFont typeface="Arial" panose="020B0604020202020204" pitchFamily="34" charset="0"/>
              <a:buChar char="•"/>
            </a:pPr>
            <a:endParaRPr lang="sv-SE" dirty="0"/>
          </a:p>
        </p:txBody>
      </p:sp>
    </p:spTree>
    <p:extLst>
      <p:ext uri="{BB962C8B-B14F-4D97-AF65-F5344CB8AC3E}">
        <p14:creationId xmlns:p14="http://schemas.microsoft.com/office/powerpoint/2010/main" val="3532863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111967" y="-221362"/>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a:xfrm>
            <a:off x="1524000" y="646504"/>
            <a:ext cx="9144000" cy="1350249"/>
          </a:xfrm>
        </p:spPr>
        <p:txBody>
          <a:bodyPr>
            <a:normAutofit fontScale="90000"/>
          </a:bodyPr>
          <a:lstStyle/>
          <a:p>
            <a:r>
              <a:rPr lang="sv-SE" b="1" dirty="0"/>
              <a:t>Så här fungerar HSK Tigrarna</a:t>
            </a:r>
            <a:br>
              <a:rPr lang="sv-SE" b="1" dirty="0"/>
            </a:br>
            <a:r>
              <a:rPr lang="sv-SE" sz="3100" b="1" dirty="0"/>
              <a:t>som spelare</a:t>
            </a:r>
            <a:r>
              <a:rPr lang="sv-SE" b="1" dirty="0"/>
              <a:t/>
            </a:r>
            <a:br>
              <a:rPr lang="sv-SE" b="1" dirty="0"/>
            </a:br>
            <a:endParaRPr lang="sv-SE" sz="2700" b="1" dirty="0"/>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a:xfrm>
            <a:off x="1524000" y="1782147"/>
            <a:ext cx="9144000" cy="4247999"/>
          </a:xfrm>
        </p:spPr>
        <p:txBody>
          <a:bodyPr>
            <a:normAutofit fontScale="77500" lnSpcReduction="20000"/>
          </a:bodyPr>
          <a:lstStyle/>
          <a:p>
            <a:pPr marL="342900" indent="-342900" algn="l">
              <a:buFont typeface="Arial" panose="020B0604020202020204" pitchFamily="34" charset="0"/>
              <a:buChar char="•"/>
            </a:pPr>
            <a:r>
              <a:rPr lang="sv-SE" dirty="0"/>
              <a:t>Förväntas du vara i tid samt ombytt och klar när du kommer till träningar och matcher. </a:t>
            </a:r>
          </a:p>
          <a:p>
            <a:pPr marL="342900" indent="-342900" algn="l">
              <a:buFont typeface="Arial" panose="020B0604020202020204" pitchFamily="34" charset="0"/>
              <a:buChar char="•"/>
            </a:pPr>
            <a:r>
              <a:rPr lang="sv-SE" dirty="0"/>
              <a:t>förväntas du vara aktiv under träningar och matcher samt lyssna uppmärksamt på de instruktioner din tränare ger dig.</a:t>
            </a:r>
          </a:p>
          <a:p>
            <a:pPr algn="l"/>
            <a:r>
              <a:rPr lang="sv-SE" b="1" dirty="0"/>
              <a:t>Vara en schysst lagkamrat genom att:</a:t>
            </a:r>
          </a:p>
          <a:p>
            <a:pPr marL="800100" lvl="1" indent="-342900" algn="l" fontAlgn="base">
              <a:buFont typeface="Arial" panose="020B0604020202020204" pitchFamily="34" charset="0"/>
              <a:buChar char="•"/>
            </a:pPr>
            <a:r>
              <a:rPr lang="sv-SE" dirty="0"/>
              <a:t>Vara snäll och respektfull mot alla lagkamrater</a:t>
            </a:r>
          </a:p>
          <a:p>
            <a:pPr marL="800100" lvl="1" indent="-342900" algn="l" fontAlgn="base">
              <a:buFont typeface="Arial" panose="020B0604020202020204" pitchFamily="34" charset="0"/>
              <a:buChar char="•"/>
            </a:pPr>
            <a:r>
              <a:rPr lang="sv-SE" dirty="0"/>
              <a:t>Inte störa eller förstöra för andra barn som deltar i träningen.</a:t>
            </a:r>
          </a:p>
          <a:p>
            <a:pPr marL="800100" lvl="1" indent="-342900" algn="l" fontAlgn="base">
              <a:buFont typeface="Arial" panose="020B0604020202020204" pitchFamily="34" charset="0"/>
              <a:buChar char="•"/>
            </a:pPr>
            <a:r>
              <a:rPr lang="sv-SE" dirty="0"/>
              <a:t>Följa reglerna.</a:t>
            </a:r>
          </a:p>
          <a:p>
            <a:pPr marL="800100" lvl="1" indent="-342900" algn="l" fontAlgn="base">
              <a:buFont typeface="Arial" panose="020B0604020202020204" pitchFamily="34" charset="0"/>
              <a:buChar char="•"/>
            </a:pPr>
            <a:r>
              <a:rPr lang="sv-SE" dirty="0"/>
              <a:t>Vara en bra vinnare och förlorare</a:t>
            </a:r>
          </a:p>
          <a:p>
            <a:pPr marL="800100" lvl="1" indent="-342900" algn="l" fontAlgn="base">
              <a:buFont typeface="Arial" panose="020B0604020202020204" pitchFamily="34" charset="0"/>
              <a:buChar char="•"/>
            </a:pPr>
            <a:r>
              <a:rPr lang="sv-SE" dirty="0"/>
              <a:t>Bidra till positiv stämning</a:t>
            </a:r>
          </a:p>
          <a:p>
            <a:pPr marL="800100" lvl="1" indent="-342900" algn="l" fontAlgn="base">
              <a:buFont typeface="Arial" panose="020B0604020202020204" pitchFamily="34" charset="0"/>
              <a:buChar char="•"/>
            </a:pPr>
            <a:r>
              <a:rPr lang="sv-SE" dirty="0"/>
              <a:t>Ha ett uppmuntrande språk </a:t>
            </a:r>
          </a:p>
          <a:p>
            <a:pPr marL="800100" lvl="1" indent="-342900" algn="l" fontAlgn="base">
              <a:buFont typeface="Arial" panose="020B0604020202020204" pitchFamily="34" charset="0"/>
              <a:buChar char="•"/>
            </a:pPr>
            <a:r>
              <a:rPr lang="sv-SE" dirty="0"/>
              <a:t>Låta alla vara med.</a:t>
            </a:r>
          </a:p>
          <a:p>
            <a:pPr marL="800100" lvl="1" indent="-342900" algn="l" fontAlgn="base">
              <a:buFont typeface="Arial" panose="020B0604020202020204" pitchFamily="34" charset="0"/>
              <a:buChar char="•"/>
            </a:pPr>
            <a:r>
              <a:rPr lang="sv-SE" dirty="0"/>
              <a:t>Respektera olikheter </a:t>
            </a:r>
            <a:endParaRPr lang="sv-SE" b="0" dirty="0">
              <a:effectLst/>
            </a:endParaRPr>
          </a:p>
          <a:p>
            <a:pPr marL="800100" lvl="1" indent="-342900" algn="l" fontAlgn="base">
              <a:buFont typeface="Arial" panose="020B0604020202020204" pitchFamily="34" charset="0"/>
              <a:buChar char="•"/>
            </a:pPr>
            <a:r>
              <a:rPr lang="sv-SE" dirty="0"/>
              <a:t>Inte fuska</a:t>
            </a:r>
          </a:p>
          <a:p>
            <a:pPr marL="800100" lvl="1" indent="-342900" algn="l" fontAlgn="base">
              <a:buFont typeface="Arial" panose="020B0604020202020204" pitchFamily="34" charset="0"/>
              <a:buChar char="•"/>
            </a:pPr>
            <a:r>
              <a:rPr lang="sv-SE" dirty="0"/>
              <a:t>Inte utöva fysiskt våld</a:t>
            </a:r>
          </a:p>
          <a:p>
            <a:pPr marL="800100" lvl="1" indent="-342900" algn="l" fontAlgn="base">
              <a:buFont typeface="Arial" panose="020B0604020202020204" pitchFamily="34" charset="0"/>
              <a:buChar char="•"/>
            </a:pPr>
            <a:r>
              <a:rPr lang="sv-SE" dirty="0"/>
              <a:t>Inte frysa ut andra</a:t>
            </a:r>
          </a:p>
          <a:p>
            <a:pPr marL="800100" lvl="1" indent="-342900" algn="l" fontAlgn="base">
              <a:buFont typeface="Arial" panose="020B0604020202020204" pitchFamily="34" charset="0"/>
              <a:buChar char="•"/>
            </a:pPr>
            <a:r>
              <a:rPr lang="sv-SE" dirty="0"/>
              <a:t>Inte använda ett negativt språk</a:t>
            </a:r>
          </a:p>
          <a:p>
            <a:pPr lvl="1" algn="l" fontAlgn="base"/>
            <a:endParaRPr lang="sv-SE" dirty="0"/>
          </a:p>
          <a:p>
            <a:pPr lvl="1" algn="l" fontAlgn="base"/>
            <a:endParaRPr lang="sv-SE" dirty="0"/>
          </a:p>
        </p:txBody>
      </p:sp>
      <p:sp>
        <p:nvSpPr>
          <p:cNvPr id="4" name="Rektangel 3">
            <a:extLst>
              <a:ext uri="{FF2B5EF4-FFF2-40B4-BE49-F238E27FC236}">
                <a16:creationId xmlns:a16="http://schemas.microsoft.com/office/drawing/2014/main" xmlns="" id="{E3B55F87-1891-440F-8528-B248A2598E50}"/>
              </a:ext>
            </a:extLst>
          </p:cNvPr>
          <p:cNvSpPr/>
          <p:nvPr/>
        </p:nvSpPr>
        <p:spPr>
          <a:xfrm>
            <a:off x="5557934" y="5765060"/>
            <a:ext cx="6096000" cy="646331"/>
          </a:xfrm>
          <a:prstGeom prst="rect">
            <a:avLst/>
          </a:prstGeom>
        </p:spPr>
        <p:txBody>
          <a:bodyPr>
            <a:spAutoFit/>
          </a:bodyPr>
          <a:lstStyle/>
          <a:p>
            <a:pPr lvl="1" fontAlgn="base"/>
            <a:r>
              <a:rPr lang="sv-SE" i="1" dirty="0"/>
              <a:t>Ett bra lag består inte bara av duktiga fotbollsspelare, utan också av riktigt bra lagkamrater!</a:t>
            </a:r>
            <a:endParaRPr lang="sv-SE" dirty="0"/>
          </a:p>
        </p:txBody>
      </p:sp>
    </p:spTree>
    <p:extLst>
      <p:ext uri="{BB962C8B-B14F-4D97-AF65-F5344CB8AC3E}">
        <p14:creationId xmlns:p14="http://schemas.microsoft.com/office/powerpoint/2010/main" val="1403763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0" y="0"/>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a:xfrm>
            <a:off x="1524000" y="646504"/>
            <a:ext cx="9144000" cy="1350249"/>
          </a:xfrm>
        </p:spPr>
        <p:txBody>
          <a:bodyPr>
            <a:normAutofit fontScale="90000"/>
          </a:bodyPr>
          <a:lstStyle/>
          <a:p>
            <a:r>
              <a:rPr lang="sv-SE" b="1" dirty="0"/>
              <a:t>Så här fungerar HSK Tigrarna</a:t>
            </a:r>
            <a:br>
              <a:rPr lang="sv-SE" b="1" dirty="0"/>
            </a:br>
            <a:r>
              <a:rPr lang="sv-SE" sz="3100" b="1" dirty="0"/>
              <a:t>som vårdnadshavare</a:t>
            </a:r>
            <a:r>
              <a:rPr lang="sv-SE" b="1" dirty="0"/>
              <a:t/>
            </a:r>
            <a:br>
              <a:rPr lang="sv-SE" b="1" dirty="0"/>
            </a:br>
            <a:endParaRPr lang="sv-SE" sz="2700" b="1" dirty="0"/>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a:xfrm>
            <a:off x="1524000" y="1782147"/>
            <a:ext cx="9144000" cy="4534677"/>
          </a:xfrm>
        </p:spPr>
        <p:txBody>
          <a:bodyPr>
            <a:normAutofit lnSpcReduction="10000"/>
          </a:bodyPr>
          <a:lstStyle/>
          <a:p>
            <a:pPr marL="342900" indent="-342900" algn="l">
              <a:buFont typeface="Arial" panose="020B0604020202020204" pitchFamily="34" charset="0"/>
              <a:buChar char="•"/>
            </a:pPr>
            <a:r>
              <a:rPr lang="sv-SE" dirty="0"/>
              <a:t>Har du ansvar att svara på samtliga kallelser till träningar, matcher och andra aktiviteter som laget anordnar oavsett om ditt barn eller du har möjlighet att delta eller inte. </a:t>
            </a:r>
          </a:p>
          <a:p>
            <a:pPr marL="342900" indent="-342900" algn="l">
              <a:buFont typeface="Arial" panose="020B0604020202020204" pitchFamily="34" charset="0"/>
              <a:buChar char="•"/>
            </a:pPr>
            <a:r>
              <a:rPr lang="sv-SE" dirty="0"/>
              <a:t>Att du stå i vårt i fik minst en gång per termin i samband med matcher eller cuper. Vi har ett rullande schema och du blir kallad via laget.se</a:t>
            </a:r>
          </a:p>
          <a:p>
            <a:pPr marL="342900" indent="-342900" algn="l">
              <a:buFont typeface="Arial" panose="020B0604020202020204" pitchFamily="34" charset="0"/>
              <a:buChar char="•"/>
            </a:pPr>
            <a:r>
              <a:rPr lang="sv-SE" dirty="0"/>
              <a:t>förväntas du hjälpa till de gånger då vi säljer olika produkter eller anordnar andra aktiviteter som t.ex. loppisar.</a:t>
            </a:r>
          </a:p>
          <a:p>
            <a:pPr marL="342900" indent="-342900" algn="l">
              <a:buFont typeface="Arial" panose="020B0604020202020204" pitchFamily="34" charset="0"/>
              <a:buChar char="•"/>
            </a:pPr>
            <a:r>
              <a:rPr lang="sv-SE" dirty="0"/>
              <a:t>Dialog med ditt/dina barn gällande deras ansvar nämnda ovan. Glöm inte: föräldrar har väldigt stor del av lagandan!</a:t>
            </a:r>
          </a:p>
          <a:p>
            <a:pPr marL="342900" indent="-342900" algn="l">
              <a:buFont typeface="Arial" panose="020B0604020202020204" pitchFamily="34" charset="0"/>
              <a:buChar char="•"/>
            </a:pPr>
            <a:r>
              <a:rPr lang="sv-SE" dirty="0"/>
              <a:t>Alla spelare måste anmäla sig via våra lagledare innan de kan börja träna hos oss. Det går inte att man bara dyker upp på träning för att man har en kompis i laget.</a:t>
            </a:r>
          </a:p>
          <a:p>
            <a:pPr marL="342900" indent="-342900" algn="l">
              <a:buFont typeface="Arial" panose="020B0604020202020204" pitchFamily="34" charset="0"/>
              <a:buChar char="•"/>
            </a:pPr>
            <a:endParaRPr lang="sv-SE" dirty="0"/>
          </a:p>
        </p:txBody>
      </p:sp>
    </p:spTree>
    <p:extLst>
      <p:ext uri="{BB962C8B-B14F-4D97-AF65-F5344CB8AC3E}">
        <p14:creationId xmlns:p14="http://schemas.microsoft.com/office/powerpoint/2010/main" val="2425325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0" y="0"/>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a:xfrm>
            <a:off x="1524000" y="907764"/>
            <a:ext cx="9144000" cy="1350249"/>
          </a:xfrm>
        </p:spPr>
        <p:txBody>
          <a:bodyPr>
            <a:normAutofit/>
          </a:bodyPr>
          <a:lstStyle/>
          <a:p>
            <a:r>
              <a:rPr lang="sv-SE" b="1" dirty="0"/>
              <a:t>Lagkassa och Cuper</a:t>
            </a:r>
            <a:br>
              <a:rPr lang="sv-SE" b="1" dirty="0"/>
            </a:br>
            <a:endParaRPr lang="sv-SE" sz="2700" b="1" dirty="0"/>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a:xfrm>
            <a:off x="1524000" y="2643257"/>
            <a:ext cx="9144000" cy="3673567"/>
          </a:xfrm>
        </p:spPr>
        <p:txBody>
          <a:bodyPr>
            <a:normAutofit/>
          </a:bodyPr>
          <a:lstStyle/>
          <a:p>
            <a:pPr marL="342900" indent="-342900" algn="l">
              <a:buFont typeface="Arial" panose="020B0604020202020204" pitchFamily="34" charset="0"/>
              <a:buChar char="•"/>
            </a:pPr>
            <a:r>
              <a:rPr lang="sv-SE" dirty="0"/>
              <a:t>Att spela cuper och kostar pengar som laget själva finansierar</a:t>
            </a:r>
          </a:p>
          <a:p>
            <a:pPr marL="342900" indent="-342900" algn="l">
              <a:buFont typeface="Arial" panose="020B0604020202020204" pitchFamily="34" charset="0"/>
              <a:buChar char="•"/>
            </a:pPr>
            <a:r>
              <a:rPr lang="sv-SE" dirty="0"/>
              <a:t>Förslag på aktiviteter för att få in pengar </a:t>
            </a:r>
          </a:p>
          <a:p>
            <a:pPr marL="342900" indent="-342900" algn="l">
              <a:buFont typeface="Arial" panose="020B0604020202020204" pitchFamily="34" charset="0"/>
              <a:buChar char="•"/>
            </a:pPr>
            <a:r>
              <a:rPr lang="sv-SE" dirty="0"/>
              <a:t>Vilka kan engagera sig/ansvara för aktiviteter som generar inkomster?</a:t>
            </a:r>
          </a:p>
        </p:txBody>
      </p:sp>
    </p:spTree>
    <p:extLst>
      <p:ext uri="{BB962C8B-B14F-4D97-AF65-F5344CB8AC3E}">
        <p14:creationId xmlns:p14="http://schemas.microsoft.com/office/powerpoint/2010/main" val="80143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22FD7D67-CDA8-4776-80ED-197C3A5D9B95}"/>
              </a:ext>
            </a:extLst>
          </p:cNvPr>
          <p:cNvPicPr>
            <a:picLocks noChangeAspect="1"/>
          </p:cNvPicPr>
          <p:nvPr/>
        </p:nvPicPr>
        <p:blipFill rotWithShape="1">
          <a:blip r:embed="rId2">
            <a:alphaModFix amt="10000"/>
            <a:extLst>
              <a:ext uri="{28A0092B-C50C-407E-A947-70E740481C1C}">
                <a14:useLocalDpi xmlns:a14="http://schemas.microsoft.com/office/drawing/2010/main" val="0"/>
              </a:ext>
            </a:extLst>
          </a:blip>
          <a:srcRect l="34386" t="19119" r="28627" b="20974"/>
          <a:stretch/>
        </p:blipFill>
        <p:spPr>
          <a:xfrm>
            <a:off x="0" y="0"/>
            <a:ext cx="5040000" cy="4248000"/>
          </a:xfrm>
          <a:prstGeom prst="rect">
            <a:avLst/>
          </a:prstGeom>
          <a:effectLst>
            <a:reflection endPos="65000" dist="50800" dir="5400000" sy="-100000" algn="bl" rotWithShape="0"/>
          </a:effectLst>
        </p:spPr>
      </p:pic>
      <p:sp>
        <p:nvSpPr>
          <p:cNvPr id="2" name="Rubrik 1">
            <a:extLst>
              <a:ext uri="{FF2B5EF4-FFF2-40B4-BE49-F238E27FC236}">
                <a16:creationId xmlns:a16="http://schemas.microsoft.com/office/drawing/2014/main" xmlns="" id="{ED832DFA-D1B8-4CE3-9DB5-944FF1ECFD55}"/>
              </a:ext>
            </a:extLst>
          </p:cNvPr>
          <p:cNvSpPr>
            <a:spLocks noGrp="1"/>
          </p:cNvSpPr>
          <p:nvPr>
            <p:ph type="ctrTitle"/>
          </p:nvPr>
        </p:nvSpPr>
        <p:spPr>
          <a:xfrm>
            <a:off x="1524000" y="907764"/>
            <a:ext cx="9144000" cy="1350249"/>
          </a:xfrm>
        </p:spPr>
        <p:txBody>
          <a:bodyPr>
            <a:normAutofit/>
          </a:bodyPr>
          <a:lstStyle/>
          <a:p>
            <a:r>
              <a:rPr lang="sv-SE" b="1" dirty="0"/>
              <a:t>Tigrarna 2020</a:t>
            </a:r>
            <a:br>
              <a:rPr lang="sv-SE" b="1" dirty="0"/>
            </a:br>
            <a:endParaRPr lang="sv-SE" sz="2700" b="1" dirty="0"/>
          </a:p>
        </p:txBody>
      </p:sp>
      <p:sp>
        <p:nvSpPr>
          <p:cNvPr id="3" name="Underrubrik 2">
            <a:extLst>
              <a:ext uri="{FF2B5EF4-FFF2-40B4-BE49-F238E27FC236}">
                <a16:creationId xmlns:a16="http://schemas.microsoft.com/office/drawing/2014/main" xmlns="" id="{7DCB60EB-BC83-40AB-87E5-54BA74A1BBFD}"/>
              </a:ext>
            </a:extLst>
          </p:cNvPr>
          <p:cNvSpPr>
            <a:spLocks noGrp="1"/>
          </p:cNvSpPr>
          <p:nvPr>
            <p:ph type="subTitle" idx="1"/>
          </p:nvPr>
        </p:nvSpPr>
        <p:spPr>
          <a:xfrm>
            <a:off x="1524000" y="2643257"/>
            <a:ext cx="9144000" cy="3673567"/>
          </a:xfrm>
        </p:spPr>
        <p:txBody>
          <a:bodyPr>
            <a:normAutofit/>
          </a:bodyPr>
          <a:lstStyle/>
          <a:p>
            <a:pPr marL="342900" indent="-342900" algn="l">
              <a:buFont typeface="Arial" panose="020B0604020202020204" pitchFamily="34" charset="0"/>
              <a:buChar char="•"/>
            </a:pPr>
            <a:r>
              <a:rPr lang="sv-SE" sz="3200" dirty="0"/>
              <a:t>7x7 spel</a:t>
            </a:r>
          </a:p>
          <a:p>
            <a:pPr marL="342900" indent="-342900" algn="l">
              <a:buFont typeface="Arial" panose="020B0604020202020204" pitchFamily="34" charset="0"/>
              <a:buChar char="•"/>
            </a:pPr>
            <a:r>
              <a:rPr lang="sv-SE" sz="3200" dirty="0"/>
              <a:t>3 lag i serier</a:t>
            </a:r>
          </a:p>
          <a:p>
            <a:pPr marL="342900" indent="-342900" algn="l">
              <a:buFont typeface="Arial" panose="020B0604020202020204" pitchFamily="34" charset="0"/>
              <a:buChar char="•"/>
            </a:pPr>
            <a:r>
              <a:rPr lang="sv-SE" sz="3200" dirty="0"/>
              <a:t>Lätt och medel</a:t>
            </a:r>
          </a:p>
          <a:p>
            <a:pPr marL="342900" indent="-342900" algn="l">
              <a:buFont typeface="Arial" panose="020B0604020202020204" pitchFamily="34" charset="0"/>
              <a:buChar char="•"/>
            </a:pPr>
            <a:r>
              <a:rPr lang="sv-SE" sz="3200" dirty="0"/>
              <a:t>Inomhus spel när vädret inte tillåter utomhusspel</a:t>
            </a:r>
          </a:p>
          <a:p>
            <a:pPr marL="342900" indent="-342900" algn="l">
              <a:buFont typeface="Arial" panose="020B0604020202020204" pitchFamily="34" charset="0"/>
              <a:buChar char="•"/>
            </a:pPr>
            <a:r>
              <a:rPr lang="sv-SE" sz="3200" dirty="0"/>
              <a:t>Någon som inte kommer att spela inomhusfotboll?</a:t>
            </a:r>
          </a:p>
          <a:p>
            <a:pPr marL="342900" indent="-342900" algn="l">
              <a:buFont typeface="Arial" panose="020B0604020202020204" pitchFamily="34" charset="0"/>
              <a:buChar char="•"/>
            </a:pPr>
            <a:endParaRPr lang="sv-SE" sz="3200" dirty="0"/>
          </a:p>
          <a:p>
            <a:pPr algn="l"/>
            <a:endParaRPr lang="sv-SE" sz="3200" dirty="0"/>
          </a:p>
        </p:txBody>
      </p:sp>
    </p:spTree>
    <p:extLst>
      <p:ext uri="{BB962C8B-B14F-4D97-AF65-F5344CB8AC3E}">
        <p14:creationId xmlns:p14="http://schemas.microsoft.com/office/powerpoint/2010/main" val="275834822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TotalTime>
  <Words>478</Words>
  <Application>Microsoft Office PowerPoint</Application>
  <PresentationFormat>Anpassad</PresentationFormat>
  <Paragraphs>65</Paragraphs>
  <Slides>9</Slides>
  <Notes>0</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Office-tema</vt:lpstr>
      <vt:lpstr>Föräldramöte nov 2019</vt:lpstr>
      <vt:lpstr>Agenda</vt:lpstr>
      <vt:lpstr>Värdegrund</vt:lpstr>
      <vt:lpstr>Bygger på SVFF Spela lek och lär </vt:lpstr>
      <vt:lpstr>Alla är olika - olika är bra Är ett samlingsnamn för SvFF:s CSR-arbete och fokuserar främst på tre områden:</vt:lpstr>
      <vt:lpstr>Så här fungerar HSK Tigrarna som spelare </vt:lpstr>
      <vt:lpstr>Så här fungerar HSK Tigrarna som vårdnadshavare </vt:lpstr>
      <vt:lpstr>Lagkassa och Cuper </vt:lpstr>
      <vt:lpstr>Tigrarna 2020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nov 2019</dc:title>
  <dc:creator>Eric Entrena</dc:creator>
  <cp:lastModifiedBy>Helene Jovanovic</cp:lastModifiedBy>
  <cp:revision>17</cp:revision>
  <dcterms:created xsi:type="dcterms:W3CDTF">2019-11-13T09:28:10Z</dcterms:created>
  <dcterms:modified xsi:type="dcterms:W3CDTF">2019-12-02T14:58:55Z</dcterms:modified>
</cp:coreProperties>
</file>