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74" r:id="rId4"/>
    <p:sldId id="273" r:id="rId5"/>
    <p:sldId id="283" r:id="rId6"/>
    <p:sldId id="284" r:id="rId7"/>
    <p:sldId id="285" r:id="rId8"/>
    <p:sldId id="286" r:id="rId9"/>
    <p:sldId id="287" r:id="rId10"/>
    <p:sldId id="276" r:id="rId11"/>
    <p:sldId id="271" r:id="rId12"/>
    <p:sldId id="264" r:id="rId13"/>
    <p:sldId id="288" r:id="rId14"/>
    <p:sldId id="289" r:id="rId15"/>
    <p:sldId id="290" r:id="rId16"/>
    <p:sldId id="278" r:id="rId17"/>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3225" autoAdjust="0"/>
  </p:normalViewPr>
  <p:slideViewPr>
    <p:cSldViewPr>
      <p:cViewPr varScale="1">
        <p:scale>
          <a:sx n="62" d="100"/>
          <a:sy n="62" d="100"/>
        </p:scale>
        <p:origin x="15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A4976-3698-4DB7-B954-FAA9A559F2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1B8D17-931F-464C-B935-9D1AB6749B20}">
      <dgm:prSet/>
      <dgm:spPr/>
      <dgm:t>
        <a:bodyPr/>
        <a:lstStyle/>
        <a:p>
          <a:pPr>
            <a:lnSpc>
              <a:spcPct val="100000"/>
            </a:lnSpc>
          </a:pPr>
          <a:r>
            <a:rPr lang="en-US"/>
            <a:t>Arbetet i föreningen startade under 2019</a:t>
          </a:r>
        </a:p>
      </dgm:t>
    </dgm:pt>
    <dgm:pt modelId="{61EAB107-C631-417D-93B5-6A3C961881EE}" type="parTrans" cxnId="{58E5B810-F9C8-4508-9276-AA8B78A4D9F4}">
      <dgm:prSet/>
      <dgm:spPr/>
      <dgm:t>
        <a:bodyPr/>
        <a:lstStyle/>
        <a:p>
          <a:endParaRPr lang="en-US"/>
        </a:p>
      </dgm:t>
    </dgm:pt>
    <dgm:pt modelId="{ED7C1B8C-E554-4171-9464-181D07B3529A}" type="sibTrans" cxnId="{58E5B810-F9C8-4508-9276-AA8B78A4D9F4}">
      <dgm:prSet/>
      <dgm:spPr/>
      <dgm:t>
        <a:bodyPr/>
        <a:lstStyle/>
        <a:p>
          <a:endParaRPr lang="en-US"/>
        </a:p>
      </dgm:t>
    </dgm:pt>
    <dgm:pt modelId="{366DF8D8-996E-4D1E-A283-AD74FD0DAF7C}">
      <dgm:prSet/>
      <dgm:spPr/>
      <dgm:t>
        <a:bodyPr/>
        <a:lstStyle/>
        <a:p>
          <a:pPr>
            <a:lnSpc>
              <a:spcPct val="100000"/>
            </a:lnSpc>
          </a:pPr>
          <a:r>
            <a:rPr lang="en-US"/>
            <a:t>Representanter </a:t>
          </a:r>
          <a:r>
            <a:rPr lang="en-US" err="1"/>
            <a:t>för</a:t>
          </a:r>
          <a:r>
            <a:rPr lang="en-US"/>
            <a:t> </a:t>
          </a:r>
          <a:r>
            <a:rPr lang="en-US" err="1"/>
            <a:t>spelare</a:t>
          </a:r>
          <a:r>
            <a:rPr lang="en-US"/>
            <a:t>, </a:t>
          </a:r>
          <a:r>
            <a:rPr lang="en-US" err="1"/>
            <a:t>ledare</a:t>
          </a:r>
          <a:r>
            <a:rPr lang="en-US"/>
            <a:t>, </a:t>
          </a:r>
          <a:r>
            <a:rPr lang="en-US" err="1"/>
            <a:t>föräldrar</a:t>
          </a:r>
          <a:r>
            <a:rPr lang="en-US"/>
            <a:t> </a:t>
          </a:r>
          <a:r>
            <a:rPr lang="en-US" err="1"/>
            <a:t>och</a:t>
          </a:r>
          <a:r>
            <a:rPr lang="en-US"/>
            <a:t> </a:t>
          </a:r>
          <a:r>
            <a:rPr lang="en-US" err="1"/>
            <a:t>styrelse</a:t>
          </a:r>
          <a:r>
            <a:rPr lang="en-US"/>
            <a:t> </a:t>
          </a:r>
          <a:r>
            <a:rPr lang="en-US" err="1"/>
            <a:t>skapade</a:t>
          </a:r>
          <a:r>
            <a:rPr lang="en-US"/>
            <a:t> under </a:t>
          </a:r>
          <a:r>
            <a:rPr lang="en-US" err="1"/>
            <a:t>ett</a:t>
          </a:r>
          <a:r>
            <a:rPr lang="en-US"/>
            <a:t> </a:t>
          </a:r>
          <a:r>
            <a:rPr lang="en-US" err="1"/>
            <a:t>antal</a:t>
          </a:r>
          <a:r>
            <a:rPr lang="en-US"/>
            <a:t> </a:t>
          </a:r>
          <a:r>
            <a:rPr lang="en-US" err="1"/>
            <a:t>träffar</a:t>
          </a:r>
          <a:r>
            <a:rPr lang="en-US"/>
            <a:t> </a:t>
          </a:r>
          <a:r>
            <a:rPr lang="en-US" err="1"/>
            <a:t>en</a:t>
          </a:r>
          <a:r>
            <a:rPr lang="en-US"/>
            <a:t> </a:t>
          </a:r>
          <a:r>
            <a:rPr lang="en-US" err="1"/>
            <a:t>handlingsplan</a:t>
          </a:r>
          <a:r>
            <a:rPr lang="en-US"/>
            <a:t>.</a:t>
          </a:r>
        </a:p>
      </dgm:t>
    </dgm:pt>
    <dgm:pt modelId="{910981F8-5EDC-4E98-9AF9-2B7D850722DB}" type="parTrans" cxnId="{EE24899A-348E-4BAA-8A71-604C47B943BD}">
      <dgm:prSet/>
      <dgm:spPr/>
      <dgm:t>
        <a:bodyPr/>
        <a:lstStyle/>
        <a:p>
          <a:endParaRPr lang="en-US"/>
        </a:p>
      </dgm:t>
    </dgm:pt>
    <dgm:pt modelId="{1D6CF9DA-B9F0-4DB6-9643-E76CC8290E6A}" type="sibTrans" cxnId="{EE24899A-348E-4BAA-8A71-604C47B943BD}">
      <dgm:prSet/>
      <dgm:spPr/>
      <dgm:t>
        <a:bodyPr/>
        <a:lstStyle/>
        <a:p>
          <a:endParaRPr lang="en-US"/>
        </a:p>
      </dgm:t>
    </dgm:pt>
    <dgm:pt modelId="{4EF5EDDE-28A7-4A81-9EFD-8388E0339070}">
      <dgm:prSet/>
      <dgm:spPr/>
      <dgm:t>
        <a:bodyPr/>
        <a:lstStyle/>
        <a:p>
          <a:pPr>
            <a:lnSpc>
              <a:spcPct val="100000"/>
            </a:lnSpc>
          </a:pPr>
          <a:r>
            <a:rPr lang="en-US"/>
            <a:t>Arbetet gjordes i samverkan med RF SISU och Rädda Barnen.</a:t>
          </a:r>
        </a:p>
      </dgm:t>
    </dgm:pt>
    <dgm:pt modelId="{0B0A7A09-F190-4176-9C4F-EACC36C7A605}" type="parTrans" cxnId="{47DDB66D-B03B-4DF6-9497-D458EA2C67A8}">
      <dgm:prSet/>
      <dgm:spPr/>
      <dgm:t>
        <a:bodyPr/>
        <a:lstStyle/>
        <a:p>
          <a:endParaRPr lang="en-US"/>
        </a:p>
      </dgm:t>
    </dgm:pt>
    <dgm:pt modelId="{D2F70D6C-7AA8-49AB-81B3-3A7DB1660CB2}" type="sibTrans" cxnId="{47DDB66D-B03B-4DF6-9497-D458EA2C67A8}">
      <dgm:prSet/>
      <dgm:spPr/>
      <dgm:t>
        <a:bodyPr/>
        <a:lstStyle/>
        <a:p>
          <a:endParaRPr lang="en-US"/>
        </a:p>
      </dgm:t>
    </dgm:pt>
    <dgm:pt modelId="{C99069BE-15F1-4475-BE5A-108CAFBA36BB}" type="pres">
      <dgm:prSet presAssocID="{D46A4976-3698-4DB7-B954-FAA9A559F29A}" presName="root" presStyleCnt="0">
        <dgm:presLayoutVars>
          <dgm:dir/>
          <dgm:resizeHandles val="exact"/>
        </dgm:presLayoutVars>
      </dgm:prSet>
      <dgm:spPr/>
      <dgm:t>
        <a:bodyPr/>
        <a:lstStyle/>
        <a:p>
          <a:endParaRPr lang="sv-SE"/>
        </a:p>
      </dgm:t>
    </dgm:pt>
    <dgm:pt modelId="{3853E68A-7950-42C3-8CD9-7F9B5D23BF32}" type="pres">
      <dgm:prSet presAssocID="{AB1B8D17-931F-464C-B935-9D1AB6749B20}" presName="compNode" presStyleCnt="0"/>
      <dgm:spPr/>
    </dgm:pt>
    <dgm:pt modelId="{6224A862-2338-430D-BBDC-C5E0D0AA3393}" type="pres">
      <dgm:prSet presAssocID="{AB1B8D17-931F-464C-B935-9D1AB6749B20}" presName="bgRect" presStyleLbl="bgShp" presStyleIdx="0" presStyleCnt="3"/>
      <dgm:spPr/>
    </dgm:pt>
    <dgm:pt modelId="{B46F1E4F-C30C-487D-AE3C-BA69ACC2FDD5}" type="pres">
      <dgm:prSet presAssocID="{AB1B8D17-931F-464C-B935-9D1AB6749B20}"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sv-SE"/>
        </a:p>
      </dgm:t>
      <dgm:extLst>
        <a:ext uri="{E40237B7-FDA0-4F09-8148-C483321AD2D9}">
          <dgm14:cNvPr xmlns:dgm14="http://schemas.microsoft.com/office/drawing/2010/diagram" id="0" name="" descr="Checkmark"/>
        </a:ext>
      </dgm:extLst>
    </dgm:pt>
    <dgm:pt modelId="{35F61902-85F7-4A84-BD38-BE14B405465E}" type="pres">
      <dgm:prSet presAssocID="{AB1B8D17-931F-464C-B935-9D1AB6749B20}" presName="spaceRect" presStyleCnt="0"/>
      <dgm:spPr/>
    </dgm:pt>
    <dgm:pt modelId="{AB126FEB-3C9C-4047-B9AA-3EA5B906391E}" type="pres">
      <dgm:prSet presAssocID="{AB1B8D17-931F-464C-B935-9D1AB6749B20}" presName="parTx" presStyleLbl="revTx" presStyleIdx="0" presStyleCnt="3">
        <dgm:presLayoutVars>
          <dgm:chMax val="0"/>
          <dgm:chPref val="0"/>
        </dgm:presLayoutVars>
      </dgm:prSet>
      <dgm:spPr/>
      <dgm:t>
        <a:bodyPr/>
        <a:lstStyle/>
        <a:p>
          <a:endParaRPr lang="sv-SE"/>
        </a:p>
      </dgm:t>
    </dgm:pt>
    <dgm:pt modelId="{3FAF8B11-7E02-4261-AC00-A7AD1A94536C}" type="pres">
      <dgm:prSet presAssocID="{ED7C1B8C-E554-4171-9464-181D07B3529A}" presName="sibTrans" presStyleCnt="0"/>
      <dgm:spPr/>
    </dgm:pt>
    <dgm:pt modelId="{98A136DC-801F-4AD8-B954-60D4B5BC59C2}" type="pres">
      <dgm:prSet presAssocID="{366DF8D8-996E-4D1E-A283-AD74FD0DAF7C}" presName="compNode" presStyleCnt="0"/>
      <dgm:spPr/>
    </dgm:pt>
    <dgm:pt modelId="{2BFFE5BD-7BEB-4D6C-8549-3A0E8E50F435}" type="pres">
      <dgm:prSet presAssocID="{366DF8D8-996E-4D1E-A283-AD74FD0DAF7C}" presName="bgRect" presStyleLbl="bgShp" presStyleIdx="1" presStyleCnt="3"/>
      <dgm:spPr/>
    </dgm:pt>
    <dgm:pt modelId="{0A627C03-0943-4682-A03C-2349061847C4}" type="pres">
      <dgm:prSet presAssocID="{366DF8D8-996E-4D1E-A283-AD74FD0DAF7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sv-SE"/>
        </a:p>
      </dgm:t>
      <dgm:extLst>
        <a:ext uri="{E40237B7-FDA0-4F09-8148-C483321AD2D9}">
          <dgm14:cNvPr xmlns:dgm14="http://schemas.microsoft.com/office/drawing/2010/diagram" id="0" name="" descr="Group of People"/>
        </a:ext>
      </dgm:extLst>
    </dgm:pt>
    <dgm:pt modelId="{80365ADD-B677-4CD6-9F59-DF0D3DD96CA5}" type="pres">
      <dgm:prSet presAssocID="{366DF8D8-996E-4D1E-A283-AD74FD0DAF7C}" presName="spaceRect" presStyleCnt="0"/>
      <dgm:spPr/>
    </dgm:pt>
    <dgm:pt modelId="{AD7B393C-76FF-476C-9ED2-EA675DFA80E8}" type="pres">
      <dgm:prSet presAssocID="{366DF8D8-996E-4D1E-A283-AD74FD0DAF7C}" presName="parTx" presStyleLbl="revTx" presStyleIdx="1" presStyleCnt="3">
        <dgm:presLayoutVars>
          <dgm:chMax val="0"/>
          <dgm:chPref val="0"/>
        </dgm:presLayoutVars>
      </dgm:prSet>
      <dgm:spPr/>
      <dgm:t>
        <a:bodyPr/>
        <a:lstStyle/>
        <a:p>
          <a:endParaRPr lang="sv-SE"/>
        </a:p>
      </dgm:t>
    </dgm:pt>
    <dgm:pt modelId="{AB1BF959-BCC7-42DA-B2E1-E1CA831F4096}" type="pres">
      <dgm:prSet presAssocID="{1D6CF9DA-B9F0-4DB6-9643-E76CC8290E6A}" presName="sibTrans" presStyleCnt="0"/>
      <dgm:spPr/>
    </dgm:pt>
    <dgm:pt modelId="{6130955B-7793-40BC-B502-4D749C656152}" type="pres">
      <dgm:prSet presAssocID="{4EF5EDDE-28A7-4A81-9EFD-8388E0339070}" presName="compNode" presStyleCnt="0"/>
      <dgm:spPr/>
    </dgm:pt>
    <dgm:pt modelId="{FF6F856C-4A24-454C-9B96-E39D49FB0C21}" type="pres">
      <dgm:prSet presAssocID="{4EF5EDDE-28A7-4A81-9EFD-8388E0339070}" presName="bgRect" presStyleLbl="bgShp" presStyleIdx="2" presStyleCnt="3"/>
      <dgm:spPr/>
    </dgm:pt>
    <dgm:pt modelId="{01BCAF9E-37A9-4ED0-9431-ED55788F6F82}" type="pres">
      <dgm:prSet presAssocID="{4EF5EDDE-28A7-4A81-9EFD-8388E0339070}" presName="iconRect" presStyleLbl="node1" presStyleIdx="2" presStyleCnt="3"/>
      <dgm:spPr/>
    </dgm:pt>
    <dgm:pt modelId="{070F9A61-6ADA-40D0-9A7F-5D2626AA9D96}" type="pres">
      <dgm:prSet presAssocID="{4EF5EDDE-28A7-4A81-9EFD-8388E0339070}" presName="spaceRect" presStyleCnt="0"/>
      <dgm:spPr/>
    </dgm:pt>
    <dgm:pt modelId="{C4F7FFD0-5440-4825-950B-8B07C6BA7365}" type="pres">
      <dgm:prSet presAssocID="{4EF5EDDE-28A7-4A81-9EFD-8388E0339070}" presName="parTx" presStyleLbl="revTx" presStyleIdx="2" presStyleCnt="3">
        <dgm:presLayoutVars>
          <dgm:chMax val="0"/>
          <dgm:chPref val="0"/>
        </dgm:presLayoutVars>
      </dgm:prSet>
      <dgm:spPr/>
      <dgm:t>
        <a:bodyPr/>
        <a:lstStyle/>
        <a:p>
          <a:endParaRPr lang="sv-SE"/>
        </a:p>
      </dgm:t>
    </dgm:pt>
  </dgm:ptLst>
  <dgm:cxnLst>
    <dgm:cxn modelId="{8CFA620D-CAE1-4E46-A913-0E4D06D07AEF}" type="presOf" srcId="{4EF5EDDE-28A7-4A81-9EFD-8388E0339070}" destId="{C4F7FFD0-5440-4825-950B-8B07C6BA7365}" srcOrd="0" destOrd="0" presId="urn:microsoft.com/office/officeart/2018/2/layout/IconVerticalSolidList"/>
    <dgm:cxn modelId="{EE24899A-348E-4BAA-8A71-604C47B943BD}" srcId="{D46A4976-3698-4DB7-B954-FAA9A559F29A}" destId="{366DF8D8-996E-4D1E-A283-AD74FD0DAF7C}" srcOrd="1" destOrd="0" parTransId="{910981F8-5EDC-4E98-9AF9-2B7D850722DB}" sibTransId="{1D6CF9DA-B9F0-4DB6-9643-E76CC8290E6A}"/>
    <dgm:cxn modelId="{47DDB66D-B03B-4DF6-9497-D458EA2C67A8}" srcId="{D46A4976-3698-4DB7-B954-FAA9A559F29A}" destId="{4EF5EDDE-28A7-4A81-9EFD-8388E0339070}" srcOrd="2" destOrd="0" parTransId="{0B0A7A09-F190-4176-9C4F-EACC36C7A605}" sibTransId="{D2F70D6C-7AA8-49AB-81B3-3A7DB1660CB2}"/>
    <dgm:cxn modelId="{934ADED3-93AF-46D7-A826-074AB59A103F}" type="presOf" srcId="{AB1B8D17-931F-464C-B935-9D1AB6749B20}" destId="{AB126FEB-3C9C-4047-B9AA-3EA5B906391E}" srcOrd="0" destOrd="0" presId="urn:microsoft.com/office/officeart/2018/2/layout/IconVerticalSolidList"/>
    <dgm:cxn modelId="{58E5B810-F9C8-4508-9276-AA8B78A4D9F4}" srcId="{D46A4976-3698-4DB7-B954-FAA9A559F29A}" destId="{AB1B8D17-931F-464C-B935-9D1AB6749B20}" srcOrd="0" destOrd="0" parTransId="{61EAB107-C631-417D-93B5-6A3C961881EE}" sibTransId="{ED7C1B8C-E554-4171-9464-181D07B3529A}"/>
    <dgm:cxn modelId="{1187FA24-0CC5-4502-87DF-EB6FFEADE87A}" type="presOf" srcId="{D46A4976-3698-4DB7-B954-FAA9A559F29A}" destId="{C99069BE-15F1-4475-BE5A-108CAFBA36BB}" srcOrd="0" destOrd="0" presId="urn:microsoft.com/office/officeart/2018/2/layout/IconVerticalSolidList"/>
    <dgm:cxn modelId="{A345B756-DD9B-478D-9D08-90E0B9DFC0DF}" type="presOf" srcId="{366DF8D8-996E-4D1E-A283-AD74FD0DAF7C}" destId="{AD7B393C-76FF-476C-9ED2-EA675DFA80E8}" srcOrd="0" destOrd="0" presId="urn:microsoft.com/office/officeart/2018/2/layout/IconVerticalSolidList"/>
    <dgm:cxn modelId="{BB72AAFE-7951-4800-A1F3-292512B2AA20}" type="presParOf" srcId="{C99069BE-15F1-4475-BE5A-108CAFBA36BB}" destId="{3853E68A-7950-42C3-8CD9-7F9B5D23BF32}" srcOrd="0" destOrd="0" presId="urn:microsoft.com/office/officeart/2018/2/layout/IconVerticalSolidList"/>
    <dgm:cxn modelId="{2024C2EE-9798-4E51-9D73-93A3A4F7B15B}" type="presParOf" srcId="{3853E68A-7950-42C3-8CD9-7F9B5D23BF32}" destId="{6224A862-2338-430D-BBDC-C5E0D0AA3393}" srcOrd="0" destOrd="0" presId="urn:microsoft.com/office/officeart/2018/2/layout/IconVerticalSolidList"/>
    <dgm:cxn modelId="{68AD8543-5A0C-49F7-A7F1-21761C6AC2A7}" type="presParOf" srcId="{3853E68A-7950-42C3-8CD9-7F9B5D23BF32}" destId="{B46F1E4F-C30C-487D-AE3C-BA69ACC2FDD5}" srcOrd="1" destOrd="0" presId="urn:microsoft.com/office/officeart/2018/2/layout/IconVerticalSolidList"/>
    <dgm:cxn modelId="{5817A9EB-7C9B-4BA4-BF11-E4D8D328D2F2}" type="presParOf" srcId="{3853E68A-7950-42C3-8CD9-7F9B5D23BF32}" destId="{35F61902-85F7-4A84-BD38-BE14B405465E}" srcOrd="2" destOrd="0" presId="urn:microsoft.com/office/officeart/2018/2/layout/IconVerticalSolidList"/>
    <dgm:cxn modelId="{EB088678-1817-4CDB-92E3-D09960A20D89}" type="presParOf" srcId="{3853E68A-7950-42C3-8CD9-7F9B5D23BF32}" destId="{AB126FEB-3C9C-4047-B9AA-3EA5B906391E}" srcOrd="3" destOrd="0" presId="urn:microsoft.com/office/officeart/2018/2/layout/IconVerticalSolidList"/>
    <dgm:cxn modelId="{1AF6B76D-0401-43B5-BB61-4201061DDFE6}" type="presParOf" srcId="{C99069BE-15F1-4475-BE5A-108CAFBA36BB}" destId="{3FAF8B11-7E02-4261-AC00-A7AD1A94536C}" srcOrd="1" destOrd="0" presId="urn:microsoft.com/office/officeart/2018/2/layout/IconVerticalSolidList"/>
    <dgm:cxn modelId="{BF790B3E-E69B-49EA-BF0A-765C859D2B59}" type="presParOf" srcId="{C99069BE-15F1-4475-BE5A-108CAFBA36BB}" destId="{98A136DC-801F-4AD8-B954-60D4B5BC59C2}" srcOrd="2" destOrd="0" presId="urn:microsoft.com/office/officeart/2018/2/layout/IconVerticalSolidList"/>
    <dgm:cxn modelId="{0601D91A-CFDD-4C31-AE35-1E334439F6DC}" type="presParOf" srcId="{98A136DC-801F-4AD8-B954-60D4B5BC59C2}" destId="{2BFFE5BD-7BEB-4D6C-8549-3A0E8E50F435}" srcOrd="0" destOrd="0" presId="urn:microsoft.com/office/officeart/2018/2/layout/IconVerticalSolidList"/>
    <dgm:cxn modelId="{A9B46772-7ABD-496E-B3B3-E9BB5F9CABF8}" type="presParOf" srcId="{98A136DC-801F-4AD8-B954-60D4B5BC59C2}" destId="{0A627C03-0943-4682-A03C-2349061847C4}" srcOrd="1" destOrd="0" presId="urn:microsoft.com/office/officeart/2018/2/layout/IconVerticalSolidList"/>
    <dgm:cxn modelId="{E47C453C-CBF2-4ED1-ACDA-F18A0A317F9D}" type="presParOf" srcId="{98A136DC-801F-4AD8-B954-60D4B5BC59C2}" destId="{80365ADD-B677-4CD6-9F59-DF0D3DD96CA5}" srcOrd="2" destOrd="0" presId="urn:microsoft.com/office/officeart/2018/2/layout/IconVerticalSolidList"/>
    <dgm:cxn modelId="{7A93C59F-81F2-4BE5-BA14-A7B55E7563BB}" type="presParOf" srcId="{98A136DC-801F-4AD8-B954-60D4B5BC59C2}" destId="{AD7B393C-76FF-476C-9ED2-EA675DFA80E8}" srcOrd="3" destOrd="0" presId="urn:microsoft.com/office/officeart/2018/2/layout/IconVerticalSolidList"/>
    <dgm:cxn modelId="{FAE35E1E-9FA0-4216-A43B-E3101D2896E5}" type="presParOf" srcId="{C99069BE-15F1-4475-BE5A-108CAFBA36BB}" destId="{AB1BF959-BCC7-42DA-B2E1-E1CA831F4096}" srcOrd="3" destOrd="0" presId="urn:microsoft.com/office/officeart/2018/2/layout/IconVerticalSolidList"/>
    <dgm:cxn modelId="{6C248FDC-DB00-4E9D-A6B5-59C0AC9B035D}" type="presParOf" srcId="{C99069BE-15F1-4475-BE5A-108CAFBA36BB}" destId="{6130955B-7793-40BC-B502-4D749C656152}" srcOrd="4" destOrd="0" presId="urn:microsoft.com/office/officeart/2018/2/layout/IconVerticalSolidList"/>
    <dgm:cxn modelId="{78C3952F-9001-4084-8402-B252E649F71B}" type="presParOf" srcId="{6130955B-7793-40BC-B502-4D749C656152}" destId="{FF6F856C-4A24-454C-9B96-E39D49FB0C21}" srcOrd="0" destOrd="0" presId="urn:microsoft.com/office/officeart/2018/2/layout/IconVerticalSolidList"/>
    <dgm:cxn modelId="{4FC3D7E7-A0B7-47C3-8352-A155B0C72FB0}" type="presParOf" srcId="{6130955B-7793-40BC-B502-4D749C656152}" destId="{01BCAF9E-37A9-4ED0-9431-ED55788F6F82}" srcOrd="1" destOrd="0" presId="urn:microsoft.com/office/officeart/2018/2/layout/IconVerticalSolidList"/>
    <dgm:cxn modelId="{C8815223-7FE1-4AE8-A21E-FD37E29F8BDE}" type="presParOf" srcId="{6130955B-7793-40BC-B502-4D749C656152}" destId="{070F9A61-6ADA-40D0-9A7F-5D2626AA9D96}" srcOrd="2" destOrd="0" presId="urn:microsoft.com/office/officeart/2018/2/layout/IconVerticalSolidList"/>
    <dgm:cxn modelId="{B3B15950-1091-4B6A-B304-E2612D570B8F}" type="presParOf" srcId="{6130955B-7793-40BC-B502-4D749C656152}" destId="{C4F7FFD0-5440-4825-950B-8B07C6BA73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4A862-2338-430D-BBDC-C5E0D0AA3393}">
      <dsp:nvSpPr>
        <dsp:cNvPr id="0" name=""/>
        <dsp:cNvSpPr/>
      </dsp:nvSpPr>
      <dsp:spPr>
        <a:xfrm>
          <a:off x="0" y="552"/>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F1E4F-C30C-487D-AE3C-BA69ACC2FDD5}">
      <dsp:nvSpPr>
        <dsp:cNvPr id="0" name=""/>
        <dsp:cNvSpPr/>
      </dsp:nvSpPr>
      <dsp:spPr>
        <a:xfrm>
          <a:off x="391077" y="291436"/>
          <a:ext cx="711049" cy="71104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26FEB-3C9C-4047-B9AA-3EA5B906391E}">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lvl="0" algn="l" defTabSz="977900">
            <a:lnSpc>
              <a:spcPct val="100000"/>
            </a:lnSpc>
            <a:spcBef>
              <a:spcPct val="0"/>
            </a:spcBef>
            <a:spcAft>
              <a:spcPct val="35000"/>
            </a:spcAft>
          </a:pPr>
          <a:r>
            <a:rPr lang="en-US" sz="2200" kern="1200"/>
            <a:t>Arbetet i föreningen startade under 2019</a:t>
          </a:r>
        </a:p>
      </dsp:txBody>
      <dsp:txXfrm>
        <a:off x="1493203" y="552"/>
        <a:ext cx="6736396" cy="1292816"/>
      </dsp:txXfrm>
    </dsp:sp>
    <dsp:sp modelId="{2BFFE5BD-7BEB-4D6C-8549-3A0E8E50F435}">
      <dsp:nvSpPr>
        <dsp:cNvPr id="0" name=""/>
        <dsp:cNvSpPr/>
      </dsp:nvSpPr>
      <dsp:spPr>
        <a:xfrm>
          <a:off x="0" y="1616573"/>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27C03-0943-4682-A03C-2349061847C4}">
      <dsp:nvSpPr>
        <dsp:cNvPr id="0" name=""/>
        <dsp:cNvSpPr/>
      </dsp:nvSpPr>
      <dsp:spPr>
        <a:xfrm>
          <a:off x="391077" y="1907456"/>
          <a:ext cx="711049" cy="71104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B393C-76FF-476C-9ED2-EA675DFA80E8}">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lvl="0" algn="l" defTabSz="977900">
            <a:lnSpc>
              <a:spcPct val="100000"/>
            </a:lnSpc>
            <a:spcBef>
              <a:spcPct val="0"/>
            </a:spcBef>
            <a:spcAft>
              <a:spcPct val="35000"/>
            </a:spcAft>
          </a:pPr>
          <a:r>
            <a:rPr lang="en-US" sz="2200" kern="1200"/>
            <a:t>Representanter </a:t>
          </a:r>
          <a:r>
            <a:rPr lang="en-US" sz="2200" kern="1200" err="1"/>
            <a:t>för</a:t>
          </a:r>
          <a:r>
            <a:rPr lang="en-US" sz="2200" kern="1200"/>
            <a:t> </a:t>
          </a:r>
          <a:r>
            <a:rPr lang="en-US" sz="2200" kern="1200" err="1"/>
            <a:t>spelare</a:t>
          </a:r>
          <a:r>
            <a:rPr lang="en-US" sz="2200" kern="1200"/>
            <a:t>, </a:t>
          </a:r>
          <a:r>
            <a:rPr lang="en-US" sz="2200" kern="1200" err="1"/>
            <a:t>ledare</a:t>
          </a:r>
          <a:r>
            <a:rPr lang="en-US" sz="2200" kern="1200"/>
            <a:t>, </a:t>
          </a:r>
          <a:r>
            <a:rPr lang="en-US" sz="2200" kern="1200" err="1"/>
            <a:t>föräldrar</a:t>
          </a:r>
          <a:r>
            <a:rPr lang="en-US" sz="2200" kern="1200"/>
            <a:t> </a:t>
          </a:r>
          <a:r>
            <a:rPr lang="en-US" sz="2200" kern="1200" err="1"/>
            <a:t>och</a:t>
          </a:r>
          <a:r>
            <a:rPr lang="en-US" sz="2200" kern="1200"/>
            <a:t> </a:t>
          </a:r>
          <a:r>
            <a:rPr lang="en-US" sz="2200" kern="1200" err="1"/>
            <a:t>styrelse</a:t>
          </a:r>
          <a:r>
            <a:rPr lang="en-US" sz="2200" kern="1200"/>
            <a:t> </a:t>
          </a:r>
          <a:r>
            <a:rPr lang="en-US" sz="2200" kern="1200" err="1"/>
            <a:t>skapade</a:t>
          </a:r>
          <a:r>
            <a:rPr lang="en-US" sz="2200" kern="1200"/>
            <a:t> under </a:t>
          </a:r>
          <a:r>
            <a:rPr lang="en-US" sz="2200" kern="1200" err="1"/>
            <a:t>ett</a:t>
          </a:r>
          <a:r>
            <a:rPr lang="en-US" sz="2200" kern="1200"/>
            <a:t> </a:t>
          </a:r>
          <a:r>
            <a:rPr lang="en-US" sz="2200" kern="1200" err="1"/>
            <a:t>antal</a:t>
          </a:r>
          <a:r>
            <a:rPr lang="en-US" sz="2200" kern="1200"/>
            <a:t> </a:t>
          </a:r>
          <a:r>
            <a:rPr lang="en-US" sz="2200" kern="1200" err="1"/>
            <a:t>träffar</a:t>
          </a:r>
          <a:r>
            <a:rPr lang="en-US" sz="2200" kern="1200"/>
            <a:t> </a:t>
          </a:r>
          <a:r>
            <a:rPr lang="en-US" sz="2200" kern="1200" err="1"/>
            <a:t>en</a:t>
          </a:r>
          <a:r>
            <a:rPr lang="en-US" sz="2200" kern="1200"/>
            <a:t> </a:t>
          </a:r>
          <a:r>
            <a:rPr lang="en-US" sz="2200" kern="1200" err="1"/>
            <a:t>handlingsplan</a:t>
          </a:r>
          <a:r>
            <a:rPr lang="en-US" sz="2200" kern="1200"/>
            <a:t>.</a:t>
          </a:r>
        </a:p>
      </dsp:txBody>
      <dsp:txXfrm>
        <a:off x="1493203" y="1616573"/>
        <a:ext cx="6736396" cy="1292816"/>
      </dsp:txXfrm>
    </dsp:sp>
    <dsp:sp modelId="{FF6F856C-4A24-454C-9B96-E39D49FB0C21}">
      <dsp:nvSpPr>
        <dsp:cNvPr id="0" name=""/>
        <dsp:cNvSpPr/>
      </dsp:nvSpPr>
      <dsp:spPr>
        <a:xfrm>
          <a:off x="0" y="3232593"/>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CAF9E-37A9-4ED0-9431-ED55788F6F82}">
      <dsp:nvSpPr>
        <dsp:cNvPr id="0" name=""/>
        <dsp:cNvSpPr/>
      </dsp:nvSpPr>
      <dsp:spPr>
        <a:xfrm>
          <a:off x="391077" y="3523477"/>
          <a:ext cx="711049" cy="711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7FFD0-5440-4825-950B-8B07C6BA7365}">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lvl="0" algn="l" defTabSz="977900">
            <a:lnSpc>
              <a:spcPct val="100000"/>
            </a:lnSpc>
            <a:spcBef>
              <a:spcPct val="0"/>
            </a:spcBef>
            <a:spcAft>
              <a:spcPct val="35000"/>
            </a:spcAft>
          </a:pPr>
          <a:r>
            <a:rPr lang="en-US" sz="2200" kern="1200"/>
            <a:t>Arbetet gjordes i samverkan med RF SISU och Rädda Barnen.</a:t>
          </a:r>
        </a:p>
      </dsp:txBody>
      <dsp:txXfrm>
        <a:off x="1493203" y="3232593"/>
        <a:ext cx="6736396" cy="12928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7" cy="511731"/>
          </a:xfrm>
          <a:prstGeom prst="rect">
            <a:avLst/>
          </a:prstGeom>
        </p:spPr>
        <p:txBody>
          <a:bodyPr vert="horz" lIns="99067" tIns="49534" rIns="99067" bIns="49534" rtlCol="0"/>
          <a:lstStyle>
            <a:lvl1pPr algn="l">
              <a:defRPr sz="1300"/>
            </a:lvl1pPr>
          </a:lstStyle>
          <a:p>
            <a:endParaRPr lang="en-US" dirty="0"/>
          </a:p>
        </p:txBody>
      </p:sp>
      <p:sp>
        <p:nvSpPr>
          <p:cNvPr id="3" name="Date Placeholder 2"/>
          <p:cNvSpPr>
            <a:spLocks noGrp="1"/>
          </p:cNvSpPr>
          <p:nvPr>
            <p:ph type="dt" idx="1"/>
          </p:nvPr>
        </p:nvSpPr>
        <p:spPr>
          <a:xfrm>
            <a:off x="4023993" y="1"/>
            <a:ext cx="3078427" cy="511731"/>
          </a:xfrm>
          <a:prstGeom prst="rect">
            <a:avLst/>
          </a:prstGeom>
        </p:spPr>
        <p:txBody>
          <a:bodyPr vert="horz" lIns="99067" tIns="49534" rIns="99067" bIns="49534" rtlCol="0"/>
          <a:lstStyle>
            <a:lvl1pPr algn="r">
              <a:defRPr sz="1300"/>
            </a:lvl1pPr>
          </a:lstStyle>
          <a:p>
            <a:fld id="{8DCAB763-BBD5-436D-997D-6E7D8D68A1B3}" type="datetimeFigureOut">
              <a:rPr lang="en-US" smtClean="0"/>
              <a:pPr/>
              <a:t>3/28/2022</a:t>
            </a:fld>
            <a:endParaRPr lang="en-US" dirty="0"/>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9067" tIns="49534" rIns="99067" bIns="49534" rtlCol="0" anchor="ctr"/>
          <a:lstStyle/>
          <a:p>
            <a:endParaRPr lang="en-US" dirty="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67" tIns="49534" rIns="99067" bIns="4953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8427" cy="511731"/>
          </a:xfrm>
          <a:prstGeom prst="rect">
            <a:avLst/>
          </a:prstGeom>
        </p:spPr>
        <p:txBody>
          <a:bodyPr vert="horz" lIns="99067" tIns="49534" rIns="99067" bIns="4953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993" y="9721107"/>
            <a:ext cx="3078427" cy="511731"/>
          </a:xfrm>
          <a:prstGeom prst="rect">
            <a:avLst/>
          </a:prstGeom>
        </p:spPr>
        <p:txBody>
          <a:bodyPr vert="horz" lIns="99067" tIns="49534" rIns="99067" bIns="49534" rtlCol="0" anchor="b"/>
          <a:lstStyle>
            <a:lvl1pPr algn="r">
              <a:defRPr sz="1300"/>
            </a:lvl1pPr>
          </a:lstStyle>
          <a:p>
            <a:fld id="{5650FF4D-175F-4B37-A915-02EB584EB40E}" type="slidenum">
              <a:rPr lang="en-US" smtClean="0"/>
              <a:pPr/>
              <a:t>‹#›</a:t>
            </a:fld>
            <a:endParaRPr lang="en-US" dirty="0"/>
          </a:p>
        </p:txBody>
      </p:sp>
    </p:spTree>
    <p:extLst>
      <p:ext uri="{BB962C8B-B14F-4D97-AF65-F5344CB8AC3E}">
        <p14:creationId xmlns:p14="http://schemas.microsoft.com/office/powerpoint/2010/main" val="212929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a:t>
            </a:fld>
            <a:endParaRPr lang="en-US" dirty="0"/>
          </a:p>
        </p:txBody>
      </p:sp>
    </p:spTree>
    <p:extLst>
      <p:ext uri="{BB962C8B-B14F-4D97-AF65-F5344CB8AC3E}">
        <p14:creationId xmlns:p14="http://schemas.microsoft.com/office/powerpoint/2010/main" val="311611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a:t>
            </a:fld>
            <a:endParaRPr lang="en-US" dirty="0"/>
          </a:p>
        </p:txBody>
      </p:sp>
    </p:spTree>
    <p:extLst>
      <p:ext uri="{BB962C8B-B14F-4D97-AF65-F5344CB8AC3E}">
        <p14:creationId xmlns:p14="http://schemas.microsoft.com/office/powerpoint/2010/main" val="142631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Klicka för GUL markering</a:t>
            </a:r>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a:t>
            </a:fld>
            <a:endParaRPr lang="en-US" dirty="0"/>
          </a:p>
        </p:txBody>
      </p:sp>
    </p:spTree>
    <p:extLst>
      <p:ext uri="{BB962C8B-B14F-4D97-AF65-F5344CB8AC3E}">
        <p14:creationId xmlns:p14="http://schemas.microsoft.com/office/powerpoint/2010/main" val="58650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8</a:t>
            </a:fld>
            <a:endParaRPr lang="en-US" dirty="0"/>
          </a:p>
        </p:txBody>
      </p:sp>
    </p:spTree>
    <p:extLst>
      <p:ext uri="{BB962C8B-B14F-4D97-AF65-F5344CB8AC3E}">
        <p14:creationId xmlns:p14="http://schemas.microsoft.com/office/powerpoint/2010/main" val="408371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9</a:t>
            </a:fld>
            <a:endParaRPr lang="en-US" dirty="0"/>
          </a:p>
        </p:txBody>
      </p:sp>
    </p:spTree>
    <p:extLst>
      <p:ext uri="{BB962C8B-B14F-4D97-AF65-F5344CB8AC3E}">
        <p14:creationId xmlns:p14="http://schemas.microsoft.com/office/powerpoint/2010/main" val="100469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12</a:t>
            </a:fld>
            <a:endParaRPr lang="en-US" dirty="0"/>
          </a:p>
        </p:txBody>
      </p:sp>
    </p:spTree>
    <p:extLst>
      <p:ext uri="{BB962C8B-B14F-4D97-AF65-F5344CB8AC3E}">
        <p14:creationId xmlns:p14="http://schemas.microsoft.com/office/powerpoint/2010/main" val="140709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223"/>
            <a:ext cx="7772400" cy="1470025"/>
          </a:xfrm>
        </p:spPr>
        <p:txBody>
          <a:bodyPr/>
          <a:lstStyle>
            <a:lvl1pPr>
              <a:defRPr baseline="0"/>
            </a:lvl1pPr>
          </a:lstStyle>
          <a:p>
            <a:r>
              <a:rPr lang="sv-SE"/>
              <a:t>Klicka här för att ändra format</a:t>
            </a:r>
            <a:endParaRPr lang="en-US" dirty="0"/>
          </a:p>
        </p:txBody>
      </p:sp>
      <p:sp>
        <p:nvSpPr>
          <p:cNvPr id="4" name="Date Placeholder 3"/>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dirty="0"/>
          </a:p>
        </p:txBody>
      </p:sp>
      <p:pic>
        <p:nvPicPr>
          <p:cNvPr id="1027" name="Picture 3" descr="C:\Documents and Settings\Ope\Desktop\Ope IF lagerblad (krans) n2 kopia.JPG"/>
          <p:cNvPicPr>
            <a:picLocks noChangeAspect="1" noChangeArrowheads="1"/>
          </p:cNvPicPr>
          <p:nvPr userDrawn="1"/>
        </p:nvPicPr>
        <p:blipFill>
          <a:blip r:embed="rId2" cstate="print"/>
          <a:srcRect/>
          <a:stretch>
            <a:fillRect/>
          </a:stretch>
        </p:blipFill>
        <p:spPr bwMode="auto">
          <a:xfrm>
            <a:off x="2602800" y="140072"/>
            <a:ext cx="4216400" cy="39370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dirty="0"/>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dirty="0"/>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dirty="0"/>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dirty="0"/>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dirty="0"/>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1BA8AAB-46CD-4A04-AD31-79E4D3AE80D0}" type="slidenum">
              <a:rPr lang="en-US" smtClean="0"/>
              <a:pPr/>
              <a:t>‹#›</a:t>
            </a:fld>
            <a:endParaRPr lang="en-US" dirty="0"/>
          </a:p>
        </p:txBody>
      </p:sp>
      <p:pic>
        <p:nvPicPr>
          <p:cNvPr id="10"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1BA8AAB-46CD-4A04-AD31-79E4D3AE80D0}" type="slidenum">
              <a:rPr lang="en-US" smtClean="0"/>
              <a:pPr/>
              <a:t>‹#›</a:t>
            </a:fld>
            <a:endParaRPr lang="en-US" dirty="0"/>
          </a:p>
        </p:txBody>
      </p:sp>
      <p:pic>
        <p:nvPicPr>
          <p:cNvPr id="6"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91BA8AAB-46CD-4A04-AD31-79E4D3AE80D0}" type="slidenum">
              <a:rPr lang="en-US" smtClean="0"/>
              <a:pPr/>
              <a:t>‹#›</a:t>
            </a:fld>
            <a:endParaRPr lang="en-US" dirty="0"/>
          </a:p>
        </p:txBody>
      </p:sp>
      <p:pic>
        <p:nvPicPr>
          <p:cNvPr id="5"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dirty="0"/>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9E1348-C1BC-4A44-B44E-7C84DCB70787}" type="datetimeFigureOut">
              <a:rPr lang="en-US" smtClean="0"/>
              <a:pPr/>
              <a:t>3/28/2022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dirty="0"/>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E1348-C1BC-4A44-B44E-7C84DCB70787}" type="datetimeFigureOut">
              <a:rPr lang="en-US" smtClean="0"/>
              <a:pPr/>
              <a:t>3/28/2022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A8AAB-46CD-4A04-AD31-79E4D3AE80D0}" type="slidenum">
              <a:rPr lang="en-US" smtClean="0"/>
              <a:pPr/>
              <a:t>‹#›</a:t>
            </a:fld>
            <a:endParaRPr lang="en-US" dirty="0"/>
          </a:p>
        </p:txBody>
      </p:sp>
      <p:sp>
        <p:nvSpPr>
          <p:cNvPr id="7" name="TextBox 6"/>
          <p:cNvSpPr txBox="1"/>
          <p:nvPr/>
        </p:nvSpPr>
        <p:spPr>
          <a:xfrm>
            <a:off x="3441850" y="6392361"/>
            <a:ext cx="226029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t>Ope IF – Möjligheternas</a:t>
            </a:r>
            <a:r>
              <a:rPr lang="sv-SE" sz="1200" baseline="0" dirty="0"/>
              <a:t> Förening</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tryggidrott@opeif.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365104"/>
            <a:ext cx="7772400" cy="1470025"/>
          </a:xfrm>
        </p:spPr>
        <p:txBody>
          <a:bodyPr>
            <a:normAutofit fontScale="90000"/>
          </a:bodyPr>
          <a:lstStyle/>
          <a:p>
            <a:r>
              <a:rPr lang="en-US" dirty="0" err="1" smtClean="0"/>
              <a:t>Träff</a:t>
            </a:r>
            <a:r>
              <a:rPr lang="en-US" dirty="0" smtClean="0"/>
              <a:t> 4</a:t>
            </a:r>
            <a:br>
              <a:rPr lang="en-US" dirty="0" smtClean="0"/>
            </a:br>
            <a:r>
              <a:rPr lang="en-US" dirty="0" err="1" smtClean="0"/>
              <a:t>Trygghetsansvar</a:t>
            </a:r>
            <a:r>
              <a:rPr lang="en-US" dirty="0" smtClean="0"/>
              <a:t/>
            </a:r>
            <a:br>
              <a:rPr lang="en-US" dirty="0" smtClean="0"/>
            </a:br>
            <a:r>
              <a:rPr lang="en-US" dirty="0" smtClean="0"/>
              <a:t>28/3 2022</a:t>
            </a:r>
            <a:endParaRPr lang="en-US" dirty="0"/>
          </a:p>
        </p:txBody>
      </p:sp>
      <p:sp>
        <p:nvSpPr>
          <p:cNvPr id="3" name="Rektangel 2"/>
          <p:cNvSpPr/>
          <p:nvPr/>
        </p:nvSpPr>
        <p:spPr>
          <a:xfrm>
            <a:off x="3792569" y="6093296"/>
            <a:ext cx="1698414" cy="307777"/>
          </a:xfrm>
          <a:prstGeom prst="rect">
            <a:avLst/>
          </a:prstGeom>
        </p:spPr>
        <p:txBody>
          <a:bodyPr wrap="none">
            <a:spAutoFit/>
          </a:bodyPr>
          <a:lstStyle/>
          <a:p>
            <a:r>
              <a:rPr lang="sv-SE" sz="1400" dirty="0"/>
              <a:t>tryggidrott@opeif.se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Begrepp</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404" y="3912086"/>
            <a:ext cx="8201855" cy="1675795"/>
          </a:xfr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55" y="2485585"/>
            <a:ext cx="8335913" cy="1721845"/>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89" y="1380448"/>
            <a:ext cx="7944781" cy="1400480"/>
          </a:xfrm>
          <a:prstGeom prst="rect">
            <a:avLst/>
          </a:prstGeom>
        </p:spPr>
      </p:pic>
      <p:pic>
        <p:nvPicPr>
          <p:cNvPr id="7" name="Bildobjekt 6"/>
          <p:cNvPicPr>
            <a:picLocks noChangeAspect="1"/>
          </p:cNvPicPr>
          <p:nvPr/>
        </p:nvPicPr>
        <p:blipFill>
          <a:blip r:embed="rId5"/>
          <a:stretch>
            <a:fillRect/>
          </a:stretch>
        </p:blipFill>
        <p:spPr>
          <a:xfrm>
            <a:off x="3378789" y="4942310"/>
            <a:ext cx="2282379" cy="1383242"/>
          </a:xfrm>
          <a:prstGeom prst="rect">
            <a:avLst/>
          </a:prstGeom>
        </p:spPr>
      </p:pic>
    </p:spTree>
    <p:extLst>
      <p:ext uri="{BB962C8B-B14F-4D97-AF65-F5344CB8AC3E}">
        <p14:creationId xmlns:p14="http://schemas.microsoft.com/office/powerpoint/2010/main" val="17594069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210" y="1417638"/>
            <a:ext cx="7947580" cy="4633171"/>
          </a:xfrm>
        </p:spPr>
      </p:pic>
      <p:sp>
        <p:nvSpPr>
          <p:cNvPr id="5" name="Rektangel 4"/>
          <p:cNvSpPr/>
          <p:nvPr/>
        </p:nvSpPr>
        <p:spPr>
          <a:xfrm>
            <a:off x="2555776" y="4005064"/>
            <a:ext cx="1584176" cy="216024"/>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677606" y="5157192"/>
            <a:ext cx="1584176" cy="216024"/>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4427984" y="2942463"/>
            <a:ext cx="1584176" cy="216024"/>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50" name="Picture 2" descr="Rädda Barnen får Drömprojekt - Postkodlotter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157192"/>
            <a:ext cx="2400201" cy="160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47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Handlingsplanen</a:t>
            </a:r>
            <a:endParaRPr lang="sv-SE" dirty="0"/>
          </a:p>
        </p:txBody>
      </p:sp>
      <p:sp>
        <p:nvSpPr>
          <p:cNvPr id="3" name="Platshållare för innehåll 2"/>
          <p:cNvSpPr>
            <a:spLocks noGrp="1"/>
          </p:cNvSpPr>
          <p:nvPr>
            <p:ph idx="1"/>
          </p:nvPr>
        </p:nvSpPr>
        <p:spPr/>
        <p:txBody>
          <a:bodyPr>
            <a:normAutofit/>
          </a:bodyPr>
          <a:lstStyle/>
          <a:p>
            <a:r>
              <a:rPr lang="sv-SE" sz="2800" dirty="0"/>
              <a:t>Syftet med handlingsplanen är att vägleda förtroendevalda, ledare aktiva och föräldrar i frågor som rör mobbning, diskriminering och kränkande behandling.</a:t>
            </a:r>
          </a:p>
          <a:p>
            <a:r>
              <a:rPr lang="sv-SE" sz="2800" dirty="0"/>
              <a:t>Handlingsplanen är ett verktyg for oss alla om tråkiga situationen uppstår</a:t>
            </a:r>
            <a:r>
              <a:rPr lang="sv-SE" sz="2800" dirty="0" smtClean="0"/>
              <a:t>.</a:t>
            </a:r>
          </a:p>
          <a:p>
            <a:r>
              <a:rPr lang="sv-SE" sz="2800" dirty="0" smtClean="0"/>
              <a:t>Trygghetsarbetet bygger på </a:t>
            </a:r>
            <a:r>
              <a:rPr lang="sv-SE" sz="2800" b="1" dirty="0" smtClean="0"/>
              <a:t>trygghetsansvariga,</a:t>
            </a:r>
            <a:r>
              <a:rPr lang="sv-SE" sz="2800" dirty="0" smtClean="0"/>
              <a:t> i varje lag!</a:t>
            </a:r>
          </a:p>
          <a:p>
            <a:r>
              <a:rPr lang="sv-SE" sz="2800" dirty="0" smtClean="0"/>
              <a:t>Trygghetsansvarig agerar kontaktperson i laget</a:t>
            </a:r>
            <a:endParaRPr lang="sv-SE" sz="2800" dirty="0"/>
          </a:p>
          <a:p>
            <a:pPr marL="0" indent="0">
              <a:buNone/>
            </a:pPr>
            <a:endParaRPr lang="sv-SE" sz="1600" dirty="0"/>
          </a:p>
        </p:txBody>
      </p:sp>
    </p:spTree>
    <p:extLst>
      <p:ext uri="{BB962C8B-B14F-4D97-AF65-F5344CB8AC3E}">
        <p14:creationId xmlns:p14="http://schemas.microsoft.com/office/powerpoint/2010/main" val="12892219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Värdeord i OPE IF</a:t>
            </a:r>
            <a:endParaRPr lang="sv-SE" dirty="0"/>
          </a:p>
        </p:txBody>
      </p:sp>
      <p:sp>
        <p:nvSpPr>
          <p:cNvPr id="3" name="Platshållare för innehåll 2"/>
          <p:cNvSpPr>
            <a:spLocks noGrp="1"/>
          </p:cNvSpPr>
          <p:nvPr>
            <p:ph idx="1"/>
          </p:nvPr>
        </p:nvSpPr>
        <p:spPr>
          <a:xfrm>
            <a:off x="457200" y="1600201"/>
            <a:ext cx="8229600" cy="820688"/>
          </a:xfrm>
        </p:spPr>
        <p:txBody>
          <a:bodyPr>
            <a:normAutofit/>
          </a:bodyPr>
          <a:lstStyle/>
          <a:p>
            <a:pPr marL="0" indent="0" algn="ctr">
              <a:buNone/>
            </a:pPr>
            <a:r>
              <a:rPr lang="sv-SE" dirty="0" smtClean="0"/>
              <a:t>GLÄDJE – KAMRATSKAP – ENGAGEMANG</a:t>
            </a:r>
          </a:p>
          <a:p>
            <a:pPr marL="0" indent="0" algn="ctr">
              <a:buNone/>
            </a:pPr>
            <a:endParaRPr lang="sv-SE" dirty="0"/>
          </a:p>
          <a:p>
            <a:pPr marL="0" indent="0" algn="ctr">
              <a:buNone/>
            </a:pPr>
            <a:endParaRPr lang="sv-SE" dirty="0"/>
          </a:p>
        </p:txBody>
      </p:sp>
      <p:sp>
        <p:nvSpPr>
          <p:cNvPr id="4" name="Platshållare för innehåll 2"/>
          <p:cNvSpPr txBox="1">
            <a:spLocks/>
          </p:cNvSpPr>
          <p:nvPr/>
        </p:nvSpPr>
        <p:spPr>
          <a:xfrm>
            <a:off x="442654" y="2996952"/>
            <a:ext cx="822960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sv-SE" dirty="0" smtClean="0"/>
          </a:p>
          <a:p>
            <a:pPr marL="0" indent="0" algn="ctr">
              <a:buFont typeface="Arial" pitchFamily="34" charset="0"/>
              <a:buNone/>
            </a:pPr>
            <a:endParaRPr lang="sv-SE" dirty="0" smtClean="0"/>
          </a:p>
          <a:p>
            <a:pPr marL="0" indent="0" algn="ctr">
              <a:buFont typeface="Arial" pitchFamily="34" charset="0"/>
              <a:buNone/>
            </a:pPr>
            <a:endParaRPr lang="sv-SE" dirty="0"/>
          </a:p>
        </p:txBody>
      </p:sp>
      <p:pic>
        <p:nvPicPr>
          <p:cNvPr id="5" name="Bildobjekt 4"/>
          <p:cNvPicPr>
            <a:picLocks noChangeAspect="1"/>
          </p:cNvPicPr>
          <p:nvPr/>
        </p:nvPicPr>
        <p:blipFill rotWithShape="1">
          <a:blip r:embed="rId2"/>
          <a:srcRect b="7475"/>
          <a:stretch/>
        </p:blipFill>
        <p:spPr>
          <a:xfrm>
            <a:off x="2170333" y="2450095"/>
            <a:ext cx="4774241" cy="3397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38676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VIKTIGT!</a:t>
            </a:r>
            <a:endParaRPr lang="sv-SE" dirty="0"/>
          </a:p>
        </p:txBody>
      </p:sp>
      <p:sp>
        <p:nvSpPr>
          <p:cNvPr id="3" name="Platshållare för innehåll 2"/>
          <p:cNvSpPr>
            <a:spLocks noGrp="1"/>
          </p:cNvSpPr>
          <p:nvPr>
            <p:ph idx="1"/>
          </p:nvPr>
        </p:nvSpPr>
        <p:spPr>
          <a:xfrm>
            <a:off x="1434480" y="1417638"/>
            <a:ext cx="6275040" cy="4752528"/>
          </a:xfrm>
        </p:spPr>
        <p:txBody>
          <a:bodyPr>
            <a:normAutofit/>
          </a:bodyPr>
          <a:lstStyle/>
          <a:p>
            <a:pPr marL="0" indent="0">
              <a:buNone/>
            </a:pPr>
            <a:endParaRPr lang="sv-SE" dirty="0"/>
          </a:p>
          <a:p>
            <a:r>
              <a:rPr lang="sv-SE" dirty="0" smtClean="0"/>
              <a:t>Knyta an till orden, skapa relation</a:t>
            </a:r>
          </a:p>
          <a:p>
            <a:r>
              <a:rPr lang="sv-SE" dirty="0" smtClean="0"/>
              <a:t>Alla ska erbjudas vara med</a:t>
            </a:r>
          </a:p>
          <a:p>
            <a:r>
              <a:rPr lang="sv-SE" dirty="0" smtClean="0"/>
              <a:t>En gemensam karta, en plattform </a:t>
            </a:r>
            <a:endParaRPr lang="sv-SE" dirty="0"/>
          </a:p>
        </p:txBody>
      </p:sp>
      <p:sp>
        <p:nvSpPr>
          <p:cNvPr id="4" name="AutoShape 2" descr="Mannen, frågetecken och pilar — Stock Vektor © jamdesign #520845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5" name="Bildobjekt 4"/>
          <p:cNvPicPr>
            <a:picLocks noChangeAspect="1"/>
          </p:cNvPicPr>
          <p:nvPr/>
        </p:nvPicPr>
        <p:blipFill>
          <a:blip r:embed="rId2"/>
          <a:stretch>
            <a:fillRect/>
          </a:stretch>
        </p:blipFill>
        <p:spPr>
          <a:xfrm>
            <a:off x="1455200" y="1417638"/>
            <a:ext cx="6275040" cy="52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41647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Övning</a:t>
            </a:r>
            <a:endParaRPr lang="sv-SE" dirty="0"/>
          </a:p>
        </p:txBody>
      </p:sp>
      <p:sp>
        <p:nvSpPr>
          <p:cNvPr id="3" name="Platshållare för innehåll 2"/>
          <p:cNvSpPr>
            <a:spLocks noGrp="1"/>
          </p:cNvSpPr>
          <p:nvPr>
            <p:ph idx="1"/>
          </p:nvPr>
        </p:nvSpPr>
        <p:spPr>
          <a:xfrm>
            <a:off x="457200" y="1600200"/>
            <a:ext cx="8435280" cy="4525963"/>
          </a:xfrm>
        </p:spPr>
        <p:txBody>
          <a:bodyPr>
            <a:normAutofit/>
          </a:bodyPr>
          <a:lstStyle/>
          <a:p>
            <a:pPr marL="514350" indent="-514350">
              <a:buFont typeface="+mj-lt"/>
              <a:buAutoNum type="arabicPeriod"/>
            </a:pPr>
            <a:r>
              <a:rPr lang="sv-SE" dirty="0" smtClean="0"/>
              <a:t>Ta fram några synonymer till orden, ett i taget GLÄDJE - KAMRATSKAP – ENGAGEMANG</a:t>
            </a:r>
          </a:p>
          <a:p>
            <a:pPr lvl="1"/>
            <a:r>
              <a:rPr lang="sv-SE" dirty="0"/>
              <a:t>Alla är delaktiga, bjud in varandra</a:t>
            </a:r>
          </a:p>
          <a:p>
            <a:pPr marL="514350" indent="-514350">
              <a:buFont typeface="+mj-lt"/>
              <a:buAutoNum type="arabicPeriod"/>
            </a:pPr>
            <a:endParaRPr lang="sv-SE" dirty="0" smtClean="0"/>
          </a:p>
          <a:p>
            <a:pPr marL="514350" indent="-514350">
              <a:buFont typeface="+mj-lt"/>
              <a:buAutoNum type="arabicPeriod"/>
            </a:pPr>
            <a:r>
              <a:rPr lang="sv-SE" dirty="0" smtClean="0"/>
              <a:t>Formulera en mening som beskriver ordet på ett så kraftfullt sätt som möjligt</a:t>
            </a:r>
          </a:p>
          <a:p>
            <a:pPr lvl="1"/>
            <a:r>
              <a:rPr lang="sv-SE" dirty="0" smtClean="0"/>
              <a:t>Inled meningen med ”Vi i </a:t>
            </a:r>
            <a:r>
              <a:rPr lang="sv-SE" dirty="0" err="1" smtClean="0"/>
              <a:t>Ope</a:t>
            </a:r>
            <a:r>
              <a:rPr lang="sv-SE" dirty="0" smtClean="0"/>
              <a:t> IF…” Använd synonymerna, lek med ord och ordföljd</a:t>
            </a:r>
          </a:p>
          <a:p>
            <a:pPr marL="971550" lvl="1" indent="-514350">
              <a:buFont typeface="+mj-lt"/>
              <a:buAutoNum type="arabicPeriod"/>
            </a:pPr>
            <a:endParaRPr lang="sv-SE" dirty="0"/>
          </a:p>
        </p:txBody>
      </p:sp>
    </p:spTree>
    <p:extLst>
      <p:ext uri="{BB962C8B-B14F-4D97-AF65-F5344CB8AC3E}">
        <p14:creationId xmlns:p14="http://schemas.microsoft.com/office/powerpoint/2010/main" val="550192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000"/>
                                        <p:tgtEl>
                                          <p:spTgt spid="3">
                                            <p:txEl>
                                              <p:pRg st="3" end="3"/>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2204864"/>
            <a:ext cx="8679143" cy="1143000"/>
          </a:xfrm>
        </p:spPr>
        <p:txBody>
          <a:bodyPr>
            <a:normAutofit fontScale="90000"/>
          </a:bodyPr>
          <a:lstStyle/>
          <a:p>
            <a:r>
              <a:rPr lang="sv-SE" dirty="0" smtClean="0"/>
              <a:t>TACK för visat intresse!</a:t>
            </a:r>
            <a:br>
              <a:rPr lang="sv-SE" dirty="0" smtClean="0"/>
            </a:br>
            <a:r>
              <a:rPr lang="sv-SE" dirty="0"/>
              <a:t/>
            </a:r>
            <a:br>
              <a:rPr lang="sv-SE" dirty="0"/>
            </a:br>
            <a:r>
              <a:rPr lang="sv-SE" dirty="0" smtClean="0">
                <a:hlinkClick r:id="rId2"/>
              </a:rPr>
              <a:t>tryggidrott@opeif.se</a:t>
            </a:r>
            <a:r>
              <a:rPr lang="sv-SE" dirty="0"/>
              <a:t/>
            </a:r>
            <a:br>
              <a:rPr lang="sv-SE" dirty="0"/>
            </a:br>
            <a:r>
              <a:rPr lang="sv-SE" dirty="0" smtClean="0"/>
              <a:t/>
            </a:r>
            <a:br>
              <a:rPr lang="sv-SE" dirty="0" smtClean="0"/>
            </a:br>
            <a:r>
              <a:rPr lang="sv-SE" dirty="0"/>
              <a:t/>
            </a:r>
            <a:br>
              <a:rPr lang="sv-SE" dirty="0"/>
            </a:br>
            <a:r>
              <a:rPr lang="sv-SE" dirty="0" smtClean="0"/>
              <a:t>GLÄDJE </a:t>
            </a:r>
            <a:r>
              <a:rPr lang="sv-SE" dirty="0"/>
              <a:t>- KAMRATSKAP – ENGAGEMANG</a:t>
            </a:r>
          </a:p>
        </p:txBody>
      </p:sp>
    </p:spTree>
    <p:extLst>
      <p:ext uri="{BB962C8B-B14F-4D97-AF65-F5344CB8AC3E}">
        <p14:creationId xmlns:p14="http://schemas.microsoft.com/office/powerpoint/2010/main" val="12383847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Välkomna!</a:t>
            </a:r>
            <a:endParaRPr lang="sv-SE" dirty="0"/>
          </a:p>
        </p:txBody>
      </p:sp>
      <p:sp>
        <p:nvSpPr>
          <p:cNvPr id="3" name="Platshållare för innehåll 2"/>
          <p:cNvSpPr>
            <a:spLocks noGrp="1"/>
          </p:cNvSpPr>
          <p:nvPr>
            <p:ph idx="1"/>
          </p:nvPr>
        </p:nvSpPr>
        <p:spPr>
          <a:xfrm>
            <a:off x="2339752" y="1600201"/>
            <a:ext cx="4968552" cy="3412976"/>
          </a:xfrm>
        </p:spPr>
        <p:txBody>
          <a:bodyPr/>
          <a:lstStyle/>
          <a:p>
            <a:pPr marL="0" indent="0">
              <a:buNone/>
            </a:pPr>
            <a:r>
              <a:rPr lang="sv-SE" dirty="0" smtClean="0"/>
              <a:t>Kort presentation</a:t>
            </a:r>
          </a:p>
          <a:p>
            <a:pPr marL="0" indent="0">
              <a:buNone/>
            </a:pPr>
            <a:r>
              <a:rPr lang="sv-SE" dirty="0"/>
              <a:t>B</a:t>
            </a:r>
            <a:r>
              <a:rPr lang="sv-SE" dirty="0" smtClean="0"/>
              <a:t>akgrund och information</a:t>
            </a:r>
          </a:p>
          <a:p>
            <a:pPr marL="0" indent="0">
              <a:buNone/>
            </a:pPr>
            <a:r>
              <a:rPr lang="sv-SE" dirty="0" err="1" smtClean="0"/>
              <a:t>Sharing</a:t>
            </a:r>
            <a:endParaRPr lang="sv-SE" dirty="0" smtClean="0"/>
          </a:p>
          <a:p>
            <a:pPr marL="0" indent="0">
              <a:buNone/>
            </a:pPr>
            <a:r>
              <a:rPr lang="sv-SE" dirty="0" smtClean="0"/>
              <a:t>Praktiskt arbete</a:t>
            </a:r>
          </a:p>
          <a:p>
            <a:pPr marL="0" indent="0">
              <a:buNone/>
            </a:pPr>
            <a:r>
              <a:rPr lang="sv-SE" dirty="0" smtClean="0"/>
              <a:t>FIKA</a:t>
            </a:r>
            <a:endParaRPr lang="sv-SE" dirty="0"/>
          </a:p>
        </p:txBody>
      </p:sp>
      <p:sp>
        <p:nvSpPr>
          <p:cNvPr id="5" name="textruta 4"/>
          <p:cNvSpPr txBox="1"/>
          <p:nvPr/>
        </p:nvSpPr>
        <p:spPr>
          <a:xfrm>
            <a:off x="1043608" y="1700808"/>
            <a:ext cx="1107996" cy="2880320"/>
          </a:xfrm>
          <a:prstGeom prst="rect">
            <a:avLst/>
          </a:prstGeom>
          <a:noFill/>
        </p:spPr>
        <p:txBody>
          <a:bodyPr vert="vert270" wrap="square" rtlCol="0">
            <a:spAutoFit/>
          </a:bodyPr>
          <a:lstStyle/>
          <a:p>
            <a:r>
              <a:rPr lang="sv-SE" sz="6000" b="1" dirty="0" smtClean="0">
                <a:ln w="22225">
                  <a:solidFill>
                    <a:schemeClr val="accent2"/>
                  </a:solidFill>
                  <a:prstDash val="solid"/>
                </a:ln>
                <a:solidFill>
                  <a:schemeClr val="accent2">
                    <a:lumMod val="40000"/>
                    <a:lumOff val="60000"/>
                  </a:schemeClr>
                </a:solidFill>
              </a:rPr>
              <a:t>AGENDA</a:t>
            </a:r>
            <a:endParaRPr lang="sv-SE"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341027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 – </a:t>
            </a:r>
            <a:r>
              <a:rPr lang="sv-SE" smtClean="0"/>
              <a:t>Trygg idrott -21/22</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smtClean="0"/>
              <a:t>Upprätta en kontaktkanal för Trygghetsfrågor i föreningen</a:t>
            </a:r>
          </a:p>
          <a:p>
            <a:endParaRPr lang="sv-SE" dirty="0" smtClean="0"/>
          </a:p>
          <a:p>
            <a:r>
              <a:rPr lang="sv-SE" dirty="0" smtClean="0"/>
              <a:t>Minst en </a:t>
            </a:r>
            <a:r>
              <a:rPr lang="sv-SE" dirty="0"/>
              <a:t>T</a:t>
            </a:r>
            <a:r>
              <a:rPr lang="sv-SE" dirty="0" smtClean="0"/>
              <a:t>rygghetsansvarig per lag </a:t>
            </a:r>
          </a:p>
          <a:p>
            <a:endParaRPr lang="sv-SE" dirty="0" smtClean="0"/>
          </a:p>
          <a:p>
            <a:r>
              <a:rPr lang="sv-SE" dirty="0" smtClean="0"/>
              <a:t>Alla Ledare ska känna till våra VIKTIGA dokument</a:t>
            </a:r>
          </a:p>
          <a:p>
            <a:pPr lvl="1"/>
            <a:r>
              <a:rPr lang="sv-SE" dirty="0">
                <a:solidFill>
                  <a:schemeClr val="accent1">
                    <a:lumMod val="75000"/>
                  </a:schemeClr>
                </a:solidFill>
              </a:rPr>
              <a:t>Policy</a:t>
            </a:r>
          </a:p>
          <a:p>
            <a:pPr lvl="1"/>
            <a:r>
              <a:rPr lang="sv-SE" dirty="0" smtClean="0">
                <a:solidFill>
                  <a:schemeClr val="accent1">
                    <a:lumMod val="75000"/>
                  </a:schemeClr>
                </a:solidFill>
              </a:rPr>
              <a:t>Värdegrund</a:t>
            </a:r>
          </a:p>
          <a:p>
            <a:pPr lvl="1"/>
            <a:r>
              <a:rPr lang="sv-SE" dirty="0" smtClean="0">
                <a:solidFill>
                  <a:schemeClr val="accent1">
                    <a:lumMod val="75000"/>
                  </a:schemeClr>
                </a:solidFill>
              </a:rPr>
              <a:t>Handlingsplan</a:t>
            </a:r>
          </a:p>
        </p:txBody>
      </p:sp>
    </p:spTree>
    <p:extLst>
      <p:ext uri="{BB962C8B-B14F-4D97-AF65-F5344CB8AC3E}">
        <p14:creationId xmlns:p14="http://schemas.microsoft.com/office/powerpoint/2010/main" val="3526784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Trygghetsansvarig</a:t>
            </a:r>
            <a:endParaRPr lang="sv-SE" dirty="0"/>
          </a:p>
        </p:txBody>
      </p:sp>
      <p:sp>
        <p:nvSpPr>
          <p:cNvPr id="3" name="Platshållare för innehåll 2"/>
          <p:cNvSpPr>
            <a:spLocks noGrp="1"/>
          </p:cNvSpPr>
          <p:nvPr>
            <p:ph idx="1"/>
          </p:nvPr>
        </p:nvSpPr>
        <p:spPr>
          <a:xfrm>
            <a:off x="457200" y="1600200"/>
            <a:ext cx="8229600" cy="4637111"/>
          </a:xfrm>
        </p:spPr>
        <p:txBody>
          <a:bodyPr>
            <a:normAutofit fontScale="70000" lnSpcReduction="20000"/>
          </a:bodyPr>
          <a:lstStyle/>
          <a:p>
            <a:pPr marL="0" indent="0">
              <a:buNone/>
            </a:pPr>
            <a:r>
              <a:rPr lang="sv-SE" b="1" dirty="0"/>
              <a:t>Som Trygghetsansvarig finns du med i ledarteamet som kontaktperson för trygghetsarbetet samt har lagets övergripande ansvar med fokus att främja en trygg idrottsmiljö. </a:t>
            </a:r>
            <a:endParaRPr lang="sv-SE" b="1" dirty="0" smtClean="0"/>
          </a:p>
          <a:p>
            <a:pPr marL="0" indent="0">
              <a:buNone/>
            </a:pPr>
            <a:endParaRPr lang="sv-SE" b="1" dirty="0" smtClean="0"/>
          </a:p>
          <a:p>
            <a:pPr marL="0" indent="0">
              <a:buNone/>
            </a:pPr>
            <a:r>
              <a:rPr lang="sv-SE" b="1" dirty="0" smtClean="0"/>
              <a:t>Med föreningens stöd läggs stor vikt vid att jobba med att förebygga mobbning och kränkande behandling. </a:t>
            </a:r>
          </a:p>
          <a:p>
            <a:pPr marL="0" indent="0">
              <a:buNone/>
            </a:pPr>
            <a:endParaRPr lang="sv-SE" b="1" dirty="0" smtClean="0"/>
          </a:p>
          <a:p>
            <a:pPr marL="0" indent="0">
              <a:buNone/>
            </a:pPr>
            <a:r>
              <a:rPr lang="sv-SE" b="1" dirty="0" smtClean="0"/>
              <a:t>Din roll är betydelsefull enligt den handlingsplan vi i </a:t>
            </a:r>
            <a:r>
              <a:rPr lang="sv-SE" b="1" dirty="0" err="1" smtClean="0"/>
              <a:t>Ope</a:t>
            </a:r>
            <a:r>
              <a:rPr lang="sv-SE" b="1" dirty="0" smtClean="0"/>
              <a:t> IF har som verktyg om det inträffar något ”otryggt”. </a:t>
            </a:r>
          </a:p>
          <a:p>
            <a:pPr marL="0" indent="0">
              <a:buNone/>
            </a:pPr>
            <a:endParaRPr lang="sv-SE" b="1" dirty="0" smtClean="0"/>
          </a:p>
          <a:p>
            <a:pPr marL="0" indent="0">
              <a:buNone/>
            </a:pPr>
            <a:r>
              <a:rPr lang="sv-SE" b="1" dirty="0" smtClean="0"/>
              <a:t>Sektion och styrelse finns med och backar upp arbetet.  </a:t>
            </a:r>
          </a:p>
          <a:p>
            <a:pPr marL="0" indent="0">
              <a:buNone/>
            </a:pPr>
            <a:endParaRPr lang="sv-SE" b="1" dirty="0" smtClean="0"/>
          </a:p>
          <a:p>
            <a:pPr marL="0" indent="0">
              <a:buNone/>
            </a:pPr>
            <a:r>
              <a:rPr lang="sv-SE" b="1" dirty="0" smtClean="0"/>
              <a:t>Låt oss tillsammans jobba för en trygg idrott i </a:t>
            </a:r>
            <a:r>
              <a:rPr lang="sv-SE" b="1" dirty="0" err="1" smtClean="0"/>
              <a:t>Ope</a:t>
            </a:r>
            <a:r>
              <a:rPr lang="sv-SE" b="1" dirty="0" smtClean="0"/>
              <a:t> IF. </a:t>
            </a:r>
            <a:endParaRPr lang="sv-SE" dirty="0"/>
          </a:p>
        </p:txBody>
      </p:sp>
    </p:spTree>
    <p:extLst>
      <p:ext uri="{BB962C8B-B14F-4D97-AF65-F5344CB8AC3E}">
        <p14:creationId xmlns:p14="http://schemas.microsoft.com/office/powerpoint/2010/main" val="14654816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left)">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nchor="ctr">
            <a:normAutofit/>
          </a:bodyPr>
          <a:lstStyle/>
          <a:p>
            <a:r>
              <a:rPr lang="sv-SE" dirty="0"/>
              <a:t>Diplomerad Förening</a:t>
            </a:r>
          </a:p>
        </p:txBody>
      </p:sp>
      <p:sp>
        <p:nvSpPr>
          <p:cNvPr id="3" name="Platshållare för innehåll 2"/>
          <p:cNvSpPr>
            <a:spLocks noGrp="1"/>
          </p:cNvSpPr>
          <p:nvPr>
            <p:ph sz="half" idx="1"/>
          </p:nvPr>
        </p:nvSpPr>
        <p:spPr>
          <a:xfrm>
            <a:off x="457200" y="1600200"/>
            <a:ext cx="4258816" cy="4637112"/>
          </a:xfrm>
        </p:spPr>
        <p:txBody>
          <a:bodyPr>
            <a:normAutofit/>
          </a:bodyPr>
          <a:lstStyle/>
          <a:p>
            <a:pPr>
              <a:lnSpc>
                <a:spcPct val="90000"/>
              </a:lnSpc>
            </a:pPr>
            <a:r>
              <a:rPr lang="sv-SE" sz="1500" dirty="0" smtClean="0"/>
              <a:t>2020 blev vi diplomerad </a:t>
            </a:r>
            <a:r>
              <a:rPr lang="sv-SE" sz="1500" dirty="0"/>
              <a:t>av SvFF</a:t>
            </a:r>
          </a:p>
          <a:p>
            <a:pPr lvl="1">
              <a:lnSpc>
                <a:spcPct val="90000"/>
              </a:lnSpc>
            </a:pPr>
            <a:r>
              <a:rPr lang="sv-SE" sz="1500" dirty="0">
                <a:solidFill>
                  <a:schemeClr val="accent1">
                    <a:lumMod val="75000"/>
                  </a:schemeClr>
                </a:solidFill>
              </a:rPr>
              <a:t>En kvalitetsstämpel</a:t>
            </a:r>
          </a:p>
          <a:p>
            <a:pPr>
              <a:lnSpc>
                <a:spcPct val="90000"/>
              </a:lnSpc>
            </a:pPr>
            <a:r>
              <a:rPr lang="sv-SE" sz="1500" dirty="0"/>
              <a:t>Består av 6 målområden och ett flertal underkriterier</a:t>
            </a:r>
          </a:p>
          <a:p>
            <a:pPr marL="914400" lvl="1" indent="-457200">
              <a:lnSpc>
                <a:spcPct val="90000"/>
              </a:lnSpc>
              <a:buFont typeface="+mj-lt"/>
              <a:buAutoNum type="arabicPeriod"/>
            </a:pPr>
            <a:r>
              <a:rPr lang="sv-SE" sz="1500" b="1" dirty="0">
                <a:solidFill>
                  <a:schemeClr val="accent1">
                    <a:lumMod val="75000"/>
                  </a:schemeClr>
                </a:solidFill>
              </a:rPr>
              <a:t>Inriktning och ledning: </a:t>
            </a:r>
            <a:r>
              <a:rPr lang="sv-SE" sz="1500" dirty="0">
                <a:solidFill>
                  <a:schemeClr val="accent1">
                    <a:lumMod val="75000"/>
                  </a:schemeClr>
                </a:solidFill>
              </a:rPr>
              <a:t>Har en tydlig verksamhetsidé, vision och värdegrund</a:t>
            </a:r>
          </a:p>
          <a:p>
            <a:pPr marL="914400" lvl="1" indent="-457200">
              <a:lnSpc>
                <a:spcPct val="90000"/>
              </a:lnSpc>
              <a:buFont typeface="+mj-lt"/>
              <a:buAutoNum type="arabicPeriod"/>
            </a:pPr>
            <a:r>
              <a:rPr lang="sv-SE" sz="1500" b="1" dirty="0">
                <a:solidFill>
                  <a:schemeClr val="accent1">
                    <a:lumMod val="75000"/>
                  </a:schemeClr>
                </a:solidFill>
              </a:rPr>
              <a:t>Ledarförsörjning:</a:t>
            </a:r>
            <a:r>
              <a:rPr lang="sv-SE" sz="1500" dirty="0">
                <a:solidFill>
                  <a:schemeClr val="accent1">
                    <a:lumMod val="75000"/>
                  </a:schemeClr>
                </a:solidFill>
              </a:rPr>
              <a:t> Har en ledarförsörjnings- och utbildningsplan</a:t>
            </a:r>
          </a:p>
          <a:p>
            <a:pPr marL="914400" lvl="1" indent="-457200">
              <a:lnSpc>
                <a:spcPct val="90000"/>
              </a:lnSpc>
              <a:buFont typeface="+mj-lt"/>
              <a:buAutoNum type="arabicPeriod"/>
            </a:pPr>
            <a:r>
              <a:rPr lang="sv-SE" sz="1500" b="1" dirty="0">
                <a:solidFill>
                  <a:schemeClr val="accent1">
                    <a:lumMod val="75000"/>
                  </a:schemeClr>
                </a:solidFill>
              </a:rPr>
              <a:t>Spelarutbildningsplan:</a:t>
            </a:r>
            <a:r>
              <a:rPr lang="sv-SE" sz="1500" dirty="0">
                <a:solidFill>
                  <a:schemeClr val="accent1">
                    <a:lumMod val="75000"/>
                  </a:schemeClr>
                </a:solidFill>
              </a:rPr>
              <a:t> Har en spelarutbildningsplan som bygger på SvFFs utbildningsplan</a:t>
            </a:r>
          </a:p>
          <a:p>
            <a:pPr marL="914400" lvl="1" indent="-457200">
              <a:lnSpc>
                <a:spcPct val="90000"/>
              </a:lnSpc>
              <a:buFont typeface="+mj-lt"/>
              <a:buAutoNum type="arabicPeriod"/>
            </a:pPr>
            <a:r>
              <a:rPr lang="sv-SE" sz="1500" b="1" dirty="0">
                <a:solidFill>
                  <a:schemeClr val="accent1">
                    <a:lumMod val="75000"/>
                  </a:schemeClr>
                </a:solidFill>
              </a:rPr>
              <a:t>Ekonomisk styrning: </a:t>
            </a:r>
            <a:r>
              <a:rPr lang="sv-SE" sz="1500" dirty="0">
                <a:solidFill>
                  <a:schemeClr val="accent1">
                    <a:lumMod val="75000"/>
                  </a:schemeClr>
                </a:solidFill>
              </a:rPr>
              <a:t>Har en policy för ekonomistyrning</a:t>
            </a:r>
          </a:p>
          <a:p>
            <a:pPr marL="914400" lvl="1" indent="-457200">
              <a:lnSpc>
                <a:spcPct val="90000"/>
              </a:lnSpc>
              <a:buFont typeface="+mj-lt"/>
              <a:buAutoNum type="arabicPeriod"/>
            </a:pPr>
            <a:r>
              <a:rPr lang="sv-SE" sz="1500" b="1" dirty="0">
                <a:solidFill>
                  <a:schemeClr val="accent1">
                    <a:lumMod val="75000"/>
                  </a:schemeClr>
                </a:solidFill>
              </a:rPr>
              <a:t>Kommunikation:</a:t>
            </a:r>
            <a:r>
              <a:rPr lang="sv-SE" sz="1500" dirty="0">
                <a:solidFill>
                  <a:schemeClr val="accent1">
                    <a:lumMod val="75000"/>
                  </a:schemeClr>
                </a:solidFill>
              </a:rPr>
              <a:t> Har en plan för intern och extern kommunikation</a:t>
            </a:r>
          </a:p>
          <a:p>
            <a:pPr marL="914400" lvl="1" indent="-457200">
              <a:lnSpc>
                <a:spcPct val="90000"/>
              </a:lnSpc>
              <a:buFont typeface="+mj-lt"/>
              <a:buAutoNum type="arabicPeriod"/>
            </a:pPr>
            <a:r>
              <a:rPr lang="sv-SE" sz="1500" b="1" dirty="0">
                <a:solidFill>
                  <a:schemeClr val="accent1">
                    <a:lumMod val="75000"/>
                  </a:schemeClr>
                </a:solidFill>
              </a:rPr>
              <a:t>Demokrati och delaktighet: </a:t>
            </a:r>
            <a:r>
              <a:rPr lang="sv-SE" sz="1500" dirty="0">
                <a:solidFill>
                  <a:schemeClr val="accent1">
                    <a:lumMod val="75000"/>
                  </a:schemeClr>
                </a:solidFill>
              </a:rPr>
              <a:t>Följer RF:s stadgemall samt ger medlemmarna utrymme för medbestämmande och påverkan.</a:t>
            </a:r>
          </a:p>
          <a:p>
            <a:pPr marL="0" indent="0">
              <a:lnSpc>
                <a:spcPct val="90000"/>
              </a:lnSpc>
              <a:buNone/>
            </a:pPr>
            <a:endParaRPr lang="sv-SE" sz="1500" dirty="0"/>
          </a:p>
        </p:txBody>
      </p:sp>
      <p:grpSp>
        <p:nvGrpSpPr>
          <p:cNvPr id="9" name="Group 8">
            <a:extLst>
              <a:ext uri="{FF2B5EF4-FFF2-40B4-BE49-F238E27FC236}">
                <a16:creationId xmlns="" xmlns:a16="http://schemas.microsoft.com/office/drawing/2014/main" id="{D712194F-BBCE-46B6-9951-6CACA48A7AAF}"/>
              </a:ext>
            </a:extLst>
          </p:cNvPr>
          <p:cNvGrpSpPr/>
          <p:nvPr/>
        </p:nvGrpSpPr>
        <p:grpSpPr>
          <a:xfrm>
            <a:off x="4908032" y="1600200"/>
            <a:ext cx="4085279" cy="4525963"/>
            <a:chOff x="4908032" y="1600200"/>
            <a:chExt cx="4085279" cy="4525963"/>
          </a:xfrm>
        </p:grpSpPr>
        <p:pic>
          <p:nvPicPr>
            <p:cNvPr id="5" name="Picture 4" descr="Graphical user interface, application&#10;&#10;Description automatically generated">
              <a:extLst>
                <a:ext uri="{FF2B5EF4-FFF2-40B4-BE49-F238E27FC236}">
                  <a16:creationId xmlns="" xmlns:a16="http://schemas.microsoft.com/office/drawing/2014/main" id="{1AD970D1-FE00-4E1D-A84B-921DA02F06F7}"/>
                </a:ext>
              </a:extLst>
            </p:cNvPr>
            <p:cNvPicPr>
              <a:picLocks noChangeAspect="1"/>
            </p:cNvPicPr>
            <p:nvPr/>
          </p:nvPicPr>
          <p:blipFill>
            <a:blip r:embed="rId3"/>
            <a:stretch>
              <a:fillRect/>
            </a:stretch>
          </p:blipFill>
          <p:spPr>
            <a:xfrm>
              <a:off x="4908032" y="1600200"/>
              <a:ext cx="3518935" cy="4525963"/>
            </a:xfrm>
            <a:prstGeom prst="rect">
              <a:avLst/>
            </a:prstGeom>
            <a:noFill/>
          </p:spPr>
        </p:pic>
        <p:pic>
          <p:nvPicPr>
            <p:cNvPr id="8" name="Picture 7" descr="Graphical user interface, text, application&#10;&#10;Description automatically generated">
              <a:extLst>
                <a:ext uri="{FF2B5EF4-FFF2-40B4-BE49-F238E27FC236}">
                  <a16:creationId xmlns="" xmlns:a16="http://schemas.microsoft.com/office/drawing/2014/main" id="{2A76A732-1D58-4DDD-9F7C-523400B2A4CD}"/>
                </a:ext>
              </a:extLst>
            </p:cNvPr>
            <p:cNvPicPr>
              <a:picLocks noChangeAspect="1"/>
            </p:cNvPicPr>
            <p:nvPr/>
          </p:nvPicPr>
          <p:blipFill>
            <a:blip r:embed="rId4"/>
            <a:stretch>
              <a:fillRect/>
            </a:stretch>
          </p:blipFill>
          <p:spPr>
            <a:xfrm>
              <a:off x="7452320" y="2276872"/>
              <a:ext cx="1540991" cy="432048"/>
            </a:xfrm>
            <a:prstGeom prst="rect">
              <a:avLst/>
            </a:prstGeom>
          </p:spPr>
        </p:pic>
      </p:grpSp>
    </p:spTree>
    <p:extLst>
      <p:ext uri="{BB962C8B-B14F-4D97-AF65-F5344CB8AC3E}">
        <p14:creationId xmlns:p14="http://schemas.microsoft.com/office/powerpoint/2010/main" val="8581657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Vision och värdegrund</a:t>
            </a:r>
          </a:p>
        </p:txBody>
      </p:sp>
      <p:sp>
        <p:nvSpPr>
          <p:cNvPr id="3" name="Platshållare för innehåll 2"/>
          <p:cNvSpPr>
            <a:spLocks noGrp="1"/>
          </p:cNvSpPr>
          <p:nvPr>
            <p:ph idx="1"/>
          </p:nvPr>
        </p:nvSpPr>
        <p:spPr/>
        <p:txBody>
          <a:bodyPr>
            <a:normAutofit/>
          </a:bodyPr>
          <a:lstStyle/>
          <a:p>
            <a:pPr marL="0" indent="0" algn="ctr">
              <a:buNone/>
            </a:pPr>
            <a:endParaRPr lang="sv-SE" sz="2800" dirty="0"/>
          </a:p>
          <a:p>
            <a:pPr marL="0" indent="0" algn="ctr">
              <a:buNone/>
            </a:pPr>
            <a:r>
              <a:rPr lang="sv-SE" sz="2800" dirty="0"/>
              <a:t>Vision: </a:t>
            </a:r>
          </a:p>
          <a:p>
            <a:pPr marL="0" indent="0" algn="ctr">
              <a:buNone/>
            </a:pPr>
            <a:r>
              <a:rPr lang="sv-SE" sz="2800" b="1" dirty="0"/>
              <a:t>Ope IF - Möjligheternas Förening</a:t>
            </a:r>
          </a:p>
          <a:p>
            <a:pPr marL="0" indent="0" algn="ctr">
              <a:buNone/>
            </a:pPr>
            <a:endParaRPr lang="sv-SE" sz="2800" dirty="0"/>
          </a:p>
          <a:p>
            <a:pPr marL="0" indent="0" algn="ctr">
              <a:buNone/>
            </a:pPr>
            <a:r>
              <a:rPr lang="sv-SE" sz="2800" dirty="0"/>
              <a:t>Värdegrund: </a:t>
            </a:r>
          </a:p>
          <a:p>
            <a:pPr marL="0" indent="0" algn="ctr">
              <a:buNone/>
            </a:pPr>
            <a:r>
              <a:rPr lang="sv-SE" sz="2800" b="1" dirty="0"/>
              <a:t>GLÄDJE – KAMRATSKAP - ENGAGEMANG</a:t>
            </a:r>
          </a:p>
          <a:p>
            <a:pPr marL="0" indent="0">
              <a:buNone/>
            </a:pPr>
            <a:endParaRPr lang="sv-SE" sz="1600" dirty="0"/>
          </a:p>
        </p:txBody>
      </p:sp>
    </p:spTree>
    <p:extLst>
      <p:ext uri="{BB962C8B-B14F-4D97-AF65-F5344CB8AC3E}">
        <p14:creationId xmlns:p14="http://schemas.microsoft.com/office/powerpoint/2010/main" val="4166428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Policy Ope IF</a:t>
            </a:r>
          </a:p>
        </p:txBody>
      </p:sp>
      <p:sp>
        <p:nvSpPr>
          <p:cNvPr id="4" name="Rektangel 3"/>
          <p:cNvSpPr/>
          <p:nvPr/>
        </p:nvSpPr>
        <p:spPr>
          <a:xfrm>
            <a:off x="479715" y="3793900"/>
            <a:ext cx="6108509" cy="28317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479715" y="1916833"/>
            <a:ext cx="6108509" cy="288031"/>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479715" y="5117030"/>
            <a:ext cx="4956381" cy="25618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395536" y="1417638"/>
            <a:ext cx="8291264" cy="4708525"/>
          </a:xfrm>
        </p:spPr>
        <p:txBody>
          <a:bodyPr>
            <a:normAutofit/>
          </a:bodyPr>
          <a:lstStyle/>
          <a:p>
            <a:pPr marL="0" indent="0">
              <a:lnSpc>
                <a:spcPct val="115000"/>
              </a:lnSpc>
              <a:spcBef>
                <a:spcPts val="600"/>
              </a:spcBef>
              <a:spcAft>
                <a:spcPts val="600"/>
              </a:spcAft>
              <a:buNone/>
            </a:pPr>
            <a:r>
              <a:rPr lang="sv-SE" sz="1600" dirty="0">
                <a:effectLst/>
                <a:latin typeface="Calibri" panose="020F0502020204030204" pitchFamily="34" charset="0"/>
                <a:ea typeface="Calibri" panose="020F0502020204030204" pitchFamily="34" charset="0"/>
                <a:cs typeface="Calibri" panose="020F0502020204030204" pitchFamily="34" charset="0"/>
              </a:rPr>
              <a:t>Ope IF ska vara </a:t>
            </a:r>
            <a:r>
              <a:rPr lang="sv-SE" sz="1600" b="1" dirty="0">
                <a:effectLst/>
                <a:latin typeface="Calibri" panose="020F0502020204030204" pitchFamily="34" charset="0"/>
                <a:ea typeface="Calibri" panose="020F0502020204030204" pitchFamily="34" charset="0"/>
                <a:cs typeface="Calibri" panose="020F0502020204030204" pitchFamily="34" charset="0"/>
              </a:rPr>
              <a:t>möjligheternas förening </a:t>
            </a:r>
            <a:r>
              <a:rPr lang="sv-SE" sz="1600" dirty="0">
                <a:effectLst/>
                <a:latin typeface="Calibri" panose="020F0502020204030204" pitchFamily="34" charset="0"/>
                <a:ea typeface="Calibri" panose="020F0502020204030204" pitchFamily="34" charset="0"/>
                <a:cs typeface="Calibri" panose="020F0502020204030204" pitchFamily="34" charset="0"/>
              </a:rPr>
              <a:t>för alla som sysslar med </a:t>
            </a:r>
            <a:r>
              <a:rPr lang="sv-SE" sz="1600" dirty="0" smtClean="0">
                <a:effectLst/>
                <a:latin typeface="Calibri" panose="020F0502020204030204" pitchFamily="34" charset="0"/>
                <a:ea typeface="Calibri" panose="020F0502020204030204" pitchFamily="34" charset="0"/>
                <a:cs typeface="Calibri" panose="020F0502020204030204" pitchFamily="34" charset="0"/>
              </a:rPr>
              <a:t>fotboll  </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600"/>
              </a:spcBef>
              <a:spcAft>
                <a:spcPts val="600"/>
              </a:spcAft>
              <a:buNone/>
            </a:pPr>
            <a:r>
              <a:rPr lang="sv-SE" sz="1600" dirty="0">
                <a:effectLst/>
                <a:latin typeface="Calibri" panose="020F0502020204030204" pitchFamily="34" charset="0"/>
                <a:ea typeface="Calibri" panose="020F0502020204030204" pitchFamily="34" charset="0"/>
                <a:cs typeface="Calibri" panose="020F0502020204030204" pitchFamily="34" charset="0"/>
              </a:rPr>
              <a:t>Ope IF ska verka för att</a:t>
            </a:r>
            <a:r>
              <a:rPr lang="sv-SE" sz="1600" b="1" dirty="0">
                <a:effectLst/>
                <a:latin typeface="Calibri" panose="020F0502020204030204" pitchFamily="34" charset="0"/>
                <a:ea typeface="Calibri" panose="020F0502020204030204" pitchFamily="34" charset="0"/>
                <a:cs typeface="Calibri" panose="020F0502020204030204" pitchFamily="34" charset="0"/>
              </a:rPr>
              <a:t> så många barn</a:t>
            </a:r>
            <a:r>
              <a:rPr lang="sv-SE" sz="1600" dirty="0">
                <a:effectLst/>
                <a:latin typeface="Calibri" panose="020F0502020204030204" pitchFamily="34" charset="0"/>
                <a:ea typeface="Calibri" panose="020F0502020204030204" pitchFamily="34" charset="0"/>
                <a:cs typeface="Calibri" panose="020F0502020204030204" pitchFamily="34" charset="0"/>
              </a:rPr>
              <a:t> som möjligt börjar spela fotboll </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600"/>
              </a:spcBef>
              <a:spcAft>
                <a:spcPts val="600"/>
              </a:spcAft>
              <a:buNone/>
            </a:pPr>
            <a:r>
              <a:rPr lang="sv-SE" sz="1600" dirty="0">
                <a:effectLst/>
                <a:latin typeface="Calibri" panose="020F0502020204030204" pitchFamily="34" charset="0"/>
                <a:ea typeface="Calibri" panose="020F0502020204030204" pitchFamily="34" charset="0"/>
                <a:cs typeface="Calibri" panose="020F0502020204030204" pitchFamily="34" charset="0"/>
              </a:rPr>
              <a:t>Ope IF vill att alla </a:t>
            </a:r>
            <a:r>
              <a:rPr lang="sv-SE" sz="1600" dirty="0" smtClean="0">
                <a:effectLst/>
                <a:latin typeface="Calibri" panose="020F0502020204030204" pitchFamily="34" charset="0"/>
                <a:ea typeface="Calibri" panose="020F0502020204030204" pitchFamily="34" charset="0"/>
                <a:cs typeface="Calibri" panose="020F0502020204030204" pitchFamily="34" charset="0"/>
              </a:rPr>
              <a:t>barn och </a:t>
            </a:r>
            <a:r>
              <a:rPr lang="sv-SE" sz="1600" dirty="0">
                <a:effectLst/>
                <a:latin typeface="Calibri" panose="020F0502020204030204" pitchFamily="34" charset="0"/>
                <a:ea typeface="Calibri" panose="020F0502020204030204" pitchFamily="34" charset="0"/>
                <a:cs typeface="Calibri" panose="020F0502020204030204" pitchFamily="34" charset="0"/>
              </a:rPr>
              <a:t>ungdomar </a:t>
            </a:r>
            <a:r>
              <a:rPr lang="sv-SE" sz="1600" dirty="0" smtClean="0">
                <a:effectLst/>
                <a:latin typeface="Calibri" panose="020F0502020204030204" pitchFamily="34" charset="0"/>
                <a:ea typeface="Calibri" panose="020F0502020204030204" pitchFamily="34" charset="0"/>
                <a:cs typeface="Calibri" panose="020F0502020204030204" pitchFamily="34" charset="0"/>
              </a:rPr>
              <a:t>ska </a:t>
            </a:r>
            <a:r>
              <a:rPr lang="sv-SE" sz="1600" b="1" dirty="0">
                <a:effectLst/>
                <a:latin typeface="Calibri" panose="020F0502020204030204" pitchFamily="34" charset="0"/>
                <a:ea typeface="Calibri" panose="020F0502020204030204" pitchFamily="34" charset="0"/>
                <a:cs typeface="Calibri" panose="020F0502020204030204" pitchFamily="34" charset="0"/>
              </a:rPr>
              <a:t>känna glädje</a:t>
            </a:r>
            <a:r>
              <a:rPr lang="sv-SE" sz="1600" dirty="0">
                <a:effectLst/>
                <a:latin typeface="Calibri" panose="020F0502020204030204" pitchFamily="34" charset="0"/>
                <a:ea typeface="Calibri" panose="020F0502020204030204" pitchFamily="34" charset="0"/>
                <a:cs typeface="Calibri" panose="020F0502020204030204" pitchFamily="34" charset="0"/>
              </a:rPr>
              <a:t> i vår förening och </a:t>
            </a:r>
            <a:r>
              <a:rPr lang="sv-SE" sz="1600" b="1" dirty="0">
                <a:effectLst/>
                <a:latin typeface="Calibri" panose="020F0502020204030204" pitchFamily="34" charset="0"/>
                <a:ea typeface="Calibri" panose="020F0502020204030204" pitchFamily="34" charset="0"/>
                <a:cs typeface="Calibri" panose="020F0502020204030204" pitchFamily="34" charset="0"/>
              </a:rPr>
              <a:t>erbjudas utveckling </a:t>
            </a:r>
            <a:r>
              <a:rPr lang="sv-SE" sz="1600" dirty="0">
                <a:effectLst/>
                <a:latin typeface="Calibri" panose="020F0502020204030204" pitchFamily="34" charset="0"/>
                <a:ea typeface="Calibri" panose="020F0502020204030204" pitchFamily="34" charset="0"/>
                <a:cs typeface="Calibri" panose="020F0502020204030204" pitchFamily="34" charset="0"/>
              </a:rPr>
              <a:t>inom </a:t>
            </a:r>
            <a:r>
              <a:rPr lang="sv-SE" sz="1600" dirty="0" smtClean="0">
                <a:effectLst/>
                <a:latin typeface="Calibri" panose="020F0502020204030204" pitchFamily="34" charset="0"/>
                <a:ea typeface="Calibri" panose="020F0502020204030204" pitchFamily="34" charset="0"/>
                <a:cs typeface="Calibri" panose="020F0502020204030204" pitchFamily="34" charset="0"/>
              </a:rPr>
              <a:t>föreningen, </a:t>
            </a:r>
            <a:r>
              <a:rPr lang="sv-SE" sz="1600" dirty="0">
                <a:effectLst/>
                <a:latin typeface="Calibri" panose="020F0502020204030204" pitchFamily="34" charset="0"/>
                <a:ea typeface="Calibri" panose="020F0502020204030204" pitchFamily="34" charset="0"/>
                <a:cs typeface="Calibri" panose="020F0502020204030204" pitchFamily="34" charset="0"/>
              </a:rPr>
              <a:t>såväl socialt som </a:t>
            </a:r>
            <a:r>
              <a:rPr lang="sv-SE" sz="1600" dirty="0" smtClean="0">
                <a:effectLst/>
                <a:latin typeface="Calibri" panose="020F0502020204030204" pitchFamily="34" charset="0"/>
                <a:ea typeface="Calibri" panose="020F0502020204030204" pitchFamily="34" charset="0"/>
                <a:cs typeface="Calibri" panose="020F0502020204030204" pitchFamily="34" charset="0"/>
              </a:rPr>
              <a:t>fotbollsmässigt </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600"/>
              </a:spcBef>
              <a:spcAft>
                <a:spcPts val="600"/>
              </a:spcAft>
              <a:buNone/>
            </a:pPr>
            <a:r>
              <a:rPr lang="sv-SE" sz="1600" dirty="0">
                <a:effectLst/>
                <a:latin typeface="Calibri" panose="020F0502020204030204" pitchFamily="34" charset="0"/>
                <a:ea typeface="Calibri" panose="020F0502020204030204" pitchFamily="34" charset="0"/>
                <a:cs typeface="Calibri" panose="020F0502020204030204" pitchFamily="34" charset="0"/>
              </a:rPr>
              <a:t>Ope IF kännetecknas av ett </a:t>
            </a:r>
            <a:r>
              <a:rPr lang="sv-SE" sz="1600" b="1" dirty="0">
                <a:effectLst/>
                <a:latin typeface="Calibri" panose="020F0502020204030204" pitchFamily="34" charset="0"/>
                <a:ea typeface="Calibri" panose="020F0502020204030204" pitchFamily="34" charset="0"/>
                <a:cs typeface="Calibri" panose="020F0502020204030204" pitchFamily="34" charset="0"/>
              </a:rPr>
              <a:t>nära samarbete </a:t>
            </a:r>
            <a:r>
              <a:rPr lang="sv-SE" sz="1600" dirty="0">
                <a:effectLst/>
                <a:latin typeface="Calibri" panose="020F0502020204030204" pitchFamily="34" charset="0"/>
                <a:ea typeface="Calibri" panose="020F0502020204030204" pitchFamily="34" charset="0"/>
                <a:cs typeface="Calibri" panose="020F0502020204030204" pitchFamily="34" charset="0"/>
              </a:rPr>
              <a:t>mellan ledare, spelare och föräldrar inom varje åldersgrupp och mellan </a:t>
            </a:r>
            <a:r>
              <a:rPr lang="sv-SE" sz="1600" dirty="0" smtClean="0">
                <a:effectLst/>
                <a:latin typeface="Calibri" panose="020F0502020204030204" pitchFamily="34" charset="0"/>
                <a:ea typeface="Calibri" panose="020F0502020204030204" pitchFamily="34" charset="0"/>
                <a:cs typeface="Calibri" panose="020F0502020204030204" pitchFamily="34" charset="0"/>
              </a:rPr>
              <a:t>årsgrupper</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600"/>
              </a:spcBef>
              <a:spcAft>
                <a:spcPts val="600"/>
              </a:spcAft>
              <a:buNone/>
            </a:pPr>
            <a:r>
              <a:rPr lang="sv-SE" sz="1600" dirty="0">
                <a:effectLst/>
                <a:latin typeface="Calibri" panose="020F0502020204030204" pitchFamily="34" charset="0"/>
                <a:ea typeface="Calibri" panose="020F0502020204030204" pitchFamily="34" charset="0"/>
                <a:cs typeface="Calibri" panose="020F0502020204030204" pitchFamily="34" charset="0"/>
              </a:rPr>
              <a:t>Ope IF motarbetar </a:t>
            </a:r>
            <a:r>
              <a:rPr lang="sv-SE" sz="1600" b="1" dirty="0">
                <a:effectLst/>
                <a:latin typeface="Calibri" panose="020F0502020204030204" pitchFamily="34" charset="0"/>
                <a:ea typeface="Calibri" panose="020F0502020204030204" pitchFamily="34" charset="0"/>
                <a:cs typeface="Calibri" panose="020F0502020204030204" pitchFamily="34" charset="0"/>
              </a:rPr>
              <a:t>all kränkande behandling, diskriminering och </a:t>
            </a:r>
            <a:r>
              <a:rPr lang="sv-SE" sz="1600" b="1" dirty="0" smtClean="0">
                <a:effectLst/>
                <a:latin typeface="Calibri" panose="020F0502020204030204" pitchFamily="34" charset="0"/>
                <a:ea typeface="Calibri" panose="020F0502020204030204" pitchFamily="34" charset="0"/>
                <a:cs typeface="Calibri" panose="020F0502020204030204" pitchFamily="34" charset="0"/>
              </a:rPr>
              <a:t>droger</a:t>
            </a:r>
            <a:r>
              <a:rPr lang="sv-SE" sz="1600" dirty="0" smtClean="0">
                <a:effectLst/>
                <a:latin typeface="Calibri" panose="020F0502020204030204" pitchFamily="34" charset="0"/>
                <a:ea typeface="Calibri" panose="020F0502020204030204" pitchFamily="34" charset="0"/>
                <a:cs typeface="Calibri" panose="020F0502020204030204" pitchFamily="34" charset="0"/>
              </a:rPr>
              <a:t> </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600"/>
              </a:spcBef>
              <a:spcAft>
                <a:spcPts val="600"/>
              </a:spcAft>
              <a:buNone/>
            </a:pPr>
            <a:r>
              <a:rPr lang="sv-SE" sz="1600" dirty="0">
                <a:effectLst/>
                <a:latin typeface="Calibri" panose="020F0502020204030204" pitchFamily="34" charset="0"/>
                <a:ea typeface="Calibri" panose="020F0502020204030204" pitchFamily="34" charset="0"/>
                <a:cs typeface="Calibri" panose="020F0502020204030204" pitchFamily="34" charset="0"/>
              </a:rPr>
              <a:t>Ope IF behandlar pojkar och flickor </a:t>
            </a:r>
            <a:r>
              <a:rPr lang="sv-SE" sz="1600" b="1" dirty="0" smtClean="0">
                <a:effectLst/>
                <a:latin typeface="Calibri" panose="020F0502020204030204" pitchFamily="34" charset="0"/>
                <a:ea typeface="Calibri" panose="020F0502020204030204" pitchFamily="34" charset="0"/>
                <a:cs typeface="Calibri" panose="020F0502020204030204" pitchFamily="34" charset="0"/>
              </a:rPr>
              <a:t>jämlikt</a:t>
            </a:r>
            <a:r>
              <a:rPr lang="sv-SE" sz="1600" dirty="0" smtClean="0">
                <a:effectLst/>
                <a:latin typeface="Calibri" panose="020F0502020204030204" pitchFamily="34" charset="0"/>
                <a:ea typeface="Calibri" panose="020F0502020204030204" pitchFamily="34" charset="0"/>
                <a:cs typeface="Calibri" panose="020F0502020204030204" pitchFamily="34" charset="0"/>
              </a:rPr>
              <a:t> </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600"/>
              </a:spcBef>
              <a:spcAft>
                <a:spcPts val="600"/>
              </a:spcAft>
              <a:buNone/>
            </a:pPr>
            <a:r>
              <a:rPr lang="sv-SE" sz="1600" dirty="0">
                <a:effectLst/>
                <a:latin typeface="Calibri" panose="020F0502020204030204" pitchFamily="34" charset="0"/>
                <a:ea typeface="Calibri" panose="020F0502020204030204" pitchFamily="34" charset="0"/>
                <a:cs typeface="Calibri" panose="020F0502020204030204" pitchFamily="34" charset="0"/>
              </a:rPr>
              <a:t>Ope IF tillåter  barn och ungdomar att </a:t>
            </a:r>
            <a:r>
              <a:rPr lang="sv-SE" sz="1600" b="1" dirty="0">
                <a:effectLst/>
                <a:latin typeface="Calibri" panose="020F0502020204030204" pitchFamily="34" charset="0"/>
                <a:ea typeface="Calibri" panose="020F0502020204030204" pitchFamily="34" charset="0"/>
                <a:cs typeface="Calibri" panose="020F0502020204030204" pitchFamily="34" charset="0"/>
              </a:rPr>
              <a:t>utöva andra idrotter </a:t>
            </a:r>
            <a:r>
              <a:rPr lang="sv-SE" sz="1600" dirty="0">
                <a:effectLst/>
                <a:latin typeface="Calibri" panose="020F0502020204030204" pitchFamily="34" charset="0"/>
                <a:ea typeface="Calibri" panose="020F0502020204030204" pitchFamily="34" charset="0"/>
                <a:cs typeface="Calibri" panose="020F0502020204030204" pitchFamily="34" charset="0"/>
              </a:rPr>
              <a:t>parallellt med fotbollen </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600"/>
              </a:spcBef>
              <a:spcAft>
                <a:spcPts val="600"/>
              </a:spcAft>
              <a:buNone/>
            </a:pPr>
            <a:r>
              <a:rPr lang="sv-SE" sz="1600" dirty="0">
                <a:effectLst/>
                <a:latin typeface="Calibri" panose="020F0502020204030204" pitchFamily="34" charset="0"/>
                <a:ea typeface="Calibri" panose="020F0502020204030204" pitchFamily="34" charset="0"/>
                <a:cs typeface="Calibri" panose="020F0502020204030204" pitchFamily="34" charset="0"/>
              </a:rPr>
              <a:t>Ope IF kräver </a:t>
            </a:r>
            <a:r>
              <a:rPr lang="sv-SE" sz="1600" b="1" dirty="0">
                <a:effectLst/>
                <a:latin typeface="Calibri" panose="020F0502020204030204" pitchFamily="34" charset="0"/>
                <a:ea typeface="Calibri" panose="020F0502020204030204" pitchFamily="34" charset="0"/>
                <a:cs typeface="Calibri" panose="020F0502020204030204" pitchFamily="34" charset="0"/>
              </a:rPr>
              <a:t>medlemskap för att representera föreningen</a:t>
            </a:r>
            <a:r>
              <a:rPr lang="sv-SE" sz="1600" dirty="0">
                <a:effectLst/>
                <a:latin typeface="Calibri" panose="020F0502020204030204" pitchFamily="34" charset="0"/>
                <a:ea typeface="Calibri" panose="020F0502020204030204" pitchFamily="34" charset="0"/>
                <a:cs typeface="Calibri" panose="020F0502020204030204" pitchFamily="34" charset="0"/>
              </a:rPr>
              <a:t>	.</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600"/>
              </a:spcBef>
              <a:spcAft>
                <a:spcPts val="600"/>
              </a:spcAft>
              <a:buNone/>
            </a:pPr>
            <a:r>
              <a:rPr lang="sv-SE" sz="1600" dirty="0">
                <a:effectLst/>
                <a:latin typeface="Calibri" panose="020F0502020204030204" pitchFamily="34" charset="0"/>
                <a:ea typeface="Calibri" panose="020F0502020204030204" pitchFamily="34" charset="0"/>
                <a:cs typeface="Calibri" panose="020F0502020204030204" pitchFamily="34" charset="0"/>
              </a:rPr>
              <a:t>Ope IFs verksamhet ska utgå från en stark värdegrund där ALLA känner </a:t>
            </a:r>
            <a:r>
              <a:rPr lang="sv-SE" sz="1600" b="1" dirty="0">
                <a:effectLst/>
                <a:latin typeface="Calibri" panose="020F0502020204030204" pitchFamily="34" charset="0"/>
                <a:ea typeface="Calibri" panose="020F0502020204030204" pitchFamily="34" charset="0"/>
                <a:cs typeface="Calibri" panose="020F0502020204030204" pitchFamily="34" charset="0"/>
              </a:rPr>
              <a:t>glädje, kamratskap och </a:t>
            </a:r>
            <a:r>
              <a:rPr lang="sv-SE" sz="1600" b="1" dirty="0" smtClean="0">
                <a:effectLst/>
                <a:latin typeface="Calibri" panose="020F0502020204030204" pitchFamily="34" charset="0"/>
                <a:ea typeface="Calibri" panose="020F0502020204030204" pitchFamily="34" charset="0"/>
                <a:cs typeface="Calibri" panose="020F0502020204030204" pitchFamily="34" charset="0"/>
              </a:rPr>
              <a:t>engagemang </a:t>
            </a:r>
            <a:endParaRPr lang="sv-SE"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753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3500"/>
                            </p:stCondLst>
                            <p:childTnLst>
                              <p:par>
                                <p:cTn id="13" presetID="22" presetClass="entr" presetSubtype="8" fill="hold" grpId="0"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2"/>
            <a:ext cx="8229600" cy="1143000"/>
          </a:xfrm>
        </p:spPr>
        <p:txBody>
          <a:bodyPr/>
          <a:lstStyle/>
          <a:p>
            <a:r>
              <a:rPr lang="sv-SE" dirty="0"/>
              <a:t>Policy Ope IF</a:t>
            </a:r>
          </a:p>
        </p:txBody>
      </p:sp>
      <p:sp>
        <p:nvSpPr>
          <p:cNvPr id="3" name="Platshållare för innehåll 2"/>
          <p:cNvSpPr>
            <a:spLocks noGrp="1"/>
          </p:cNvSpPr>
          <p:nvPr>
            <p:ph idx="1"/>
          </p:nvPr>
        </p:nvSpPr>
        <p:spPr>
          <a:xfrm>
            <a:off x="107504" y="1124744"/>
            <a:ext cx="3168352" cy="4708525"/>
          </a:xfrm>
        </p:spPr>
        <p:txBody>
          <a:bodyPr>
            <a:normAutofit fontScale="55000" lnSpcReduction="20000"/>
          </a:bodyPr>
          <a:lstStyle/>
          <a:p>
            <a:pPr marL="0" indent="0">
              <a:lnSpc>
                <a:spcPct val="120000"/>
              </a:lnSpc>
              <a:spcBef>
                <a:spcPts val="600"/>
              </a:spcBef>
              <a:spcAft>
                <a:spcPts val="600"/>
              </a:spcAft>
              <a:buNone/>
            </a:pPr>
            <a:r>
              <a:rPr lang="sv-SE" sz="2300" b="1" dirty="0">
                <a:effectLst/>
                <a:latin typeface="Calibri" panose="020F0502020204030204" pitchFamily="34" charset="0"/>
                <a:ea typeface="Calibri" panose="020F0502020204030204" pitchFamily="34" charset="0"/>
                <a:cs typeface="Calibri" panose="020F0502020204030204" pitchFamily="34" charset="0"/>
              </a:rPr>
              <a:t>OPE-LEDARE</a:t>
            </a:r>
            <a:endParaRPr lang="sv-SE" sz="1800" b="1"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600"/>
              </a:spcBef>
              <a:spcAft>
                <a:spcPts val="6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Att vara idrottsledare innebär ett stort ansvar, då vi är förebilder för de barn/ungdomar vi tränar. Vi i Ope IF vill att du som ledare uppträder som en positiv förebild för dina spelare. Det innebär att du: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 Tar del av och följer föreningens policy!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Känner till föreningens organisation och målsättning!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Visar gott ledarskap av dig själv och andra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Solidariskt lever upp till samma krav som ställs på alla medlemmar i Ope IF</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Följer de riktlinjer som SVFF ställer upp för senior, ungdoms och barnverksamhet</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Utbildar våra spelare väl och ger dem verktyg för att på sikt kunna bli framgångsrika på och utanför planen.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Står upp för våra värdeord och för Ope IF som förening</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Lojalt med föreningen genomför och utför de åtaganden som föreningen ställer på ledare och lag</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Tar ansvar för en aktiv kommunikation med andra ledare och föräldrar</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Platshållare för innehåll 2">
            <a:extLst>
              <a:ext uri="{FF2B5EF4-FFF2-40B4-BE49-F238E27FC236}">
                <a16:creationId xmlns="" xmlns:a16="http://schemas.microsoft.com/office/drawing/2014/main" id="{D4394E87-3469-43B9-9A7C-5C6B4FA9BC0D}"/>
              </a:ext>
            </a:extLst>
          </p:cNvPr>
          <p:cNvSpPr txBox="1">
            <a:spLocks/>
          </p:cNvSpPr>
          <p:nvPr/>
        </p:nvSpPr>
        <p:spPr>
          <a:xfrm>
            <a:off x="3275856" y="1069222"/>
            <a:ext cx="2952328" cy="5384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600"/>
              </a:spcBef>
              <a:spcAft>
                <a:spcPts val="600"/>
              </a:spcAft>
              <a:buNone/>
            </a:pPr>
            <a:r>
              <a:rPr lang="sv-SE" sz="1200" b="1" dirty="0">
                <a:effectLst/>
                <a:latin typeface="Calibri" panose="020F0502020204030204" pitchFamily="34" charset="0"/>
                <a:ea typeface="Calibri" panose="020F0502020204030204" pitchFamily="34" charset="0"/>
                <a:cs typeface="Calibri" panose="020F0502020204030204" pitchFamily="34" charset="0"/>
              </a:rPr>
              <a:t>OPE-SPELARE</a:t>
            </a:r>
            <a:endParaRPr lang="sv-SE" sz="10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Vi vill att alla spelare ska känna glädje tillsammans i Ope IF </a:t>
            </a:r>
            <a:endParaRPr lang="sv-SE" sz="1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Är en bra kompis! </a:t>
            </a:r>
            <a:r>
              <a:rPr lang="sv-SE" sz="1000" b="1" dirty="0">
                <a:effectLst/>
                <a:latin typeface="Calibri" panose="020F0502020204030204" pitchFamily="34" charset="0"/>
                <a:ea typeface="Calibri" panose="020F0502020204030204" pitchFamily="34" charset="0"/>
                <a:cs typeface="Calibri" panose="020F0502020204030204" pitchFamily="34" charset="0"/>
              </a:rPr>
              <a:t>KAMRATSKAP</a:t>
            </a:r>
            <a:r>
              <a:rPr lang="sv-SE" sz="1000" dirty="0">
                <a:effectLst/>
                <a:latin typeface="Calibri" panose="020F0502020204030204" pitchFamily="34" charset="0"/>
                <a:ea typeface="Calibri" panose="020F0502020204030204" pitchFamily="34" charset="0"/>
                <a:cs typeface="Calibri" panose="020F0502020204030204" pitchFamily="34" charset="0"/>
              </a:rPr>
              <a:t> </a:t>
            </a:r>
            <a:endParaRPr lang="sv-SE" sz="1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Har roligt! </a:t>
            </a:r>
            <a:r>
              <a:rPr lang="sv-SE" sz="1000" b="1" dirty="0">
                <a:effectLst/>
                <a:latin typeface="Calibri" panose="020F0502020204030204" pitchFamily="34" charset="0"/>
                <a:ea typeface="Calibri" panose="020F0502020204030204" pitchFamily="34" charset="0"/>
                <a:cs typeface="Calibri" panose="020F0502020204030204" pitchFamily="34" charset="0"/>
              </a:rPr>
              <a:t>GLÄDJE</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Följer fotbollens regler och aldrig fuskar till sig fördelar!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Respekterar domarens beslut!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Hejar och stöttar sitt lag och inte hånar motståndare! </a:t>
            </a:r>
            <a:r>
              <a:rPr lang="sv-SE" sz="1000" b="1" dirty="0">
                <a:effectLst/>
                <a:latin typeface="Calibri" panose="020F0502020204030204" pitchFamily="34" charset="0"/>
                <a:ea typeface="Calibri" panose="020F0502020204030204" pitchFamily="34" charset="0"/>
                <a:cs typeface="Calibri" panose="020F0502020204030204" pitchFamily="34" charset="0"/>
              </a:rPr>
              <a:t>KAMRATSKAP</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Ser domare och motståndare som fotbollskompisar! </a:t>
            </a:r>
            <a:r>
              <a:rPr lang="sv-SE" sz="1000" b="1" dirty="0">
                <a:effectLst/>
                <a:latin typeface="Calibri" panose="020F0502020204030204" pitchFamily="34" charset="0"/>
                <a:ea typeface="Calibri" panose="020F0502020204030204" pitchFamily="34" charset="0"/>
                <a:cs typeface="Calibri" panose="020F0502020204030204" pitchFamily="34" charset="0"/>
              </a:rPr>
              <a:t>KAMRATSKAP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Använder ett vårdat språk!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Alltid gör sitt bästa efter egen förmåga! </a:t>
            </a:r>
            <a:r>
              <a:rPr lang="sv-SE" sz="1000" b="1" dirty="0">
                <a:effectLst/>
                <a:latin typeface="Calibri" panose="020F0502020204030204" pitchFamily="34" charset="0"/>
                <a:ea typeface="Calibri" panose="020F0502020204030204" pitchFamily="34" charset="0"/>
                <a:cs typeface="Calibri" panose="020F0502020204030204" pitchFamily="34" charset="0"/>
              </a:rPr>
              <a:t>ENGAGEMANG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Kommer i tid till träning och match! </a:t>
            </a:r>
            <a:r>
              <a:rPr lang="sv-SE" sz="1000" b="1" dirty="0">
                <a:effectLst/>
                <a:latin typeface="Calibri" panose="020F0502020204030204" pitchFamily="34" charset="0"/>
                <a:ea typeface="Calibri" panose="020F0502020204030204" pitchFamily="34" charset="0"/>
                <a:cs typeface="Calibri" panose="020F0502020204030204" pitchFamily="34" charset="0"/>
              </a:rPr>
              <a:t>ENGAGEMANG</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Meddelar våra ledare i förväg om man har frånvaro vid träning eller match! </a:t>
            </a:r>
            <a:r>
              <a:rPr lang="sv-SE" sz="1000" b="1" dirty="0">
                <a:effectLst/>
                <a:latin typeface="Calibri" panose="020F0502020204030204" pitchFamily="34" charset="0"/>
                <a:ea typeface="Calibri" panose="020F0502020204030204" pitchFamily="34" charset="0"/>
                <a:cs typeface="Calibri" panose="020F0502020204030204" pitchFamily="34" charset="0"/>
              </a:rPr>
              <a:t>ENGAGEMANG</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Avstår att träna vid sjukdom!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Sköter skolarbetet! </a:t>
            </a:r>
            <a:r>
              <a:rPr lang="sv-SE" sz="1000" b="1" dirty="0">
                <a:effectLst/>
                <a:latin typeface="Calibri" panose="020F0502020204030204" pitchFamily="34" charset="0"/>
                <a:ea typeface="Calibri" panose="020F0502020204030204" pitchFamily="34" charset="0"/>
                <a:cs typeface="Calibri" panose="020F0502020204030204" pitchFamily="34" charset="0"/>
              </a:rPr>
              <a:t>ENGAGEMANG</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Platshållare för innehåll 2">
            <a:extLst>
              <a:ext uri="{FF2B5EF4-FFF2-40B4-BE49-F238E27FC236}">
                <a16:creationId xmlns="" xmlns:a16="http://schemas.microsoft.com/office/drawing/2014/main" id="{9E438186-9372-4B33-B5AB-46E255CC5D00}"/>
              </a:ext>
            </a:extLst>
          </p:cNvPr>
          <p:cNvSpPr txBox="1">
            <a:spLocks/>
          </p:cNvSpPr>
          <p:nvPr/>
        </p:nvSpPr>
        <p:spPr>
          <a:xfrm>
            <a:off x="6084168" y="1124744"/>
            <a:ext cx="3131840" cy="53866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sv-SE" sz="1200" b="1" dirty="0">
                <a:effectLst/>
                <a:latin typeface="Calibri" panose="020F0502020204030204" pitchFamily="34" charset="0"/>
                <a:ea typeface="Calibri" panose="020F0502020204030204" pitchFamily="34" charset="0"/>
                <a:cs typeface="Calibri" panose="020F0502020204030204" pitchFamily="34" charset="0"/>
              </a:rPr>
              <a:t>OPE-FÖRÄLDER</a:t>
            </a:r>
            <a:endParaRPr lang="sv-SE" sz="1100" dirty="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Ungdomars förhållande till idrott beror mycket på föräldrarnas inflytande och påverkan. Därför är det viktigt att vi har ett väl utvecklat samarbete mellan ledare och föräldrar. Vi ser det som mycket värdefullt att föräldrar involveras i vår ungdomsverksamhet.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 Vi vill att Ope-föräldrar: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1000" dirty="0" err="1">
                <a:effectLst/>
                <a:latin typeface="Calibri" panose="020F0502020204030204" pitchFamily="34" charset="0"/>
                <a:ea typeface="Calibri" panose="020F0502020204030204" pitchFamily="34" charset="0"/>
                <a:cs typeface="Calibri" panose="020F0502020204030204" pitchFamily="34" charset="0"/>
              </a:rPr>
              <a:t>Delar</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000" dirty="0" err="1">
                <a:effectLst/>
                <a:latin typeface="Calibri" panose="020F0502020204030204" pitchFamily="34" charset="0"/>
                <a:ea typeface="Calibri" panose="020F0502020204030204" pitchFamily="34" charset="0"/>
                <a:cs typeface="Calibri" panose="020F0502020204030204" pitchFamily="34" charset="0"/>
              </a:rPr>
              <a:t>Ope</a:t>
            </a:r>
            <a:r>
              <a:rPr lang="en-US" sz="1000" dirty="0">
                <a:effectLst/>
                <a:latin typeface="Calibri" panose="020F0502020204030204" pitchFamily="34" charset="0"/>
                <a:ea typeface="Calibri" panose="020F0502020204030204" pitchFamily="34" charset="0"/>
                <a:cs typeface="Calibri" panose="020F0502020204030204" pitchFamily="34" charset="0"/>
              </a:rPr>
              <a:t> IF:s policy.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Stöttar sina egna och andras barn/ungdomar.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Besöker träningar och matcher.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Agerar som representanter för Ope IF i samband med match och träning.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Ställer upp som resurspersoner för sitt lag.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Låter ledarna leda laget på träning och match.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Ser till att barnen inte tränar eller spelar match vid sjukdom.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Solidariskt hjälper till på föreningens arrangemang.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sv-SE" sz="1000" dirty="0">
                <a:effectLst/>
                <a:latin typeface="Calibri" panose="020F0502020204030204" pitchFamily="34" charset="0"/>
                <a:ea typeface="Calibri" panose="020F0502020204030204" pitchFamily="34" charset="0"/>
                <a:cs typeface="Calibri" panose="020F0502020204030204" pitchFamily="34" charset="0"/>
              </a:rPr>
              <a:t>Ett </a:t>
            </a:r>
            <a:r>
              <a:rPr lang="sv-SE" sz="1000" u="sng" dirty="0">
                <a:effectLst/>
                <a:latin typeface="Calibri" panose="020F0502020204030204" pitchFamily="34" charset="0"/>
                <a:ea typeface="Calibri" panose="020F0502020204030204" pitchFamily="34" charset="0"/>
                <a:cs typeface="Calibri" panose="020F0502020204030204" pitchFamily="34" charset="0"/>
              </a:rPr>
              <a:t>aktivt föräldraengagemang</a:t>
            </a:r>
            <a:r>
              <a:rPr lang="sv-SE" sz="1000" dirty="0">
                <a:effectLst/>
                <a:latin typeface="Calibri" panose="020F0502020204030204" pitchFamily="34" charset="0"/>
                <a:ea typeface="Calibri" panose="020F0502020204030204" pitchFamily="34" charset="0"/>
                <a:cs typeface="Calibri" panose="020F0502020204030204" pitchFamily="34" charset="0"/>
              </a:rPr>
              <a:t> underlättar vår strävan, att Opes spelare ska kännetecknas som </a:t>
            </a:r>
            <a:r>
              <a:rPr lang="sv-SE" sz="1000" b="1" dirty="0">
                <a:effectLst/>
                <a:latin typeface="Calibri" panose="020F0502020204030204" pitchFamily="34" charset="0"/>
                <a:ea typeface="Calibri" panose="020F0502020204030204" pitchFamily="34" charset="0"/>
                <a:cs typeface="Calibri" panose="020F0502020204030204" pitchFamily="34" charset="0"/>
              </a:rPr>
              <a:t>ENGAGERADE</a:t>
            </a:r>
            <a:r>
              <a:rPr lang="sv-SE" sz="1000" dirty="0">
                <a:effectLst/>
                <a:latin typeface="Calibri" panose="020F0502020204030204" pitchFamily="34" charset="0"/>
                <a:ea typeface="Calibri" panose="020F0502020204030204" pitchFamily="34" charset="0"/>
                <a:cs typeface="Calibri" panose="020F0502020204030204" pitchFamily="34" charset="0"/>
              </a:rPr>
              <a:t>, känna </a:t>
            </a:r>
            <a:r>
              <a:rPr lang="sv-SE" sz="1000" b="1" dirty="0">
                <a:effectLst/>
                <a:latin typeface="Calibri" panose="020F0502020204030204" pitchFamily="34" charset="0"/>
                <a:ea typeface="Calibri" panose="020F0502020204030204" pitchFamily="34" charset="0"/>
                <a:cs typeface="Calibri" panose="020F0502020204030204" pitchFamily="34" charset="0"/>
              </a:rPr>
              <a:t>GLÄDJE</a:t>
            </a:r>
            <a:r>
              <a:rPr lang="sv-SE" sz="1000" dirty="0">
                <a:effectLst/>
                <a:latin typeface="Calibri" panose="020F0502020204030204" pitchFamily="34" charset="0"/>
                <a:ea typeface="Calibri" panose="020F0502020204030204" pitchFamily="34" charset="0"/>
                <a:cs typeface="Calibri" panose="020F0502020204030204" pitchFamily="34" charset="0"/>
              </a:rPr>
              <a:t> vara goda kamrater, </a:t>
            </a:r>
            <a:r>
              <a:rPr lang="sv-SE" sz="1000" b="1" dirty="0">
                <a:effectLst/>
                <a:latin typeface="Calibri" panose="020F0502020204030204" pitchFamily="34" charset="0"/>
                <a:ea typeface="Calibri" panose="020F0502020204030204" pitchFamily="34" charset="0"/>
                <a:cs typeface="Calibri" panose="020F0502020204030204" pitchFamily="34" charset="0"/>
              </a:rPr>
              <a:t>KAMRATSKAP</a:t>
            </a:r>
            <a:r>
              <a:rPr lang="sv-SE" sz="1000" dirty="0">
                <a:effectLst/>
                <a:latin typeface="Calibri" panose="020F0502020204030204" pitchFamily="34" charset="0"/>
                <a:ea typeface="Calibri" panose="020F0502020204030204" pitchFamily="34" charset="0"/>
                <a:cs typeface="Calibri" panose="020F0502020204030204" pitchFamily="34" charset="0"/>
              </a:rPr>
              <a:t>, såväl sportsligt som socialt.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ktangel 5"/>
          <p:cNvSpPr/>
          <p:nvPr/>
        </p:nvSpPr>
        <p:spPr>
          <a:xfrm>
            <a:off x="3347864" y="3779911"/>
            <a:ext cx="2736304" cy="211164"/>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3306688" y="1965596"/>
            <a:ext cx="977280" cy="24662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6084168" y="2721738"/>
            <a:ext cx="1152128" cy="203205"/>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526056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nchor="ctr">
            <a:normAutofit/>
          </a:bodyPr>
          <a:lstStyle/>
          <a:p>
            <a:r>
              <a:rPr lang="sv-SE" dirty="0"/>
              <a:t>Trygg Idrott</a:t>
            </a:r>
          </a:p>
        </p:txBody>
      </p:sp>
      <p:graphicFrame>
        <p:nvGraphicFramePr>
          <p:cNvPr id="5" name="Platshållare för innehåll 2">
            <a:extLst>
              <a:ext uri="{FF2B5EF4-FFF2-40B4-BE49-F238E27FC236}">
                <a16:creationId xmlns="" xmlns:a16="http://schemas.microsoft.com/office/drawing/2014/main" id="{9B62AA34-D43D-4FC9-B173-A7E11D89A8BF}"/>
              </a:ext>
            </a:extLst>
          </p:cNvPr>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Icon&#10;&#10;Description automatically generated">
            <a:extLst>
              <a:ext uri="{FF2B5EF4-FFF2-40B4-BE49-F238E27FC236}">
                <a16:creationId xmlns="" xmlns:a16="http://schemas.microsoft.com/office/drawing/2014/main" id="{55354486-7F6B-430A-A141-865413D34CF2}"/>
              </a:ext>
            </a:extLst>
          </p:cNvPr>
          <p:cNvPicPr>
            <a:picLocks noChangeAspect="1"/>
          </p:cNvPicPr>
          <p:nvPr/>
        </p:nvPicPr>
        <p:blipFill>
          <a:blip r:embed="rId8"/>
          <a:stretch>
            <a:fillRect/>
          </a:stretch>
        </p:blipFill>
        <p:spPr>
          <a:xfrm>
            <a:off x="761623" y="5085184"/>
            <a:ext cx="864645" cy="792088"/>
          </a:xfrm>
          <a:prstGeom prst="rect">
            <a:avLst/>
          </a:prstGeom>
        </p:spPr>
      </p:pic>
    </p:spTree>
    <p:extLst>
      <p:ext uri="{BB962C8B-B14F-4D97-AF65-F5344CB8AC3E}">
        <p14:creationId xmlns:p14="http://schemas.microsoft.com/office/powerpoint/2010/main" val="2599292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esentations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presentationsmall</Template>
  <TotalTime>11024</TotalTime>
  <Words>920</Words>
  <Application>Microsoft Office PowerPoint</Application>
  <PresentationFormat>Bildspel på skärmen (4:3)</PresentationFormat>
  <Paragraphs>125</Paragraphs>
  <Slides>16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Times New Roman</vt:lpstr>
      <vt:lpstr>Presentationsmall</vt:lpstr>
      <vt:lpstr>Träff 4 Trygghetsansvar 28/3 2022</vt:lpstr>
      <vt:lpstr>Välkomna!</vt:lpstr>
      <vt:lpstr>MÅL – Trygg idrott -21/22</vt:lpstr>
      <vt:lpstr>Trygghetsansvarig</vt:lpstr>
      <vt:lpstr>Diplomerad Förening</vt:lpstr>
      <vt:lpstr>Vision och värdegrund</vt:lpstr>
      <vt:lpstr>Policy Ope IF</vt:lpstr>
      <vt:lpstr>Policy Ope IF</vt:lpstr>
      <vt:lpstr>Trygg Idrott</vt:lpstr>
      <vt:lpstr>Begrepp</vt:lpstr>
      <vt:lpstr>PowerPoint-presentation</vt:lpstr>
      <vt:lpstr>Handlingsplanen</vt:lpstr>
      <vt:lpstr>Värdeord i OPE IF</vt:lpstr>
      <vt:lpstr>VIKTIGT!</vt:lpstr>
      <vt:lpstr>Övning</vt:lpstr>
      <vt:lpstr>TACK för visat intresse!  tryggidrott@opeif.se   GLÄDJE - KAMRATSKAP – ENGAGEMANG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Anna-Karin Broström</dc:creator>
  <cp:lastModifiedBy>NOW Y-K</cp:lastModifiedBy>
  <cp:revision>75</cp:revision>
  <cp:lastPrinted>2022-03-29T07:16:45Z</cp:lastPrinted>
  <dcterms:created xsi:type="dcterms:W3CDTF">2017-06-27T14:34:52Z</dcterms:created>
  <dcterms:modified xsi:type="dcterms:W3CDTF">2022-03-29T07:16:49Z</dcterms:modified>
</cp:coreProperties>
</file>