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69" r:id="rId6"/>
    <p:sldId id="286" r:id="rId7"/>
    <p:sldId id="289" r:id="rId8"/>
    <p:sldId id="288" r:id="rId9"/>
    <p:sldId id="285" r:id="rId10"/>
    <p:sldId id="280" r:id="rId11"/>
    <p:sldId id="284" r:id="rId12"/>
    <p:sldId id="261" r:id="rId13"/>
    <p:sldId id="262" r:id="rId14"/>
    <p:sldId id="263" r:id="rId15"/>
    <p:sldId id="266" r:id="rId16"/>
    <p:sldId id="278" r:id="rId17"/>
    <p:sldId id="281" r:id="rId18"/>
    <p:sldId id="287" r:id="rId19"/>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59" autoAdjust="0"/>
    <p:restoredTop sz="74816" autoAdjust="0"/>
  </p:normalViewPr>
  <p:slideViewPr>
    <p:cSldViewPr>
      <p:cViewPr varScale="1">
        <p:scale>
          <a:sx n="112" d="100"/>
          <a:sy n="112" d="100"/>
        </p:scale>
        <p:origin x="144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347" cy="496490"/>
          </a:xfrm>
          <a:prstGeom prst="rect">
            <a:avLst/>
          </a:prstGeom>
        </p:spPr>
        <p:txBody>
          <a:bodyPr vert="horz" lIns="91449" tIns="45725" rIns="91449" bIns="45725" rtlCol="0"/>
          <a:lstStyle>
            <a:lvl1pPr algn="l">
              <a:defRPr sz="1200"/>
            </a:lvl1pPr>
          </a:lstStyle>
          <a:p>
            <a:endParaRPr lang="en-US"/>
          </a:p>
        </p:txBody>
      </p:sp>
      <p:sp>
        <p:nvSpPr>
          <p:cNvPr id="3" name="Date Placeholder 2"/>
          <p:cNvSpPr>
            <a:spLocks noGrp="1"/>
          </p:cNvSpPr>
          <p:nvPr>
            <p:ph type="dt" idx="1"/>
          </p:nvPr>
        </p:nvSpPr>
        <p:spPr>
          <a:xfrm>
            <a:off x="3851343" y="1"/>
            <a:ext cx="2946347" cy="496490"/>
          </a:xfrm>
          <a:prstGeom prst="rect">
            <a:avLst/>
          </a:prstGeom>
        </p:spPr>
        <p:txBody>
          <a:bodyPr vert="horz" lIns="91449" tIns="45725" rIns="91449" bIns="45725" rtlCol="0"/>
          <a:lstStyle>
            <a:lvl1pPr algn="r">
              <a:defRPr sz="1200"/>
            </a:lvl1pPr>
          </a:lstStyle>
          <a:p>
            <a:fld id="{8DCAB763-BBD5-436D-997D-6E7D8D68A1B3}" type="datetimeFigureOut">
              <a:rPr lang="en-US" smtClean="0"/>
              <a:pPr/>
              <a:t>3/22/24</a:t>
            </a:fld>
            <a:endParaRPr lang="en-US"/>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9" tIns="45725" rIns="91449" bIns="45725"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1449" tIns="45725" rIns="91449" bIns="45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1600"/>
            <a:ext cx="2946347" cy="496490"/>
          </a:xfrm>
          <a:prstGeom prst="rect">
            <a:avLst/>
          </a:prstGeom>
        </p:spPr>
        <p:txBody>
          <a:bodyPr vert="horz" lIns="91449" tIns="45725" rIns="91449" bIns="45725" rtlCol="0" anchor="b"/>
          <a:lstStyle>
            <a:lvl1pPr algn="l">
              <a:defRPr sz="1200"/>
            </a:lvl1pPr>
          </a:lstStyle>
          <a:p>
            <a:endParaRPr lang="en-US"/>
          </a:p>
        </p:txBody>
      </p:sp>
      <p:sp>
        <p:nvSpPr>
          <p:cNvPr id="7" name="Slide Number Placeholder 6"/>
          <p:cNvSpPr>
            <a:spLocks noGrp="1"/>
          </p:cNvSpPr>
          <p:nvPr>
            <p:ph type="sldNum" sz="quarter" idx="5"/>
          </p:nvPr>
        </p:nvSpPr>
        <p:spPr>
          <a:xfrm>
            <a:off x="3851343" y="9431600"/>
            <a:ext cx="2946347" cy="496490"/>
          </a:xfrm>
          <a:prstGeom prst="rect">
            <a:avLst/>
          </a:prstGeom>
        </p:spPr>
        <p:txBody>
          <a:bodyPr vert="horz" lIns="91449" tIns="45725" rIns="91449" bIns="45725" rtlCol="0" anchor="b"/>
          <a:lstStyle>
            <a:lvl1pPr algn="r">
              <a:defRPr sz="1200"/>
            </a:lvl1pPr>
          </a:lstStyle>
          <a:p>
            <a:fld id="{5650FF4D-175F-4B37-A915-02EB584EB40E}" type="slidenum">
              <a:rPr lang="en-US" smtClean="0"/>
              <a:pPr/>
              <a:t>‹#›</a:t>
            </a:fld>
            <a:endParaRPr lang="en-US"/>
          </a:p>
        </p:txBody>
      </p:sp>
    </p:spTree>
    <p:extLst>
      <p:ext uri="{BB962C8B-B14F-4D97-AF65-F5344CB8AC3E}">
        <p14:creationId xmlns:p14="http://schemas.microsoft.com/office/powerpoint/2010/main" val="212929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3</a:t>
            </a:fld>
            <a:endParaRPr lang="en-US"/>
          </a:p>
        </p:txBody>
      </p:sp>
    </p:spTree>
    <p:extLst>
      <p:ext uri="{BB962C8B-B14F-4D97-AF65-F5344CB8AC3E}">
        <p14:creationId xmlns:p14="http://schemas.microsoft.com/office/powerpoint/2010/main" val="784384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Kansliet vill få in vem som står som kassaansvarig för laget!! Alla lag som </a:t>
            </a:r>
            <a:r>
              <a:rPr lang="sv-SE" dirty="0" err="1"/>
              <a:t>ex.vis</a:t>
            </a:r>
            <a:r>
              <a:rPr lang="sv-SE" dirty="0"/>
              <a:t> sålt häften/bingolotter och där fått del av vinst, har ett lagkonto hos Ope IF. Ekonomiavdelningen vill ha en person som står som ansvarig för denna.</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5</a:t>
            </a:fld>
            <a:endParaRPr lang="en-US"/>
          </a:p>
        </p:txBody>
      </p:sp>
    </p:spTree>
    <p:extLst>
      <p:ext uri="{BB962C8B-B14F-4D97-AF65-F5344CB8AC3E}">
        <p14:creationId xmlns:p14="http://schemas.microsoft.com/office/powerpoint/2010/main" val="1659470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Kansliet vill få in vem som står som kassaansvarig för laget!! Alla lag som </a:t>
            </a:r>
            <a:r>
              <a:rPr lang="sv-SE" dirty="0" err="1"/>
              <a:t>ex.vis</a:t>
            </a:r>
            <a:r>
              <a:rPr lang="sv-SE" dirty="0"/>
              <a:t> sålt häften/bingolotter och där fått del av vinst, har ett lagkonto hos Ope IF. Ekonomiavdelningen vill ha en person som står som ansvarig för denna.</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6</a:t>
            </a:fld>
            <a:endParaRPr lang="en-US"/>
          </a:p>
        </p:txBody>
      </p:sp>
    </p:spTree>
    <p:extLst>
      <p:ext uri="{BB962C8B-B14F-4D97-AF65-F5344CB8AC3E}">
        <p14:creationId xmlns:p14="http://schemas.microsoft.com/office/powerpoint/2010/main" val="4226616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650FF4D-175F-4B37-A915-02EB584EB40E}" type="slidenum">
              <a:rPr lang="en-US" smtClean="0"/>
              <a:pPr/>
              <a:t>7</a:t>
            </a:fld>
            <a:endParaRPr lang="en-US"/>
          </a:p>
        </p:txBody>
      </p:sp>
    </p:spTree>
    <p:extLst>
      <p:ext uri="{BB962C8B-B14F-4D97-AF65-F5344CB8AC3E}">
        <p14:creationId xmlns:p14="http://schemas.microsoft.com/office/powerpoint/2010/main" val="259857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650FF4D-175F-4B37-A915-02EB584EB40E}" type="slidenum">
              <a:rPr lang="en-US" smtClean="0"/>
              <a:pPr/>
              <a:t>8</a:t>
            </a:fld>
            <a:endParaRPr lang="en-US"/>
          </a:p>
        </p:txBody>
      </p:sp>
    </p:spTree>
    <p:extLst>
      <p:ext uri="{BB962C8B-B14F-4D97-AF65-F5344CB8AC3E}">
        <p14:creationId xmlns:p14="http://schemas.microsoft.com/office/powerpoint/2010/main" val="4021743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Kansliet vill få in vem som står som kassaansvarig för laget!! Alla lag som </a:t>
            </a:r>
            <a:r>
              <a:rPr lang="sv-SE" dirty="0" err="1"/>
              <a:t>ex.vis</a:t>
            </a:r>
            <a:r>
              <a:rPr lang="sv-SE" dirty="0"/>
              <a:t> sålt häften/bingolotter och där fått del av vinst, har ett lagkonto hos Ope IF. Ekonomiavdelningen vill ha en person som står som ansvarig för denna.</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9</a:t>
            </a:fld>
            <a:endParaRPr lang="en-US"/>
          </a:p>
        </p:txBody>
      </p:sp>
    </p:spTree>
    <p:extLst>
      <p:ext uri="{BB962C8B-B14F-4D97-AF65-F5344CB8AC3E}">
        <p14:creationId xmlns:p14="http://schemas.microsoft.com/office/powerpoint/2010/main" val="154472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91">
              <a:defRPr/>
            </a:pPr>
            <a:r>
              <a:rPr lang="sv-SE" dirty="0"/>
              <a:t>Dock kan sk mellanlagring ske på privatkonto i samband med olika aktiviteter som laget utför. Dock skall alltid pengarna överföras till lagkassan efter utfört arbete/uppdrag. Detta sker lämpligast via lagets swishkonto. </a:t>
            </a:r>
          </a:p>
          <a:p>
            <a:endParaRPr lang="sv-SE" dirty="0"/>
          </a:p>
        </p:txBody>
      </p:sp>
      <p:sp>
        <p:nvSpPr>
          <p:cNvPr id="4" name="Slide Number Placeholder 3"/>
          <p:cNvSpPr>
            <a:spLocks noGrp="1"/>
          </p:cNvSpPr>
          <p:nvPr>
            <p:ph type="sldNum" sz="quarter" idx="5"/>
          </p:nvPr>
        </p:nvSpPr>
        <p:spPr/>
        <p:txBody>
          <a:bodyPr/>
          <a:lstStyle/>
          <a:p>
            <a:fld id="{5650FF4D-175F-4B37-A915-02EB584EB40E}" type="slidenum">
              <a:rPr lang="en-US" smtClean="0"/>
              <a:pPr/>
              <a:t>10</a:t>
            </a:fld>
            <a:endParaRPr lang="en-US"/>
          </a:p>
        </p:txBody>
      </p:sp>
    </p:spTree>
    <p:extLst>
      <p:ext uri="{BB962C8B-B14F-4D97-AF65-F5344CB8AC3E}">
        <p14:creationId xmlns:p14="http://schemas.microsoft.com/office/powerpoint/2010/main" val="3786632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Varje lag skall till kansliet delge vem som är ansvarig i laget för lagkassan – förälder.</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11</a:t>
            </a:fld>
            <a:endParaRPr lang="en-US"/>
          </a:p>
        </p:txBody>
      </p:sp>
    </p:spTree>
    <p:extLst>
      <p:ext uri="{BB962C8B-B14F-4D97-AF65-F5344CB8AC3E}">
        <p14:creationId xmlns:p14="http://schemas.microsoft.com/office/powerpoint/2010/main" val="1162606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även tidigare ”Lagkassor” där det beskrivs vad avgifterna går till i föreningen.</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14</a:t>
            </a:fld>
            <a:endParaRPr lang="en-US"/>
          </a:p>
        </p:txBody>
      </p:sp>
    </p:spTree>
    <p:extLst>
      <p:ext uri="{BB962C8B-B14F-4D97-AF65-F5344CB8AC3E}">
        <p14:creationId xmlns:p14="http://schemas.microsoft.com/office/powerpoint/2010/main" val="4073661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91223"/>
            <a:ext cx="7772400" cy="1470025"/>
          </a:xfrm>
        </p:spPr>
        <p:txBody>
          <a:bodyPr/>
          <a:lstStyle>
            <a:lvl1pPr>
              <a:defRPr baseline="0"/>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149E1348-C1BC-4A44-B44E-7C84DCB70787}" type="datetimeFigureOut">
              <a:rPr lang="en-US" smtClean="0"/>
              <a:pPr/>
              <a:t>3/22/24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1027" name="Picture 3" descr="C:\Documents and Settings\Ope\Desktop\Ope IF lagerblad (krans) n2 kopia.JPG"/>
          <p:cNvPicPr>
            <a:picLocks noChangeAspect="1" noChangeArrowheads="1"/>
          </p:cNvPicPr>
          <p:nvPr userDrawn="1"/>
        </p:nvPicPr>
        <p:blipFill>
          <a:blip r:embed="rId2" cstate="print"/>
          <a:srcRect/>
          <a:stretch>
            <a:fillRect/>
          </a:stretch>
        </p:blipFill>
        <p:spPr bwMode="auto">
          <a:xfrm>
            <a:off x="2602800" y="140072"/>
            <a:ext cx="4216400" cy="3937000"/>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3/22/24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3/22/24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3/22/24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E1348-C1BC-4A44-B44E-7C84DCB70787}" type="datetimeFigureOut">
              <a:rPr lang="en-US" smtClean="0"/>
              <a:pPr/>
              <a:t>3/22/24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E1348-C1BC-4A44-B44E-7C84DCB70787}" type="datetimeFigureOut">
              <a:rPr lang="en-US" smtClean="0"/>
              <a:pPr/>
              <a:t>3/22/24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E1348-C1BC-4A44-B44E-7C84DCB70787}" type="datetimeFigureOut">
              <a:rPr lang="en-US" smtClean="0"/>
              <a:pPr/>
              <a:t>3/22/24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1BA8AAB-46CD-4A04-AD31-79E4D3AE80D0}" type="slidenum">
              <a:rPr lang="en-US" smtClean="0"/>
              <a:pPr/>
              <a:t>‹#›</a:t>
            </a:fld>
            <a:endParaRPr lang="en-US"/>
          </a:p>
        </p:txBody>
      </p:sp>
      <p:pic>
        <p:nvPicPr>
          <p:cNvPr id="10"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E1348-C1BC-4A44-B44E-7C84DCB70787}" type="datetimeFigureOut">
              <a:rPr lang="en-US" smtClean="0"/>
              <a:pPr/>
              <a:t>3/22/24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1BA8AAB-46CD-4A04-AD31-79E4D3AE80D0}" type="slidenum">
              <a:rPr lang="en-US" smtClean="0"/>
              <a:pPr/>
              <a:t>‹#›</a:t>
            </a:fld>
            <a:endParaRPr lang="en-US"/>
          </a:p>
        </p:txBody>
      </p:sp>
      <p:pic>
        <p:nvPicPr>
          <p:cNvPr id="6"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E1348-C1BC-4A44-B44E-7C84DCB70787}" type="datetimeFigureOut">
              <a:rPr lang="en-US" smtClean="0"/>
              <a:pPr/>
              <a:t>3/22/24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1BA8AAB-46CD-4A04-AD31-79E4D3AE80D0}" type="slidenum">
              <a:rPr lang="en-US" smtClean="0"/>
              <a:pPr/>
              <a:t>‹#›</a:t>
            </a:fld>
            <a:endParaRPr lang="en-US"/>
          </a:p>
        </p:txBody>
      </p:sp>
      <p:pic>
        <p:nvPicPr>
          <p:cNvPr id="5"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3/22/24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3/22/24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E1348-C1BC-4A44-B44E-7C84DCB70787}" type="datetimeFigureOut">
              <a:rPr lang="en-US" smtClean="0"/>
              <a:pPr/>
              <a:t>3/22/24</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A8AAB-46CD-4A04-AD31-79E4D3AE80D0}" type="slidenum">
              <a:rPr lang="en-US" smtClean="0"/>
              <a:pPr/>
              <a:t>‹#›</a:t>
            </a:fld>
            <a:endParaRPr lang="en-US"/>
          </a:p>
        </p:txBody>
      </p:sp>
      <p:sp>
        <p:nvSpPr>
          <p:cNvPr id="7" name="TextBox 6"/>
          <p:cNvSpPr txBox="1"/>
          <p:nvPr/>
        </p:nvSpPr>
        <p:spPr>
          <a:xfrm>
            <a:off x="3441850" y="6392361"/>
            <a:ext cx="2260299"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200" dirty="0"/>
              <a:t>Ope IF – Möjligheternas</a:t>
            </a:r>
            <a:r>
              <a:rPr lang="sv-SE" sz="1200" baseline="0" dirty="0"/>
              <a:t> Förening</a:t>
            </a:r>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ile:///C:/Users/Ope/Desktop/Arbetsinsatser%202024.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youtu.be/EnpU6Iy08i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Föräldramöte</a:t>
            </a:r>
            <a:r>
              <a:rPr lang="en-US" dirty="0"/>
              <a:t> </a:t>
            </a:r>
            <a:r>
              <a:rPr lang="en-US" dirty="0" err="1"/>
              <a:t>Ope</a:t>
            </a:r>
            <a:r>
              <a:rPr lang="en-US" dirty="0"/>
              <a:t> P-12                     21/3 2024</a:t>
            </a:r>
          </a:p>
        </p:txBody>
      </p:sp>
      <p:sp>
        <p:nvSpPr>
          <p:cNvPr id="3" name="Platshållare för bildnummer 2">
            <a:extLst>
              <a:ext uri="{FF2B5EF4-FFF2-40B4-BE49-F238E27FC236}">
                <a16:creationId xmlns:a16="http://schemas.microsoft.com/office/drawing/2014/main" id="{DB6A4B96-5A8E-444D-A39A-9C125B595579}"/>
              </a:ext>
            </a:extLst>
          </p:cNvPr>
          <p:cNvSpPr>
            <a:spLocks noGrp="1"/>
          </p:cNvSpPr>
          <p:nvPr>
            <p:ph type="sldNum" sz="quarter" idx="12"/>
          </p:nvPr>
        </p:nvSpPr>
        <p:spPr/>
        <p:txBody>
          <a:bodyPr/>
          <a:lstStyle/>
          <a:p>
            <a:fld id="{91BA8AAB-46CD-4A04-AD31-79E4D3AE80D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47746-38C2-4BAE-A9D2-3ABCD5885BED}"/>
              </a:ext>
            </a:extLst>
          </p:cNvPr>
          <p:cNvSpPr>
            <a:spLocks noGrp="1"/>
          </p:cNvSpPr>
          <p:nvPr>
            <p:ph type="title"/>
          </p:nvPr>
        </p:nvSpPr>
        <p:spPr/>
        <p:txBody>
          <a:bodyPr/>
          <a:lstStyle/>
          <a:p>
            <a:r>
              <a:rPr lang="sv-SE" dirty="0"/>
              <a:t>Regler</a:t>
            </a:r>
          </a:p>
        </p:txBody>
      </p:sp>
      <p:sp>
        <p:nvSpPr>
          <p:cNvPr id="3" name="Content Placeholder 2">
            <a:extLst>
              <a:ext uri="{FF2B5EF4-FFF2-40B4-BE49-F238E27FC236}">
                <a16:creationId xmlns:a16="http://schemas.microsoft.com/office/drawing/2014/main" id="{73E06B19-F32E-4372-BA45-8E609780622C}"/>
              </a:ext>
            </a:extLst>
          </p:cNvPr>
          <p:cNvSpPr>
            <a:spLocks noGrp="1"/>
          </p:cNvSpPr>
          <p:nvPr>
            <p:ph idx="1"/>
          </p:nvPr>
        </p:nvSpPr>
        <p:spPr>
          <a:xfrm>
            <a:off x="457200" y="1312168"/>
            <a:ext cx="8363272" cy="4781128"/>
          </a:xfrm>
        </p:spPr>
        <p:txBody>
          <a:bodyPr>
            <a:normAutofit fontScale="92500" lnSpcReduction="10000"/>
          </a:bodyPr>
          <a:lstStyle/>
          <a:p>
            <a:pPr lvl="0"/>
            <a:r>
              <a:rPr lang="sv-SE" sz="1800" dirty="0"/>
              <a:t>Varje lag </a:t>
            </a:r>
            <a:r>
              <a:rPr lang="sv-SE" sz="1800" b="1" dirty="0"/>
              <a:t>har rätt att ha en lagkassa</a:t>
            </a:r>
            <a:r>
              <a:rPr lang="sv-SE" sz="1800" dirty="0"/>
              <a:t> där lagets intäkter och kostnader hanteras.</a:t>
            </a:r>
          </a:p>
          <a:p>
            <a:pPr lvl="0"/>
            <a:r>
              <a:rPr lang="sv-SE" sz="1800" dirty="0"/>
              <a:t>Varje lag ska utse en </a:t>
            </a:r>
            <a:r>
              <a:rPr lang="sv-SE" sz="1800" b="1" dirty="0"/>
              <a:t>ansvarig lagkassör </a:t>
            </a:r>
            <a:r>
              <a:rPr lang="sv-SE" sz="1800" dirty="0"/>
              <a:t>gentemot föreningen. Det är </a:t>
            </a:r>
            <a:r>
              <a:rPr lang="sv-SE" sz="1800" b="1" dirty="0"/>
              <a:t>lagkassören som är ansvarig</a:t>
            </a:r>
            <a:r>
              <a:rPr lang="sv-SE" sz="1800" dirty="0"/>
              <a:t> för att lagkassan sköts enl föreningens regler.</a:t>
            </a:r>
          </a:p>
          <a:p>
            <a:pPr lvl="0"/>
            <a:r>
              <a:rPr lang="sv-SE" sz="1800" dirty="0"/>
              <a:t>Föreningen </a:t>
            </a:r>
            <a:r>
              <a:rPr lang="sv-SE" sz="1800" b="1" dirty="0"/>
              <a:t>godkänner inte att laget öppnar ett eget lagkonto </a:t>
            </a:r>
            <a:r>
              <a:rPr lang="sv-SE" sz="1800" dirty="0"/>
              <a:t>på banken eller förvarar lagets pengar hemma. </a:t>
            </a:r>
            <a:r>
              <a:rPr lang="sv-SE" sz="1800" b="1" dirty="0"/>
              <a:t>Privatkonton accepteras inte. </a:t>
            </a:r>
            <a:r>
              <a:rPr lang="sv-SE" sz="1800" dirty="0"/>
              <a:t>Intäkter som relaterar till försäljning av fika, egna lotter, egna jobb e.d. som laget själv organiserar och hanterar behåller laget till 100%. </a:t>
            </a:r>
          </a:p>
          <a:p>
            <a:pPr lvl="0"/>
            <a:r>
              <a:rPr lang="sv-SE" sz="1800" dirty="0"/>
              <a:t>Varje lag har möjlighet att ha en </a:t>
            </a:r>
            <a:r>
              <a:rPr lang="sv-SE" sz="1800" b="1" dirty="0"/>
              <a:t>handkassa på maximalt 3000 kr för löpande kostnader</a:t>
            </a:r>
            <a:r>
              <a:rPr lang="sv-SE" sz="1800" dirty="0"/>
              <a:t>. </a:t>
            </a:r>
          </a:p>
          <a:p>
            <a:pPr lvl="0"/>
            <a:r>
              <a:rPr lang="sv-SE" sz="1800" dirty="0"/>
              <a:t>För alla för laget betalda arbeten </a:t>
            </a:r>
            <a:r>
              <a:rPr lang="sv-SE" sz="1800" b="1" dirty="0"/>
              <a:t>som anvisats av föreningen skall intäkten redovisas direkt till Ope IF bankgiro. Därefter fördelas nettopengarna enligt 80% till föreningen och 20% som bonus till lagkassan (enligt 80/20-principen). </a:t>
            </a:r>
            <a:r>
              <a:rPr lang="sv-SE" sz="1800" dirty="0"/>
              <a:t>Exempel på sådana arbeten är försäljning av rabatthäften, bingolotter och Sverigelotter. </a:t>
            </a:r>
          </a:p>
          <a:p>
            <a:pPr lvl="0"/>
            <a:r>
              <a:rPr lang="sv-SE" sz="1800" dirty="0"/>
              <a:t>För arbeten i kök och planvärdskap på Storsjöcupen fakturerar Ope IF hela summan (å lagets vägnar) till Storsjöcupen. </a:t>
            </a:r>
            <a:r>
              <a:rPr lang="sv-SE" sz="1800" b="1" dirty="0"/>
              <a:t>Fördelningen av intäkter från Storsjöcupen är att 20 % behålls av Ope IF och 80% går till lagkassan (20/80 principen).</a:t>
            </a:r>
          </a:p>
          <a:p>
            <a:pPr lvl="0"/>
            <a:r>
              <a:rPr lang="sv-SE" sz="1800" dirty="0"/>
              <a:t>Ope IF tar ut en fast avgift för arbete med fakturering, </a:t>
            </a:r>
            <a:r>
              <a:rPr lang="sv-SE" sz="1800" b="1" dirty="0"/>
              <a:t>tillgång till ett swishkonto </a:t>
            </a:r>
            <a:r>
              <a:rPr lang="sv-SE" sz="1800" dirty="0"/>
              <a:t>för laget och </a:t>
            </a:r>
            <a:r>
              <a:rPr lang="sv-SE" sz="1800" b="1" dirty="0"/>
              <a:t>administrativa kostnader om 800 kr per år </a:t>
            </a:r>
            <a:r>
              <a:rPr lang="sv-SE" sz="1800" dirty="0"/>
              <a:t>vilket debiteras lagkassan 30 juni varje år.</a:t>
            </a:r>
          </a:p>
        </p:txBody>
      </p:sp>
      <p:sp>
        <p:nvSpPr>
          <p:cNvPr id="4" name="Platshållare för bildnummer 3">
            <a:extLst>
              <a:ext uri="{FF2B5EF4-FFF2-40B4-BE49-F238E27FC236}">
                <a16:creationId xmlns:a16="http://schemas.microsoft.com/office/drawing/2014/main" id="{87CAFE11-3C64-4C3D-8D37-C7221DA6F3AB}"/>
              </a:ext>
            </a:extLst>
          </p:cNvPr>
          <p:cNvSpPr>
            <a:spLocks noGrp="1"/>
          </p:cNvSpPr>
          <p:nvPr>
            <p:ph type="sldNum" sz="quarter" idx="12"/>
          </p:nvPr>
        </p:nvSpPr>
        <p:spPr/>
        <p:txBody>
          <a:bodyPr/>
          <a:lstStyle/>
          <a:p>
            <a:fld id="{91BA8AAB-46CD-4A04-AD31-79E4D3AE80D0}" type="slidenum">
              <a:rPr lang="en-US" smtClean="0"/>
              <a:pPr/>
              <a:t>10</a:t>
            </a:fld>
            <a:endParaRPr lang="en-US"/>
          </a:p>
        </p:txBody>
      </p:sp>
    </p:spTree>
    <p:extLst>
      <p:ext uri="{BB962C8B-B14F-4D97-AF65-F5344CB8AC3E}">
        <p14:creationId xmlns:p14="http://schemas.microsoft.com/office/powerpoint/2010/main" val="4018879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3182-21A8-4571-A9FE-394D0D210553}"/>
              </a:ext>
            </a:extLst>
          </p:cNvPr>
          <p:cNvSpPr>
            <a:spLocks noGrp="1"/>
          </p:cNvSpPr>
          <p:nvPr>
            <p:ph type="title"/>
          </p:nvPr>
        </p:nvSpPr>
        <p:spPr/>
        <p:txBody>
          <a:bodyPr/>
          <a:lstStyle/>
          <a:p>
            <a:r>
              <a:rPr lang="sv-SE" dirty="0"/>
              <a:t>Varför dessa lagkasseregler?</a:t>
            </a:r>
          </a:p>
        </p:txBody>
      </p:sp>
      <p:sp>
        <p:nvSpPr>
          <p:cNvPr id="3" name="Content Placeholder 2">
            <a:extLst>
              <a:ext uri="{FF2B5EF4-FFF2-40B4-BE49-F238E27FC236}">
                <a16:creationId xmlns:a16="http://schemas.microsoft.com/office/drawing/2014/main" id="{7F00155B-3556-433F-9B28-540A1681101A}"/>
              </a:ext>
            </a:extLst>
          </p:cNvPr>
          <p:cNvSpPr>
            <a:spLocks noGrp="1"/>
          </p:cNvSpPr>
          <p:nvPr>
            <p:ph idx="1"/>
          </p:nvPr>
        </p:nvSpPr>
        <p:spPr>
          <a:xfrm>
            <a:off x="457200" y="1268760"/>
            <a:ext cx="8229600" cy="4857403"/>
          </a:xfrm>
        </p:spPr>
        <p:txBody>
          <a:bodyPr>
            <a:normAutofit lnSpcReduction="10000"/>
          </a:bodyPr>
          <a:lstStyle/>
          <a:p>
            <a:r>
              <a:rPr lang="sv-SE" sz="1600" dirty="0"/>
              <a:t>Styrelsens ansvar</a:t>
            </a:r>
          </a:p>
          <a:p>
            <a:pPr lvl="1"/>
            <a:r>
              <a:rPr lang="sv-SE" sz="1400" dirty="0"/>
              <a:t>Det är </a:t>
            </a:r>
            <a:r>
              <a:rPr lang="sv-SE" sz="1400" b="1" dirty="0"/>
              <a:t>styrelsen i föreningen som är ytterst ansvarig </a:t>
            </a:r>
            <a:r>
              <a:rPr lang="sv-SE" sz="1400" dirty="0"/>
              <a:t>för samtliga transaktioner som sker i föreningens namn.  Styrelsen vill att alla transaktioner i lagkassorna bokförs enligt bokföringslagen vilket sker när lagen har lagkonto i föreningen.</a:t>
            </a:r>
          </a:p>
          <a:p>
            <a:r>
              <a:rPr lang="sv-SE" sz="1600" dirty="0"/>
              <a:t>Juridiska skäl</a:t>
            </a:r>
          </a:p>
          <a:p>
            <a:pPr lvl="1"/>
            <a:r>
              <a:rPr lang="sv-SE" sz="1400" dirty="0"/>
              <a:t>Juridiskt </a:t>
            </a:r>
            <a:r>
              <a:rPr lang="sv-SE" sz="1400" b="1" dirty="0"/>
              <a:t>sett tillhör lagkontona/kassorna föreningen</a:t>
            </a:r>
            <a:r>
              <a:rPr lang="sv-SE" sz="1400" dirty="0"/>
              <a:t>. </a:t>
            </a:r>
          </a:p>
          <a:p>
            <a:r>
              <a:rPr lang="sv-SE" sz="1600" dirty="0"/>
              <a:t>Skattetekniska skäl</a:t>
            </a:r>
          </a:p>
          <a:p>
            <a:pPr lvl="1"/>
            <a:r>
              <a:rPr lang="sv-SE" sz="1400" dirty="0"/>
              <a:t>När lagkontona ingår i föreningen tillser föreningen att </a:t>
            </a:r>
            <a:r>
              <a:rPr lang="sv-SE" sz="1400" b="1" dirty="0"/>
              <a:t>skattelagstiftning sköts korrekt</a:t>
            </a:r>
            <a:r>
              <a:rPr lang="sv-SE" sz="1400" dirty="0"/>
              <a:t>. Om reglerna inte följs riskerar både ledare, spelare och hela föreningen bli skatteskyldig.</a:t>
            </a:r>
          </a:p>
          <a:p>
            <a:r>
              <a:rPr lang="sv-SE" sz="1600" dirty="0"/>
              <a:t>Säkerhetsskäl och skydd för laget</a:t>
            </a:r>
          </a:p>
          <a:p>
            <a:pPr lvl="1"/>
            <a:r>
              <a:rPr lang="sv-SE" sz="1400" dirty="0"/>
              <a:t>Dessa regler är även till för att </a:t>
            </a:r>
            <a:r>
              <a:rPr lang="sv-SE" sz="1400" b="1" dirty="0"/>
              <a:t>undvika oegentligheter och risk för bedrägerier med förskingring av lagkassor.</a:t>
            </a:r>
          </a:p>
          <a:p>
            <a:r>
              <a:rPr lang="sv-SE" sz="1600" dirty="0"/>
              <a:t>Vem äger kassan?</a:t>
            </a:r>
          </a:p>
          <a:p>
            <a:pPr lvl="1"/>
            <a:r>
              <a:rPr lang="sv-SE" sz="1400" b="1" dirty="0"/>
              <a:t>Föreningen äger kassan men laget får disponera innehållet </a:t>
            </a:r>
            <a:r>
              <a:rPr lang="sv-SE" sz="1400" dirty="0"/>
              <a:t>till verksamhet och lagaktiviteter som är knutet till laget och fotboll. Om nya spelare tillkommer skall de ha en lika del av lagkassan som övriga spelare i laget. Man skall således inte behöva "köpa sig in" i kassan. En spelare som slutar har inte rätt till utbetalning av sin del av lagkassan. Om laget upplöses tillfaller medel föreningen. </a:t>
            </a:r>
          </a:p>
          <a:p>
            <a:r>
              <a:rPr lang="sv-SE" sz="1600" dirty="0"/>
              <a:t>Förvarningstider och prognoser till föreningens kassör av betalningsuttag</a:t>
            </a:r>
          </a:p>
          <a:p>
            <a:pPr lvl="1"/>
            <a:r>
              <a:rPr lang="sv-SE" sz="1400" dirty="0"/>
              <a:t>Betalning ur lagkassan upp till 25 000 kr behöver inte förvarnas till föreningens kassör. </a:t>
            </a:r>
          </a:p>
          <a:p>
            <a:pPr lvl="1"/>
            <a:r>
              <a:rPr lang="sv-SE" sz="1400" dirty="0"/>
              <a:t>25 000 kr till 99 000 kr skall förvarnas senast 3 månader före betalning skall göras och över 100 000 kr skall förvarnas senast 6 mån före betalning sa göras. </a:t>
            </a:r>
          </a:p>
        </p:txBody>
      </p:sp>
      <p:sp>
        <p:nvSpPr>
          <p:cNvPr id="4" name="Platshållare för bildnummer 3">
            <a:extLst>
              <a:ext uri="{FF2B5EF4-FFF2-40B4-BE49-F238E27FC236}">
                <a16:creationId xmlns:a16="http://schemas.microsoft.com/office/drawing/2014/main" id="{95C2F74A-B2AA-48C6-A58B-0C87740C1741}"/>
              </a:ext>
            </a:extLst>
          </p:cNvPr>
          <p:cNvSpPr>
            <a:spLocks noGrp="1"/>
          </p:cNvSpPr>
          <p:nvPr>
            <p:ph type="sldNum" sz="quarter" idx="12"/>
          </p:nvPr>
        </p:nvSpPr>
        <p:spPr/>
        <p:txBody>
          <a:bodyPr/>
          <a:lstStyle/>
          <a:p>
            <a:fld id="{91BA8AAB-46CD-4A04-AD31-79E4D3AE80D0}" type="slidenum">
              <a:rPr lang="en-US" smtClean="0"/>
              <a:pPr/>
              <a:t>11</a:t>
            </a:fld>
            <a:endParaRPr lang="en-US"/>
          </a:p>
        </p:txBody>
      </p:sp>
    </p:spTree>
    <p:extLst>
      <p:ext uri="{BB962C8B-B14F-4D97-AF65-F5344CB8AC3E}">
        <p14:creationId xmlns:p14="http://schemas.microsoft.com/office/powerpoint/2010/main" val="2587516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9BC1-80CB-4995-B3F3-4D8297B077F3}"/>
              </a:ext>
            </a:extLst>
          </p:cNvPr>
          <p:cNvSpPr>
            <a:spLocks noGrp="1"/>
          </p:cNvSpPr>
          <p:nvPr>
            <p:ph type="title"/>
          </p:nvPr>
        </p:nvSpPr>
        <p:spPr/>
        <p:txBody>
          <a:bodyPr/>
          <a:lstStyle/>
          <a:p>
            <a:r>
              <a:rPr lang="sv-SE" dirty="0"/>
              <a:t>Medlemsinformation</a:t>
            </a:r>
          </a:p>
        </p:txBody>
      </p:sp>
      <p:sp>
        <p:nvSpPr>
          <p:cNvPr id="3" name="Content Placeholder 2">
            <a:extLst>
              <a:ext uri="{FF2B5EF4-FFF2-40B4-BE49-F238E27FC236}">
                <a16:creationId xmlns:a16="http://schemas.microsoft.com/office/drawing/2014/main" id="{06854F4E-026C-4682-81B5-FC9A64D004C3}"/>
              </a:ext>
            </a:extLst>
          </p:cNvPr>
          <p:cNvSpPr>
            <a:spLocks noGrp="1"/>
          </p:cNvSpPr>
          <p:nvPr>
            <p:ph idx="1"/>
          </p:nvPr>
        </p:nvSpPr>
        <p:spPr/>
        <p:txBody>
          <a:bodyPr>
            <a:normAutofit lnSpcReduction="10000"/>
          </a:bodyPr>
          <a:lstStyle/>
          <a:p>
            <a:r>
              <a:rPr lang="sv-SE" sz="2000" dirty="0"/>
              <a:t>Föreningen skickar </a:t>
            </a:r>
            <a:r>
              <a:rPr lang="sv-SE" sz="2000" b="1" dirty="0"/>
              <a:t>elektroniska fakturor via mail </a:t>
            </a:r>
            <a:r>
              <a:rPr lang="sv-SE" sz="2000" dirty="0"/>
              <a:t>genom en funktion på laget.se (Billogram). </a:t>
            </a:r>
          </a:p>
          <a:p>
            <a:r>
              <a:rPr lang="sv-SE" sz="2000" dirty="0"/>
              <a:t>Faktureringen av avgifterna </a:t>
            </a:r>
            <a:r>
              <a:rPr lang="sv-SE" sz="2000" b="1" dirty="0"/>
              <a:t>startar i början av januari </a:t>
            </a:r>
            <a:r>
              <a:rPr lang="sv-SE" sz="2000" dirty="0"/>
              <a:t>och pågår under våren. </a:t>
            </a:r>
          </a:p>
          <a:p>
            <a:r>
              <a:rPr lang="sv-SE" sz="2000" dirty="0"/>
              <a:t>Viktigt att info om spelare och målsmän är korrekta på laget.se </a:t>
            </a:r>
          </a:p>
          <a:p>
            <a:r>
              <a:rPr lang="sv-SE" sz="2000" dirty="0"/>
              <a:t>Avgiften på fakturan är inlagd efter den info som vi har vid tillfället när fakturan skickas. Stämmer inte denna vänligen kontakta föreningen och ny faktura skickas ut.  </a:t>
            </a:r>
          </a:p>
          <a:p>
            <a:r>
              <a:rPr lang="sv-SE" sz="2000" dirty="0"/>
              <a:t>Avgiften på fakturan består av en </a:t>
            </a:r>
            <a:r>
              <a:rPr lang="sv-SE" sz="2000" b="1" dirty="0"/>
              <a:t>medlemsavgift och en träningsavgift</a:t>
            </a:r>
            <a:r>
              <a:rPr lang="sv-SE" sz="2000" dirty="0"/>
              <a:t>. Samtliga spelare och ledare </a:t>
            </a:r>
            <a:r>
              <a:rPr lang="sv-SE" sz="2000" b="1" dirty="0"/>
              <a:t>ska vara medlemmar </a:t>
            </a:r>
            <a:r>
              <a:rPr lang="sv-SE" sz="2000" dirty="0"/>
              <a:t>i föreningen. </a:t>
            </a:r>
          </a:p>
          <a:p>
            <a:r>
              <a:rPr lang="sv-SE" sz="2000" dirty="0"/>
              <a:t>Ej betalda avgifter innebär att spelaren </a:t>
            </a:r>
            <a:r>
              <a:rPr lang="sv-SE" sz="2000" b="1" dirty="0"/>
              <a:t>ej får spela matcher</a:t>
            </a:r>
            <a:r>
              <a:rPr lang="sv-SE" sz="2000" dirty="0"/>
              <a:t>. Lagets lagledare kontrollerar om avgift är erlagd eller ej. </a:t>
            </a:r>
          </a:p>
          <a:p>
            <a:r>
              <a:rPr lang="sv-SE" sz="2000" dirty="0"/>
              <a:t>Föreningen använder sig av </a:t>
            </a:r>
            <a:r>
              <a:rPr lang="sv-SE" sz="2000" b="1" dirty="0"/>
              <a:t>digitala medlemskort via appen laget.se</a:t>
            </a:r>
            <a:r>
              <a:rPr lang="sv-SE" sz="2000" dirty="0"/>
              <a:t>. Vill du ha ett ”vanligt” medlemskort kontakta kansliet. </a:t>
            </a:r>
          </a:p>
          <a:p>
            <a:endParaRPr lang="sv-SE" sz="2000" dirty="0"/>
          </a:p>
        </p:txBody>
      </p:sp>
      <p:sp>
        <p:nvSpPr>
          <p:cNvPr id="4" name="Platshållare för bildnummer 3">
            <a:extLst>
              <a:ext uri="{FF2B5EF4-FFF2-40B4-BE49-F238E27FC236}">
                <a16:creationId xmlns:a16="http://schemas.microsoft.com/office/drawing/2014/main" id="{EA4D330B-C613-4FA4-AA2B-EA6AC7EB97E4}"/>
              </a:ext>
            </a:extLst>
          </p:cNvPr>
          <p:cNvSpPr>
            <a:spLocks noGrp="1"/>
          </p:cNvSpPr>
          <p:nvPr>
            <p:ph type="sldNum" sz="quarter" idx="12"/>
          </p:nvPr>
        </p:nvSpPr>
        <p:spPr/>
        <p:txBody>
          <a:bodyPr/>
          <a:lstStyle/>
          <a:p>
            <a:fld id="{91BA8AAB-46CD-4A04-AD31-79E4D3AE80D0}" type="slidenum">
              <a:rPr lang="en-US" smtClean="0"/>
              <a:pPr/>
              <a:t>12</a:t>
            </a:fld>
            <a:endParaRPr lang="en-US"/>
          </a:p>
        </p:txBody>
      </p:sp>
    </p:spTree>
    <p:extLst>
      <p:ext uri="{BB962C8B-B14F-4D97-AF65-F5344CB8AC3E}">
        <p14:creationId xmlns:p14="http://schemas.microsoft.com/office/powerpoint/2010/main" val="1862445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ubrik 3">
            <a:extLst>
              <a:ext uri="{FF2B5EF4-FFF2-40B4-BE49-F238E27FC236}">
                <a16:creationId xmlns:a16="http://schemas.microsoft.com/office/drawing/2014/main" id="{8C9931BE-F977-4AAA-9924-57F067827FDC}"/>
              </a:ext>
            </a:extLst>
          </p:cNvPr>
          <p:cNvSpPr>
            <a:spLocks noGrp="1"/>
          </p:cNvSpPr>
          <p:nvPr>
            <p:ph type="title"/>
          </p:nvPr>
        </p:nvSpPr>
        <p:spPr>
          <a:xfrm>
            <a:off x="457200" y="274638"/>
            <a:ext cx="8229600" cy="1138138"/>
          </a:xfrm>
        </p:spPr>
        <p:txBody>
          <a:bodyPr>
            <a:normAutofit/>
          </a:bodyPr>
          <a:lstStyle/>
          <a:p>
            <a:pPr eaLnBrk="1" hangingPunct="1"/>
            <a:r>
              <a:rPr lang="sv-SE" altLang="sv-SE" sz="3600" dirty="0"/>
              <a:t>Obligatoriska arbetsinsatser </a:t>
            </a:r>
            <a:br>
              <a:rPr lang="sv-SE" altLang="sv-SE" sz="3600" dirty="0"/>
            </a:br>
            <a:endParaRPr lang="sv-SE" altLang="sv-SE" sz="1200" dirty="0"/>
          </a:p>
        </p:txBody>
      </p:sp>
      <p:sp>
        <p:nvSpPr>
          <p:cNvPr id="6" name="Platshållare för innehåll 5">
            <a:extLst>
              <a:ext uri="{FF2B5EF4-FFF2-40B4-BE49-F238E27FC236}">
                <a16:creationId xmlns:a16="http://schemas.microsoft.com/office/drawing/2014/main" id="{3A231B60-7FF9-41E9-AAE8-BB12C8807D6C}"/>
              </a:ext>
            </a:extLst>
          </p:cNvPr>
          <p:cNvSpPr>
            <a:spLocks noGrp="1"/>
          </p:cNvSpPr>
          <p:nvPr>
            <p:ph idx="1"/>
          </p:nvPr>
        </p:nvSpPr>
        <p:spPr>
          <a:xfrm>
            <a:off x="500473" y="1773426"/>
            <a:ext cx="7931224" cy="4464496"/>
          </a:xfrm>
        </p:spPr>
        <p:txBody>
          <a:bodyPr rtlCol="0">
            <a:normAutofit fontScale="25000" lnSpcReduction="20000"/>
          </a:bodyPr>
          <a:lstStyle/>
          <a:p>
            <a:pPr marL="0" indent="0" eaLnBrk="1" fontAlgn="auto" hangingPunct="1">
              <a:spcAft>
                <a:spcPts val="0"/>
              </a:spcAft>
              <a:buNone/>
              <a:defRPr/>
            </a:pPr>
            <a:r>
              <a:rPr lang="sv-SE" sz="4000" b="1" u="sng" dirty="0">
                <a:solidFill>
                  <a:srgbClr val="4F81BD">
                    <a:lumMod val="75000"/>
                  </a:srgbClr>
                </a:solidFill>
              </a:rPr>
              <a:t>Arbetsinsatser för föreningen</a:t>
            </a:r>
            <a:r>
              <a:rPr lang="sv-SE" sz="2900" b="1" dirty="0">
                <a:solidFill>
                  <a:srgbClr val="4F81BD">
                    <a:lumMod val="75000"/>
                  </a:srgbClr>
                </a:solidFill>
              </a:rPr>
              <a:t>		</a:t>
            </a:r>
            <a:r>
              <a:rPr lang="sv-SE" sz="4000" b="1" u="sng" dirty="0">
                <a:solidFill>
                  <a:srgbClr val="4F81BD">
                    <a:lumMod val="75000"/>
                  </a:srgbClr>
                </a:solidFill>
              </a:rPr>
              <a:t>Vem/vilka?</a:t>
            </a:r>
          </a:p>
          <a:p>
            <a:pPr marL="0" indent="0">
              <a:buNone/>
              <a:defRPr/>
            </a:pPr>
            <a:r>
              <a:rPr lang="sv-SE" sz="4000" dirty="0"/>
              <a:t>För de flesta vuxna innebär det </a:t>
            </a:r>
            <a:r>
              <a:rPr lang="sv-SE" sz="4000" dirty="0" err="1"/>
              <a:t>Storsjöcup</a:t>
            </a:r>
            <a:r>
              <a:rPr lang="sv-SE" sz="4000" dirty="0"/>
              <a:t> + 2 ytterligare insatser + säljinsats</a:t>
            </a:r>
            <a:endParaRPr lang="sv-SE" sz="4000" dirty="0">
              <a:solidFill>
                <a:schemeClr val="accent1">
                  <a:lumMod val="75000"/>
                </a:schemeClr>
              </a:solidFill>
            </a:endParaRPr>
          </a:p>
          <a:p>
            <a:pPr marL="0" indent="0" eaLnBrk="1" fontAlgn="auto" hangingPunct="1">
              <a:spcAft>
                <a:spcPts val="0"/>
              </a:spcAft>
              <a:buNone/>
              <a:defRPr/>
            </a:pPr>
            <a:endParaRPr lang="sv-SE" sz="4000" b="1" u="sng" dirty="0">
              <a:solidFill>
                <a:srgbClr val="4F81BD">
                  <a:lumMod val="75000"/>
                </a:srgbClr>
              </a:solidFill>
            </a:endParaRPr>
          </a:p>
          <a:p>
            <a:pPr marL="0" indent="0" eaLnBrk="1" fontAlgn="auto" hangingPunct="1">
              <a:spcAft>
                <a:spcPts val="0"/>
              </a:spcAft>
              <a:buNone/>
              <a:defRPr/>
            </a:pPr>
            <a:endParaRPr lang="sv-SE" sz="4000" dirty="0">
              <a:solidFill>
                <a:schemeClr val="accent1">
                  <a:lumMod val="75000"/>
                </a:schemeClr>
              </a:solidFill>
            </a:endParaRPr>
          </a:p>
          <a:p>
            <a:pPr marL="0" indent="0" eaLnBrk="1" fontAlgn="auto" hangingPunct="1">
              <a:spcAft>
                <a:spcPts val="0"/>
              </a:spcAft>
              <a:buNone/>
              <a:defRPr/>
            </a:pPr>
            <a:endParaRPr lang="sv-SE" sz="2900" dirty="0">
              <a:solidFill>
                <a:schemeClr val="accent1">
                  <a:lumMod val="75000"/>
                </a:scheme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r>
              <a:rPr lang="sv-SE" sz="4000" b="1" u="sng" dirty="0">
                <a:solidFill>
                  <a:srgbClr val="4F81BD">
                    <a:lumMod val="75000"/>
                  </a:srgbClr>
                </a:solidFill>
              </a:rPr>
              <a:t>Frivilliga laginsatser</a:t>
            </a:r>
          </a:p>
          <a:p>
            <a:pPr eaLnBrk="1" fontAlgn="auto" hangingPunct="1">
              <a:spcAft>
                <a:spcPts val="0"/>
              </a:spcAft>
              <a:defRPr/>
            </a:pPr>
            <a:r>
              <a:rPr lang="sv-SE" sz="4000" dirty="0">
                <a:solidFill>
                  <a:srgbClr val="4F81BD">
                    <a:lumMod val="75000"/>
                  </a:srgbClr>
                </a:solidFill>
              </a:rPr>
              <a:t>Ordna matchsammandrag med fikaförsäljning (vinst går till laget)</a:t>
            </a:r>
          </a:p>
          <a:p>
            <a:pPr eaLnBrk="1" fontAlgn="auto" hangingPunct="1">
              <a:spcAft>
                <a:spcPts val="0"/>
              </a:spcAft>
              <a:defRPr/>
            </a:pPr>
            <a:r>
              <a:rPr lang="sv-SE" sz="4000" dirty="0">
                <a:solidFill>
                  <a:srgbClr val="4F81BD">
                    <a:lumMod val="75000"/>
                  </a:srgbClr>
                </a:solidFill>
              </a:rPr>
              <a:t>Övriga laginsatser</a:t>
            </a:r>
          </a:p>
          <a:p>
            <a:pPr marL="0" indent="0" eaLnBrk="1" fontAlgn="auto" hangingPunct="1">
              <a:spcAft>
                <a:spcPts val="0"/>
              </a:spcAft>
              <a:buNone/>
              <a:defRPr/>
            </a:pPr>
            <a:endParaRPr lang="sv-SE" sz="4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2100" dirty="0">
              <a:solidFill>
                <a:schemeClr val="accent1">
                  <a:lumMod val="75000"/>
                </a:schemeClr>
              </a:solidFill>
            </a:endParaRPr>
          </a:p>
          <a:p>
            <a:pPr marL="0" indent="0" eaLnBrk="1" fontAlgn="auto" hangingPunct="1">
              <a:spcAft>
                <a:spcPts val="0"/>
              </a:spcAft>
              <a:buNone/>
              <a:defRPr/>
            </a:pPr>
            <a:r>
              <a:rPr lang="sv-SE" sz="3400" dirty="0">
                <a:solidFill>
                  <a:schemeClr val="accent1">
                    <a:lumMod val="75000"/>
                  </a:schemeClr>
                </a:solidFill>
              </a:rPr>
              <a:t>*) Kan tillkomma uppgifter</a:t>
            </a:r>
          </a:p>
          <a:p>
            <a:pPr eaLnBrk="1" fontAlgn="auto" hangingPunct="1">
              <a:spcAft>
                <a:spcPts val="0"/>
              </a:spcAft>
              <a:defRPr/>
            </a:pPr>
            <a:endParaRPr lang="sv-SE" dirty="0">
              <a:solidFill>
                <a:schemeClr val="accent1">
                  <a:lumMod val="75000"/>
                </a:schemeClr>
              </a:solidFill>
            </a:endParaRPr>
          </a:p>
          <a:p>
            <a:pPr eaLnBrk="1" fontAlgn="auto" hangingPunct="1">
              <a:spcAft>
                <a:spcPts val="0"/>
              </a:spcAft>
              <a:defRPr/>
            </a:pPr>
            <a:endParaRPr lang="sv-SE" dirty="0">
              <a:solidFill>
                <a:schemeClr val="accent1">
                  <a:lumMod val="75000"/>
                </a:schemeClr>
              </a:solidFill>
            </a:endParaRPr>
          </a:p>
          <a:p>
            <a:pPr eaLnBrk="1" fontAlgn="auto" hangingPunct="1">
              <a:spcAft>
                <a:spcPts val="0"/>
              </a:spcAft>
              <a:defRPr/>
            </a:pPr>
            <a:endParaRPr lang="sv-SE" dirty="0">
              <a:solidFill>
                <a:schemeClr val="accent1">
                  <a:lumMod val="75000"/>
                </a:schemeClr>
              </a:solidFill>
            </a:endParaRPr>
          </a:p>
        </p:txBody>
      </p:sp>
      <p:sp>
        <p:nvSpPr>
          <p:cNvPr id="2" name="Platshållare för bildnummer 1">
            <a:extLst>
              <a:ext uri="{FF2B5EF4-FFF2-40B4-BE49-F238E27FC236}">
                <a16:creationId xmlns:a16="http://schemas.microsoft.com/office/drawing/2014/main" id="{F755779A-2064-4B8A-9FAE-C27B0C6AAA85}"/>
              </a:ext>
            </a:extLst>
          </p:cNvPr>
          <p:cNvSpPr>
            <a:spLocks noGrp="1"/>
          </p:cNvSpPr>
          <p:nvPr>
            <p:ph type="sldNum" sz="quarter" idx="12"/>
          </p:nvPr>
        </p:nvSpPr>
        <p:spPr/>
        <p:txBody>
          <a:bodyPr/>
          <a:lstStyle/>
          <a:p>
            <a:pPr defTabSz="457200"/>
            <a:fld id="{5FFE7CCC-1710-4B7C-A323-22EBAC80F32F}" type="slidenum">
              <a:rPr lang="en-US" altLang="sv-SE">
                <a:latin typeface="Calibri"/>
              </a:rPr>
              <a:pPr defTabSz="457200"/>
              <a:t>13</a:t>
            </a:fld>
            <a:endParaRPr lang="en-US" altLang="sv-SE">
              <a:latin typeface="Calibri"/>
            </a:endParaRPr>
          </a:p>
        </p:txBody>
      </p:sp>
      <p:sp>
        <p:nvSpPr>
          <p:cNvPr id="3" name="textruta 2">
            <a:extLst>
              <a:ext uri="{FF2B5EF4-FFF2-40B4-BE49-F238E27FC236}">
                <a16:creationId xmlns:a16="http://schemas.microsoft.com/office/drawing/2014/main" id="{80E087BD-9E35-F11F-20CA-4DAB7168F108}"/>
              </a:ext>
            </a:extLst>
          </p:cNvPr>
          <p:cNvSpPr txBox="1"/>
          <p:nvPr/>
        </p:nvSpPr>
        <p:spPr>
          <a:xfrm>
            <a:off x="457200" y="2107470"/>
            <a:ext cx="2746648" cy="3077766"/>
          </a:xfrm>
          <a:prstGeom prst="rect">
            <a:avLst/>
          </a:prstGeom>
          <a:noFill/>
        </p:spPr>
        <p:txBody>
          <a:bodyPr wrap="square" rtlCol="0">
            <a:spAutoFit/>
          </a:bodyPr>
          <a:lstStyle/>
          <a:p>
            <a:pPr marL="171450" indent="-171450">
              <a:buFont typeface="Arial" panose="020B0604020202020204" pitchFamily="34" charset="0"/>
              <a:buChar char="•"/>
            </a:pPr>
            <a:r>
              <a:rPr lang="sv-SE" sz="1000" dirty="0">
                <a:solidFill>
                  <a:srgbClr val="4F81BD">
                    <a:lumMod val="75000"/>
                  </a:srgbClr>
                </a:solidFill>
              </a:rPr>
              <a:t>Sälja Dreamstarhäften vår/höst</a:t>
            </a:r>
          </a:p>
          <a:p>
            <a:pPr marL="171450" indent="-171450">
              <a:buFont typeface="Arial" panose="020B0604020202020204" pitchFamily="34" charset="0"/>
              <a:buChar char="•"/>
            </a:pPr>
            <a:r>
              <a:rPr lang="sv-SE" sz="1000" dirty="0">
                <a:solidFill>
                  <a:srgbClr val="4F81BD">
                    <a:lumMod val="75000"/>
                  </a:srgbClr>
                </a:solidFill>
              </a:rPr>
              <a:t>Sälja B-lotter till ”</a:t>
            </a:r>
            <a:r>
              <a:rPr lang="sv-SE" sz="1000" dirty="0" err="1">
                <a:solidFill>
                  <a:srgbClr val="4F81BD">
                    <a:lumMod val="75000"/>
                  </a:srgbClr>
                </a:solidFill>
              </a:rPr>
              <a:t>uppesittar</a:t>
            </a:r>
            <a:r>
              <a:rPr lang="sv-SE" sz="1000" dirty="0">
                <a:solidFill>
                  <a:srgbClr val="4F81BD">
                    <a:lumMod val="75000"/>
                  </a:srgbClr>
                </a:solidFill>
              </a:rPr>
              <a:t>”</a:t>
            </a:r>
          </a:p>
          <a:p>
            <a:pPr marL="171450" indent="-171450">
              <a:buFont typeface="Arial" panose="020B0604020202020204" pitchFamily="34" charset="0"/>
              <a:buChar char="•"/>
            </a:pPr>
            <a:r>
              <a:rPr lang="sv-SE" sz="1000" dirty="0">
                <a:solidFill>
                  <a:srgbClr val="4F81BD">
                    <a:lumMod val="75000"/>
                  </a:srgbClr>
                </a:solidFill>
              </a:rPr>
              <a:t>Bingokontrollanter 2-3ggr/lag/säsong</a:t>
            </a:r>
          </a:p>
          <a:p>
            <a:pPr marL="171450" indent="-171450">
              <a:buFont typeface="Arial" panose="020B0604020202020204" pitchFamily="34" charset="0"/>
              <a:buChar char="•"/>
            </a:pPr>
            <a:r>
              <a:rPr lang="sv-SE" sz="1000" dirty="0">
                <a:solidFill>
                  <a:srgbClr val="4F81BD">
                    <a:lumMod val="75000"/>
                  </a:srgbClr>
                </a:solidFill>
              </a:rPr>
              <a:t>Matchvärdar A-matcher</a:t>
            </a:r>
          </a:p>
          <a:p>
            <a:pPr marL="171450" indent="-171450">
              <a:buFont typeface="Arial" panose="020B0604020202020204" pitchFamily="34" charset="0"/>
              <a:buChar char="•"/>
            </a:pPr>
            <a:r>
              <a:rPr lang="sv-SE" sz="1000" dirty="0">
                <a:solidFill>
                  <a:srgbClr val="4F81BD">
                    <a:lumMod val="75000"/>
                  </a:srgbClr>
                </a:solidFill>
              </a:rPr>
              <a:t>Storsjöcupen tält</a:t>
            </a:r>
          </a:p>
          <a:p>
            <a:pPr marL="171450" indent="-171450">
              <a:buFont typeface="Arial" panose="020B0604020202020204" pitchFamily="34" charset="0"/>
              <a:buChar char="•"/>
            </a:pPr>
            <a:r>
              <a:rPr lang="sv-SE" sz="1000" dirty="0">
                <a:solidFill>
                  <a:srgbClr val="4F81BD">
                    <a:lumMod val="75000"/>
                  </a:srgbClr>
                </a:solidFill>
              </a:rPr>
              <a:t>Storsjöcupen kök/planvärdskap</a:t>
            </a:r>
          </a:p>
          <a:p>
            <a:pPr marL="171450" indent="-171450">
              <a:buFont typeface="Arial" panose="020B0604020202020204" pitchFamily="34" charset="0"/>
              <a:buChar char="•"/>
            </a:pPr>
            <a:r>
              <a:rPr lang="sv-SE" sz="1000" dirty="0">
                <a:solidFill>
                  <a:srgbClr val="4F81BD">
                    <a:lumMod val="75000"/>
                  </a:srgbClr>
                </a:solidFill>
              </a:rPr>
              <a:t>Storsjöcupen ”Camp Furan</a:t>
            </a:r>
          </a:p>
          <a:p>
            <a:pPr marL="171450" indent="-171450">
              <a:buFont typeface="Arial" panose="020B0604020202020204" pitchFamily="34" charset="0"/>
              <a:buChar char="•"/>
            </a:pPr>
            <a:r>
              <a:rPr lang="sv-SE" sz="1000" dirty="0">
                <a:solidFill>
                  <a:srgbClr val="4F81BD">
                    <a:lumMod val="75000"/>
                  </a:srgbClr>
                </a:solidFill>
              </a:rPr>
              <a:t>Storsjöcupen Torvallen</a:t>
            </a:r>
          </a:p>
          <a:p>
            <a:pPr marL="171450" indent="-171450">
              <a:buFont typeface="Arial" panose="020B0604020202020204" pitchFamily="34" charset="0"/>
              <a:buChar char="•"/>
            </a:pPr>
            <a:r>
              <a:rPr lang="sv-SE" sz="1000" dirty="0">
                <a:solidFill>
                  <a:srgbClr val="4F81BD">
                    <a:lumMod val="75000"/>
                  </a:srgbClr>
                </a:solidFill>
              </a:rPr>
              <a:t>Ope-dagen</a:t>
            </a:r>
          </a:p>
          <a:p>
            <a:pPr marL="171450" indent="-171450">
              <a:buFont typeface="Arial" panose="020B0604020202020204" pitchFamily="34" charset="0"/>
              <a:buChar char="•"/>
            </a:pPr>
            <a:r>
              <a:rPr lang="sv-SE" sz="1000" dirty="0">
                <a:solidFill>
                  <a:srgbClr val="4F81BD">
                    <a:lumMod val="75000"/>
                  </a:srgbClr>
                </a:solidFill>
              </a:rPr>
              <a:t>Danskvällar</a:t>
            </a:r>
          </a:p>
          <a:p>
            <a:pPr marL="171450" indent="-171450">
              <a:buFont typeface="Arial" panose="020B0604020202020204" pitchFamily="34" charset="0"/>
              <a:buChar char="•"/>
            </a:pPr>
            <a:r>
              <a:rPr lang="sv-SE" sz="1000" dirty="0">
                <a:solidFill>
                  <a:srgbClr val="4F81BD">
                    <a:lumMod val="75000"/>
                  </a:srgbClr>
                </a:solidFill>
              </a:rPr>
              <a:t>Nattvandra</a:t>
            </a:r>
          </a:p>
          <a:p>
            <a:pPr marL="171450" indent="-171450">
              <a:buFont typeface="Arial" panose="020B0604020202020204" pitchFamily="34" charset="0"/>
              <a:buChar char="•"/>
            </a:pPr>
            <a:r>
              <a:rPr lang="sv-SE" sz="1000" dirty="0" err="1">
                <a:solidFill>
                  <a:srgbClr val="4F81BD">
                    <a:lumMod val="75000"/>
                  </a:srgbClr>
                </a:solidFill>
              </a:rPr>
              <a:t>Gregoriemarknad</a:t>
            </a:r>
            <a:r>
              <a:rPr lang="sv-SE" sz="1000" dirty="0">
                <a:solidFill>
                  <a:srgbClr val="4F81BD">
                    <a:lumMod val="75000"/>
                  </a:srgbClr>
                </a:solidFill>
              </a:rPr>
              <a:t> städ</a:t>
            </a:r>
          </a:p>
          <a:p>
            <a:pPr marL="171450" indent="-171450">
              <a:buFont typeface="Arial" panose="020B0604020202020204" pitchFamily="34" charset="0"/>
              <a:buChar char="•"/>
            </a:pPr>
            <a:r>
              <a:rPr lang="sv-SE" sz="1000" dirty="0">
                <a:solidFill>
                  <a:srgbClr val="4F81BD">
                    <a:lumMod val="75000"/>
                  </a:srgbClr>
                </a:solidFill>
              </a:rPr>
              <a:t>Coop inventering</a:t>
            </a:r>
          </a:p>
          <a:p>
            <a:pPr marL="171450" indent="-171450">
              <a:buFont typeface="Arial" panose="020B0604020202020204" pitchFamily="34" charset="0"/>
              <a:buChar char="•"/>
            </a:pPr>
            <a:r>
              <a:rPr lang="sv-SE" sz="1000" dirty="0">
                <a:solidFill>
                  <a:srgbClr val="4F81BD">
                    <a:lumMod val="75000"/>
                  </a:srgbClr>
                </a:solidFill>
              </a:rPr>
              <a:t>SCA </a:t>
            </a:r>
            <a:r>
              <a:rPr lang="sv-SE" sz="1000" dirty="0" err="1">
                <a:solidFill>
                  <a:srgbClr val="4F81BD">
                    <a:lumMod val="75000"/>
                  </a:srgbClr>
                </a:solidFill>
              </a:rPr>
              <a:t>plantsättning</a:t>
            </a:r>
            <a:endParaRPr lang="sv-SE" sz="1000" dirty="0">
              <a:solidFill>
                <a:srgbClr val="4F81BD">
                  <a:lumMod val="75000"/>
                </a:srgbClr>
              </a:solidFill>
            </a:endParaRPr>
          </a:p>
          <a:p>
            <a:pPr marL="171450" indent="-171450">
              <a:buFont typeface="Arial" panose="020B0604020202020204" pitchFamily="34" charset="0"/>
              <a:buChar char="•"/>
            </a:pPr>
            <a:r>
              <a:rPr lang="sv-SE" sz="1000" dirty="0">
                <a:solidFill>
                  <a:srgbClr val="4F81BD">
                    <a:lumMod val="75000"/>
                  </a:srgbClr>
                </a:solidFill>
              </a:rPr>
              <a:t>Storsjöyran</a:t>
            </a:r>
          </a:p>
          <a:p>
            <a:pPr marL="171450" indent="-171450">
              <a:buFont typeface="Arial" panose="020B0604020202020204" pitchFamily="34" charset="0"/>
              <a:buChar char="•"/>
            </a:pPr>
            <a:r>
              <a:rPr lang="sv-SE" sz="1000" dirty="0">
                <a:solidFill>
                  <a:srgbClr val="4F81BD">
                    <a:lumMod val="75000"/>
                  </a:srgbClr>
                </a:solidFill>
              </a:rPr>
              <a:t>Säsongsavslutning</a:t>
            </a:r>
          </a:p>
          <a:p>
            <a:pPr marL="171450" indent="-171450">
              <a:buFont typeface="Arial" panose="020B0604020202020204" pitchFamily="34" charset="0"/>
              <a:buChar char="•"/>
            </a:pPr>
            <a:r>
              <a:rPr lang="sv-SE" sz="1000" dirty="0">
                <a:solidFill>
                  <a:srgbClr val="4F81BD">
                    <a:lumMod val="75000"/>
                  </a:srgbClr>
                </a:solidFill>
              </a:rPr>
              <a:t>Inventering/Städ</a:t>
            </a:r>
          </a:p>
          <a:p>
            <a:endParaRPr lang="sv-SE" sz="1200" dirty="0">
              <a:solidFill>
                <a:srgbClr val="4F81BD">
                  <a:lumMod val="75000"/>
                </a:srgbClr>
              </a:solidFill>
            </a:endParaRPr>
          </a:p>
          <a:p>
            <a:r>
              <a:rPr lang="sv-SE" sz="1200" dirty="0"/>
              <a:t>Se även </a:t>
            </a:r>
            <a:r>
              <a:rPr lang="sv-SE" sz="1200" dirty="0">
                <a:hlinkClick r:id="rId2"/>
              </a:rPr>
              <a:t>Arbetsinsatser 2024.pdf</a:t>
            </a:r>
            <a:r>
              <a:rPr lang="sv-SE" sz="1200" dirty="0"/>
              <a:t> </a:t>
            </a:r>
          </a:p>
        </p:txBody>
      </p:sp>
      <p:sp>
        <p:nvSpPr>
          <p:cNvPr id="4" name="textruta 3">
            <a:extLst>
              <a:ext uri="{FF2B5EF4-FFF2-40B4-BE49-F238E27FC236}">
                <a16:creationId xmlns:a16="http://schemas.microsoft.com/office/drawing/2014/main" id="{6DEAEAA3-406C-9192-134A-B91CEA33D81E}"/>
              </a:ext>
            </a:extLst>
          </p:cNvPr>
          <p:cNvSpPr txBox="1"/>
          <p:nvPr/>
        </p:nvSpPr>
        <p:spPr>
          <a:xfrm>
            <a:off x="3203848" y="2125314"/>
            <a:ext cx="2808312" cy="3262432"/>
          </a:xfrm>
          <a:prstGeom prst="rect">
            <a:avLst/>
          </a:prstGeom>
          <a:noFill/>
        </p:spPr>
        <p:txBody>
          <a:bodyPr wrap="square" rtlCol="0">
            <a:spAutoFit/>
          </a:bodyPr>
          <a:lstStyle/>
          <a:p>
            <a:pPr marL="171450" indent="-171450">
              <a:buFont typeface="Arial" panose="020B0604020202020204" pitchFamily="34" charset="0"/>
              <a:buChar char="•"/>
            </a:pPr>
            <a:r>
              <a:rPr lang="sv-SE" sz="1000" dirty="0">
                <a:solidFill>
                  <a:srgbClr val="4F81BD">
                    <a:lumMod val="75000"/>
                  </a:srgbClr>
                </a:solidFill>
              </a:rPr>
              <a:t>Alla lag från senior – födda 2016 (1-3st/spelare)</a:t>
            </a:r>
          </a:p>
          <a:p>
            <a:pPr marL="171450" indent="-171450">
              <a:buFont typeface="Arial" panose="020B0604020202020204" pitchFamily="34" charset="0"/>
              <a:buChar char="•"/>
            </a:pPr>
            <a:r>
              <a:rPr lang="sv-SE" sz="1000" dirty="0">
                <a:solidFill>
                  <a:srgbClr val="4F81BD">
                    <a:lumMod val="75000"/>
                  </a:srgbClr>
                </a:solidFill>
              </a:rPr>
              <a:t>Alla lag från senior – födda 2016</a:t>
            </a:r>
          </a:p>
          <a:p>
            <a:pPr marL="171450" indent="-171450">
              <a:buFont typeface="Arial" panose="020B0604020202020204" pitchFamily="34" charset="0"/>
              <a:buChar char="•"/>
            </a:pPr>
            <a:r>
              <a:rPr lang="sv-SE" sz="1000" dirty="0">
                <a:solidFill>
                  <a:srgbClr val="4F81BD">
                    <a:lumMod val="75000"/>
                  </a:srgbClr>
                </a:solidFill>
              </a:rPr>
              <a:t>Alla lag från senior – födda 2011 - 14</a:t>
            </a:r>
          </a:p>
          <a:p>
            <a:pPr marL="171450" indent="-171450">
              <a:buFont typeface="Arial" panose="020B0604020202020204" pitchFamily="34" charset="0"/>
              <a:buChar char="•"/>
            </a:pPr>
            <a:r>
              <a:rPr lang="sv-SE" sz="1000" dirty="0">
                <a:solidFill>
                  <a:srgbClr val="4F81BD">
                    <a:lumMod val="75000"/>
                  </a:srgbClr>
                </a:solidFill>
              </a:rPr>
              <a:t>Födda 2010 – 14</a:t>
            </a:r>
          </a:p>
          <a:p>
            <a:pPr marL="171450" indent="-171450">
              <a:buFont typeface="Arial" panose="020B0604020202020204" pitchFamily="34" charset="0"/>
              <a:buChar char="•"/>
            </a:pPr>
            <a:r>
              <a:rPr lang="sv-SE" sz="1000" dirty="0">
                <a:solidFill>
                  <a:srgbClr val="4F81BD">
                    <a:lumMod val="75000"/>
                  </a:srgbClr>
                </a:solidFill>
              </a:rPr>
              <a:t>Deltagande lag</a:t>
            </a:r>
          </a:p>
          <a:p>
            <a:pPr marL="171450" indent="-171450">
              <a:buFont typeface="Arial" panose="020B0604020202020204" pitchFamily="34" charset="0"/>
              <a:buChar char="•"/>
            </a:pPr>
            <a:r>
              <a:rPr lang="sv-SE" sz="1000" dirty="0">
                <a:solidFill>
                  <a:srgbClr val="4F81BD">
                    <a:lumMod val="75000"/>
                  </a:srgbClr>
                </a:solidFill>
              </a:rPr>
              <a:t>Deltagande lag</a:t>
            </a:r>
          </a:p>
          <a:p>
            <a:pPr marL="171450" indent="-171450">
              <a:buFont typeface="Arial" panose="020B0604020202020204" pitchFamily="34" charset="0"/>
              <a:buChar char="•"/>
            </a:pPr>
            <a:r>
              <a:rPr lang="sv-SE" sz="1000" dirty="0">
                <a:solidFill>
                  <a:srgbClr val="4F81BD">
                    <a:lumMod val="75000"/>
                  </a:srgbClr>
                </a:solidFill>
              </a:rPr>
              <a:t>Dam A/Dam 2, Herr A, U1</a:t>
            </a:r>
          </a:p>
          <a:p>
            <a:pPr marL="171450" indent="-171450">
              <a:buFont typeface="Arial" panose="020B0604020202020204" pitchFamily="34" charset="0"/>
              <a:buChar char="•"/>
            </a:pPr>
            <a:r>
              <a:rPr lang="sv-SE" sz="1000" dirty="0">
                <a:solidFill>
                  <a:srgbClr val="4F81BD">
                    <a:lumMod val="75000"/>
                  </a:srgbClr>
                </a:solidFill>
              </a:rPr>
              <a:t>Herr A</a:t>
            </a:r>
          </a:p>
          <a:p>
            <a:pPr marL="171450" indent="-171450">
              <a:buFont typeface="Arial" panose="020B0604020202020204" pitchFamily="34" charset="0"/>
              <a:buChar char="•"/>
            </a:pPr>
            <a:r>
              <a:rPr lang="sv-SE" sz="1000" dirty="0" err="1">
                <a:solidFill>
                  <a:srgbClr val="4F81BD">
                    <a:lumMod val="75000"/>
                  </a:srgbClr>
                </a:solidFill>
              </a:rPr>
              <a:t>Flick</a:t>
            </a:r>
            <a:r>
              <a:rPr lang="sv-SE" sz="1000" dirty="0">
                <a:solidFill>
                  <a:srgbClr val="4F81BD">
                    <a:lumMod val="75000"/>
                  </a:srgbClr>
                </a:solidFill>
              </a:rPr>
              <a:t> o pojk födda 2010</a:t>
            </a:r>
          </a:p>
          <a:p>
            <a:pPr marL="171450" indent="-171450">
              <a:buFont typeface="Arial" panose="020B0604020202020204" pitchFamily="34" charset="0"/>
              <a:buChar char="•"/>
            </a:pPr>
            <a:r>
              <a:rPr lang="sv-SE" sz="1000" dirty="0">
                <a:solidFill>
                  <a:srgbClr val="4F81BD">
                    <a:lumMod val="75000"/>
                  </a:srgbClr>
                </a:solidFill>
              </a:rPr>
              <a:t>Seniorlag</a:t>
            </a:r>
          </a:p>
          <a:p>
            <a:pPr marL="171450" indent="-171450">
              <a:buFont typeface="Arial" panose="020B0604020202020204" pitchFamily="34" charset="0"/>
              <a:buChar char="•"/>
            </a:pPr>
            <a:r>
              <a:rPr lang="sv-SE" sz="1000" dirty="0">
                <a:solidFill>
                  <a:srgbClr val="4F81BD">
                    <a:lumMod val="75000"/>
                  </a:srgbClr>
                </a:solidFill>
              </a:rPr>
              <a:t>Flickor o pojk födda 2008-09</a:t>
            </a:r>
          </a:p>
          <a:p>
            <a:pPr marL="171450" indent="-171450">
              <a:buFont typeface="Arial" panose="020B0604020202020204" pitchFamily="34" charset="0"/>
              <a:buChar char="•"/>
            </a:pPr>
            <a:r>
              <a:rPr lang="sv-SE" sz="1000" dirty="0">
                <a:solidFill>
                  <a:srgbClr val="4F81BD">
                    <a:lumMod val="75000"/>
                  </a:srgbClr>
                </a:solidFill>
              </a:rPr>
              <a:t>Dam A</a:t>
            </a:r>
          </a:p>
          <a:p>
            <a:pPr marL="171450" indent="-171450">
              <a:buFont typeface="Arial" panose="020B0604020202020204" pitchFamily="34" charset="0"/>
              <a:buChar char="•"/>
            </a:pPr>
            <a:r>
              <a:rPr lang="sv-SE" sz="1000" dirty="0">
                <a:solidFill>
                  <a:srgbClr val="4F81BD">
                    <a:lumMod val="75000"/>
                  </a:srgbClr>
                </a:solidFill>
              </a:rPr>
              <a:t>Dam A</a:t>
            </a:r>
          </a:p>
          <a:p>
            <a:pPr marL="171450" indent="-171450">
              <a:buFont typeface="Arial" panose="020B0604020202020204" pitchFamily="34" charset="0"/>
              <a:buChar char="•"/>
            </a:pPr>
            <a:r>
              <a:rPr lang="sv-SE" sz="1000" dirty="0">
                <a:solidFill>
                  <a:srgbClr val="4F81BD">
                    <a:lumMod val="75000"/>
                  </a:srgbClr>
                </a:solidFill>
              </a:rPr>
              <a:t>Herr A</a:t>
            </a:r>
          </a:p>
          <a:p>
            <a:pPr marL="171450" indent="-171450">
              <a:buFont typeface="Arial" panose="020B0604020202020204" pitchFamily="34" charset="0"/>
              <a:buChar char="•"/>
            </a:pPr>
            <a:r>
              <a:rPr lang="sv-SE" sz="1000" dirty="0">
                <a:solidFill>
                  <a:srgbClr val="4F81BD">
                    <a:lumMod val="75000"/>
                  </a:srgbClr>
                </a:solidFill>
              </a:rPr>
              <a:t>Födda 2014 – senior</a:t>
            </a:r>
          </a:p>
          <a:p>
            <a:pPr marL="171450" indent="-171450">
              <a:buFont typeface="Arial" panose="020B0604020202020204" pitchFamily="34" charset="0"/>
              <a:buChar char="•"/>
            </a:pPr>
            <a:r>
              <a:rPr lang="sv-SE" sz="1000" dirty="0">
                <a:solidFill>
                  <a:srgbClr val="4F81BD">
                    <a:lumMod val="75000"/>
                  </a:srgbClr>
                </a:solidFill>
              </a:rPr>
              <a:t>Pojkar födda 2010</a:t>
            </a:r>
          </a:p>
          <a:p>
            <a:pPr marL="171450" indent="-171450">
              <a:buFont typeface="Arial" panose="020B0604020202020204" pitchFamily="34" charset="0"/>
              <a:buChar char="•"/>
            </a:pPr>
            <a:r>
              <a:rPr lang="sv-SE" sz="1000" dirty="0">
                <a:solidFill>
                  <a:srgbClr val="4F81BD">
                    <a:lumMod val="75000"/>
                  </a:srgbClr>
                </a:solidFill>
              </a:rPr>
              <a:t>Födda 2008-09, Dam 2</a:t>
            </a:r>
          </a:p>
          <a:p>
            <a:pPr marL="171450" indent="-171450">
              <a:buFont typeface="Arial" panose="020B0604020202020204" pitchFamily="34" charset="0"/>
              <a:buChar char="•"/>
            </a:pPr>
            <a:endParaRPr lang="sv-SE" sz="1200" dirty="0">
              <a:solidFill>
                <a:srgbClr val="4F81BD">
                  <a:lumMod val="75000"/>
                </a:srgbClr>
              </a:solidFill>
            </a:endParaRPr>
          </a:p>
          <a:p>
            <a:r>
              <a:rPr lang="sv-SE" sz="1200" dirty="0"/>
              <a:t>OBS alla datum/uppgifter är idag ej lagda, uppdateras eftersom</a:t>
            </a:r>
          </a:p>
        </p:txBody>
      </p:sp>
    </p:spTree>
    <p:extLst>
      <p:ext uri="{BB962C8B-B14F-4D97-AF65-F5344CB8AC3E}">
        <p14:creationId xmlns:p14="http://schemas.microsoft.com/office/powerpoint/2010/main" val="515954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A31D44-80D6-4522-9B1F-C908B7F5B2A8}"/>
              </a:ext>
            </a:extLst>
          </p:cNvPr>
          <p:cNvSpPr>
            <a:spLocks noGrp="1"/>
          </p:cNvSpPr>
          <p:nvPr>
            <p:ph type="title"/>
          </p:nvPr>
        </p:nvSpPr>
        <p:spPr/>
        <p:txBody>
          <a:bodyPr/>
          <a:lstStyle/>
          <a:p>
            <a:r>
              <a:rPr lang="sv-SE" dirty="0"/>
              <a:t>Medlemsavgifter 2024</a:t>
            </a:r>
          </a:p>
        </p:txBody>
      </p:sp>
      <p:sp>
        <p:nvSpPr>
          <p:cNvPr id="3" name="Platshållare för innehåll 2">
            <a:extLst>
              <a:ext uri="{FF2B5EF4-FFF2-40B4-BE49-F238E27FC236}">
                <a16:creationId xmlns:a16="http://schemas.microsoft.com/office/drawing/2014/main" id="{DFEEECBC-FEE4-4D7E-91A9-69AA8FB9724F}"/>
              </a:ext>
            </a:extLst>
          </p:cNvPr>
          <p:cNvSpPr>
            <a:spLocks noGrp="1"/>
          </p:cNvSpPr>
          <p:nvPr>
            <p:ph idx="1"/>
          </p:nvPr>
        </p:nvSpPr>
        <p:spPr/>
        <p:txBody>
          <a:bodyPr>
            <a:normAutofit lnSpcReduction="10000"/>
          </a:bodyPr>
          <a:lstStyle/>
          <a:p>
            <a:r>
              <a:rPr lang="sv-SE" sz="2000" dirty="0"/>
              <a:t>Medlemsavgift Enskild medlem: 250 kr </a:t>
            </a:r>
          </a:p>
          <a:p>
            <a:r>
              <a:rPr lang="sv-SE" sz="2000" dirty="0" err="1"/>
              <a:t>Familjekort</a:t>
            </a:r>
            <a:r>
              <a:rPr lang="sv-SE" sz="2000" dirty="0"/>
              <a:t> för föräldrar och hemmavarande barn: 500 kr </a:t>
            </a:r>
          </a:p>
          <a:p>
            <a:r>
              <a:rPr lang="sv-SE" sz="2000" dirty="0"/>
              <a:t>Träningsavgift Aktiva spelare 7 år gammal (född 2017) 0 kr </a:t>
            </a:r>
          </a:p>
          <a:p>
            <a:r>
              <a:rPr lang="sv-SE" sz="2000" dirty="0"/>
              <a:t>Aktiva spelare 8-9 år gamla (födda mellan 2015-01-01 och 2016-12-31): 800 kr </a:t>
            </a:r>
          </a:p>
          <a:p>
            <a:r>
              <a:rPr lang="sv-SE" sz="2000" dirty="0"/>
              <a:t>Aktiva spelare 10-12 år gamla (födda mellan 2012-01-01 och 2014-12-31): 1200 kr </a:t>
            </a:r>
          </a:p>
          <a:p>
            <a:r>
              <a:rPr lang="sv-SE" sz="2000" dirty="0"/>
              <a:t>Aktiva spelare 13-15 år gamla (födda mellan 2009-01-01 och 2011-12-31): 1700 kr </a:t>
            </a:r>
          </a:p>
          <a:p>
            <a:r>
              <a:rPr lang="sv-SE" sz="2000" dirty="0"/>
              <a:t>Aktiva spelare 16 år och äldre (födda 2008 eller tidigare): 2000 kr</a:t>
            </a:r>
          </a:p>
          <a:p>
            <a:pPr marL="0" indent="0">
              <a:buNone/>
            </a:pPr>
            <a:r>
              <a:rPr lang="sv-SE" sz="2000" dirty="0"/>
              <a:t>	Betalning Medlems- och träningsavgifterna kommer att hanteras 	som en elektronisk faktura via e-post med avsändare </a:t>
            </a:r>
            <a:r>
              <a:rPr lang="sv-SE" sz="2000" dirty="0" err="1"/>
              <a:t>Billogram</a:t>
            </a:r>
            <a:r>
              <a:rPr lang="sv-SE" sz="2000" dirty="0"/>
              <a:t>. </a:t>
            </a:r>
          </a:p>
          <a:p>
            <a:pPr marL="0" indent="0">
              <a:buNone/>
            </a:pPr>
            <a:r>
              <a:rPr lang="sv-SE" sz="2000" dirty="0"/>
              <a:t>	Fakturorna ska betalas inom 30 dagar. </a:t>
            </a:r>
          </a:p>
        </p:txBody>
      </p:sp>
    </p:spTree>
    <p:extLst>
      <p:ext uri="{BB962C8B-B14F-4D97-AF65-F5344CB8AC3E}">
        <p14:creationId xmlns:p14="http://schemas.microsoft.com/office/powerpoint/2010/main" val="313235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27F82-17B9-264E-846A-CBD9386ECB75}"/>
              </a:ext>
            </a:extLst>
          </p:cNvPr>
          <p:cNvSpPr>
            <a:spLocks noGrp="1"/>
          </p:cNvSpPr>
          <p:nvPr>
            <p:ph type="title"/>
          </p:nvPr>
        </p:nvSpPr>
        <p:spPr/>
        <p:txBody>
          <a:bodyPr/>
          <a:lstStyle/>
          <a:p>
            <a:r>
              <a:rPr lang="sv-SE" dirty="0"/>
              <a:t>Idrottsföräldrar</a:t>
            </a:r>
          </a:p>
        </p:txBody>
      </p:sp>
      <p:sp>
        <p:nvSpPr>
          <p:cNvPr id="3" name="Platshållare för innehåll 2">
            <a:extLst>
              <a:ext uri="{FF2B5EF4-FFF2-40B4-BE49-F238E27FC236}">
                <a16:creationId xmlns:a16="http://schemas.microsoft.com/office/drawing/2014/main" id="{9623B505-1515-714B-B9F5-DC5373A3801F}"/>
              </a:ext>
            </a:extLst>
          </p:cNvPr>
          <p:cNvSpPr>
            <a:spLocks noGrp="1"/>
          </p:cNvSpPr>
          <p:nvPr>
            <p:ph idx="1"/>
          </p:nvPr>
        </p:nvSpPr>
        <p:spPr/>
        <p:txBody>
          <a:bodyPr/>
          <a:lstStyle/>
          <a:p>
            <a:r>
              <a:rPr lang="sv-SE" dirty="0">
                <a:hlinkClick r:id="rId2"/>
              </a:rPr>
              <a:t>https://youtu.be/EnpU6Iy08io</a:t>
            </a:r>
            <a:endParaRPr lang="sv-SE" dirty="0"/>
          </a:p>
          <a:p>
            <a:endParaRPr lang="sv-SE" dirty="0"/>
          </a:p>
          <a:p>
            <a:endParaRPr lang="sv-SE" dirty="0"/>
          </a:p>
          <a:p>
            <a:endParaRPr lang="sv-SE" dirty="0"/>
          </a:p>
        </p:txBody>
      </p:sp>
    </p:spTree>
    <p:extLst>
      <p:ext uri="{BB962C8B-B14F-4D97-AF65-F5344CB8AC3E}">
        <p14:creationId xmlns:p14="http://schemas.microsoft.com/office/powerpoint/2010/main" val="271426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8CC48-C8E3-456A-A321-761E9B9F9F59}"/>
              </a:ext>
            </a:extLst>
          </p:cNvPr>
          <p:cNvSpPr>
            <a:spLocks noGrp="1"/>
          </p:cNvSpPr>
          <p:nvPr>
            <p:ph type="title"/>
          </p:nvPr>
        </p:nvSpPr>
        <p:spPr/>
        <p:txBody>
          <a:bodyPr/>
          <a:lstStyle/>
          <a:p>
            <a:r>
              <a:rPr lang="sv-SE" dirty="0"/>
              <a:t>Ledarstaben 2024</a:t>
            </a:r>
          </a:p>
        </p:txBody>
      </p:sp>
      <p:sp>
        <p:nvSpPr>
          <p:cNvPr id="3" name="Content Placeholder 2">
            <a:extLst>
              <a:ext uri="{FF2B5EF4-FFF2-40B4-BE49-F238E27FC236}">
                <a16:creationId xmlns:a16="http://schemas.microsoft.com/office/drawing/2014/main" id="{1A0C3452-CED5-49D8-8D1F-E05D005C0DA7}"/>
              </a:ext>
            </a:extLst>
          </p:cNvPr>
          <p:cNvSpPr>
            <a:spLocks noGrp="1"/>
          </p:cNvSpPr>
          <p:nvPr>
            <p:ph idx="1"/>
          </p:nvPr>
        </p:nvSpPr>
        <p:spPr>
          <a:xfrm>
            <a:off x="457200" y="1196752"/>
            <a:ext cx="8229600" cy="4929411"/>
          </a:xfrm>
        </p:spPr>
        <p:txBody>
          <a:bodyPr>
            <a:normAutofit fontScale="85000" lnSpcReduction="20000"/>
          </a:bodyPr>
          <a:lstStyle/>
          <a:p>
            <a:pPr marL="0" indent="0">
              <a:buNone/>
            </a:pPr>
            <a:endParaRPr lang="sv-SE" sz="2400" dirty="0"/>
          </a:p>
          <a:p>
            <a:r>
              <a:rPr lang="sv-SE" sz="2400" dirty="0"/>
              <a:t>Totalt 6 ledare (Roller)</a:t>
            </a:r>
          </a:p>
          <a:p>
            <a:pPr lvl="1"/>
            <a:r>
              <a:rPr lang="sv-SE" sz="2400" dirty="0">
                <a:solidFill>
                  <a:schemeClr val="tx1"/>
                </a:solidFill>
              </a:rPr>
              <a:t>Huvudtränare</a:t>
            </a:r>
            <a:r>
              <a:rPr lang="sv-SE" sz="2400" dirty="0"/>
              <a:t>: Henrik </a:t>
            </a:r>
            <a:r>
              <a:rPr lang="sv-SE" sz="2400" dirty="0" err="1"/>
              <a:t>Strandfors</a:t>
            </a:r>
            <a:endParaRPr lang="sv-SE" sz="2400" dirty="0"/>
          </a:p>
          <a:p>
            <a:pPr lvl="1"/>
            <a:r>
              <a:rPr lang="sv-SE" sz="2400" dirty="0">
                <a:solidFill>
                  <a:schemeClr val="tx1"/>
                </a:solidFill>
              </a:rPr>
              <a:t>Tränare:</a:t>
            </a:r>
          </a:p>
          <a:p>
            <a:pPr marL="457200" lvl="1" indent="0">
              <a:buNone/>
            </a:pPr>
            <a:r>
              <a:rPr lang="sv-SE" sz="2400" dirty="0"/>
              <a:t>Jonathan Bolin (</a:t>
            </a:r>
            <a:r>
              <a:rPr lang="sv-SE" sz="2400" dirty="0" err="1"/>
              <a:t>truppansvarig</a:t>
            </a:r>
            <a:r>
              <a:rPr lang="sv-SE" sz="2400" dirty="0"/>
              <a:t>)</a:t>
            </a:r>
          </a:p>
          <a:p>
            <a:pPr marL="457200" lvl="1" indent="0">
              <a:buNone/>
            </a:pPr>
            <a:r>
              <a:rPr lang="sv-SE" sz="2400" dirty="0"/>
              <a:t>Marcus Ringdahl (domaransvar)</a:t>
            </a:r>
          </a:p>
          <a:p>
            <a:pPr marL="457200" lvl="1" indent="0">
              <a:buNone/>
            </a:pPr>
            <a:r>
              <a:rPr lang="sv-SE" sz="2400" dirty="0"/>
              <a:t>Mikael Berg (schema/planer)</a:t>
            </a:r>
          </a:p>
          <a:p>
            <a:pPr marL="457200" lvl="1" indent="0">
              <a:buNone/>
            </a:pPr>
            <a:r>
              <a:rPr lang="sv-SE" sz="2400" dirty="0"/>
              <a:t>Dick Ålander</a:t>
            </a:r>
          </a:p>
          <a:p>
            <a:pPr marL="457200" lvl="1" indent="0">
              <a:buNone/>
            </a:pPr>
            <a:r>
              <a:rPr lang="sv-SE" sz="2400" dirty="0"/>
              <a:t>Martin Von Essen (Huvudansvar 9-9)</a:t>
            </a:r>
          </a:p>
          <a:p>
            <a:pPr lvl="1"/>
            <a:r>
              <a:rPr lang="sv-SE" sz="2400" dirty="0">
                <a:solidFill>
                  <a:schemeClr val="tx1"/>
                </a:solidFill>
              </a:rPr>
              <a:t>Sjukvårdsansvarig</a:t>
            </a:r>
            <a:r>
              <a:rPr lang="sv-SE" sz="2400" dirty="0"/>
              <a:t>: Martin Von Essen</a:t>
            </a:r>
          </a:p>
          <a:p>
            <a:pPr lvl="1"/>
            <a:r>
              <a:rPr lang="sv-SE" sz="2400" dirty="0">
                <a:solidFill>
                  <a:schemeClr val="tx1"/>
                </a:solidFill>
              </a:rPr>
              <a:t>Trygghetsansvarig</a:t>
            </a:r>
            <a:r>
              <a:rPr lang="sv-SE" sz="2400" dirty="0"/>
              <a:t>: ?</a:t>
            </a:r>
          </a:p>
          <a:p>
            <a:pPr lvl="1"/>
            <a:r>
              <a:rPr lang="sv-SE" sz="2400" dirty="0">
                <a:solidFill>
                  <a:schemeClr val="tx1"/>
                </a:solidFill>
              </a:rPr>
              <a:t>Lagledare</a:t>
            </a:r>
            <a:r>
              <a:rPr lang="sv-SE" sz="2400" dirty="0"/>
              <a:t>: (fördelat på tränarna i nuläget)</a:t>
            </a:r>
          </a:p>
          <a:p>
            <a:pPr lvl="1"/>
            <a:r>
              <a:rPr lang="sv-SE" sz="2400" dirty="0" err="1">
                <a:solidFill>
                  <a:schemeClr val="tx1"/>
                </a:solidFill>
              </a:rPr>
              <a:t>Lagkassör</a:t>
            </a:r>
            <a:r>
              <a:rPr lang="sv-SE" sz="2400" dirty="0"/>
              <a:t>: Maria Hallqvist</a:t>
            </a:r>
          </a:p>
          <a:p>
            <a:pPr lvl="1"/>
            <a:r>
              <a:rPr lang="sv-SE" sz="2400" dirty="0">
                <a:solidFill>
                  <a:schemeClr val="tx1"/>
                </a:solidFill>
              </a:rPr>
              <a:t>Föräldraansvarig</a:t>
            </a:r>
            <a:r>
              <a:rPr lang="sv-SE" sz="2400" dirty="0"/>
              <a:t>: Linda Ringdahl</a:t>
            </a:r>
          </a:p>
          <a:p>
            <a:pPr lvl="1"/>
            <a:r>
              <a:rPr lang="sv-SE" sz="2400" dirty="0">
                <a:solidFill>
                  <a:schemeClr val="tx1"/>
                </a:solidFill>
              </a:rPr>
              <a:t>Behov</a:t>
            </a:r>
            <a:r>
              <a:rPr lang="sv-SE" sz="2400" dirty="0"/>
              <a:t>: </a:t>
            </a:r>
          </a:p>
          <a:p>
            <a:pPr lvl="1"/>
            <a:endParaRPr lang="sv-SE" dirty="0"/>
          </a:p>
        </p:txBody>
      </p:sp>
      <p:sp>
        <p:nvSpPr>
          <p:cNvPr id="4" name="Platshållare för bildnummer 3">
            <a:extLst>
              <a:ext uri="{FF2B5EF4-FFF2-40B4-BE49-F238E27FC236}">
                <a16:creationId xmlns:a16="http://schemas.microsoft.com/office/drawing/2014/main" id="{55C0D72C-1E27-46D5-B7D1-8F84BDC31E81}"/>
              </a:ext>
            </a:extLst>
          </p:cNvPr>
          <p:cNvSpPr>
            <a:spLocks noGrp="1"/>
          </p:cNvSpPr>
          <p:nvPr>
            <p:ph type="sldNum" sz="quarter" idx="12"/>
          </p:nvPr>
        </p:nvSpPr>
        <p:spPr/>
        <p:txBody>
          <a:bodyPr/>
          <a:lstStyle/>
          <a:p>
            <a:fld id="{91BA8AAB-46CD-4A04-AD31-79E4D3AE80D0}" type="slidenum">
              <a:rPr lang="en-US" smtClean="0"/>
              <a:pPr/>
              <a:t>2</a:t>
            </a:fld>
            <a:endParaRPr lang="en-US"/>
          </a:p>
        </p:txBody>
      </p:sp>
    </p:spTree>
    <p:extLst>
      <p:ext uri="{BB962C8B-B14F-4D97-AF65-F5344CB8AC3E}">
        <p14:creationId xmlns:p14="http://schemas.microsoft.com/office/powerpoint/2010/main" val="90231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7160-141C-4B92-AA40-590DF8394706}"/>
              </a:ext>
            </a:extLst>
          </p:cNvPr>
          <p:cNvSpPr>
            <a:spLocks noGrp="1"/>
          </p:cNvSpPr>
          <p:nvPr>
            <p:ph type="title"/>
          </p:nvPr>
        </p:nvSpPr>
        <p:spPr/>
        <p:txBody>
          <a:bodyPr/>
          <a:lstStyle/>
          <a:p>
            <a:r>
              <a:rPr lang="sv-SE" dirty="0"/>
              <a:t>Träningar</a:t>
            </a:r>
          </a:p>
        </p:txBody>
      </p:sp>
      <p:sp>
        <p:nvSpPr>
          <p:cNvPr id="3" name="Content Placeholder 2">
            <a:extLst>
              <a:ext uri="{FF2B5EF4-FFF2-40B4-BE49-F238E27FC236}">
                <a16:creationId xmlns:a16="http://schemas.microsoft.com/office/drawing/2014/main" id="{F3F6394E-93BD-4241-AB7F-7871ED2BF411}"/>
              </a:ext>
            </a:extLst>
          </p:cNvPr>
          <p:cNvSpPr>
            <a:spLocks noGrp="1"/>
          </p:cNvSpPr>
          <p:nvPr>
            <p:ph idx="1"/>
          </p:nvPr>
        </p:nvSpPr>
        <p:spPr>
          <a:xfrm>
            <a:off x="457200" y="1124744"/>
            <a:ext cx="8229600" cy="4968551"/>
          </a:xfrm>
        </p:spPr>
        <p:txBody>
          <a:bodyPr>
            <a:normAutofit/>
          </a:bodyPr>
          <a:lstStyle/>
          <a:p>
            <a:pPr marL="0" indent="0">
              <a:buNone/>
            </a:pPr>
            <a:endParaRPr lang="sv-SE" sz="1800" dirty="0"/>
          </a:p>
          <a:p>
            <a:r>
              <a:rPr lang="sv-SE" sz="1800" dirty="0"/>
              <a:t>En träning i veckan från november. Torsdagar 15.30-16.30</a:t>
            </a:r>
          </a:p>
          <a:p>
            <a:r>
              <a:rPr lang="sv-SE" sz="1800" dirty="0"/>
              <a:t>Från v 14 Måndagar 16.15-17.30, Onsdagar 16.15-17.30 Sportfältet. </a:t>
            </a:r>
          </a:p>
          <a:p>
            <a:endParaRPr lang="sv-SE" sz="1800" dirty="0"/>
          </a:p>
          <a:p>
            <a:r>
              <a:rPr lang="sv-SE" sz="1800" dirty="0"/>
              <a:t>Ca 30 spelare i truppen</a:t>
            </a:r>
          </a:p>
          <a:p>
            <a:r>
              <a:rPr lang="sv-SE" sz="1800" dirty="0"/>
              <a:t>Hög träningsnärvaro. Ca 20 i ÖP-hallen</a:t>
            </a:r>
          </a:p>
          <a:p>
            <a:r>
              <a:rPr lang="sv-SE" sz="1800" dirty="0"/>
              <a:t>God stämning i truppen</a:t>
            </a:r>
          </a:p>
          <a:p>
            <a:endParaRPr lang="sv-SE" sz="1800" dirty="0"/>
          </a:p>
        </p:txBody>
      </p:sp>
      <p:sp>
        <p:nvSpPr>
          <p:cNvPr id="4" name="Platshållare för bildnummer 3">
            <a:extLst>
              <a:ext uri="{FF2B5EF4-FFF2-40B4-BE49-F238E27FC236}">
                <a16:creationId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3</a:t>
            </a:fld>
            <a:endParaRPr lang="en-US"/>
          </a:p>
        </p:txBody>
      </p:sp>
    </p:spTree>
    <p:extLst>
      <p:ext uri="{BB962C8B-B14F-4D97-AF65-F5344CB8AC3E}">
        <p14:creationId xmlns:p14="http://schemas.microsoft.com/office/powerpoint/2010/main" val="3496344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F820-8EEB-4616-8C22-3F4665F5BB31}"/>
              </a:ext>
            </a:extLst>
          </p:cNvPr>
          <p:cNvSpPr>
            <a:spLocks noGrp="1"/>
          </p:cNvSpPr>
          <p:nvPr>
            <p:ph type="title"/>
          </p:nvPr>
        </p:nvSpPr>
        <p:spPr/>
        <p:txBody>
          <a:bodyPr/>
          <a:lstStyle/>
          <a:p>
            <a:r>
              <a:rPr lang="sv-SE" dirty="0"/>
              <a:t>Mål med verksamheten </a:t>
            </a:r>
            <a:endParaRPr lang="sv-SE" sz="1800" dirty="0"/>
          </a:p>
        </p:txBody>
      </p:sp>
      <p:sp>
        <p:nvSpPr>
          <p:cNvPr id="3" name="Content Placeholder 2">
            <a:extLst>
              <a:ext uri="{FF2B5EF4-FFF2-40B4-BE49-F238E27FC236}">
                <a16:creationId xmlns:a16="http://schemas.microsoft.com/office/drawing/2014/main" id="{2D0EF75B-3119-4D46-AFF0-03A135DA3543}"/>
              </a:ext>
            </a:extLst>
          </p:cNvPr>
          <p:cNvSpPr>
            <a:spLocks noGrp="1"/>
          </p:cNvSpPr>
          <p:nvPr>
            <p:ph idx="1"/>
          </p:nvPr>
        </p:nvSpPr>
        <p:spPr/>
        <p:txBody>
          <a:bodyPr>
            <a:normAutofit/>
          </a:bodyPr>
          <a:lstStyle/>
          <a:p>
            <a:r>
              <a:rPr lang="sv-SE" dirty="0"/>
              <a:t>Få så många som möjligt att hålla på så länge som möjligt</a:t>
            </a:r>
          </a:p>
          <a:p>
            <a:r>
              <a:rPr lang="sv-SE" dirty="0"/>
              <a:t>Ha roligt!</a:t>
            </a:r>
          </a:p>
          <a:p>
            <a:r>
              <a:rPr lang="sv-SE" dirty="0"/>
              <a:t>Stegra utvecklingen för varje år</a:t>
            </a:r>
          </a:p>
          <a:p>
            <a:r>
              <a:rPr lang="sv-SE" dirty="0"/>
              <a:t>Möjlighet att utvecklas så långt man vill! </a:t>
            </a:r>
          </a:p>
        </p:txBody>
      </p:sp>
      <p:sp>
        <p:nvSpPr>
          <p:cNvPr id="4" name="Platshållare för bildnummer 3">
            <a:extLst>
              <a:ext uri="{FF2B5EF4-FFF2-40B4-BE49-F238E27FC236}">
                <a16:creationId xmlns:a16="http://schemas.microsoft.com/office/drawing/2014/main" id="{1D02583A-6AEE-4797-97AD-6E262D0B8275}"/>
              </a:ext>
            </a:extLst>
          </p:cNvPr>
          <p:cNvSpPr>
            <a:spLocks noGrp="1"/>
          </p:cNvSpPr>
          <p:nvPr>
            <p:ph type="sldNum" sz="quarter" idx="12"/>
          </p:nvPr>
        </p:nvSpPr>
        <p:spPr/>
        <p:txBody>
          <a:bodyPr/>
          <a:lstStyle/>
          <a:p>
            <a:fld id="{91BA8AAB-46CD-4A04-AD31-79E4D3AE80D0}" type="slidenum">
              <a:rPr lang="en-US" smtClean="0"/>
              <a:pPr/>
              <a:t>4</a:t>
            </a:fld>
            <a:endParaRPr lang="en-US"/>
          </a:p>
        </p:txBody>
      </p:sp>
    </p:spTree>
    <p:extLst>
      <p:ext uri="{BB962C8B-B14F-4D97-AF65-F5344CB8AC3E}">
        <p14:creationId xmlns:p14="http://schemas.microsoft.com/office/powerpoint/2010/main" val="53241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5BBA-290E-4588-8FEC-5C968082455A}"/>
              </a:ext>
            </a:extLst>
          </p:cNvPr>
          <p:cNvSpPr>
            <a:spLocks noGrp="1"/>
          </p:cNvSpPr>
          <p:nvPr>
            <p:ph type="title"/>
          </p:nvPr>
        </p:nvSpPr>
        <p:spPr/>
        <p:txBody>
          <a:bodyPr/>
          <a:lstStyle/>
          <a:p>
            <a:r>
              <a:rPr lang="sv-SE" dirty="0"/>
              <a:t>Cuper</a:t>
            </a:r>
          </a:p>
        </p:txBody>
      </p:sp>
      <p:sp>
        <p:nvSpPr>
          <p:cNvPr id="3" name="Content Placeholder 2">
            <a:extLst>
              <a:ext uri="{FF2B5EF4-FFF2-40B4-BE49-F238E27FC236}">
                <a16:creationId xmlns:a16="http://schemas.microsoft.com/office/drawing/2014/main" id="{91C925CC-9C01-4F1F-87A2-7CF498E9612C}"/>
              </a:ext>
            </a:extLst>
          </p:cNvPr>
          <p:cNvSpPr>
            <a:spLocks noGrp="1"/>
          </p:cNvSpPr>
          <p:nvPr>
            <p:ph idx="1"/>
          </p:nvPr>
        </p:nvSpPr>
        <p:spPr/>
        <p:txBody>
          <a:bodyPr>
            <a:normAutofit/>
          </a:bodyPr>
          <a:lstStyle/>
          <a:p>
            <a:r>
              <a:rPr lang="sv-SE" sz="2000" dirty="0"/>
              <a:t>Hudik cup 14-16 juni</a:t>
            </a:r>
          </a:p>
          <a:p>
            <a:pPr marL="457200" lvl="1" indent="0">
              <a:buNone/>
            </a:pPr>
            <a:r>
              <a:rPr lang="sv-SE" sz="1800" dirty="0"/>
              <a:t>-</a:t>
            </a:r>
            <a:r>
              <a:rPr lang="sv-SE" sz="1800" dirty="0" err="1"/>
              <a:t>Ope</a:t>
            </a:r>
            <a:r>
              <a:rPr lang="sv-SE" sz="1800" dirty="0"/>
              <a:t> vit</a:t>
            </a:r>
          </a:p>
          <a:p>
            <a:pPr marL="457200" lvl="1" indent="0">
              <a:buNone/>
            </a:pPr>
            <a:r>
              <a:rPr lang="sv-SE" sz="1800" dirty="0"/>
              <a:t>-</a:t>
            </a:r>
            <a:r>
              <a:rPr lang="sv-SE" sz="1800" dirty="0" err="1"/>
              <a:t>Ope</a:t>
            </a:r>
            <a:r>
              <a:rPr lang="sv-SE" sz="1800" dirty="0"/>
              <a:t> blå </a:t>
            </a:r>
          </a:p>
          <a:p>
            <a:pPr marL="457200" lvl="1" indent="0">
              <a:buNone/>
            </a:pPr>
            <a:r>
              <a:rPr lang="sv-SE" sz="1800" dirty="0"/>
              <a:t>Två lag anmälda </a:t>
            </a:r>
          </a:p>
          <a:p>
            <a:pPr marL="457200" lvl="1" indent="0">
              <a:buNone/>
            </a:pPr>
            <a:r>
              <a:rPr lang="sv-SE" sz="1800" dirty="0"/>
              <a:t>Spelaravgift</a:t>
            </a:r>
          </a:p>
          <a:p>
            <a:pPr marL="457200" lvl="1" indent="0">
              <a:buNone/>
            </a:pPr>
            <a:r>
              <a:rPr lang="sv-SE" sz="2000" dirty="0">
                <a:solidFill>
                  <a:schemeClr val="tx2">
                    <a:lumMod val="60000"/>
                    <a:lumOff val="40000"/>
                  </a:schemeClr>
                </a:solidFill>
              </a:rPr>
              <a:t>Buss</a:t>
            </a:r>
            <a:endParaRPr lang="sv-SE" sz="2000" dirty="0"/>
          </a:p>
          <a:p>
            <a:r>
              <a:rPr lang="sv-SE" sz="2000" dirty="0"/>
              <a:t>Storsjöcupen 3-6 juli</a:t>
            </a:r>
          </a:p>
          <a:p>
            <a:pPr marL="400050" lvl="1" indent="0">
              <a:buNone/>
            </a:pPr>
            <a:r>
              <a:rPr lang="sv-SE" sz="1800" dirty="0">
                <a:solidFill>
                  <a:schemeClr val="tx2">
                    <a:lumMod val="60000"/>
                    <a:lumOff val="40000"/>
                  </a:schemeClr>
                </a:solidFill>
              </a:rPr>
              <a:t>Två lag anmälda</a:t>
            </a:r>
          </a:p>
          <a:p>
            <a:pPr marL="400050" lvl="1" indent="0">
              <a:buNone/>
            </a:pPr>
            <a:r>
              <a:rPr lang="sv-SE" sz="1800" dirty="0">
                <a:solidFill>
                  <a:schemeClr val="tx2">
                    <a:lumMod val="60000"/>
                    <a:lumOff val="40000"/>
                  </a:schemeClr>
                </a:solidFill>
              </a:rPr>
              <a:t>Spelaravgift</a:t>
            </a:r>
          </a:p>
          <a:p>
            <a:r>
              <a:rPr lang="sv-SE" sz="2000" dirty="0"/>
              <a:t>Ås Cup 17-18 augusti</a:t>
            </a:r>
          </a:p>
          <a:p>
            <a:r>
              <a:rPr lang="sv-SE" sz="2000" dirty="0"/>
              <a:t>ICA Valhalla (Våren)</a:t>
            </a:r>
          </a:p>
          <a:p>
            <a:r>
              <a:rPr lang="sv-SE" sz="2000" dirty="0"/>
              <a:t>Länsförsäkringar cup (hösten)</a:t>
            </a:r>
          </a:p>
          <a:p>
            <a:endParaRPr lang="sv-SE" sz="2000" dirty="0"/>
          </a:p>
          <a:p>
            <a:endParaRPr lang="sv-SE" sz="2000" dirty="0"/>
          </a:p>
          <a:p>
            <a:pPr marL="0" indent="0">
              <a:buNone/>
            </a:pPr>
            <a:endParaRPr lang="sv-SE" sz="2000" dirty="0"/>
          </a:p>
        </p:txBody>
      </p:sp>
      <p:sp>
        <p:nvSpPr>
          <p:cNvPr id="4" name="Platshållare för bildnummer 3">
            <a:extLst>
              <a:ext uri="{FF2B5EF4-FFF2-40B4-BE49-F238E27FC236}">
                <a16:creationId xmlns:a16="http://schemas.microsoft.com/office/drawing/2014/main" id="{DB353086-4C40-440E-8191-171BCE4ECEB4}"/>
              </a:ext>
            </a:extLst>
          </p:cNvPr>
          <p:cNvSpPr>
            <a:spLocks noGrp="1"/>
          </p:cNvSpPr>
          <p:nvPr>
            <p:ph type="sldNum" sz="quarter" idx="12"/>
          </p:nvPr>
        </p:nvSpPr>
        <p:spPr/>
        <p:txBody>
          <a:bodyPr/>
          <a:lstStyle/>
          <a:p>
            <a:fld id="{91BA8AAB-46CD-4A04-AD31-79E4D3AE80D0}" type="slidenum">
              <a:rPr lang="en-US" smtClean="0"/>
              <a:pPr/>
              <a:t>5</a:t>
            </a:fld>
            <a:endParaRPr lang="en-US"/>
          </a:p>
        </p:txBody>
      </p:sp>
    </p:spTree>
    <p:extLst>
      <p:ext uri="{BB962C8B-B14F-4D97-AF65-F5344CB8AC3E}">
        <p14:creationId xmlns:p14="http://schemas.microsoft.com/office/powerpoint/2010/main" val="604407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5BBA-290E-4588-8FEC-5C968082455A}"/>
              </a:ext>
            </a:extLst>
          </p:cNvPr>
          <p:cNvSpPr>
            <a:spLocks noGrp="1"/>
          </p:cNvSpPr>
          <p:nvPr>
            <p:ph type="title"/>
          </p:nvPr>
        </p:nvSpPr>
        <p:spPr/>
        <p:txBody>
          <a:bodyPr/>
          <a:lstStyle/>
          <a:p>
            <a:r>
              <a:rPr lang="sv-SE" dirty="0"/>
              <a:t>Seriespel</a:t>
            </a:r>
          </a:p>
        </p:txBody>
      </p:sp>
      <p:sp>
        <p:nvSpPr>
          <p:cNvPr id="3" name="Content Placeholder 2">
            <a:extLst>
              <a:ext uri="{FF2B5EF4-FFF2-40B4-BE49-F238E27FC236}">
                <a16:creationId xmlns:a16="http://schemas.microsoft.com/office/drawing/2014/main" id="{91C925CC-9C01-4F1F-87A2-7CF498E9612C}"/>
              </a:ext>
            </a:extLst>
          </p:cNvPr>
          <p:cNvSpPr>
            <a:spLocks noGrp="1"/>
          </p:cNvSpPr>
          <p:nvPr>
            <p:ph idx="1"/>
          </p:nvPr>
        </p:nvSpPr>
        <p:spPr/>
        <p:txBody>
          <a:bodyPr>
            <a:normAutofit/>
          </a:bodyPr>
          <a:lstStyle/>
          <a:p>
            <a:r>
              <a:rPr lang="sv-SE" sz="2000" dirty="0"/>
              <a:t>Matcher i serien. 7 mot 7. (p-12)</a:t>
            </a:r>
          </a:p>
          <a:p>
            <a:pPr marL="457200" lvl="1" indent="0">
              <a:buNone/>
            </a:pPr>
            <a:r>
              <a:rPr lang="sv-SE" sz="1900" dirty="0" err="1"/>
              <a:t>Ope</a:t>
            </a:r>
            <a:r>
              <a:rPr lang="sv-SE" sz="1900" dirty="0"/>
              <a:t> vit</a:t>
            </a:r>
          </a:p>
          <a:p>
            <a:pPr marL="457200" lvl="1" indent="0">
              <a:buNone/>
            </a:pPr>
            <a:r>
              <a:rPr lang="sv-SE" sz="1900" dirty="0" err="1"/>
              <a:t>Ope</a:t>
            </a:r>
            <a:r>
              <a:rPr lang="sv-SE" sz="1900" dirty="0"/>
              <a:t> blå </a:t>
            </a:r>
          </a:p>
          <a:p>
            <a:pPr marL="457200" lvl="1" indent="0">
              <a:buNone/>
            </a:pPr>
            <a:r>
              <a:rPr lang="sv-SE" sz="2100" dirty="0"/>
              <a:t>Fyra sammandrag på helger samt enskilda matcher. </a:t>
            </a:r>
          </a:p>
          <a:p>
            <a:pPr marL="457200" lvl="1" indent="0">
              <a:buNone/>
            </a:pPr>
            <a:endParaRPr lang="sv-SE" sz="1600" dirty="0"/>
          </a:p>
          <a:p>
            <a:pPr marL="457200" lvl="1" indent="0">
              <a:buNone/>
            </a:pPr>
            <a:endParaRPr lang="sv-SE" sz="1600" dirty="0"/>
          </a:p>
          <a:p>
            <a:r>
              <a:rPr lang="sv-SE" sz="2000" dirty="0"/>
              <a:t>Matcher i serie 9 mot 9 (p-11)</a:t>
            </a:r>
          </a:p>
          <a:p>
            <a:pPr marL="457200" lvl="1" indent="0">
              <a:buNone/>
            </a:pPr>
            <a:r>
              <a:rPr lang="sv-SE" sz="2000" dirty="0"/>
              <a:t>Ett lag anmält till denna serie</a:t>
            </a:r>
          </a:p>
          <a:p>
            <a:endParaRPr lang="sv-SE" sz="2000" dirty="0"/>
          </a:p>
          <a:p>
            <a:pPr marL="0" indent="0">
              <a:buNone/>
            </a:pPr>
            <a:endParaRPr lang="sv-SE" sz="2000" dirty="0"/>
          </a:p>
        </p:txBody>
      </p:sp>
      <p:sp>
        <p:nvSpPr>
          <p:cNvPr id="4" name="Platshållare för bildnummer 3">
            <a:extLst>
              <a:ext uri="{FF2B5EF4-FFF2-40B4-BE49-F238E27FC236}">
                <a16:creationId xmlns:a16="http://schemas.microsoft.com/office/drawing/2014/main" id="{DB353086-4C40-440E-8191-171BCE4ECEB4}"/>
              </a:ext>
            </a:extLst>
          </p:cNvPr>
          <p:cNvSpPr>
            <a:spLocks noGrp="1"/>
          </p:cNvSpPr>
          <p:nvPr>
            <p:ph type="sldNum" sz="quarter" idx="12"/>
          </p:nvPr>
        </p:nvSpPr>
        <p:spPr/>
        <p:txBody>
          <a:bodyPr/>
          <a:lstStyle/>
          <a:p>
            <a:fld id="{91BA8AAB-46CD-4A04-AD31-79E4D3AE80D0}" type="slidenum">
              <a:rPr lang="en-US" smtClean="0"/>
              <a:pPr/>
              <a:t>6</a:t>
            </a:fld>
            <a:endParaRPr lang="en-US"/>
          </a:p>
        </p:txBody>
      </p:sp>
    </p:spTree>
    <p:extLst>
      <p:ext uri="{BB962C8B-B14F-4D97-AF65-F5344CB8AC3E}">
        <p14:creationId xmlns:p14="http://schemas.microsoft.com/office/powerpoint/2010/main" val="49975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4CE7-6160-4478-AFFA-0D8A7ACF2405}"/>
              </a:ext>
            </a:extLst>
          </p:cNvPr>
          <p:cNvSpPr>
            <a:spLocks noGrp="1"/>
          </p:cNvSpPr>
          <p:nvPr>
            <p:ph type="title"/>
          </p:nvPr>
        </p:nvSpPr>
        <p:spPr/>
        <p:txBody>
          <a:bodyPr/>
          <a:lstStyle/>
          <a:p>
            <a:r>
              <a:rPr lang="sv-SE" dirty="0"/>
              <a:t>Frågeställningar! </a:t>
            </a:r>
            <a:endParaRPr lang="sv-SE" sz="1800" dirty="0"/>
          </a:p>
        </p:txBody>
      </p:sp>
      <p:sp>
        <p:nvSpPr>
          <p:cNvPr id="3" name="Content Placeholder 2">
            <a:extLst>
              <a:ext uri="{FF2B5EF4-FFF2-40B4-BE49-F238E27FC236}">
                <a16:creationId xmlns:a16="http://schemas.microsoft.com/office/drawing/2014/main" id="{CF1BCFB8-BDE2-4CAE-9E41-033BC5F8C6F6}"/>
              </a:ext>
            </a:extLst>
          </p:cNvPr>
          <p:cNvSpPr>
            <a:spLocks noGrp="1"/>
          </p:cNvSpPr>
          <p:nvPr>
            <p:ph idx="1"/>
          </p:nvPr>
        </p:nvSpPr>
        <p:spPr/>
        <p:txBody>
          <a:bodyPr/>
          <a:lstStyle/>
          <a:p>
            <a:pPr marL="914400" lvl="1" indent="-514350"/>
            <a:r>
              <a:rPr lang="sv-SE" dirty="0"/>
              <a:t>Varför spela 9 vs 9?</a:t>
            </a:r>
          </a:p>
          <a:p>
            <a:pPr marL="914400" lvl="1" indent="-514350"/>
            <a:r>
              <a:rPr lang="sv-SE" dirty="0"/>
              <a:t>Vilka skall spela 9 vs 9?</a:t>
            </a:r>
          </a:p>
          <a:p>
            <a:pPr marL="914400" lvl="1" indent="-514350"/>
            <a:r>
              <a:rPr lang="sv-SE" dirty="0"/>
              <a:t>Är det ok att vid enstaka tillfällen dela upp gruppen utifrån olika nivåer i fotbollskunskap?</a:t>
            </a:r>
          </a:p>
          <a:p>
            <a:pPr marL="914400" lvl="1" indent="-514350"/>
            <a:r>
              <a:rPr lang="sv-SE" dirty="0"/>
              <a:t>Intresseanmälan för 9 vs 9 kommer. Svara ihop med förälder</a:t>
            </a:r>
          </a:p>
          <a:p>
            <a:pPr marL="914400" lvl="1" indent="-514350"/>
            <a:r>
              <a:rPr lang="sv-SE" dirty="0"/>
              <a:t>Samarbete med p13 samt p11?</a:t>
            </a:r>
          </a:p>
          <a:p>
            <a:pPr marL="914400" lvl="1" indent="-514350">
              <a:buAutoNum type="arabicParenR"/>
            </a:pPr>
            <a:endParaRPr lang="sv-SE" dirty="0"/>
          </a:p>
        </p:txBody>
      </p:sp>
      <p:sp>
        <p:nvSpPr>
          <p:cNvPr id="4" name="Platshållare för bildnummer 3">
            <a:extLst>
              <a:ext uri="{FF2B5EF4-FFF2-40B4-BE49-F238E27FC236}">
                <a16:creationId xmlns:a16="http://schemas.microsoft.com/office/drawing/2014/main" id="{0849095C-9F3B-4095-A77E-BFE82ED50F82}"/>
              </a:ext>
            </a:extLst>
          </p:cNvPr>
          <p:cNvSpPr>
            <a:spLocks noGrp="1"/>
          </p:cNvSpPr>
          <p:nvPr>
            <p:ph type="sldNum" sz="quarter" idx="12"/>
          </p:nvPr>
        </p:nvSpPr>
        <p:spPr/>
        <p:txBody>
          <a:bodyPr/>
          <a:lstStyle/>
          <a:p>
            <a:fld id="{91BA8AAB-46CD-4A04-AD31-79E4D3AE80D0}" type="slidenum">
              <a:rPr lang="en-US" smtClean="0"/>
              <a:pPr/>
              <a:t>7</a:t>
            </a:fld>
            <a:endParaRPr lang="en-US"/>
          </a:p>
        </p:txBody>
      </p:sp>
    </p:spTree>
    <p:extLst>
      <p:ext uri="{BB962C8B-B14F-4D97-AF65-F5344CB8AC3E}">
        <p14:creationId xmlns:p14="http://schemas.microsoft.com/office/powerpoint/2010/main" val="1690645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4CE7-6160-4478-AFFA-0D8A7ACF2405}"/>
              </a:ext>
            </a:extLst>
          </p:cNvPr>
          <p:cNvSpPr>
            <a:spLocks noGrp="1"/>
          </p:cNvSpPr>
          <p:nvPr>
            <p:ph type="title"/>
          </p:nvPr>
        </p:nvSpPr>
        <p:spPr/>
        <p:txBody>
          <a:bodyPr/>
          <a:lstStyle/>
          <a:p>
            <a:r>
              <a:rPr lang="sv-SE" dirty="0"/>
              <a:t>Tänk nu till! </a:t>
            </a:r>
            <a:endParaRPr lang="sv-SE" sz="1800" dirty="0"/>
          </a:p>
        </p:txBody>
      </p:sp>
      <p:sp>
        <p:nvSpPr>
          <p:cNvPr id="3" name="Content Placeholder 2">
            <a:extLst>
              <a:ext uri="{FF2B5EF4-FFF2-40B4-BE49-F238E27FC236}">
                <a16:creationId xmlns:a16="http://schemas.microsoft.com/office/drawing/2014/main" id="{CF1BCFB8-BDE2-4CAE-9E41-033BC5F8C6F6}"/>
              </a:ext>
            </a:extLst>
          </p:cNvPr>
          <p:cNvSpPr>
            <a:spLocks noGrp="1"/>
          </p:cNvSpPr>
          <p:nvPr>
            <p:ph idx="1"/>
          </p:nvPr>
        </p:nvSpPr>
        <p:spPr/>
        <p:txBody>
          <a:bodyPr/>
          <a:lstStyle/>
          <a:p>
            <a:pPr marL="514350" indent="-514350">
              <a:buAutoNum type="arabicParenR"/>
            </a:pPr>
            <a:r>
              <a:rPr lang="sv-SE" dirty="0"/>
              <a:t>Vad har ni för förväntningar på oss ledare?</a:t>
            </a:r>
          </a:p>
          <a:p>
            <a:pPr marL="514350" indent="-514350">
              <a:buAutoNum type="arabicParenR"/>
            </a:pPr>
            <a:r>
              <a:rPr lang="sv-SE" dirty="0"/>
              <a:t>Vad kan vi ledare ha för förväntningar på er?</a:t>
            </a:r>
          </a:p>
          <a:p>
            <a:pPr marL="514350" indent="-514350">
              <a:buAutoNum type="arabicParenR"/>
            </a:pPr>
            <a:r>
              <a:rPr lang="sv-SE" dirty="0"/>
              <a:t>Vad skulle DU kunna bidra med? Både inom själva fotbollen men även utanför. Sponsring, jobb, aktiviteter etc.</a:t>
            </a:r>
          </a:p>
          <a:p>
            <a:pPr marL="914400" lvl="1" indent="-514350">
              <a:buAutoNum type="arabicParenR"/>
            </a:pPr>
            <a:endParaRPr lang="sv-SE" dirty="0"/>
          </a:p>
        </p:txBody>
      </p:sp>
      <p:sp>
        <p:nvSpPr>
          <p:cNvPr id="4" name="Platshållare för bildnummer 3">
            <a:extLst>
              <a:ext uri="{FF2B5EF4-FFF2-40B4-BE49-F238E27FC236}">
                <a16:creationId xmlns:a16="http://schemas.microsoft.com/office/drawing/2014/main" id="{0849095C-9F3B-4095-A77E-BFE82ED50F82}"/>
              </a:ext>
            </a:extLst>
          </p:cNvPr>
          <p:cNvSpPr>
            <a:spLocks noGrp="1"/>
          </p:cNvSpPr>
          <p:nvPr>
            <p:ph type="sldNum" sz="quarter" idx="12"/>
          </p:nvPr>
        </p:nvSpPr>
        <p:spPr/>
        <p:txBody>
          <a:bodyPr/>
          <a:lstStyle/>
          <a:p>
            <a:fld id="{91BA8AAB-46CD-4A04-AD31-79E4D3AE80D0}" type="slidenum">
              <a:rPr lang="en-US" smtClean="0"/>
              <a:pPr/>
              <a:t>8</a:t>
            </a:fld>
            <a:endParaRPr lang="en-US"/>
          </a:p>
        </p:txBody>
      </p:sp>
    </p:spTree>
    <p:extLst>
      <p:ext uri="{BB962C8B-B14F-4D97-AF65-F5344CB8AC3E}">
        <p14:creationId xmlns:p14="http://schemas.microsoft.com/office/powerpoint/2010/main" val="3579572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5BBA-290E-4588-8FEC-5C968082455A}"/>
              </a:ext>
            </a:extLst>
          </p:cNvPr>
          <p:cNvSpPr>
            <a:spLocks noGrp="1"/>
          </p:cNvSpPr>
          <p:nvPr>
            <p:ph type="title"/>
          </p:nvPr>
        </p:nvSpPr>
        <p:spPr/>
        <p:txBody>
          <a:bodyPr/>
          <a:lstStyle/>
          <a:p>
            <a:r>
              <a:rPr lang="sv-SE" dirty="0"/>
              <a:t>Lagkasseregler</a:t>
            </a:r>
          </a:p>
        </p:txBody>
      </p:sp>
      <p:sp>
        <p:nvSpPr>
          <p:cNvPr id="3" name="Content Placeholder 2">
            <a:extLst>
              <a:ext uri="{FF2B5EF4-FFF2-40B4-BE49-F238E27FC236}">
                <a16:creationId xmlns:a16="http://schemas.microsoft.com/office/drawing/2014/main" id="{91C925CC-9C01-4F1F-87A2-7CF498E9612C}"/>
              </a:ext>
            </a:extLst>
          </p:cNvPr>
          <p:cNvSpPr>
            <a:spLocks noGrp="1"/>
          </p:cNvSpPr>
          <p:nvPr>
            <p:ph idx="1"/>
          </p:nvPr>
        </p:nvSpPr>
        <p:spPr/>
        <p:txBody>
          <a:bodyPr>
            <a:normAutofit/>
          </a:bodyPr>
          <a:lstStyle/>
          <a:p>
            <a:r>
              <a:rPr lang="sv-SE" sz="2000" dirty="0"/>
              <a:t>Bakgrund</a:t>
            </a:r>
          </a:p>
          <a:p>
            <a:pPr lvl="1"/>
            <a:r>
              <a:rPr lang="sv-SE" sz="1800" dirty="0"/>
              <a:t>Föreningen bedriver verksamhet som finansieras bla av </a:t>
            </a:r>
            <a:r>
              <a:rPr lang="sv-SE" sz="1800" b="1" dirty="0"/>
              <a:t>medlems- och träningsavgifter</a:t>
            </a:r>
            <a:r>
              <a:rPr lang="sv-SE" sz="1800" dirty="0"/>
              <a:t>. För pengarna köper vi in bollar, västar, matchställ och annat material. Vi betalar cup- och seriespelsavgifter, domare och planhyror (match och träning). Vi bekostar ett kansli, kanslipersonal och vaktmästare. Föreningen äger fastigheter och anläggningar som ska skötas om och underhållas. Föreningen har även administrativa kostnader för hanteringen av lagkassorna.</a:t>
            </a:r>
          </a:p>
          <a:p>
            <a:pPr marL="457200" lvl="1" indent="0">
              <a:buNone/>
            </a:pPr>
            <a:r>
              <a:rPr lang="sv-SE" sz="1800" dirty="0"/>
              <a:t> </a:t>
            </a:r>
            <a:endParaRPr lang="sv-SE" sz="1600" dirty="0"/>
          </a:p>
          <a:p>
            <a:pPr lvl="1"/>
            <a:r>
              <a:rPr lang="sv-SE" sz="1800" dirty="0"/>
              <a:t>Varje lag i Ope IF har rätt att ha en </a:t>
            </a:r>
            <a:r>
              <a:rPr lang="sv-SE" sz="1800" b="1" dirty="0"/>
              <a:t>egen lagkassa för att finansiera verksamhet som inte klubben finansierar, </a:t>
            </a:r>
            <a:r>
              <a:rPr lang="sv-SE" sz="1800" dirty="0"/>
              <a:t>t.ex. men inte begränsat till träningsläger, kostnader i samband med cuper och andra typer av lagaktiviteter.  Dock skall alla kostnader vara direkt hänförbara till lagets fotbollsverksamhet.</a:t>
            </a:r>
          </a:p>
        </p:txBody>
      </p:sp>
      <p:sp>
        <p:nvSpPr>
          <p:cNvPr id="4" name="Platshållare för bildnummer 3">
            <a:extLst>
              <a:ext uri="{FF2B5EF4-FFF2-40B4-BE49-F238E27FC236}">
                <a16:creationId xmlns:a16="http://schemas.microsoft.com/office/drawing/2014/main" id="{DB353086-4C40-440E-8191-171BCE4ECEB4}"/>
              </a:ext>
            </a:extLst>
          </p:cNvPr>
          <p:cNvSpPr>
            <a:spLocks noGrp="1"/>
          </p:cNvSpPr>
          <p:nvPr>
            <p:ph type="sldNum" sz="quarter" idx="12"/>
          </p:nvPr>
        </p:nvSpPr>
        <p:spPr/>
        <p:txBody>
          <a:bodyPr/>
          <a:lstStyle/>
          <a:p>
            <a:fld id="{91BA8AAB-46CD-4A04-AD31-79E4D3AE80D0}" type="slidenum">
              <a:rPr lang="en-US" smtClean="0"/>
              <a:pPr/>
              <a:t>9</a:t>
            </a:fld>
            <a:endParaRPr lang="en-US"/>
          </a:p>
        </p:txBody>
      </p:sp>
    </p:spTree>
    <p:extLst>
      <p:ext uri="{BB962C8B-B14F-4D97-AF65-F5344CB8AC3E}">
        <p14:creationId xmlns:p14="http://schemas.microsoft.com/office/powerpoint/2010/main" val="3264758859"/>
      </p:ext>
    </p:extLst>
  </p:cSld>
  <p:clrMapOvr>
    <a:masterClrMapping/>
  </p:clrMapOvr>
</p:sld>
</file>

<file path=ppt/theme/theme1.xml><?xml version="1.0" encoding="utf-8"?>
<a:theme xmlns:a="http://schemas.openxmlformats.org/drawingml/2006/main" name="Presentations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01064C9F43F694E90DA989C4756DEA8" ma:contentTypeVersion="11" ma:contentTypeDescription="Skapa ett nytt dokument." ma:contentTypeScope="" ma:versionID="9902058e1ad4082c881a23e4fb718d02">
  <xsd:schema xmlns:xsd="http://www.w3.org/2001/XMLSchema" xmlns:xs="http://www.w3.org/2001/XMLSchema" xmlns:p="http://schemas.microsoft.com/office/2006/metadata/properties" xmlns:ns3="f4135dca-5873-45b5-b31f-089611fd4f78" xmlns:ns4="b3c1ba43-afb6-45b4-884c-a2a56fdecdc6" targetNamespace="http://schemas.microsoft.com/office/2006/metadata/properties" ma:root="true" ma:fieldsID="523dc603c931fc5e52d65f57b5a22c2f" ns3:_="" ns4:_="">
    <xsd:import namespace="f4135dca-5873-45b5-b31f-089611fd4f78"/>
    <xsd:import namespace="b3c1ba43-afb6-45b4-884c-a2a56fdecdc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135dca-5873-45b5-b31f-089611fd4f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c1ba43-afb6-45b4-884c-a2a56fdecdc6"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element name="SharingHintHash" ma:index="14"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B1D0DE-A795-48F6-AEB6-6C55E52B1E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135dca-5873-45b5-b31f-089611fd4f78"/>
    <ds:schemaRef ds:uri="b3c1ba43-afb6-45b4-884c-a2a56fdec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AD39E2-42A5-40F5-9FC6-635D56DE637A}">
  <ds:schemaRefs>
    <ds:schemaRef ds:uri="http://purl.org/dc/terms/"/>
    <ds:schemaRef ds:uri="f4135dca-5873-45b5-b31f-089611fd4f78"/>
    <ds:schemaRef ds:uri="b3c1ba43-afb6-45b4-884c-a2a56fdecdc6"/>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16E3F60-B386-4C6E-8D95-4382095293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presentationsmall</Template>
  <TotalTime>14533</TotalTime>
  <Words>1585</Words>
  <Application>Microsoft Macintosh PowerPoint</Application>
  <PresentationFormat>Bildspel på skärmen (4:3)</PresentationFormat>
  <Paragraphs>231</Paragraphs>
  <Slides>15</Slides>
  <Notes>9</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15</vt:i4>
      </vt:variant>
    </vt:vector>
  </HeadingPairs>
  <TitlesOfParts>
    <vt:vector size="18" baseType="lpstr">
      <vt:lpstr>Arial</vt:lpstr>
      <vt:lpstr>Calibri</vt:lpstr>
      <vt:lpstr>Presentationsmall</vt:lpstr>
      <vt:lpstr>Föräldramöte Ope P-12                     21/3 2024</vt:lpstr>
      <vt:lpstr>Ledarstaben 2024</vt:lpstr>
      <vt:lpstr>Träningar</vt:lpstr>
      <vt:lpstr>Mål med verksamheten </vt:lpstr>
      <vt:lpstr>Cuper</vt:lpstr>
      <vt:lpstr>Seriespel</vt:lpstr>
      <vt:lpstr>Frågeställningar! </vt:lpstr>
      <vt:lpstr>Tänk nu till! </vt:lpstr>
      <vt:lpstr>Lagkasseregler</vt:lpstr>
      <vt:lpstr>Regler</vt:lpstr>
      <vt:lpstr>Varför dessa lagkasseregler?</vt:lpstr>
      <vt:lpstr>Medlemsinformation</vt:lpstr>
      <vt:lpstr>Obligatoriska arbetsinsatser  </vt:lpstr>
      <vt:lpstr>Medlemsavgifter 2024</vt:lpstr>
      <vt:lpstr>Idrottsföräldrar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Anna-Karin Broström</dc:creator>
  <cp:lastModifiedBy>Henrik Strandfors</cp:lastModifiedBy>
  <cp:revision>81</cp:revision>
  <cp:lastPrinted>2022-03-02T13:33:50Z</cp:lastPrinted>
  <dcterms:created xsi:type="dcterms:W3CDTF">2020-03-07T14:28:19Z</dcterms:created>
  <dcterms:modified xsi:type="dcterms:W3CDTF">2024-03-22T08:02:37Z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0x010100101064C9F43F694E90DA989C4756DEA8</vt:lpwstr>
  </property>
</Properties>
</file>