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8" r:id="rId4"/>
    <p:sldId id="261" r:id="rId5"/>
    <p:sldId id="269" r:id="rId6"/>
    <p:sldId id="270" r:id="rId7"/>
    <p:sldId id="271" r:id="rId8"/>
    <p:sldId id="263" r:id="rId9"/>
    <p:sldId id="260" r:id="rId10"/>
    <p:sldId id="258" r:id="rId11"/>
    <p:sldId id="265" r:id="rId12"/>
    <p:sldId id="259" r:id="rId13"/>
    <p:sldId id="267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308F7E-F6AA-4977-8531-7EEC63AE5F1F}" v="16" dt="2024-06-09T20:01:56.4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71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BBCFBD-DD7B-089B-62B5-A2D4569EB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8B2B94D-71EB-4A73-D59D-5109C4B19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3DA5D2B-48F1-CA19-FF71-1F6446799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2648-3E70-4CF6-9684-E16481512CF8}" type="datetimeFigureOut">
              <a:rPr lang="sv-SE" smtClean="0"/>
              <a:t>2024-06-11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C25124-8793-9587-C247-AD396BD70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14ED3F7-E2EA-DC33-C3D1-60CEC2DB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88FE-B5E7-4452-8804-72EB7AD64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521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04C043-40A0-DE15-4132-D8B3DF075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3EE032F-7FB4-A494-2FAD-8E996C1FD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AB4121-82DF-AE39-25B0-9CC37176E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2648-3E70-4CF6-9684-E16481512CF8}" type="datetimeFigureOut">
              <a:rPr lang="sv-SE" smtClean="0"/>
              <a:t>2024-06-11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3214382-C15B-6B37-1520-98A8EF08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66610C3-D527-6D8A-38A5-DB90FE1C4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88FE-B5E7-4452-8804-72EB7AD64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7458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E1348DC-DAEB-9161-1138-9D6B1B65E7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1AB70FA-BBC1-BCC7-393B-E7CD5DD17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D848501-875F-92AB-8009-20C9A4F57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2648-3E70-4CF6-9684-E16481512CF8}" type="datetimeFigureOut">
              <a:rPr lang="sv-SE" smtClean="0"/>
              <a:t>2024-06-11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2607CC5-4970-563A-5DA4-542DAA0E8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372D78-1AA7-6A9F-CD67-00EA9AA2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88FE-B5E7-4452-8804-72EB7AD64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630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0DE6BC-155B-5038-4AA2-A6E560B90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967620-D23A-E036-1ECD-F9BF7F31B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01B2CCD-89F6-6615-A304-77A8383F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2648-3E70-4CF6-9684-E16481512CF8}" type="datetimeFigureOut">
              <a:rPr lang="sv-SE" smtClean="0"/>
              <a:t>2024-06-11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A94DFF9-421A-067F-C987-421D4CE95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322B8E8-7D5C-12F6-5422-7BF01E111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88FE-B5E7-4452-8804-72EB7AD64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578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12A3A0-8290-71BC-FA06-EA7EA5AFB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10B6D57-3FB2-1A39-DED6-0FA7B0B46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44FFCC0-3D45-2EBA-3407-DEFE94501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2648-3E70-4CF6-9684-E16481512CF8}" type="datetimeFigureOut">
              <a:rPr lang="sv-SE" smtClean="0"/>
              <a:t>2024-06-11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3B097EC-1BE0-7168-F015-2D6CC351B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EEF5C63-ED70-9626-A043-81E07DF8E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88FE-B5E7-4452-8804-72EB7AD64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937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66FC4B-0F94-45EF-8918-0758B2A3B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6170FF-035F-C6C4-ECF9-405B92AB2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C052A21-00E5-4A07-9D3E-B596F3194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48D243F-6458-BE84-4645-A366B504B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2648-3E70-4CF6-9684-E16481512CF8}" type="datetimeFigureOut">
              <a:rPr lang="sv-SE" smtClean="0"/>
              <a:t>2024-06-11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3750506-9930-3F14-F373-801D0CDC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CFAAD9D-8258-EC7F-375D-311B0C6CA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88FE-B5E7-4452-8804-72EB7AD64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130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32DB60-400A-1294-D4C3-35925CE34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4F919BC-FA85-D009-FD8B-C5451D9A0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9D019F0-7CAD-F326-3413-26DA071CB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837CEA3-1EC6-66C2-5625-ABC31688F5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7CBE53A-F1C8-339D-D017-A09D27B260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8F7E3D7-CEC0-3422-6EA5-FB78489CE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2648-3E70-4CF6-9684-E16481512CF8}" type="datetimeFigureOut">
              <a:rPr lang="sv-SE" smtClean="0"/>
              <a:t>2024-06-11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43AFA14-4CF3-2C72-3E18-2EF79A19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5C5C260-E66C-0705-3211-0F406A772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88FE-B5E7-4452-8804-72EB7AD64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816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D98387-9509-2839-2124-B1A0B010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944D5B-A01F-9EA4-886F-0FBFE1B2E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2648-3E70-4CF6-9684-E16481512CF8}" type="datetimeFigureOut">
              <a:rPr lang="sv-SE" smtClean="0"/>
              <a:t>2024-06-11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2B84C3E-CFDC-0EE6-FF82-F00103269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4EDC357-4C40-24DB-5E54-E1C06F726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88FE-B5E7-4452-8804-72EB7AD64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314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3A9B85A-0032-67F1-AC24-C38B32FD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2648-3E70-4CF6-9684-E16481512CF8}" type="datetimeFigureOut">
              <a:rPr lang="sv-SE" smtClean="0"/>
              <a:t>2024-06-11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41D917A-C49D-50A5-9987-525E90B77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33CA3C9-4611-6294-69B4-02139AEC0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88FE-B5E7-4452-8804-72EB7AD64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21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B97FAF-F9A7-0F59-E40F-B94A65D09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B4EA31-38E2-EDAB-8F9A-EFC28FDDF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E3B07AD-AD9A-2EFC-4060-9CC1F1ADC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9A7BA1A-07C0-0E84-C9D7-EFF9C2C3E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2648-3E70-4CF6-9684-E16481512CF8}" type="datetimeFigureOut">
              <a:rPr lang="sv-SE" smtClean="0"/>
              <a:t>2024-06-11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2B361D1-99FE-47FF-8CF1-B30B19C1A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C7E12BF-8A17-2C4F-363E-0D975273E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88FE-B5E7-4452-8804-72EB7AD64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33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E0765E-FB29-8169-719D-7655CB8AB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E5A885C-62BF-62D0-28F5-A619AF71D6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787D15-7F92-1715-32A0-EB557554D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7486C98-FB24-2486-4252-64408515D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2648-3E70-4CF6-9684-E16481512CF8}" type="datetimeFigureOut">
              <a:rPr lang="sv-SE" smtClean="0"/>
              <a:t>2024-06-11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AF9EDB5-98FD-C32E-5E8D-4C4C243A0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1633B7F-22EA-60FC-DC4F-D116316A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88FE-B5E7-4452-8804-72EB7AD64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715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4FEA706-01B4-9514-05DA-9CEAD5D53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210BAED-F70D-05AC-5AC7-3D651E310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CFD3751-B68A-3304-C6C2-3EF9875BF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E2648-3E70-4CF6-9684-E16481512CF8}" type="datetimeFigureOut">
              <a:rPr lang="sv-SE" smtClean="0"/>
              <a:t>2024-06-11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2A21E3-3A83-2FC7-CFEA-22DD47616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5C9EE39-C2D8-2612-F113-FD0D0167D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988FE-B5E7-4452-8804-72EB7AD64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790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kademi | ÖSK Fotboll">
            <a:extLst>
              <a:ext uri="{FF2B5EF4-FFF2-40B4-BE49-F238E27FC236}">
                <a16:creationId xmlns:a16="http://schemas.microsoft.com/office/drawing/2014/main" id="{94CBFA88-CD6A-8382-5103-4B9D0E3F0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3" r="9089" b="12134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E1F7E5E-E908-3B29-91E8-98EEBB178459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fontAlgn="b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i="0" u="none" strike="noStrike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ÖSK U</a:t>
            </a:r>
          </a:p>
          <a:p>
            <a:pPr marL="0" fontAlgn="b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INNEBANDY</a:t>
            </a:r>
          </a:p>
          <a:p>
            <a:pPr marL="0" fontAlgn="b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i="0" u="none" strike="noStrike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P 2010/2011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384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F2C89068-7AAD-B428-FCE3-2BE516A24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32405"/>
              </p:ext>
            </p:extLst>
          </p:nvPr>
        </p:nvGraphicFramePr>
        <p:xfrm>
          <a:off x="156278" y="0"/>
          <a:ext cx="4222775" cy="6790690"/>
        </p:xfrm>
        <a:graphic>
          <a:graphicData uri="http://schemas.openxmlformats.org/drawingml/2006/table">
            <a:tbl>
              <a:tblPr/>
              <a:tblGrid>
                <a:gridCol w="1457488">
                  <a:extLst>
                    <a:ext uri="{9D8B030D-6E8A-4147-A177-3AD203B41FA5}">
                      <a16:colId xmlns:a16="http://schemas.microsoft.com/office/drawing/2014/main" val="925290993"/>
                    </a:ext>
                  </a:extLst>
                </a:gridCol>
                <a:gridCol w="2765287">
                  <a:extLst>
                    <a:ext uri="{9D8B030D-6E8A-4147-A177-3AD203B41FA5}">
                      <a16:colId xmlns:a16="http://schemas.microsoft.com/office/drawing/2014/main" val="1935671726"/>
                    </a:ext>
                  </a:extLst>
                </a:gridCol>
              </a:tblGrid>
              <a:tr h="54786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4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EKONOMI/BUDGET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945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662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895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974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419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698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035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281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061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368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596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9741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44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450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1164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158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390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7033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7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043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83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032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080212"/>
                  </a:ext>
                </a:extLst>
              </a:tr>
            </a:tbl>
          </a:graphicData>
        </a:graphic>
      </p:graphicFrame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66A9CE65-AC62-612F-AD78-C83E93A6A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125860"/>
              </p:ext>
            </p:extLst>
          </p:nvPr>
        </p:nvGraphicFramePr>
        <p:xfrm>
          <a:off x="4989323" y="126612"/>
          <a:ext cx="6459640" cy="8856945"/>
        </p:xfrm>
        <a:graphic>
          <a:graphicData uri="http://schemas.openxmlformats.org/drawingml/2006/table">
            <a:tbl>
              <a:tblPr/>
              <a:tblGrid>
                <a:gridCol w="427642">
                  <a:extLst>
                    <a:ext uri="{9D8B030D-6E8A-4147-A177-3AD203B41FA5}">
                      <a16:colId xmlns:a16="http://schemas.microsoft.com/office/drawing/2014/main" val="111542741"/>
                    </a:ext>
                  </a:extLst>
                </a:gridCol>
                <a:gridCol w="2385795">
                  <a:extLst>
                    <a:ext uri="{9D8B030D-6E8A-4147-A177-3AD203B41FA5}">
                      <a16:colId xmlns:a16="http://schemas.microsoft.com/office/drawing/2014/main" val="2890435922"/>
                    </a:ext>
                  </a:extLst>
                </a:gridCol>
                <a:gridCol w="1215401">
                  <a:extLst>
                    <a:ext uri="{9D8B030D-6E8A-4147-A177-3AD203B41FA5}">
                      <a16:colId xmlns:a16="http://schemas.microsoft.com/office/drawing/2014/main" val="2642716562"/>
                    </a:ext>
                  </a:extLst>
                </a:gridCol>
                <a:gridCol w="1215401">
                  <a:extLst>
                    <a:ext uri="{9D8B030D-6E8A-4147-A177-3AD203B41FA5}">
                      <a16:colId xmlns:a16="http://schemas.microsoft.com/office/drawing/2014/main" val="4171320715"/>
                    </a:ext>
                  </a:extLst>
                </a:gridCol>
                <a:gridCol w="1215401">
                  <a:extLst>
                    <a:ext uri="{9D8B030D-6E8A-4147-A177-3AD203B41FA5}">
                      <a16:colId xmlns:a16="http://schemas.microsoft.com/office/drawing/2014/main" val="1247185186"/>
                    </a:ext>
                  </a:extLst>
                </a:gridCol>
              </a:tblGrid>
              <a:tr h="3490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LAGUPPFÖLJNING 2020/21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UPPDATERAD: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748962"/>
                  </a:ext>
                </a:extLst>
              </a:tr>
              <a:tr h="3490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BOKFÖRT TOM: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004696"/>
                  </a:ext>
                </a:extLst>
              </a:tr>
              <a:tr h="176402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Ekonomiansvarig: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185016"/>
                  </a:ext>
                </a:extLst>
              </a:tr>
              <a:tr h="176402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KASSA IN I SÄS.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315715"/>
                  </a:ext>
                </a:extLst>
              </a:tr>
              <a:tr h="176402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791958"/>
                  </a:ext>
                </a:extLst>
              </a:tr>
              <a:tr h="349093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Swish: 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735860"/>
                  </a:ext>
                </a:extLst>
              </a:tr>
              <a:tr h="176402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Bankgiro: 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774681"/>
                  </a:ext>
                </a:extLst>
              </a:tr>
              <a:tr h="349093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9" marR="3929" marT="3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 23/24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UTFALL HT22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UTFALL VT23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033332"/>
                  </a:ext>
                </a:extLst>
              </a:tr>
              <a:tr h="176402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INTÄKTER (tkr)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754795"/>
                  </a:ext>
                </a:extLst>
              </a:tr>
              <a:tr h="176402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3030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Sponsorer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997372"/>
                  </a:ext>
                </a:extLst>
              </a:tr>
              <a:tr h="176402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3040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Egen utrustning/material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427451"/>
                  </a:ext>
                </a:extLst>
              </a:tr>
              <a:tr h="176402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3050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Träningsläger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069049"/>
                  </a:ext>
                </a:extLst>
              </a:tr>
              <a:tr h="176402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3060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Cup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16,0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185777"/>
                  </a:ext>
                </a:extLst>
              </a:tr>
              <a:tr h="349093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3070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Övriga insättningar &amp; Ospecifierat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19,8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257948"/>
                  </a:ext>
                </a:extLst>
              </a:tr>
              <a:tr h="176402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355x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Försäljning &amp; Arbetsinsatser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121,2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584341"/>
                  </a:ext>
                </a:extLst>
              </a:tr>
              <a:tr h="176402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TOTALT INTÄKTER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157,7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086601"/>
                  </a:ext>
                </a:extLst>
              </a:tr>
              <a:tr h="176402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9" marR="3929" marT="3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199833"/>
                  </a:ext>
                </a:extLst>
              </a:tr>
              <a:tr h="176402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KOSTNADER (tkr)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225025"/>
                  </a:ext>
                </a:extLst>
              </a:tr>
              <a:tr h="176402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4010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Resor (seriespel, läger, cup)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35,0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11912"/>
                  </a:ext>
                </a:extLst>
              </a:tr>
              <a:tr h="176402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4020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Domare &amp; Funktionärer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4,3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076639"/>
                  </a:ext>
                </a:extLst>
              </a:tr>
              <a:tr h="349093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4040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Kläder &amp; Material (ej matchställ, bollar)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586799"/>
                  </a:ext>
                </a:extLst>
              </a:tr>
              <a:tr h="176402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4050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Inköp varor till försäljning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57,2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26,2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269167"/>
                  </a:ext>
                </a:extLst>
              </a:tr>
              <a:tr h="176402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4060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Cup &amp; Träningsläger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36,5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115394"/>
                  </a:ext>
                </a:extLst>
              </a:tr>
              <a:tr h="349093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4070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Övriga kostnader (ex träningstider, material)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4,4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9,9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249926"/>
                  </a:ext>
                </a:extLst>
              </a:tr>
              <a:tr h="176402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TOTALT KOSTNADER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46,0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65,9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76,5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154790"/>
                  </a:ext>
                </a:extLst>
              </a:tr>
              <a:tr h="176402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348022"/>
                  </a:ext>
                </a:extLst>
              </a:tr>
              <a:tr h="176402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RESULTAT SÄSONGEN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-40,0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15,8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924733"/>
                  </a:ext>
                </a:extLst>
              </a:tr>
              <a:tr h="17640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018121"/>
                  </a:ext>
                </a:extLst>
              </a:tr>
              <a:tr h="176402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PRELIMINÄR LAGKASSA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15,8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489278"/>
                  </a:ext>
                </a:extLst>
              </a:tr>
              <a:tr h="17640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Notering om framtida kostnader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Datum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884598"/>
                  </a:ext>
                </a:extLst>
              </a:tr>
              <a:tr h="176402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803134"/>
                  </a:ext>
                </a:extLst>
              </a:tr>
              <a:tr h="176402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517454"/>
                  </a:ext>
                </a:extLst>
              </a:tr>
              <a:tr h="176402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364209"/>
                  </a:ext>
                </a:extLst>
              </a:tr>
              <a:tr h="176402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512468"/>
                  </a:ext>
                </a:extLst>
              </a:tr>
              <a:tr h="17640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Planerade intäkter för försäjnings-/jobbtillfällen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180081"/>
                  </a:ext>
                </a:extLst>
              </a:tr>
              <a:tr h="176402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731483"/>
                  </a:ext>
                </a:extLst>
              </a:tr>
              <a:tr h="176402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184684"/>
                  </a:ext>
                </a:extLst>
              </a:tr>
              <a:tr h="176402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053774"/>
                  </a:ext>
                </a:extLst>
              </a:tr>
              <a:tr h="176402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60624"/>
                  </a:ext>
                </a:extLst>
              </a:tr>
              <a:tr h="176402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661215"/>
                  </a:ext>
                </a:extLst>
              </a:tr>
              <a:tr h="17640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29" marR="3929" marT="3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330583"/>
                  </a:ext>
                </a:extLst>
              </a:tr>
            </a:tbl>
          </a:graphicData>
        </a:graphic>
      </p:graphicFrame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19FB1A25-27D4-6C80-C552-0CE7ABB6A2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231643"/>
              </p:ext>
            </p:extLst>
          </p:nvPr>
        </p:nvGraphicFramePr>
        <p:xfrm>
          <a:off x="475541" y="793778"/>
          <a:ext cx="3841827" cy="4414009"/>
        </p:xfrm>
        <a:graphic>
          <a:graphicData uri="http://schemas.openxmlformats.org/drawingml/2006/table">
            <a:tbl>
              <a:tblPr/>
              <a:tblGrid>
                <a:gridCol w="1546101">
                  <a:extLst>
                    <a:ext uri="{9D8B030D-6E8A-4147-A177-3AD203B41FA5}">
                      <a16:colId xmlns:a16="http://schemas.microsoft.com/office/drawing/2014/main" val="1908501534"/>
                    </a:ext>
                  </a:extLst>
                </a:gridCol>
                <a:gridCol w="585644">
                  <a:extLst>
                    <a:ext uri="{9D8B030D-6E8A-4147-A177-3AD203B41FA5}">
                      <a16:colId xmlns:a16="http://schemas.microsoft.com/office/drawing/2014/main" val="2994810248"/>
                    </a:ext>
                  </a:extLst>
                </a:gridCol>
                <a:gridCol w="585644">
                  <a:extLst>
                    <a:ext uri="{9D8B030D-6E8A-4147-A177-3AD203B41FA5}">
                      <a16:colId xmlns:a16="http://schemas.microsoft.com/office/drawing/2014/main" val="3337085244"/>
                    </a:ext>
                  </a:extLst>
                </a:gridCol>
                <a:gridCol w="562219">
                  <a:extLst>
                    <a:ext uri="{9D8B030D-6E8A-4147-A177-3AD203B41FA5}">
                      <a16:colId xmlns:a16="http://schemas.microsoft.com/office/drawing/2014/main" val="2259284016"/>
                    </a:ext>
                  </a:extLst>
                </a:gridCol>
                <a:gridCol w="562219">
                  <a:extLst>
                    <a:ext uri="{9D8B030D-6E8A-4147-A177-3AD203B41FA5}">
                      <a16:colId xmlns:a16="http://schemas.microsoft.com/office/drawing/2014/main" val="3114445001"/>
                    </a:ext>
                  </a:extLst>
                </a:gridCol>
              </a:tblGrid>
              <a:tr h="275253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Cuper kostnader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626756"/>
                  </a:ext>
                </a:extLst>
              </a:tr>
              <a:tr h="169837"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7735440"/>
                  </a:ext>
                </a:extLst>
              </a:tr>
              <a:tr h="169837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Vänerns Pärla Cup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054548"/>
                  </a:ext>
                </a:extLst>
              </a:tr>
              <a:tr h="169837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Anmälningsavgift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-3 100 kr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94319"/>
                  </a:ext>
                </a:extLst>
              </a:tr>
              <a:tr h="169837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Avgift spelare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st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2 700 kr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kr/spelare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371158"/>
                  </a:ext>
                </a:extLst>
              </a:tr>
              <a:tr h="169837"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312403"/>
                  </a:ext>
                </a:extLst>
              </a:tr>
              <a:tr h="169837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Falun Floorball Cup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043702"/>
                  </a:ext>
                </a:extLst>
              </a:tr>
              <a:tr h="244086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Anmälningsavgifter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-3 995 kr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37486"/>
                  </a:ext>
                </a:extLst>
              </a:tr>
              <a:tr h="169837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Deltagarkort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st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-16 110 kr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 kr/st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256824"/>
                  </a:ext>
                </a:extLst>
              </a:tr>
              <a:tr h="169837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Avgift spelare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st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8 910 kr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 kr/st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9551606"/>
                  </a:ext>
                </a:extLst>
              </a:tr>
              <a:tr h="169837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Minibussar 2 st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-6 000 kr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958042"/>
                  </a:ext>
                </a:extLst>
              </a:tr>
              <a:tr h="169837"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358312"/>
                  </a:ext>
                </a:extLst>
              </a:tr>
              <a:tr h="94197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Katrineholm Cup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341187"/>
                  </a:ext>
                </a:extLst>
              </a:tr>
              <a:tr h="169837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Anmälningsavgifter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-3 995 kr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864723"/>
                  </a:ext>
                </a:extLst>
              </a:tr>
              <a:tr h="169837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Deltagarkort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st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-15 300 kr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850kr/st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1250299"/>
                  </a:ext>
                </a:extLst>
              </a:tr>
              <a:tr h="169837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Avgift spelare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st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8 910 kr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 kr/st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0948751"/>
                  </a:ext>
                </a:extLst>
              </a:tr>
              <a:tr h="169837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Minibussar 2 st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-4 500 kr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186948"/>
                  </a:ext>
                </a:extLst>
              </a:tr>
              <a:tr h="169837"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-32 480 kr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570979"/>
                  </a:ext>
                </a:extLst>
              </a:tr>
              <a:tr h="169837"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916260"/>
                  </a:ext>
                </a:extLst>
              </a:tr>
              <a:tr h="169837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Kick-off Sörbybacken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356105"/>
                  </a:ext>
                </a:extLst>
              </a:tr>
              <a:tr h="169837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Fotbollsgolf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kr/st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-1 422 kr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st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724469"/>
                  </a:ext>
                </a:extLst>
              </a:tr>
              <a:tr h="169837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Pizzabuffé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kr/st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-1 422 kr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st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317359"/>
                  </a:ext>
                </a:extLst>
              </a:tr>
              <a:tr h="169837"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-2 844 kr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359377"/>
                  </a:ext>
                </a:extLst>
              </a:tr>
              <a:tr h="169837"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961865"/>
                  </a:ext>
                </a:extLst>
              </a:tr>
              <a:tr h="169837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TOTALT: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-35 324 kr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9744339"/>
                  </a:ext>
                </a:extLst>
              </a:tr>
            </a:tbl>
          </a:graphicData>
        </a:graphic>
      </p:graphicFrame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13C5D095-F345-22D5-B38A-05BAA0C83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07249"/>
              </p:ext>
            </p:extLst>
          </p:nvPr>
        </p:nvGraphicFramePr>
        <p:xfrm>
          <a:off x="743037" y="5238244"/>
          <a:ext cx="3405931" cy="1552446"/>
        </p:xfrm>
        <a:graphic>
          <a:graphicData uri="http://schemas.openxmlformats.org/drawingml/2006/table">
            <a:tbl>
              <a:tblPr/>
              <a:tblGrid>
                <a:gridCol w="567655">
                  <a:extLst>
                    <a:ext uri="{9D8B030D-6E8A-4147-A177-3AD203B41FA5}">
                      <a16:colId xmlns:a16="http://schemas.microsoft.com/office/drawing/2014/main" val="3623957521"/>
                    </a:ext>
                  </a:extLst>
                </a:gridCol>
                <a:gridCol w="567655">
                  <a:extLst>
                    <a:ext uri="{9D8B030D-6E8A-4147-A177-3AD203B41FA5}">
                      <a16:colId xmlns:a16="http://schemas.microsoft.com/office/drawing/2014/main" val="2737911021"/>
                    </a:ext>
                  </a:extLst>
                </a:gridCol>
                <a:gridCol w="567655">
                  <a:extLst>
                    <a:ext uri="{9D8B030D-6E8A-4147-A177-3AD203B41FA5}">
                      <a16:colId xmlns:a16="http://schemas.microsoft.com/office/drawing/2014/main" val="1427679373"/>
                    </a:ext>
                  </a:extLst>
                </a:gridCol>
                <a:gridCol w="851483">
                  <a:extLst>
                    <a:ext uri="{9D8B030D-6E8A-4147-A177-3AD203B41FA5}">
                      <a16:colId xmlns:a16="http://schemas.microsoft.com/office/drawing/2014/main" val="1370531879"/>
                    </a:ext>
                  </a:extLst>
                </a:gridCol>
                <a:gridCol w="851483">
                  <a:extLst>
                    <a:ext uri="{9D8B030D-6E8A-4147-A177-3AD203B41FA5}">
                      <a16:colId xmlns:a16="http://schemas.microsoft.com/office/drawing/2014/main" val="2227954566"/>
                    </a:ext>
                  </a:extLst>
                </a:gridCol>
              </a:tblGrid>
              <a:tr h="225133">
                <a:tc gridSpan="3"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Ingående saldo 10/11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097978"/>
                  </a:ext>
                </a:extLst>
              </a:tr>
              <a:tr h="14432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43301"/>
                  </a:ext>
                </a:extLst>
              </a:tr>
              <a:tr h="14432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472912"/>
                  </a:ext>
                </a:extLst>
              </a:tr>
              <a:tr h="14432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2011's del av gemensamma lagkassan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896974"/>
                  </a:ext>
                </a:extLst>
              </a:tr>
              <a:tr h="283373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18571,43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639517"/>
                  </a:ext>
                </a:extLst>
              </a:tr>
              <a:tr h="14432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187689"/>
                  </a:ext>
                </a:extLst>
              </a:tr>
              <a:tr h="14432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spelare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586839"/>
                  </a:ext>
                </a:extLst>
              </a:tr>
              <a:tr h="14432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spelare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973826"/>
                  </a:ext>
                </a:extLst>
              </a:tr>
            </a:tbl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0383B4E2-FEA4-32F5-5C92-EE53A0F39320}"/>
              </a:ext>
            </a:extLst>
          </p:cNvPr>
          <p:cNvSpPr txBox="1"/>
          <p:nvPr/>
        </p:nvSpPr>
        <p:spPr>
          <a:xfrm rot="19645787">
            <a:off x="752896" y="1209629"/>
            <a:ext cx="114892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TITTBILD</a:t>
            </a:r>
            <a:endParaRPr lang="sv-SE" sz="2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02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51C2FDC3-43FF-E428-E3B0-66C81E51A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777312"/>
              </p:ext>
            </p:extLst>
          </p:nvPr>
        </p:nvGraphicFramePr>
        <p:xfrm>
          <a:off x="3238151" y="125835"/>
          <a:ext cx="5041783" cy="5125673"/>
        </p:xfrm>
        <a:graphic>
          <a:graphicData uri="http://schemas.openxmlformats.org/drawingml/2006/table">
            <a:tbl>
              <a:tblPr/>
              <a:tblGrid>
                <a:gridCol w="3404007">
                  <a:extLst>
                    <a:ext uri="{9D8B030D-6E8A-4147-A177-3AD203B41FA5}">
                      <a16:colId xmlns:a16="http://schemas.microsoft.com/office/drawing/2014/main" val="2755231989"/>
                    </a:ext>
                  </a:extLst>
                </a:gridCol>
                <a:gridCol w="1637776">
                  <a:extLst>
                    <a:ext uri="{9D8B030D-6E8A-4147-A177-3AD203B41FA5}">
                      <a16:colId xmlns:a16="http://schemas.microsoft.com/office/drawing/2014/main" val="3147208995"/>
                    </a:ext>
                  </a:extLst>
                </a:gridCol>
              </a:tblGrid>
              <a:tr h="863465">
                <a:tc>
                  <a:txBody>
                    <a:bodyPr/>
                    <a:lstStyle/>
                    <a:p>
                      <a:pPr algn="l" fontAlgn="b"/>
                      <a:r>
                        <a:rPr lang="sv-SE" sz="5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539666"/>
                  </a:ext>
                </a:extLst>
              </a:tr>
              <a:tr h="532776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Intäkter 23/24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6 000 kr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452080"/>
                  </a:ext>
                </a:extLst>
              </a:tr>
              <a:tr h="532776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Kostnader 23/24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46 000 kr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832956"/>
                  </a:ext>
                </a:extLst>
              </a:tr>
              <a:tr h="532776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Resultat: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-40 000 kr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216727"/>
                  </a:ext>
                </a:extLst>
              </a:tr>
              <a:tr h="532776">
                <a:tc>
                  <a:txBody>
                    <a:bodyPr/>
                    <a:lstStyle/>
                    <a:p>
                      <a:pPr algn="l" fontAlgn="b"/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456733"/>
                  </a:ext>
                </a:extLst>
              </a:tr>
              <a:tr h="532776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Från lagkassan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10 000 kr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80041"/>
                  </a:ext>
                </a:extLst>
              </a:tr>
              <a:tr h="532776">
                <a:tc>
                  <a:txBody>
                    <a:bodyPr/>
                    <a:lstStyle/>
                    <a:p>
                      <a:pPr algn="l" fontAlgn="b"/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892855"/>
                  </a:ext>
                </a:extLst>
              </a:tr>
              <a:tr h="532776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30 000 kr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445952"/>
                  </a:ext>
                </a:extLst>
              </a:tr>
              <a:tr h="532776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Beting/spelare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1 875 kr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933804"/>
                  </a:ext>
                </a:extLst>
              </a:tr>
            </a:tbl>
          </a:graphicData>
        </a:graphic>
      </p:graphicFrame>
      <p:sp>
        <p:nvSpPr>
          <p:cNvPr id="2" name="textruta 1">
            <a:extLst>
              <a:ext uri="{FF2B5EF4-FFF2-40B4-BE49-F238E27FC236}">
                <a16:creationId xmlns:a16="http://schemas.microsoft.com/office/drawing/2014/main" id="{DEFCF27E-EA5F-7DD1-841A-3D7475634F20}"/>
              </a:ext>
            </a:extLst>
          </p:cNvPr>
          <p:cNvSpPr txBox="1"/>
          <p:nvPr/>
        </p:nvSpPr>
        <p:spPr>
          <a:xfrm>
            <a:off x="1661020" y="5914238"/>
            <a:ext cx="10083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På föräldramötet kom föräldrarna överens om att alla spelare ska dra in </a:t>
            </a:r>
            <a:r>
              <a:rPr lang="sv-SE" b="1">
                <a:solidFill>
                  <a:srgbClr val="FF0000"/>
                </a:solidFill>
              </a:rPr>
              <a:t>2000 kr.</a:t>
            </a: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923FB11-04A9-0CC1-0BB6-D6923B1A5B6D}"/>
              </a:ext>
            </a:extLst>
          </p:cNvPr>
          <p:cNvSpPr txBox="1"/>
          <p:nvPr/>
        </p:nvSpPr>
        <p:spPr>
          <a:xfrm rot="19645787">
            <a:off x="752896" y="1209629"/>
            <a:ext cx="114892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TITTBILD</a:t>
            </a:r>
            <a:endParaRPr lang="sv-SE" sz="2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02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6FB7CA8D-034F-C1A6-5E23-A1D0878B760F}"/>
              </a:ext>
            </a:extLst>
          </p:cNvPr>
          <p:cNvSpPr txBox="1"/>
          <p:nvPr/>
        </p:nvSpPr>
        <p:spPr>
          <a:xfrm>
            <a:off x="3445790" y="-22854"/>
            <a:ext cx="706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>
                <a:solidFill>
                  <a:srgbClr val="FF0000"/>
                </a:solidFill>
              </a:rPr>
              <a:t>FÖRÄLDRAROLLER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2CBEC00-967A-53BE-DC9A-345DA36D00F1}"/>
              </a:ext>
            </a:extLst>
          </p:cNvPr>
          <p:cNvSpPr txBox="1"/>
          <p:nvPr/>
        </p:nvSpPr>
        <p:spPr>
          <a:xfrm>
            <a:off x="8997577" y="5083213"/>
            <a:ext cx="30190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Projekt </a:t>
            </a:r>
            <a:r>
              <a:rPr lang="sv-SE" sz="3200" b="1" dirty="0" err="1"/>
              <a:t>Tallin</a:t>
            </a:r>
            <a:endParaRPr lang="sv-SE" sz="3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1" dirty="0"/>
              <a:t>Therese Marcusson (Frank)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1" dirty="0"/>
              <a:t>Anna </a:t>
            </a:r>
            <a:r>
              <a:rPr lang="sv-SE" sz="1200" b="1" dirty="0" err="1"/>
              <a:t>Eckeborn</a:t>
            </a:r>
            <a:r>
              <a:rPr lang="sv-SE" sz="1200" b="1" dirty="0"/>
              <a:t> (Casper)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1" dirty="0"/>
              <a:t>Maria </a:t>
            </a:r>
            <a:r>
              <a:rPr lang="sv-SE" sz="1200" b="1" dirty="0" err="1"/>
              <a:t>Hendrén</a:t>
            </a:r>
            <a:r>
              <a:rPr lang="sv-SE" sz="1200" b="1" dirty="0"/>
              <a:t> (Svante)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1" dirty="0"/>
              <a:t>Anna Frejd (Edwin F)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3AEB037-BFC5-DCE3-3399-3ED1AAFBC8D2}"/>
              </a:ext>
            </a:extLst>
          </p:cNvPr>
          <p:cNvSpPr txBox="1"/>
          <p:nvPr/>
        </p:nvSpPr>
        <p:spPr>
          <a:xfrm>
            <a:off x="4118642" y="5469092"/>
            <a:ext cx="4333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Lagbyggare/Utbildning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1" dirty="0"/>
              <a:t>Gustav Sandström (Ludde)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1" dirty="0"/>
              <a:t>Ann-Sofie Ring (Sigge)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410DFC4-7E41-39CA-85AC-D3A4B3BCB432}"/>
              </a:ext>
            </a:extLst>
          </p:cNvPr>
          <p:cNvSpPr txBox="1"/>
          <p:nvPr/>
        </p:nvSpPr>
        <p:spPr>
          <a:xfrm>
            <a:off x="7974257" y="2446503"/>
            <a:ext cx="70612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Matchcamp-ansvariga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1" dirty="0"/>
              <a:t>Kristin Skantz (Olle)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1" dirty="0"/>
              <a:t>Jessica Stern (Albin)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1" dirty="0"/>
              <a:t>Jens Rippe (Elis)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BC89284-FB29-F107-8E72-5EDE9C729097}"/>
              </a:ext>
            </a:extLst>
          </p:cNvPr>
          <p:cNvSpPr txBox="1"/>
          <p:nvPr/>
        </p:nvSpPr>
        <p:spPr>
          <a:xfrm>
            <a:off x="4835756" y="3696447"/>
            <a:ext cx="3265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err="1"/>
              <a:t>Instagramansvarig</a:t>
            </a:r>
            <a:endParaRPr lang="sv-SE" sz="3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1" dirty="0"/>
              <a:t>Jessica Stern (Albin)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F057D643-1BC0-AE20-5B18-478801C4E945}"/>
              </a:ext>
            </a:extLst>
          </p:cNvPr>
          <p:cNvSpPr txBox="1"/>
          <p:nvPr/>
        </p:nvSpPr>
        <p:spPr>
          <a:xfrm>
            <a:off x="768114" y="1004417"/>
            <a:ext cx="7061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Försäljningsansvariga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1" dirty="0"/>
              <a:t>Erika Velin (Axel V)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1" dirty="0"/>
              <a:t>Claes Björk (Vilgot)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1" dirty="0"/>
              <a:t>Kristian Larsson (Oliver)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1" dirty="0"/>
              <a:t>Carin Andersson (Edvin A)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D74849D-82C1-73F9-DB4A-B9E9B45615B3}"/>
              </a:ext>
            </a:extLst>
          </p:cNvPr>
          <p:cNvSpPr txBox="1"/>
          <p:nvPr/>
        </p:nvSpPr>
        <p:spPr>
          <a:xfrm>
            <a:off x="768114" y="2654155"/>
            <a:ext cx="7061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Schemaansvarig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1" dirty="0"/>
              <a:t>Desirée Börjeskog (Max)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1" dirty="0"/>
              <a:t>Johanna </a:t>
            </a:r>
            <a:r>
              <a:rPr lang="sv-SE" sz="1200" b="1" dirty="0" err="1"/>
              <a:t>Kanusson</a:t>
            </a:r>
            <a:r>
              <a:rPr lang="sv-SE" sz="1200" b="1" dirty="0"/>
              <a:t> (Jona)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B181F05-466A-9B2E-3DC7-484B5BECCDBC}"/>
              </a:ext>
            </a:extLst>
          </p:cNvPr>
          <p:cNvSpPr txBox="1"/>
          <p:nvPr/>
        </p:nvSpPr>
        <p:spPr>
          <a:xfrm>
            <a:off x="319752" y="4267843"/>
            <a:ext cx="7061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Kioskansvarig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1" dirty="0"/>
              <a:t>Ellen och Stefan Nordin (Harry)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BE74C8A3-C01E-731D-1BBE-F6AA17B0DDB9}"/>
              </a:ext>
            </a:extLst>
          </p:cNvPr>
          <p:cNvSpPr txBox="1"/>
          <p:nvPr/>
        </p:nvSpPr>
        <p:spPr>
          <a:xfrm>
            <a:off x="4562701" y="1654119"/>
            <a:ext cx="7061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Ekonomiansvarig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1" dirty="0"/>
              <a:t>Anders Hedman (Axel H)</a:t>
            </a:r>
          </a:p>
        </p:txBody>
      </p:sp>
    </p:spTree>
    <p:extLst>
      <p:ext uri="{BB962C8B-B14F-4D97-AF65-F5344CB8AC3E}">
        <p14:creationId xmlns:p14="http://schemas.microsoft.com/office/powerpoint/2010/main" val="302908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CE33460-ABC9-28DF-2316-C6D2CE19C21B}"/>
              </a:ext>
            </a:extLst>
          </p:cNvPr>
          <p:cNvSpPr txBox="1"/>
          <p:nvPr/>
        </p:nvSpPr>
        <p:spPr>
          <a:xfrm>
            <a:off x="3596791" y="2254778"/>
            <a:ext cx="7061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600" b="1" dirty="0">
                <a:solidFill>
                  <a:srgbClr val="FF0000"/>
                </a:solidFill>
              </a:rPr>
              <a:t>FRÅGOR?</a:t>
            </a:r>
          </a:p>
        </p:txBody>
      </p:sp>
    </p:spTree>
    <p:extLst>
      <p:ext uri="{BB962C8B-B14F-4D97-AF65-F5344CB8AC3E}">
        <p14:creationId xmlns:p14="http://schemas.microsoft.com/office/powerpoint/2010/main" val="346434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: rundade hörn 23">
            <a:extLst>
              <a:ext uri="{FF2B5EF4-FFF2-40B4-BE49-F238E27FC236}">
                <a16:creationId xmlns:a16="http://schemas.microsoft.com/office/drawing/2014/main" id="{29346467-625E-8135-FA56-DE28135FB370}"/>
              </a:ext>
            </a:extLst>
          </p:cNvPr>
          <p:cNvSpPr/>
          <p:nvPr/>
        </p:nvSpPr>
        <p:spPr>
          <a:xfrm>
            <a:off x="3524447" y="2626182"/>
            <a:ext cx="2178122" cy="1099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3AE2E842-B13A-D49C-9DB5-10639AC55E28}"/>
              </a:ext>
            </a:extLst>
          </p:cNvPr>
          <p:cNvSpPr/>
          <p:nvPr/>
        </p:nvSpPr>
        <p:spPr>
          <a:xfrm>
            <a:off x="952894" y="2626182"/>
            <a:ext cx="2178122" cy="1099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0D39DA0F-8AC8-34F3-FEFC-E1E379A94FE5}"/>
              </a:ext>
            </a:extLst>
          </p:cNvPr>
          <p:cNvSpPr/>
          <p:nvPr/>
        </p:nvSpPr>
        <p:spPr>
          <a:xfrm>
            <a:off x="6096000" y="2651766"/>
            <a:ext cx="2178122" cy="1099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AA03815-CDD8-7341-1140-C82B7442E65D}"/>
              </a:ext>
            </a:extLst>
          </p:cNvPr>
          <p:cNvSpPr/>
          <p:nvPr/>
        </p:nvSpPr>
        <p:spPr>
          <a:xfrm>
            <a:off x="1246250" y="2668020"/>
            <a:ext cx="160999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Henrik</a:t>
            </a:r>
          </a:p>
          <a:p>
            <a:pPr algn="ctr"/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Kanusson</a:t>
            </a:r>
            <a:endParaRPr lang="sv-SE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6F1DD7B5-7F10-63FA-E6DE-AA107AC3A61C}"/>
              </a:ext>
            </a:extLst>
          </p:cNvPr>
          <p:cNvSpPr/>
          <p:nvPr/>
        </p:nvSpPr>
        <p:spPr>
          <a:xfrm>
            <a:off x="3828478" y="2664142"/>
            <a:ext cx="164763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Martin</a:t>
            </a:r>
          </a:p>
          <a:p>
            <a:pPr algn="ctr"/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Börjeskog</a:t>
            </a:r>
            <a:endParaRPr lang="sv-SE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7A8432A1-1D8C-47F2-99B6-C52BF7AF51CE}"/>
              </a:ext>
            </a:extLst>
          </p:cNvPr>
          <p:cNvSpPr/>
          <p:nvPr/>
        </p:nvSpPr>
        <p:spPr>
          <a:xfrm>
            <a:off x="6687843" y="2674336"/>
            <a:ext cx="99443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Kalle </a:t>
            </a:r>
          </a:p>
          <a:p>
            <a:pPr algn="ctr"/>
            <a:r>
              <a:rPr lang="sv-SE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Frejd</a:t>
            </a:r>
          </a:p>
        </p:txBody>
      </p:sp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5EBE0C1F-2F05-A778-FB64-5F58A5B29E59}"/>
              </a:ext>
            </a:extLst>
          </p:cNvPr>
          <p:cNvSpPr/>
          <p:nvPr/>
        </p:nvSpPr>
        <p:spPr>
          <a:xfrm>
            <a:off x="8667553" y="2626182"/>
            <a:ext cx="2178122" cy="1099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27DD680-23FF-897B-3834-9BB6AC1F7748}"/>
              </a:ext>
            </a:extLst>
          </p:cNvPr>
          <p:cNvSpPr/>
          <p:nvPr/>
        </p:nvSpPr>
        <p:spPr>
          <a:xfrm>
            <a:off x="9046104" y="2648752"/>
            <a:ext cx="142103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Oscar</a:t>
            </a:r>
          </a:p>
          <a:p>
            <a:pPr algn="ctr"/>
            <a:r>
              <a:rPr lang="sv-SE" sz="28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Hadders</a:t>
            </a:r>
            <a:endParaRPr lang="sv-SE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62C745F-E950-3171-8589-5781D0631649}"/>
              </a:ext>
            </a:extLst>
          </p:cNvPr>
          <p:cNvSpPr txBox="1"/>
          <p:nvPr/>
        </p:nvSpPr>
        <p:spPr>
          <a:xfrm>
            <a:off x="2853266" y="414866"/>
            <a:ext cx="6485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0" b="1" dirty="0"/>
              <a:t>LEDARSTABEN</a:t>
            </a:r>
          </a:p>
        </p:txBody>
      </p:sp>
    </p:spTree>
    <p:extLst>
      <p:ext uri="{BB962C8B-B14F-4D97-AF65-F5344CB8AC3E}">
        <p14:creationId xmlns:p14="http://schemas.microsoft.com/office/powerpoint/2010/main" val="222732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4066C57F-1C9B-D106-AF9A-5BBF44B23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1" y="371272"/>
            <a:ext cx="11879699" cy="526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3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6E662837-7957-5181-96E0-87F8ECA38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235996"/>
              </p:ext>
            </p:extLst>
          </p:nvPr>
        </p:nvGraphicFramePr>
        <p:xfrm>
          <a:off x="1786855" y="142613"/>
          <a:ext cx="9437615" cy="6584127"/>
        </p:xfrm>
        <a:graphic>
          <a:graphicData uri="http://schemas.openxmlformats.org/drawingml/2006/table">
            <a:tbl>
              <a:tblPr/>
              <a:tblGrid>
                <a:gridCol w="3257385">
                  <a:extLst>
                    <a:ext uri="{9D8B030D-6E8A-4147-A177-3AD203B41FA5}">
                      <a16:colId xmlns:a16="http://schemas.microsoft.com/office/drawing/2014/main" val="3884281399"/>
                    </a:ext>
                  </a:extLst>
                </a:gridCol>
                <a:gridCol w="6180230">
                  <a:extLst>
                    <a:ext uri="{9D8B030D-6E8A-4147-A177-3AD203B41FA5}">
                      <a16:colId xmlns:a16="http://schemas.microsoft.com/office/drawing/2014/main" val="4006539682"/>
                    </a:ext>
                  </a:extLst>
                </a:gridCol>
              </a:tblGrid>
              <a:tr h="514281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SÄSONGSPLANERING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09015"/>
                  </a:ext>
                </a:extLst>
              </a:tr>
              <a:tr h="317323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10-jun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Föräldramöte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141624"/>
                  </a:ext>
                </a:extLst>
              </a:tr>
              <a:tr h="317323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584139"/>
                  </a:ext>
                </a:extLst>
              </a:tr>
              <a:tr h="317323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05-aug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Träningsstart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095343"/>
                  </a:ext>
                </a:extLst>
              </a:tr>
              <a:tr h="317323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159032"/>
                  </a:ext>
                </a:extLst>
              </a:tr>
              <a:tr h="317323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Första helgen september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Träningsmatcher och Kick-off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338575"/>
                  </a:ext>
                </a:extLst>
              </a:tr>
              <a:tr h="317323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7896118"/>
                  </a:ext>
                </a:extLst>
              </a:tr>
              <a:tr h="317323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 oktober söndag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Vänerns Pärla Cup Mariestad (endagars) - Blandade lag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702522"/>
                  </a:ext>
                </a:extLst>
              </a:tr>
              <a:tr h="317323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840173"/>
                  </a:ext>
                </a:extLst>
              </a:tr>
              <a:tr h="317323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Mitten oktober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Seriestarter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637674"/>
                  </a:ext>
                </a:extLst>
              </a:tr>
              <a:tr h="317323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656891"/>
                  </a:ext>
                </a:extLst>
              </a:tr>
              <a:tr h="317323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1-3 november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Scorpions Cup övernattning - Nivåanpassade lag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001769"/>
                  </a:ext>
                </a:extLst>
              </a:tr>
              <a:tr h="317323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17790"/>
                  </a:ext>
                </a:extLst>
              </a:tr>
              <a:tr h="317323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27-29 december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Falun Floorball Cup (övernattning) - Nivåanpassade lag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033882"/>
                  </a:ext>
                </a:extLst>
              </a:tr>
              <a:tr h="317323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315967"/>
                  </a:ext>
                </a:extLst>
              </a:tr>
              <a:tr h="317323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11-13 april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Örebrocupen - Blandade lag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204375"/>
                  </a:ext>
                </a:extLst>
              </a:tr>
              <a:tr h="317323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614740"/>
                  </a:ext>
                </a:extLst>
              </a:tr>
              <a:tr h="317323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16-18 maj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Tallink</a:t>
                      </a:r>
                      <a:r>
                        <a:rPr lang="sv-SE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Floorball</a:t>
                      </a:r>
                      <a:r>
                        <a:rPr lang="sv-SE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Tournament</a:t>
                      </a:r>
                      <a:r>
                        <a:rPr lang="sv-SE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434405"/>
                  </a:ext>
                </a:extLst>
              </a:tr>
              <a:tr h="317323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338568"/>
                  </a:ext>
                </a:extLst>
              </a:tr>
              <a:tr h="317323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25-maj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Avslutning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033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339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1AC19A3-53E8-A3AB-271C-34809246E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12" y="1458696"/>
            <a:ext cx="11461775" cy="334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77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DA771CC-ADA9-113F-F519-B49417EC2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056" y="158935"/>
            <a:ext cx="10099025" cy="645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91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9881A1A-495E-7706-A047-0C4F0DF66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19" y="920621"/>
            <a:ext cx="11894161" cy="501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89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F95B1BDB-6C08-60C7-9583-BEDA28BCBD5A}"/>
              </a:ext>
            </a:extLst>
          </p:cNvPr>
          <p:cNvSpPr txBox="1"/>
          <p:nvPr/>
        </p:nvSpPr>
        <p:spPr>
          <a:xfrm>
            <a:off x="186267" y="474133"/>
            <a:ext cx="114892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TRÄNINGSTIDER?</a:t>
            </a:r>
          </a:p>
          <a:p>
            <a:r>
              <a:rPr lang="sv-SE" sz="3200" dirty="0">
                <a:latin typeface="Calibri" panose="020F0502020204030204" pitchFamily="34" charset="0"/>
              </a:rPr>
              <a:t>Målet är att träna så många pass som möjligt i </a:t>
            </a:r>
            <a:r>
              <a:rPr lang="sv-SE" sz="3200" dirty="0" err="1">
                <a:latin typeface="Calibri" panose="020F0502020204030204" pitchFamily="34" charset="0"/>
              </a:rPr>
              <a:t>Tybblelundsskolan</a:t>
            </a:r>
            <a:r>
              <a:rPr lang="sv-SE" sz="3200" dirty="0">
                <a:latin typeface="Calibri" panose="020F0502020204030204" pitchFamily="34" charset="0"/>
              </a:rPr>
              <a:t> eller Birgittaskolan</a:t>
            </a:r>
            <a:endParaRPr lang="sv-SE" sz="3200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8554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54491F3-2219-BE08-4505-EFF150B6A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821" y="707112"/>
            <a:ext cx="7078459" cy="5970526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E9BB8C4-9741-A934-9240-DD9F5AAEDF81}"/>
              </a:ext>
            </a:extLst>
          </p:cNvPr>
          <p:cNvSpPr txBox="1"/>
          <p:nvPr/>
        </p:nvSpPr>
        <p:spPr>
          <a:xfrm>
            <a:off x="2741906" y="-129664"/>
            <a:ext cx="7061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/>
              <a:t>UTVECKLINGSGRUPPER</a:t>
            </a:r>
          </a:p>
        </p:txBody>
      </p:sp>
    </p:spTree>
    <p:extLst>
      <p:ext uri="{BB962C8B-B14F-4D97-AF65-F5344CB8AC3E}">
        <p14:creationId xmlns:p14="http://schemas.microsoft.com/office/powerpoint/2010/main" val="649942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669</Words>
  <Application>Microsoft Office PowerPoint</Application>
  <PresentationFormat>Bredbild</PresentationFormat>
  <Paragraphs>335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KANUSSON Henrik</dc:creator>
  <cp:lastModifiedBy>Martin Börjeskog</cp:lastModifiedBy>
  <cp:revision>6</cp:revision>
  <dcterms:created xsi:type="dcterms:W3CDTF">2023-08-17T10:24:39Z</dcterms:created>
  <dcterms:modified xsi:type="dcterms:W3CDTF">2024-06-11T07:24:46Z</dcterms:modified>
</cp:coreProperties>
</file>