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3" r:id="rId2"/>
    <p:sldId id="257" r:id="rId3"/>
    <p:sldId id="292" r:id="rId4"/>
    <p:sldId id="276" r:id="rId5"/>
    <p:sldId id="287" r:id="rId6"/>
    <p:sldId id="261" r:id="rId7"/>
    <p:sldId id="277" r:id="rId8"/>
    <p:sldId id="264" r:id="rId9"/>
    <p:sldId id="265" r:id="rId10"/>
    <p:sldId id="266" r:id="rId11"/>
    <p:sldId id="262" r:id="rId12"/>
    <p:sldId id="263" r:id="rId13"/>
    <p:sldId id="295" r:id="rId14"/>
    <p:sldId id="279" r:id="rId15"/>
    <p:sldId id="296" r:id="rId16"/>
    <p:sldId id="267" r:id="rId17"/>
    <p:sldId id="283" r:id="rId18"/>
    <p:sldId id="297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7" autoAdjust="0"/>
    <p:restoredTop sz="87209" autoAdjust="0"/>
  </p:normalViewPr>
  <p:slideViewPr>
    <p:cSldViewPr snapToGrid="0">
      <p:cViewPr varScale="1">
        <p:scale>
          <a:sx n="101" d="100"/>
          <a:sy n="101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83F77-C8F0-4CF0-A8E0-4DF442C14FF1}" type="datetimeFigureOut">
              <a:rPr lang="sv-SE" smtClean="0"/>
              <a:t>2020-01-15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66865-778F-4593-A7C3-70EBB8E586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3846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3618B-34B8-4560-AE3E-1EBFE8015E3C}" type="datetimeFigureOut">
              <a:rPr lang="sv-SE" smtClean="0"/>
              <a:pPr/>
              <a:t>2020-01-15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0F286-0DE0-4318-99E1-EF6454AB976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225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F286-0DE0-4318-99E1-EF6454AB976B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28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F286-0DE0-4318-99E1-EF6454AB976B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229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773-C58E-4496-BB23-2B6A9623C95A}" type="datetimeFigureOut">
              <a:rPr lang="sv-SE" smtClean="0"/>
              <a:pPr/>
              <a:t>2020-01-15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C032-91C2-4A88-9B20-247C5CE82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820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773-C58E-4496-BB23-2B6A9623C95A}" type="datetimeFigureOut">
              <a:rPr lang="sv-SE" smtClean="0"/>
              <a:pPr/>
              <a:t>2020-01-15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C032-91C2-4A88-9B20-247C5CE82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569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773-C58E-4496-BB23-2B6A9623C95A}" type="datetimeFigureOut">
              <a:rPr lang="sv-SE" smtClean="0"/>
              <a:pPr/>
              <a:t>2020-01-15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C032-91C2-4A88-9B20-247C5CE82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196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773-C58E-4496-BB23-2B6A9623C95A}" type="datetimeFigureOut">
              <a:rPr lang="sv-SE" smtClean="0"/>
              <a:pPr/>
              <a:t>2020-01-15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C032-91C2-4A88-9B20-247C5CE82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04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773-C58E-4496-BB23-2B6A9623C95A}" type="datetimeFigureOut">
              <a:rPr lang="sv-SE" smtClean="0"/>
              <a:pPr/>
              <a:t>2020-01-15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C032-91C2-4A88-9B20-247C5CE82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59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773-C58E-4496-BB23-2B6A9623C95A}" type="datetimeFigureOut">
              <a:rPr lang="sv-SE" smtClean="0"/>
              <a:pPr/>
              <a:t>2020-01-15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C032-91C2-4A88-9B20-247C5CE82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6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773-C58E-4496-BB23-2B6A9623C95A}" type="datetimeFigureOut">
              <a:rPr lang="sv-SE" smtClean="0"/>
              <a:pPr/>
              <a:t>2020-01-15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C032-91C2-4A88-9B20-247C5CE82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80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773-C58E-4496-BB23-2B6A9623C95A}" type="datetimeFigureOut">
              <a:rPr lang="sv-SE" smtClean="0"/>
              <a:pPr/>
              <a:t>2020-01-15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C032-91C2-4A88-9B20-247C5CE82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47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773-C58E-4496-BB23-2B6A9623C95A}" type="datetimeFigureOut">
              <a:rPr lang="sv-SE" smtClean="0"/>
              <a:pPr/>
              <a:t>2020-01-15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C032-91C2-4A88-9B20-247C5CE82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264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773-C58E-4496-BB23-2B6A9623C95A}" type="datetimeFigureOut">
              <a:rPr lang="sv-SE" smtClean="0"/>
              <a:pPr/>
              <a:t>2020-01-15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C032-91C2-4A88-9B20-247C5CE82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590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773-C58E-4496-BB23-2B6A9623C95A}" type="datetimeFigureOut">
              <a:rPr lang="sv-SE" smtClean="0"/>
              <a:pPr/>
              <a:t>2020-01-15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C032-91C2-4A88-9B20-247C5CE82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370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A4773-C58E-4496-BB23-2B6A9623C95A}" type="datetimeFigureOut">
              <a:rPr lang="sv-SE" smtClean="0"/>
              <a:pPr/>
              <a:t>2020-01-15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8C032-91C2-4A88-9B20-247C5CE82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05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mailto:sara.larsson-ullbrand@oskungdom.se" TargetMode="Externa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hyperlink" Target="mailto:helena.danielsson-bergstrom@oskungdom.s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gif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png"/><Relationship Id="rId5" Type="http://schemas.openxmlformats.org/officeDocument/2006/relationships/image" Target="../media/image55.jpeg"/><Relationship Id="rId10" Type="http://schemas.openxmlformats.org/officeDocument/2006/relationships/image" Target="../media/image60.png"/><Relationship Id="rId4" Type="http://schemas.openxmlformats.org/officeDocument/2006/relationships/image" Target="../media/image54.gif"/><Relationship Id="rId9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boka.se/oskungd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jpeg"/><Relationship Id="rId26" Type="http://schemas.openxmlformats.org/officeDocument/2006/relationships/image" Target="../media/image41.jpeg"/><Relationship Id="rId3" Type="http://schemas.openxmlformats.org/officeDocument/2006/relationships/image" Target="../media/image18.jpeg"/><Relationship Id="rId21" Type="http://schemas.openxmlformats.org/officeDocument/2006/relationships/image" Target="../media/image36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23" Type="http://schemas.openxmlformats.org/officeDocument/2006/relationships/image" Target="../media/image38.jpe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9.jpeg"/><Relationship Id="rId2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153445" y="2214219"/>
            <a:ext cx="2357850" cy="1804494"/>
            <a:chOff x="546944" y="2790497"/>
            <a:chExt cx="2155282" cy="1649466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5" name="Bildobjekt 4" descr="20170916_105428[1].jpg"/>
            <p:cNvPicPr>
              <a:picLocks noChangeAspect="1"/>
            </p:cNvPicPr>
            <p:nvPr/>
          </p:nvPicPr>
          <p:blipFill>
            <a:blip r:embed="rId2" cstate="print"/>
            <a:srcRect l="26501"/>
            <a:stretch>
              <a:fillRect/>
            </a:stretch>
          </p:blipFill>
          <p:spPr>
            <a:xfrm>
              <a:off x="546944" y="2790497"/>
              <a:ext cx="2155282" cy="1649466"/>
            </a:xfrm>
            <a:prstGeom prst="rect">
              <a:avLst/>
            </a:prstGeom>
          </p:spPr>
        </p:pic>
        <p:sp>
          <p:nvSpPr>
            <p:cNvPr id="6" name="textruta 5"/>
            <p:cNvSpPr txBox="1"/>
            <p:nvPr/>
          </p:nvSpPr>
          <p:spPr>
            <a:xfrm>
              <a:off x="551793" y="3909849"/>
              <a:ext cx="1008994" cy="47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Fotboll</a:t>
              </a:r>
            </a:p>
            <a:p>
              <a:r>
                <a:rPr lang="sv-SE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27 lag</a:t>
              </a:r>
              <a:endParaRPr lang="sv-SE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upp 21"/>
          <p:cNvGrpSpPr/>
          <p:nvPr/>
        </p:nvGrpSpPr>
        <p:grpSpPr>
          <a:xfrm>
            <a:off x="642049" y="4219891"/>
            <a:ext cx="2580201" cy="1746159"/>
            <a:chOff x="2094314" y="4182173"/>
            <a:chExt cx="2272734" cy="153808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7" name="Bildobjekt 6" descr="IMG_462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0756" y="4209393"/>
              <a:ext cx="2266292" cy="1510861"/>
            </a:xfrm>
            <a:prstGeom prst="rect">
              <a:avLst/>
            </a:prstGeom>
          </p:spPr>
        </p:pic>
        <p:sp>
          <p:nvSpPr>
            <p:cNvPr id="8" name="textruta 7"/>
            <p:cNvSpPr txBox="1"/>
            <p:nvPr/>
          </p:nvSpPr>
          <p:spPr>
            <a:xfrm>
              <a:off x="2094314" y="4182173"/>
              <a:ext cx="741231" cy="46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Bandy</a:t>
              </a:r>
            </a:p>
            <a:p>
              <a:r>
                <a:rPr lang="sv-SE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sv-SE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lag </a:t>
              </a:r>
              <a:endParaRPr lang="sv-SE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upp 12"/>
          <p:cNvGrpSpPr/>
          <p:nvPr/>
        </p:nvGrpSpPr>
        <p:grpSpPr>
          <a:xfrm>
            <a:off x="4704795" y="2136969"/>
            <a:ext cx="2122029" cy="1742089"/>
            <a:chOff x="4857430" y="1916359"/>
            <a:chExt cx="2122029" cy="174208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9" name="Bildobjekt 8" descr="IMG_0380.JPG"/>
            <p:cNvPicPr>
              <a:picLocks noChangeAspect="1"/>
            </p:cNvPicPr>
            <p:nvPr/>
          </p:nvPicPr>
          <p:blipFill>
            <a:blip r:embed="rId4" cstate="print"/>
            <a:srcRect l="6478" t="10526" r="21727"/>
            <a:stretch>
              <a:fillRect/>
            </a:stretch>
          </p:blipFill>
          <p:spPr>
            <a:xfrm>
              <a:off x="4882645" y="1916359"/>
              <a:ext cx="2096814" cy="1742089"/>
            </a:xfrm>
            <a:prstGeom prst="rect">
              <a:avLst/>
            </a:prstGeom>
          </p:spPr>
        </p:pic>
        <p:sp>
          <p:nvSpPr>
            <p:cNvPr id="10" name="textruta 9"/>
            <p:cNvSpPr txBox="1"/>
            <p:nvPr/>
          </p:nvSpPr>
          <p:spPr>
            <a:xfrm>
              <a:off x="4857430" y="3135228"/>
              <a:ext cx="15607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Bollkul</a:t>
              </a:r>
            </a:p>
            <a:p>
              <a:r>
                <a:rPr lang="sv-SE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300 barn</a:t>
              </a:r>
              <a:endParaRPr lang="sv-SE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 3"/>
          <p:cNvGrpSpPr/>
          <p:nvPr/>
        </p:nvGrpSpPr>
        <p:grpSpPr>
          <a:xfrm>
            <a:off x="2559091" y="1980835"/>
            <a:ext cx="1954935" cy="2083513"/>
            <a:chOff x="2806250" y="2254467"/>
            <a:chExt cx="1954935" cy="208351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1" name="Bildobjekt 10" descr="Innebandy.jpg"/>
            <p:cNvPicPr>
              <a:picLocks noChangeAspect="1"/>
            </p:cNvPicPr>
            <p:nvPr/>
          </p:nvPicPr>
          <p:blipFill>
            <a:blip r:embed="rId5" cstate="print"/>
            <a:srcRect l="24499" t="6547" r="17041"/>
            <a:stretch>
              <a:fillRect/>
            </a:stretch>
          </p:blipFill>
          <p:spPr>
            <a:xfrm>
              <a:off x="2851912" y="2301767"/>
              <a:ext cx="1909273" cy="2036213"/>
            </a:xfrm>
            <a:prstGeom prst="rect">
              <a:avLst/>
            </a:prstGeom>
          </p:spPr>
        </p:pic>
        <p:sp>
          <p:nvSpPr>
            <p:cNvPr id="12" name="textruta 11"/>
            <p:cNvSpPr txBox="1"/>
            <p:nvPr/>
          </p:nvSpPr>
          <p:spPr>
            <a:xfrm>
              <a:off x="2806250" y="2254467"/>
              <a:ext cx="1434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Innebandy</a:t>
              </a:r>
            </a:p>
            <a:p>
              <a:r>
                <a:rPr lang="sv-SE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17 lag</a:t>
              </a:r>
              <a:endParaRPr lang="sv-SE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upp 20"/>
          <p:cNvGrpSpPr/>
          <p:nvPr/>
        </p:nvGrpSpPr>
        <p:grpSpPr>
          <a:xfrm>
            <a:off x="3609658" y="4250793"/>
            <a:ext cx="2400375" cy="1633046"/>
            <a:chOff x="4587649" y="4083270"/>
            <a:chExt cx="2139673" cy="145568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Bildobjekt 13" descr="Handboll.JPG"/>
            <p:cNvPicPr>
              <a:picLocks noChangeAspect="1"/>
            </p:cNvPicPr>
            <p:nvPr/>
          </p:nvPicPr>
          <p:blipFill>
            <a:blip r:embed="rId6" cstate="print"/>
            <a:srcRect r="27042"/>
            <a:stretch>
              <a:fillRect/>
            </a:stretch>
          </p:blipFill>
          <p:spPr>
            <a:xfrm>
              <a:off x="4613855" y="4083270"/>
              <a:ext cx="2113467" cy="1455683"/>
            </a:xfrm>
            <a:prstGeom prst="rect">
              <a:avLst/>
            </a:prstGeom>
          </p:spPr>
        </p:pic>
        <p:sp>
          <p:nvSpPr>
            <p:cNvPr id="15" name="textruta 14"/>
            <p:cNvSpPr txBox="1"/>
            <p:nvPr/>
          </p:nvSpPr>
          <p:spPr>
            <a:xfrm>
              <a:off x="4587649" y="5072559"/>
              <a:ext cx="992577" cy="46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Handboll</a:t>
              </a:r>
            </a:p>
            <a:p>
              <a:r>
                <a:rPr lang="sv-SE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17 lag</a:t>
              </a:r>
              <a:endParaRPr lang="sv-SE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p 19"/>
          <p:cNvGrpSpPr/>
          <p:nvPr/>
        </p:nvGrpSpPr>
        <p:grpSpPr>
          <a:xfrm>
            <a:off x="6388811" y="4171598"/>
            <a:ext cx="2454847" cy="1759062"/>
            <a:chOff x="6621513" y="2995776"/>
            <a:chExt cx="2207173" cy="158158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6" name="Bildobjekt 15" descr="skridskokul.jpe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21513" y="2995776"/>
              <a:ext cx="2207173" cy="1576552"/>
            </a:xfrm>
            <a:prstGeom prst="rect">
              <a:avLst/>
            </a:prstGeom>
          </p:spPr>
        </p:pic>
        <p:sp>
          <p:nvSpPr>
            <p:cNvPr id="17" name="textruta 16"/>
            <p:cNvSpPr txBox="1"/>
            <p:nvPr/>
          </p:nvSpPr>
          <p:spPr>
            <a:xfrm>
              <a:off x="6629272" y="4106932"/>
              <a:ext cx="1095827" cy="470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latin typeface="Arial" pitchFamily="34" charset="0"/>
                  <a:cs typeface="Arial" pitchFamily="34" charset="0"/>
                </a:rPr>
                <a:t>Skridskokul</a:t>
              </a:r>
            </a:p>
            <a:p>
              <a:r>
                <a:rPr lang="sv-SE" sz="1400" b="1" dirty="0" smtClean="0">
                  <a:latin typeface="Arial" pitchFamily="34" charset="0"/>
                  <a:cs typeface="Arial" pitchFamily="34" charset="0"/>
                </a:rPr>
                <a:t>120 barn</a:t>
              </a:r>
              <a:endParaRPr lang="sv-SE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ruta 1"/>
          <p:cNvSpPr txBox="1"/>
          <p:nvPr/>
        </p:nvSpPr>
        <p:spPr>
          <a:xfrm>
            <a:off x="867507" y="1371600"/>
            <a:ext cx="4173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En förening med över 2000 aktiva och 350 ledare…</a:t>
            </a:r>
          </a:p>
        </p:txBody>
      </p:sp>
      <p:grpSp>
        <p:nvGrpSpPr>
          <p:cNvPr id="23" name="Grupp 22"/>
          <p:cNvGrpSpPr/>
          <p:nvPr/>
        </p:nvGrpSpPr>
        <p:grpSpPr>
          <a:xfrm>
            <a:off x="7110637" y="2028135"/>
            <a:ext cx="2033363" cy="1800918"/>
            <a:chOff x="7110637" y="2028135"/>
            <a:chExt cx="2033363" cy="1800918"/>
          </a:xfrm>
        </p:grpSpPr>
        <p:pic>
          <p:nvPicPr>
            <p:cNvPr id="18" name="Bildobjekt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0637" y="2029053"/>
              <a:ext cx="1719375" cy="180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ruta 18"/>
            <p:cNvSpPr txBox="1"/>
            <p:nvPr/>
          </p:nvSpPr>
          <p:spPr>
            <a:xfrm>
              <a:off x="8056484" y="2028135"/>
              <a:ext cx="1087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E-sport</a:t>
              </a:r>
              <a:endParaRPr lang="sv-SE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6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6" y="1660880"/>
            <a:ext cx="923654" cy="923654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096146" y="1725177"/>
            <a:ext cx="55688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Försäljningsaktiviteter; bingolotto, Julkalendrar och Sverigelotten genererar årligen över ½ miljon kronor till lagkassorna. </a:t>
            </a:r>
          </a:p>
          <a:p>
            <a:r>
              <a:rPr lang="sv-S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Ex. Ett lag tjänade cirka 40 000kr till lagkassan 2018.</a:t>
            </a:r>
            <a:endParaRPr lang="sv-S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4" y="3499293"/>
            <a:ext cx="1333329" cy="57142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2" y="4254274"/>
            <a:ext cx="1324092" cy="662841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403557" y="5612603"/>
            <a:ext cx="58617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För mer info, kontakta </a:t>
            </a:r>
            <a:r>
              <a:rPr lang="sv-SE" sz="1600" dirty="0">
                <a:hlinkClick r:id="rId5"/>
              </a:rPr>
              <a:t>sara.larsson-ullbrand@oskungdom.se</a:t>
            </a:r>
            <a:endParaRPr lang="sv-SE" sz="1600" dirty="0"/>
          </a:p>
          <a:p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9" y="2678991"/>
            <a:ext cx="947401" cy="650246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2096146" y="2609177"/>
            <a:ext cx="5568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Försäljningsaktivitet 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Restaurangchansen</a:t>
            </a:r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genererar årligen cirka ½ miljon kronor till lagkassorna. </a:t>
            </a:r>
          </a:p>
          <a:p>
            <a:r>
              <a:rPr lang="sv-S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sv-SE" sz="1400" i="1" dirty="0">
                <a:latin typeface="Arial" panose="020B0604020202020204" pitchFamily="34" charset="0"/>
                <a:cs typeface="Arial" panose="020B0604020202020204" pitchFamily="34" charset="0"/>
              </a:rPr>
              <a:t>. Ett lag tjänade cirka </a:t>
            </a:r>
            <a:r>
              <a:rPr lang="sv-S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20 000kr till </a:t>
            </a:r>
            <a:r>
              <a:rPr lang="sv-SE" sz="1400" i="1" dirty="0">
                <a:latin typeface="Arial" panose="020B0604020202020204" pitchFamily="34" charset="0"/>
                <a:cs typeface="Arial" panose="020B0604020202020204" pitchFamily="34" charset="0"/>
              </a:rPr>
              <a:t>lagkassan 2018</a:t>
            </a:r>
            <a:r>
              <a:rPr lang="sv-SE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2096145" y="3555926"/>
            <a:ext cx="55688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Försäljningsaktivitet Ullmax genererar årligen flera hundra tusen till lagkassorna.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2096144" y="4190953"/>
            <a:ext cx="556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Försäljningsaktivitet Ravelli är ett samarbete som kan inbringa hög provision till lagen genom bra utvecklade paket. 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1337020" y="849415"/>
            <a:ext cx="7693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ÖSK Ungdom har ett antal centrala samarbetspartners avseende försäljningsaktiviteter. Tillsammans genererar dessa cirka 1 ½ miljon kronor till föreningen.</a:t>
            </a:r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2098876" y="4854783"/>
            <a:ext cx="6077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Försäljningsaktivitet DoftprinsHen är ett samarbete fr.o.m. 2019 som kan inbringa hög provision till lagen genom lättsålda produkter/ förbrukningsmaterial</a:t>
            </a: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80" y="4969150"/>
            <a:ext cx="1008000" cy="690656"/>
          </a:xfrm>
          <a:prstGeom prst="rect">
            <a:avLst/>
          </a:prstGeom>
        </p:spPr>
      </p:pic>
      <p:sp>
        <p:nvSpPr>
          <p:cNvPr id="19" name="Rubrik 1"/>
          <p:cNvSpPr txBox="1">
            <a:spLocks/>
          </p:cNvSpPr>
          <p:nvPr/>
        </p:nvSpPr>
        <p:spPr>
          <a:xfrm>
            <a:off x="5000625" y="233119"/>
            <a:ext cx="4143375" cy="595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Försäljningsaktiviteter</a:t>
            </a:r>
            <a:endParaRPr lang="sv-S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4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170176" y="1292352"/>
            <a:ext cx="662025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sv-S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sv-SE" sz="23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5000625" y="233119"/>
            <a:ext cx="4143375" cy="595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Ekonomi</a:t>
            </a:r>
            <a:endParaRPr lang="sv-S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56705"/>
            <a:ext cx="7886700" cy="4351338"/>
          </a:xfrm>
        </p:spPr>
        <p:txBody>
          <a:bodyPr/>
          <a:lstStyle/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Matchtröja</a:t>
            </a: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Bollar efter Idrottsansvarigs bedömning (byte efter 2-3 år)</a:t>
            </a: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Utrustning vid uppstart (västar, koner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och sjukvårdsmaterial). Därefter bekostas detta av laget.</a:t>
            </a: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Hall/planhyror (alla lag betalar en träningsavgift baserat på ålder)</a:t>
            </a: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Seriespelsanmälan inkl. distriktsmästerskap</a:t>
            </a: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Utbildningar för ledare och spelare</a:t>
            </a: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Tränarkläder (2-3/lag)</a:t>
            </a: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Licenser och försäkringar</a:t>
            </a: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Specialträning </a:t>
            </a: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Avgifter distriktslag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och stöd ifrån kanslipersonal (se bild ovan).</a:t>
            </a:r>
          </a:p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Gratis deltagande i Örebrocupen Fotboll, Thomas Nordahl Cup och Örebrocupen inomhus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5000625" y="233119"/>
            <a:ext cx="4143375" cy="595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Policy</a:t>
            </a:r>
            <a:endParaRPr lang="sv-S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4"/>
          <p:cNvSpPr txBox="1">
            <a:spLocks/>
          </p:cNvSpPr>
          <p:nvPr/>
        </p:nvSpPr>
        <p:spPr>
          <a:xfrm>
            <a:off x="830992" y="2872946"/>
            <a:ext cx="7482016" cy="8649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ubrik 4"/>
          <p:cNvSpPr txBox="1">
            <a:spLocks/>
          </p:cNvSpPr>
          <p:nvPr/>
        </p:nvSpPr>
        <p:spPr>
          <a:xfrm>
            <a:off x="79686" y="2118075"/>
            <a:ext cx="8642992" cy="86339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Höger 6">
            <a:extLst>
              <a:ext uri="{FF2B5EF4-FFF2-40B4-BE49-F238E27FC236}">
                <a16:creationId xmlns:a16="http://schemas.microsoft.com/office/drawing/2014/main" id="{8DA41698-C9FA-4B89-881F-7AD854FEDE1D}"/>
              </a:ext>
            </a:extLst>
          </p:cNvPr>
          <p:cNvSpPr/>
          <p:nvPr/>
        </p:nvSpPr>
        <p:spPr>
          <a:xfrm>
            <a:off x="538066" y="2691751"/>
            <a:ext cx="7604766" cy="4229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8C519002-C000-4A56-BD3D-8C4EA62456BA}"/>
              </a:ext>
            </a:extLst>
          </p:cNvPr>
          <p:cNvSpPr/>
          <p:nvPr/>
        </p:nvSpPr>
        <p:spPr>
          <a:xfrm>
            <a:off x="660198" y="2816488"/>
            <a:ext cx="167951" cy="16835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16087B3D-789C-422A-B1EA-D197461FBDF2}"/>
              </a:ext>
            </a:extLst>
          </p:cNvPr>
          <p:cNvSpPr/>
          <p:nvPr/>
        </p:nvSpPr>
        <p:spPr>
          <a:xfrm>
            <a:off x="1814630" y="2816488"/>
            <a:ext cx="167951" cy="16835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8B0A9AE8-4833-4258-8C69-16515DC397F2}"/>
              </a:ext>
            </a:extLst>
          </p:cNvPr>
          <p:cNvSpPr txBox="1"/>
          <p:nvPr/>
        </p:nvSpPr>
        <p:spPr>
          <a:xfrm>
            <a:off x="500070" y="2348488"/>
            <a:ext cx="55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2"/>
                </a:solidFill>
              </a:rPr>
              <a:t>Jan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AE2D93A2-9E40-48C8-B834-E7A94F2776FD}"/>
              </a:ext>
            </a:extLst>
          </p:cNvPr>
          <p:cNvSpPr txBox="1"/>
          <p:nvPr/>
        </p:nvSpPr>
        <p:spPr>
          <a:xfrm rot="17400000">
            <a:off x="5795731" y="3370881"/>
            <a:ext cx="1308063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 smtClean="0">
                <a:solidFill>
                  <a:schemeClr val="tx2"/>
                </a:solidFill>
              </a:rPr>
              <a:t>Thomas Nordahl</a:t>
            </a:r>
          </a:p>
          <a:p>
            <a:pPr algn="ctr"/>
            <a:r>
              <a:rPr lang="sv-SE" sz="1200" b="1" dirty="0" smtClean="0">
                <a:solidFill>
                  <a:schemeClr val="tx2"/>
                </a:solidFill>
              </a:rPr>
              <a:t>Cup </a:t>
            </a:r>
            <a:endParaRPr lang="sv-SE" sz="1200" b="1" dirty="0">
              <a:solidFill>
                <a:schemeClr val="tx2"/>
              </a:solidFill>
            </a:endParaRPr>
          </a:p>
          <a:p>
            <a:endParaRPr lang="sv-SE" sz="1200" b="1" dirty="0">
              <a:solidFill>
                <a:schemeClr val="tx2"/>
              </a:solidFill>
            </a:endParaRPr>
          </a:p>
          <a:p>
            <a:endParaRPr lang="sv-SE" sz="1200" b="1" dirty="0">
              <a:solidFill>
                <a:schemeClr val="tx2"/>
              </a:solidFill>
            </a:endParaRP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CA7ACFE4-0F87-41D2-866D-1B0030BA6ED4}"/>
              </a:ext>
            </a:extLst>
          </p:cNvPr>
          <p:cNvSpPr/>
          <p:nvPr/>
        </p:nvSpPr>
        <p:spPr>
          <a:xfrm>
            <a:off x="3737652" y="2816488"/>
            <a:ext cx="167951" cy="16835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D4EC35F9-47E9-47AF-8030-D608F43839C8}"/>
              </a:ext>
            </a:extLst>
          </p:cNvPr>
          <p:cNvSpPr txBox="1"/>
          <p:nvPr/>
        </p:nvSpPr>
        <p:spPr>
          <a:xfrm>
            <a:off x="1021897" y="2348488"/>
            <a:ext cx="55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2"/>
                </a:solidFill>
              </a:rPr>
              <a:t>Feb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4EC35F9-47E9-47AF-8030-D608F43839C8}"/>
              </a:ext>
            </a:extLst>
          </p:cNvPr>
          <p:cNvSpPr txBox="1"/>
          <p:nvPr/>
        </p:nvSpPr>
        <p:spPr>
          <a:xfrm>
            <a:off x="2270643" y="2348488"/>
            <a:ext cx="56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Apr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4EC35F9-47E9-47AF-8030-D608F43839C8}"/>
              </a:ext>
            </a:extLst>
          </p:cNvPr>
          <p:cNvSpPr txBox="1"/>
          <p:nvPr/>
        </p:nvSpPr>
        <p:spPr>
          <a:xfrm>
            <a:off x="1604155" y="2348488"/>
            <a:ext cx="58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Mar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D4EC35F9-47E9-47AF-8030-D608F43839C8}"/>
              </a:ext>
            </a:extLst>
          </p:cNvPr>
          <p:cNvSpPr txBox="1"/>
          <p:nvPr/>
        </p:nvSpPr>
        <p:spPr>
          <a:xfrm>
            <a:off x="4175995" y="2348488"/>
            <a:ext cx="54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Jul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D4EC35F9-47E9-47AF-8030-D608F43839C8}"/>
              </a:ext>
            </a:extLst>
          </p:cNvPr>
          <p:cNvSpPr txBox="1"/>
          <p:nvPr/>
        </p:nvSpPr>
        <p:spPr>
          <a:xfrm>
            <a:off x="3544065" y="2348488"/>
            <a:ext cx="55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Jun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D4EC35F9-47E9-47AF-8030-D608F43839C8}"/>
              </a:ext>
            </a:extLst>
          </p:cNvPr>
          <p:cNvSpPr txBox="1"/>
          <p:nvPr/>
        </p:nvSpPr>
        <p:spPr>
          <a:xfrm>
            <a:off x="2907046" y="2348488"/>
            <a:ext cx="55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Maj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D4EC35F9-47E9-47AF-8030-D608F43839C8}"/>
              </a:ext>
            </a:extLst>
          </p:cNvPr>
          <p:cNvSpPr txBox="1"/>
          <p:nvPr/>
        </p:nvSpPr>
        <p:spPr>
          <a:xfrm>
            <a:off x="6723694" y="2348488"/>
            <a:ext cx="55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Nov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D4EC35F9-47E9-47AF-8030-D608F43839C8}"/>
              </a:ext>
            </a:extLst>
          </p:cNvPr>
          <p:cNvSpPr txBox="1"/>
          <p:nvPr/>
        </p:nvSpPr>
        <p:spPr>
          <a:xfrm>
            <a:off x="7362915" y="2348488"/>
            <a:ext cx="55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Dec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D4EC35F9-47E9-47AF-8030-D608F43839C8}"/>
              </a:ext>
            </a:extLst>
          </p:cNvPr>
          <p:cNvSpPr txBox="1"/>
          <p:nvPr/>
        </p:nvSpPr>
        <p:spPr>
          <a:xfrm>
            <a:off x="5444943" y="2348488"/>
            <a:ext cx="55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Sep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D4EC35F9-47E9-47AF-8030-D608F43839C8}"/>
              </a:ext>
            </a:extLst>
          </p:cNvPr>
          <p:cNvSpPr txBox="1"/>
          <p:nvPr/>
        </p:nvSpPr>
        <p:spPr>
          <a:xfrm>
            <a:off x="6084267" y="2348488"/>
            <a:ext cx="55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Okt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4EC35F9-47E9-47AF-8030-D608F43839C8}"/>
              </a:ext>
            </a:extLst>
          </p:cNvPr>
          <p:cNvSpPr txBox="1"/>
          <p:nvPr/>
        </p:nvSpPr>
        <p:spPr>
          <a:xfrm>
            <a:off x="4805516" y="2348488"/>
            <a:ext cx="55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Aug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30" name="Ellips 29">
            <a:extLst>
              <a:ext uri="{FF2B5EF4-FFF2-40B4-BE49-F238E27FC236}">
                <a16:creationId xmlns:a16="http://schemas.microsoft.com/office/drawing/2014/main" id="{8C519002-C000-4A56-BD3D-8C4EA62456BA}"/>
              </a:ext>
            </a:extLst>
          </p:cNvPr>
          <p:cNvSpPr/>
          <p:nvPr/>
        </p:nvSpPr>
        <p:spPr>
          <a:xfrm>
            <a:off x="2449609" y="2816488"/>
            <a:ext cx="167951" cy="16835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Ellips 30">
            <a:extLst>
              <a:ext uri="{FF2B5EF4-FFF2-40B4-BE49-F238E27FC236}">
                <a16:creationId xmlns:a16="http://schemas.microsoft.com/office/drawing/2014/main" id="{8C519002-C000-4A56-BD3D-8C4EA62456BA}"/>
              </a:ext>
            </a:extLst>
          </p:cNvPr>
          <p:cNvSpPr/>
          <p:nvPr/>
        </p:nvSpPr>
        <p:spPr>
          <a:xfrm>
            <a:off x="1215401" y="2816488"/>
            <a:ext cx="167951" cy="16835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8C519002-C000-4A56-BD3D-8C4EA62456BA}"/>
              </a:ext>
            </a:extLst>
          </p:cNvPr>
          <p:cNvSpPr/>
          <p:nvPr/>
        </p:nvSpPr>
        <p:spPr>
          <a:xfrm>
            <a:off x="5633801" y="2816488"/>
            <a:ext cx="167951" cy="16835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Ellips 32">
            <a:extLst>
              <a:ext uri="{FF2B5EF4-FFF2-40B4-BE49-F238E27FC236}">
                <a16:creationId xmlns:a16="http://schemas.microsoft.com/office/drawing/2014/main" id="{8C519002-C000-4A56-BD3D-8C4EA62456BA}"/>
              </a:ext>
            </a:extLst>
          </p:cNvPr>
          <p:cNvSpPr/>
          <p:nvPr/>
        </p:nvSpPr>
        <p:spPr>
          <a:xfrm>
            <a:off x="4999020" y="2816488"/>
            <a:ext cx="167951" cy="16835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Ellips 33">
            <a:extLst>
              <a:ext uri="{FF2B5EF4-FFF2-40B4-BE49-F238E27FC236}">
                <a16:creationId xmlns:a16="http://schemas.microsoft.com/office/drawing/2014/main" id="{8C519002-C000-4A56-BD3D-8C4EA62456BA}"/>
              </a:ext>
            </a:extLst>
          </p:cNvPr>
          <p:cNvSpPr/>
          <p:nvPr/>
        </p:nvSpPr>
        <p:spPr>
          <a:xfrm>
            <a:off x="4317207" y="2816488"/>
            <a:ext cx="167951" cy="16835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Ellips 34">
            <a:extLst>
              <a:ext uri="{FF2B5EF4-FFF2-40B4-BE49-F238E27FC236}">
                <a16:creationId xmlns:a16="http://schemas.microsoft.com/office/drawing/2014/main" id="{8C519002-C000-4A56-BD3D-8C4EA62456BA}"/>
              </a:ext>
            </a:extLst>
          </p:cNvPr>
          <p:cNvSpPr/>
          <p:nvPr/>
        </p:nvSpPr>
        <p:spPr>
          <a:xfrm>
            <a:off x="3100550" y="2816488"/>
            <a:ext cx="167951" cy="16835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8C519002-C000-4A56-BD3D-8C4EA62456BA}"/>
              </a:ext>
            </a:extLst>
          </p:cNvPr>
          <p:cNvSpPr/>
          <p:nvPr/>
        </p:nvSpPr>
        <p:spPr>
          <a:xfrm>
            <a:off x="7560000" y="2816488"/>
            <a:ext cx="167951" cy="16835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Ellips 36">
            <a:extLst>
              <a:ext uri="{FF2B5EF4-FFF2-40B4-BE49-F238E27FC236}">
                <a16:creationId xmlns:a16="http://schemas.microsoft.com/office/drawing/2014/main" id="{8C519002-C000-4A56-BD3D-8C4EA62456BA}"/>
              </a:ext>
            </a:extLst>
          </p:cNvPr>
          <p:cNvSpPr/>
          <p:nvPr/>
        </p:nvSpPr>
        <p:spPr>
          <a:xfrm>
            <a:off x="6281813" y="2816488"/>
            <a:ext cx="167951" cy="16835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Ellips 37">
            <a:extLst>
              <a:ext uri="{FF2B5EF4-FFF2-40B4-BE49-F238E27FC236}">
                <a16:creationId xmlns:a16="http://schemas.microsoft.com/office/drawing/2014/main" id="{8C519002-C000-4A56-BD3D-8C4EA62456BA}"/>
              </a:ext>
            </a:extLst>
          </p:cNvPr>
          <p:cNvSpPr/>
          <p:nvPr/>
        </p:nvSpPr>
        <p:spPr>
          <a:xfrm>
            <a:off x="6917198" y="2816488"/>
            <a:ext cx="167951" cy="16835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AE2D93A2-9E40-48C8-B834-E7A94F2776FD}"/>
              </a:ext>
            </a:extLst>
          </p:cNvPr>
          <p:cNvSpPr txBox="1"/>
          <p:nvPr/>
        </p:nvSpPr>
        <p:spPr>
          <a:xfrm rot="17400000">
            <a:off x="1439527" y="3356488"/>
            <a:ext cx="876749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 smtClean="0">
                <a:solidFill>
                  <a:schemeClr val="tx2"/>
                </a:solidFill>
              </a:rPr>
              <a:t>Broman Cup</a:t>
            </a:r>
            <a:endParaRPr lang="sv-SE" sz="1200" b="1" dirty="0">
              <a:solidFill>
                <a:schemeClr val="tx2"/>
              </a:solidFill>
            </a:endParaRPr>
          </a:p>
          <a:p>
            <a:endParaRPr lang="sv-SE" sz="1200" b="1" dirty="0">
              <a:solidFill>
                <a:schemeClr val="tx2"/>
              </a:solidFill>
            </a:endParaRPr>
          </a:p>
          <a:p>
            <a:endParaRPr lang="sv-SE" sz="1200" b="1" dirty="0">
              <a:solidFill>
                <a:schemeClr val="tx2"/>
              </a:solidFill>
            </a:endParaRP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AE2D93A2-9E40-48C8-B834-E7A94F2776FD}"/>
              </a:ext>
            </a:extLst>
          </p:cNvPr>
          <p:cNvSpPr txBox="1"/>
          <p:nvPr/>
        </p:nvSpPr>
        <p:spPr>
          <a:xfrm rot="17400000">
            <a:off x="2004536" y="3374488"/>
            <a:ext cx="1081914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 smtClean="0">
                <a:solidFill>
                  <a:schemeClr val="tx2"/>
                </a:solidFill>
              </a:rPr>
              <a:t>Örebrocupen Innebandy</a:t>
            </a:r>
            <a:endParaRPr lang="sv-SE" sz="1200" b="1" dirty="0">
              <a:solidFill>
                <a:schemeClr val="tx2"/>
              </a:solidFill>
            </a:endParaRPr>
          </a:p>
          <a:p>
            <a:endParaRPr lang="sv-SE" sz="1200" b="1" dirty="0">
              <a:solidFill>
                <a:schemeClr val="tx2"/>
              </a:solidFill>
            </a:endParaRPr>
          </a:p>
          <a:p>
            <a:endParaRPr lang="sv-SE" sz="1200" b="1" dirty="0">
              <a:solidFill>
                <a:schemeClr val="tx2"/>
              </a:solidFill>
            </a:endParaRP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AE2D93A2-9E40-48C8-B834-E7A94F2776FD}"/>
              </a:ext>
            </a:extLst>
          </p:cNvPr>
          <p:cNvSpPr txBox="1"/>
          <p:nvPr/>
        </p:nvSpPr>
        <p:spPr>
          <a:xfrm rot="17400000">
            <a:off x="4024998" y="3336796"/>
            <a:ext cx="873965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 err="1" smtClean="0">
                <a:solidFill>
                  <a:schemeClr val="tx2"/>
                </a:solidFill>
              </a:rPr>
              <a:t>Elite</a:t>
            </a:r>
            <a:r>
              <a:rPr lang="sv-SE" sz="1200" b="1" dirty="0" smtClean="0">
                <a:solidFill>
                  <a:schemeClr val="tx2"/>
                </a:solidFill>
              </a:rPr>
              <a:t> </a:t>
            </a:r>
            <a:r>
              <a:rPr lang="sv-SE" sz="1200" b="1" dirty="0" err="1" smtClean="0">
                <a:solidFill>
                  <a:schemeClr val="tx2"/>
                </a:solidFill>
              </a:rPr>
              <a:t>Hotel</a:t>
            </a:r>
            <a:r>
              <a:rPr lang="sv-SE" sz="1200" b="1" dirty="0" smtClean="0">
                <a:solidFill>
                  <a:schemeClr val="tx2"/>
                </a:solidFill>
              </a:rPr>
              <a:t> Cup</a:t>
            </a:r>
            <a:endParaRPr lang="sv-SE" sz="1200" b="1" dirty="0">
              <a:solidFill>
                <a:schemeClr val="tx2"/>
              </a:solidFill>
            </a:endParaRPr>
          </a:p>
          <a:p>
            <a:endParaRPr lang="sv-SE" sz="1200" b="1" dirty="0">
              <a:solidFill>
                <a:schemeClr val="tx2"/>
              </a:solidFill>
            </a:endParaRPr>
          </a:p>
          <a:p>
            <a:endParaRPr lang="sv-SE" sz="1200" b="1" dirty="0">
              <a:solidFill>
                <a:schemeClr val="tx2"/>
              </a:solidFill>
            </a:endParaRP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AE2D93A2-9E40-48C8-B834-E7A94F2776FD}"/>
              </a:ext>
            </a:extLst>
          </p:cNvPr>
          <p:cNvSpPr txBox="1"/>
          <p:nvPr/>
        </p:nvSpPr>
        <p:spPr>
          <a:xfrm rot="17400000">
            <a:off x="2519360" y="3394960"/>
            <a:ext cx="1257207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 smtClean="0">
                <a:solidFill>
                  <a:schemeClr val="tx2"/>
                </a:solidFill>
              </a:rPr>
              <a:t>ÖSK-dagen</a:t>
            </a:r>
            <a:endParaRPr lang="sv-SE" sz="1200" b="1" dirty="0">
              <a:solidFill>
                <a:schemeClr val="tx2"/>
              </a:solidFill>
            </a:endParaRP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AE2D93A2-9E40-48C8-B834-E7A94F2776FD}"/>
              </a:ext>
            </a:extLst>
          </p:cNvPr>
          <p:cNvSpPr txBox="1"/>
          <p:nvPr/>
        </p:nvSpPr>
        <p:spPr>
          <a:xfrm rot="17400000">
            <a:off x="5204748" y="3327607"/>
            <a:ext cx="1026056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 smtClean="0">
                <a:solidFill>
                  <a:schemeClr val="tx2"/>
                </a:solidFill>
              </a:rPr>
              <a:t>Örebrocupen </a:t>
            </a:r>
          </a:p>
          <a:p>
            <a:pPr algn="ctr"/>
            <a:r>
              <a:rPr lang="sv-SE" sz="1200" b="1" dirty="0" smtClean="0">
                <a:solidFill>
                  <a:schemeClr val="tx2"/>
                </a:solidFill>
              </a:rPr>
              <a:t>Handboll</a:t>
            </a:r>
            <a:endParaRPr lang="sv-SE" sz="1200" b="1" dirty="0">
              <a:solidFill>
                <a:schemeClr val="tx2"/>
              </a:solidFill>
            </a:endParaRPr>
          </a:p>
          <a:p>
            <a:endParaRPr lang="sv-SE" sz="1200" b="1" dirty="0">
              <a:solidFill>
                <a:schemeClr val="tx2"/>
              </a:solidFill>
            </a:endParaRPr>
          </a:p>
          <a:p>
            <a:endParaRPr lang="sv-SE" sz="1200" b="1" dirty="0">
              <a:solidFill>
                <a:schemeClr val="tx2"/>
              </a:solidFill>
            </a:endParaRP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AE2D93A2-9E40-48C8-B834-E7A94F2776FD}"/>
              </a:ext>
            </a:extLst>
          </p:cNvPr>
          <p:cNvSpPr txBox="1"/>
          <p:nvPr/>
        </p:nvSpPr>
        <p:spPr>
          <a:xfrm rot="17400000">
            <a:off x="6578340" y="3368057"/>
            <a:ext cx="95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 smtClean="0">
                <a:solidFill>
                  <a:schemeClr val="tx2"/>
                </a:solidFill>
              </a:rPr>
              <a:t>Kosa Natta</a:t>
            </a:r>
            <a:endParaRPr lang="sv-SE" sz="1200" b="1" dirty="0">
              <a:solidFill>
                <a:schemeClr val="tx2"/>
              </a:solidFill>
            </a:endParaRPr>
          </a:p>
          <a:p>
            <a:endParaRPr lang="sv-SE" sz="1200" b="1" dirty="0">
              <a:solidFill>
                <a:schemeClr val="tx2"/>
              </a:solidFill>
            </a:endParaRPr>
          </a:p>
        </p:txBody>
      </p:sp>
      <p:sp>
        <p:nvSpPr>
          <p:cNvPr id="3" name="textruta 2"/>
          <p:cNvSpPr txBox="1">
            <a:spLocks/>
          </p:cNvSpPr>
          <p:nvPr/>
        </p:nvSpPr>
        <p:spPr>
          <a:xfrm>
            <a:off x="127659" y="4145426"/>
            <a:ext cx="1008000" cy="172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050" b="1" u="sng" dirty="0" smtClean="0"/>
              <a:t>Broman Cup </a:t>
            </a:r>
            <a:r>
              <a:rPr lang="sv-SE" sz="1100" b="1" u="sng" dirty="0" smtClean="0"/>
              <a:t/>
            </a:r>
            <a:br>
              <a:rPr lang="sv-SE" sz="1100" b="1" u="sng" dirty="0" smtClean="0"/>
            </a:br>
            <a:endParaRPr lang="sv-SE" sz="700" b="1" u="sng" dirty="0"/>
          </a:p>
          <a:p>
            <a:r>
              <a:rPr lang="sv-SE" sz="800" b="1" dirty="0" smtClean="0"/>
              <a:t>Idrott: </a:t>
            </a:r>
            <a:r>
              <a:rPr lang="sv-SE" sz="800" dirty="0" smtClean="0"/>
              <a:t>Bandy</a:t>
            </a:r>
            <a:br>
              <a:rPr lang="sv-SE" sz="800" dirty="0" smtClean="0"/>
            </a:br>
            <a:endParaRPr lang="sv-SE" sz="800" dirty="0" smtClean="0"/>
          </a:p>
          <a:p>
            <a:endParaRPr lang="sv-SE" sz="800" dirty="0" smtClean="0"/>
          </a:p>
          <a:p>
            <a:endParaRPr lang="sv-SE" sz="800" dirty="0" smtClean="0"/>
          </a:p>
          <a:p>
            <a:endParaRPr lang="sv-SE" sz="800" dirty="0" smtClean="0"/>
          </a:p>
          <a:p>
            <a:endParaRPr lang="sv-SE" sz="800" b="1" dirty="0" smtClean="0"/>
          </a:p>
          <a:p>
            <a:endParaRPr lang="sv-SE" sz="800" b="1" dirty="0" smtClean="0"/>
          </a:p>
          <a:p>
            <a:r>
              <a:rPr lang="sv-SE" sz="800" b="1" dirty="0" smtClean="0"/>
              <a:t>Arbetande sektioner:</a:t>
            </a:r>
          </a:p>
          <a:p>
            <a:r>
              <a:rPr lang="sv-SE" sz="800" dirty="0" smtClean="0"/>
              <a:t>Bandy</a:t>
            </a:r>
            <a:endParaRPr lang="sv-SE" sz="800" dirty="0"/>
          </a:p>
        </p:txBody>
      </p:sp>
      <p:sp>
        <p:nvSpPr>
          <p:cNvPr id="49" name="textruta 48"/>
          <p:cNvSpPr txBox="1">
            <a:spLocks/>
          </p:cNvSpPr>
          <p:nvPr/>
        </p:nvSpPr>
        <p:spPr>
          <a:xfrm>
            <a:off x="1124115" y="4145424"/>
            <a:ext cx="936000" cy="172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050" b="1" u="sng" dirty="0" smtClean="0"/>
              <a:t>Örebrocupen Innebandy</a:t>
            </a:r>
            <a:endParaRPr lang="sv-SE" sz="1100" b="1" u="sng" dirty="0" smtClean="0"/>
          </a:p>
          <a:p>
            <a:endParaRPr lang="sv-SE" sz="800" b="1" dirty="0" smtClean="0"/>
          </a:p>
          <a:p>
            <a:r>
              <a:rPr lang="sv-SE" sz="800" b="1" dirty="0" smtClean="0"/>
              <a:t>Idrott</a:t>
            </a:r>
            <a:r>
              <a:rPr lang="sv-SE" sz="800" b="1" dirty="0"/>
              <a:t>: </a:t>
            </a:r>
            <a:r>
              <a:rPr lang="sv-SE" sz="800" dirty="0" smtClean="0"/>
              <a:t>Innebandy</a:t>
            </a:r>
            <a:br>
              <a:rPr lang="sv-SE" sz="800" dirty="0" smtClean="0"/>
            </a:br>
            <a:r>
              <a:rPr lang="sv-SE" sz="800" dirty="0" smtClean="0"/>
              <a:t>Datum: 3-5 April</a:t>
            </a:r>
          </a:p>
          <a:p>
            <a:endParaRPr lang="sv-SE" sz="800" dirty="0" smtClean="0"/>
          </a:p>
          <a:p>
            <a:endParaRPr lang="sv-SE" sz="800" dirty="0"/>
          </a:p>
          <a:p>
            <a:r>
              <a:rPr lang="sv-SE" sz="800" b="1" dirty="0"/>
              <a:t>Arbetande sektioner:</a:t>
            </a:r>
          </a:p>
          <a:p>
            <a:r>
              <a:rPr lang="sv-SE" sz="800" dirty="0" smtClean="0"/>
              <a:t>Handboll</a:t>
            </a:r>
            <a:endParaRPr lang="sv-SE" sz="800" dirty="0"/>
          </a:p>
          <a:p>
            <a:r>
              <a:rPr lang="sv-SE" sz="800" dirty="0" smtClean="0"/>
              <a:t>Fotboll</a:t>
            </a:r>
          </a:p>
          <a:p>
            <a:r>
              <a:rPr lang="sv-SE" sz="800" dirty="0" smtClean="0"/>
              <a:t>Innebandy</a:t>
            </a:r>
            <a:endParaRPr lang="sv-SE" sz="800" dirty="0"/>
          </a:p>
        </p:txBody>
      </p:sp>
      <p:sp>
        <p:nvSpPr>
          <p:cNvPr id="50" name="textruta 49"/>
          <p:cNvSpPr txBox="1">
            <a:spLocks/>
          </p:cNvSpPr>
          <p:nvPr/>
        </p:nvSpPr>
        <p:spPr>
          <a:xfrm>
            <a:off x="3956235" y="4145424"/>
            <a:ext cx="1008000" cy="172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050" b="1" u="sng" dirty="0" err="1" smtClean="0"/>
              <a:t>Elite</a:t>
            </a:r>
            <a:r>
              <a:rPr lang="sv-SE" sz="1050" b="1" u="sng" dirty="0" smtClean="0"/>
              <a:t> </a:t>
            </a:r>
            <a:r>
              <a:rPr lang="sv-SE" sz="1050" b="1" u="sng" dirty="0" err="1" smtClean="0"/>
              <a:t>Hotel</a:t>
            </a:r>
            <a:r>
              <a:rPr lang="sv-SE" sz="1050" b="1" u="sng" dirty="0" smtClean="0"/>
              <a:t> Cup</a:t>
            </a:r>
            <a:r>
              <a:rPr lang="sv-SE" sz="1100" b="1" u="sng" dirty="0" smtClean="0"/>
              <a:t> </a:t>
            </a:r>
            <a:br>
              <a:rPr lang="sv-SE" sz="1100" b="1" u="sng" dirty="0" smtClean="0"/>
            </a:br>
            <a:endParaRPr lang="sv-SE" sz="800" b="1" u="sng" dirty="0"/>
          </a:p>
          <a:p>
            <a:r>
              <a:rPr lang="sv-SE" sz="800" b="1" dirty="0" smtClean="0"/>
              <a:t>Idrott: </a:t>
            </a:r>
            <a:r>
              <a:rPr lang="sv-SE" sz="800" dirty="0" smtClean="0"/>
              <a:t>Fotboll</a:t>
            </a:r>
            <a:br>
              <a:rPr lang="sv-SE" sz="800" dirty="0" smtClean="0"/>
            </a:br>
            <a:endParaRPr lang="sv-SE" sz="800" dirty="0"/>
          </a:p>
          <a:p>
            <a:endParaRPr lang="sv-SE" sz="800" b="1" dirty="0" smtClean="0"/>
          </a:p>
          <a:p>
            <a:endParaRPr lang="sv-SE" sz="800" b="1" dirty="0"/>
          </a:p>
          <a:p>
            <a:endParaRPr lang="sv-SE" sz="800" b="1" dirty="0" smtClean="0"/>
          </a:p>
          <a:p>
            <a:r>
              <a:rPr lang="sv-SE" sz="800" b="1" dirty="0" smtClean="0"/>
              <a:t>Arbetande </a:t>
            </a:r>
            <a:r>
              <a:rPr lang="sv-SE" sz="800" b="1" dirty="0"/>
              <a:t>sektioner:</a:t>
            </a:r>
          </a:p>
          <a:p>
            <a:r>
              <a:rPr lang="sv-SE" sz="800" dirty="0" smtClean="0"/>
              <a:t>Fotboll</a:t>
            </a:r>
            <a:endParaRPr lang="sv-SE" sz="800" dirty="0"/>
          </a:p>
        </p:txBody>
      </p:sp>
      <p:sp>
        <p:nvSpPr>
          <p:cNvPr id="51" name="textruta 50"/>
          <p:cNvSpPr txBox="1">
            <a:spLocks/>
          </p:cNvSpPr>
          <p:nvPr/>
        </p:nvSpPr>
        <p:spPr>
          <a:xfrm>
            <a:off x="5964581" y="4145424"/>
            <a:ext cx="1008000" cy="172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050" b="1" u="sng" dirty="0" smtClean="0"/>
              <a:t>Örebrocupen Handboll</a:t>
            </a:r>
            <a:r>
              <a:rPr lang="sv-SE" sz="1100" b="1" u="sng" dirty="0" smtClean="0"/>
              <a:t/>
            </a:r>
            <a:br>
              <a:rPr lang="sv-SE" sz="1100" b="1" u="sng" dirty="0" smtClean="0"/>
            </a:br>
            <a:endParaRPr lang="sv-SE" sz="800" b="1" dirty="0"/>
          </a:p>
          <a:p>
            <a:r>
              <a:rPr lang="sv-SE" sz="800" b="1" dirty="0" smtClean="0"/>
              <a:t>Idrott</a:t>
            </a:r>
            <a:r>
              <a:rPr lang="sv-SE" sz="800" b="1" dirty="0"/>
              <a:t>: </a:t>
            </a:r>
            <a:r>
              <a:rPr lang="sv-SE" sz="800" dirty="0" smtClean="0"/>
              <a:t>Handboll</a:t>
            </a:r>
          </a:p>
          <a:p>
            <a:endParaRPr lang="sv-SE" sz="800" b="1" dirty="0" smtClean="0"/>
          </a:p>
          <a:p>
            <a:endParaRPr lang="sv-SE" sz="800" dirty="0"/>
          </a:p>
          <a:p>
            <a:endParaRPr lang="sv-SE" sz="800" b="1" dirty="0" smtClean="0"/>
          </a:p>
          <a:p>
            <a:endParaRPr lang="sv-SE" sz="800" b="1" dirty="0"/>
          </a:p>
          <a:p>
            <a:r>
              <a:rPr lang="sv-SE" sz="800" b="1" dirty="0" smtClean="0"/>
              <a:t>Arbetande </a:t>
            </a:r>
            <a:r>
              <a:rPr lang="sv-SE" sz="800" b="1" dirty="0"/>
              <a:t>sektioner:</a:t>
            </a:r>
          </a:p>
          <a:p>
            <a:r>
              <a:rPr lang="sv-SE" sz="800" dirty="0"/>
              <a:t>Handboll</a:t>
            </a:r>
          </a:p>
          <a:p>
            <a:endParaRPr lang="sv-SE" sz="800" dirty="0"/>
          </a:p>
        </p:txBody>
      </p:sp>
      <p:sp>
        <p:nvSpPr>
          <p:cNvPr id="52" name="textruta 51"/>
          <p:cNvSpPr txBox="1">
            <a:spLocks noChangeAspect="1"/>
          </p:cNvSpPr>
          <p:nvPr/>
        </p:nvSpPr>
        <p:spPr>
          <a:xfrm>
            <a:off x="6975002" y="4145424"/>
            <a:ext cx="920225" cy="172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050" b="1" u="sng" dirty="0" smtClean="0"/>
              <a:t>Thomas Nordahl Cup</a:t>
            </a:r>
            <a:r>
              <a:rPr lang="sv-SE" sz="1100" b="1" u="sng" dirty="0" smtClean="0"/>
              <a:t/>
            </a:r>
            <a:br>
              <a:rPr lang="sv-SE" sz="1100" b="1" u="sng" dirty="0" smtClean="0"/>
            </a:br>
            <a:endParaRPr lang="sv-SE" sz="800" b="1" u="sng" dirty="0"/>
          </a:p>
          <a:p>
            <a:r>
              <a:rPr lang="sv-SE" sz="800" b="1" dirty="0" smtClean="0"/>
              <a:t>Idrott</a:t>
            </a:r>
            <a:r>
              <a:rPr lang="sv-SE" sz="800" b="1" dirty="0"/>
              <a:t>: </a:t>
            </a:r>
            <a:r>
              <a:rPr lang="sv-SE" sz="800" dirty="0" smtClean="0"/>
              <a:t>Fotboll</a:t>
            </a:r>
          </a:p>
          <a:p>
            <a:r>
              <a:rPr lang="sv-SE" sz="800" b="1" dirty="0" smtClean="0"/>
              <a:t>Datum: 3-4/10 </a:t>
            </a:r>
            <a:br>
              <a:rPr lang="sv-SE" sz="800" b="1" dirty="0" smtClean="0"/>
            </a:br>
            <a:r>
              <a:rPr lang="sv-SE" sz="800" b="1" dirty="0" smtClean="0"/>
              <a:t>samt  10-11/10</a:t>
            </a:r>
          </a:p>
          <a:p>
            <a:r>
              <a:rPr lang="sv-SE" sz="800" dirty="0"/>
              <a:t/>
            </a:r>
            <a:br>
              <a:rPr lang="sv-SE" sz="800" dirty="0"/>
            </a:br>
            <a:endParaRPr lang="sv-SE" sz="800" dirty="0" smtClean="0"/>
          </a:p>
          <a:p>
            <a:r>
              <a:rPr lang="sv-SE" sz="800" b="1" dirty="0" smtClean="0"/>
              <a:t>Arbetande </a:t>
            </a:r>
            <a:r>
              <a:rPr lang="sv-SE" sz="800" b="1" dirty="0"/>
              <a:t>sektioner:</a:t>
            </a:r>
          </a:p>
          <a:p>
            <a:r>
              <a:rPr lang="sv-SE" sz="800" dirty="0"/>
              <a:t>Fotboll</a:t>
            </a:r>
          </a:p>
          <a:p>
            <a:r>
              <a:rPr lang="sv-SE" sz="800" dirty="0" smtClean="0"/>
              <a:t>Innebandy</a:t>
            </a:r>
            <a:r>
              <a:rPr lang="sv-SE" sz="800" b="1" dirty="0" smtClean="0"/>
              <a:t/>
            </a:r>
            <a:br>
              <a:rPr lang="sv-SE" sz="800" b="1" dirty="0" smtClean="0"/>
            </a:br>
            <a:r>
              <a:rPr lang="sv-SE" sz="800" dirty="0" smtClean="0"/>
              <a:t/>
            </a:r>
            <a:br>
              <a:rPr lang="sv-SE" sz="800" dirty="0" smtClean="0"/>
            </a:br>
            <a:endParaRPr lang="sv-SE" sz="800" dirty="0"/>
          </a:p>
        </p:txBody>
      </p:sp>
      <p:sp>
        <p:nvSpPr>
          <p:cNvPr id="53" name="textruta 52"/>
          <p:cNvSpPr txBox="1">
            <a:spLocks/>
          </p:cNvSpPr>
          <p:nvPr/>
        </p:nvSpPr>
        <p:spPr>
          <a:xfrm>
            <a:off x="7895227" y="4145424"/>
            <a:ext cx="1008000" cy="172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050" b="1" u="sng" dirty="0" smtClean="0"/>
              <a:t>KOSA natta</a:t>
            </a:r>
            <a:r>
              <a:rPr lang="sv-SE" sz="1100" b="1" u="sng" dirty="0" smtClean="0"/>
              <a:t/>
            </a:r>
            <a:br>
              <a:rPr lang="sv-SE" sz="1100" b="1" u="sng" dirty="0" smtClean="0"/>
            </a:br>
            <a:endParaRPr lang="sv-SE" sz="800" b="1" u="sng" dirty="0"/>
          </a:p>
          <a:p>
            <a:r>
              <a:rPr lang="sv-SE" sz="800" b="1" dirty="0" smtClean="0"/>
              <a:t>Idrott</a:t>
            </a:r>
            <a:r>
              <a:rPr lang="sv-SE" sz="800" b="1" dirty="0"/>
              <a:t>: </a:t>
            </a:r>
            <a:r>
              <a:rPr lang="sv-SE" sz="800" dirty="0"/>
              <a:t>Bandy</a:t>
            </a:r>
            <a:r>
              <a:rPr lang="sv-SE" sz="800" dirty="0" smtClean="0"/>
              <a:t/>
            </a:r>
            <a:br>
              <a:rPr lang="sv-SE" sz="800" dirty="0" smtClean="0"/>
            </a:br>
            <a:endParaRPr lang="sv-SE" sz="800" dirty="0" smtClean="0"/>
          </a:p>
          <a:p>
            <a:endParaRPr lang="sv-SE" sz="800" dirty="0" smtClean="0"/>
          </a:p>
          <a:p>
            <a:r>
              <a:rPr lang="sv-SE" sz="800" b="1" dirty="0"/>
              <a:t>Arbetande sektioner:</a:t>
            </a:r>
          </a:p>
          <a:p>
            <a:r>
              <a:rPr lang="sv-SE" sz="800" dirty="0" smtClean="0"/>
              <a:t>Bandy</a:t>
            </a:r>
            <a:endParaRPr lang="sv-SE" sz="800" dirty="0"/>
          </a:p>
        </p:txBody>
      </p:sp>
      <p:sp>
        <p:nvSpPr>
          <p:cNvPr id="54" name="textruta 53"/>
          <p:cNvSpPr txBox="1">
            <a:spLocks/>
          </p:cNvSpPr>
          <p:nvPr/>
        </p:nvSpPr>
        <p:spPr>
          <a:xfrm>
            <a:off x="2065584" y="4145425"/>
            <a:ext cx="936000" cy="172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050" b="1" u="sng" dirty="0" smtClean="0"/>
              <a:t>ÖSK-dagen</a:t>
            </a:r>
            <a:endParaRPr lang="sv-SE" sz="900" b="1" u="sng" dirty="0" smtClean="0"/>
          </a:p>
          <a:p>
            <a:endParaRPr lang="sv-SE" sz="800" b="1" dirty="0" smtClean="0"/>
          </a:p>
          <a:p>
            <a:r>
              <a:rPr lang="sv-SE" sz="800" b="1" dirty="0" smtClean="0"/>
              <a:t>Idrott: </a:t>
            </a:r>
            <a:r>
              <a:rPr lang="sv-SE" sz="800" dirty="0" smtClean="0"/>
              <a:t>Alla idrotter</a:t>
            </a:r>
          </a:p>
          <a:p>
            <a:endParaRPr lang="sv-SE" sz="800" b="1" dirty="0"/>
          </a:p>
          <a:p>
            <a:endParaRPr lang="sv-SE" sz="800" dirty="0" smtClean="0"/>
          </a:p>
          <a:p>
            <a:r>
              <a:rPr lang="sv-SE" sz="800" b="1" dirty="0" smtClean="0"/>
              <a:t/>
            </a:r>
            <a:br>
              <a:rPr lang="sv-SE" sz="800" b="1" dirty="0" smtClean="0"/>
            </a:br>
            <a:r>
              <a:rPr lang="sv-SE" sz="800" dirty="0" smtClean="0"/>
              <a:t/>
            </a:r>
            <a:br>
              <a:rPr lang="sv-SE" sz="800" dirty="0" smtClean="0"/>
            </a:br>
            <a:endParaRPr lang="sv-SE" sz="800" dirty="0"/>
          </a:p>
        </p:txBody>
      </p:sp>
      <p:sp>
        <p:nvSpPr>
          <p:cNvPr id="55" name="textruta 54"/>
          <p:cNvSpPr txBox="1">
            <a:spLocks/>
          </p:cNvSpPr>
          <p:nvPr/>
        </p:nvSpPr>
        <p:spPr>
          <a:xfrm>
            <a:off x="3006415" y="4145424"/>
            <a:ext cx="936000" cy="172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050" b="1" u="sng" dirty="0" smtClean="0"/>
              <a:t>Fotbollsskola</a:t>
            </a:r>
            <a:r>
              <a:rPr lang="sv-SE" sz="1000" b="1" u="sng" dirty="0" smtClean="0"/>
              <a:t> </a:t>
            </a:r>
            <a:endParaRPr lang="sv-SE" sz="1100" b="1" u="sng" dirty="0" smtClean="0"/>
          </a:p>
          <a:p>
            <a:endParaRPr lang="sv-SE" sz="800" b="1" dirty="0" smtClean="0"/>
          </a:p>
          <a:p>
            <a:r>
              <a:rPr lang="sv-SE" sz="800" b="1" dirty="0" smtClean="0"/>
              <a:t>Idrott: </a:t>
            </a:r>
            <a:r>
              <a:rPr lang="sv-SE" sz="800" dirty="0" smtClean="0"/>
              <a:t>Barnidrott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AE2D93A2-9E40-48C8-B834-E7A94F2776FD}"/>
              </a:ext>
            </a:extLst>
          </p:cNvPr>
          <p:cNvSpPr txBox="1"/>
          <p:nvPr/>
        </p:nvSpPr>
        <p:spPr>
          <a:xfrm rot="17400000">
            <a:off x="3211640" y="3356488"/>
            <a:ext cx="1075768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solidFill>
                  <a:schemeClr val="tx2"/>
                </a:solidFill>
              </a:rPr>
              <a:t>Fotbollsskola</a:t>
            </a:r>
            <a:endParaRPr lang="sv-SE" sz="1200" b="1" dirty="0">
              <a:solidFill>
                <a:schemeClr val="tx2"/>
              </a:solidFill>
            </a:endParaRP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AE2D93A2-9E40-48C8-B834-E7A94F2776FD}"/>
              </a:ext>
            </a:extLst>
          </p:cNvPr>
          <p:cNvSpPr txBox="1"/>
          <p:nvPr/>
        </p:nvSpPr>
        <p:spPr>
          <a:xfrm rot="17400000">
            <a:off x="4440647" y="3318431"/>
            <a:ext cx="1230824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tx2"/>
                </a:solidFill>
              </a:rPr>
              <a:t>Fotbollsskola</a:t>
            </a:r>
          </a:p>
        </p:txBody>
      </p:sp>
      <p:sp>
        <p:nvSpPr>
          <p:cNvPr id="62" name="textruta 61"/>
          <p:cNvSpPr txBox="1">
            <a:spLocks/>
          </p:cNvSpPr>
          <p:nvPr/>
        </p:nvSpPr>
        <p:spPr>
          <a:xfrm>
            <a:off x="4961975" y="4145424"/>
            <a:ext cx="1008000" cy="172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050" b="1" u="sng" dirty="0" smtClean="0"/>
              <a:t>Fotbollsskola </a:t>
            </a:r>
            <a:r>
              <a:rPr lang="sv-SE" sz="1100" b="1" u="sng" dirty="0" smtClean="0"/>
              <a:t/>
            </a:r>
            <a:br>
              <a:rPr lang="sv-SE" sz="1100" b="1" u="sng" dirty="0" smtClean="0"/>
            </a:br>
            <a:endParaRPr lang="sv-SE" sz="800" b="1" dirty="0"/>
          </a:p>
          <a:p>
            <a:r>
              <a:rPr lang="sv-SE" sz="800" b="1" dirty="0" smtClean="0"/>
              <a:t>Idrott</a:t>
            </a:r>
            <a:r>
              <a:rPr lang="sv-SE" sz="800" b="1" dirty="0"/>
              <a:t>: </a:t>
            </a:r>
            <a:r>
              <a:rPr lang="sv-SE" sz="800" dirty="0" smtClean="0"/>
              <a:t>Barnidrott</a:t>
            </a:r>
          </a:p>
        </p:txBody>
      </p:sp>
      <p:sp>
        <p:nvSpPr>
          <p:cNvPr id="63" name="textruta 62"/>
          <p:cNvSpPr txBox="1"/>
          <p:nvPr/>
        </p:nvSpPr>
        <p:spPr>
          <a:xfrm>
            <a:off x="3385609" y="1222511"/>
            <a:ext cx="936000" cy="864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900" b="1" u="sng" dirty="0" err="1"/>
              <a:t>Bollkul</a:t>
            </a:r>
            <a:r>
              <a:rPr lang="sv-SE" sz="900" b="1" u="sng" dirty="0"/>
              <a:t> </a:t>
            </a:r>
            <a:br>
              <a:rPr lang="sv-SE" sz="900" b="1" u="sng" dirty="0"/>
            </a:br>
            <a:r>
              <a:rPr lang="sv-SE" sz="675" b="1" u="sng" dirty="0"/>
              <a:t/>
            </a:r>
            <a:br>
              <a:rPr lang="sv-SE" sz="675" b="1" u="sng" dirty="0"/>
            </a:br>
            <a:endParaRPr lang="sv-SE" sz="1050" dirty="0"/>
          </a:p>
        </p:txBody>
      </p:sp>
      <p:sp>
        <p:nvSpPr>
          <p:cNvPr id="65" name="textruta 64"/>
          <p:cNvSpPr txBox="1"/>
          <p:nvPr/>
        </p:nvSpPr>
        <p:spPr>
          <a:xfrm>
            <a:off x="5283403" y="1221672"/>
            <a:ext cx="936000" cy="864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900" b="1" u="sng" dirty="0" smtClean="0"/>
              <a:t>Örebrocupen </a:t>
            </a:r>
            <a:r>
              <a:rPr lang="sv-SE" sz="900" b="1" u="sng" dirty="0" err="1"/>
              <a:t>Futsal</a:t>
            </a:r>
            <a:r>
              <a:rPr lang="sv-SE" sz="900" b="1" u="sng" dirty="0"/>
              <a:t> </a:t>
            </a:r>
            <a:endParaRPr lang="sv-SE" sz="900" b="1" u="sng" dirty="0" smtClean="0"/>
          </a:p>
          <a:p>
            <a:pPr algn="ctr"/>
            <a:endParaRPr lang="sv-SE" sz="900" b="1" u="sng" dirty="0"/>
          </a:p>
          <a:p>
            <a:r>
              <a:rPr lang="sv-SE" sz="900" b="1" dirty="0"/>
              <a:t>Arbetande sektioner:</a:t>
            </a:r>
          </a:p>
          <a:p>
            <a:r>
              <a:rPr lang="sv-SE" sz="900" dirty="0"/>
              <a:t>Fotboll</a:t>
            </a:r>
          </a:p>
          <a:p>
            <a:pPr algn="ctr"/>
            <a:r>
              <a:rPr lang="sv-SE" sz="900" b="1" u="sng" dirty="0"/>
              <a:t/>
            </a:r>
            <a:br>
              <a:rPr lang="sv-SE" sz="900" b="1" u="sng" dirty="0"/>
            </a:br>
            <a:endParaRPr lang="sv-SE" sz="900" b="1" u="sng" dirty="0"/>
          </a:p>
          <a:p>
            <a:endParaRPr lang="sv-SE" sz="675" b="1" dirty="0"/>
          </a:p>
        </p:txBody>
      </p:sp>
      <p:sp>
        <p:nvSpPr>
          <p:cNvPr id="66" name="textruta 65"/>
          <p:cNvSpPr txBox="1"/>
          <p:nvPr/>
        </p:nvSpPr>
        <p:spPr>
          <a:xfrm>
            <a:off x="4332928" y="1221672"/>
            <a:ext cx="936000" cy="864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900" b="1" u="sng" dirty="0" smtClean="0"/>
              <a:t>Skridskokul</a:t>
            </a:r>
            <a:r>
              <a:rPr lang="sv-SE" sz="900" b="1" u="sng" dirty="0"/>
              <a:t/>
            </a:r>
            <a:br>
              <a:rPr lang="sv-SE" sz="900" b="1" u="sng" dirty="0"/>
            </a:br>
            <a:r>
              <a:rPr lang="sv-SE" sz="1050" dirty="0"/>
              <a:t/>
            </a:r>
            <a:br>
              <a:rPr lang="sv-SE" sz="1050" dirty="0"/>
            </a:br>
            <a:endParaRPr lang="sv-SE" sz="1050" dirty="0"/>
          </a:p>
        </p:txBody>
      </p:sp>
      <p:sp>
        <p:nvSpPr>
          <p:cNvPr id="67" name="textruta 66"/>
          <p:cNvSpPr txBox="1"/>
          <p:nvPr/>
        </p:nvSpPr>
        <p:spPr>
          <a:xfrm>
            <a:off x="2449609" y="1221672"/>
            <a:ext cx="936000" cy="864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900" b="1" u="sng" dirty="0" smtClean="0"/>
              <a:t>Örebrocupen </a:t>
            </a:r>
            <a:r>
              <a:rPr lang="sv-SE" sz="900" b="1" u="sng" dirty="0"/>
              <a:t>Fotboll </a:t>
            </a:r>
            <a:endParaRPr lang="sv-SE" sz="800" dirty="0"/>
          </a:p>
          <a:p>
            <a:r>
              <a:rPr lang="sv-SE" sz="800" b="1" dirty="0"/>
              <a:t>Arbetande sektioner:</a:t>
            </a:r>
          </a:p>
          <a:p>
            <a:r>
              <a:rPr lang="sv-SE" sz="800" dirty="0" smtClean="0"/>
              <a:t>Fotboll</a:t>
            </a:r>
          </a:p>
          <a:p>
            <a:r>
              <a:rPr lang="sv-SE" sz="800" b="1" dirty="0" smtClean="0"/>
              <a:t>Datum: 13-15/6</a:t>
            </a:r>
            <a:endParaRPr lang="sv-SE" sz="800" b="1" dirty="0"/>
          </a:p>
          <a:p>
            <a:r>
              <a:rPr lang="sv-SE" sz="800" dirty="0" smtClean="0"/>
              <a:t/>
            </a:r>
            <a:br>
              <a:rPr lang="sv-SE" sz="800" dirty="0" smtClean="0"/>
            </a:br>
            <a:r>
              <a:rPr lang="sv-SE" sz="600" b="1" dirty="0" smtClean="0"/>
              <a:t/>
            </a:r>
            <a:br>
              <a:rPr lang="sv-SE" sz="600" b="1" dirty="0" smtClean="0"/>
            </a:br>
            <a:endParaRPr lang="sv-SE" sz="600" dirty="0"/>
          </a:p>
        </p:txBody>
      </p:sp>
      <p:sp>
        <p:nvSpPr>
          <p:cNvPr id="71" name="Platshållare för innehåll 4"/>
          <p:cNvSpPr txBox="1">
            <a:spLocks/>
          </p:cNvSpPr>
          <p:nvPr/>
        </p:nvSpPr>
        <p:spPr>
          <a:xfrm>
            <a:off x="3751385" y="666547"/>
            <a:ext cx="5287108" cy="316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sv-S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endParaRPr lang="sv-SE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0852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352627" y="1177328"/>
            <a:ext cx="8501534" cy="1030691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Är 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ni intresserade av att, utöver era ideella uppdrag, jobba på något event i 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ÖSK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Ungdoms regi? Tjäna extra till lagkassan!</a:t>
            </a:r>
            <a:endParaRPr lang="sv-S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481320" y="5208314"/>
            <a:ext cx="7078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 mer info, kontakta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event@oskungdom.se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92608" y="2262777"/>
            <a:ext cx="90375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Arbetspositioner: Skolchef, 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Hall-/platschef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, Kioskpersonal, Städpersonal, </a:t>
            </a:r>
            <a:r>
              <a:rPr lang="sv-S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Matsalspersonal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182880" y="3229499"/>
            <a:ext cx="8666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Broman Cup,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Mars 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Örebrocupen Innebandy,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ÖSK-dagen, Maj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Örebrocupen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Handboll, September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Thomas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Nordahl Cup,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Oktober 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KOSA-natta,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38" y="4740346"/>
            <a:ext cx="2276227" cy="403217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50" y="3021620"/>
            <a:ext cx="1541633" cy="708904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291" y="3809140"/>
            <a:ext cx="1689474" cy="931206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57" y="4097808"/>
            <a:ext cx="1197541" cy="46676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60" y="3130255"/>
            <a:ext cx="1027736" cy="88407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4" t="15867" r="34909" b="21616"/>
          <a:stretch/>
        </p:blipFill>
        <p:spPr>
          <a:xfrm>
            <a:off x="6200721" y="3309382"/>
            <a:ext cx="1358849" cy="1321449"/>
          </a:xfrm>
          <a:prstGeom prst="rect">
            <a:avLst/>
          </a:prstGeom>
        </p:spPr>
      </p:pic>
      <p:sp>
        <p:nvSpPr>
          <p:cNvPr id="14" name="Rubrik 1"/>
          <p:cNvSpPr txBox="1">
            <a:spLocks/>
          </p:cNvSpPr>
          <p:nvPr/>
        </p:nvSpPr>
        <p:spPr>
          <a:xfrm>
            <a:off x="5000625" y="233119"/>
            <a:ext cx="4143375" cy="595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</a:t>
            </a:r>
            <a:endParaRPr lang="sv-S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7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6" y="827633"/>
            <a:ext cx="3686174" cy="519275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515225" y="365968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</a:rPr>
              <a:t>Klubbkväll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55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228600" y="1657351"/>
            <a:ext cx="8754254" cy="3448050"/>
          </a:xfrm>
        </p:spPr>
        <p:txBody>
          <a:bodyPr anchor="ctr">
            <a:normAutofit fontScale="25000" lnSpcReduction="20000"/>
          </a:bodyPr>
          <a:lstStyle/>
          <a:p>
            <a:pPr marL="0" indent="0" algn="ctr">
              <a:buNone/>
            </a:pPr>
            <a:endParaRPr lang="sv-S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v-S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Planera </a:t>
            </a:r>
            <a:r>
              <a:rPr lang="sv-SE" sz="9600" dirty="0">
                <a:latin typeface="Arial" panose="020B0604020202020204" pitchFamily="34" charset="0"/>
                <a:cs typeface="Arial" panose="020B0604020202020204" pitchFamily="34" charset="0"/>
              </a:rPr>
              <a:t>redan nu in </a:t>
            </a:r>
            <a:r>
              <a:rPr lang="sv-S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sv-SE" sz="9600" dirty="0">
                <a:latin typeface="Arial" panose="020B0604020202020204" pitchFamily="34" charset="0"/>
                <a:cs typeface="Arial" panose="020B0604020202020204" pitchFamily="34" charset="0"/>
              </a:rPr>
              <a:t>års </a:t>
            </a:r>
            <a:r>
              <a:rPr lang="sv-S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ÖSK-dag </a:t>
            </a:r>
            <a:r>
              <a:rPr lang="sv-SE" sz="9600" dirty="0">
                <a:latin typeface="Arial" panose="020B0604020202020204" pitchFamily="34" charset="0"/>
                <a:cs typeface="Arial" panose="020B0604020202020204" pitchFamily="34" charset="0"/>
              </a:rPr>
              <a:t>i kalendern</a:t>
            </a:r>
            <a:r>
              <a:rPr lang="sv-S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v-S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9600" dirty="0">
                <a:latin typeface="Arial" panose="020B0604020202020204" pitchFamily="34" charset="0"/>
                <a:cs typeface="Arial" panose="020B0604020202020204" pitchFamily="34" charset="0"/>
              </a:rPr>
              <a:t>En fullspäckad dag fylld med energi, </a:t>
            </a:r>
            <a:r>
              <a:rPr lang="sv-S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gemenskap </a:t>
            </a:r>
            <a:r>
              <a:rPr lang="sv-SE" sz="9600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lang="sv-S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glädje</a:t>
            </a:r>
            <a:r>
              <a:rPr lang="sv-SE" sz="9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v-SE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sv-SE" sz="9600" dirty="0">
                <a:latin typeface="Arial" panose="020B0604020202020204" pitchFamily="34" charset="0"/>
                <a:cs typeface="Arial" panose="020B0604020202020204" pitchFamily="34" charset="0"/>
              </a:rPr>
              <a:t>ser fram emot en fantastisk dag tillsammans med hela ÖSK </a:t>
            </a:r>
            <a:r>
              <a:rPr lang="sv-S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Ungdom</a:t>
            </a:r>
            <a:r>
              <a:rPr lang="sv-SE" sz="9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sv-S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9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Varmt </a:t>
            </a:r>
            <a:r>
              <a:rPr lang="sv-SE" sz="9600" b="1" dirty="0">
                <a:latin typeface="Arial" panose="020B0604020202020204" pitchFamily="34" charset="0"/>
                <a:cs typeface="Arial" panose="020B0604020202020204" pitchFamily="34" charset="0"/>
              </a:rPr>
              <a:t>välkomna!</a:t>
            </a:r>
          </a:p>
          <a:p>
            <a:pPr marL="0" indent="0">
              <a:spcBef>
                <a:spcPts val="0"/>
              </a:spcBef>
              <a:buNone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v-SE" sz="2600" dirty="0"/>
          </a:p>
          <a:p>
            <a:pPr marL="0" indent="0" algn="ctr">
              <a:buNone/>
            </a:pPr>
            <a:endParaRPr lang="sv-SE" sz="2400" dirty="0"/>
          </a:p>
        </p:txBody>
      </p:sp>
      <p:sp>
        <p:nvSpPr>
          <p:cNvPr id="2" name="textruta 1"/>
          <p:cNvSpPr txBox="1"/>
          <p:nvPr/>
        </p:nvSpPr>
        <p:spPr>
          <a:xfrm>
            <a:off x="1466850" y="98291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ÖSK-dagen 16 </a:t>
            </a:r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Maj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22"/>
          <a:stretch/>
        </p:blipFill>
        <p:spPr>
          <a:xfrm>
            <a:off x="4248150" y="3477509"/>
            <a:ext cx="3401964" cy="2390542"/>
          </a:xfrm>
          <a:prstGeom prst="rect">
            <a:avLst/>
          </a:prstGeom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5000625" y="233119"/>
            <a:ext cx="4143375" cy="595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ÖSK-dagen</a:t>
            </a:r>
            <a:endParaRPr lang="sv-S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rundade hörn 8"/>
          <p:cNvSpPr/>
          <p:nvPr/>
        </p:nvSpPr>
        <p:spPr>
          <a:xfrm>
            <a:off x="2001635" y="2047812"/>
            <a:ext cx="2340000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Tränare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Rektangel med rundade hörn 10"/>
          <p:cNvSpPr/>
          <p:nvPr/>
        </p:nvSpPr>
        <p:spPr>
          <a:xfrm>
            <a:off x="4588997" y="2047812"/>
            <a:ext cx="2340000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Lagledare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2" name="Rektangel med rundade hörn 11"/>
          <p:cNvSpPr/>
          <p:nvPr/>
        </p:nvSpPr>
        <p:spPr>
          <a:xfrm>
            <a:off x="4588997" y="3008386"/>
            <a:ext cx="2340000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Lagbyggare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9" name="Rektangel med rundade hörn 10">
            <a:extLst>
              <a:ext uri="{FF2B5EF4-FFF2-40B4-BE49-F238E27FC236}">
                <a16:creationId xmlns:a16="http://schemas.microsoft.com/office/drawing/2014/main" id="{2086627C-5B62-43E3-A317-BD8DF64B2C01}"/>
              </a:ext>
            </a:extLst>
          </p:cNvPr>
          <p:cNvSpPr/>
          <p:nvPr/>
        </p:nvSpPr>
        <p:spPr>
          <a:xfrm>
            <a:off x="2001635" y="3008386"/>
            <a:ext cx="2340000" cy="720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Ekonomiansvarig</a:t>
            </a:r>
            <a:endParaRPr lang="sv-S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ktangel med rundade hörn 21"/>
          <p:cNvSpPr/>
          <p:nvPr/>
        </p:nvSpPr>
        <p:spPr>
          <a:xfrm>
            <a:off x="4588997" y="3896953"/>
            <a:ext cx="2340000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Eventansvarig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3" name="Rektangel med rundade hörn 22"/>
          <p:cNvSpPr/>
          <p:nvPr/>
        </p:nvSpPr>
        <p:spPr>
          <a:xfrm>
            <a:off x="2001635" y="3896953"/>
            <a:ext cx="2340000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Försäljningsansvarig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4" name="Rektangel med rundade hörn 23"/>
          <p:cNvSpPr/>
          <p:nvPr/>
        </p:nvSpPr>
        <p:spPr>
          <a:xfrm>
            <a:off x="4588997" y="4752373"/>
            <a:ext cx="2340000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Sponsringsansvarig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5" name="Rektangel med rundade hörn 24"/>
          <p:cNvSpPr/>
          <p:nvPr/>
        </p:nvSpPr>
        <p:spPr>
          <a:xfrm>
            <a:off x="3400865" y="1061490"/>
            <a:ext cx="2340000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Idrottsansvarig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-1" y="5714499"/>
            <a:ext cx="6156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OBS! Personer kan ansvara för flera delar och flera personer kan dela på ansvar.</a:t>
            </a:r>
            <a:endParaRPr lang="sv-SE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ktangel med rundade hörn 25"/>
          <p:cNvSpPr/>
          <p:nvPr/>
        </p:nvSpPr>
        <p:spPr>
          <a:xfrm>
            <a:off x="2001635" y="4752373"/>
            <a:ext cx="2340000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Föräldraråd/spelarråd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4" name="Rubrik 1"/>
          <p:cNvSpPr txBox="1">
            <a:spLocks/>
          </p:cNvSpPr>
          <p:nvPr/>
        </p:nvSpPr>
        <p:spPr>
          <a:xfrm>
            <a:off x="5000625" y="233119"/>
            <a:ext cx="4143375" cy="595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Lagorganisation</a:t>
            </a:r>
            <a:endParaRPr lang="sv-S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492F06A-C4E7-4ADA-9022-32BB66E65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45" y="1594024"/>
            <a:ext cx="1986278" cy="1986278"/>
          </a:xfrm>
          <a:prstGeom prst="rect">
            <a:avLst/>
          </a:prstGeom>
        </p:spPr>
      </p:pic>
      <p:sp>
        <p:nvSpPr>
          <p:cNvPr id="17" name="Textfeld 2">
            <a:extLst>
              <a:ext uri="{FF2B5EF4-FFF2-40B4-BE49-F238E27FC236}">
                <a16:creationId xmlns:a16="http://schemas.microsoft.com/office/drawing/2014/main" id="{A20EE775-026A-4FB2-8889-38299ECF3C14}"/>
              </a:ext>
            </a:extLst>
          </p:cNvPr>
          <p:cNvSpPr txBox="1"/>
          <p:nvPr/>
        </p:nvSpPr>
        <p:spPr>
          <a:xfrm>
            <a:off x="5119998" y="3703697"/>
            <a:ext cx="1474648" cy="3462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77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" dirty="0" err="1">
                <a:solidFill>
                  <a:srgbClr val="000000"/>
                </a:solidFill>
                <a:latin typeface="Geogrotesque Medium" pitchFamily="34"/>
              </a:rPr>
              <a:t>teamGOAL</a:t>
            </a:r>
            <a:r>
              <a:rPr lang="en-US" sz="600" dirty="0">
                <a:solidFill>
                  <a:srgbClr val="000000"/>
                </a:solidFill>
                <a:latin typeface="Geogrotesque Medium" pitchFamily="34"/>
              </a:rPr>
              <a:t> Training 1/4 Zip Top</a:t>
            </a:r>
          </a:p>
          <a:p>
            <a:pPr defTabSz="68577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" dirty="0">
                <a:solidFill>
                  <a:srgbClr val="000000"/>
                </a:solidFill>
                <a:latin typeface="Geogrotesque Medium" pitchFamily="34"/>
              </a:rPr>
              <a:t>SR 656476 Size XS-XXL </a:t>
            </a:r>
          </a:p>
          <a:p>
            <a:pPr defTabSz="68577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600" dirty="0">
                <a:solidFill>
                  <a:srgbClr val="000000"/>
                </a:solidFill>
                <a:latin typeface="Geogrotesque Medium" pitchFamily="34"/>
              </a:rPr>
              <a:t>JR 656567 Size 116-164 </a:t>
            </a:r>
            <a:endParaRPr lang="en-US" sz="600" dirty="0">
              <a:solidFill>
                <a:srgbClr val="000000"/>
              </a:solidFill>
              <a:latin typeface="Geogrotesque Medium" pitchFamily="34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6C9F78F-9770-4746-A3C4-B7499FEB762F}"/>
              </a:ext>
            </a:extLst>
          </p:cNvPr>
          <p:cNvSpPr/>
          <p:nvPr/>
        </p:nvSpPr>
        <p:spPr>
          <a:xfrm>
            <a:off x="5908224" y="1710730"/>
            <a:ext cx="652529" cy="29957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dirty="0"/>
              <a:t>BUFFERT</a:t>
            </a:r>
            <a:endParaRPr lang="en-US" sz="6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D2A387B-BE38-4DB6-AAC6-FEFE0C74F8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6" y="4889308"/>
            <a:ext cx="1143409" cy="23325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28E764-1381-40DA-A963-90FA5C0D52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255" y="2287848"/>
            <a:ext cx="338386" cy="6903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78D8889-D67F-40D9-ADDF-72A3B121D611}"/>
              </a:ext>
            </a:extLst>
          </p:cNvPr>
          <p:cNvSpPr txBox="1"/>
          <p:nvPr/>
        </p:nvSpPr>
        <p:spPr>
          <a:xfrm>
            <a:off x="4904393" y="1302542"/>
            <a:ext cx="155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accent1"/>
                </a:solidFill>
              </a:rPr>
              <a:t>379:-/349:- ink KL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D67DE3-E68B-4E8D-8F02-B4D52B7BAF4A}"/>
              </a:ext>
            </a:extLst>
          </p:cNvPr>
          <p:cNvSpPr txBox="1"/>
          <p:nvPr/>
        </p:nvSpPr>
        <p:spPr>
          <a:xfrm>
            <a:off x="7244496" y="1316435"/>
            <a:ext cx="155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accent1"/>
                </a:solidFill>
              </a:rPr>
              <a:t>429:-/379:- ink KL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819B02-69B6-49CE-981E-20AC2C08794A}"/>
              </a:ext>
            </a:extLst>
          </p:cNvPr>
          <p:cNvSpPr txBox="1"/>
          <p:nvPr/>
        </p:nvSpPr>
        <p:spPr>
          <a:xfrm>
            <a:off x="277824" y="1348441"/>
            <a:ext cx="155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accent1"/>
                </a:solidFill>
              </a:rPr>
              <a:t>229:-/189:- ink KL</a:t>
            </a:r>
          </a:p>
        </p:txBody>
      </p:sp>
      <p:pic>
        <p:nvPicPr>
          <p:cNvPr id="40" name="Picture 39" descr="A picture containing transport, wheel&#10;&#10;Description generated with very high confidence">
            <a:extLst>
              <a:ext uri="{FF2B5EF4-FFF2-40B4-BE49-F238E27FC236}">
                <a16:creationId xmlns:a16="http://schemas.microsoft.com/office/drawing/2014/main" id="{8B536D7C-DB97-4243-A486-6305377601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144" y="4421400"/>
            <a:ext cx="1199180" cy="1168800"/>
          </a:xfrm>
          <a:prstGeom prst="rect">
            <a:avLst/>
          </a:prstGeom>
        </p:spPr>
      </p:pic>
      <p:grpSp>
        <p:nvGrpSpPr>
          <p:cNvPr id="10" name="Grupp 9"/>
          <p:cNvGrpSpPr/>
          <p:nvPr/>
        </p:nvGrpSpPr>
        <p:grpSpPr>
          <a:xfrm>
            <a:off x="6913441" y="1579541"/>
            <a:ext cx="2047857" cy="2425276"/>
            <a:chOff x="6913441" y="1579541"/>
            <a:chExt cx="2047857" cy="2425276"/>
          </a:xfrm>
        </p:grpSpPr>
        <p:pic>
          <p:nvPicPr>
            <p:cNvPr id="9" name="Picture 8" descr="A person wearing a suit and tie&#10;&#10;Description automatically generated">
              <a:extLst>
                <a:ext uri="{FF2B5EF4-FFF2-40B4-BE49-F238E27FC236}">
                  <a16:creationId xmlns:a16="http://schemas.microsoft.com/office/drawing/2014/main" id="{14F27027-91FF-4834-99E3-F99958B66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441" y="1579541"/>
              <a:ext cx="1986279" cy="1986279"/>
            </a:xfrm>
            <a:prstGeom prst="rect">
              <a:avLst/>
            </a:prstGeom>
          </p:spPr>
        </p:pic>
        <p:sp>
          <p:nvSpPr>
            <p:cNvPr id="21" name="Textfeld 2">
              <a:extLst>
                <a:ext uri="{FF2B5EF4-FFF2-40B4-BE49-F238E27FC236}">
                  <a16:creationId xmlns:a16="http://schemas.microsoft.com/office/drawing/2014/main" id="{663DF7C6-8425-43D7-AB52-270753039557}"/>
                </a:ext>
              </a:extLst>
            </p:cNvPr>
            <p:cNvSpPr txBox="1"/>
            <p:nvPr/>
          </p:nvSpPr>
          <p:spPr>
            <a:xfrm>
              <a:off x="7486650" y="3658568"/>
              <a:ext cx="1474648" cy="34624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defTabSz="68577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600" dirty="0" err="1">
                  <a:solidFill>
                    <a:srgbClr val="000000"/>
                  </a:solidFill>
                  <a:latin typeface="Geogrotesque Medium" pitchFamily="34"/>
                </a:rPr>
                <a:t>teamGOAL</a:t>
              </a:r>
              <a:r>
                <a:rPr lang="en-US" sz="600" dirty="0">
                  <a:solidFill>
                    <a:srgbClr val="000000"/>
                  </a:solidFill>
                  <a:latin typeface="Geogrotesque Medium" pitchFamily="34"/>
                </a:rPr>
                <a:t> Training Jacket</a:t>
              </a:r>
            </a:p>
            <a:p>
              <a:pPr defTabSz="68577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600" dirty="0">
                  <a:solidFill>
                    <a:srgbClr val="000000"/>
                  </a:solidFill>
                  <a:latin typeface="Geogrotesque Medium" pitchFamily="34"/>
                </a:rPr>
                <a:t>SR 656561 Size XS-XXL</a:t>
              </a:r>
            </a:p>
            <a:p>
              <a:pPr defTabSz="68577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600" dirty="0">
                  <a:solidFill>
                    <a:srgbClr val="000000"/>
                  </a:solidFill>
                  <a:latin typeface="Geogrotesque Medium" pitchFamily="34"/>
                </a:rPr>
                <a:t>JR 656570 Size 116-164 </a:t>
              </a:r>
              <a:endParaRPr lang="en-US" sz="600" dirty="0">
                <a:solidFill>
                  <a:srgbClr val="000000"/>
                </a:solidFill>
                <a:latin typeface="Geogrotesque Medium" pitchFamily="34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592EDA7-992C-4007-A277-BB3DC79A4A55}"/>
                </a:ext>
              </a:extLst>
            </p:cNvPr>
            <p:cNvSpPr/>
            <p:nvPr/>
          </p:nvSpPr>
          <p:spPr>
            <a:xfrm>
              <a:off x="8223974" y="1611848"/>
              <a:ext cx="652529" cy="29957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600" dirty="0"/>
                <a:t>BUFFERT</a:t>
              </a:r>
              <a:endParaRPr lang="en-US" sz="600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6F1E217-FC7D-4CB2-821B-B4B260027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8076" y="2133559"/>
              <a:ext cx="321680" cy="65623"/>
            </a:xfrm>
            <a:prstGeom prst="rect">
              <a:avLst/>
            </a:prstGeom>
          </p:spPr>
        </p:pic>
        <p:pic>
          <p:nvPicPr>
            <p:cNvPr id="41" name="Picture 40" descr="A picture containing transport, wheel&#10;&#10;Description generated with very high confidence">
              <a:extLst>
                <a:ext uri="{FF2B5EF4-FFF2-40B4-BE49-F238E27FC236}">
                  <a16:creationId xmlns:a16="http://schemas.microsoft.com/office/drawing/2014/main" id="{9BCF5F0A-6C5F-479E-9A64-BC1ADD22D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132" y="2003428"/>
              <a:ext cx="200842" cy="195754"/>
            </a:xfrm>
            <a:prstGeom prst="rect">
              <a:avLst/>
            </a:prstGeom>
          </p:spPr>
        </p:pic>
      </p:grpSp>
      <p:grpSp>
        <p:nvGrpSpPr>
          <p:cNvPr id="3" name="Grupp 2"/>
          <p:cNvGrpSpPr/>
          <p:nvPr/>
        </p:nvGrpSpPr>
        <p:grpSpPr>
          <a:xfrm>
            <a:off x="138834" y="1664890"/>
            <a:ext cx="1994604" cy="2495761"/>
            <a:chOff x="138834" y="1664890"/>
            <a:chExt cx="1994604" cy="2495761"/>
          </a:xfrm>
        </p:grpSpPr>
        <p:pic>
          <p:nvPicPr>
            <p:cNvPr id="7" name="Picture 6" descr="A person in a black shirt&#10;&#10;Description automatically generated">
              <a:extLst>
                <a:ext uri="{FF2B5EF4-FFF2-40B4-BE49-F238E27FC236}">
                  <a16:creationId xmlns:a16="http://schemas.microsoft.com/office/drawing/2014/main" id="{D91DAC2A-A278-46EB-ACB7-E51074C10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34" y="1664890"/>
              <a:ext cx="1994604" cy="1994604"/>
            </a:xfrm>
            <a:prstGeom prst="rect">
              <a:avLst/>
            </a:prstGeom>
          </p:spPr>
        </p:pic>
        <p:sp>
          <p:nvSpPr>
            <p:cNvPr id="19" name="Textfeld 2">
              <a:extLst>
                <a:ext uri="{FF2B5EF4-FFF2-40B4-BE49-F238E27FC236}">
                  <a16:creationId xmlns:a16="http://schemas.microsoft.com/office/drawing/2014/main" id="{5A3251F2-2797-4D81-8784-3A88F3DC7FB7}"/>
                </a:ext>
              </a:extLst>
            </p:cNvPr>
            <p:cNvSpPr txBox="1"/>
            <p:nvPr/>
          </p:nvSpPr>
          <p:spPr>
            <a:xfrm>
              <a:off x="497747" y="3814402"/>
              <a:ext cx="1474648" cy="34624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defTabSz="68577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600" dirty="0" err="1">
                  <a:solidFill>
                    <a:srgbClr val="000000"/>
                  </a:solidFill>
                  <a:latin typeface="Geogrotesque Medium" pitchFamily="34"/>
                </a:rPr>
                <a:t>teamGOAL</a:t>
              </a:r>
              <a:r>
                <a:rPr lang="en-US" sz="600" dirty="0">
                  <a:solidFill>
                    <a:srgbClr val="000000"/>
                  </a:solidFill>
                  <a:latin typeface="Geogrotesque Medium" pitchFamily="34"/>
                </a:rPr>
                <a:t> Training Jersey</a:t>
              </a:r>
            </a:p>
            <a:p>
              <a:pPr defTabSz="68577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600" dirty="0">
                  <a:solidFill>
                    <a:srgbClr val="000000"/>
                  </a:solidFill>
                  <a:latin typeface="Geogrotesque Medium" pitchFamily="34"/>
                </a:rPr>
                <a:t>SR 656482 Size XS-XXL </a:t>
              </a:r>
            </a:p>
            <a:p>
              <a:pPr defTabSz="68577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600" dirty="0">
                  <a:solidFill>
                    <a:srgbClr val="000000"/>
                  </a:solidFill>
                  <a:latin typeface="Geogrotesque Medium" pitchFamily="34"/>
                </a:rPr>
                <a:t>JR 656569 </a:t>
              </a:r>
              <a:r>
                <a:rPr lang="sv-SE" sz="600" dirty="0" err="1">
                  <a:solidFill>
                    <a:srgbClr val="000000"/>
                  </a:solidFill>
                  <a:latin typeface="Geogrotesque Medium" pitchFamily="34"/>
                </a:rPr>
                <a:t>Size</a:t>
              </a:r>
              <a:r>
                <a:rPr lang="sv-SE" sz="600" dirty="0">
                  <a:solidFill>
                    <a:srgbClr val="000000"/>
                  </a:solidFill>
                  <a:latin typeface="Geogrotesque Medium" pitchFamily="34"/>
                </a:rPr>
                <a:t> 116-164</a:t>
              </a:r>
              <a:endParaRPr lang="en-US" sz="600" dirty="0">
                <a:solidFill>
                  <a:srgbClr val="000000"/>
                </a:solidFill>
                <a:latin typeface="Geogrotesque Medium" pitchFamily="3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8D36267-D033-45E5-BFD8-618C4F46F73F}"/>
                </a:ext>
              </a:extLst>
            </p:cNvPr>
            <p:cNvSpPr/>
            <p:nvPr/>
          </p:nvSpPr>
          <p:spPr>
            <a:xfrm>
              <a:off x="1455195" y="1692984"/>
              <a:ext cx="652529" cy="29957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600" dirty="0"/>
                <a:t>BUFFERT</a:t>
              </a:r>
              <a:endParaRPr lang="en-US" sz="600" dirty="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6EAD538-A618-4A31-ADD7-6AC0F2C4A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360" y="2317826"/>
              <a:ext cx="400982" cy="81800"/>
            </a:xfrm>
            <a:prstGeom prst="rect">
              <a:avLst/>
            </a:prstGeom>
          </p:spPr>
        </p:pic>
        <p:pic>
          <p:nvPicPr>
            <p:cNvPr id="42" name="Picture 41" descr="A picture containing transport, wheel&#10;&#10;Description generated with very high confidence">
              <a:extLst>
                <a:ext uri="{FF2B5EF4-FFF2-40B4-BE49-F238E27FC236}">
                  <a16:creationId xmlns:a16="http://schemas.microsoft.com/office/drawing/2014/main" id="{B766A70F-2FEF-4BE8-BB65-2E85CE82D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224" y="2007288"/>
              <a:ext cx="200842" cy="195754"/>
            </a:xfrm>
            <a:prstGeom prst="rect">
              <a:avLst/>
            </a:prstGeom>
          </p:spPr>
        </p:pic>
      </p:grpSp>
      <p:pic>
        <p:nvPicPr>
          <p:cNvPr id="43" name="Picture 42" descr="A picture containing transport, wheel&#10;&#10;Description generated with very high confidence">
            <a:extLst>
              <a:ext uri="{FF2B5EF4-FFF2-40B4-BE49-F238E27FC236}">
                <a16:creationId xmlns:a16="http://schemas.microsoft.com/office/drawing/2014/main" id="{0C4E46AA-50F0-444C-8971-D7E70277967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00" y="1992554"/>
            <a:ext cx="200842" cy="195754"/>
          </a:xfrm>
          <a:prstGeom prst="rect">
            <a:avLst/>
          </a:prstGeom>
        </p:spPr>
      </p:pic>
      <p:pic>
        <p:nvPicPr>
          <p:cNvPr id="44" name="Picture 6" descr="A picture containing clothing, trouser&#10;&#10;Description automatically generated">
            <a:extLst>
              <a:ext uri="{FF2B5EF4-FFF2-40B4-BE49-F238E27FC236}">
                <a16:creationId xmlns:a16="http://schemas.microsoft.com/office/drawing/2014/main" id="{66AA0D24-1311-4EE7-9AE0-320442C058F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6" y="4312430"/>
            <a:ext cx="1487899" cy="1487899"/>
          </a:xfrm>
          <a:prstGeom prst="rect">
            <a:avLst/>
          </a:prstGeom>
        </p:spPr>
      </p:pic>
      <p:sp>
        <p:nvSpPr>
          <p:cNvPr id="45" name="TextBox 24">
            <a:extLst>
              <a:ext uri="{FF2B5EF4-FFF2-40B4-BE49-F238E27FC236}">
                <a16:creationId xmlns:a16="http://schemas.microsoft.com/office/drawing/2014/main" id="{633EAC8E-BC83-46E5-8976-64D32B451673}"/>
              </a:ext>
            </a:extLst>
          </p:cNvPr>
          <p:cNvSpPr txBox="1"/>
          <p:nvPr/>
        </p:nvSpPr>
        <p:spPr>
          <a:xfrm>
            <a:off x="1455195" y="4211543"/>
            <a:ext cx="89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229:-</a:t>
            </a:r>
          </a:p>
        </p:txBody>
      </p:sp>
      <p:pic>
        <p:nvPicPr>
          <p:cNvPr id="46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81B3CD8-0D1A-412E-AF23-C89A015F0E7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69" y="4239143"/>
            <a:ext cx="1427235" cy="1427235"/>
          </a:xfrm>
          <a:prstGeom prst="rect">
            <a:avLst/>
          </a:prstGeom>
        </p:spPr>
      </p:pic>
      <p:pic>
        <p:nvPicPr>
          <p:cNvPr id="47" name="Picture 38" descr="A picture containing transport, wheel&#10;&#10;Description generated with very high confidence">
            <a:extLst>
              <a:ext uri="{FF2B5EF4-FFF2-40B4-BE49-F238E27FC236}">
                <a16:creationId xmlns:a16="http://schemas.microsoft.com/office/drawing/2014/main" id="{60513837-D7F9-4016-8CF4-259F5A1130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679" y="4618797"/>
            <a:ext cx="127364" cy="124138"/>
          </a:xfrm>
          <a:prstGeom prst="rect">
            <a:avLst/>
          </a:prstGeom>
        </p:spPr>
      </p:pic>
      <p:pic>
        <p:nvPicPr>
          <p:cNvPr id="48" name="Picture 33">
            <a:extLst>
              <a:ext uri="{FF2B5EF4-FFF2-40B4-BE49-F238E27FC236}">
                <a16:creationId xmlns:a16="http://schemas.microsoft.com/office/drawing/2014/main" id="{37021831-CE5C-4E17-8579-9DE930D2C8A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74" y="4742173"/>
            <a:ext cx="176470" cy="36000"/>
          </a:xfrm>
          <a:prstGeom prst="rect">
            <a:avLst/>
          </a:prstGeom>
        </p:spPr>
      </p:pic>
      <p:sp>
        <p:nvSpPr>
          <p:cNvPr id="49" name="Textfeld 2">
            <a:extLst>
              <a:ext uri="{FF2B5EF4-FFF2-40B4-BE49-F238E27FC236}">
                <a16:creationId xmlns:a16="http://schemas.microsoft.com/office/drawing/2014/main" id="{854EA5C2-D47E-4662-AFF7-06D4B12A858C}"/>
              </a:ext>
            </a:extLst>
          </p:cNvPr>
          <p:cNvSpPr txBox="1"/>
          <p:nvPr/>
        </p:nvSpPr>
        <p:spPr>
          <a:xfrm>
            <a:off x="2701755" y="5590200"/>
            <a:ext cx="2083048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 dirty="0">
                <a:solidFill>
                  <a:srgbClr val="000000"/>
                </a:solidFill>
                <a:uFillTx/>
                <a:latin typeface="Geogrotesque Medium" pitchFamily="34"/>
              </a:rPr>
              <a:t>LIGA Training Rain Jacket Core</a:t>
            </a:r>
          </a:p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 dirty="0">
                <a:solidFill>
                  <a:srgbClr val="000000"/>
                </a:solidFill>
                <a:uFillTx/>
                <a:latin typeface="Geogrotesque Medium" pitchFamily="34"/>
              </a:rPr>
              <a:t>SR 655304  Size XS-XXL</a:t>
            </a:r>
          </a:p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800" b="0" i="0" u="none" strike="noStrike" kern="1200" cap="none" spc="0" baseline="0" dirty="0">
                <a:solidFill>
                  <a:srgbClr val="000000"/>
                </a:solidFill>
                <a:uFillTx/>
                <a:latin typeface="Geogrotesque Medium" pitchFamily="34"/>
              </a:rPr>
              <a:t>JR  655628 </a:t>
            </a:r>
            <a:r>
              <a:rPr lang="sv-SE" sz="800" b="0" i="0" u="none" strike="noStrike" kern="1200" cap="none" spc="0" baseline="0" dirty="0" err="1">
                <a:solidFill>
                  <a:srgbClr val="000000"/>
                </a:solidFill>
                <a:uFillTx/>
                <a:latin typeface="Geogrotesque Medium" pitchFamily="34"/>
              </a:rPr>
              <a:t>Size</a:t>
            </a:r>
            <a:r>
              <a:rPr lang="sv-SE" sz="800" b="0" i="0" u="none" strike="noStrike" kern="1200" cap="none" spc="0" baseline="0" dirty="0">
                <a:solidFill>
                  <a:srgbClr val="000000"/>
                </a:solidFill>
                <a:uFillTx/>
                <a:latin typeface="Geogrotesque Medium" pitchFamily="34"/>
              </a:rPr>
              <a:t> 116-164</a:t>
            </a:r>
          </a:p>
        </p:txBody>
      </p:sp>
      <p:sp>
        <p:nvSpPr>
          <p:cNvPr id="50" name="TextBox 2">
            <a:extLst>
              <a:ext uri="{FF2B5EF4-FFF2-40B4-BE49-F238E27FC236}">
                <a16:creationId xmlns:a16="http://schemas.microsoft.com/office/drawing/2014/main" id="{C3982CA3-41FB-45D2-806C-14EEA404B2D0}"/>
              </a:ext>
            </a:extLst>
          </p:cNvPr>
          <p:cNvSpPr txBox="1"/>
          <p:nvPr/>
        </p:nvSpPr>
        <p:spPr>
          <a:xfrm>
            <a:off x="2701755" y="4078992"/>
            <a:ext cx="1454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accent1"/>
                </a:solidFill>
              </a:rPr>
              <a:t>429:-/379:- ink. KL</a:t>
            </a:r>
          </a:p>
        </p:txBody>
      </p:sp>
      <p:sp>
        <p:nvSpPr>
          <p:cNvPr id="51" name="Oval 30">
            <a:extLst>
              <a:ext uri="{FF2B5EF4-FFF2-40B4-BE49-F238E27FC236}">
                <a16:creationId xmlns:a16="http://schemas.microsoft.com/office/drawing/2014/main" id="{76C9F78F-9770-4746-A3C4-B7499FEB762F}"/>
              </a:ext>
            </a:extLst>
          </p:cNvPr>
          <p:cNvSpPr/>
          <p:nvPr/>
        </p:nvSpPr>
        <p:spPr>
          <a:xfrm>
            <a:off x="3589059" y="4335348"/>
            <a:ext cx="594359" cy="1871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00" dirty="0"/>
              <a:t>BUFFERT</a:t>
            </a:r>
            <a:endParaRPr lang="en-US" sz="500" dirty="0"/>
          </a:p>
        </p:txBody>
      </p:sp>
      <p:sp>
        <p:nvSpPr>
          <p:cNvPr id="62" name="TextBox 2">
            <a:extLst>
              <a:ext uri="{FF2B5EF4-FFF2-40B4-BE49-F238E27FC236}">
                <a16:creationId xmlns:a16="http://schemas.microsoft.com/office/drawing/2014/main" id="{C3982CA3-41FB-45D2-806C-14EEA404B2D0}"/>
              </a:ext>
            </a:extLst>
          </p:cNvPr>
          <p:cNvSpPr txBox="1"/>
          <p:nvPr/>
        </p:nvSpPr>
        <p:spPr>
          <a:xfrm rot="1099005">
            <a:off x="6459362" y="4048356"/>
            <a:ext cx="1454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solidFill>
                  <a:schemeClr val="accent1"/>
                </a:solidFill>
              </a:rPr>
              <a:t>429:-/379:- ink. </a:t>
            </a:r>
            <a:r>
              <a:rPr lang="sv-SE" sz="1050" dirty="0" smtClean="0">
                <a:solidFill>
                  <a:schemeClr val="accent1"/>
                </a:solidFill>
              </a:rPr>
              <a:t>KL (Klubbkväll – 179kr)</a:t>
            </a:r>
            <a:endParaRPr lang="sv-SE" sz="1050" dirty="0">
              <a:solidFill>
                <a:schemeClr val="accent1"/>
              </a:solidFill>
            </a:endParaRPr>
          </a:p>
        </p:txBody>
      </p:sp>
      <p:pic>
        <p:nvPicPr>
          <p:cNvPr id="63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4BB5471-EBA5-47D4-B384-D172A543C66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352" y="1664890"/>
            <a:ext cx="1976615" cy="1976615"/>
          </a:xfrm>
          <a:prstGeom prst="rect">
            <a:avLst/>
          </a:prstGeom>
        </p:spPr>
      </p:pic>
      <p:sp>
        <p:nvSpPr>
          <p:cNvPr id="70" name="Oval 30">
            <a:extLst>
              <a:ext uri="{FF2B5EF4-FFF2-40B4-BE49-F238E27FC236}">
                <a16:creationId xmlns:a16="http://schemas.microsoft.com/office/drawing/2014/main" id="{76C9F78F-9770-4746-A3C4-B7499FEB762F}"/>
              </a:ext>
            </a:extLst>
          </p:cNvPr>
          <p:cNvSpPr/>
          <p:nvPr/>
        </p:nvSpPr>
        <p:spPr>
          <a:xfrm>
            <a:off x="3503675" y="1614779"/>
            <a:ext cx="652529" cy="29957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dirty="0"/>
              <a:t>BUFFERT</a:t>
            </a:r>
            <a:endParaRPr lang="en-US" sz="600" dirty="0"/>
          </a:p>
        </p:txBody>
      </p:sp>
      <p:sp>
        <p:nvSpPr>
          <p:cNvPr id="71" name="TextBox 2">
            <a:extLst>
              <a:ext uri="{FF2B5EF4-FFF2-40B4-BE49-F238E27FC236}">
                <a16:creationId xmlns:a16="http://schemas.microsoft.com/office/drawing/2014/main" id="{0425AD84-76CF-490F-856C-D793B8D2423B}"/>
              </a:ext>
            </a:extLst>
          </p:cNvPr>
          <p:cNvSpPr txBox="1"/>
          <p:nvPr/>
        </p:nvSpPr>
        <p:spPr>
          <a:xfrm>
            <a:off x="2594428" y="1364592"/>
            <a:ext cx="1552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accent1"/>
                </a:solidFill>
              </a:rPr>
              <a:t>349:-/319:-</a:t>
            </a:r>
          </a:p>
        </p:txBody>
      </p:sp>
      <p:sp>
        <p:nvSpPr>
          <p:cNvPr id="72" name="Textfeld 2">
            <a:extLst>
              <a:ext uri="{FF2B5EF4-FFF2-40B4-BE49-F238E27FC236}">
                <a16:creationId xmlns:a16="http://schemas.microsoft.com/office/drawing/2014/main" id="{874B0CBC-76BF-4562-850A-FE7015FCDEA0}"/>
              </a:ext>
            </a:extLst>
          </p:cNvPr>
          <p:cNvSpPr txBox="1"/>
          <p:nvPr/>
        </p:nvSpPr>
        <p:spPr>
          <a:xfrm>
            <a:off x="2649677" y="3622183"/>
            <a:ext cx="2083048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i="0" u="none" strike="noStrike" kern="1200" cap="none" spc="0" baseline="0" dirty="0">
                <a:solidFill>
                  <a:srgbClr val="000000"/>
                </a:solidFill>
                <a:uFillTx/>
                <a:latin typeface="Geogrotesque Medium" pitchFamily="34"/>
              </a:rPr>
              <a:t>LIGA Training Pants Pro </a:t>
            </a:r>
          </a:p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i="0" u="none" strike="noStrike" kern="1200" cap="none" spc="0" baseline="0" dirty="0">
                <a:solidFill>
                  <a:srgbClr val="000000"/>
                </a:solidFill>
                <a:uFillTx/>
                <a:latin typeface="Geogrotesque Medium" pitchFamily="34"/>
              </a:rPr>
              <a:t>SR 655313 Size XS-XXL</a:t>
            </a:r>
          </a:p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800" i="0" u="none" strike="noStrike" kern="1200" cap="none" spc="0" baseline="0" dirty="0">
                <a:solidFill>
                  <a:srgbClr val="000000"/>
                </a:solidFill>
                <a:uFillTx/>
                <a:latin typeface="Geogrotesque Medium" pitchFamily="34"/>
              </a:rPr>
              <a:t>JR 655638 </a:t>
            </a:r>
            <a:r>
              <a:rPr lang="sv-SE" sz="800" i="0" u="none" strike="noStrike" kern="1200" cap="none" spc="0" baseline="0" dirty="0" err="1">
                <a:solidFill>
                  <a:srgbClr val="000000"/>
                </a:solidFill>
                <a:uFillTx/>
                <a:latin typeface="Geogrotesque Medium" pitchFamily="34"/>
              </a:rPr>
              <a:t>Size</a:t>
            </a:r>
            <a:r>
              <a:rPr lang="sv-SE" sz="800" i="0" u="none" strike="noStrike" kern="1200" cap="none" spc="0" baseline="0" dirty="0">
                <a:solidFill>
                  <a:srgbClr val="000000"/>
                </a:solidFill>
                <a:uFillTx/>
                <a:latin typeface="Geogrotesque Medium" pitchFamily="34"/>
              </a:rPr>
              <a:t> 116-164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7705725" y="376200"/>
            <a:ext cx="143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Profil 2020</a:t>
            </a:r>
            <a:endParaRPr lang="sv-SE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BAILY HA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02" y="879506"/>
            <a:ext cx="1012358" cy="57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37">
            <a:extLst>
              <a:ext uri="{FF2B5EF4-FFF2-40B4-BE49-F238E27FC236}">
                <a16:creationId xmlns:a16="http://schemas.microsoft.com/office/drawing/2014/main" id="{D2D67DE3-E68B-4E8D-8F02-B4D52B7BAF4A}"/>
              </a:ext>
            </a:extLst>
          </p:cNvPr>
          <p:cNvSpPr txBox="1"/>
          <p:nvPr/>
        </p:nvSpPr>
        <p:spPr>
          <a:xfrm>
            <a:off x="7061120" y="888652"/>
            <a:ext cx="155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accent1"/>
                </a:solidFill>
              </a:rPr>
              <a:t>89:-ink </a:t>
            </a:r>
            <a:r>
              <a:rPr lang="sv-SE" sz="1200" dirty="0">
                <a:solidFill>
                  <a:schemeClr val="accent1"/>
                </a:solidFill>
              </a:rPr>
              <a:t>KL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5005088" y="4264104"/>
            <a:ext cx="1779940" cy="1779940"/>
            <a:chOff x="5005088" y="4264104"/>
            <a:chExt cx="1779940" cy="1779940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088" y="4264104"/>
              <a:ext cx="1779940" cy="1779940"/>
            </a:xfrm>
            <a:prstGeom prst="rect">
              <a:avLst/>
            </a:prstGeom>
          </p:spPr>
        </p:pic>
        <p:pic>
          <p:nvPicPr>
            <p:cNvPr id="60" name="Picture 38" descr="A picture containing transport, wheel&#10;&#10;Description generated with very high confidence">
              <a:extLst>
                <a:ext uri="{FF2B5EF4-FFF2-40B4-BE49-F238E27FC236}">
                  <a16:creationId xmlns:a16="http://schemas.microsoft.com/office/drawing/2014/main" id="{60513837-D7F9-4016-8CF4-259F5A113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742" y="4706658"/>
              <a:ext cx="146746" cy="143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60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00625" y="233119"/>
            <a:ext cx="4143375" cy="595556"/>
          </a:xfrm>
        </p:spPr>
        <p:txBody>
          <a:bodyPr>
            <a:normAutofit/>
          </a:bodyPr>
          <a:lstStyle/>
          <a:p>
            <a:pPr algn="r"/>
            <a:r>
              <a:rPr lang="sv-S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sv-S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290394"/>
            <a:ext cx="7886700" cy="4451645"/>
          </a:xfrm>
        </p:spPr>
        <p:txBody>
          <a:bodyPr>
            <a:normAutofit/>
          </a:bodyPr>
          <a:lstStyle/>
          <a:p>
            <a:r>
              <a:rPr lang="sv-SE" sz="1800" dirty="0" smtClean="0">
                <a:latin typeface="Arial" pitchFamily="34" charset="0"/>
                <a:cs typeface="Arial" pitchFamily="34" charset="0"/>
              </a:rPr>
              <a:t>Örebro SK Ungdom i sin helhet</a:t>
            </a:r>
          </a:p>
          <a:p>
            <a:pPr lvl="2"/>
            <a:r>
              <a:rPr lang="sv-SE" sz="1600" dirty="0" smtClean="0">
                <a:latin typeface="Arial" pitchFamily="34" charset="0"/>
                <a:cs typeface="Arial" pitchFamily="34" charset="0"/>
              </a:rPr>
              <a:t>Föreningen</a:t>
            </a:r>
          </a:p>
          <a:p>
            <a:pPr lvl="2"/>
            <a:r>
              <a:rPr lang="sv-SE" sz="1600" dirty="0" smtClean="0">
                <a:latin typeface="Arial" pitchFamily="34" charset="0"/>
                <a:cs typeface="Arial" pitchFamily="34" charset="0"/>
              </a:rPr>
              <a:t>Hemsida</a:t>
            </a:r>
          </a:p>
          <a:p>
            <a:pPr lvl="2"/>
            <a:r>
              <a:rPr lang="sv-SE" sz="1600" dirty="0" smtClean="0">
                <a:latin typeface="Arial" pitchFamily="34" charset="0"/>
                <a:cs typeface="Arial" pitchFamily="34" charset="0"/>
              </a:rPr>
              <a:t>Samarbetspartners</a:t>
            </a:r>
          </a:p>
          <a:p>
            <a:pPr lvl="2"/>
            <a:r>
              <a:rPr lang="sv-SE" sz="1600" dirty="0" smtClean="0">
                <a:latin typeface="Arial" pitchFamily="34" charset="0"/>
                <a:cs typeface="Arial" pitchFamily="34" charset="0"/>
              </a:rPr>
              <a:t>Försäljningsaktiviteter</a:t>
            </a:r>
          </a:p>
          <a:p>
            <a:r>
              <a:rPr lang="sv-SE" sz="1800" dirty="0" smtClean="0">
                <a:latin typeface="Arial" pitchFamily="34" charset="0"/>
                <a:cs typeface="Arial" pitchFamily="34" charset="0"/>
              </a:rPr>
              <a:t>Ekonomi</a:t>
            </a:r>
          </a:p>
          <a:p>
            <a:pPr lvl="2"/>
            <a:r>
              <a:rPr lang="sv-SE" sz="1600" dirty="0" smtClean="0">
                <a:latin typeface="Arial" pitchFamily="34" charset="0"/>
                <a:cs typeface="Arial" pitchFamily="34" charset="0"/>
              </a:rPr>
              <a:t>Föreningens ekonomi</a:t>
            </a:r>
          </a:p>
          <a:p>
            <a:pPr lvl="2"/>
            <a:r>
              <a:rPr lang="sv-SE" sz="1600" dirty="0" smtClean="0">
                <a:latin typeface="Arial" pitchFamily="34" charset="0"/>
                <a:cs typeface="Arial" pitchFamily="34" charset="0"/>
              </a:rPr>
              <a:t>Ekonomimodell</a:t>
            </a:r>
          </a:p>
          <a:p>
            <a:pPr lvl="2"/>
            <a:r>
              <a:rPr lang="sv-SE" sz="1600" dirty="0" smtClean="0">
                <a:latin typeface="Arial" pitchFamily="34" charset="0"/>
                <a:cs typeface="Arial" pitchFamily="34" charset="0"/>
              </a:rPr>
              <a:t>Policy</a:t>
            </a:r>
          </a:p>
          <a:p>
            <a:r>
              <a:rPr lang="sv-SE" sz="1800" dirty="0" smtClean="0">
                <a:latin typeface="Arial" pitchFamily="34" charset="0"/>
                <a:cs typeface="Arial" pitchFamily="34" charset="0"/>
              </a:rPr>
              <a:t>Event</a:t>
            </a:r>
          </a:p>
          <a:p>
            <a:r>
              <a:rPr lang="sv-SE" sz="1800" dirty="0" smtClean="0">
                <a:latin typeface="Arial" pitchFamily="34" charset="0"/>
                <a:cs typeface="Arial" pitchFamily="34" charset="0"/>
              </a:rPr>
              <a:t>Lagspecifika</a:t>
            </a:r>
            <a:endParaRPr lang="sv-SE" sz="16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600" dirty="0" smtClean="0">
                <a:latin typeface="Arial" pitchFamily="34" charset="0"/>
                <a:cs typeface="Arial" pitchFamily="34" charset="0"/>
              </a:rPr>
              <a:t>Lagorganisation</a:t>
            </a:r>
          </a:p>
          <a:p>
            <a:pPr lvl="2"/>
            <a:r>
              <a:rPr lang="sv-SE" sz="1600" dirty="0" smtClean="0">
                <a:latin typeface="Arial" pitchFamily="34" charset="0"/>
                <a:cs typeface="Arial" pitchFamily="34" charset="0"/>
              </a:rPr>
              <a:t>Kläder</a:t>
            </a:r>
          </a:p>
          <a:p>
            <a:pPr lvl="2"/>
            <a:r>
              <a:rPr lang="sv-SE" sz="1600" dirty="0" smtClean="0">
                <a:latin typeface="Arial" pitchFamily="34" charset="0"/>
                <a:cs typeface="Arial" pitchFamily="34" charset="0"/>
              </a:rPr>
              <a:t>Övernattningsläger/Lagbyggaraktiviteter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390832" y="1767027"/>
            <a:ext cx="8362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Vårt motto är ”Ungdomarna i centrum”. Det innebär att det är ungdomarnas behov och villkor som styr vår verksamhet. </a:t>
            </a:r>
          </a:p>
          <a:p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ÖSK Ungdom ska vara en modern idrottsförening som präglas av glädje, öppenhet och ökat välbefinnande hos barnen, ungdomarna och de vuxna.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219" y="3706019"/>
            <a:ext cx="2794818" cy="2279508"/>
          </a:xfrm>
          <a:prstGeom prst="rect">
            <a:avLst/>
          </a:prstGeom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5000625" y="233119"/>
            <a:ext cx="4143375" cy="595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Föreningen</a:t>
            </a:r>
            <a:endParaRPr lang="sv-S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1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7655" y="1410955"/>
            <a:ext cx="7886700" cy="4543278"/>
          </a:xfrm>
        </p:spPr>
        <p:txBody>
          <a:bodyPr>
            <a:normAutofit fontScale="77500" lnSpcReduction="20000"/>
          </a:bodyPr>
          <a:lstStyle/>
          <a:p>
            <a:r>
              <a:rPr lang="sv-S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Minibussar </a:t>
            </a:r>
          </a:p>
          <a:p>
            <a:pPr marL="457200" lvl="1" indent="0">
              <a:buNone/>
            </a:pP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Hyr våra två minibussar när ni åker på bortamatcher och cuper. </a:t>
            </a:r>
          </a:p>
          <a:p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Konferenslokaler</a:t>
            </a:r>
          </a:p>
          <a:p>
            <a:pPr marL="457200" lvl="1" indent="0">
              <a:buNone/>
            </a:pP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Använd våra konferenslokaler för alla typer av lagmöten, lagträffar m.m.</a:t>
            </a:r>
          </a:p>
          <a:p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Sovloft</a:t>
            </a:r>
            <a:endParaRPr lang="sv-SE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Vårt </a:t>
            </a:r>
            <a:r>
              <a:rPr lang="sv-SE" sz="1500" dirty="0" err="1">
                <a:latin typeface="Arial" panose="020B0604020202020204" pitchFamily="34" charset="0"/>
                <a:cs typeface="Arial" panose="020B0604020202020204" pitchFamily="34" charset="0"/>
              </a:rPr>
              <a:t>sovloft</a:t>
            </a: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 är utrustad med 25-35 bäddar som våra lag kan hyra för övernattningsaktiviteter. Kostnad är 50kr/person/natt. Kök, pingisbord, tv-spel och konferenslokaler går att nyttja under er vistelse. </a:t>
            </a:r>
          </a:p>
          <a:p>
            <a:pPr lvl="1"/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Kafeteria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Kafeterian är öppen vardagar kl. 16:00-20:00. Här kan ni köpa kaffe, mellanmål innan träning etc. Möjligheter att komma direkt till klubbhuset äta mellanmål och byta om här. </a:t>
            </a:r>
          </a:p>
          <a:p>
            <a:pPr marL="0" indent="0">
              <a:buNone/>
            </a:pPr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Bokningar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görs via: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www.boka.se/oskungdom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9637" y="4389316"/>
            <a:ext cx="2758059" cy="1564917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6223" y="1010786"/>
            <a:ext cx="2504885" cy="1574108"/>
          </a:xfrm>
          <a:prstGeom prst="rect">
            <a:avLst/>
          </a:prstGeom>
        </p:spPr>
      </p:pic>
      <p:sp>
        <p:nvSpPr>
          <p:cNvPr id="9" name="Rubrik 1"/>
          <p:cNvSpPr txBox="1">
            <a:spLocks/>
          </p:cNvSpPr>
          <p:nvPr/>
        </p:nvSpPr>
        <p:spPr>
          <a:xfrm>
            <a:off x="5000625" y="233119"/>
            <a:ext cx="4143375" cy="595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Föreningen</a:t>
            </a:r>
            <a:endParaRPr lang="sv-S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99" y="1130711"/>
            <a:ext cx="8758750" cy="4629852"/>
          </a:xfrm>
          <a:prstGeom prst="rect">
            <a:avLst/>
          </a:prstGeom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5000625" y="233119"/>
            <a:ext cx="4143375" cy="595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Hemsida</a:t>
            </a:r>
            <a:endParaRPr lang="sv-S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6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rundade hörn 10">
            <a:extLst>
              <a:ext uri="{FF2B5EF4-FFF2-40B4-BE49-F238E27FC236}">
                <a16:creationId xmlns:a16="http://schemas.microsoft.com/office/drawing/2014/main" id="{2086627C-5B62-43E3-A317-BD8DF64B2C01}"/>
              </a:ext>
            </a:extLst>
          </p:cNvPr>
          <p:cNvSpPr/>
          <p:nvPr/>
        </p:nvSpPr>
        <p:spPr>
          <a:xfrm>
            <a:off x="271018" y="4142819"/>
            <a:ext cx="2376264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Controller</a:t>
            </a:r>
            <a:endParaRPr lang="sv-S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ktangel med rundade hörn 8"/>
          <p:cNvSpPr/>
          <p:nvPr/>
        </p:nvSpPr>
        <p:spPr>
          <a:xfrm>
            <a:off x="3383868" y="1770610"/>
            <a:ext cx="2376264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Bandyansvarig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Rektangel med rundade hörn 10"/>
          <p:cNvSpPr/>
          <p:nvPr/>
        </p:nvSpPr>
        <p:spPr>
          <a:xfrm>
            <a:off x="3383868" y="2600927"/>
            <a:ext cx="2376264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Fotbollsansvarig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2" name="Rektangel med rundade hörn 11"/>
          <p:cNvSpPr/>
          <p:nvPr/>
        </p:nvSpPr>
        <p:spPr>
          <a:xfrm>
            <a:off x="3383868" y="3399714"/>
            <a:ext cx="2376264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Fotbollsansvarig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3382326" y="4198499"/>
            <a:ext cx="2376264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Handbollsansvarig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4" name="Rektangel med rundade hörn 13"/>
          <p:cNvSpPr/>
          <p:nvPr/>
        </p:nvSpPr>
        <p:spPr>
          <a:xfrm>
            <a:off x="3383868" y="4997286"/>
            <a:ext cx="2376264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Innebandyansvarig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5" name="Rektangel med rundade hörn 10">
            <a:extLst>
              <a:ext uri="{FF2B5EF4-FFF2-40B4-BE49-F238E27FC236}">
                <a16:creationId xmlns:a16="http://schemas.microsoft.com/office/drawing/2014/main" id="{2086627C-5B62-43E3-A317-BD8DF64B2C01}"/>
              </a:ext>
            </a:extLst>
          </p:cNvPr>
          <p:cNvSpPr/>
          <p:nvPr/>
        </p:nvSpPr>
        <p:spPr>
          <a:xfrm>
            <a:off x="281525" y="2009181"/>
            <a:ext cx="2376264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Klubbchef</a:t>
            </a:r>
            <a:endParaRPr lang="sv-S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ktangel med rundade hörn 10">
            <a:extLst>
              <a:ext uri="{FF2B5EF4-FFF2-40B4-BE49-F238E27FC236}">
                <a16:creationId xmlns:a16="http://schemas.microsoft.com/office/drawing/2014/main" id="{2086627C-5B62-43E3-A317-BD8DF64B2C01}"/>
              </a:ext>
            </a:extLst>
          </p:cNvPr>
          <p:cNvSpPr/>
          <p:nvPr/>
        </p:nvSpPr>
        <p:spPr>
          <a:xfrm>
            <a:off x="260511" y="4889033"/>
            <a:ext cx="2376264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CRM- och kommunikationsansvarig</a:t>
            </a:r>
            <a:endParaRPr lang="sv-S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ktangel med rundade hörn 10">
            <a:extLst>
              <a:ext uri="{FF2B5EF4-FFF2-40B4-BE49-F238E27FC236}">
                <a16:creationId xmlns:a16="http://schemas.microsoft.com/office/drawing/2014/main" id="{2086627C-5B62-43E3-A317-BD8DF64B2C01}"/>
              </a:ext>
            </a:extLst>
          </p:cNvPr>
          <p:cNvSpPr/>
          <p:nvPr/>
        </p:nvSpPr>
        <p:spPr>
          <a:xfrm>
            <a:off x="6466871" y="4142809"/>
            <a:ext cx="2376264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Eventansvarig</a:t>
            </a:r>
            <a:endParaRPr lang="sv-S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ktangel med rundade hörn 10">
            <a:extLst>
              <a:ext uri="{FF2B5EF4-FFF2-40B4-BE49-F238E27FC236}">
                <a16:creationId xmlns:a16="http://schemas.microsoft.com/office/drawing/2014/main" id="{2086627C-5B62-43E3-A317-BD8DF64B2C01}"/>
              </a:ext>
            </a:extLst>
          </p:cNvPr>
          <p:cNvSpPr/>
          <p:nvPr/>
        </p:nvSpPr>
        <p:spPr>
          <a:xfrm>
            <a:off x="6461615" y="4894298"/>
            <a:ext cx="2376264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Eventkonsulent</a:t>
            </a:r>
            <a:endParaRPr lang="sv-S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ktangel med rundade hörn 10">
            <a:extLst>
              <a:ext uri="{FF2B5EF4-FFF2-40B4-BE49-F238E27FC236}">
                <a16:creationId xmlns:a16="http://schemas.microsoft.com/office/drawing/2014/main" id="{2086627C-5B62-43E3-A317-BD8DF64B2C01}"/>
              </a:ext>
            </a:extLst>
          </p:cNvPr>
          <p:cNvSpPr/>
          <p:nvPr/>
        </p:nvSpPr>
        <p:spPr>
          <a:xfrm>
            <a:off x="6445850" y="2009189"/>
            <a:ext cx="2376264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Vaktmästare</a:t>
            </a:r>
            <a:endParaRPr lang="sv-S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ktangel med rundade hörn 10">
            <a:extLst>
              <a:ext uri="{FF2B5EF4-FFF2-40B4-BE49-F238E27FC236}">
                <a16:creationId xmlns:a16="http://schemas.microsoft.com/office/drawing/2014/main" id="{2086627C-5B62-43E3-A317-BD8DF64B2C01}"/>
              </a:ext>
            </a:extLst>
          </p:cNvPr>
          <p:cNvSpPr/>
          <p:nvPr/>
        </p:nvSpPr>
        <p:spPr>
          <a:xfrm>
            <a:off x="6456360" y="2744913"/>
            <a:ext cx="2376264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Lokalvårdare</a:t>
            </a:r>
            <a:endParaRPr lang="sv-S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ktangel med rundade hörn 10">
            <a:extLst>
              <a:ext uri="{FF2B5EF4-FFF2-40B4-BE49-F238E27FC236}">
                <a16:creationId xmlns:a16="http://schemas.microsoft.com/office/drawing/2014/main" id="{2086627C-5B62-43E3-A317-BD8DF64B2C01}"/>
              </a:ext>
            </a:extLst>
          </p:cNvPr>
          <p:cNvSpPr/>
          <p:nvPr/>
        </p:nvSpPr>
        <p:spPr>
          <a:xfrm>
            <a:off x="6483953" y="884592"/>
            <a:ext cx="2376264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Styrelse</a:t>
            </a:r>
            <a:endParaRPr lang="sv-S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ubrik 1"/>
          <p:cNvSpPr txBox="1">
            <a:spLocks/>
          </p:cNvSpPr>
          <p:nvPr/>
        </p:nvSpPr>
        <p:spPr>
          <a:xfrm>
            <a:off x="5000625" y="233119"/>
            <a:ext cx="4143375" cy="5955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Organisation kanslipersonal</a:t>
            </a:r>
            <a:endParaRPr lang="sv-S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rundade hörn 8"/>
          <p:cNvSpPr/>
          <p:nvPr/>
        </p:nvSpPr>
        <p:spPr>
          <a:xfrm>
            <a:off x="2001635" y="2047812"/>
            <a:ext cx="2340000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Tränare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Rektangel med rundade hörn 10"/>
          <p:cNvSpPr/>
          <p:nvPr/>
        </p:nvSpPr>
        <p:spPr>
          <a:xfrm>
            <a:off x="4588997" y="2047812"/>
            <a:ext cx="2340000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Lagledare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2" name="Rektangel med rundade hörn 11"/>
          <p:cNvSpPr/>
          <p:nvPr/>
        </p:nvSpPr>
        <p:spPr>
          <a:xfrm>
            <a:off x="4588997" y="3008386"/>
            <a:ext cx="2340000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Lagbyggare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9" name="Rektangel med rundade hörn 10">
            <a:extLst>
              <a:ext uri="{FF2B5EF4-FFF2-40B4-BE49-F238E27FC236}">
                <a16:creationId xmlns:a16="http://schemas.microsoft.com/office/drawing/2014/main" id="{2086627C-5B62-43E3-A317-BD8DF64B2C01}"/>
              </a:ext>
            </a:extLst>
          </p:cNvPr>
          <p:cNvSpPr/>
          <p:nvPr/>
        </p:nvSpPr>
        <p:spPr>
          <a:xfrm>
            <a:off x="2001635" y="3008386"/>
            <a:ext cx="2340000" cy="720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Ekonomiansvarig</a:t>
            </a:r>
            <a:endParaRPr lang="sv-S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ktangel med rundade hörn 21"/>
          <p:cNvSpPr/>
          <p:nvPr/>
        </p:nvSpPr>
        <p:spPr>
          <a:xfrm>
            <a:off x="4588997" y="3896953"/>
            <a:ext cx="2340000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Eventansvarig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3" name="Rektangel med rundade hörn 22"/>
          <p:cNvSpPr/>
          <p:nvPr/>
        </p:nvSpPr>
        <p:spPr>
          <a:xfrm>
            <a:off x="2001635" y="3896953"/>
            <a:ext cx="2340000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Försäljningsansvarig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4" name="Rektangel med rundade hörn 23"/>
          <p:cNvSpPr/>
          <p:nvPr/>
        </p:nvSpPr>
        <p:spPr>
          <a:xfrm>
            <a:off x="4588997" y="4752373"/>
            <a:ext cx="2340000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Sponsringsansvarig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5" name="Rektangel med rundade hörn 24"/>
          <p:cNvSpPr/>
          <p:nvPr/>
        </p:nvSpPr>
        <p:spPr>
          <a:xfrm>
            <a:off x="3400865" y="1061490"/>
            <a:ext cx="2340000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Idrottsansvarig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-1" y="5714499"/>
            <a:ext cx="6156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OBS! Personer kan ansvara för flera delar och flera personer kan dela på ansvar.</a:t>
            </a:r>
            <a:endParaRPr lang="sv-SE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ktangel med rundade hörn 25"/>
          <p:cNvSpPr/>
          <p:nvPr/>
        </p:nvSpPr>
        <p:spPr>
          <a:xfrm>
            <a:off x="2001635" y="4752373"/>
            <a:ext cx="2340000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Föräldraråd/spelarråd</a:t>
            </a:r>
            <a:r>
              <a:rPr lang="sv-SE" dirty="0" smtClean="0">
                <a:solidFill>
                  <a:schemeClr val="bg1"/>
                </a:solidFill>
              </a:rPr>
              <a:t>   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4" name="Rubrik 1"/>
          <p:cNvSpPr txBox="1">
            <a:spLocks/>
          </p:cNvSpPr>
          <p:nvPr/>
        </p:nvSpPr>
        <p:spPr>
          <a:xfrm>
            <a:off x="5000625" y="233119"/>
            <a:ext cx="4143375" cy="595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Lagorganisation</a:t>
            </a:r>
            <a:endParaRPr lang="sv-S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8" y="3353109"/>
            <a:ext cx="1313475" cy="751577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8" y="4800640"/>
            <a:ext cx="1425113" cy="34366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0" y="1595930"/>
            <a:ext cx="1342893" cy="67994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8" y="1161282"/>
            <a:ext cx="1680796" cy="39690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2438400" y="830322"/>
            <a:ext cx="58424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Föreningens officiella sport- och varumärkesleverantör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Samarbetsavtalet ger föreningen en ekonomisk stöttning.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Logotypexponering på alla matchtröjor. </a:t>
            </a:r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All utrustning som behövs vid träning/match ska köpas härifrån och av märket PUMA.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Inköp gynnar föreningen i form av kickback och samarbetsavtalen är värda mycket. Dels ekonomiskt, dels värdehöjande för föreningen.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Glöm inte att ni kan registrera era privata inköp till Örebro SK Ungdom och </a:t>
            </a:r>
            <a:r>
              <a:rPr lang="sv-SE" sz="1100" i="1" smtClean="0">
                <a:latin typeface="Arial" panose="020B0604020202020204" pitchFamily="34" charset="0"/>
                <a:cs typeface="Arial" panose="020B0604020202020204" pitchFamily="34" charset="0"/>
              </a:rPr>
              <a:t>därmed stödja </a:t>
            </a:r>
            <a:r>
              <a:rPr lang="sv-SE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föreningen ytterligare. Poäng till er och till Örebro SK Ungdom.</a:t>
            </a:r>
            <a:endParaRPr lang="sv-S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438400" y="4800640"/>
            <a:ext cx="584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Huvudsamarbetspartner i form av extern kompetensutveckling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Samarbetsavtalet ger föreningen en ekonomisk stöttning.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Logotypexponering på alla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matchtröjor.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Möjlighet för kompetensutveckling finns för ledare i samråd med Idrottsansvarig och Klubbchef.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438400" y="3200202"/>
            <a:ext cx="6705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Huvudsamarbetspartner i form av inköp av kiosk-</a:t>
            </a:r>
            <a:r>
              <a:rPr lang="sv-S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och matvaror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Samarbetsavtalet ger föreningen en ekonomisk stöttning.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Logotypexponering på alla matchtröjor.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Alla kioskinköp till föreningens event görs här och Örebro SK Ungdom erhåller en rabatt på 10%.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Möjlighet för alla lag att göra era matinköp på City Gross mot samma rabatt, 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v-S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ot uppvisande av föreningens medlemskort. Det finns att hämta på klubbhuset. </a:t>
            </a:r>
            <a:r>
              <a:rPr lang="sv-S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1" name="Rubrik 1"/>
          <p:cNvSpPr txBox="1">
            <a:spLocks/>
          </p:cNvSpPr>
          <p:nvPr/>
        </p:nvSpPr>
        <p:spPr>
          <a:xfrm>
            <a:off x="5000625" y="233119"/>
            <a:ext cx="4143375" cy="595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Huvudpartners</a:t>
            </a:r>
            <a:endParaRPr lang="sv-S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13" y="3198047"/>
            <a:ext cx="2513357" cy="71810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17" y="1827729"/>
            <a:ext cx="1922232" cy="137077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35" y="2312495"/>
            <a:ext cx="1324594" cy="62520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17" y="3337001"/>
            <a:ext cx="1816100" cy="11176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17" y="4099799"/>
            <a:ext cx="2300750" cy="68165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45" y="2230334"/>
            <a:ext cx="931174" cy="78105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1" y="3247265"/>
            <a:ext cx="1428750" cy="523875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28" y="2373560"/>
            <a:ext cx="1974742" cy="703765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261" y="3442482"/>
            <a:ext cx="1590897" cy="657317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11" y="4751034"/>
            <a:ext cx="923966" cy="923966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10" y="4751034"/>
            <a:ext cx="888267" cy="888267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18" y="4854089"/>
            <a:ext cx="1364311" cy="68215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17" y="4990055"/>
            <a:ext cx="2302982" cy="676947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6" y="2434022"/>
            <a:ext cx="504970" cy="643303"/>
          </a:xfrm>
          <a:prstGeom prst="rect">
            <a:avLst/>
          </a:prstGeom>
        </p:spPr>
      </p:pic>
      <p:pic>
        <p:nvPicPr>
          <p:cNvPr id="21" name="Bildobjekt 20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62" y="4781458"/>
            <a:ext cx="1238018" cy="788923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10" y="1528152"/>
            <a:ext cx="2067339" cy="474644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10" y="1600094"/>
            <a:ext cx="1731911" cy="587089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3" y="1360116"/>
            <a:ext cx="894156" cy="894156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09" y="1366413"/>
            <a:ext cx="1085850" cy="109537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70" y="1449266"/>
            <a:ext cx="936138" cy="936138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37" y="1119432"/>
            <a:ext cx="794957" cy="884530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65" y="847631"/>
            <a:ext cx="1008000" cy="690656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81" y="2274324"/>
            <a:ext cx="625561" cy="761023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08" y="3890718"/>
            <a:ext cx="1368000" cy="710315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883142"/>
            <a:ext cx="1223783" cy="593247"/>
          </a:xfrm>
          <a:prstGeom prst="rect">
            <a:avLst/>
          </a:prstGeom>
        </p:spPr>
      </p:pic>
      <p:sp>
        <p:nvSpPr>
          <p:cNvPr id="29" name="Rubrik 1"/>
          <p:cNvSpPr txBox="1">
            <a:spLocks/>
          </p:cNvSpPr>
          <p:nvPr/>
        </p:nvSpPr>
        <p:spPr>
          <a:xfrm>
            <a:off x="5000625" y="233119"/>
            <a:ext cx="4143375" cy="595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Samarbetspartners</a:t>
            </a:r>
            <a:endParaRPr lang="sv-S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35117</TotalTime>
  <Words>945</Words>
  <Application>Microsoft Office PowerPoint</Application>
  <PresentationFormat>Bildspel på skärmen (4:3)</PresentationFormat>
  <Paragraphs>278</Paragraphs>
  <Slides>18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Geogrotesque Medium</vt:lpstr>
      <vt:lpstr>Office-tema</vt:lpstr>
      <vt:lpstr>PowerPoint-presentation</vt:lpstr>
      <vt:lpstr>Agenda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Arbetsplatsträff 8/11</dc:title>
  <dc:creator>Markus Karlsson</dc:creator>
  <cp:lastModifiedBy>Jakob Erlingsson</cp:lastModifiedBy>
  <cp:revision>305</cp:revision>
  <cp:lastPrinted>2017-03-27T12:02:43Z</cp:lastPrinted>
  <dcterms:created xsi:type="dcterms:W3CDTF">2016-11-02T10:20:26Z</dcterms:created>
  <dcterms:modified xsi:type="dcterms:W3CDTF">2020-01-15T07:42:37Z</dcterms:modified>
</cp:coreProperties>
</file>