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2" r:id="rId5"/>
    <p:sldId id="287" r:id="rId6"/>
    <p:sldId id="28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8" r:id="rId15"/>
    <p:sldId id="289" r:id="rId16"/>
    <p:sldId id="290" r:id="rId17"/>
    <p:sldId id="260" r:id="rId18"/>
    <p:sldId id="270" r:id="rId19"/>
    <p:sldId id="259" r:id="rId20"/>
    <p:sldId id="273" r:id="rId21"/>
    <p:sldId id="261" r:id="rId22"/>
    <p:sldId id="262" r:id="rId23"/>
    <p:sldId id="271" r:id="rId24"/>
    <p:sldId id="265" r:id="rId25"/>
    <p:sldId id="264" r:id="rId26"/>
    <p:sldId id="263" r:id="rId27"/>
    <p:sldId id="267" r:id="rId28"/>
    <p:sldId id="268" r:id="rId29"/>
    <p:sldId id="269" r:id="rId30"/>
    <p:sldId id="274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63418-9217-40C9-A0CE-9B2DF89731B1}" v="14" dt="2023-09-19T06:01:24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70B538-415B-583E-4558-636AE893C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137EB85-77D3-7782-F198-5E83C3DC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E2CD70-4246-64D1-058A-369850E7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5D03C2-5555-85E8-20C0-B4A6C218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DF6B34-83AC-FE86-D69D-29D49EC2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56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32E41B-EFA5-8373-E5E7-F17A3C03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6870606-9C7D-8623-7C17-FD38EF88A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319D5B-8D9A-E91A-1109-CA5810FD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2B4EA5-1937-D7EB-553A-436FC465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97FCFF-61BD-FC37-4B41-A766786D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91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B58776A-006E-CA88-E7AD-82E5AC07D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4B39C7D-EDFF-C447-4BF0-E99D97B33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2194D4-376A-CE60-3BD4-B183D7AC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834B05-52ED-E613-0D2A-5E846CAE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E33F1C-77F3-55D8-6FB3-8BDA70AF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39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AD9DC8-FF84-B73C-E929-45A643CF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5CA93E-2262-567E-F258-A5F128EC7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F32CF9-62F5-A84D-032B-8905B270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2A9D95-B7EE-60EB-BDD5-60DD8463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3DFE5F-3161-89A3-82D9-70746F2A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C829F5-3349-8C94-FC43-AA282599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050E31-AB8A-AC1D-E759-2C5C9209D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AFA9BF-ABCC-F394-87BC-C4E61836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2C4416-D0F4-643F-532D-42F69DFF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802ACD-8AA3-2423-A213-48CF52FC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33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97C0F2-295D-5655-359C-3BD113C7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85C419-8FC7-0496-AB04-EF6A3CD82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30D377-A3D7-9660-1F7F-D6702D05C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F098F92-C980-471E-A01B-39D4E8C9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C5A0C8-559E-0223-FE1F-211B6149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DB1714-223F-8303-BA92-AD72AB63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05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303F80-0F0E-C0D3-6F54-77839CF8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6523A8-F3EA-FE08-9FE9-95A50AC1C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5F6799-7DCF-4F20-CF60-D370D46E7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383AD6A-28F0-15BF-E50D-FB1D1A36C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685F98-27FA-0069-F078-D3AA881C0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198F2A9-9914-0CA2-F775-87FBE34F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D2B7001-ADB2-DC35-1599-EB43F2FA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9370217-CD56-CFCD-3368-D23B8D61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14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0321E4-554D-8B06-53EF-94B480AA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26FF292-8322-501B-6BC9-04451B02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CF82F4-003F-A485-E333-FCF60501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C004F2-1D51-6407-5825-629D47E6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66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74AD6D0-772C-B064-B49A-FB546EDC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4EDDFAE-F9BF-3EA7-5892-2F2523E6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390D88B-B5F1-03D7-0B66-2E3498AA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51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1CDA89-ED24-A0AE-3B94-B7F591FD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346138-2AED-6154-EC7B-AB2CC8280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84C31C-7C74-F85C-90C4-691B3A708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797337-BF90-A700-B10B-EA45767C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C9E0F1-F7BE-B5DD-CF5A-C8105D63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F0E97A-D3EE-D815-F00F-CEE0756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66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A7C9B2-61CB-7D9A-564E-A7434160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DA26D74-4E41-C206-FB4F-D473AE1B8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128300-7A2D-C2A1-5B52-E66A0AFAF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8BB174-3165-6E17-7D9B-1F825EDD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4AF7F1E-1438-A78F-5B08-1A85053E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0B163A-26CE-1682-442A-A4B7C499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40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B563530-780A-134C-4A72-9D2E332E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DD4C40-2715-EA5A-32A9-C0592189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14B24C-0DAC-1F62-890C-571566F07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62189-EBB8-4F88-8B96-1976EC609624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52945C-F0E3-114C-963B-9FCBE6CB2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427EBD-202A-34A9-9EBE-E63210819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5D1B-5A04-47F4-A16F-5349E378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15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objekt 4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5A508498-A53B-9D28-1E78-CD45A0CDF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 r="-1" b="6790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F817E4-D18F-6F37-E9AC-54AE8A2B3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sv-SE" sz="5000" b="1" dirty="0">
                <a:solidFill>
                  <a:schemeClr val="bg1"/>
                </a:solidFill>
              </a:rPr>
              <a:t>Föräldramöte F2015</a:t>
            </a:r>
            <a:br>
              <a:rPr lang="sv-SE" sz="5000" dirty="0">
                <a:solidFill>
                  <a:schemeClr val="bg1"/>
                </a:solidFill>
              </a:rPr>
            </a:br>
            <a:r>
              <a:rPr lang="sv-SE" sz="5000" dirty="0">
                <a:solidFill>
                  <a:schemeClr val="bg1"/>
                </a:solidFill>
              </a:rPr>
              <a:t>2023-09-25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D4EFE45-6E7F-41A3-F589-EC8156419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sv-SE" sz="2000" dirty="0">
                <a:solidFill>
                  <a:schemeClr val="bg1"/>
                </a:solidFill>
              </a:rPr>
              <a:t>New Mill FC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8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3F2EC-3DD9-E5EB-916A-8DA7A2A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F17 landslaget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7438F41-C27A-FA65-BFA2-1F2815949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3" y="2238998"/>
            <a:ext cx="6136427" cy="35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BC997C-0572-4684-9874-EA56FA7E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6" y="1541417"/>
            <a:ext cx="7354871" cy="4592265"/>
          </a:xfrm>
          <a:prstGeom prst="rect">
            <a:avLst/>
          </a:prstGeom>
        </p:spPr>
      </p:pic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F04EBA8-1282-4AAB-A569-0ED74AB0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3F2EC-3DD9-E5EB-916A-8DA7A2A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23" y="497050"/>
            <a:ext cx="4631033" cy="8192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Om att vinna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552484D-63E4-A194-B7B9-F874DDB06CC9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Övergripande om barns idrottande.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Plats för statistik om karriärlängd, när det trappar av, hur vi överbryggar det etc.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FDA27-7D9B-4CE3-A574-0F69E40C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6" y="1599009"/>
            <a:ext cx="7328316" cy="45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8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3F2EC-3DD9-E5EB-916A-8DA7A2A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678" y="256269"/>
            <a:ext cx="4543697" cy="5867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Om att vinna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01333A-9A01-4500-BC38-792727C54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63" y="940467"/>
            <a:ext cx="1981279" cy="2565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C4BFC-61A3-4659-B848-B244F1117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863" y="3505970"/>
            <a:ext cx="2185983" cy="2883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0CE648-6A16-46D3-B670-A383F6C51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598" y="978588"/>
            <a:ext cx="2489260" cy="2489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64C52-FD14-4162-8628-4974441A5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259" y="3518872"/>
            <a:ext cx="2849274" cy="289464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803BF0-E2C2-E93D-1180-29C73F108942}"/>
              </a:ext>
            </a:extLst>
          </p:cNvPr>
          <p:cNvCxnSpPr/>
          <p:nvPr/>
        </p:nvCxnSpPr>
        <p:spPr>
          <a:xfrm>
            <a:off x="4754880" y="5879412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C30D89-F084-2BF8-A990-D6C89408C704}"/>
              </a:ext>
            </a:extLst>
          </p:cNvPr>
          <p:cNvCxnSpPr/>
          <p:nvPr/>
        </p:nvCxnSpPr>
        <p:spPr>
          <a:xfrm>
            <a:off x="4721997" y="5527316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423AE-A2B6-2108-42E6-2152159C6E11}"/>
              </a:ext>
            </a:extLst>
          </p:cNvPr>
          <p:cNvCxnSpPr/>
          <p:nvPr/>
        </p:nvCxnSpPr>
        <p:spPr>
          <a:xfrm>
            <a:off x="4703707" y="5148943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DC7BD-B5EC-24C8-A9F7-F24E50FC27A3}"/>
              </a:ext>
            </a:extLst>
          </p:cNvPr>
          <p:cNvCxnSpPr/>
          <p:nvPr/>
        </p:nvCxnSpPr>
        <p:spPr>
          <a:xfrm>
            <a:off x="4703707" y="4802102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2C5DE6-58BF-60FA-A49D-63BA91E2F3C1}"/>
              </a:ext>
            </a:extLst>
          </p:cNvPr>
          <p:cNvCxnSpPr/>
          <p:nvPr/>
        </p:nvCxnSpPr>
        <p:spPr>
          <a:xfrm>
            <a:off x="4096659" y="2994323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AE60C2-BE2B-EE5E-A525-E45B5AC67FF3}"/>
              </a:ext>
            </a:extLst>
          </p:cNvPr>
          <p:cNvCxnSpPr/>
          <p:nvPr/>
        </p:nvCxnSpPr>
        <p:spPr>
          <a:xfrm>
            <a:off x="1482541" y="5716501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0F3C90-AA8E-A031-46DF-BFDE78E0D3FB}"/>
              </a:ext>
            </a:extLst>
          </p:cNvPr>
          <p:cNvCxnSpPr/>
          <p:nvPr/>
        </p:nvCxnSpPr>
        <p:spPr>
          <a:xfrm>
            <a:off x="1482542" y="5989771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E572D6-671A-B432-CE14-21458292BDA6}"/>
              </a:ext>
            </a:extLst>
          </p:cNvPr>
          <p:cNvCxnSpPr/>
          <p:nvPr/>
        </p:nvCxnSpPr>
        <p:spPr>
          <a:xfrm>
            <a:off x="1482540" y="5432723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7A8717-6714-2F7A-F34A-7A4D03CD8DC1}"/>
              </a:ext>
            </a:extLst>
          </p:cNvPr>
          <p:cNvCxnSpPr/>
          <p:nvPr/>
        </p:nvCxnSpPr>
        <p:spPr>
          <a:xfrm>
            <a:off x="1470678" y="5222515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3A75D2-50F1-C9F4-26FF-2C5974FE30CE}"/>
              </a:ext>
            </a:extLst>
          </p:cNvPr>
          <p:cNvCxnSpPr/>
          <p:nvPr/>
        </p:nvCxnSpPr>
        <p:spPr>
          <a:xfrm>
            <a:off x="629569" y="2868198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8AAAAD-2CAC-C378-F5C2-0D68DAA949CD}"/>
              </a:ext>
            </a:extLst>
          </p:cNvPr>
          <p:cNvCxnSpPr/>
          <p:nvPr/>
        </p:nvCxnSpPr>
        <p:spPr>
          <a:xfrm>
            <a:off x="629569" y="2584419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E6F41A-CF5F-0D95-A27D-7827E37BD8BA}"/>
              </a:ext>
            </a:extLst>
          </p:cNvPr>
          <p:cNvCxnSpPr/>
          <p:nvPr/>
        </p:nvCxnSpPr>
        <p:spPr>
          <a:xfrm>
            <a:off x="629569" y="2374212"/>
            <a:ext cx="19333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ubrik 1">
            <a:extLst>
              <a:ext uri="{FF2B5EF4-FFF2-40B4-BE49-F238E27FC236}">
                <a16:creationId xmlns:a16="http://schemas.microsoft.com/office/drawing/2014/main" id="{106F1898-C415-2358-6752-3FEAB69B98E8}"/>
              </a:ext>
            </a:extLst>
          </p:cNvPr>
          <p:cNvSpPr txBox="1">
            <a:spLocks/>
          </p:cNvSpPr>
          <p:nvPr/>
        </p:nvSpPr>
        <p:spPr>
          <a:xfrm>
            <a:off x="2322854" y="1439223"/>
            <a:ext cx="5212080" cy="5867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800" b="1" dirty="0">
                <a:solidFill>
                  <a:schemeClr val="bg1"/>
                </a:solidFill>
              </a:rPr>
              <a:t>2020			    2021</a:t>
            </a:r>
          </a:p>
        </p:txBody>
      </p:sp>
    </p:spTree>
    <p:extLst>
      <p:ext uri="{BB962C8B-B14F-4D97-AF65-F5344CB8AC3E}">
        <p14:creationId xmlns:p14="http://schemas.microsoft.com/office/powerpoint/2010/main" val="373370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FE2A64-406E-E4C4-909F-E4D62585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>
                <a:solidFill>
                  <a:schemeClr val="bg1"/>
                </a:solidFill>
              </a:rPr>
              <a:t>Varför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fortsätter</a:t>
            </a:r>
            <a:r>
              <a:rPr lang="en-US" sz="3800" b="1" dirty="0">
                <a:solidFill>
                  <a:schemeClr val="bg1"/>
                </a:solidFill>
              </a:rPr>
              <a:t> man?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D110549F-23C1-BAA2-D022-00D82261014F}"/>
              </a:ext>
            </a:extLst>
          </p:cNvPr>
          <p:cNvSpPr txBox="1"/>
          <p:nvPr/>
        </p:nvSpPr>
        <p:spPr>
          <a:xfrm>
            <a:off x="838200" y="2120204"/>
            <a:ext cx="4631033" cy="443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Kul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Kompisarna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Bra träningar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Bra tränare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Tävla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Vinna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Gör saker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Engagerade föräldrar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Möjligt att </a:t>
            </a:r>
            <a:r>
              <a:rPr lang="sv-SE" sz="2400" dirty="0" err="1">
                <a:solidFill>
                  <a:schemeClr val="bg1"/>
                </a:solidFill>
              </a:rPr>
              <a:t>multisporta</a:t>
            </a:r>
            <a:endParaRPr lang="sv-S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Ventilation mot skolan</a:t>
            </a:r>
          </a:p>
        </p:txBody>
      </p:sp>
      <p:pic>
        <p:nvPicPr>
          <p:cNvPr id="3" name="Bildobjekt 2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C0EF2088-D73E-23F6-DB1D-29AEECEFE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404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FE2A64-406E-E4C4-909F-E4D62585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>
                <a:solidFill>
                  <a:schemeClr val="bg1"/>
                </a:solidFill>
              </a:rPr>
              <a:t>Varför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fortsätter</a:t>
            </a:r>
            <a:r>
              <a:rPr lang="en-US" sz="3800" b="1" dirty="0">
                <a:solidFill>
                  <a:schemeClr val="bg1"/>
                </a:solidFill>
              </a:rPr>
              <a:t> man?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D110549F-23C1-BAA2-D022-00D82261014F}"/>
              </a:ext>
            </a:extLst>
          </p:cNvPr>
          <p:cNvSpPr txBox="1"/>
          <p:nvPr/>
        </p:nvSpPr>
        <p:spPr>
          <a:xfrm>
            <a:off x="838200" y="2120204"/>
            <a:ext cx="4631033" cy="443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Kul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Kompisarna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Bra träningar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Bra tränare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Tävla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Vinna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Gör saker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Engagerade föräldrar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Möjligt att </a:t>
            </a:r>
            <a:r>
              <a:rPr lang="sv-SE" sz="2400" dirty="0" err="1">
                <a:solidFill>
                  <a:schemeClr val="bg1"/>
                </a:solidFill>
              </a:rPr>
              <a:t>multisporta</a:t>
            </a:r>
            <a:endParaRPr lang="sv-S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Ventilation mot skolan</a:t>
            </a:r>
          </a:p>
        </p:txBody>
      </p:sp>
      <p:pic>
        <p:nvPicPr>
          <p:cNvPr id="3" name="Bildobjekt 2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C0EF2088-D73E-23F6-DB1D-29AEECEFE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2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FE2A64-406E-E4C4-909F-E4D62585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>
                <a:solidFill>
                  <a:schemeClr val="bg1"/>
                </a:solidFill>
              </a:rPr>
              <a:t>Varför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fortsätter</a:t>
            </a:r>
            <a:r>
              <a:rPr lang="en-US" sz="3800" b="1" dirty="0">
                <a:solidFill>
                  <a:schemeClr val="bg1"/>
                </a:solidFill>
              </a:rPr>
              <a:t> man?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C0EF2088-D73E-23F6-DB1D-29AEECEFE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latshållare för innehåll 3" descr="Göra roliga saker.jpg">
            <a:extLst>
              <a:ext uri="{FF2B5EF4-FFF2-40B4-BE49-F238E27FC236}">
                <a16:creationId xmlns:a16="http://schemas.microsoft.com/office/drawing/2014/main" id="{4B5D2CC6-8F3A-2DB5-7EC2-996A520AC0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328" y="1933260"/>
            <a:ext cx="4023946" cy="48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FE2A64-406E-E4C4-909F-E4D62585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>
                <a:solidFill>
                  <a:schemeClr val="bg1"/>
                </a:solidFill>
              </a:rPr>
              <a:t>SvFF:s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spelarutbildningsplan</a:t>
            </a:r>
            <a:endParaRPr lang="en-US" sz="3800" b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D110549F-23C1-BAA2-D022-00D82261014F}"/>
              </a:ext>
            </a:extLst>
          </p:cNvPr>
          <p:cNvSpPr txBox="1"/>
          <p:nvPr/>
        </p:nvSpPr>
        <p:spPr>
          <a:xfrm>
            <a:off x="838200" y="2120204"/>
            <a:ext cx="4631033" cy="443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600" b="1" dirty="0">
                <a:solidFill>
                  <a:schemeClr val="bg1"/>
                </a:solidFill>
              </a:rPr>
              <a:t>Fotbollsglädje 6-9 år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Spelet fotboll ska upptäckas på ett naturligt och lekfullt sätt.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Regelrätt träning är underordnad leken som inlärningsmetod.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Viktigaste uppgiften är att skapa motivation och passion.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Att behärska kroppen i olika rörelsemönster ger en bra grund för långsiktig utveckling i fotboll.</a:t>
            </a:r>
          </a:p>
        </p:txBody>
      </p:sp>
      <p:pic>
        <p:nvPicPr>
          <p:cNvPr id="3" name="Bildobjekt 2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C0EF2088-D73E-23F6-DB1D-29AEECEFE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1442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FE2A64-406E-E4C4-909F-E4D62585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SvFF:s spelarutbildningsplan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D110549F-23C1-BAA2-D022-00D82261014F}"/>
              </a:ext>
            </a:extLst>
          </p:cNvPr>
          <p:cNvSpPr txBox="1"/>
          <p:nvPr/>
        </p:nvSpPr>
        <p:spPr>
          <a:xfrm>
            <a:off x="838200" y="2120204"/>
            <a:ext cx="4631033" cy="452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600" b="1" dirty="0">
                <a:solidFill>
                  <a:schemeClr val="bg1"/>
                </a:solidFill>
              </a:rPr>
              <a:t>Lära och träna 9-12 år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”Den gyllene åldern för motorisk inlärning”.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Barnen börjar förstå vad träning innebär och långsamt börjar den få betydelse i kombination med leken.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Träning är fortsatt det viktigaste momentet för utveckling, även om match på barnens villkor är en naturlig del av fotbollen.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Skillnaderna mellan olika barn ökar under den här perioden eftersom de mognar i olika takt. </a:t>
            </a:r>
          </a:p>
        </p:txBody>
      </p:sp>
      <p:pic>
        <p:nvPicPr>
          <p:cNvPr id="3" name="Bildobjekt 2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C0EF2088-D73E-23F6-DB1D-29AEECEFE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34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934139-914D-913F-E1D0-6C83D1D5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SvFF:s spelarutbildningsplan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74B167C6-82E9-EE59-0E83-9521FADDFB88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sv-SE" sz="20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En bild som visar cirkel, CD, Datalagringsenhet, text&#10;&#10;Automatiskt genererad beskrivning">
            <a:extLst>
              <a:ext uri="{FF2B5EF4-FFF2-40B4-BE49-F238E27FC236}">
                <a16:creationId xmlns:a16="http://schemas.microsoft.com/office/drawing/2014/main" id="{F25AC582-8735-C17E-5EA3-4E3D84D83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50" y="1169377"/>
            <a:ext cx="9340900" cy="50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4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B3F2EC-3DD9-E5EB-916A-8DA7A2A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F552484D-63E4-A194-B7B9-F874DDB06CC9}"/>
              </a:ext>
            </a:extLst>
          </p:cNvPr>
          <p:cNvSpPr txBox="1"/>
          <p:nvPr/>
        </p:nvSpPr>
        <p:spPr>
          <a:xfrm>
            <a:off x="838200" y="2120204"/>
            <a:ext cx="4631033" cy="4413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Övergripande om barns idrottande.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Statistik.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SvFF:s spelarutbildningsplan.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Vår långsiktiga vision och ambition.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Vägen dit.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sv-SE" sz="20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Föräldrars delaktighet i vår verksamhet.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sv-SE" sz="20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Vad händer i närtid?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Höst/vinter 2023/2024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Vår 2024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sv-SE" sz="20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Individuell spelarutveckling.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251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FE2A64-406E-E4C4-909F-E4D62585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SvFF:s spelarutbildningsplan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D110549F-23C1-BAA2-D022-00D82261014F}"/>
              </a:ext>
            </a:extLst>
          </p:cNvPr>
          <p:cNvSpPr txBox="1"/>
          <p:nvPr/>
        </p:nvSpPr>
        <p:spPr>
          <a:xfrm>
            <a:off x="838200" y="2120204"/>
            <a:ext cx="4631033" cy="4337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600" dirty="0">
                <a:solidFill>
                  <a:schemeClr val="bg1"/>
                </a:solidFill>
              </a:rPr>
              <a:t>Vi befinner oss i gränslandet mellan de två.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Fortsatt lekfullhet i träning, men med ett tydligare fotbollsfokus än tidigare.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Dold tävlingar i träning, som t.ex. att den som gör mål behåller bollen.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Utveckling är individuell och nivåanpassning måste i vissa avseenden ske. Det ska dock inte kommuniceras till barnen att det görs.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I matchspel räknar vi inte mål som resultatuppfyllnad. En målmässig förlust kan ändå räknas som en vinst om vi lyckats med gruppens mål.</a:t>
            </a:r>
          </a:p>
        </p:txBody>
      </p:sp>
      <p:pic>
        <p:nvPicPr>
          <p:cNvPr id="3" name="Bildobjekt 2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C0EF2088-D73E-23F6-DB1D-29AEECEFE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4935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05C1A4-9B1B-71F1-C54B-CB315A17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Långsiktig plan, värdegrund F2015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D55A78FA-500E-2E40-13D3-D344EF3628B9}"/>
              </a:ext>
            </a:extLst>
          </p:cNvPr>
          <p:cNvSpPr txBox="1"/>
          <p:nvPr/>
        </p:nvSpPr>
        <p:spPr>
          <a:xfrm>
            <a:off x="838200" y="2120204"/>
            <a:ext cx="4631033" cy="459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”Alla” ska fortsatt spela fotboll vid 18 års ålder. ”Ingen” ska ”våga” lämna laget.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I New Mill FC F2015 händer allt som är skoj. Här finns kompisarna. Tillsammans är vi en stark grupp som bryr sig om och tar hand om varandra.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Av varandra lär vi oss dels att älska sporten fotboll, men också hur man är en schysst kompis, en bra lagkamrat och att jobba i grupp.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När vi vinner är vi ödmjuka mot våra motståndare. När vi förlorar peppar vi varandra och håller ihop. Vi vinner som ett lag och vi förlorar som ett lag.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Vi respekterar alltid domare.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4EF84465-4CDC-684A-C6CC-405DF6BF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055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05C1A4-9B1B-71F1-C54B-CB315A17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Långsiktig plan F2015, vägen dit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D55A78FA-500E-2E40-13D3-D344EF3628B9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chemeClr val="bg1"/>
                </a:solidFill>
              </a:rPr>
              <a:t>Ambitionen är att från 12 års ålder åka på minst en större </a:t>
            </a:r>
            <a:r>
              <a:rPr lang="sv-SE" sz="1900" dirty="0" err="1">
                <a:solidFill>
                  <a:schemeClr val="bg1"/>
                </a:solidFill>
              </a:rPr>
              <a:t>sommarcup</a:t>
            </a:r>
            <a:r>
              <a:rPr lang="sv-SE" sz="1900" dirty="0">
                <a:solidFill>
                  <a:schemeClr val="bg1"/>
                </a:solidFill>
              </a:rPr>
              <a:t> med övernattning, </a:t>
            </a:r>
            <a:r>
              <a:rPr lang="sv-SE" sz="1900" dirty="0" err="1">
                <a:solidFill>
                  <a:schemeClr val="bg1"/>
                </a:solidFill>
              </a:rPr>
              <a:t>t.ex</a:t>
            </a:r>
            <a:r>
              <a:rPr lang="sv-SE" sz="1900" dirty="0">
                <a:solidFill>
                  <a:schemeClr val="bg1"/>
                </a:solidFill>
              </a:rPr>
              <a:t> Gothia Cup eller Dana Cup (</a:t>
            </a:r>
            <a:r>
              <a:rPr lang="sv-SE" sz="1900" dirty="0" err="1">
                <a:solidFill>
                  <a:schemeClr val="bg1"/>
                </a:solidFill>
              </a:rPr>
              <a:t>Hjørring</a:t>
            </a:r>
            <a:r>
              <a:rPr lang="sv-SE" sz="1900" dirty="0">
                <a:solidFill>
                  <a:schemeClr val="bg1"/>
                </a:solidFill>
              </a:rPr>
              <a:t>, Danmark).</a:t>
            </a:r>
          </a:p>
          <a:p>
            <a:pPr marL="2667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900" dirty="0">
              <a:solidFill>
                <a:schemeClr val="bg1"/>
              </a:solidFill>
            </a:endParaRPr>
          </a:p>
          <a:p>
            <a:pPr marL="2667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chemeClr val="bg1"/>
                </a:solidFill>
              </a:rPr>
              <a:t>Åka på ett internationellt mästerskap med laget. Långt bort vid horisonten finns EM 2029.</a:t>
            </a:r>
            <a:endParaRPr lang="sv-SE" sz="1900" i="1" dirty="0">
              <a:solidFill>
                <a:schemeClr val="bg1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4EF84465-4CDC-684A-C6CC-405DF6BF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311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05C1A4-9B1B-71F1-C54B-CB315A17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Långsiktig plan F2015, vägen dit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D55A78FA-500E-2E40-13D3-D344EF3628B9}"/>
              </a:ext>
            </a:extLst>
          </p:cNvPr>
          <p:cNvSpPr txBox="1"/>
          <p:nvPr/>
        </p:nvSpPr>
        <p:spPr>
          <a:xfrm>
            <a:off x="838200" y="2120204"/>
            <a:ext cx="4631033" cy="4585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Minst en större sidoaktivitet vår/höst.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Ex. vårfest, pizzakväll, Halloweendisco, tacokväll, korvgrillning med femkamp.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Lite längre fram, ”Äventyrshelg” med övernattning, Boda Borg, höghöjdsbana.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i="1" dirty="0">
              <a:solidFill>
                <a:schemeClr val="bg1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00" dirty="0">
              <a:solidFill>
                <a:schemeClr val="bg1"/>
              </a:solidFill>
            </a:endParaRP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4EF84465-4CDC-684A-C6CC-405DF6BF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15" name="Group 21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6" name="Straight Connector 22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0888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Bildobjekt 8" descr="En bild som visar pussel&#10;&#10;Automatiskt genererad beskrivning">
            <a:extLst>
              <a:ext uri="{FF2B5EF4-FFF2-40B4-BE49-F238E27FC236}">
                <a16:creationId xmlns:a16="http://schemas.microsoft.com/office/drawing/2014/main" id="{2383853E-82B2-BF65-DD9C-DE9B2A563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 b="139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65A62B6-86B4-AEC8-1AF7-FBD511A20055}"/>
              </a:ext>
            </a:extLst>
          </p:cNvPr>
          <p:cNvSpPr txBox="1"/>
          <p:nvPr/>
        </p:nvSpPr>
        <p:spPr>
          <a:xfrm>
            <a:off x="2473234" y="348344"/>
            <a:ext cx="79422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Livspusslet</a:t>
            </a:r>
            <a:endParaRPr lang="sv-SE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8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487 L -0.24544 0.33912 L 0.16094 0.52476 " pathEditMode="relative" ptsTypes="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himmel, fordon, Landfordon, bil&#10;&#10;Automatiskt genererad beskrivning">
            <a:extLst>
              <a:ext uri="{FF2B5EF4-FFF2-40B4-BE49-F238E27FC236}">
                <a16:creationId xmlns:a16="http://schemas.microsoft.com/office/drawing/2014/main" id="{BF6EDDB0-C553-FBDB-2464-8E7E2B836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"/>
            <a:ext cx="12192000" cy="68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5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05C1A4-9B1B-71F1-C54B-CB315A17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Föräldrars delaktighet i vår verksamhet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02B4B228-8F8D-91FC-5D22-51188C2A51DE}"/>
              </a:ext>
            </a:extLst>
          </p:cNvPr>
          <p:cNvSpPr txBox="1"/>
          <p:nvPr/>
        </p:nvSpPr>
        <p:spPr>
          <a:xfrm>
            <a:off x="838200" y="2120204"/>
            <a:ext cx="4838074" cy="4661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600" dirty="0" err="1">
                <a:solidFill>
                  <a:schemeClr val="bg1"/>
                </a:solidFill>
              </a:rPr>
              <a:t>Baklykteföräldrar</a:t>
            </a:r>
            <a:r>
              <a:rPr lang="sv-SE" sz="1600" dirty="0">
                <a:solidFill>
                  <a:schemeClr val="bg1"/>
                </a:solidFill>
              </a:rPr>
              <a:t> – föräldrar som lämnar och hämtar barn vid träning/match, men aldrig är med och besöker verksamheten. Det enda ledaren ser är ett par baklyktor.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Ta er tid att medverka på en del av en träning emellanåt.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Öppna upp för dialog med ledare kring ditt barn – lär känna oss och hjälp oss lära känna ditt barn och hur vi bäst bemöter henne.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Var nyfiken, ställ frågor, kom med inspel.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Fotbollslaget är inte bara en idrottsaktivitet, det är ett socialt sammanhang vi skapar tillsammans.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Svara på kallelse till match!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4EF84465-4CDC-684A-C6CC-405DF6BF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7173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05C1A4-9B1B-71F1-C54B-CB315A17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>
                <a:solidFill>
                  <a:schemeClr val="bg1"/>
                </a:solidFill>
              </a:rPr>
              <a:t>Höst</a:t>
            </a:r>
            <a:r>
              <a:rPr lang="en-US" sz="3800" b="1" dirty="0">
                <a:solidFill>
                  <a:schemeClr val="bg1"/>
                </a:solidFill>
              </a:rPr>
              <a:t>/</a:t>
            </a:r>
            <a:r>
              <a:rPr lang="en-US" sz="3800" b="1" dirty="0" err="1">
                <a:solidFill>
                  <a:schemeClr val="bg1"/>
                </a:solidFill>
              </a:rPr>
              <a:t>vinter</a:t>
            </a:r>
            <a:r>
              <a:rPr lang="en-US" sz="3800" b="1" dirty="0">
                <a:solidFill>
                  <a:schemeClr val="bg1"/>
                </a:solidFill>
              </a:rPr>
              <a:t> 2023/2024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02B4B228-8F8D-91FC-5D22-51188C2A51DE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Tre lag </a:t>
            </a:r>
            <a:r>
              <a:rPr lang="en-US" sz="1600" dirty="0" err="1">
                <a:solidFill>
                  <a:schemeClr val="bg1"/>
                </a:solidFill>
              </a:rPr>
              <a:t>anmälda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Spelform</a:t>
            </a:r>
            <a:r>
              <a:rPr lang="en-US" sz="1600" dirty="0">
                <a:solidFill>
                  <a:schemeClr val="bg1"/>
                </a:solidFill>
              </a:rPr>
              <a:t> 4v4 med </a:t>
            </a:r>
            <a:r>
              <a:rPr lang="en-US" sz="1600" dirty="0" err="1">
                <a:solidFill>
                  <a:schemeClr val="bg1"/>
                </a:solidFill>
              </a:rPr>
              <a:t>sarg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Tre </a:t>
            </a:r>
            <a:r>
              <a:rPr lang="en-US" sz="1600" dirty="0" err="1">
                <a:solidFill>
                  <a:schemeClr val="bg1"/>
                </a:solidFill>
              </a:rPr>
              <a:t>sammandrag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före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årsskiftet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sammandrag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efter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årsskiftet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Träning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onsdagar</a:t>
            </a:r>
            <a:r>
              <a:rPr lang="en-US" sz="1600" dirty="0">
                <a:solidFill>
                  <a:schemeClr val="bg1"/>
                </a:solidFill>
              </a:rPr>
              <a:t> kl. 17-18, </a:t>
            </a:r>
            <a:r>
              <a:rPr lang="en-US" sz="1600" dirty="0" err="1">
                <a:solidFill>
                  <a:schemeClr val="bg1"/>
                </a:solidFill>
              </a:rPr>
              <a:t>Furuborghallen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10st </a:t>
            </a:r>
            <a:r>
              <a:rPr lang="en-US" sz="1600" dirty="0" err="1">
                <a:solidFill>
                  <a:schemeClr val="bg1"/>
                </a:solidFill>
              </a:rPr>
              <a:t>tider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söndagar</a:t>
            </a:r>
            <a:r>
              <a:rPr lang="en-US" sz="1600" dirty="0">
                <a:solidFill>
                  <a:schemeClr val="bg1"/>
                </a:solidFill>
              </a:rPr>
              <a:t> 10-11:15 Bokade.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Vi </a:t>
            </a:r>
            <a:r>
              <a:rPr lang="en-US" sz="1600" dirty="0" err="1">
                <a:solidFill>
                  <a:schemeClr val="bg1"/>
                </a:solidFill>
              </a:rPr>
              <a:t>får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flexibla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besked</a:t>
            </a:r>
            <a:r>
              <a:rPr lang="en-US" sz="1600" dirty="0">
                <a:solidFill>
                  <a:schemeClr val="bg1"/>
                </a:solidFill>
              </a:rPr>
              <a:t> om 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andra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träning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komma</a:t>
            </a:r>
            <a:r>
              <a:rPr lang="en-US" sz="1600" dirty="0">
                <a:solidFill>
                  <a:schemeClr val="bg1"/>
                </a:solidFill>
              </a:rPr>
              <a:t> med </a:t>
            </a:r>
            <a:r>
              <a:rPr lang="en-US" sz="1600" dirty="0" err="1">
                <a:solidFill>
                  <a:schemeClr val="bg1"/>
                </a:solidFill>
              </a:rPr>
              <a:t>kort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varsel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4EF84465-4CDC-684A-C6CC-405DF6BF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678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05C1A4-9B1B-71F1-C54B-CB315A17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Utomhussäsongen 2024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02B4B228-8F8D-91FC-5D22-51188C2A51DE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Öka på träningstiden till 75 minuter/träning.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Fortsatt två träningar/vecka.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Sammandrag 5v5.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Önskemål om egenarrangerad cup endera tidig vår eller sen höst.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Möjlighet till träningsmatcher mot föreningar i närområdet.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Prova på 7v7 inför 2025.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4EF84465-4CDC-684A-C6CC-405DF6BF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853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05C1A4-9B1B-71F1-C54B-CB315A17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Individuell spelarutveckling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02B4B228-8F8D-91FC-5D22-51188C2A51DE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Möjlighet till individuell teknikträning med våra ungdomsledare.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Självkostnadspris.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Små grupper, 1-3 spelare/tillfälle.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40-60 minuter/tillfälle.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4EF84465-4CDC-684A-C6CC-405DF6BF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426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B3F2EC-3DD9-E5EB-916A-8DA7A2A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Ledare F2015 säsongen 2023/2024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F552484D-63E4-A194-B7B9-F874DDB06CC9}"/>
              </a:ext>
            </a:extLst>
          </p:cNvPr>
          <p:cNvSpPr txBox="1"/>
          <p:nvPr/>
        </p:nvSpPr>
        <p:spPr>
          <a:xfrm>
            <a:off x="838200" y="2120204"/>
            <a:ext cx="4631033" cy="4269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sv-SE" dirty="0">
              <a:solidFill>
                <a:schemeClr val="bg1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David Nilsson, huvudtränare träning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Magnus Cadelin, huvudtränare match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Martin Grubbström, huvudtränare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Lina Fröberg, lagledare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sv-SE" dirty="0">
              <a:solidFill>
                <a:schemeClr val="bg1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Hanna Johnsson, ungdomsledare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Line Berglund, ungdomsledare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Matilda </a:t>
            </a:r>
            <a:r>
              <a:rPr lang="sv-SE" dirty="0" err="1">
                <a:solidFill>
                  <a:schemeClr val="bg1"/>
                </a:solidFill>
              </a:rPr>
              <a:t>Tomaselli</a:t>
            </a:r>
            <a:r>
              <a:rPr lang="sv-SE" dirty="0">
                <a:solidFill>
                  <a:schemeClr val="bg1"/>
                </a:solidFill>
              </a:rPr>
              <a:t>, ungdomsledare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Nova Johansson, ungdomsledare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68376"/>
            <a:ext cx="5676273" cy="56983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6989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05C1A4-9B1B-71F1-C54B-CB315A17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Sociala medier-policy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02B4B228-8F8D-91FC-5D22-51188C2A51DE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Föreningen är skyldig att följa GDPR.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Föreningens hållning är att ett aktivt och skriftligt ”Nej” behövs för att en spelare inte ska synas i våra kanaler.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Vi använder företrädesvis </a:t>
            </a:r>
            <a:r>
              <a:rPr lang="sv-SE" sz="2000" dirty="0" err="1">
                <a:solidFill>
                  <a:schemeClr val="bg1"/>
                </a:solidFill>
              </a:rPr>
              <a:t>Instagram</a:t>
            </a:r>
            <a:r>
              <a:rPr lang="sv-SE" sz="2000" dirty="0">
                <a:solidFill>
                  <a:schemeClr val="bg1"/>
                </a:solidFill>
              </a:rPr>
              <a:t>, men också Facebook emellanåt.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4EF84465-4CDC-684A-C6CC-405DF6BF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85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B3F2EC-3DD9-E5EB-916A-8DA7A2A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Barns idrottande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2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 descr="Gary Larson | StaffanL">
            <a:extLst>
              <a:ext uri="{FF2B5EF4-FFF2-40B4-BE49-F238E27FC236}">
                <a16:creationId xmlns:a16="http://schemas.microsoft.com/office/drawing/2014/main" id="{2CA42DC0-38A1-D3E3-B396-0E58E432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1683582"/>
            <a:ext cx="7485608" cy="52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B3F2EC-3DD9-E5EB-916A-8DA7A2A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Barns idrottande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F552484D-63E4-A194-B7B9-F874DDB06CC9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”Världens mest stillasittande folk”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85% av 17:åriga flickor rör sig för lite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”Dagens pensionär bryter benen när de ramlar, morgondagens pensionärer när de promenerar”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613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3F2EC-3DD9-E5EB-916A-8DA7A2A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7247709" cy="6915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85% av 17:åriga tjejer rör sig för lite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552484D-63E4-A194-B7B9-F874DDB06CC9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Övergripande om barns idrottande.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Plats för statistik om karriärlängd, när det trappar av, hur vi överbryggar det etc.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802D7-525D-4CF2-89DD-E96CF66B3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90" y="1483729"/>
            <a:ext cx="4948184" cy="50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552484D-63E4-A194-B7B9-F874DDB06CC9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Övergripande om barns idrottande.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Plats för statistik om karriärlängd, när det trappar av, hur vi överbryggar det etc.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78CE7-D1C8-47D0-B88F-5EB7C118D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4372"/>
            <a:ext cx="5634620" cy="442892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496E55-AE9A-0951-2863-7BFEC7AA0216}"/>
              </a:ext>
            </a:extLst>
          </p:cNvPr>
          <p:cNvSpPr txBox="1">
            <a:spLocks/>
          </p:cNvSpPr>
          <p:nvPr/>
        </p:nvSpPr>
        <p:spPr>
          <a:xfrm>
            <a:off x="1045241" y="468114"/>
            <a:ext cx="5198805" cy="589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800" b="1" dirty="0">
                <a:solidFill>
                  <a:schemeClr val="bg1"/>
                </a:solidFill>
              </a:rPr>
              <a:t>När slutar man med idrott?</a:t>
            </a:r>
          </a:p>
        </p:txBody>
      </p:sp>
    </p:spTree>
    <p:extLst>
      <p:ext uri="{BB962C8B-B14F-4D97-AF65-F5344CB8AC3E}">
        <p14:creationId xmlns:p14="http://schemas.microsoft.com/office/powerpoint/2010/main" val="359647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3F2EC-3DD9-E5EB-916A-8DA7A2A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218" y="183657"/>
            <a:ext cx="4631033" cy="9760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>
                <a:solidFill>
                  <a:schemeClr val="bg1"/>
                </a:solidFill>
              </a:rPr>
              <a:t>Olika idrotter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552484D-63E4-A194-B7B9-F874DDB06CC9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Övergripande om barns idrottande.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Plats för statistik om karriärlängd, när det trappar av, hur vi överbryggar det etc.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pic>
        <p:nvPicPr>
          <p:cNvPr id="5" name="Picture 4" descr="Bildresultat fÃ¶r NÃ¤r slutar man med sin idrott graf">
            <a:extLst>
              <a:ext uri="{FF2B5EF4-FFF2-40B4-BE49-F238E27FC236}">
                <a16:creationId xmlns:a16="http://schemas.microsoft.com/office/drawing/2014/main" id="{F9B40836-3897-466C-8891-197D8143C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1" y="1455157"/>
            <a:ext cx="7661031" cy="51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3F2EC-3DD9-E5EB-916A-8DA7A2A3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91932"/>
            <a:ext cx="4631033" cy="780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800" b="1" dirty="0" err="1">
                <a:solidFill>
                  <a:schemeClr val="bg1"/>
                </a:solidFill>
              </a:rPr>
              <a:t>Realative</a:t>
            </a:r>
            <a:r>
              <a:rPr lang="sv-SE" sz="3800" b="1" dirty="0">
                <a:solidFill>
                  <a:schemeClr val="bg1"/>
                </a:solidFill>
              </a:rPr>
              <a:t> age </a:t>
            </a:r>
            <a:r>
              <a:rPr lang="sv-SE" sz="3800" b="1" dirty="0" err="1">
                <a:solidFill>
                  <a:schemeClr val="bg1"/>
                </a:solidFill>
              </a:rPr>
              <a:t>effect</a:t>
            </a:r>
            <a:endParaRPr lang="sv-SE" sz="3800" b="1" dirty="0">
              <a:solidFill>
                <a:schemeClr val="bg1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552484D-63E4-A194-B7B9-F874DDB06CC9}"/>
              </a:ext>
            </a:extLst>
          </p:cNvPr>
          <p:cNvSpPr txBox="1"/>
          <p:nvPr/>
        </p:nvSpPr>
        <p:spPr>
          <a:xfrm>
            <a:off x="838200" y="2120204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Övergripande om barns idrottande.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bg1"/>
                </a:solidFill>
              </a:rPr>
              <a:t>Plats för statistik om karriärlängd, när det trappar av, hur vi överbryggar det etc.</a:t>
            </a:r>
          </a:p>
        </p:txBody>
      </p:sp>
      <p:pic>
        <p:nvPicPr>
          <p:cNvPr id="4" name="Bildobjekt 3" descr="En bild som visar text, symbol, emblem, Teckensnitt&#10;&#10;Automatiskt genererad beskrivning">
            <a:extLst>
              <a:ext uri="{FF2B5EF4-FFF2-40B4-BE49-F238E27FC236}">
                <a16:creationId xmlns:a16="http://schemas.microsoft.com/office/drawing/2014/main" id="{675A8CB4-055E-B484-8878-D839FAF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 b="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2CD99-A581-D804-FDB9-2D861BC25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6" y="1551600"/>
            <a:ext cx="6082661" cy="491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0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1025</Words>
  <Application>Microsoft Office PowerPoint</Application>
  <PresentationFormat>Bredbild</PresentationFormat>
  <Paragraphs>158</Paragraphs>
  <Slides>30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Office-tema</vt:lpstr>
      <vt:lpstr>Föräldramöte F2015 2023-09-25</vt:lpstr>
      <vt:lpstr>Agenda</vt:lpstr>
      <vt:lpstr>Ledare F2015 säsongen 2023/2024</vt:lpstr>
      <vt:lpstr>Barns idrottande</vt:lpstr>
      <vt:lpstr>Barns idrottande</vt:lpstr>
      <vt:lpstr>85% av 17:åriga tjejer rör sig för lite</vt:lpstr>
      <vt:lpstr>PowerPoint-presentation</vt:lpstr>
      <vt:lpstr>Olika idrotter</vt:lpstr>
      <vt:lpstr>Realative age effect</vt:lpstr>
      <vt:lpstr>F17 landslaget</vt:lpstr>
      <vt:lpstr>PowerPoint-presentation</vt:lpstr>
      <vt:lpstr>Om att vinna</vt:lpstr>
      <vt:lpstr>Om att vinna</vt:lpstr>
      <vt:lpstr>Varför fortsätter man?</vt:lpstr>
      <vt:lpstr>Varför fortsätter man?</vt:lpstr>
      <vt:lpstr>Varför fortsätter man?</vt:lpstr>
      <vt:lpstr>SvFF:s spelarutbildningsplan</vt:lpstr>
      <vt:lpstr>SvFF:s spelarutbildningsplan</vt:lpstr>
      <vt:lpstr>SvFF:s spelarutbildningsplan</vt:lpstr>
      <vt:lpstr>SvFF:s spelarutbildningsplan</vt:lpstr>
      <vt:lpstr>Långsiktig plan, värdegrund F2015</vt:lpstr>
      <vt:lpstr>Långsiktig plan F2015, vägen dit</vt:lpstr>
      <vt:lpstr>Långsiktig plan F2015, vägen dit</vt:lpstr>
      <vt:lpstr>PowerPoint-presentation</vt:lpstr>
      <vt:lpstr>PowerPoint-presentation</vt:lpstr>
      <vt:lpstr>Föräldrars delaktighet i vår verksamhet</vt:lpstr>
      <vt:lpstr>Höst/vinter 2023/2024</vt:lpstr>
      <vt:lpstr>Utomhussäsongen 2024</vt:lpstr>
      <vt:lpstr>Individuell spelarutveckling</vt:lpstr>
      <vt:lpstr>Sociala medier-policy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Sammandrag 2014-2015 2023-06-04</dc:title>
  <dc:creator>Magnus Cadelin</dc:creator>
  <cp:lastModifiedBy>Magnus Cadelin</cp:lastModifiedBy>
  <cp:revision>7</cp:revision>
  <dcterms:created xsi:type="dcterms:W3CDTF">2023-05-16T07:42:57Z</dcterms:created>
  <dcterms:modified xsi:type="dcterms:W3CDTF">2023-09-25T11:00:42Z</dcterms:modified>
</cp:coreProperties>
</file>