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2"/>
  </p:notesMasterIdLst>
  <p:handoutMasterIdLst>
    <p:handoutMasterId r:id="rId93"/>
  </p:handoutMasterIdLst>
  <p:sldIdLst>
    <p:sldId id="362" r:id="rId5"/>
    <p:sldId id="364" r:id="rId6"/>
    <p:sldId id="285" r:id="rId7"/>
    <p:sldId id="290" r:id="rId8"/>
    <p:sldId id="292" r:id="rId9"/>
    <p:sldId id="293" r:id="rId10"/>
    <p:sldId id="296" r:id="rId11"/>
    <p:sldId id="377" r:id="rId12"/>
    <p:sldId id="375" r:id="rId13"/>
    <p:sldId id="297" r:id="rId14"/>
    <p:sldId id="299" r:id="rId15"/>
    <p:sldId id="300" r:id="rId16"/>
    <p:sldId id="301" r:id="rId17"/>
    <p:sldId id="302" r:id="rId18"/>
    <p:sldId id="286" r:id="rId19"/>
    <p:sldId id="303" r:id="rId20"/>
    <p:sldId id="304" r:id="rId21"/>
    <p:sldId id="305" r:id="rId22"/>
    <p:sldId id="306" r:id="rId23"/>
    <p:sldId id="308" r:id="rId24"/>
    <p:sldId id="307" r:id="rId25"/>
    <p:sldId id="309" r:id="rId26"/>
    <p:sldId id="310" r:id="rId27"/>
    <p:sldId id="312" r:id="rId28"/>
    <p:sldId id="313" r:id="rId29"/>
    <p:sldId id="314" r:id="rId30"/>
    <p:sldId id="315" r:id="rId31"/>
    <p:sldId id="413" r:id="rId32"/>
    <p:sldId id="320" r:id="rId33"/>
    <p:sldId id="319" r:id="rId34"/>
    <p:sldId id="316" r:id="rId35"/>
    <p:sldId id="321" r:id="rId36"/>
    <p:sldId id="317" r:id="rId37"/>
    <p:sldId id="331" r:id="rId38"/>
    <p:sldId id="322" r:id="rId39"/>
    <p:sldId id="323" r:id="rId40"/>
    <p:sldId id="324" r:id="rId41"/>
    <p:sldId id="325" r:id="rId42"/>
    <p:sldId id="326" r:id="rId43"/>
    <p:sldId id="328" r:id="rId44"/>
    <p:sldId id="329" r:id="rId45"/>
    <p:sldId id="333" r:id="rId46"/>
    <p:sldId id="334" r:id="rId47"/>
    <p:sldId id="360" r:id="rId48"/>
    <p:sldId id="336" r:id="rId49"/>
    <p:sldId id="411" r:id="rId50"/>
    <p:sldId id="357" r:id="rId51"/>
    <p:sldId id="380" r:id="rId52"/>
    <p:sldId id="398" r:id="rId53"/>
    <p:sldId id="361" r:id="rId54"/>
    <p:sldId id="404" r:id="rId55"/>
    <p:sldId id="363" r:id="rId56"/>
    <p:sldId id="405" r:id="rId57"/>
    <p:sldId id="365" r:id="rId58"/>
    <p:sldId id="368" r:id="rId59"/>
    <p:sldId id="370" r:id="rId60"/>
    <p:sldId id="371" r:id="rId61"/>
    <p:sldId id="372" r:id="rId62"/>
    <p:sldId id="373" r:id="rId63"/>
    <p:sldId id="374" r:id="rId64"/>
    <p:sldId id="406" r:id="rId65"/>
    <p:sldId id="376" r:id="rId66"/>
    <p:sldId id="407" r:id="rId67"/>
    <p:sldId id="378" r:id="rId68"/>
    <p:sldId id="408" r:id="rId69"/>
    <p:sldId id="409" r:id="rId70"/>
    <p:sldId id="381" r:id="rId71"/>
    <p:sldId id="382" r:id="rId72"/>
    <p:sldId id="383" r:id="rId73"/>
    <p:sldId id="384" r:id="rId74"/>
    <p:sldId id="385" r:id="rId75"/>
    <p:sldId id="386" r:id="rId76"/>
    <p:sldId id="387" r:id="rId77"/>
    <p:sldId id="388" r:id="rId78"/>
    <p:sldId id="389" r:id="rId79"/>
    <p:sldId id="390" r:id="rId80"/>
    <p:sldId id="391" r:id="rId81"/>
    <p:sldId id="392" r:id="rId82"/>
    <p:sldId id="393" r:id="rId83"/>
    <p:sldId id="394" r:id="rId84"/>
    <p:sldId id="395" r:id="rId85"/>
    <p:sldId id="396" r:id="rId86"/>
    <p:sldId id="397" r:id="rId87"/>
    <p:sldId id="410" r:id="rId88"/>
    <p:sldId id="412" r:id="rId89"/>
    <p:sldId id="358" r:id="rId90"/>
    <p:sldId id="287" r:id="rId9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62"/>
            <p14:sldId id="364"/>
            <p14:sldId id="285"/>
            <p14:sldId id="290"/>
            <p14:sldId id="292"/>
            <p14:sldId id="293"/>
            <p14:sldId id="296"/>
            <p14:sldId id="377"/>
            <p14:sldId id="375"/>
            <p14:sldId id="297"/>
            <p14:sldId id="299"/>
            <p14:sldId id="300"/>
            <p14:sldId id="301"/>
            <p14:sldId id="302"/>
            <p14:sldId id="286"/>
            <p14:sldId id="303"/>
            <p14:sldId id="304"/>
            <p14:sldId id="305"/>
            <p14:sldId id="306"/>
            <p14:sldId id="308"/>
            <p14:sldId id="307"/>
            <p14:sldId id="309"/>
            <p14:sldId id="310"/>
            <p14:sldId id="312"/>
            <p14:sldId id="313"/>
            <p14:sldId id="314"/>
            <p14:sldId id="315"/>
            <p14:sldId id="413"/>
            <p14:sldId id="320"/>
            <p14:sldId id="319"/>
            <p14:sldId id="316"/>
            <p14:sldId id="321"/>
            <p14:sldId id="317"/>
            <p14:sldId id="331"/>
            <p14:sldId id="322"/>
            <p14:sldId id="323"/>
            <p14:sldId id="324"/>
            <p14:sldId id="325"/>
            <p14:sldId id="326"/>
            <p14:sldId id="328"/>
            <p14:sldId id="329"/>
            <p14:sldId id="333"/>
            <p14:sldId id="334"/>
            <p14:sldId id="360"/>
            <p14:sldId id="336"/>
            <p14:sldId id="411"/>
            <p14:sldId id="357"/>
            <p14:sldId id="380"/>
          </p14:sldIdLst>
        </p14:section>
        <p14:section name="Instruktioner" id="{39956CA3-2E6A-4346-9A15-82C2A839C670}">
          <p14:sldIdLst/>
        </p14:section>
        <p14:section name="Presentation" id="{CA86CD6E-C161-469F-8EB2-63E1B57999A4}">
          <p14:sldIdLst>
            <p14:sldId id="398"/>
            <p14:sldId id="361"/>
            <p14:sldId id="404"/>
            <p14:sldId id="363"/>
            <p14:sldId id="405"/>
            <p14:sldId id="365"/>
            <p14:sldId id="368"/>
            <p14:sldId id="370"/>
            <p14:sldId id="371"/>
            <p14:sldId id="372"/>
            <p14:sldId id="373"/>
            <p14:sldId id="374"/>
            <p14:sldId id="406"/>
            <p14:sldId id="376"/>
            <p14:sldId id="407"/>
            <p14:sldId id="378"/>
            <p14:sldId id="408"/>
            <p14:sldId id="409"/>
            <p14:sldId id="381"/>
            <p14:sldId id="382"/>
            <p14:sldId id="383"/>
            <p14:sldId id="384"/>
            <p14:sldId id="385"/>
            <p14:sldId id="386"/>
            <p14:sldId id="387"/>
            <p14:sldId id="388"/>
            <p14:sldId id="389"/>
            <p14:sldId id="390"/>
            <p14:sldId id="391"/>
            <p14:sldId id="392"/>
            <p14:sldId id="393"/>
            <p14:sldId id="394"/>
            <p14:sldId id="395"/>
            <p14:sldId id="396"/>
            <p14:sldId id="397"/>
            <p14:sldId id="410"/>
            <p14:sldId id="412"/>
            <p14:sldId id="358"/>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79622" autoAdjust="0"/>
  </p:normalViewPr>
  <p:slideViewPr>
    <p:cSldViewPr snapToGrid="0">
      <p:cViewPr varScale="1">
        <p:scale>
          <a:sx n="68" d="100"/>
          <a:sy n="68" d="100"/>
        </p:scale>
        <p:origin x="960" y="144"/>
      </p:cViewPr>
      <p:guideLst/>
    </p:cSldViewPr>
  </p:slideViewPr>
  <p:notesTextViewPr>
    <p:cViewPr>
      <p:scale>
        <a:sx n="3" d="2"/>
        <a:sy n="3" d="2"/>
      </p:scale>
      <p:origin x="0" y="0"/>
    </p:cViewPr>
  </p:notesText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2024-05-06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2024-05-06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177.se/Stockholm/behandling--hjalpmedel/behandling-med-lakemedel/lakemedel-utifran-diagnos/blodfortunnande-lakemede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197199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333333"/>
                </a:solidFill>
                <a:effectLst/>
                <a:highlight>
                  <a:srgbClr val="FFFFFF"/>
                </a:highlight>
                <a:latin typeface="Spartan Mb"/>
              </a:rPr>
              <a:t>För barn gäller:</a:t>
            </a:r>
          </a:p>
          <a:p>
            <a:pPr algn="l"/>
            <a:r>
              <a:rPr lang="sv-SE" b="0" i="0" dirty="0">
                <a:solidFill>
                  <a:srgbClr val="333333"/>
                </a:solidFill>
                <a:effectLst/>
                <a:highlight>
                  <a:srgbClr val="FFFFFF"/>
                </a:highlight>
                <a:latin typeface="Spartan Mb"/>
              </a:rPr>
              <a:t>‍</a:t>
            </a:r>
          </a:p>
          <a:p>
            <a:pPr algn="l">
              <a:buFont typeface="Arial" panose="020B0604020202020204" pitchFamily="34" charset="0"/>
              <a:buChar char="•"/>
            </a:pPr>
            <a:r>
              <a:rPr lang="sv-SE" b="0" i="0" dirty="0">
                <a:solidFill>
                  <a:srgbClr val="333333"/>
                </a:solidFill>
                <a:effectLst/>
                <a:highlight>
                  <a:srgbClr val="FFFFFF"/>
                </a:highlight>
                <a:latin typeface="Spartan Mb"/>
              </a:rPr>
              <a:t>Samma symtom som ovan</a:t>
            </a:r>
          </a:p>
          <a:p>
            <a:pPr algn="l">
              <a:buFont typeface="Arial" panose="020B0604020202020204" pitchFamily="34" charset="0"/>
              <a:buChar char="•"/>
            </a:pPr>
            <a:r>
              <a:rPr lang="sv-SE" b="0" i="0" dirty="0">
                <a:solidFill>
                  <a:srgbClr val="333333"/>
                </a:solidFill>
                <a:effectLst/>
                <a:highlight>
                  <a:srgbClr val="FFFFFF"/>
                </a:highlight>
                <a:latin typeface="Spartan Mb"/>
              </a:rPr>
              <a:t>Att barnet gråter och är otröstligt</a:t>
            </a:r>
          </a:p>
          <a:p>
            <a:pPr algn="l">
              <a:buFont typeface="Arial" panose="020B0604020202020204" pitchFamily="34" charset="0"/>
              <a:buChar char="•"/>
            </a:pPr>
            <a:r>
              <a:rPr lang="sv-SE" b="0" i="0" dirty="0">
                <a:solidFill>
                  <a:srgbClr val="333333"/>
                </a:solidFill>
                <a:effectLst/>
                <a:highlight>
                  <a:srgbClr val="FFFFFF"/>
                </a:highlight>
                <a:latin typeface="Spartan Mb"/>
              </a:rPr>
              <a:t>Att barnet ej vill äta (småbarn ej vill ammas)</a:t>
            </a:r>
          </a:p>
          <a:p>
            <a:pPr algn="l"/>
            <a:r>
              <a:rPr lang="sv-SE" b="0" i="0" dirty="0">
                <a:solidFill>
                  <a:srgbClr val="333333"/>
                </a:solidFill>
                <a:effectLst/>
                <a:highlight>
                  <a:srgbClr val="FFFFFF"/>
                </a:highlight>
                <a:latin typeface="Spartan Mb"/>
              </a:rPr>
              <a:t>Personer som använder blodförtunnande läkemedel bör vara extra uppmärksamma efter ett skalltrauma då det föreligger en ökad risk att drabbas av </a:t>
            </a:r>
            <a:r>
              <a:rPr lang="sv-SE" b="0" i="0" dirty="0" err="1">
                <a:solidFill>
                  <a:srgbClr val="333333"/>
                </a:solidFill>
                <a:effectLst/>
                <a:highlight>
                  <a:srgbClr val="FFFFFF"/>
                </a:highlight>
                <a:latin typeface="Spartan Mb"/>
              </a:rPr>
              <a:t>intrakraniella</a:t>
            </a:r>
            <a:r>
              <a:rPr lang="sv-SE" b="0" i="0" dirty="0">
                <a:solidFill>
                  <a:srgbClr val="333333"/>
                </a:solidFill>
                <a:effectLst/>
                <a:highlight>
                  <a:srgbClr val="FFFFFF"/>
                </a:highlight>
                <a:latin typeface="Spartan Mb"/>
              </a:rPr>
              <a:t> blödningar. Information om blodförtunnande läkemedel går att hitta på </a:t>
            </a:r>
            <a:r>
              <a:rPr lang="sv-SE" b="0" i="0" u="sng" dirty="0">
                <a:solidFill>
                  <a:srgbClr val="333333"/>
                </a:solidFill>
                <a:effectLst/>
                <a:highlight>
                  <a:srgbClr val="FFFFFF"/>
                </a:highlight>
                <a:latin typeface="Spartan Mb"/>
                <a:hlinkClick r:id="rId3"/>
              </a:rPr>
              <a:t>1177</a:t>
            </a:r>
            <a:r>
              <a:rPr lang="sv-SE" b="0" i="0" dirty="0">
                <a:solidFill>
                  <a:srgbClr val="333333"/>
                </a:solidFill>
                <a:effectLst/>
                <a:highlight>
                  <a:srgbClr val="FFFFFF"/>
                </a:highlight>
                <a:latin typeface="Spartan Mb"/>
              </a:rPr>
              <a: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44</a:t>
            </a:fld>
            <a:endParaRPr lang="sv-SE"/>
          </a:p>
        </p:txBody>
      </p:sp>
    </p:spTree>
    <p:extLst>
      <p:ext uri="{BB962C8B-B14F-4D97-AF65-F5344CB8AC3E}">
        <p14:creationId xmlns:p14="http://schemas.microsoft.com/office/powerpoint/2010/main" val="147104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Mental aktivitet:</a:t>
            </a:r>
          </a:p>
          <a:p>
            <a:pPr algn="l"/>
            <a:r>
              <a:rPr lang="sv-SE" b="0" i="0" dirty="0">
                <a:solidFill>
                  <a:srgbClr val="000000"/>
                </a:solidFill>
                <a:effectLst/>
                <a:highlight>
                  <a:srgbClr val="FFFFFF"/>
                </a:highlight>
                <a:latin typeface="Raleway" panose="020F0502020204030204" pitchFamily="2" charset="0"/>
              </a:rPr>
              <a:t>Steg 1</a:t>
            </a:r>
          </a:p>
          <a:p>
            <a:pPr algn="l"/>
            <a:r>
              <a:rPr lang="sv-SE" b="0" i="0" dirty="0">
                <a:solidFill>
                  <a:srgbClr val="333333"/>
                </a:solidFill>
                <a:effectLst/>
                <a:highlight>
                  <a:srgbClr val="FFFFFF"/>
                </a:highlight>
                <a:latin typeface="Spartan Mb"/>
              </a:rPr>
              <a:t>Korta sessioner hemifrån med intellektuellt krävande aktiviteter som till exempel att läsa, skriva, kolla på TV eller spela datorspel. Tumregeln bör vara att ägna sig åt dessa aktiviteter som mest i 15–20 minuter i </a:t>
            </a:r>
            <a:r>
              <a:rPr lang="sv-SE" b="0" i="0" dirty="0" err="1">
                <a:solidFill>
                  <a:srgbClr val="333333"/>
                </a:solidFill>
                <a:effectLst/>
                <a:highlight>
                  <a:srgbClr val="FFFFFF"/>
                </a:highlight>
                <a:latin typeface="Spartan Mb"/>
              </a:rPr>
              <a:t>tage</a:t>
            </a:r>
            <a:endParaRPr lang="sv-SE" b="0" i="0" dirty="0">
              <a:solidFill>
                <a:srgbClr val="333333"/>
              </a:solidFill>
              <a:effectLst/>
              <a:highlight>
                <a:srgbClr val="FFFFFF"/>
              </a:highlight>
              <a:latin typeface="Spartan Mb"/>
            </a:endParaRPr>
          </a:p>
          <a:p>
            <a:pPr algn="l"/>
            <a:r>
              <a:rPr lang="sv-SE" b="0" i="0" dirty="0">
                <a:solidFill>
                  <a:srgbClr val="333333"/>
                </a:solidFill>
                <a:effectLst/>
                <a:highlight>
                  <a:srgbClr val="FFFFFF"/>
                </a:highlight>
                <a:latin typeface="Spartan Mb"/>
              </a:rPr>
              <a:t>Om aktiviteterna inte ger ökade eller återkommande symtom är det okej att gå vidare till nästa steg.</a:t>
            </a:r>
          </a:p>
          <a:p>
            <a:pPr algn="l"/>
            <a:r>
              <a:rPr lang="sv-SE" b="0" i="0" dirty="0">
                <a:solidFill>
                  <a:srgbClr val="000000"/>
                </a:solidFill>
                <a:effectLst/>
                <a:highlight>
                  <a:srgbClr val="FFFFFF"/>
                </a:highlight>
                <a:latin typeface="Raleway" panose="020F0502020204030204" pitchFamily="2" charset="0"/>
              </a:rPr>
              <a:t>Steg 2</a:t>
            </a:r>
          </a:p>
          <a:p>
            <a:pPr algn="l"/>
            <a:r>
              <a:rPr lang="sv-SE" b="0" i="0" dirty="0">
                <a:solidFill>
                  <a:srgbClr val="333333"/>
                </a:solidFill>
                <a:effectLst/>
                <a:highlight>
                  <a:srgbClr val="FFFFFF"/>
                </a:highlight>
                <a:latin typeface="Spartan Mb"/>
              </a:rPr>
              <a:t>Nu inleds en stegvis återgång till skola eller arbete. Börja med någon enstaka timme eller halvdagar och förläng successivt. Om du känner behovet kan du be din lärare eller chef låta dig arbeta i en lugnare miljö, exempelvis ett grupp- eller mötesrum. Ta flera pauser vid behov.</a:t>
            </a:r>
          </a:p>
          <a:p>
            <a:pPr algn="l"/>
            <a:r>
              <a:rPr lang="sv-SE" b="0" i="0" dirty="0">
                <a:solidFill>
                  <a:srgbClr val="333333"/>
                </a:solidFill>
                <a:effectLst/>
                <a:highlight>
                  <a:srgbClr val="FFFFFF"/>
                </a:highlight>
                <a:latin typeface="Spartan Mb"/>
              </a:rPr>
              <a:t>Om aktiviteterna inte ger ökade eller återkommande symtom är det okej att gå vidare till nästa steg.</a:t>
            </a:r>
          </a:p>
          <a:p>
            <a:pPr algn="l"/>
            <a:r>
              <a:rPr lang="sv-SE" b="0" i="0" dirty="0">
                <a:solidFill>
                  <a:srgbClr val="000000"/>
                </a:solidFill>
                <a:effectLst/>
                <a:highlight>
                  <a:srgbClr val="FFFFFF"/>
                </a:highlight>
                <a:latin typeface="Raleway" panose="020F0502020204030204" pitchFamily="2" charset="0"/>
              </a:rPr>
              <a:t>Steg 3</a:t>
            </a:r>
          </a:p>
          <a:p>
            <a:pPr algn="l"/>
            <a:r>
              <a:rPr lang="sv-SE" b="0" i="0" dirty="0">
                <a:solidFill>
                  <a:srgbClr val="333333"/>
                </a:solidFill>
                <a:effectLst/>
                <a:highlight>
                  <a:srgbClr val="FFFFFF"/>
                </a:highlight>
                <a:latin typeface="Spartan Mb"/>
              </a:rPr>
              <a:t>Under det tredje steget sker full återgång till skola eller arbete, men med restriktioner vid behov. Nu kan du åta dig mer utmanande uppgifter och projekt, men begränsa sådant som ger upphov till stress eller oro. Studenter kan i regel börja skriva mindre prov.</a:t>
            </a:r>
          </a:p>
          <a:p>
            <a:pPr algn="l"/>
            <a:r>
              <a:rPr lang="sv-SE" b="0" i="0" dirty="0">
                <a:solidFill>
                  <a:srgbClr val="333333"/>
                </a:solidFill>
                <a:effectLst/>
                <a:highlight>
                  <a:srgbClr val="FFFFFF"/>
                </a:highlight>
                <a:latin typeface="Spartan Mb"/>
              </a:rPr>
              <a:t>Gå endast vidare till steg fyra när du är helt symtomfri, både vid aktivitet och i vila.</a:t>
            </a:r>
          </a:p>
          <a:p>
            <a:pPr algn="l"/>
            <a:r>
              <a:rPr lang="sv-SE" b="0" i="0" dirty="0">
                <a:solidFill>
                  <a:srgbClr val="000000"/>
                </a:solidFill>
                <a:effectLst/>
                <a:highlight>
                  <a:srgbClr val="FFFFFF"/>
                </a:highlight>
                <a:latin typeface="Raleway" panose="020F0502020204030204" pitchFamily="2" charset="0"/>
              </a:rPr>
              <a:t>Steg 4 </a:t>
            </a:r>
          </a:p>
          <a:p>
            <a:pPr algn="l"/>
            <a:r>
              <a:rPr lang="sv-SE" b="0" i="0" dirty="0">
                <a:solidFill>
                  <a:srgbClr val="333333"/>
                </a:solidFill>
                <a:effectLst/>
                <a:highlight>
                  <a:srgbClr val="FFFFFF"/>
                </a:highlight>
                <a:latin typeface="Spartan Mb"/>
              </a:rPr>
              <a:t>Full återgång till skola eller arbete utan restriktioner.</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45</a:t>
            </a:fld>
            <a:endParaRPr lang="sv-SE"/>
          </a:p>
        </p:txBody>
      </p:sp>
    </p:spTree>
    <p:extLst>
      <p:ext uri="{BB962C8B-B14F-4D97-AF65-F5344CB8AC3E}">
        <p14:creationId xmlns:p14="http://schemas.microsoft.com/office/powerpoint/2010/main" val="91197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pPr>
            <a:r>
              <a:rPr lang="sv-SE" dirty="0" err="1"/>
              <a:t>Handbol</a:t>
            </a:r>
            <a:endParaRPr lang="sv-SE" dirty="0"/>
          </a:p>
          <a:p>
            <a:pPr>
              <a:lnSpc>
                <a:spcPct val="100000"/>
              </a:lnSpc>
            </a:pPr>
            <a:r>
              <a:rPr lang="sv-SE" dirty="0"/>
              <a:t>Axelkontroll minskar sakerisken med 54%</a:t>
            </a:r>
          </a:p>
          <a:p>
            <a:pPr>
              <a:lnSpc>
                <a:spcPct val="100000"/>
              </a:lnSpc>
            </a:pPr>
            <a:r>
              <a:rPr lang="sv-SE" dirty="0"/>
              <a:t>Knäkontroll minskar skaderisken (fotboll) med 64%</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47</a:t>
            </a:fld>
            <a:endParaRPr lang="sv-SE"/>
          </a:p>
        </p:txBody>
      </p:sp>
    </p:spTree>
    <p:extLst>
      <p:ext uri="{BB962C8B-B14F-4D97-AF65-F5344CB8AC3E}">
        <p14:creationId xmlns:p14="http://schemas.microsoft.com/office/powerpoint/2010/main" val="41213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48</a:t>
            </a:fld>
            <a:endParaRPr lang="sv-SE"/>
          </a:p>
        </p:txBody>
      </p:sp>
    </p:spTree>
    <p:extLst>
      <p:ext uri="{BB962C8B-B14F-4D97-AF65-F5344CB8AC3E}">
        <p14:creationId xmlns:p14="http://schemas.microsoft.com/office/powerpoint/2010/main" val="59508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59016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51201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407616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342704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5679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Blödning – svullnad –</a:t>
            </a:r>
            <a:r>
              <a:rPr lang="sv-SE" sz="1400" i="1" dirty="0"/>
              <a:t> </a:t>
            </a:r>
            <a:r>
              <a:rPr lang="sv-SE" i="1" dirty="0"/>
              <a:t>ökat lokalt tryck vilket ger smärta och nedsatt  cirkulation lokalt.</a:t>
            </a:r>
            <a:endParaRPr lang="sv-SE" dirty="0"/>
          </a:p>
          <a:p>
            <a:r>
              <a:rPr lang="sv-SE" dirty="0"/>
              <a:t>Blödningen stoppar inom 6-8 minuter.</a:t>
            </a:r>
          </a:p>
          <a:p>
            <a:pPr>
              <a:lnSpc>
                <a:spcPct val="90000"/>
              </a:lnSpc>
            </a:pPr>
            <a:r>
              <a:rPr lang="sv-SE" dirty="0"/>
              <a:t>Liten del blod som läcker ut – </a:t>
            </a:r>
            <a:r>
              <a:rPr lang="sv-SE" b="1" dirty="0"/>
              <a:t>större delen vätska.</a:t>
            </a:r>
            <a:endParaRPr lang="sv-SE" dirty="0"/>
          </a:p>
          <a:p>
            <a:pPr>
              <a:lnSpc>
                <a:spcPct val="90000"/>
              </a:lnSpc>
            </a:pPr>
            <a:r>
              <a:rPr lang="sv-SE" dirty="0"/>
              <a:t>Kan påverkas i veckor…..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199573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19308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333333"/>
                </a:solidFill>
                <a:effectLst/>
                <a:highlight>
                  <a:srgbClr val="FFFFFF"/>
                </a:highlight>
                <a:latin typeface="Spartan Mb"/>
              </a:rPr>
              <a:t>En vanlig definition av hjärnskakning är:</a:t>
            </a:r>
          </a:p>
          <a:p>
            <a:pPr algn="l"/>
            <a:r>
              <a:rPr lang="sv-SE" b="0" i="0" dirty="0">
                <a:solidFill>
                  <a:srgbClr val="333333"/>
                </a:solidFill>
                <a:effectLst/>
                <a:highlight>
                  <a:srgbClr val="FFFFFF"/>
                </a:highlight>
                <a:latin typeface="Spartan Mb"/>
              </a:rPr>
              <a:t>‍</a:t>
            </a:r>
          </a:p>
          <a:p>
            <a:pPr algn="l">
              <a:buFont typeface="Arial" panose="020B0604020202020204" pitchFamily="34" charset="0"/>
              <a:buChar char="•"/>
            </a:pPr>
            <a:r>
              <a:rPr lang="sv-SE" b="0" i="0" dirty="0">
                <a:solidFill>
                  <a:srgbClr val="333333"/>
                </a:solidFill>
                <a:effectLst/>
                <a:highlight>
                  <a:srgbClr val="FFFFFF"/>
                </a:highlight>
                <a:latin typeface="Spartan Mb"/>
              </a:rPr>
              <a:t>Skada orsakad av direkt våld mot huvud, ansikte, nacke eller kroppen (ifall rörelsen fortplantar sig genom kroppen och orsakar en acceleration av huvudet).</a:t>
            </a:r>
          </a:p>
          <a:p>
            <a:pPr algn="l">
              <a:buFont typeface="Arial" panose="020B0604020202020204" pitchFamily="34" charset="0"/>
              <a:buChar char="•"/>
            </a:pPr>
            <a:r>
              <a:rPr lang="sv-SE" b="0" i="0" dirty="0">
                <a:solidFill>
                  <a:srgbClr val="333333"/>
                </a:solidFill>
                <a:effectLst/>
                <a:highlight>
                  <a:srgbClr val="FFFFFF"/>
                </a:highlight>
                <a:latin typeface="Spartan Mb"/>
              </a:rPr>
              <a:t>Skada resulterande i olika former av symtom och tecken kännetecknande för hjärnskakning (se stycket ovan), vilka med tiden spontant går över hos de flesta. I vissa fall kan däremot symtomen bli långdragna.</a:t>
            </a:r>
          </a:p>
          <a:p>
            <a:pPr algn="l">
              <a:buFont typeface="Arial" panose="020B0604020202020204" pitchFamily="34" charset="0"/>
              <a:buChar char="•"/>
            </a:pPr>
            <a:r>
              <a:rPr lang="sv-SE" b="0" i="0" dirty="0">
                <a:solidFill>
                  <a:srgbClr val="333333"/>
                </a:solidFill>
                <a:effectLst/>
                <a:highlight>
                  <a:srgbClr val="FFFFFF"/>
                </a:highlight>
                <a:latin typeface="Spartan Mb"/>
              </a:rPr>
              <a:t>En hjärnskakning avspeglar främst en funktionell snarare än en strukturell skada varför radiologiska undersökningar oftast inte visar något.</a:t>
            </a:r>
          </a:p>
          <a:p>
            <a:pPr algn="l">
              <a:buFont typeface="Arial" panose="020B0604020202020204" pitchFamily="34" charset="0"/>
              <a:buChar char="•"/>
            </a:pPr>
            <a:r>
              <a:rPr lang="sv-SE" b="0" i="0" dirty="0">
                <a:solidFill>
                  <a:srgbClr val="333333"/>
                </a:solidFill>
                <a:effectLst/>
                <a:highlight>
                  <a:srgbClr val="FFFFFF"/>
                </a:highlight>
                <a:latin typeface="Spartan Mb"/>
              </a:rPr>
              <a:t>Inga neurologiska bortfall såsom sänkt medvetandegrad, fokala neurologiska bortfall (motorisk svaghet i arm eller ben) eller liknande föreligger.</a:t>
            </a:r>
          </a:p>
          <a:p>
            <a:pPr algn="l">
              <a:buFont typeface="Arial" panose="020B0604020202020204" pitchFamily="34" charset="0"/>
              <a:buChar char="•"/>
            </a:pPr>
            <a:r>
              <a:rPr lang="sv-SE" b="0" i="0" dirty="0">
                <a:solidFill>
                  <a:srgbClr val="333333"/>
                </a:solidFill>
                <a:effectLst/>
                <a:highlight>
                  <a:srgbClr val="FFFFFF"/>
                </a:highlight>
                <a:latin typeface="Spartan Mb"/>
              </a:rPr>
              <a:t>De symtom och tecken som uppkommer går inte att enbart förklaras av droger, alkohol, mediciner eller andra skador.</a:t>
            </a:r>
          </a:p>
          <a:p>
            <a:pPr algn="l"/>
            <a:r>
              <a:rPr lang="sv-SE" b="0" i="0" dirty="0">
                <a:solidFill>
                  <a:srgbClr val="333333"/>
                </a:solidFill>
                <a:effectLst/>
                <a:highlight>
                  <a:srgbClr val="FFFFFF"/>
                </a:highlight>
                <a:latin typeface="Spartan Mb"/>
              </a:rPr>
              <a:t>Om ovanstående stämmer in kan diagnosen hjärnskakning ställas. Trots definitionen ovan kan det ibland vara svårt att ställa diagnosen hjärnskakning. Därför forskas det idag mycket om diagnostik av hjärnskakning.</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3894887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dirty="0"/>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format</a:t>
            </a:r>
            <a:endParaRPr lang="sv-SE" dirty="0"/>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Redigera format för bakgrundstext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Redigera format för bakgrundstext</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Redigera format för bakgrundstext</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endParaRPr lang="sv-SE" dirty="0"/>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endParaRPr lang="sv-SE" dirty="0"/>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endParaRPr lang="sv-SE" dirty="0"/>
          </a:p>
        </p:txBody>
      </p:sp>
    </p:spTree>
    <p:extLst>
      <p:ext uri="{BB962C8B-B14F-4D97-AF65-F5344CB8AC3E}">
        <p14:creationId xmlns:p14="http://schemas.microsoft.com/office/powerpoint/2010/main" val="417626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endParaRPr lang="sv-SE" dirty="0"/>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dirty="0"/>
              <a:t> </a:t>
            </a:r>
          </a:p>
        </p:txBody>
      </p:sp>
      <p:sp>
        <p:nvSpPr>
          <p:cNvPr id="5" name="Platshållare för text 7">
            <a:extLst>
              <a:ext uri="{FF2B5EF4-FFF2-40B4-BE49-F238E27FC236}">
                <a16:creationId xmlns:a16="http://schemas.microsoft.com/office/drawing/2014/main"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18476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dirty="0"/>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914" y="4530222"/>
            <a:ext cx="7007528" cy="1608930"/>
          </a:xfrm>
          <a:prstGeom prst="rect">
            <a:avLst/>
          </a:prstGeom>
        </p:spPr>
      </p:pic>
    </p:spTree>
    <p:extLst>
      <p:ext uri="{BB962C8B-B14F-4D97-AF65-F5344CB8AC3E}">
        <p14:creationId xmlns:p14="http://schemas.microsoft.com/office/powerpoint/2010/main" val="280331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Redigera format för bakgrundstext</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400604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41615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Redigera format för bakgrundstext</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dirty="0"/>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dirty="0"/>
              <a:t>Redigera format för bakgrundstext </a:t>
            </a:r>
          </a:p>
          <a:p>
            <a:pPr lvl="1"/>
            <a:r>
              <a:rPr lang="sv-SE" dirty="0"/>
              <a:t>Nivå två</a:t>
            </a:r>
          </a:p>
          <a:p>
            <a:pPr lvl="2"/>
            <a:r>
              <a:rPr lang="sv-SE" dirty="0"/>
              <a:t>Nivå tre</a:t>
            </a:r>
          </a:p>
          <a:p>
            <a:pPr lvl="3"/>
            <a:r>
              <a:rPr lang="sv-SE" dirty="0"/>
              <a:t>Nivå fyra</a:t>
            </a:r>
          </a:p>
        </p:txBody>
      </p:sp>
      <p:pic>
        <p:nvPicPr>
          <p:cNvPr id="6" name="Bildobjekt 5">
            <a:extLst>
              <a:ext uri="{FF2B5EF4-FFF2-40B4-BE49-F238E27FC236}">
                <a16:creationId xmlns:a16="http://schemas.microsoft.com/office/drawing/2014/main" id="{EE4FF12C-F9DF-4D72-AE70-50C890BC6E3F}"/>
              </a:ext>
            </a:extLst>
          </p:cNvPr>
          <p:cNvPicPr>
            <a:picLocks noChangeAspect="1"/>
          </p:cNvPicPr>
          <p:nvPr userDrawn="1"/>
        </p:nvPicPr>
        <p:blipFill>
          <a:blip r:embed="rId15"/>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0" r:id="rId3"/>
    <p:sldLayoutId id="2147483656" r:id="rId4"/>
    <p:sldLayoutId id="2147483652" r:id="rId5"/>
    <p:sldLayoutId id="2147483659" r:id="rId6"/>
    <p:sldLayoutId id="2147483660" r:id="rId7"/>
    <p:sldLayoutId id="2147483669" r:id="rId8"/>
    <p:sldLayoutId id="2147483668" r:id="rId9"/>
    <p:sldLayoutId id="2147483667" r:id="rId10"/>
    <p:sldLayoutId id="2147483666" r:id="rId11"/>
    <p:sldLayoutId id="2147483671" r:id="rId12"/>
    <p:sldLayoutId id="2147483655" r:id="rId13"/>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https://www.youtube.com/embed/7rZ75gBM-t4" TargetMode="External"/><Relationship Id="rId4" Type="http://schemas.openxmlformats.org/officeDocument/2006/relationships/hyperlink" Target="https://www.youtube.com/watch?v=7rZ75gBM-t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playlist?list=PLbyjIOraVD_sGYuHjpzvjewRqXQoy0Q6e" TargetMode="Externa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jpg"/><Relationship Id="rId1" Type="http://schemas.openxmlformats.org/officeDocument/2006/relationships/slideLayout" Target="../slideLayouts/slideLayout8.xml"/><Relationship Id="rId6" Type="http://schemas.openxmlformats.org/officeDocument/2006/relationships/image" Target="../media/image61.jpg"/><Relationship Id="rId5" Type="http://schemas.openxmlformats.org/officeDocument/2006/relationships/image" Target="../media/image7.jpeg"/><Relationship Id="rId4" Type="http://schemas.openxmlformats.org/officeDocument/2006/relationships/image" Target="../media/image6.jpeg"/></Relationships>
</file>

<file path=ppt/slides/_rels/slide85.xml.rels><?xml version="1.0" encoding="UTF-8" standalone="yes"?>
<Relationships xmlns="http://schemas.openxmlformats.org/package/2006/relationships"><Relationship Id="rId3" Type="http://schemas.openxmlformats.org/officeDocument/2006/relationships/hyperlink" Target="https://youtu.be/tt2q2Bp9YtM" TargetMode="External"/><Relationship Id="rId2" Type="http://schemas.openxmlformats.org/officeDocument/2006/relationships/hyperlink" Target="https://youtu.be/stFaIIWu184" TargetMode="Externa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TuFJPoPrJrE?feature=oembed" TargetMode="External"/><Relationship Id="rId4" Type="http://schemas.openxmlformats.org/officeDocument/2006/relationships/hyperlink" Target="https://www.youtube.com/watch?v=TuFJPoPrJ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50854" y="1903061"/>
            <a:ext cx="8663267" cy="4292520"/>
          </a:xfrm>
        </p:spPr>
        <p:txBody>
          <a:bodyPr/>
          <a:lstStyle/>
          <a:p>
            <a:r>
              <a:rPr lang="sv-SE" sz="3600" dirty="0"/>
              <a:t>Välkommen till Akut omhändertagande av idrottsskada</a:t>
            </a:r>
            <a:br>
              <a:rPr lang="sv-SE" sz="3600" dirty="0"/>
            </a:br>
            <a:br>
              <a:rPr lang="sv-SE" sz="3600" dirty="0"/>
            </a:br>
            <a:r>
              <a:rPr lang="sv-SE" sz="3600"/>
              <a:t>Sara Woodbridge</a:t>
            </a:r>
            <a:br>
              <a:rPr lang="sv-SE" dirty="0"/>
            </a:br>
            <a:endParaRPr lang="sv-SE" sz="3000" dirty="0"/>
          </a:p>
        </p:txBody>
      </p:sp>
    </p:spTree>
    <p:extLst>
      <p:ext uri="{BB962C8B-B14F-4D97-AF65-F5344CB8AC3E}">
        <p14:creationId xmlns:p14="http://schemas.microsoft.com/office/powerpoint/2010/main" val="253934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Vävnader</a:t>
            </a:r>
          </a:p>
        </p:txBody>
      </p:sp>
      <p:sp>
        <p:nvSpPr>
          <p:cNvPr id="3" name="Platshållare för innehåll 2"/>
          <p:cNvSpPr>
            <a:spLocks noGrp="1"/>
          </p:cNvSpPr>
          <p:nvPr>
            <p:ph idx="1"/>
          </p:nvPr>
        </p:nvSpPr>
        <p:spPr/>
        <p:txBody>
          <a:bodyPr/>
          <a:lstStyle/>
          <a:p>
            <a:pPr marL="342900" lvl="3" indent="-342900">
              <a:lnSpc>
                <a:spcPct val="100000"/>
              </a:lnSpc>
              <a:buClr>
                <a:schemeClr val="hlink"/>
              </a:buClr>
              <a:buSzPct val="80000"/>
              <a:buFont typeface="Wingdings" pitchFamily="2" charset="2"/>
              <a:buNone/>
            </a:pPr>
            <a:r>
              <a:rPr lang="sv-SE" sz="1800" dirty="0"/>
              <a:t>Skelett </a:t>
            </a:r>
          </a:p>
          <a:p>
            <a:pPr marL="342900" lvl="3" indent="-342900">
              <a:lnSpc>
                <a:spcPct val="100000"/>
              </a:lnSpc>
              <a:buClr>
                <a:schemeClr val="hlink"/>
              </a:buClr>
              <a:buSzPct val="80000"/>
              <a:buFont typeface="Wingdings" pitchFamily="2" charset="2"/>
              <a:buNone/>
            </a:pPr>
            <a:r>
              <a:rPr lang="sv-SE" sz="1800" dirty="0"/>
              <a:t>Muskler </a:t>
            </a:r>
          </a:p>
          <a:p>
            <a:pPr marL="342900" lvl="3" indent="-342900">
              <a:lnSpc>
                <a:spcPct val="100000"/>
              </a:lnSpc>
              <a:buClr>
                <a:schemeClr val="hlink"/>
              </a:buClr>
              <a:buSzPct val="80000"/>
              <a:buFont typeface="Wingdings" pitchFamily="2" charset="2"/>
              <a:buNone/>
            </a:pPr>
            <a:r>
              <a:rPr lang="sv-SE" sz="1800" dirty="0"/>
              <a:t>Nerver </a:t>
            </a:r>
          </a:p>
          <a:p>
            <a:pPr marL="342900" lvl="3" indent="-342900">
              <a:lnSpc>
                <a:spcPct val="100000"/>
              </a:lnSpc>
              <a:buClr>
                <a:schemeClr val="hlink"/>
              </a:buClr>
              <a:buSzPct val="80000"/>
              <a:buFont typeface="Wingdings" pitchFamily="2" charset="2"/>
              <a:buNone/>
            </a:pPr>
            <a:r>
              <a:rPr lang="sv-SE" sz="1800" dirty="0"/>
              <a:t>Senor </a:t>
            </a:r>
          </a:p>
          <a:p>
            <a:pPr marL="342900" lvl="3" indent="-342900">
              <a:lnSpc>
                <a:spcPct val="100000"/>
              </a:lnSpc>
              <a:buClr>
                <a:schemeClr val="hlink"/>
              </a:buClr>
              <a:buSzPct val="80000"/>
              <a:buFont typeface="Wingdings" pitchFamily="2" charset="2"/>
              <a:buNone/>
            </a:pPr>
            <a:r>
              <a:rPr lang="sv-SE" sz="1800" dirty="0"/>
              <a:t>Ledband/Ligament</a:t>
            </a:r>
          </a:p>
          <a:p>
            <a:pPr marL="342900" lvl="3" indent="-342900">
              <a:lnSpc>
                <a:spcPct val="100000"/>
              </a:lnSpc>
              <a:buClr>
                <a:schemeClr val="hlink"/>
              </a:buClr>
              <a:buSzPct val="80000"/>
              <a:buFont typeface="Wingdings" pitchFamily="2" charset="2"/>
              <a:buNone/>
            </a:pPr>
            <a:r>
              <a:rPr lang="sv-SE" sz="1800" dirty="0"/>
              <a:t>Ledkapsel </a:t>
            </a:r>
          </a:p>
          <a:p>
            <a:pPr marL="342900" lvl="3" indent="-342900">
              <a:lnSpc>
                <a:spcPct val="100000"/>
              </a:lnSpc>
              <a:buClr>
                <a:schemeClr val="hlink"/>
              </a:buClr>
              <a:buSzPct val="80000"/>
              <a:buFont typeface="Wingdings" pitchFamily="2" charset="2"/>
              <a:buNone/>
            </a:pPr>
            <a:r>
              <a:rPr lang="sv-SE" sz="1800" dirty="0"/>
              <a:t>Brosk/ledytor</a:t>
            </a:r>
          </a:p>
          <a:p>
            <a:pPr marL="342900" lvl="3" indent="-342900">
              <a:lnSpc>
                <a:spcPct val="100000"/>
              </a:lnSpc>
              <a:buClr>
                <a:schemeClr val="hlink"/>
              </a:buClr>
              <a:buSzPct val="80000"/>
              <a:buFont typeface="Wingdings" pitchFamily="2" charset="2"/>
              <a:buNone/>
            </a:pPr>
            <a:r>
              <a:rPr lang="sv-SE" sz="1800" dirty="0"/>
              <a:t>Menisk</a:t>
            </a:r>
          </a:p>
          <a:p>
            <a:pPr marL="342900" lvl="3" indent="-342900">
              <a:lnSpc>
                <a:spcPct val="100000"/>
              </a:lnSpc>
              <a:buClr>
                <a:schemeClr val="hlink"/>
              </a:buClr>
              <a:buSzPct val="80000"/>
              <a:buFont typeface="Wingdings" pitchFamily="2" charset="2"/>
              <a:buNone/>
            </a:pPr>
            <a:r>
              <a:rPr lang="sv-SE" sz="1800" dirty="0"/>
              <a:t>Disk</a:t>
            </a:r>
          </a:p>
          <a:p>
            <a:pPr marL="342900" lvl="3" indent="-342900">
              <a:lnSpc>
                <a:spcPct val="100000"/>
              </a:lnSpc>
              <a:buClr>
                <a:schemeClr val="hlink"/>
              </a:buClr>
              <a:buSzPct val="80000"/>
              <a:buFont typeface="Wingdings" pitchFamily="2" charset="2"/>
              <a:buNone/>
            </a:pPr>
            <a:r>
              <a:rPr lang="sv-SE" sz="1800" dirty="0" err="1"/>
              <a:t>Bursor</a:t>
            </a:r>
            <a:r>
              <a:rPr lang="sv-SE" sz="1800" dirty="0"/>
              <a:t>/slemsäckar</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rcRect l="65083"/>
          <a:stretch>
            <a:fillRect/>
          </a:stretch>
        </p:blipFill>
        <p:spPr>
          <a:xfrm>
            <a:off x="4136379" y="1327236"/>
            <a:ext cx="1197620" cy="4542872"/>
          </a:xfrm>
          <a:prstGeom prst="rect">
            <a:avLst/>
          </a:prstGeom>
        </p:spPr>
      </p:pic>
    </p:spTree>
    <p:extLst>
      <p:ext uri="{BB962C8B-B14F-4D97-AF65-F5344CB8AC3E}">
        <p14:creationId xmlns:p14="http://schemas.microsoft.com/office/powerpoint/2010/main" val="366845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Vävnader</a:t>
            </a:r>
          </a:p>
        </p:txBody>
      </p:sp>
      <p:sp>
        <p:nvSpPr>
          <p:cNvPr id="3" name="Platshållare för innehåll 2"/>
          <p:cNvSpPr>
            <a:spLocks noGrp="1"/>
          </p:cNvSpPr>
          <p:nvPr>
            <p:ph idx="1"/>
          </p:nvPr>
        </p:nvSpPr>
        <p:spPr/>
        <p:txBody>
          <a:bodyPr/>
          <a:lstStyle/>
          <a:p>
            <a:pPr marL="342900" lvl="3" indent="-342900">
              <a:lnSpc>
                <a:spcPct val="100000"/>
              </a:lnSpc>
              <a:buClr>
                <a:schemeClr val="hlink"/>
              </a:buClr>
              <a:buSzPct val="80000"/>
              <a:buFont typeface="Wingdings" pitchFamily="2" charset="2"/>
              <a:buNone/>
            </a:pPr>
            <a:r>
              <a:rPr lang="sv-SE" sz="1800" dirty="0"/>
              <a:t>Skelett </a:t>
            </a:r>
          </a:p>
          <a:p>
            <a:pPr marL="342900" lvl="3" indent="-342900">
              <a:lnSpc>
                <a:spcPct val="100000"/>
              </a:lnSpc>
              <a:buClr>
                <a:schemeClr val="hlink"/>
              </a:buClr>
              <a:buSzPct val="80000"/>
              <a:buFont typeface="Wingdings" pitchFamily="2" charset="2"/>
              <a:buNone/>
            </a:pPr>
            <a:r>
              <a:rPr lang="sv-SE" sz="1800" dirty="0"/>
              <a:t>Muskler </a:t>
            </a:r>
          </a:p>
          <a:p>
            <a:pPr marL="342900" lvl="3" indent="-342900">
              <a:lnSpc>
                <a:spcPct val="100000"/>
              </a:lnSpc>
              <a:buClr>
                <a:schemeClr val="hlink"/>
              </a:buClr>
              <a:buSzPct val="80000"/>
              <a:buFont typeface="Wingdings" pitchFamily="2" charset="2"/>
              <a:buNone/>
            </a:pPr>
            <a:r>
              <a:rPr lang="sv-SE" sz="1800" dirty="0"/>
              <a:t>Nerver </a:t>
            </a:r>
          </a:p>
          <a:p>
            <a:pPr marL="342900" lvl="3" indent="-342900">
              <a:lnSpc>
                <a:spcPct val="100000"/>
              </a:lnSpc>
              <a:buClr>
                <a:schemeClr val="hlink"/>
              </a:buClr>
              <a:buSzPct val="80000"/>
              <a:buFont typeface="Wingdings" pitchFamily="2" charset="2"/>
              <a:buNone/>
            </a:pPr>
            <a:r>
              <a:rPr lang="sv-SE" sz="1800" dirty="0"/>
              <a:t>Senor </a:t>
            </a:r>
          </a:p>
          <a:p>
            <a:pPr marL="342900" lvl="3" indent="-342900">
              <a:lnSpc>
                <a:spcPct val="100000"/>
              </a:lnSpc>
              <a:buClr>
                <a:schemeClr val="hlink"/>
              </a:buClr>
              <a:buSzPct val="80000"/>
              <a:buFont typeface="Wingdings" pitchFamily="2" charset="2"/>
              <a:buNone/>
            </a:pPr>
            <a:r>
              <a:rPr lang="sv-SE" sz="1800" dirty="0"/>
              <a:t>Ledband/Ligament</a:t>
            </a:r>
          </a:p>
          <a:p>
            <a:pPr marL="342900" lvl="3" indent="-342900">
              <a:lnSpc>
                <a:spcPct val="100000"/>
              </a:lnSpc>
              <a:buClr>
                <a:schemeClr val="hlink"/>
              </a:buClr>
              <a:buSzPct val="80000"/>
              <a:buFont typeface="Wingdings" pitchFamily="2" charset="2"/>
              <a:buNone/>
            </a:pPr>
            <a:r>
              <a:rPr lang="sv-SE" sz="1800" dirty="0"/>
              <a:t>Ledkapsel </a:t>
            </a:r>
          </a:p>
          <a:p>
            <a:pPr marL="342900" lvl="3" indent="-342900">
              <a:lnSpc>
                <a:spcPct val="100000"/>
              </a:lnSpc>
              <a:buClr>
                <a:schemeClr val="hlink"/>
              </a:buClr>
              <a:buSzPct val="80000"/>
              <a:buFont typeface="Wingdings" pitchFamily="2" charset="2"/>
              <a:buNone/>
            </a:pPr>
            <a:r>
              <a:rPr lang="sv-SE" sz="1800" dirty="0"/>
              <a:t>Brosk/ledytor</a:t>
            </a:r>
          </a:p>
          <a:p>
            <a:pPr marL="342900" lvl="3" indent="-342900">
              <a:lnSpc>
                <a:spcPct val="100000"/>
              </a:lnSpc>
              <a:buClr>
                <a:schemeClr val="hlink"/>
              </a:buClr>
              <a:buSzPct val="80000"/>
              <a:buFont typeface="Wingdings" pitchFamily="2" charset="2"/>
              <a:buNone/>
            </a:pPr>
            <a:r>
              <a:rPr lang="sv-SE" sz="1800" dirty="0"/>
              <a:t>Menisk</a:t>
            </a:r>
          </a:p>
          <a:p>
            <a:pPr marL="342900" lvl="3" indent="-342900">
              <a:lnSpc>
                <a:spcPct val="100000"/>
              </a:lnSpc>
              <a:buClr>
                <a:schemeClr val="hlink"/>
              </a:buClr>
              <a:buSzPct val="80000"/>
              <a:buFont typeface="Wingdings" pitchFamily="2" charset="2"/>
              <a:buNone/>
            </a:pPr>
            <a:r>
              <a:rPr lang="sv-SE" sz="1800" dirty="0"/>
              <a:t>Disk</a:t>
            </a:r>
          </a:p>
          <a:p>
            <a:pPr marL="342900" lvl="3" indent="-342900">
              <a:lnSpc>
                <a:spcPct val="100000"/>
              </a:lnSpc>
              <a:buClr>
                <a:schemeClr val="hlink"/>
              </a:buClr>
              <a:buSzPct val="80000"/>
              <a:buFont typeface="Wingdings" pitchFamily="2" charset="2"/>
              <a:buNone/>
            </a:pPr>
            <a:r>
              <a:rPr lang="sv-SE" sz="1800" dirty="0" err="1"/>
              <a:t>Bursor</a:t>
            </a:r>
            <a:r>
              <a:rPr lang="sv-SE" sz="1800" dirty="0"/>
              <a:t>/slemsäckar</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981" y="525273"/>
            <a:ext cx="4707878" cy="27558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841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Vävnader</a:t>
            </a:r>
          </a:p>
        </p:txBody>
      </p:sp>
      <p:sp>
        <p:nvSpPr>
          <p:cNvPr id="3" name="Platshållare för innehåll 2"/>
          <p:cNvSpPr>
            <a:spLocks noGrp="1"/>
          </p:cNvSpPr>
          <p:nvPr>
            <p:ph idx="1"/>
          </p:nvPr>
        </p:nvSpPr>
        <p:spPr/>
        <p:txBody>
          <a:bodyPr/>
          <a:lstStyle/>
          <a:p>
            <a:pPr marL="342900" lvl="3" indent="-342900">
              <a:lnSpc>
                <a:spcPct val="100000"/>
              </a:lnSpc>
              <a:buClr>
                <a:schemeClr val="hlink"/>
              </a:buClr>
              <a:buSzPct val="80000"/>
              <a:buFont typeface="Wingdings" pitchFamily="2" charset="2"/>
              <a:buNone/>
            </a:pPr>
            <a:r>
              <a:rPr lang="sv-SE" sz="1800" dirty="0"/>
              <a:t>Skelett </a:t>
            </a:r>
          </a:p>
          <a:p>
            <a:pPr marL="342900" lvl="3" indent="-342900">
              <a:lnSpc>
                <a:spcPct val="100000"/>
              </a:lnSpc>
              <a:buClr>
                <a:schemeClr val="hlink"/>
              </a:buClr>
              <a:buSzPct val="80000"/>
              <a:buFont typeface="Wingdings" pitchFamily="2" charset="2"/>
              <a:buNone/>
            </a:pPr>
            <a:r>
              <a:rPr lang="sv-SE" sz="1800" dirty="0"/>
              <a:t>Muskler </a:t>
            </a:r>
          </a:p>
          <a:p>
            <a:pPr marL="342900" lvl="3" indent="-342900">
              <a:lnSpc>
                <a:spcPct val="100000"/>
              </a:lnSpc>
              <a:buClr>
                <a:schemeClr val="hlink"/>
              </a:buClr>
              <a:buSzPct val="80000"/>
              <a:buFont typeface="Wingdings" pitchFamily="2" charset="2"/>
              <a:buNone/>
            </a:pPr>
            <a:r>
              <a:rPr lang="sv-SE" sz="1800" dirty="0"/>
              <a:t>Nerver </a:t>
            </a:r>
          </a:p>
          <a:p>
            <a:pPr marL="342900" lvl="3" indent="-342900">
              <a:lnSpc>
                <a:spcPct val="100000"/>
              </a:lnSpc>
              <a:buClr>
                <a:schemeClr val="hlink"/>
              </a:buClr>
              <a:buSzPct val="80000"/>
              <a:buFont typeface="Wingdings" pitchFamily="2" charset="2"/>
              <a:buNone/>
            </a:pPr>
            <a:r>
              <a:rPr lang="sv-SE" sz="1800" dirty="0"/>
              <a:t>Senor </a:t>
            </a:r>
          </a:p>
          <a:p>
            <a:pPr marL="342900" lvl="3" indent="-342900">
              <a:lnSpc>
                <a:spcPct val="100000"/>
              </a:lnSpc>
              <a:buClr>
                <a:schemeClr val="hlink"/>
              </a:buClr>
              <a:buSzPct val="80000"/>
              <a:buFont typeface="Wingdings" pitchFamily="2" charset="2"/>
              <a:buNone/>
            </a:pPr>
            <a:r>
              <a:rPr lang="sv-SE" sz="1800" dirty="0"/>
              <a:t>Ledband/Ligament</a:t>
            </a:r>
          </a:p>
          <a:p>
            <a:pPr marL="342900" lvl="3" indent="-342900">
              <a:lnSpc>
                <a:spcPct val="100000"/>
              </a:lnSpc>
              <a:buClr>
                <a:schemeClr val="hlink"/>
              </a:buClr>
              <a:buSzPct val="80000"/>
              <a:buFont typeface="Wingdings" pitchFamily="2" charset="2"/>
              <a:buNone/>
            </a:pPr>
            <a:r>
              <a:rPr lang="sv-SE" sz="1800" dirty="0"/>
              <a:t>Ledkapsel </a:t>
            </a:r>
          </a:p>
          <a:p>
            <a:pPr marL="342900" lvl="3" indent="-342900">
              <a:lnSpc>
                <a:spcPct val="100000"/>
              </a:lnSpc>
              <a:buClr>
                <a:schemeClr val="hlink"/>
              </a:buClr>
              <a:buSzPct val="80000"/>
              <a:buFont typeface="Wingdings" pitchFamily="2" charset="2"/>
              <a:buNone/>
            </a:pPr>
            <a:r>
              <a:rPr lang="sv-SE" sz="1800" dirty="0"/>
              <a:t>Brosk/ledytor</a:t>
            </a:r>
          </a:p>
          <a:p>
            <a:pPr marL="342900" lvl="3" indent="-342900">
              <a:lnSpc>
                <a:spcPct val="100000"/>
              </a:lnSpc>
              <a:buClr>
                <a:schemeClr val="hlink"/>
              </a:buClr>
              <a:buSzPct val="80000"/>
              <a:buFont typeface="Wingdings" pitchFamily="2" charset="2"/>
              <a:buNone/>
            </a:pPr>
            <a:r>
              <a:rPr lang="sv-SE" sz="1800" dirty="0"/>
              <a:t>Menisk</a:t>
            </a:r>
          </a:p>
          <a:p>
            <a:pPr marL="342900" lvl="3" indent="-342900">
              <a:lnSpc>
                <a:spcPct val="100000"/>
              </a:lnSpc>
              <a:buClr>
                <a:schemeClr val="hlink"/>
              </a:buClr>
              <a:buSzPct val="80000"/>
              <a:buFont typeface="Wingdings" pitchFamily="2" charset="2"/>
              <a:buNone/>
            </a:pPr>
            <a:r>
              <a:rPr lang="sv-SE" sz="1800" dirty="0"/>
              <a:t>Disk</a:t>
            </a:r>
          </a:p>
          <a:p>
            <a:pPr marL="342900" lvl="3" indent="-342900">
              <a:lnSpc>
                <a:spcPct val="100000"/>
              </a:lnSpc>
              <a:buClr>
                <a:schemeClr val="hlink"/>
              </a:buClr>
              <a:buSzPct val="80000"/>
              <a:buFont typeface="Wingdings" pitchFamily="2" charset="2"/>
              <a:buNone/>
            </a:pPr>
            <a:r>
              <a:rPr lang="sv-SE" sz="1800" dirty="0" err="1"/>
              <a:t>Bursor</a:t>
            </a:r>
            <a:r>
              <a:rPr lang="sv-SE" sz="1800" dirty="0"/>
              <a:t>/slemsäckar</a:t>
            </a:r>
          </a:p>
        </p:txBody>
      </p:sp>
      <p:pic>
        <p:nvPicPr>
          <p:cNvPr id="6" name="Picture 2"/>
          <p:cNvPicPr>
            <a:picLocks noChangeAspect="1" noChangeArrowheads="1"/>
          </p:cNvPicPr>
          <p:nvPr/>
        </p:nvPicPr>
        <p:blipFill>
          <a:blip r:embed="rId2" cstate="print"/>
          <a:srcRect/>
          <a:stretch>
            <a:fillRect/>
          </a:stretch>
        </p:blipFill>
        <p:spPr>
          <a:xfrm>
            <a:off x="4665386" y="1535688"/>
            <a:ext cx="5499195" cy="4255330"/>
          </a:xfrm>
          <a:prstGeom prst="rect">
            <a:avLst/>
          </a:prstGeom>
        </p:spPr>
      </p:pic>
    </p:spTree>
    <p:extLst>
      <p:ext uri="{BB962C8B-B14F-4D97-AF65-F5344CB8AC3E}">
        <p14:creationId xmlns:p14="http://schemas.microsoft.com/office/powerpoint/2010/main" val="256835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Vävnader</a:t>
            </a:r>
          </a:p>
        </p:txBody>
      </p:sp>
      <p:sp>
        <p:nvSpPr>
          <p:cNvPr id="3" name="Platshållare för innehåll 2"/>
          <p:cNvSpPr>
            <a:spLocks noGrp="1"/>
          </p:cNvSpPr>
          <p:nvPr>
            <p:ph idx="1"/>
          </p:nvPr>
        </p:nvSpPr>
        <p:spPr/>
        <p:txBody>
          <a:bodyPr/>
          <a:lstStyle/>
          <a:p>
            <a:pPr marL="342900" lvl="3" indent="-342900">
              <a:lnSpc>
                <a:spcPct val="100000"/>
              </a:lnSpc>
              <a:buClr>
                <a:schemeClr val="hlink"/>
              </a:buClr>
              <a:buSzPct val="80000"/>
              <a:buFont typeface="Wingdings" pitchFamily="2" charset="2"/>
              <a:buNone/>
            </a:pPr>
            <a:r>
              <a:rPr lang="sv-SE" sz="1800" dirty="0"/>
              <a:t>Skelett </a:t>
            </a:r>
          </a:p>
          <a:p>
            <a:pPr marL="342900" lvl="3" indent="-342900">
              <a:lnSpc>
                <a:spcPct val="100000"/>
              </a:lnSpc>
              <a:buClr>
                <a:schemeClr val="hlink"/>
              </a:buClr>
              <a:buSzPct val="80000"/>
              <a:buFont typeface="Wingdings" pitchFamily="2" charset="2"/>
              <a:buNone/>
            </a:pPr>
            <a:r>
              <a:rPr lang="sv-SE" sz="1800" dirty="0"/>
              <a:t>Muskler </a:t>
            </a:r>
          </a:p>
          <a:p>
            <a:pPr marL="342900" lvl="3" indent="-342900">
              <a:lnSpc>
                <a:spcPct val="100000"/>
              </a:lnSpc>
              <a:buClr>
                <a:schemeClr val="hlink"/>
              </a:buClr>
              <a:buSzPct val="80000"/>
              <a:buFont typeface="Wingdings" pitchFamily="2" charset="2"/>
              <a:buNone/>
            </a:pPr>
            <a:r>
              <a:rPr lang="sv-SE" sz="1800" dirty="0"/>
              <a:t>Nerver </a:t>
            </a:r>
          </a:p>
          <a:p>
            <a:pPr marL="342900" lvl="3" indent="-342900">
              <a:lnSpc>
                <a:spcPct val="100000"/>
              </a:lnSpc>
              <a:buClr>
                <a:schemeClr val="hlink"/>
              </a:buClr>
              <a:buSzPct val="80000"/>
              <a:buFont typeface="Wingdings" pitchFamily="2" charset="2"/>
              <a:buNone/>
            </a:pPr>
            <a:r>
              <a:rPr lang="sv-SE" sz="1800" dirty="0"/>
              <a:t>Senor </a:t>
            </a:r>
          </a:p>
          <a:p>
            <a:pPr marL="342900" lvl="3" indent="-342900">
              <a:lnSpc>
                <a:spcPct val="100000"/>
              </a:lnSpc>
              <a:buClr>
                <a:schemeClr val="hlink"/>
              </a:buClr>
              <a:buSzPct val="80000"/>
              <a:buFont typeface="Wingdings" pitchFamily="2" charset="2"/>
              <a:buNone/>
            </a:pPr>
            <a:r>
              <a:rPr lang="sv-SE" sz="1800" dirty="0"/>
              <a:t>Ledband/Ligament</a:t>
            </a:r>
          </a:p>
          <a:p>
            <a:pPr marL="342900" lvl="3" indent="-342900">
              <a:lnSpc>
                <a:spcPct val="100000"/>
              </a:lnSpc>
              <a:buClr>
                <a:schemeClr val="hlink"/>
              </a:buClr>
              <a:buSzPct val="80000"/>
              <a:buFont typeface="Wingdings" pitchFamily="2" charset="2"/>
              <a:buNone/>
            </a:pPr>
            <a:r>
              <a:rPr lang="sv-SE" sz="1800" dirty="0"/>
              <a:t>Ledkapsel </a:t>
            </a:r>
          </a:p>
          <a:p>
            <a:pPr marL="342900" lvl="3" indent="-342900">
              <a:lnSpc>
                <a:spcPct val="100000"/>
              </a:lnSpc>
              <a:buClr>
                <a:schemeClr val="hlink"/>
              </a:buClr>
              <a:buSzPct val="80000"/>
              <a:buFont typeface="Wingdings" pitchFamily="2" charset="2"/>
              <a:buNone/>
            </a:pPr>
            <a:r>
              <a:rPr lang="sv-SE" sz="1800" dirty="0"/>
              <a:t>Brosk/ledytor</a:t>
            </a:r>
          </a:p>
          <a:p>
            <a:pPr marL="342900" lvl="3" indent="-342900">
              <a:lnSpc>
                <a:spcPct val="100000"/>
              </a:lnSpc>
              <a:buClr>
                <a:schemeClr val="hlink"/>
              </a:buClr>
              <a:buSzPct val="80000"/>
              <a:buFont typeface="Wingdings" pitchFamily="2" charset="2"/>
              <a:buNone/>
            </a:pPr>
            <a:r>
              <a:rPr lang="sv-SE" sz="1800" dirty="0"/>
              <a:t>Menisk</a:t>
            </a:r>
          </a:p>
          <a:p>
            <a:pPr marL="342900" lvl="3" indent="-342900">
              <a:lnSpc>
                <a:spcPct val="100000"/>
              </a:lnSpc>
              <a:buClr>
                <a:schemeClr val="hlink"/>
              </a:buClr>
              <a:buSzPct val="80000"/>
              <a:buFont typeface="Wingdings" pitchFamily="2" charset="2"/>
              <a:buNone/>
            </a:pPr>
            <a:r>
              <a:rPr lang="sv-SE" sz="1800" dirty="0"/>
              <a:t>Disk</a:t>
            </a:r>
          </a:p>
          <a:p>
            <a:pPr marL="342900" lvl="3" indent="-342900">
              <a:lnSpc>
                <a:spcPct val="100000"/>
              </a:lnSpc>
              <a:buClr>
                <a:schemeClr val="hlink"/>
              </a:buClr>
              <a:buSzPct val="80000"/>
              <a:buFont typeface="Wingdings" pitchFamily="2" charset="2"/>
              <a:buNone/>
            </a:pPr>
            <a:r>
              <a:rPr lang="sv-SE" sz="1800" dirty="0" err="1"/>
              <a:t>Bursor</a:t>
            </a:r>
            <a:r>
              <a:rPr lang="sv-SE" sz="1800" dirty="0"/>
              <a:t>/slemsäckar</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375" y="666375"/>
            <a:ext cx="7809248" cy="5907789"/>
          </a:xfrm>
          <a:prstGeom prst="rect">
            <a:avLst/>
          </a:prstGeom>
        </p:spPr>
      </p:pic>
    </p:spTree>
    <p:extLst>
      <p:ext uri="{BB962C8B-B14F-4D97-AF65-F5344CB8AC3E}">
        <p14:creationId xmlns:p14="http://schemas.microsoft.com/office/powerpoint/2010/main" val="230886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Vävnader</a:t>
            </a:r>
          </a:p>
        </p:txBody>
      </p:sp>
      <p:sp>
        <p:nvSpPr>
          <p:cNvPr id="3" name="Platshållare för innehåll 2"/>
          <p:cNvSpPr>
            <a:spLocks noGrp="1"/>
          </p:cNvSpPr>
          <p:nvPr>
            <p:ph idx="1"/>
          </p:nvPr>
        </p:nvSpPr>
        <p:spPr/>
        <p:txBody>
          <a:bodyPr/>
          <a:lstStyle/>
          <a:p>
            <a:pPr marL="342900" lvl="3" indent="-342900">
              <a:lnSpc>
                <a:spcPct val="100000"/>
              </a:lnSpc>
              <a:buClr>
                <a:schemeClr val="hlink"/>
              </a:buClr>
              <a:buSzPct val="80000"/>
              <a:buFont typeface="Wingdings" pitchFamily="2" charset="2"/>
              <a:buNone/>
            </a:pPr>
            <a:r>
              <a:rPr lang="sv-SE" sz="1800" dirty="0"/>
              <a:t>Skelett </a:t>
            </a:r>
          </a:p>
          <a:p>
            <a:pPr marL="342900" lvl="3" indent="-342900">
              <a:lnSpc>
                <a:spcPct val="100000"/>
              </a:lnSpc>
              <a:buClr>
                <a:schemeClr val="hlink"/>
              </a:buClr>
              <a:buSzPct val="80000"/>
              <a:buFont typeface="Wingdings" pitchFamily="2" charset="2"/>
              <a:buNone/>
            </a:pPr>
            <a:r>
              <a:rPr lang="sv-SE" sz="1800" dirty="0"/>
              <a:t>Muskler </a:t>
            </a:r>
          </a:p>
          <a:p>
            <a:pPr marL="342900" lvl="3" indent="-342900">
              <a:lnSpc>
                <a:spcPct val="100000"/>
              </a:lnSpc>
              <a:buClr>
                <a:schemeClr val="hlink"/>
              </a:buClr>
              <a:buSzPct val="80000"/>
              <a:buFont typeface="Wingdings" pitchFamily="2" charset="2"/>
              <a:buNone/>
            </a:pPr>
            <a:r>
              <a:rPr lang="sv-SE" sz="1800" dirty="0"/>
              <a:t>Nerver </a:t>
            </a:r>
          </a:p>
          <a:p>
            <a:pPr marL="342900" lvl="3" indent="-342900">
              <a:lnSpc>
                <a:spcPct val="100000"/>
              </a:lnSpc>
              <a:buClr>
                <a:schemeClr val="hlink"/>
              </a:buClr>
              <a:buSzPct val="80000"/>
              <a:buFont typeface="Wingdings" pitchFamily="2" charset="2"/>
              <a:buNone/>
            </a:pPr>
            <a:r>
              <a:rPr lang="sv-SE" sz="1800" dirty="0"/>
              <a:t>Senor </a:t>
            </a:r>
          </a:p>
          <a:p>
            <a:pPr marL="342900" lvl="3" indent="-342900">
              <a:lnSpc>
                <a:spcPct val="100000"/>
              </a:lnSpc>
              <a:buClr>
                <a:schemeClr val="hlink"/>
              </a:buClr>
              <a:buSzPct val="80000"/>
              <a:buFont typeface="Wingdings" pitchFamily="2" charset="2"/>
              <a:buNone/>
            </a:pPr>
            <a:r>
              <a:rPr lang="sv-SE" sz="1800" dirty="0"/>
              <a:t>Ledband/Ligament</a:t>
            </a:r>
          </a:p>
          <a:p>
            <a:pPr marL="342900" lvl="3" indent="-342900">
              <a:lnSpc>
                <a:spcPct val="100000"/>
              </a:lnSpc>
              <a:buClr>
                <a:schemeClr val="hlink"/>
              </a:buClr>
              <a:buSzPct val="80000"/>
              <a:buFont typeface="Wingdings" pitchFamily="2" charset="2"/>
              <a:buNone/>
            </a:pPr>
            <a:r>
              <a:rPr lang="sv-SE" sz="1800" dirty="0"/>
              <a:t>Ledkapsel </a:t>
            </a:r>
          </a:p>
          <a:p>
            <a:pPr marL="342900" lvl="3" indent="-342900">
              <a:lnSpc>
                <a:spcPct val="100000"/>
              </a:lnSpc>
              <a:buClr>
                <a:schemeClr val="hlink"/>
              </a:buClr>
              <a:buSzPct val="80000"/>
              <a:buFont typeface="Wingdings" pitchFamily="2" charset="2"/>
              <a:buNone/>
            </a:pPr>
            <a:r>
              <a:rPr lang="sv-SE" sz="1800" dirty="0"/>
              <a:t>Brosk/ledytor</a:t>
            </a:r>
          </a:p>
          <a:p>
            <a:pPr marL="342900" lvl="3" indent="-342900">
              <a:lnSpc>
                <a:spcPct val="100000"/>
              </a:lnSpc>
              <a:buClr>
                <a:schemeClr val="hlink"/>
              </a:buClr>
              <a:buSzPct val="80000"/>
              <a:buFont typeface="Wingdings" pitchFamily="2" charset="2"/>
              <a:buNone/>
            </a:pPr>
            <a:r>
              <a:rPr lang="sv-SE" sz="1800" dirty="0"/>
              <a:t>Menisk</a:t>
            </a:r>
          </a:p>
          <a:p>
            <a:pPr marL="342900" lvl="3" indent="-342900">
              <a:lnSpc>
                <a:spcPct val="100000"/>
              </a:lnSpc>
              <a:buClr>
                <a:schemeClr val="hlink"/>
              </a:buClr>
              <a:buSzPct val="80000"/>
              <a:buFont typeface="Wingdings" pitchFamily="2" charset="2"/>
              <a:buNone/>
            </a:pPr>
            <a:r>
              <a:rPr lang="sv-SE" sz="1800" dirty="0"/>
              <a:t>Disk</a:t>
            </a:r>
          </a:p>
          <a:p>
            <a:pPr marL="342900" lvl="3" indent="-342900">
              <a:lnSpc>
                <a:spcPct val="100000"/>
              </a:lnSpc>
              <a:buClr>
                <a:schemeClr val="hlink"/>
              </a:buClr>
              <a:buSzPct val="80000"/>
              <a:buFont typeface="Wingdings" pitchFamily="2" charset="2"/>
              <a:buNone/>
            </a:pPr>
            <a:r>
              <a:rPr lang="sv-SE" sz="1800" dirty="0" err="1"/>
              <a:t>Bursor</a:t>
            </a:r>
            <a:r>
              <a:rPr lang="sv-SE" sz="1800" dirty="0"/>
              <a:t>/slemsäckar</a:t>
            </a: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rcRect l="5814" r="2326"/>
          <a:stretch>
            <a:fillRect/>
          </a:stretch>
        </p:blipFill>
        <p:spPr>
          <a:xfrm>
            <a:off x="2629817" y="2154719"/>
            <a:ext cx="4342231" cy="2363493"/>
          </a:xfrm>
          <a:prstGeom prst="rect">
            <a:avLst/>
          </a:prstGeom>
        </p:spPr>
      </p:pic>
    </p:spTree>
    <p:extLst>
      <p:ext uri="{BB962C8B-B14F-4D97-AF65-F5344CB8AC3E}">
        <p14:creationId xmlns:p14="http://schemas.microsoft.com/office/powerpoint/2010/main" val="206398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6CC66-ADF1-4E02-834F-C84528D95FE2}"/>
              </a:ext>
            </a:extLst>
          </p:cNvPr>
          <p:cNvSpPr>
            <a:spLocks noGrp="1"/>
          </p:cNvSpPr>
          <p:nvPr>
            <p:ph type="title"/>
          </p:nvPr>
        </p:nvSpPr>
        <p:spPr/>
        <p:txBody>
          <a:bodyPr/>
          <a:lstStyle/>
          <a:p>
            <a:r>
              <a:rPr lang="sv-SE" sz="4000" dirty="0"/>
              <a:t>Idrottsskador</a:t>
            </a:r>
            <a:endParaRPr lang="sv-SE" dirty="0"/>
          </a:p>
        </p:txBody>
      </p:sp>
      <p:sp>
        <p:nvSpPr>
          <p:cNvPr id="3" name="Platshållare för innehåll 2">
            <a:extLst>
              <a:ext uri="{FF2B5EF4-FFF2-40B4-BE49-F238E27FC236}">
                <a16:creationId xmlns:a16="http://schemas.microsoft.com/office/drawing/2014/main" id="{3802EF4C-31B4-4B6B-BB41-1F488D08FE3F}"/>
              </a:ext>
            </a:extLst>
          </p:cNvPr>
          <p:cNvSpPr>
            <a:spLocks noGrp="1"/>
          </p:cNvSpPr>
          <p:nvPr>
            <p:ph idx="1"/>
          </p:nvPr>
        </p:nvSpPr>
        <p:spPr>
          <a:xfrm>
            <a:off x="725688" y="2420938"/>
            <a:ext cx="6255403" cy="3909480"/>
          </a:xfrm>
        </p:spPr>
        <p:txBody>
          <a:bodyPr/>
          <a:lstStyle/>
          <a:p>
            <a:pPr>
              <a:buNone/>
            </a:pPr>
            <a:r>
              <a:rPr lang="sv-SE" b="1" dirty="0">
                <a:solidFill>
                  <a:srgbClr val="FF0000"/>
                </a:solidFill>
              </a:rPr>
              <a:t>Överbelastningsskada</a:t>
            </a:r>
            <a:endParaRPr lang="sv-SE" dirty="0">
              <a:solidFill>
                <a:srgbClr val="FF0000"/>
              </a:solidFill>
            </a:endParaRPr>
          </a:p>
          <a:p>
            <a:pPr>
              <a:buNone/>
            </a:pPr>
            <a:r>
              <a:rPr lang="sv-SE" b="1" dirty="0">
                <a:solidFill>
                  <a:schemeClr val="tx2"/>
                </a:solidFill>
              </a:rPr>
              <a:t>Gradvis över tid</a:t>
            </a:r>
          </a:p>
          <a:p>
            <a:pPr>
              <a:buNone/>
            </a:pPr>
            <a:r>
              <a:rPr lang="sv-SE" dirty="0">
                <a:solidFill>
                  <a:schemeClr val="tx2"/>
                </a:solidFill>
              </a:rPr>
              <a:t>Exempelvis stressfraktur, </a:t>
            </a:r>
            <a:r>
              <a:rPr lang="sv-SE" dirty="0" err="1">
                <a:solidFill>
                  <a:schemeClr val="tx2"/>
                </a:solidFill>
              </a:rPr>
              <a:t>senskada</a:t>
            </a:r>
            <a:r>
              <a:rPr lang="sv-SE" dirty="0">
                <a:solidFill>
                  <a:schemeClr val="tx2"/>
                </a:solidFill>
              </a:rPr>
              <a:t>, Muskelskada (blir en akut skada), benhinneinflammation, ”löparknä”, hälseneinflammation osv.</a:t>
            </a:r>
          </a:p>
          <a:p>
            <a:pPr>
              <a:buNone/>
            </a:pPr>
            <a:endParaRPr lang="sv-SE" dirty="0">
              <a:solidFill>
                <a:schemeClr val="tx2"/>
              </a:solidFill>
            </a:endParaRPr>
          </a:p>
          <a:p>
            <a:pPr>
              <a:buNone/>
            </a:pPr>
            <a:r>
              <a:rPr lang="sv-SE" b="1" dirty="0">
                <a:solidFill>
                  <a:schemeClr val="tx2"/>
                </a:solidFill>
              </a:rPr>
              <a:t>”För mycket, för ofta, för fort – och med för lite vila”</a:t>
            </a:r>
          </a:p>
          <a:p>
            <a:endParaRPr lang="sv-SE" sz="1600" dirty="0"/>
          </a:p>
          <a:p>
            <a:endParaRPr lang="sv-SE" sz="1600" dirty="0"/>
          </a:p>
        </p:txBody>
      </p:sp>
    </p:spTree>
    <p:extLst>
      <p:ext uri="{BB962C8B-B14F-4D97-AF65-F5344CB8AC3E}">
        <p14:creationId xmlns:p14="http://schemas.microsoft.com/office/powerpoint/2010/main" val="306531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5074" y="287350"/>
            <a:ext cx="7627219" cy="1031081"/>
          </a:xfrm>
        </p:spPr>
        <p:txBody>
          <a:bodyPr/>
          <a:lstStyle/>
          <a:p>
            <a:r>
              <a:rPr lang="sv-SE" dirty="0"/>
              <a:t>Överbelastningsskador</a:t>
            </a:r>
          </a:p>
        </p:txBody>
      </p:sp>
      <p:sp useBgFill="1">
        <p:nvSpPr>
          <p:cNvPr id="5" name="Rectangle 4"/>
          <p:cNvSpPr>
            <a:spLocks noChangeArrowheads="1"/>
          </p:cNvSpPr>
          <p:nvPr/>
        </p:nvSpPr>
        <p:spPr bwMode="auto">
          <a:xfrm>
            <a:off x="395536" y="3719389"/>
            <a:ext cx="2449512" cy="382836"/>
          </a:xfrm>
          <a:prstGeom prst="rect">
            <a:avLst/>
          </a:prstGeom>
          <a:ln w="12700">
            <a:noFill/>
            <a:miter lim="800000"/>
            <a:headEnd/>
            <a:tailEnd/>
          </a:ln>
        </p:spPr>
        <p:txBody>
          <a:bodyPr wrap="square" lIns="71565" tIns="28626" rIns="71565" bIns="28626">
            <a:spAutoFit/>
          </a:bodyPr>
          <a:lstStyle/>
          <a:p>
            <a:pPr defTabSz="858838" eaLnBrk="0" hangingPunct="0">
              <a:lnSpc>
                <a:spcPct val="88000"/>
              </a:lnSpc>
            </a:pPr>
            <a:r>
              <a:rPr lang="sv-SE" sz="2400">
                <a:latin typeface="Calibri" pitchFamily="34" charset="0"/>
                <a:cs typeface="Calibri" pitchFamily="34" charset="0"/>
              </a:rPr>
              <a:t>Fortsatt aktivitet</a:t>
            </a:r>
          </a:p>
        </p:txBody>
      </p:sp>
      <p:sp useBgFill="1">
        <p:nvSpPr>
          <p:cNvPr id="6" name="Rectangle 5"/>
          <p:cNvSpPr>
            <a:spLocks noChangeArrowheads="1"/>
          </p:cNvSpPr>
          <p:nvPr/>
        </p:nvSpPr>
        <p:spPr bwMode="auto">
          <a:xfrm>
            <a:off x="899592" y="2712435"/>
            <a:ext cx="2377008" cy="382836"/>
          </a:xfrm>
          <a:prstGeom prst="rect">
            <a:avLst/>
          </a:prstGeom>
          <a:ln w="12700">
            <a:noFill/>
            <a:miter lim="800000"/>
            <a:headEnd/>
            <a:tailEnd/>
          </a:ln>
        </p:spPr>
        <p:txBody>
          <a:bodyPr wrap="square" lIns="71565" tIns="28626" rIns="71565" bIns="28626">
            <a:spAutoFit/>
          </a:bodyPr>
          <a:lstStyle/>
          <a:p>
            <a:pPr defTabSz="858838" eaLnBrk="0" hangingPunct="0">
              <a:lnSpc>
                <a:spcPct val="88000"/>
              </a:lnSpc>
            </a:pPr>
            <a:r>
              <a:rPr lang="sv-SE" sz="2400">
                <a:latin typeface="Calibri" pitchFamily="34" charset="0"/>
                <a:cs typeface="Calibri" pitchFamily="34" charset="0"/>
              </a:rPr>
              <a:t>För tidig återgång</a:t>
            </a:r>
          </a:p>
        </p:txBody>
      </p:sp>
      <p:sp useBgFill="1">
        <p:nvSpPr>
          <p:cNvPr id="7" name="Rectangle 6"/>
          <p:cNvSpPr>
            <a:spLocks noChangeArrowheads="1"/>
          </p:cNvSpPr>
          <p:nvPr/>
        </p:nvSpPr>
        <p:spPr bwMode="auto">
          <a:xfrm>
            <a:off x="3636764" y="6224921"/>
            <a:ext cx="1151260" cy="397584"/>
          </a:xfrm>
          <a:prstGeom prst="rect">
            <a:avLst/>
          </a:prstGeom>
          <a:ln w="12700">
            <a:noFill/>
            <a:miter lim="800000"/>
            <a:headEnd/>
            <a:tailEnd/>
          </a:ln>
        </p:spPr>
        <p:txBody>
          <a:bodyPr wrap="square" lIns="71565" tIns="28626" rIns="71565" bIns="28626">
            <a:spAutoFit/>
          </a:bodyPr>
          <a:lstStyle/>
          <a:p>
            <a:pPr defTabSz="858838" eaLnBrk="0" hangingPunct="0">
              <a:lnSpc>
                <a:spcPct val="92000"/>
              </a:lnSpc>
            </a:pPr>
            <a:r>
              <a:rPr lang="sv-SE" sz="2400">
                <a:latin typeface="Calibri" pitchFamily="34" charset="0"/>
                <a:cs typeface="Calibri" pitchFamily="34" charset="0"/>
              </a:rPr>
              <a:t>Läkning</a:t>
            </a:r>
            <a:endParaRPr lang="sv-SE" sz="2000">
              <a:latin typeface="Calibri" pitchFamily="34" charset="0"/>
              <a:cs typeface="Calibri" pitchFamily="34" charset="0"/>
            </a:endParaRPr>
          </a:p>
        </p:txBody>
      </p:sp>
      <p:sp>
        <p:nvSpPr>
          <p:cNvPr id="8" name="Rectangle 7"/>
          <p:cNvSpPr>
            <a:spLocks noChangeArrowheads="1"/>
          </p:cNvSpPr>
          <p:nvPr/>
        </p:nvSpPr>
        <p:spPr bwMode="auto">
          <a:xfrm>
            <a:off x="3563888" y="4246241"/>
            <a:ext cx="1317931" cy="504056"/>
          </a:xfrm>
          <a:prstGeom prst="rect">
            <a:avLst/>
          </a:prstGeom>
          <a:solidFill>
            <a:srgbClr val="FF0000"/>
          </a:solidFill>
          <a:ln w="12700" cmpd="thickThin">
            <a:noFill/>
            <a:miter lim="800000"/>
            <a:headEnd/>
            <a:tailEnd/>
          </a:ln>
        </p:spPr>
        <p:txBody>
          <a:bodyPr wrap="none" lIns="101980" tIns="50095" rIns="101980" bIns="50095"/>
          <a:lstStyle/>
          <a:p>
            <a:pPr algn="ctr" defTabSz="858838" eaLnBrk="0" hangingPunct="0"/>
            <a:r>
              <a:rPr lang="sv-SE" sz="2400">
                <a:solidFill>
                  <a:schemeClr val="bg1"/>
                </a:solidFill>
                <a:latin typeface="Calibri" pitchFamily="34" charset="0"/>
                <a:cs typeface="Calibri" pitchFamily="34" charset="0"/>
              </a:rPr>
              <a:t>Smärta</a:t>
            </a:r>
          </a:p>
        </p:txBody>
      </p:sp>
      <p:sp useBgFill="1">
        <p:nvSpPr>
          <p:cNvPr id="9" name="Rectangle 8"/>
          <p:cNvSpPr>
            <a:spLocks noChangeArrowheads="1"/>
          </p:cNvSpPr>
          <p:nvPr/>
        </p:nvSpPr>
        <p:spPr bwMode="auto">
          <a:xfrm>
            <a:off x="5867400" y="2878089"/>
            <a:ext cx="2072235" cy="737356"/>
          </a:xfrm>
          <a:prstGeom prst="rect">
            <a:avLst/>
          </a:prstGeom>
          <a:ln w="12700">
            <a:noFill/>
            <a:miter lim="800000"/>
            <a:headEnd/>
            <a:tailEnd/>
          </a:ln>
        </p:spPr>
        <p:txBody>
          <a:bodyPr wrap="none" lIns="71565" tIns="28626" rIns="71565" bIns="28626">
            <a:spAutoFit/>
          </a:bodyPr>
          <a:lstStyle/>
          <a:p>
            <a:pPr defTabSz="858838" eaLnBrk="0" hangingPunct="0">
              <a:lnSpc>
                <a:spcPct val="92000"/>
              </a:lnSpc>
            </a:pPr>
            <a:r>
              <a:rPr lang="sv-SE" sz="2400">
                <a:latin typeface="Calibri" pitchFamily="34" charset="0"/>
                <a:cs typeface="Calibri" pitchFamily="34" charset="0"/>
              </a:rPr>
              <a:t>Inflammation/</a:t>
            </a:r>
          </a:p>
          <a:p>
            <a:pPr defTabSz="858838" eaLnBrk="0" hangingPunct="0">
              <a:lnSpc>
                <a:spcPct val="92000"/>
              </a:lnSpc>
            </a:pPr>
            <a:r>
              <a:rPr lang="sv-SE" sz="2400">
                <a:latin typeface="Calibri" pitchFamily="34" charset="0"/>
                <a:cs typeface="Calibri" pitchFamily="34" charset="0"/>
              </a:rPr>
              <a:t>Vävnadsretning</a:t>
            </a:r>
          </a:p>
        </p:txBody>
      </p:sp>
      <p:sp useBgFill="1">
        <p:nvSpPr>
          <p:cNvPr id="10" name="Rectangle 9"/>
          <p:cNvSpPr>
            <a:spLocks noChangeArrowheads="1"/>
          </p:cNvSpPr>
          <p:nvPr/>
        </p:nvSpPr>
        <p:spPr bwMode="auto">
          <a:xfrm>
            <a:off x="3347864" y="1869977"/>
            <a:ext cx="1886736" cy="397584"/>
          </a:xfrm>
          <a:prstGeom prst="rect">
            <a:avLst/>
          </a:prstGeom>
          <a:ln w="12700">
            <a:noFill/>
            <a:miter lim="800000"/>
            <a:headEnd/>
            <a:tailEnd/>
          </a:ln>
        </p:spPr>
        <p:txBody>
          <a:bodyPr wrap="none" lIns="71565" tIns="28626" rIns="71565" bIns="28626">
            <a:spAutoFit/>
          </a:bodyPr>
          <a:lstStyle/>
          <a:p>
            <a:pPr defTabSz="858838" eaLnBrk="0" hangingPunct="0">
              <a:lnSpc>
                <a:spcPct val="92000"/>
              </a:lnSpc>
            </a:pPr>
            <a:r>
              <a:rPr lang="sv-SE" sz="2400">
                <a:latin typeface="Calibri" pitchFamily="34" charset="0"/>
                <a:cs typeface="Calibri" pitchFamily="34" charset="0"/>
              </a:rPr>
              <a:t>Vävnadsskada</a:t>
            </a:r>
            <a:endParaRPr lang="sv-SE" sz="2000">
              <a:latin typeface="Calibri" pitchFamily="34" charset="0"/>
              <a:cs typeface="Calibri" pitchFamily="34" charset="0"/>
            </a:endParaRPr>
          </a:p>
        </p:txBody>
      </p:sp>
      <p:sp useBgFill="1">
        <p:nvSpPr>
          <p:cNvPr id="11" name="Rectangle 10"/>
          <p:cNvSpPr>
            <a:spLocks noChangeArrowheads="1"/>
          </p:cNvSpPr>
          <p:nvPr/>
        </p:nvSpPr>
        <p:spPr bwMode="auto">
          <a:xfrm>
            <a:off x="2915816" y="5254353"/>
            <a:ext cx="3816424" cy="397584"/>
          </a:xfrm>
          <a:prstGeom prst="rect">
            <a:avLst/>
          </a:prstGeom>
          <a:ln w="12700">
            <a:noFill/>
            <a:miter lim="800000"/>
            <a:headEnd/>
            <a:tailEnd/>
          </a:ln>
        </p:spPr>
        <p:txBody>
          <a:bodyPr wrap="square" lIns="71565" tIns="28626" rIns="71565" bIns="28626">
            <a:spAutoFit/>
          </a:bodyPr>
          <a:lstStyle/>
          <a:p>
            <a:pPr defTabSz="858838" eaLnBrk="0" hangingPunct="0">
              <a:lnSpc>
                <a:spcPct val="92000"/>
              </a:lnSpc>
            </a:pPr>
            <a:r>
              <a:rPr lang="sv-SE" sz="2400">
                <a:latin typeface="Calibri" pitchFamily="34" charset="0"/>
                <a:cs typeface="Calibri" pitchFamily="34" charset="0"/>
              </a:rPr>
              <a:t>Aktiv Vila/Rehabilitering</a:t>
            </a:r>
          </a:p>
        </p:txBody>
      </p:sp>
      <p:sp>
        <p:nvSpPr>
          <p:cNvPr id="12" name="Line 19"/>
          <p:cNvSpPr>
            <a:spLocks noChangeShapeType="1"/>
          </p:cNvSpPr>
          <p:nvPr/>
        </p:nvSpPr>
        <p:spPr bwMode="auto">
          <a:xfrm>
            <a:off x="5292849" y="2256484"/>
            <a:ext cx="863327" cy="477589"/>
          </a:xfrm>
          <a:prstGeom prst="line">
            <a:avLst/>
          </a:prstGeom>
          <a:noFill/>
          <a:ln w="19050">
            <a:solidFill>
              <a:schemeClr val="tx1"/>
            </a:solidFill>
            <a:round/>
            <a:headEnd type="none" w="sm" len="sm"/>
            <a:tailEnd type="triangle" w="lg" len="med"/>
          </a:ln>
        </p:spPr>
        <p:txBody>
          <a:bodyPr/>
          <a:lstStyle/>
          <a:p>
            <a:endParaRPr lang="sv-SE"/>
          </a:p>
        </p:txBody>
      </p:sp>
      <p:sp>
        <p:nvSpPr>
          <p:cNvPr id="13" name="Line 19"/>
          <p:cNvSpPr>
            <a:spLocks noChangeShapeType="1"/>
          </p:cNvSpPr>
          <p:nvPr/>
        </p:nvSpPr>
        <p:spPr bwMode="auto">
          <a:xfrm flipH="1">
            <a:off x="5220072" y="3742185"/>
            <a:ext cx="1305297" cy="757237"/>
          </a:xfrm>
          <a:prstGeom prst="line">
            <a:avLst/>
          </a:prstGeom>
          <a:noFill/>
          <a:ln w="19050">
            <a:solidFill>
              <a:schemeClr val="tx1"/>
            </a:solidFill>
            <a:round/>
            <a:headEnd type="none" w="sm" len="sm"/>
            <a:tailEnd type="triangle" w="lg" len="med"/>
          </a:ln>
        </p:spPr>
        <p:txBody>
          <a:bodyPr/>
          <a:lstStyle/>
          <a:p>
            <a:endParaRPr lang="sv-SE"/>
          </a:p>
        </p:txBody>
      </p:sp>
      <p:sp>
        <p:nvSpPr>
          <p:cNvPr id="14" name="Line 19"/>
          <p:cNvSpPr>
            <a:spLocks noChangeShapeType="1"/>
          </p:cNvSpPr>
          <p:nvPr/>
        </p:nvSpPr>
        <p:spPr bwMode="auto">
          <a:xfrm flipH="1" flipV="1">
            <a:off x="2123728" y="4174233"/>
            <a:ext cx="1152128" cy="360040"/>
          </a:xfrm>
          <a:prstGeom prst="line">
            <a:avLst/>
          </a:prstGeom>
          <a:noFill/>
          <a:ln w="19050">
            <a:solidFill>
              <a:schemeClr val="tx1"/>
            </a:solidFill>
            <a:round/>
            <a:headEnd type="none" w="sm" len="sm"/>
            <a:tailEnd type="triangle" w="lg" len="med"/>
          </a:ln>
        </p:spPr>
        <p:txBody>
          <a:bodyPr/>
          <a:lstStyle/>
          <a:p>
            <a:endParaRPr lang="sv-SE"/>
          </a:p>
        </p:txBody>
      </p:sp>
      <p:sp>
        <p:nvSpPr>
          <p:cNvPr id="15" name="Line 19"/>
          <p:cNvSpPr>
            <a:spLocks noChangeShapeType="1"/>
          </p:cNvSpPr>
          <p:nvPr/>
        </p:nvSpPr>
        <p:spPr bwMode="auto">
          <a:xfrm flipV="1">
            <a:off x="1907704" y="3166121"/>
            <a:ext cx="8384" cy="458515"/>
          </a:xfrm>
          <a:prstGeom prst="line">
            <a:avLst/>
          </a:prstGeom>
          <a:noFill/>
          <a:ln w="19050">
            <a:solidFill>
              <a:schemeClr val="tx1"/>
            </a:solidFill>
            <a:round/>
            <a:headEnd type="none" w="sm" len="sm"/>
            <a:tailEnd type="triangle" w="lg" len="med"/>
          </a:ln>
        </p:spPr>
        <p:txBody>
          <a:bodyPr/>
          <a:lstStyle/>
          <a:p>
            <a:endParaRPr lang="sv-SE"/>
          </a:p>
        </p:txBody>
      </p:sp>
      <p:sp>
        <p:nvSpPr>
          <p:cNvPr id="16" name="Line 19"/>
          <p:cNvSpPr>
            <a:spLocks noChangeShapeType="1"/>
          </p:cNvSpPr>
          <p:nvPr/>
        </p:nvSpPr>
        <p:spPr bwMode="auto">
          <a:xfrm flipV="1">
            <a:off x="2195736" y="2085999"/>
            <a:ext cx="936104" cy="504057"/>
          </a:xfrm>
          <a:prstGeom prst="line">
            <a:avLst/>
          </a:prstGeom>
          <a:noFill/>
          <a:ln w="19050">
            <a:solidFill>
              <a:schemeClr val="tx1"/>
            </a:solidFill>
            <a:round/>
            <a:headEnd type="none" w="sm" len="sm"/>
            <a:tailEnd type="triangle" w="lg" len="med"/>
          </a:ln>
        </p:spPr>
        <p:txBody>
          <a:bodyPr/>
          <a:lstStyle/>
          <a:p>
            <a:endParaRPr lang="sv-SE"/>
          </a:p>
        </p:txBody>
      </p:sp>
      <p:sp>
        <p:nvSpPr>
          <p:cNvPr id="17" name="Line 19"/>
          <p:cNvSpPr>
            <a:spLocks noChangeShapeType="1"/>
          </p:cNvSpPr>
          <p:nvPr/>
        </p:nvSpPr>
        <p:spPr bwMode="auto">
          <a:xfrm flipH="1">
            <a:off x="4139952" y="4822305"/>
            <a:ext cx="0" cy="360040"/>
          </a:xfrm>
          <a:prstGeom prst="line">
            <a:avLst/>
          </a:prstGeom>
          <a:noFill/>
          <a:ln w="19050">
            <a:solidFill>
              <a:schemeClr val="tx1"/>
            </a:solidFill>
            <a:round/>
            <a:headEnd type="none" w="sm" len="sm"/>
            <a:tailEnd type="triangle" w="lg" len="med"/>
          </a:ln>
        </p:spPr>
        <p:txBody>
          <a:bodyPr/>
          <a:lstStyle/>
          <a:p>
            <a:endParaRPr lang="sv-SE"/>
          </a:p>
        </p:txBody>
      </p:sp>
      <p:sp>
        <p:nvSpPr>
          <p:cNvPr id="18" name="Line 19"/>
          <p:cNvSpPr>
            <a:spLocks noChangeShapeType="1"/>
          </p:cNvSpPr>
          <p:nvPr/>
        </p:nvSpPr>
        <p:spPr bwMode="auto">
          <a:xfrm flipH="1">
            <a:off x="4139952" y="5758409"/>
            <a:ext cx="0" cy="360040"/>
          </a:xfrm>
          <a:prstGeom prst="line">
            <a:avLst/>
          </a:prstGeom>
          <a:noFill/>
          <a:ln w="19050">
            <a:solidFill>
              <a:schemeClr val="tx1"/>
            </a:solidFill>
            <a:round/>
            <a:headEnd type="none" w="sm" len="sm"/>
            <a:tailEnd type="triangle" w="lg" len="med"/>
          </a:ln>
        </p:spPr>
        <p:txBody>
          <a:bodyPr/>
          <a:lstStyle/>
          <a:p>
            <a:endParaRPr lang="sv-SE"/>
          </a:p>
        </p:txBody>
      </p:sp>
    </p:spTree>
    <p:extLst>
      <p:ext uri="{BB962C8B-B14F-4D97-AF65-F5344CB8AC3E}">
        <p14:creationId xmlns:p14="http://schemas.microsoft.com/office/powerpoint/2010/main" val="1727856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 vanligaste yttre faktorerna relaterade till överbelastningsskador</a:t>
            </a:r>
          </a:p>
        </p:txBody>
      </p:sp>
      <p:sp>
        <p:nvSpPr>
          <p:cNvPr id="3" name="Platshållare för innehåll 2"/>
          <p:cNvSpPr>
            <a:spLocks noGrp="1"/>
          </p:cNvSpPr>
          <p:nvPr>
            <p:ph idx="1"/>
          </p:nvPr>
        </p:nvSpPr>
        <p:spPr/>
        <p:txBody>
          <a:bodyPr/>
          <a:lstStyle/>
          <a:p>
            <a:pPr indent="-285750">
              <a:spcBef>
                <a:spcPts val="600"/>
              </a:spcBef>
              <a:tabLst>
                <a:tab pos="228600" algn="l"/>
              </a:tabLst>
              <a:defRPr/>
            </a:pPr>
            <a:r>
              <a:rPr lang="sv-SE" dirty="0">
                <a:latin typeface="Calibri" pitchFamily="34" charset="0"/>
                <a:ea typeface="Times New Roman" pitchFamily="18" charset="0"/>
                <a:cs typeface="Calibri" pitchFamily="34" charset="0"/>
              </a:rPr>
              <a:t>För tunga belastningar</a:t>
            </a:r>
          </a:p>
          <a:p>
            <a:pPr indent="-285750" eaLnBrk="0" hangingPunct="0">
              <a:spcBef>
                <a:spcPts val="600"/>
              </a:spcBef>
              <a:tabLst>
                <a:tab pos="228600" algn="l"/>
              </a:tabLst>
              <a:defRPr/>
            </a:pPr>
            <a:r>
              <a:rPr lang="sv-SE" dirty="0">
                <a:latin typeface="Calibri" pitchFamily="34" charset="0"/>
                <a:ea typeface="Times New Roman" pitchFamily="18" charset="0"/>
                <a:cs typeface="Calibri" pitchFamily="34" charset="0"/>
              </a:rPr>
              <a:t>För många upprepningar</a:t>
            </a:r>
          </a:p>
          <a:p>
            <a:pPr indent="-285750" eaLnBrk="0" hangingPunct="0">
              <a:spcBef>
                <a:spcPts val="600"/>
              </a:spcBef>
              <a:tabLst>
                <a:tab pos="228600" algn="l"/>
              </a:tabLst>
              <a:defRPr/>
            </a:pPr>
            <a:r>
              <a:rPr lang="sv-SE" dirty="0">
                <a:latin typeface="Calibri" pitchFamily="34" charset="0"/>
                <a:ea typeface="Times New Roman" pitchFamily="18" charset="0"/>
                <a:cs typeface="Calibri" pitchFamily="34" charset="0"/>
              </a:rPr>
              <a:t>För hastiga rörelser</a:t>
            </a:r>
          </a:p>
          <a:p>
            <a:pPr indent="-285750" eaLnBrk="0" hangingPunct="0">
              <a:spcBef>
                <a:spcPts val="600"/>
              </a:spcBef>
              <a:tabLst>
                <a:tab pos="228600" algn="l"/>
              </a:tabLst>
              <a:defRPr/>
            </a:pPr>
            <a:r>
              <a:rPr lang="sv-SE" dirty="0">
                <a:latin typeface="Calibri" pitchFamily="34" charset="0"/>
                <a:ea typeface="Times New Roman" pitchFamily="18" charset="0"/>
                <a:cs typeface="Calibri" pitchFamily="34" charset="0"/>
              </a:rPr>
              <a:t>För snabb stegring av träningen</a:t>
            </a:r>
          </a:p>
          <a:p>
            <a:pPr indent="-285750" eaLnBrk="0" hangingPunct="0">
              <a:spcBef>
                <a:spcPts val="600"/>
              </a:spcBef>
              <a:tabLst>
                <a:tab pos="228600" algn="l"/>
              </a:tabLst>
              <a:defRPr/>
            </a:pPr>
            <a:r>
              <a:rPr lang="sv-SE" dirty="0">
                <a:latin typeface="Calibri" pitchFamily="34" charset="0"/>
                <a:ea typeface="Times New Roman" pitchFamily="18" charset="0"/>
                <a:cs typeface="Calibri" pitchFamily="34" charset="0"/>
              </a:rPr>
              <a:t>För hög intensitet</a:t>
            </a:r>
          </a:p>
          <a:p>
            <a:pPr indent="-285750" eaLnBrk="0" hangingPunct="0">
              <a:spcBef>
                <a:spcPts val="600"/>
              </a:spcBef>
              <a:tabLst>
                <a:tab pos="228600" algn="l"/>
              </a:tabLst>
              <a:defRPr/>
            </a:pPr>
            <a:r>
              <a:rPr lang="sv-SE" dirty="0">
                <a:latin typeface="Calibri" pitchFamily="34" charset="0"/>
                <a:ea typeface="Times New Roman" pitchFamily="18" charset="0"/>
                <a:cs typeface="Calibri" pitchFamily="34" charset="0"/>
              </a:rPr>
              <a:t>För kort vila mellan passen</a:t>
            </a:r>
          </a:p>
          <a:p>
            <a:pPr lvl="0" indent="-285750" eaLnBrk="0" hangingPunct="0">
              <a:spcBef>
                <a:spcPts val="600"/>
              </a:spcBef>
              <a:tabLst>
                <a:tab pos="228600" algn="l"/>
              </a:tabLst>
              <a:defRPr/>
            </a:pPr>
            <a:r>
              <a:rPr lang="sv-SE" kern="0" dirty="0">
                <a:latin typeface="Calibri" pitchFamily="34" charset="0"/>
                <a:ea typeface="Times New Roman" pitchFamily="18" charset="0"/>
                <a:cs typeface="Arial" pitchFamily="34" charset="0"/>
              </a:rPr>
              <a:t>För ensidig träning</a:t>
            </a:r>
          </a:p>
          <a:p>
            <a:endParaRPr lang="sv-SE" dirty="0"/>
          </a:p>
        </p:txBody>
      </p:sp>
      <p:sp>
        <p:nvSpPr>
          <p:cNvPr id="4" name="Platshållare för innehåll 3"/>
          <p:cNvSpPr>
            <a:spLocks noGrp="1"/>
          </p:cNvSpPr>
          <p:nvPr>
            <p:ph idx="13"/>
          </p:nvPr>
        </p:nvSpPr>
        <p:spPr/>
        <p:txBody>
          <a:bodyPr/>
          <a:lstStyle/>
          <a:p>
            <a:pPr lvl="0" indent="-284400" eaLnBrk="0" fontAlgn="base" hangingPunct="0">
              <a:lnSpc>
                <a:spcPct val="100000"/>
              </a:lnSpc>
              <a:spcBef>
                <a:spcPts val="600"/>
              </a:spcBef>
              <a:buSzPct val="100000"/>
              <a:tabLst>
                <a:tab pos="228600" algn="l"/>
              </a:tabLst>
              <a:defRPr/>
            </a:pPr>
            <a:r>
              <a:rPr lang="sv-SE" kern="0" dirty="0">
                <a:latin typeface="Calibri" pitchFamily="34" charset="0"/>
                <a:ea typeface="Times New Roman" pitchFamily="18" charset="0"/>
                <a:cs typeface="Arial" pitchFamily="34" charset="0"/>
                <a:sym typeface="Arial" charset="0"/>
              </a:rPr>
              <a:t>För oregelbunden träning</a:t>
            </a:r>
          </a:p>
          <a:p>
            <a:pPr lvl="0" indent="-284400" eaLnBrk="0" fontAlgn="base" hangingPunct="0">
              <a:lnSpc>
                <a:spcPct val="100000"/>
              </a:lnSpc>
              <a:spcBef>
                <a:spcPts val="600"/>
              </a:spcBef>
              <a:buSzPct val="100000"/>
              <a:tabLst>
                <a:tab pos="228600" algn="l"/>
              </a:tabLst>
              <a:defRPr/>
            </a:pPr>
            <a:r>
              <a:rPr lang="sv-SE" kern="0" dirty="0">
                <a:latin typeface="Calibri" pitchFamily="34" charset="0"/>
                <a:cs typeface="Times New Roman" pitchFamily="18" charset="0"/>
                <a:sym typeface="Arial" charset="0"/>
              </a:rPr>
              <a:t>Bristfällig teknik</a:t>
            </a:r>
          </a:p>
          <a:p>
            <a:pPr lvl="0" indent="-284400" eaLnBrk="0" fontAlgn="base" hangingPunct="0">
              <a:lnSpc>
                <a:spcPct val="100000"/>
              </a:lnSpc>
              <a:spcBef>
                <a:spcPts val="600"/>
              </a:spcBef>
              <a:buSzPct val="100000"/>
              <a:tabLst>
                <a:tab pos="228600" algn="l"/>
              </a:tabLst>
              <a:defRPr/>
            </a:pPr>
            <a:r>
              <a:rPr lang="sv-SE" kern="0" dirty="0">
                <a:latin typeface="Calibri" pitchFamily="34" charset="0"/>
                <a:cs typeface="Times New Roman" pitchFamily="18" charset="0"/>
                <a:sym typeface="Arial" charset="0"/>
              </a:rPr>
              <a:t>Temperatur</a:t>
            </a:r>
          </a:p>
          <a:p>
            <a:pPr lvl="0" indent="-284400" eaLnBrk="0" fontAlgn="base" hangingPunct="0">
              <a:lnSpc>
                <a:spcPct val="100000"/>
              </a:lnSpc>
              <a:spcBef>
                <a:spcPts val="600"/>
              </a:spcBef>
              <a:buSzPct val="100000"/>
              <a:tabLst>
                <a:tab pos="228600" algn="l"/>
              </a:tabLst>
              <a:defRPr/>
            </a:pPr>
            <a:r>
              <a:rPr lang="sv-SE" kern="0" dirty="0">
                <a:latin typeface="Calibri" pitchFamily="34" charset="0"/>
                <a:cs typeface="Times New Roman" pitchFamily="18" charset="0"/>
                <a:sym typeface="Arial" charset="0"/>
              </a:rPr>
              <a:t>Undermålig utrustning</a:t>
            </a:r>
          </a:p>
          <a:p>
            <a:pPr lvl="0" indent="-284400" eaLnBrk="0" fontAlgn="base" hangingPunct="0">
              <a:lnSpc>
                <a:spcPct val="100000"/>
              </a:lnSpc>
              <a:spcBef>
                <a:spcPts val="600"/>
              </a:spcBef>
              <a:buSzPct val="100000"/>
              <a:tabLst>
                <a:tab pos="228600" algn="l"/>
              </a:tabLst>
              <a:defRPr/>
            </a:pPr>
            <a:r>
              <a:rPr lang="sv-SE" kern="0" dirty="0">
                <a:latin typeface="Calibri" pitchFamily="34" charset="0"/>
                <a:cs typeface="Times New Roman" pitchFamily="18" charset="0"/>
                <a:sym typeface="Arial" charset="0"/>
              </a:rPr>
              <a:t>Regler</a:t>
            </a:r>
            <a:endParaRPr lang="sv-SE" kern="0" dirty="0">
              <a:latin typeface="Calibri" pitchFamily="34" charset="0"/>
              <a:cs typeface="Calibri" pitchFamily="34" charset="0"/>
              <a:sym typeface="Arial" charset="0"/>
            </a:endParaRPr>
          </a:p>
          <a:p>
            <a:endParaRPr lang="sv-SE" dirty="0"/>
          </a:p>
        </p:txBody>
      </p:sp>
    </p:spTree>
    <p:extLst>
      <p:ext uri="{BB962C8B-B14F-4D97-AF65-F5344CB8AC3E}">
        <p14:creationId xmlns:p14="http://schemas.microsoft.com/office/powerpoint/2010/main" val="228088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 vanligaste inre faktorerna relaterade till överbelastningsskador</a:t>
            </a:r>
          </a:p>
        </p:txBody>
      </p:sp>
      <p:sp>
        <p:nvSpPr>
          <p:cNvPr id="3" name="Platshållare för innehåll 2"/>
          <p:cNvSpPr>
            <a:spLocks noGrp="1"/>
          </p:cNvSpPr>
          <p:nvPr>
            <p:ph idx="1"/>
          </p:nvPr>
        </p:nvSpPr>
        <p:spPr/>
        <p:txBody>
          <a:bodyPr/>
          <a:lstStyle/>
          <a:p>
            <a:pPr marL="342900" indent="-342900">
              <a:spcBef>
                <a:spcPts val="600"/>
              </a:spcBef>
              <a:tabLst>
                <a:tab pos="-114300" algn="l"/>
              </a:tabLst>
              <a:defRPr/>
            </a:pPr>
            <a:r>
              <a:rPr lang="sv-SE" dirty="0">
                <a:latin typeface="Calibri" pitchFamily="34" charset="0"/>
                <a:ea typeface="Times New Roman" pitchFamily="18" charset="0"/>
                <a:cs typeface="Calibri" pitchFamily="34" charset="0"/>
              </a:rPr>
              <a:t>Bristande rehabilitering av tidigare skador</a:t>
            </a:r>
          </a:p>
          <a:p>
            <a:pPr marL="342900" indent="-342900" eaLnBrk="0" hangingPunct="0">
              <a:spcBef>
                <a:spcPts val="600"/>
              </a:spcBef>
              <a:tabLst>
                <a:tab pos="-114300" algn="l"/>
              </a:tabLst>
              <a:defRPr/>
            </a:pPr>
            <a:r>
              <a:rPr lang="sv-SE" dirty="0">
                <a:latin typeface="Calibri" pitchFamily="34" charset="0"/>
                <a:ea typeface="Times New Roman" pitchFamily="18" charset="0"/>
                <a:cs typeface="Calibri" pitchFamily="34" charset="0"/>
              </a:rPr>
              <a:t>Anatomiska felställningar</a:t>
            </a:r>
          </a:p>
          <a:p>
            <a:pPr marL="342900" indent="-342900" eaLnBrk="0" hangingPunct="0">
              <a:spcBef>
                <a:spcPts val="600"/>
              </a:spcBef>
              <a:tabLst>
                <a:tab pos="-114300" algn="l"/>
              </a:tabLst>
              <a:defRPr/>
            </a:pPr>
            <a:r>
              <a:rPr lang="sv-SE" dirty="0">
                <a:latin typeface="Calibri" pitchFamily="34" charset="0"/>
                <a:ea typeface="Times New Roman" pitchFamily="18" charset="0"/>
                <a:cs typeface="Calibri" pitchFamily="34" charset="0"/>
              </a:rPr>
              <a:t>Benlängdsskillnad</a:t>
            </a:r>
          </a:p>
          <a:p>
            <a:pPr marL="342900" indent="-342900" eaLnBrk="0" hangingPunct="0">
              <a:spcBef>
                <a:spcPts val="600"/>
              </a:spcBef>
              <a:tabLst>
                <a:tab pos="-114300" algn="l"/>
              </a:tabLst>
              <a:defRPr/>
            </a:pPr>
            <a:r>
              <a:rPr lang="sv-SE" dirty="0">
                <a:latin typeface="Calibri" pitchFamily="34" charset="0"/>
                <a:ea typeface="Times New Roman" pitchFamily="18" charset="0"/>
                <a:cs typeface="Calibri" pitchFamily="34" charset="0"/>
              </a:rPr>
              <a:t>Nedsatt balans</a:t>
            </a:r>
          </a:p>
          <a:p>
            <a:pPr marL="342900" indent="-342900" eaLnBrk="0" hangingPunct="0">
              <a:spcBef>
                <a:spcPts val="600"/>
              </a:spcBef>
              <a:tabLst>
                <a:tab pos="-114300" algn="l"/>
              </a:tabLst>
              <a:defRPr/>
            </a:pPr>
            <a:r>
              <a:rPr lang="sv-SE" dirty="0">
                <a:latin typeface="Calibri" pitchFamily="34" charset="0"/>
                <a:ea typeface="Times New Roman" pitchFamily="18" charset="0"/>
                <a:cs typeface="Calibri" pitchFamily="34" charset="0"/>
              </a:rPr>
              <a:t>Nedsatt koordination</a:t>
            </a:r>
          </a:p>
          <a:p>
            <a:pPr marL="342900" indent="-342900" eaLnBrk="0" hangingPunct="0">
              <a:spcBef>
                <a:spcPts val="600"/>
              </a:spcBef>
              <a:tabLst>
                <a:tab pos="-114300" algn="l"/>
              </a:tabLst>
              <a:defRPr/>
            </a:pPr>
            <a:r>
              <a:rPr lang="sv-SE" dirty="0">
                <a:latin typeface="Calibri" pitchFamily="34" charset="0"/>
                <a:ea typeface="Times New Roman" pitchFamily="18" charset="0"/>
                <a:cs typeface="Calibri" pitchFamily="34" charset="0"/>
              </a:rPr>
              <a:t>Muskelsvaghet</a:t>
            </a:r>
          </a:p>
          <a:p>
            <a:endParaRPr lang="sv-SE" dirty="0"/>
          </a:p>
          <a:p>
            <a:endParaRPr lang="sv-SE" dirty="0"/>
          </a:p>
        </p:txBody>
      </p:sp>
      <p:sp>
        <p:nvSpPr>
          <p:cNvPr id="4" name="Platshållare för innehåll 3"/>
          <p:cNvSpPr>
            <a:spLocks noGrp="1"/>
          </p:cNvSpPr>
          <p:nvPr>
            <p:ph idx="13"/>
          </p:nvPr>
        </p:nvSpPr>
        <p:spPr/>
        <p:txBody>
          <a:bodyPr/>
          <a:lstStyle/>
          <a:p>
            <a:pPr marL="382588" lvl="0" indent="-342900" eaLnBrk="0" fontAlgn="base" hangingPunct="0">
              <a:lnSpc>
                <a:spcPct val="100000"/>
              </a:lnSpc>
              <a:spcBef>
                <a:spcPts val="600"/>
              </a:spcBef>
              <a:buSzPct val="100000"/>
              <a:tabLst>
                <a:tab pos="-114300" algn="l"/>
              </a:tabLst>
              <a:defRPr/>
            </a:pPr>
            <a:r>
              <a:rPr lang="sv-SE" kern="0" dirty="0">
                <a:latin typeface="Calibri" pitchFamily="34" charset="0"/>
                <a:ea typeface="Times New Roman" pitchFamily="18" charset="0"/>
                <a:cs typeface="Arial" pitchFamily="34" charset="0"/>
                <a:sym typeface="Arial" charset="0"/>
              </a:rPr>
              <a:t>Muskelobalans</a:t>
            </a:r>
          </a:p>
          <a:p>
            <a:pPr marL="382588" lvl="0" indent="-342900" eaLnBrk="0" fontAlgn="base" hangingPunct="0">
              <a:lnSpc>
                <a:spcPct val="100000"/>
              </a:lnSpc>
              <a:spcBef>
                <a:spcPts val="600"/>
              </a:spcBef>
              <a:buSzPct val="100000"/>
              <a:tabLst>
                <a:tab pos="-114300" algn="l"/>
              </a:tabLst>
              <a:defRPr/>
            </a:pPr>
            <a:r>
              <a:rPr lang="sv-SE" kern="0" dirty="0">
                <a:latin typeface="Calibri" pitchFamily="34" charset="0"/>
                <a:ea typeface="Times New Roman" pitchFamily="18" charset="0"/>
                <a:cs typeface="Arial" pitchFamily="34" charset="0"/>
                <a:sym typeface="Arial" charset="0"/>
              </a:rPr>
              <a:t>Nedsatt rörlighet</a:t>
            </a:r>
          </a:p>
          <a:p>
            <a:pPr marL="382588" lvl="0" indent="-342900" eaLnBrk="0" fontAlgn="base" hangingPunct="0">
              <a:lnSpc>
                <a:spcPct val="100000"/>
              </a:lnSpc>
              <a:spcBef>
                <a:spcPts val="600"/>
              </a:spcBef>
              <a:buSzPct val="100000"/>
              <a:tabLst>
                <a:tab pos="-114300" algn="l"/>
              </a:tabLst>
              <a:defRPr/>
            </a:pPr>
            <a:r>
              <a:rPr lang="sv-SE" kern="0" dirty="0">
                <a:latin typeface="Calibri" pitchFamily="34" charset="0"/>
                <a:ea typeface="Times New Roman" pitchFamily="18" charset="0"/>
                <a:cs typeface="Arial" pitchFamily="34" charset="0"/>
                <a:sym typeface="Arial" charset="0"/>
              </a:rPr>
              <a:t>Obalans i rörlighet</a:t>
            </a:r>
          </a:p>
          <a:p>
            <a:pPr marL="382588" lvl="0" indent="-342900" eaLnBrk="0" fontAlgn="base" hangingPunct="0">
              <a:lnSpc>
                <a:spcPct val="100000"/>
              </a:lnSpc>
              <a:spcBef>
                <a:spcPts val="600"/>
              </a:spcBef>
              <a:buSzPct val="100000"/>
              <a:tabLst>
                <a:tab pos="-114300" algn="l"/>
              </a:tabLst>
              <a:defRPr/>
            </a:pPr>
            <a:r>
              <a:rPr lang="sv-SE" kern="0" dirty="0">
                <a:latin typeface="Calibri" pitchFamily="34" charset="0"/>
                <a:ea typeface="Times New Roman" pitchFamily="18" charset="0"/>
                <a:cs typeface="Arial" pitchFamily="34" charset="0"/>
                <a:sym typeface="Arial" charset="0"/>
              </a:rPr>
              <a:t>Instabilitet i led</a:t>
            </a:r>
          </a:p>
          <a:p>
            <a:pPr marL="382588" lvl="0" indent="-342900" eaLnBrk="0" fontAlgn="base" hangingPunct="0">
              <a:lnSpc>
                <a:spcPct val="100000"/>
              </a:lnSpc>
              <a:spcBef>
                <a:spcPts val="600"/>
              </a:spcBef>
              <a:buSzPct val="100000"/>
              <a:tabLst>
                <a:tab pos="-114300" algn="l"/>
              </a:tabLst>
              <a:defRPr/>
            </a:pPr>
            <a:r>
              <a:rPr lang="sv-SE" kern="0" dirty="0">
                <a:latin typeface="Calibri" pitchFamily="34" charset="0"/>
                <a:ea typeface="Times New Roman" pitchFamily="18" charset="0"/>
                <a:cs typeface="Arial" pitchFamily="34" charset="0"/>
                <a:sym typeface="Arial" charset="0"/>
              </a:rPr>
              <a:t>Ungdom/hög ålder</a:t>
            </a:r>
          </a:p>
          <a:p>
            <a:pPr marL="382588" lvl="0" indent="-342900" eaLnBrk="0" fontAlgn="base" hangingPunct="0">
              <a:lnSpc>
                <a:spcPct val="100000"/>
              </a:lnSpc>
              <a:spcBef>
                <a:spcPts val="600"/>
              </a:spcBef>
              <a:buSzPct val="100000"/>
              <a:tabLst>
                <a:tab pos="-114300" algn="l"/>
              </a:tabLst>
              <a:defRPr/>
            </a:pPr>
            <a:r>
              <a:rPr lang="sv-SE" kern="0" dirty="0">
                <a:latin typeface="Calibri" pitchFamily="34" charset="0"/>
                <a:ea typeface="Times New Roman" pitchFamily="18" charset="0"/>
                <a:cs typeface="Arial" pitchFamily="34" charset="0"/>
                <a:sym typeface="Arial" charset="0"/>
              </a:rPr>
              <a:t>Övervikt</a:t>
            </a:r>
          </a:p>
          <a:p>
            <a:pPr marL="382588" lvl="0" indent="-342900" eaLnBrk="0" fontAlgn="base" hangingPunct="0">
              <a:lnSpc>
                <a:spcPct val="100000"/>
              </a:lnSpc>
              <a:spcBef>
                <a:spcPts val="600"/>
              </a:spcBef>
              <a:buSzPct val="100000"/>
              <a:tabLst>
                <a:tab pos="-114300" algn="l"/>
              </a:tabLst>
              <a:defRPr/>
            </a:pPr>
            <a:r>
              <a:rPr lang="sv-SE" kern="0" dirty="0">
                <a:latin typeface="Calibri" pitchFamily="34" charset="0"/>
                <a:ea typeface="Times New Roman" pitchFamily="18" charset="0"/>
                <a:cs typeface="Arial" pitchFamily="34" charset="0"/>
                <a:sym typeface="Arial" charset="0"/>
              </a:rPr>
              <a:t>Undervikt</a:t>
            </a:r>
            <a:endParaRPr lang="sv-SE" kern="0" dirty="0">
              <a:latin typeface="Calibri" pitchFamily="34" charset="0"/>
              <a:cs typeface="Arial" pitchFamily="34" charset="0"/>
              <a:sym typeface="Arial" charset="0"/>
            </a:endParaRPr>
          </a:p>
          <a:p>
            <a:endParaRPr lang="sv-SE" dirty="0"/>
          </a:p>
        </p:txBody>
      </p:sp>
    </p:spTree>
    <p:extLst>
      <p:ext uri="{BB962C8B-B14F-4D97-AF65-F5344CB8AC3E}">
        <p14:creationId xmlns:p14="http://schemas.microsoft.com/office/powerpoint/2010/main" val="170962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Så påverkar träningen din kropp</a:t>
            </a:r>
          </a:p>
        </p:txBody>
      </p:sp>
      <p:sp>
        <p:nvSpPr>
          <p:cNvPr id="3" name="Platshållare för innehåll 2"/>
          <p:cNvSpPr>
            <a:spLocks noGrp="1"/>
          </p:cNvSpPr>
          <p:nvPr>
            <p:ph idx="1"/>
          </p:nvPr>
        </p:nvSpPr>
        <p:spPr>
          <a:xfrm>
            <a:off x="505332" y="2315560"/>
            <a:ext cx="1613065" cy="770670"/>
          </a:xfrm>
        </p:spPr>
        <p:txBody>
          <a:bodyPr/>
          <a:lstStyle/>
          <a:p>
            <a:pPr marL="0" indent="0">
              <a:buNone/>
            </a:pPr>
            <a:r>
              <a:rPr lang="sv-SE" sz="1600" dirty="0"/>
              <a:t>Muskelstyrka</a:t>
            </a:r>
            <a:br>
              <a:rPr lang="sv-SE" sz="1600" dirty="0"/>
            </a:br>
            <a:r>
              <a:rPr lang="sv-SE" sz="1600" dirty="0"/>
              <a:t>Hållfasthet</a:t>
            </a:r>
          </a:p>
        </p:txBody>
      </p:sp>
      <p:pic>
        <p:nvPicPr>
          <p:cNvPr id="5" name="Picture 2" descr="mso68FE1"/>
          <p:cNvPicPr>
            <a:picLocks noChangeAspect="1" noChangeArrowheads="1"/>
          </p:cNvPicPr>
          <p:nvPr/>
        </p:nvPicPr>
        <p:blipFill rotWithShape="1">
          <a:blip r:embed="rId2" cstate="print"/>
          <a:srcRect l="6786" t="19116" r="1848" b="26632"/>
          <a:stretch/>
        </p:blipFill>
        <p:spPr bwMode="auto">
          <a:xfrm>
            <a:off x="573294" y="2826815"/>
            <a:ext cx="4429529" cy="3377683"/>
          </a:xfrm>
          <a:prstGeom prst="rect">
            <a:avLst/>
          </a:prstGeom>
          <a:noFill/>
          <a:ln w="9525">
            <a:noFill/>
            <a:miter lim="800000"/>
            <a:headEnd/>
            <a:tailEnd/>
          </a:ln>
        </p:spPr>
      </p:pic>
      <p:sp>
        <p:nvSpPr>
          <p:cNvPr id="6" name="Platshållare för innehåll 2"/>
          <p:cNvSpPr txBox="1">
            <a:spLocks/>
          </p:cNvSpPr>
          <p:nvPr/>
        </p:nvSpPr>
        <p:spPr>
          <a:xfrm>
            <a:off x="4721673" y="5920111"/>
            <a:ext cx="1613065" cy="770670"/>
          </a:xfrm>
          <a:prstGeom prst="rect">
            <a:avLst/>
          </a:prstGeom>
          <a:solidFill>
            <a:schemeClr val="bg1"/>
          </a:solidFill>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t>Tid</a:t>
            </a:r>
          </a:p>
        </p:txBody>
      </p:sp>
    </p:spTree>
    <p:extLst>
      <p:ext uri="{BB962C8B-B14F-4D97-AF65-F5344CB8AC3E}">
        <p14:creationId xmlns:p14="http://schemas.microsoft.com/office/powerpoint/2010/main" val="421834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rZ75gBM-t4"/>
          <p:cNvPicPr>
            <a:picLocks noRot="1" noChangeAspect="1"/>
          </p:cNvPicPr>
          <p:nvPr>
            <a:videoFile r:link="rId1"/>
          </p:nvPr>
        </p:nvPicPr>
        <p:blipFill>
          <a:blip r:embed="rId3"/>
          <a:stretch>
            <a:fillRect/>
          </a:stretch>
        </p:blipFill>
        <p:spPr>
          <a:xfrm>
            <a:off x="434690" y="2250143"/>
            <a:ext cx="7743424" cy="4355676"/>
          </a:xfrm>
          <a:prstGeom prst="rect">
            <a:avLst/>
          </a:prstGeom>
        </p:spPr>
      </p:pic>
      <p:sp>
        <p:nvSpPr>
          <p:cNvPr id="4" name="Rubrik 1"/>
          <p:cNvSpPr txBox="1">
            <a:spLocks/>
          </p:cNvSpPr>
          <p:nvPr/>
        </p:nvSpPr>
        <p:spPr>
          <a:xfrm>
            <a:off x="673770" y="625706"/>
            <a:ext cx="7442200" cy="62604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500" kern="1200">
                <a:solidFill>
                  <a:schemeClr val="bg1"/>
                </a:solidFill>
                <a:latin typeface="+mj-lt"/>
                <a:ea typeface="+mj-ea"/>
                <a:cs typeface="+mj-cs"/>
              </a:defRPr>
            </a:lvl1pPr>
          </a:lstStyle>
          <a:p>
            <a:r>
              <a:rPr lang="sv-SE" sz="3200" dirty="0"/>
              <a:t>Välkommen till </a:t>
            </a:r>
            <a:br>
              <a:rPr lang="sv-SE" sz="3200" dirty="0"/>
            </a:br>
            <a:r>
              <a:rPr lang="sv-SE" sz="3200" dirty="0"/>
              <a:t>Akut omhändertagande av idrottsskada</a:t>
            </a:r>
            <a:br>
              <a:rPr lang="sv-SE" sz="3200" dirty="0"/>
            </a:br>
            <a:br>
              <a:rPr lang="sv-SE" sz="2400" dirty="0"/>
            </a:br>
            <a:br>
              <a:rPr lang="sv-SE" sz="3600" dirty="0"/>
            </a:br>
            <a:endParaRPr lang="sv-SE" sz="3000" dirty="0"/>
          </a:p>
        </p:txBody>
      </p:sp>
      <p:sp>
        <p:nvSpPr>
          <p:cNvPr id="5" name="textruta 4">
            <a:extLst>
              <a:ext uri="{FF2B5EF4-FFF2-40B4-BE49-F238E27FC236}">
                <a16:creationId xmlns:a16="http://schemas.microsoft.com/office/drawing/2014/main" id="{F7448192-0611-96E7-3050-F2FDCF1F8C52}"/>
              </a:ext>
            </a:extLst>
          </p:cNvPr>
          <p:cNvSpPr txBox="1"/>
          <p:nvPr/>
        </p:nvSpPr>
        <p:spPr>
          <a:xfrm>
            <a:off x="4752753" y="1676032"/>
            <a:ext cx="7164650" cy="461665"/>
          </a:xfrm>
          <a:prstGeom prst="rect">
            <a:avLst/>
          </a:prstGeom>
          <a:noFill/>
        </p:spPr>
        <p:txBody>
          <a:bodyPr wrap="square">
            <a:spAutoFit/>
          </a:bodyPr>
          <a:lstStyle/>
          <a:p>
            <a:r>
              <a:rPr lang="sv-SE" sz="2400" dirty="0">
                <a:solidFill>
                  <a:schemeClr val="bg1"/>
                </a:solidFill>
                <a:hlinkClick r:id="rId4">
                  <a:extLst>
                    <a:ext uri="{A12FA001-AC4F-418D-AE19-62706E023703}">
                      <ahyp:hlinkClr xmlns:ahyp="http://schemas.microsoft.com/office/drawing/2018/hyperlinkcolor" val="tx"/>
                    </a:ext>
                  </a:extLst>
                </a:hlinkClick>
              </a:rPr>
              <a:t>https://www.youtube.com/watch?v=7rZ75gBM-t4</a:t>
            </a:r>
            <a:endParaRPr lang="sv-SE" sz="2400" dirty="0">
              <a:solidFill>
                <a:schemeClr val="bg1"/>
              </a:solidFill>
            </a:endParaRPr>
          </a:p>
        </p:txBody>
      </p:sp>
    </p:spTree>
    <p:extLst>
      <p:ext uri="{BB962C8B-B14F-4D97-AF65-F5344CB8AC3E}">
        <p14:creationId xmlns:p14="http://schemas.microsoft.com/office/powerpoint/2010/main" val="1562624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Träning vid sjukdom</a:t>
            </a:r>
          </a:p>
        </p:txBody>
      </p:sp>
      <p:sp>
        <p:nvSpPr>
          <p:cNvPr id="3" name="Platshållare för innehåll 2"/>
          <p:cNvSpPr>
            <a:spLocks noGrp="1"/>
          </p:cNvSpPr>
          <p:nvPr>
            <p:ph idx="1"/>
          </p:nvPr>
        </p:nvSpPr>
        <p:spPr/>
        <p:txBody>
          <a:bodyPr/>
          <a:lstStyle/>
          <a:p>
            <a:pPr marL="325438" indent="-285750">
              <a:spcBef>
                <a:spcPts val="600"/>
              </a:spcBef>
              <a:spcAft>
                <a:spcPts val="1800"/>
              </a:spcAft>
            </a:pPr>
            <a:r>
              <a:rPr lang="sv-SE" dirty="0"/>
              <a:t>Eget ansvar!</a:t>
            </a:r>
          </a:p>
          <a:p>
            <a:pPr marL="325438" indent="-285750">
              <a:spcBef>
                <a:spcPts val="600"/>
              </a:spcBef>
              <a:spcAft>
                <a:spcPts val="1800"/>
              </a:spcAft>
            </a:pPr>
            <a:r>
              <a:rPr lang="sv-SE" dirty="0"/>
              <a:t>Ej träna vid feber, halsont samt pågående infektion</a:t>
            </a:r>
          </a:p>
          <a:p>
            <a:pPr marL="325438" indent="-285750">
              <a:spcBef>
                <a:spcPts val="600"/>
              </a:spcBef>
              <a:spcAft>
                <a:spcPts val="1800"/>
              </a:spcAft>
            </a:pPr>
            <a:r>
              <a:rPr lang="sv-SE" dirty="0"/>
              <a:t>Ej träna när vilopuls överstiger tio slag mot normal vilopuls</a:t>
            </a:r>
          </a:p>
          <a:p>
            <a:endParaRPr lang="sv-SE" dirty="0"/>
          </a:p>
        </p:txBody>
      </p:sp>
    </p:spTree>
    <p:extLst>
      <p:ext uri="{BB962C8B-B14F-4D97-AF65-F5344CB8AC3E}">
        <p14:creationId xmlns:p14="http://schemas.microsoft.com/office/powerpoint/2010/main" val="321683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Infektion och inflammation</a:t>
            </a:r>
          </a:p>
        </p:txBody>
      </p:sp>
      <p:sp>
        <p:nvSpPr>
          <p:cNvPr id="6" name="Platshållare för innehåll 5"/>
          <p:cNvSpPr>
            <a:spLocks noGrp="1"/>
          </p:cNvSpPr>
          <p:nvPr>
            <p:ph idx="1"/>
          </p:nvPr>
        </p:nvSpPr>
        <p:spPr>
          <a:xfrm>
            <a:off x="725688" y="2420937"/>
            <a:ext cx="7078610" cy="4235043"/>
          </a:xfrm>
        </p:spPr>
        <p:txBody>
          <a:bodyPr/>
          <a:lstStyle/>
          <a:p>
            <a:pPr>
              <a:spcBef>
                <a:spcPts val="600"/>
              </a:spcBef>
              <a:spcAft>
                <a:spcPts val="1200"/>
              </a:spcAft>
              <a:buNone/>
            </a:pPr>
            <a:r>
              <a:rPr lang="sv-SE" b="1" dirty="0"/>
              <a:t>Infektion kan vara orsakat av mikroorganismer såsom virus eller bakterier</a:t>
            </a:r>
          </a:p>
          <a:p>
            <a:pPr>
              <a:spcBef>
                <a:spcPts val="600"/>
              </a:spcBef>
              <a:spcAft>
                <a:spcPts val="1200"/>
              </a:spcAft>
            </a:pPr>
            <a:r>
              <a:rPr lang="sv-SE" dirty="0"/>
              <a:t>Virus kan inte behandlas med antibiotika/penicillin.</a:t>
            </a:r>
          </a:p>
          <a:p>
            <a:pPr>
              <a:spcBef>
                <a:spcPts val="600"/>
              </a:spcBef>
              <a:spcAft>
                <a:spcPts val="1200"/>
              </a:spcAft>
            </a:pPr>
            <a:r>
              <a:rPr lang="sv-SE" dirty="0"/>
              <a:t>Bakterieinfektioner kan behandlas med antibiotika/penicillin.</a:t>
            </a:r>
            <a:br>
              <a:rPr lang="sv-SE" dirty="0"/>
            </a:br>
            <a:br>
              <a:rPr lang="sv-SE" dirty="0"/>
            </a:br>
            <a:r>
              <a:rPr lang="sv-SE" b="1" dirty="0"/>
              <a:t>Inflammation är kroppens naturliga reaktion på en vävnadsskada</a:t>
            </a:r>
          </a:p>
          <a:p>
            <a:pPr>
              <a:spcBef>
                <a:spcPts val="600"/>
              </a:spcBef>
              <a:spcAft>
                <a:spcPts val="1200"/>
              </a:spcAft>
            </a:pPr>
            <a:r>
              <a:rPr lang="sv-SE" dirty="0"/>
              <a:t>Rodnad, svullnad, värmeökning, smärta, </a:t>
            </a:r>
            <a:br>
              <a:rPr lang="sv-SE" dirty="0"/>
            </a:br>
            <a:r>
              <a:rPr lang="sv-SE" dirty="0"/>
              <a:t>nedsatt funktion.</a:t>
            </a:r>
          </a:p>
          <a:p>
            <a:endParaRPr lang="sv-SE" sz="2800" dirty="0"/>
          </a:p>
          <a:p>
            <a:endParaRPr lang="sv-SE" sz="2800" dirty="0"/>
          </a:p>
        </p:txBody>
      </p:sp>
    </p:spTree>
    <p:extLst>
      <p:ext uri="{BB962C8B-B14F-4D97-AF65-F5344CB8AC3E}">
        <p14:creationId xmlns:p14="http://schemas.microsoft.com/office/powerpoint/2010/main" val="15708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Skaderisker</a:t>
            </a:r>
          </a:p>
        </p:txBody>
      </p:sp>
      <p:sp>
        <p:nvSpPr>
          <p:cNvPr id="3" name="Platshållare för innehåll 2"/>
          <p:cNvSpPr>
            <a:spLocks noGrp="1"/>
          </p:cNvSpPr>
          <p:nvPr>
            <p:ph idx="1"/>
          </p:nvPr>
        </p:nvSpPr>
        <p:spPr/>
        <p:txBody>
          <a:bodyPr/>
          <a:lstStyle/>
          <a:p>
            <a:pPr>
              <a:spcAft>
                <a:spcPts val="1200"/>
              </a:spcAft>
              <a:tabLst>
                <a:tab pos="449263" algn="l"/>
              </a:tabLst>
            </a:pPr>
            <a:r>
              <a:rPr lang="sv-SE" dirty="0"/>
              <a:t>Sårskador</a:t>
            </a:r>
          </a:p>
          <a:p>
            <a:pPr>
              <a:spcAft>
                <a:spcPts val="1200"/>
              </a:spcAft>
              <a:tabLst>
                <a:tab pos="449263" algn="l"/>
              </a:tabLst>
            </a:pPr>
            <a:r>
              <a:rPr lang="sv-SE" dirty="0"/>
              <a:t>Blåsor</a:t>
            </a:r>
          </a:p>
          <a:p>
            <a:pPr>
              <a:spcAft>
                <a:spcPts val="1200"/>
              </a:spcAft>
              <a:tabLst>
                <a:tab pos="449263" algn="l"/>
              </a:tabLst>
            </a:pPr>
            <a:r>
              <a:rPr lang="sv-SE" dirty="0"/>
              <a:t>Skavsår </a:t>
            </a:r>
          </a:p>
          <a:p>
            <a:pPr>
              <a:spcAft>
                <a:spcPts val="1200"/>
              </a:spcAft>
              <a:tabLst>
                <a:tab pos="449263" algn="l"/>
              </a:tabLst>
            </a:pPr>
            <a:r>
              <a:rPr lang="sv-SE" dirty="0"/>
              <a:t>Tandskador</a:t>
            </a:r>
          </a:p>
          <a:p>
            <a:pPr>
              <a:spcAft>
                <a:spcPts val="1200"/>
              </a:spcAft>
              <a:tabLst>
                <a:tab pos="449263" algn="l"/>
              </a:tabLst>
            </a:pPr>
            <a:r>
              <a:rPr lang="sv-SE" dirty="0"/>
              <a:t>Fotvård, naglar</a:t>
            </a:r>
          </a:p>
          <a:p>
            <a:endParaRPr lang="sv-SE" dirty="0"/>
          </a:p>
          <a:p>
            <a:endParaRPr lang="sv-SE" dirty="0"/>
          </a:p>
        </p:txBody>
      </p:sp>
      <p:pic>
        <p:nvPicPr>
          <p:cNvPr id="4" name="Picture 2" descr="http://upload.wikimedia.org/wikipedia/commons/b/b9/Toe.JPG"/>
          <p:cNvPicPr>
            <a:picLocks noChangeAspect="1" noChangeArrowheads="1"/>
          </p:cNvPicPr>
          <p:nvPr/>
        </p:nvPicPr>
        <p:blipFill>
          <a:blip r:embed="rId2" cstate="print"/>
          <a:srcRect/>
          <a:stretch>
            <a:fillRect/>
          </a:stretch>
        </p:blipFill>
        <p:spPr bwMode="auto">
          <a:xfrm>
            <a:off x="3529771" y="2420938"/>
            <a:ext cx="2775438" cy="2299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40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6CC66-ADF1-4E02-834F-C84528D95FE2}"/>
              </a:ext>
            </a:extLst>
          </p:cNvPr>
          <p:cNvSpPr>
            <a:spLocks noGrp="1"/>
          </p:cNvSpPr>
          <p:nvPr>
            <p:ph type="title"/>
          </p:nvPr>
        </p:nvSpPr>
        <p:spPr/>
        <p:txBody>
          <a:bodyPr/>
          <a:lstStyle/>
          <a:p>
            <a:r>
              <a:rPr lang="sv-SE" sz="4000" dirty="0"/>
              <a:t>Idrottsskador</a:t>
            </a:r>
            <a:endParaRPr lang="sv-SE" dirty="0"/>
          </a:p>
        </p:txBody>
      </p:sp>
      <p:sp>
        <p:nvSpPr>
          <p:cNvPr id="3" name="Platshållare för innehåll 2">
            <a:extLst>
              <a:ext uri="{FF2B5EF4-FFF2-40B4-BE49-F238E27FC236}">
                <a16:creationId xmlns:a16="http://schemas.microsoft.com/office/drawing/2014/main" id="{3802EF4C-31B4-4B6B-BB41-1F488D08FE3F}"/>
              </a:ext>
            </a:extLst>
          </p:cNvPr>
          <p:cNvSpPr>
            <a:spLocks noGrp="1"/>
          </p:cNvSpPr>
          <p:nvPr>
            <p:ph idx="1"/>
          </p:nvPr>
        </p:nvSpPr>
        <p:spPr>
          <a:xfrm>
            <a:off x="725688" y="2420938"/>
            <a:ext cx="6255403" cy="3909480"/>
          </a:xfrm>
        </p:spPr>
        <p:txBody>
          <a:bodyPr/>
          <a:lstStyle/>
          <a:p>
            <a:pPr>
              <a:buNone/>
            </a:pPr>
            <a:r>
              <a:rPr lang="sv-SE" b="1" dirty="0">
                <a:solidFill>
                  <a:srgbClr val="FF0000"/>
                </a:solidFill>
              </a:rPr>
              <a:t>Akut skada - trauma</a:t>
            </a:r>
            <a:endParaRPr lang="sv-SE" sz="1800" dirty="0"/>
          </a:p>
          <a:p>
            <a:pPr>
              <a:buNone/>
            </a:pPr>
            <a:r>
              <a:rPr lang="sv-SE" sz="1800" dirty="0"/>
              <a:t>Klar orsak och tidpunkt</a:t>
            </a:r>
          </a:p>
          <a:p>
            <a:pPr>
              <a:buNone/>
            </a:pPr>
            <a:r>
              <a:rPr lang="sv-SE" sz="1800" dirty="0"/>
              <a:t>Exempelvis fraktur, muskelbristning,</a:t>
            </a:r>
            <a:br>
              <a:rPr lang="sv-SE" sz="1800" dirty="0"/>
            </a:br>
            <a:r>
              <a:rPr lang="sv-SE" sz="1800" dirty="0"/>
              <a:t>fotledsstukning, luxation, </a:t>
            </a:r>
            <a:br>
              <a:rPr lang="sv-SE" sz="1800" dirty="0"/>
            </a:br>
            <a:r>
              <a:rPr lang="sv-SE" sz="1800" dirty="0"/>
              <a:t>kontusion, korsbandsskada osv.</a:t>
            </a:r>
          </a:p>
          <a:p>
            <a:endParaRPr lang="sv-SE" sz="1800" dirty="0"/>
          </a:p>
          <a:p>
            <a:endParaRPr lang="sv-SE" sz="1600" dirty="0"/>
          </a:p>
          <a:p>
            <a:endParaRPr lang="sv-SE" sz="1600" dirty="0"/>
          </a:p>
        </p:txBody>
      </p:sp>
      <p:pic>
        <p:nvPicPr>
          <p:cNvPr id="4" name="Picture 3" descr="C:\Users\Janne\AppData\Local\Microsoft\Windows\Temporary Internet Files\Content.IE5\FSRM1950\MP900425239[1].jpg"/>
          <p:cNvPicPr>
            <a:picLocks noChangeAspect="1" noChangeArrowheads="1"/>
          </p:cNvPicPr>
          <p:nvPr/>
        </p:nvPicPr>
        <p:blipFill>
          <a:blip r:embed="rId2" cstate="print"/>
          <a:srcRect/>
          <a:stretch>
            <a:fillRect/>
          </a:stretch>
        </p:blipFill>
        <p:spPr bwMode="auto">
          <a:xfrm>
            <a:off x="4839197" y="2204528"/>
            <a:ext cx="3491235" cy="39819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03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6CC66-ADF1-4E02-834F-C84528D95FE2}"/>
              </a:ext>
            </a:extLst>
          </p:cNvPr>
          <p:cNvSpPr>
            <a:spLocks noGrp="1"/>
          </p:cNvSpPr>
          <p:nvPr>
            <p:ph type="title"/>
          </p:nvPr>
        </p:nvSpPr>
        <p:spPr/>
        <p:txBody>
          <a:bodyPr/>
          <a:lstStyle/>
          <a:p>
            <a:r>
              <a:rPr lang="sv-SE" sz="4000" dirty="0"/>
              <a:t>Fraktur</a:t>
            </a:r>
            <a:endParaRPr lang="sv-SE" dirty="0"/>
          </a:p>
        </p:txBody>
      </p:sp>
      <p:sp>
        <p:nvSpPr>
          <p:cNvPr id="3" name="Platshållare för innehåll 2">
            <a:extLst>
              <a:ext uri="{FF2B5EF4-FFF2-40B4-BE49-F238E27FC236}">
                <a16:creationId xmlns:a16="http://schemas.microsoft.com/office/drawing/2014/main" id="{3802EF4C-31B4-4B6B-BB41-1F488D08FE3F}"/>
              </a:ext>
            </a:extLst>
          </p:cNvPr>
          <p:cNvSpPr>
            <a:spLocks noGrp="1"/>
          </p:cNvSpPr>
          <p:nvPr>
            <p:ph idx="1"/>
          </p:nvPr>
        </p:nvSpPr>
        <p:spPr>
          <a:xfrm>
            <a:off x="725688" y="2420937"/>
            <a:ext cx="7174303" cy="4309471"/>
          </a:xfrm>
        </p:spPr>
        <p:txBody>
          <a:bodyPr/>
          <a:lstStyle/>
          <a:p>
            <a:pPr>
              <a:lnSpc>
                <a:spcPct val="100000"/>
              </a:lnSpc>
            </a:pPr>
            <a:r>
              <a:rPr lang="sv-SE" dirty="0"/>
              <a:t>Benbrott</a:t>
            </a:r>
          </a:p>
          <a:p>
            <a:pPr>
              <a:lnSpc>
                <a:spcPct val="100000"/>
              </a:lnSpc>
            </a:pPr>
            <a:r>
              <a:rPr lang="sv-SE" dirty="0"/>
              <a:t>Öppet benbrott</a:t>
            </a:r>
          </a:p>
          <a:p>
            <a:pPr lvl="1">
              <a:lnSpc>
                <a:spcPct val="100000"/>
              </a:lnSpc>
            </a:pPr>
            <a:r>
              <a:rPr lang="sv-SE" sz="2000" dirty="0"/>
              <a:t>Täck såret med sterilt förband</a:t>
            </a:r>
          </a:p>
          <a:p>
            <a:pPr>
              <a:lnSpc>
                <a:spcPct val="100000"/>
              </a:lnSpc>
            </a:pPr>
            <a:r>
              <a:rPr lang="sv-SE" dirty="0"/>
              <a:t>Fixera</a:t>
            </a:r>
          </a:p>
          <a:p>
            <a:pPr lvl="1">
              <a:lnSpc>
                <a:spcPct val="100000"/>
              </a:lnSpc>
            </a:pPr>
            <a:r>
              <a:rPr lang="sv-SE" sz="2000" dirty="0"/>
              <a:t>Under och över frakturen med </a:t>
            </a:r>
            <a:br>
              <a:rPr lang="sv-SE" sz="2000" dirty="0"/>
            </a:br>
            <a:r>
              <a:rPr lang="sv-SE" sz="2000" dirty="0"/>
              <a:t>ex skena och linda</a:t>
            </a:r>
          </a:p>
          <a:p>
            <a:pPr lvl="1">
              <a:lnSpc>
                <a:spcPct val="100000"/>
              </a:lnSpc>
            </a:pPr>
            <a:r>
              <a:rPr lang="sv-SE" sz="2000" dirty="0"/>
              <a:t>Armen hängande i slynga</a:t>
            </a:r>
          </a:p>
          <a:p>
            <a:pPr>
              <a:lnSpc>
                <a:spcPct val="100000"/>
              </a:lnSpc>
            </a:pPr>
            <a:r>
              <a:rPr lang="sv-SE" dirty="0"/>
              <a:t>Ta av ringar!</a:t>
            </a:r>
          </a:p>
          <a:p>
            <a:pPr>
              <a:lnSpc>
                <a:spcPct val="100000"/>
              </a:lnSpc>
            </a:pPr>
            <a:r>
              <a:rPr lang="sv-SE" dirty="0"/>
              <a:t>Smärtlindra vid behov</a:t>
            </a:r>
          </a:p>
          <a:p>
            <a:pPr>
              <a:lnSpc>
                <a:spcPct val="100000"/>
              </a:lnSpc>
            </a:pPr>
            <a:r>
              <a:rPr lang="sv-SE" dirty="0"/>
              <a:t>Akut till sjukhus</a:t>
            </a:r>
          </a:p>
          <a:p>
            <a:endParaRPr lang="sv-SE" sz="1600" dirty="0"/>
          </a:p>
          <a:p>
            <a:endParaRPr lang="sv-SE" sz="1600" dirty="0"/>
          </a:p>
        </p:txBody>
      </p:sp>
      <p:pic>
        <p:nvPicPr>
          <p:cNvPr id="5" name="Bildobjekt 4">
            <a:extLst>
              <a:ext uri="{FF2B5EF4-FFF2-40B4-BE49-F238E27FC236}">
                <a16:creationId xmlns:a16="http://schemas.microsoft.com/office/drawing/2014/main" id="{ABFE91D0-ED8D-8824-B17B-6052DDB07257}"/>
              </a:ext>
            </a:extLst>
          </p:cNvPr>
          <p:cNvPicPr>
            <a:picLocks noChangeAspect="1"/>
          </p:cNvPicPr>
          <p:nvPr/>
        </p:nvPicPr>
        <p:blipFill>
          <a:blip r:embed="rId3"/>
          <a:stretch>
            <a:fillRect/>
          </a:stretch>
        </p:blipFill>
        <p:spPr>
          <a:xfrm>
            <a:off x="5255440" y="2060575"/>
            <a:ext cx="3028487" cy="4037983"/>
          </a:xfrm>
          <a:prstGeom prst="rect">
            <a:avLst/>
          </a:prstGeom>
        </p:spPr>
      </p:pic>
    </p:spTree>
    <p:extLst>
      <p:ext uri="{BB962C8B-B14F-4D97-AF65-F5344CB8AC3E}">
        <p14:creationId xmlns:p14="http://schemas.microsoft.com/office/powerpoint/2010/main" val="1332877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Luxationer</a:t>
            </a:r>
          </a:p>
        </p:txBody>
      </p:sp>
      <p:sp>
        <p:nvSpPr>
          <p:cNvPr id="3" name="Platshållare för innehåll 2"/>
          <p:cNvSpPr>
            <a:spLocks noGrp="1"/>
          </p:cNvSpPr>
          <p:nvPr>
            <p:ph idx="1"/>
          </p:nvPr>
        </p:nvSpPr>
        <p:spPr/>
        <p:txBody>
          <a:bodyPr/>
          <a:lstStyle/>
          <a:p>
            <a:r>
              <a:rPr lang="sv-SE" dirty="0"/>
              <a:t>Urledvridningar</a:t>
            </a:r>
          </a:p>
          <a:p>
            <a:r>
              <a:rPr lang="sv-SE" dirty="0"/>
              <a:t>Axel och armbåge: stabilisera.  </a:t>
            </a:r>
          </a:p>
          <a:p>
            <a:r>
              <a:rPr lang="sv-SE" dirty="0"/>
              <a:t>Finger:</a:t>
            </a:r>
            <a:r>
              <a:rPr lang="sv-SE" b="1" dirty="0"/>
              <a:t> ett </a:t>
            </a:r>
            <a:r>
              <a:rPr lang="sv-SE" dirty="0"/>
              <a:t>försök att </a:t>
            </a:r>
            <a:r>
              <a:rPr lang="sv-SE" dirty="0" err="1"/>
              <a:t>reponera</a:t>
            </a:r>
            <a:r>
              <a:rPr lang="sv-SE" dirty="0"/>
              <a:t> i längsriktning.</a:t>
            </a:r>
          </a:p>
          <a:p>
            <a:r>
              <a:rPr lang="sv-SE" dirty="0"/>
              <a:t>Ta av ringar</a:t>
            </a:r>
          </a:p>
          <a:p>
            <a:r>
              <a:rPr lang="sv-SE" dirty="0"/>
              <a:t>Smärtlindra vid behov</a:t>
            </a:r>
          </a:p>
          <a:p>
            <a:r>
              <a:rPr lang="sv-SE" dirty="0"/>
              <a:t>Akuten</a:t>
            </a:r>
          </a:p>
          <a:p>
            <a:endParaRPr lang="sv-SE" dirty="0"/>
          </a:p>
        </p:txBody>
      </p:sp>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l="41338" r="9838"/>
          <a:stretch/>
        </p:blipFill>
        <p:spPr>
          <a:xfrm>
            <a:off x="4849738" y="1545034"/>
            <a:ext cx="3303662" cy="45103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566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Ledband- och ligamentskador</a:t>
            </a:r>
          </a:p>
        </p:txBody>
      </p:sp>
      <p:sp>
        <p:nvSpPr>
          <p:cNvPr id="3" name="Platshållare för innehåll 2"/>
          <p:cNvSpPr>
            <a:spLocks noGrp="1"/>
          </p:cNvSpPr>
          <p:nvPr>
            <p:ph idx="1"/>
          </p:nvPr>
        </p:nvSpPr>
        <p:spPr/>
        <p:txBody>
          <a:bodyPr/>
          <a:lstStyle/>
          <a:p>
            <a:r>
              <a:rPr lang="sv-SE" dirty="0"/>
              <a:t>Distorsion eller stukningar</a:t>
            </a:r>
          </a:p>
          <a:p>
            <a:pPr lvl="1"/>
            <a:r>
              <a:rPr lang="sv-SE" dirty="0"/>
              <a:t>Fot, knä, fingrar, armbågar</a:t>
            </a:r>
          </a:p>
          <a:p>
            <a:r>
              <a:rPr lang="sv-SE" dirty="0"/>
              <a:t>Upprepade skador kan leda till funktionell instabilitet</a:t>
            </a:r>
          </a:p>
          <a:p>
            <a:r>
              <a:rPr lang="sv-SE" dirty="0"/>
              <a:t>Avbryt aktivitet om ni misstänker skada</a:t>
            </a:r>
          </a:p>
          <a:p>
            <a:endParaRPr lang="sv-SE" dirty="0"/>
          </a:p>
          <a:p>
            <a:r>
              <a:rPr lang="sv-SE" dirty="0"/>
              <a:t>Uppsök vård men ej </a:t>
            </a:r>
            <a:r>
              <a:rPr lang="sv-SE" dirty="0" err="1"/>
              <a:t>urakut</a:t>
            </a:r>
            <a:endParaRPr lang="sv-SE" dirty="0"/>
          </a:p>
        </p:txBody>
      </p:sp>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l="7693" r="6143"/>
          <a:stretch/>
        </p:blipFill>
        <p:spPr>
          <a:xfrm>
            <a:off x="6644629" y="1633550"/>
            <a:ext cx="4370403" cy="3590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7228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Muskel- och </a:t>
            </a:r>
            <a:r>
              <a:rPr lang="sv-SE" dirty="0" err="1"/>
              <a:t>senskador</a:t>
            </a:r>
            <a:endParaRPr lang="sv-SE" dirty="0"/>
          </a:p>
        </p:txBody>
      </p:sp>
      <p:sp>
        <p:nvSpPr>
          <p:cNvPr id="3" name="Platshållare för innehåll 2"/>
          <p:cNvSpPr>
            <a:spLocks noGrp="1"/>
          </p:cNvSpPr>
          <p:nvPr>
            <p:ph idx="1"/>
          </p:nvPr>
        </p:nvSpPr>
        <p:spPr>
          <a:xfrm>
            <a:off x="725688" y="2420938"/>
            <a:ext cx="6228267" cy="4307240"/>
          </a:xfrm>
        </p:spPr>
        <p:txBody>
          <a:bodyPr/>
          <a:lstStyle/>
          <a:p>
            <a:r>
              <a:rPr lang="sv-SE" sz="2800" dirty="0"/>
              <a:t>Yttre våld – ex lårkaka</a:t>
            </a:r>
          </a:p>
          <a:p>
            <a:r>
              <a:rPr lang="sv-SE" sz="2800" dirty="0"/>
              <a:t>Muskelbristning </a:t>
            </a:r>
          </a:p>
          <a:p>
            <a:r>
              <a:rPr lang="sv-SE" sz="2800" dirty="0" err="1"/>
              <a:t>Senrupturer</a:t>
            </a:r>
            <a:endParaRPr lang="sv-SE" sz="2800" dirty="0"/>
          </a:p>
          <a:p>
            <a:endParaRPr lang="sv-SE" sz="2800" dirty="0"/>
          </a:p>
          <a:p>
            <a:r>
              <a:rPr lang="sv-SE" sz="2800" dirty="0"/>
              <a:t>Vid total ruptur sök vård akut</a:t>
            </a:r>
          </a:p>
          <a:p>
            <a:r>
              <a:rPr lang="sv-SE" sz="2800" dirty="0"/>
              <a:t>Vid partiell (delvis) sök vård men ej akut</a:t>
            </a:r>
          </a:p>
          <a:p>
            <a:endParaRPr lang="sv-SE" dirty="0"/>
          </a:p>
        </p:txBody>
      </p:sp>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l="27162" r="26375"/>
          <a:stretch/>
        </p:blipFill>
        <p:spPr>
          <a:xfrm>
            <a:off x="8198884" y="1723982"/>
            <a:ext cx="2376264" cy="34100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82450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C9D491-C820-D59F-EEFC-13F9985C141F}"/>
              </a:ext>
            </a:extLst>
          </p:cNvPr>
          <p:cNvSpPr>
            <a:spLocks noGrp="1"/>
          </p:cNvSpPr>
          <p:nvPr>
            <p:ph type="title"/>
          </p:nvPr>
        </p:nvSpPr>
        <p:spPr>
          <a:xfrm>
            <a:off x="-1225865" y="43595"/>
            <a:ext cx="7627219" cy="1106311"/>
          </a:xfrm>
        </p:spPr>
        <p:txBody>
          <a:bodyPr/>
          <a:lstStyle/>
          <a:p>
            <a:pPr algn="ctr"/>
            <a:r>
              <a:rPr lang="sv-SE" dirty="0"/>
              <a:t>Statistik handboll</a:t>
            </a:r>
          </a:p>
        </p:txBody>
      </p:sp>
      <p:sp>
        <p:nvSpPr>
          <p:cNvPr id="4" name="Platshållare för innehåll 3">
            <a:extLst>
              <a:ext uri="{FF2B5EF4-FFF2-40B4-BE49-F238E27FC236}">
                <a16:creationId xmlns:a16="http://schemas.microsoft.com/office/drawing/2014/main" id="{F138E3C4-951A-73D5-8C14-5DB242918F3E}"/>
              </a:ext>
            </a:extLst>
          </p:cNvPr>
          <p:cNvSpPr>
            <a:spLocks noGrp="1"/>
          </p:cNvSpPr>
          <p:nvPr>
            <p:ph idx="13"/>
          </p:nvPr>
        </p:nvSpPr>
        <p:spPr>
          <a:xfrm>
            <a:off x="742265" y="1606702"/>
            <a:ext cx="3690958" cy="3909480"/>
          </a:xfrm>
        </p:spPr>
        <p:txBody>
          <a:bodyPr/>
          <a:lstStyle/>
          <a:p>
            <a:pPr marL="0" indent="0">
              <a:buNone/>
            </a:pPr>
            <a:r>
              <a:rPr lang="sv-SE" sz="1800" dirty="0"/>
              <a:t>Skadeorsak:</a:t>
            </a:r>
          </a:p>
          <a:p>
            <a:pPr marL="0" indent="0">
              <a:buNone/>
            </a:pPr>
            <a:r>
              <a:rPr lang="sv-SE" sz="1800" dirty="0"/>
              <a:t>Riktningsförändringar och landningar.</a:t>
            </a:r>
          </a:p>
          <a:p>
            <a:pPr marL="0" indent="0">
              <a:buNone/>
            </a:pPr>
            <a:r>
              <a:rPr lang="sv-SE" sz="1800" dirty="0"/>
              <a:t>Kontaktsituationer , slag eller kollisioner</a:t>
            </a:r>
          </a:p>
          <a:p>
            <a:pPr marL="0" indent="0">
              <a:buNone/>
            </a:pPr>
            <a:r>
              <a:rPr lang="sv-SE" sz="1100" dirty="0"/>
              <a:t>Källa: Folksam</a:t>
            </a:r>
          </a:p>
          <a:p>
            <a:pPr marL="0" indent="0">
              <a:buNone/>
            </a:pPr>
            <a:r>
              <a:rPr lang="sv-SE" sz="1800" dirty="0">
                <a:solidFill>
                  <a:srgbClr val="333333"/>
                </a:solidFill>
              </a:rPr>
              <a:t>Ri</a:t>
            </a:r>
            <a:r>
              <a:rPr lang="sv-SE" sz="1800" b="0" i="0" dirty="0">
                <a:solidFill>
                  <a:srgbClr val="333333"/>
                </a:solidFill>
                <a:effectLst/>
              </a:rPr>
              <a:t>sken för framför allt knä- och axelproblem är större hos unga kvinnor jämfört med hos unga män.</a:t>
            </a:r>
          </a:p>
          <a:p>
            <a:pPr marL="0" indent="0">
              <a:buNone/>
            </a:pPr>
            <a:r>
              <a:rPr lang="sv-SE" sz="1200" dirty="0">
                <a:solidFill>
                  <a:srgbClr val="333333"/>
                </a:solidFill>
              </a:rPr>
              <a:t>Källa: www.handballresearchgroup.com</a:t>
            </a:r>
            <a:endParaRPr lang="sv-SE" sz="1400" dirty="0"/>
          </a:p>
        </p:txBody>
      </p:sp>
      <p:graphicFrame>
        <p:nvGraphicFramePr>
          <p:cNvPr id="7" name="Platshållare för innehåll 6">
            <a:extLst>
              <a:ext uri="{FF2B5EF4-FFF2-40B4-BE49-F238E27FC236}">
                <a16:creationId xmlns:a16="http://schemas.microsoft.com/office/drawing/2014/main" id="{F014E9FF-9547-3DD1-2139-74B976ED7DBB}"/>
              </a:ext>
            </a:extLst>
          </p:cNvPr>
          <p:cNvGraphicFramePr>
            <a:graphicFrameLocks noGrp="1"/>
          </p:cNvGraphicFramePr>
          <p:nvPr>
            <p:ph idx="1"/>
            <p:extLst>
              <p:ext uri="{D42A27DB-BD31-4B8C-83A1-F6EECF244321}">
                <p14:modId xmlns:p14="http://schemas.microsoft.com/office/powerpoint/2010/main" val="2792783365"/>
              </p:ext>
            </p:extLst>
          </p:nvPr>
        </p:nvGraphicFramePr>
        <p:xfrm>
          <a:off x="5545645" y="377696"/>
          <a:ext cx="5904090" cy="6102607"/>
        </p:xfrm>
        <a:graphic>
          <a:graphicData uri="http://schemas.openxmlformats.org/drawingml/2006/table">
            <a:tbl>
              <a:tblPr/>
              <a:tblGrid>
                <a:gridCol w="1968030">
                  <a:extLst>
                    <a:ext uri="{9D8B030D-6E8A-4147-A177-3AD203B41FA5}">
                      <a16:colId xmlns:a16="http://schemas.microsoft.com/office/drawing/2014/main" val="4043703555"/>
                    </a:ext>
                  </a:extLst>
                </a:gridCol>
                <a:gridCol w="1968030">
                  <a:extLst>
                    <a:ext uri="{9D8B030D-6E8A-4147-A177-3AD203B41FA5}">
                      <a16:colId xmlns:a16="http://schemas.microsoft.com/office/drawing/2014/main" val="1576569453"/>
                    </a:ext>
                  </a:extLst>
                </a:gridCol>
                <a:gridCol w="1968030">
                  <a:extLst>
                    <a:ext uri="{9D8B030D-6E8A-4147-A177-3AD203B41FA5}">
                      <a16:colId xmlns:a16="http://schemas.microsoft.com/office/drawing/2014/main" val="3694137522"/>
                    </a:ext>
                  </a:extLst>
                </a:gridCol>
              </a:tblGrid>
              <a:tr h="472965">
                <a:tc>
                  <a:txBody>
                    <a:bodyPr/>
                    <a:lstStyle/>
                    <a:p>
                      <a:pPr algn="l" fontAlgn="t"/>
                      <a:r>
                        <a:rPr lang="sv-SE" sz="1600" b="1" i="0">
                          <a:effectLst/>
                          <a:latin typeface="+mn-lt"/>
                        </a:rPr>
                        <a:t>Skadetyp</a:t>
                      </a:r>
                    </a:p>
                  </a:txBody>
                  <a:tcPr marL="67387" marR="67387" marT="33693" marB="33693">
                    <a:lnL>
                      <a:noFill/>
                    </a:lnL>
                    <a:lnR>
                      <a:noFill/>
                    </a:lnR>
                    <a:lnT>
                      <a:noFill/>
                    </a:lnT>
                    <a:lnB>
                      <a:noFill/>
                    </a:lnB>
                    <a:solidFill>
                      <a:srgbClr val="E1DCD1"/>
                    </a:solidFill>
                  </a:tcPr>
                </a:tc>
                <a:tc>
                  <a:txBody>
                    <a:bodyPr/>
                    <a:lstStyle/>
                    <a:p>
                      <a:pPr algn="l" fontAlgn="t"/>
                      <a:r>
                        <a:rPr lang="sv-SE" sz="1600" b="1" i="0">
                          <a:effectLst/>
                          <a:latin typeface="+mn-lt"/>
                        </a:rPr>
                        <a:t>Män</a:t>
                      </a:r>
                    </a:p>
                  </a:txBody>
                  <a:tcPr marL="67387" marR="67387" marT="33693" marB="33693">
                    <a:lnL>
                      <a:noFill/>
                    </a:lnL>
                    <a:lnR>
                      <a:noFill/>
                    </a:lnR>
                    <a:lnT>
                      <a:noFill/>
                    </a:lnT>
                    <a:lnB>
                      <a:noFill/>
                    </a:lnB>
                    <a:solidFill>
                      <a:srgbClr val="E1DCD1"/>
                    </a:solidFill>
                  </a:tcPr>
                </a:tc>
                <a:tc>
                  <a:txBody>
                    <a:bodyPr/>
                    <a:lstStyle/>
                    <a:p>
                      <a:pPr algn="l" fontAlgn="t"/>
                      <a:r>
                        <a:rPr lang="sv-SE" sz="1600" b="1" i="0" dirty="0">
                          <a:effectLst/>
                          <a:latin typeface="+mn-lt"/>
                        </a:rPr>
                        <a:t>Kvinnor</a:t>
                      </a:r>
                    </a:p>
                  </a:txBody>
                  <a:tcPr marL="67387" marR="67387" marT="33693" marB="33693">
                    <a:lnL>
                      <a:noFill/>
                    </a:lnL>
                    <a:lnR>
                      <a:noFill/>
                    </a:lnR>
                    <a:lnT>
                      <a:noFill/>
                    </a:lnT>
                    <a:lnB>
                      <a:noFill/>
                    </a:lnB>
                    <a:solidFill>
                      <a:srgbClr val="E1DCD1"/>
                    </a:solidFill>
                  </a:tcPr>
                </a:tc>
                <a:extLst>
                  <a:ext uri="{0D108BD9-81ED-4DB2-BD59-A6C34878D82A}">
                    <a16:rowId xmlns:a16="http://schemas.microsoft.com/office/drawing/2014/main" val="3509206966"/>
                  </a:ext>
                </a:extLst>
              </a:tr>
              <a:tr h="472965">
                <a:tc>
                  <a:txBody>
                    <a:bodyPr/>
                    <a:lstStyle/>
                    <a:p>
                      <a:pPr algn="l" fontAlgn="t"/>
                      <a:r>
                        <a:rPr lang="sv-SE" sz="1400" b="1" i="0">
                          <a:effectLst/>
                          <a:latin typeface="+mn-lt"/>
                        </a:rPr>
                        <a:t>Huvud</a:t>
                      </a:r>
                    </a:p>
                  </a:txBody>
                  <a:tcPr marL="67387" marR="67387" marT="33693" marB="33693">
                    <a:lnL>
                      <a:noFill/>
                    </a:lnL>
                    <a:lnR>
                      <a:noFill/>
                    </a:lnR>
                    <a:lnT>
                      <a:noFill/>
                    </a:lnT>
                    <a:lnB>
                      <a:noFill/>
                    </a:lnB>
                    <a:solidFill>
                      <a:srgbClr val="F7F5EE"/>
                    </a:solidFill>
                  </a:tcPr>
                </a:tc>
                <a:tc>
                  <a:txBody>
                    <a:bodyPr/>
                    <a:lstStyle/>
                    <a:p>
                      <a:pPr algn="l" fontAlgn="t"/>
                      <a:r>
                        <a:rPr lang="sv-SE" sz="1400" b="1">
                          <a:effectLst/>
                          <a:latin typeface="+mn-lt"/>
                        </a:rPr>
                        <a:t>26%</a:t>
                      </a:r>
                    </a:p>
                  </a:txBody>
                  <a:tcPr marL="67387" marR="67387" marT="33693" marB="33693">
                    <a:lnL>
                      <a:noFill/>
                    </a:lnL>
                    <a:lnR>
                      <a:noFill/>
                    </a:lnR>
                    <a:lnT>
                      <a:noFill/>
                    </a:lnT>
                    <a:lnB>
                      <a:noFill/>
                    </a:lnB>
                    <a:solidFill>
                      <a:srgbClr val="F7F5EE"/>
                    </a:solidFill>
                  </a:tcPr>
                </a:tc>
                <a:tc>
                  <a:txBody>
                    <a:bodyPr/>
                    <a:lstStyle/>
                    <a:p>
                      <a:pPr algn="l" fontAlgn="t"/>
                      <a:r>
                        <a:rPr lang="sv-SE" sz="1400" b="1" dirty="0">
                          <a:effectLst/>
                          <a:latin typeface="+mn-lt"/>
                        </a:rPr>
                        <a:t>20%</a:t>
                      </a:r>
                    </a:p>
                  </a:txBody>
                  <a:tcPr marL="67387" marR="67387" marT="33693" marB="33693">
                    <a:lnL>
                      <a:noFill/>
                    </a:lnL>
                    <a:lnR>
                      <a:noFill/>
                    </a:lnR>
                    <a:lnT>
                      <a:noFill/>
                    </a:lnT>
                    <a:lnB>
                      <a:noFill/>
                    </a:lnB>
                    <a:solidFill>
                      <a:srgbClr val="F7F5EE"/>
                    </a:solidFill>
                  </a:tcPr>
                </a:tc>
                <a:extLst>
                  <a:ext uri="{0D108BD9-81ED-4DB2-BD59-A6C34878D82A}">
                    <a16:rowId xmlns:a16="http://schemas.microsoft.com/office/drawing/2014/main" val="2228288392"/>
                  </a:ext>
                </a:extLst>
              </a:tr>
              <a:tr h="472965">
                <a:tc>
                  <a:txBody>
                    <a:bodyPr/>
                    <a:lstStyle/>
                    <a:p>
                      <a:pPr algn="l" fontAlgn="t"/>
                      <a:r>
                        <a:rPr lang="sv-SE" sz="1400" b="0" i="0" dirty="0">
                          <a:effectLst/>
                          <a:latin typeface="+mn-lt"/>
                        </a:rPr>
                        <a:t>Tänder</a:t>
                      </a:r>
                    </a:p>
                  </a:txBody>
                  <a:tcPr marL="67387" marR="67387" marT="33693" marB="33693">
                    <a:lnL>
                      <a:noFill/>
                    </a:lnL>
                    <a:lnR>
                      <a:noFill/>
                    </a:lnR>
                    <a:lnT>
                      <a:noFill/>
                    </a:lnT>
                    <a:lnB>
                      <a:noFill/>
                    </a:lnB>
                    <a:solidFill>
                      <a:srgbClr val="F2EEE3"/>
                    </a:solidFill>
                  </a:tcPr>
                </a:tc>
                <a:tc>
                  <a:txBody>
                    <a:bodyPr/>
                    <a:lstStyle/>
                    <a:p>
                      <a:pPr algn="l" fontAlgn="t"/>
                      <a:r>
                        <a:rPr lang="sv-SE" sz="1400">
                          <a:effectLst/>
                          <a:latin typeface="+mn-lt"/>
                        </a:rPr>
                        <a:t>11%</a:t>
                      </a:r>
                    </a:p>
                  </a:txBody>
                  <a:tcPr marL="67387" marR="67387" marT="33693" marB="33693">
                    <a:lnL>
                      <a:noFill/>
                    </a:lnL>
                    <a:lnR>
                      <a:noFill/>
                    </a:lnR>
                    <a:lnT>
                      <a:noFill/>
                    </a:lnT>
                    <a:lnB>
                      <a:noFill/>
                    </a:lnB>
                    <a:solidFill>
                      <a:srgbClr val="F2EEE3"/>
                    </a:solidFill>
                  </a:tcPr>
                </a:tc>
                <a:tc>
                  <a:txBody>
                    <a:bodyPr/>
                    <a:lstStyle/>
                    <a:p>
                      <a:pPr algn="l" fontAlgn="t"/>
                      <a:r>
                        <a:rPr lang="sv-SE" sz="1400">
                          <a:effectLst/>
                          <a:latin typeface="+mn-lt"/>
                        </a:rPr>
                        <a:t>8%</a:t>
                      </a:r>
                    </a:p>
                  </a:txBody>
                  <a:tcPr marL="67387" marR="67387" marT="33693" marB="33693">
                    <a:lnL>
                      <a:noFill/>
                    </a:lnL>
                    <a:lnR>
                      <a:noFill/>
                    </a:lnR>
                    <a:lnT>
                      <a:noFill/>
                    </a:lnT>
                    <a:lnB>
                      <a:noFill/>
                    </a:lnB>
                    <a:solidFill>
                      <a:srgbClr val="F2EEE3"/>
                    </a:solidFill>
                  </a:tcPr>
                </a:tc>
                <a:extLst>
                  <a:ext uri="{0D108BD9-81ED-4DB2-BD59-A6C34878D82A}">
                    <a16:rowId xmlns:a16="http://schemas.microsoft.com/office/drawing/2014/main" val="1725589152"/>
                  </a:ext>
                </a:extLst>
              </a:tr>
              <a:tr h="472965">
                <a:tc>
                  <a:txBody>
                    <a:bodyPr/>
                    <a:lstStyle/>
                    <a:p>
                      <a:pPr algn="l" fontAlgn="t"/>
                      <a:r>
                        <a:rPr lang="sv-SE" sz="1400" b="0" i="0" dirty="0">
                          <a:effectLst/>
                          <a:latin typeface="+mn-lt"/>
                        </a:rPr>
                        <a:t>Ögon</a:t>
                      </a:r>
                    </a:p>
                  </a:txBody>
                  <a:tcPr marL="67387" marR="67387" marT="33693" marB="33693">
                    <a:lnL>
                      <a:noFill/>
                    </a:lnL>
                    <a:lnR>
                      <a:noFill/>
                    </a:lnR>
                    <a:lnT>
                      <a:noFill/>
                    </a:lnT>
                    <a:lnB>
                      <a:noFill/>
                    </a:lnB>
                    <a:solidFill>
                      <a:srgbClr val="F7F5EE"/>
                    </a:solidFill>
                  </a:tcPr>
                </a:tc>
                <a:tc>
                  <a:txBody>
                    <a:bodyPr/>
                    <a:lstStyle/>
                    <a:p>
                      <a:pPr algn="l" fontAlgn="t"/>
                      <a:r>
                        <a:rPr lang="sv-SE" sz="1400">
                          <a:effectLst/>
                          <a:latin typeface="+mn-lt"/>
                        </a:rPr>
                        <a:t>1%</a:t>
                      </a:r>
                    </a:p>
                  </a:txBody>
                  <a:tcPr marL="67387" marR="67387" marT="33693" marB="33693">
                    <a:lnL>
                      <a:noFill/>
                    </a:lnL>
                    <a:lnR>
                      <a:noFill/>
                    </a:lnR>
                    <a:lnT>
                      <a:noFill/>
                    </a:lnT>
                    <a:lnB>
                      <a:noFill/>
                    </a:lnB>
                    <a:solidFill>
                      <a:srgbClr val="F7F5EE"/>
                    </a:solidFill>
                  </a:tcPr>
                </a:tc>
                <a:tc>
                  <a:txBody>
                    <a:bodyPr/>
                    <a:lstStyle/>
                    <a:p>
                      <a:pPr algn="l" fontAlgn="t"/>
                      <a:r>
                        <a:rPr lang="sv-SE" sz="1400">
                          <a:effectLst/>
                          <a:latin typeface="+mn-lt"/>
                        </a:rPr>
                        <a:t>1%</a:t>
                      </a:r>
                    </a:p>
                  </a:txBody>
                  <a:tcPr marL="67387" marR="67387" marT="33693" marB="33693">
                    <a:lnL>
                      <a:noFill/>
                    </a:lnL>
                    <a:lnR>
                      <a:noFill/>
                    </a:lnR>
                    <a:lnT>
                      <a:noFill/>
                    </a:lnT>
                    <a:lnB>
                      <a:noFill/>
                    </a:lnB>
                    <a:solidFill>
                      <a:srgbClr val="F7F5EE"/>
                    </a:solidFill>
                  </a:tcPr>
                </a:tc>
                <a:extLst>
                  <a:ext uri="{0D108BD9-81ED-4DB2-BD59-A6C34878D82A}">
                    <a16:rowId xmlns:a16="http://schemas.microsoft.com/office/drawing/2014/main" val="610418341"/>
                  </a:ext>
                </a:extLst>
              </a:tr>
              <a:tr h="422353">
                <a:tc>
                  <a:txBody>
                    <a:bodyPr/>
                    <a:lstStyle/>
                    <a:p>
                      <a:pPr algn="l" fontAlgn="t"/>
                      <a:r>
                        <a:rPr lang="sv-SE" sz="1400" b="0" i="0" dirty="0">
                          <a:effectLst/>
                          <a:latin typeface="+mn-lt"/>
                        </a:rPr>
                        <a:t>Nacke/Rygg/Bäcken</a:t>
                      </a:r>
                    </a:p>
                  </a:txBody>
                  <a:tcPr marL="67387" marR="67387" marT="33693" marB="33693">
                    <a:lnL>
                      <a:noFill/>
                    </a:lnL>
                    <a:lnR>
                      <a:noFill/>
                    </a:lnR>
                    <a:lnT>
                      <a:noFill/>
                    </a:lnT>
                    <a:lnB>
                      <a:noFill/>
                    </a:lnB>
                    <a:solidFill>
                      <a:srgbClr val="F2EEE3"/>
                    </a:solidFill>
                  </a:tcPr>
                </a:tc>
                <a:tc>
                  <a:txBody>
                    <a:bodyPr/>
                    <a:lstStyle/>
                    <a:p>
                      <a:pPr algn="l" fontAlgn="t"/>
                      <a:r>
                        <a:rPr lang="sv-SE" sz="1400" dirty="0">
                          <a:effectLst/>
                          <a:latin typeface="+mn-lt"/>
                        </a:rPr>
                        <a:t>3%</a:t>
                      </a:r>
                    </a:p>
                  </a:txBody>
                  <a:tcPr marL="67387" marR="67387" marT="33693" marB="33693">
                    <a:lnL>
                      <a:noFill/>
                    </a:lnL>
                    <a:lnR>
                      <a:noFill/>
                    </a:lnR>
                    <a:lnT>
                      <a:noFill/>
                    </a:lnT>
                    <a:lnB>
                      <a:noFill/>
                    </a:lnB>
                    <a:solidFill>
                      <a:srgbClr val="F2EEE3"/>
                    </a:solidFill>
                  </a:tcPr>
                </a:tc>
                <a:tc>
                  <a:txBody>
                    <a:bodyPr/>
                    <a:lstStyle/>
                    <a:p>
                      <a:pPr algn="l" fontAlgn="t"/>
                      <a:r>
                        <a:rPr lang="sv-SE" sz="1400">
                          <a:effectLst/>
                          <a:latin typeface="+mn-lt"/>
                        </a:rPr>
                        <a:t>3%</a:t>
                      </a:r>
                    </a:p>
                  </a:txBody>
                  <a:tcPr marL="67387" marR="67387" marT="33693" marB="33693">
                    <a:lnL>
                      <a:noFill/>
                    </a:lnL>
                    <a:lnR>
                      <a:noFill/>
                    </a:lnR>
                    <a:lnT>
                      <a:noFill/>
                    </a:lnT>
                    <a:lnB>
                      <a:noFill/>
                    </a:lnB>
                    <a:solidFill>
                      <a:srgbClr val="F2EEE3"/>
                    </a:solidFill>
                  </a:tcPr>
                </a:tc>
                <a:extLst>
                  <a:ext uri="{0D108BD9-81ED-4DB2-BD59-A6C34878D82A}">
                    <a16:rowId xmlns:a16="http://schemas.microsoft.com/office/drawing/2014/main" val="72700003"/>
                  </a:ext>
                </a:extLst>
              </a:tr>
              <a:tr h="472965">
                <a:tc>
                  <a:txBody>
                    <a:bodyPr/>
                    <a:lstStyle/>
                    <a:p>
                      <a:pPr algn="l" fontAlgn="t"/>
                      <a:r>
                        <a:rPr lang="sv-SE" sz="1400" b="0" i="0">
                          <a:effectLst/>
                          <a:latin typeface="+mn-lt"/>
                        </a:rPr>
                        <a:t>Axel</a:t>
                      </a:r>
                    </a:p>
                  </a:txBody>
                  <a:tcPr marL="67387" marR="67387" marT="33693" marB="33693">
                    <a:lnL>
                      <a:noFill/>
                    </a:lnL>
                    <a:lnR>
                      <a:noFill/>
                    </a:lnR>
                    <a:lnT>
                      <a:noFill/>
                    </a:lnT>
                    <a:lnB>
                      <a:noFill/>
                    </a:lnB>
                    <a:solidFill>
                      <a:srgbClr val="F7F5EE"/>
                    </a:solidFill>
                  </a:tcPr>
                </a:tc>
                <a:tc>
                  <a:txBody>
                    <a:bodyPr/>
                    <a:lstStyle/>
                    <a:p>
                      <a:pPr algn="l" fontAlgn="t"/>
                      <a:r>
                        <a:rPr lang="sv-SE" sz="1400">
                          <a:effectLst/>
                          <a:latin typeface="+mn-lt"/>
                        </a:rPr>
                        <a:t>8%</a:t>
                      </a:r>
                    </a:p>
                  </a:txBody>
                  <a:tcPr marL="67387" marR="67387" marT="33693" marB="33693">
                    <a:lnL>
                      <a:noFill/>
                    </a:lnL>
                    <a:lnR>
                      <a:noFill/>
                    </a:lnR>
                    <a:lnT>
                      <a:noFill/>
                    </a:lnT>
                    <a:lnB>
                      <a:noFill/>
                    </a:lnB>
                    <a:solidFill>
                      <a:srgbClr val="F7F5EE"/>
                    </a:solidFill>
                  </a:tcPr>
                </a:tc>
                <a:tc>
                  <a:txBody>
                    <a:bodyPr/>
                    <a:lstStyle/>
                    <a:p>
                      <a:pPr algn="l" fontAlgn="t"/>
                      <a:r>
                        <a:rPr lang="sv-SE" sz="1400">
                          <a:effectLst/>
                          <a:latin typeface="+mn-lt"/>
                        </a:rPr>
                        <a:t>5%</a:t>
                      </a:r>
                    </a:p>
                  </a:txBody>
                  <a:tcPr marL="67387" marR="67387" marT="33693" marB="33693">
                    <a:lnL>
                      <a:noFill/>
                    </a:lnL>
                    <a:lnR>
                      <a:noFill/>
                    </a:lnR>
                    <a:lnT>
                      <a:noFill/>
                    </a:lnT>
                    <a:lnB>
                      <a:noFill/>
                    </a:lnB>
                    <a:solidFill>
                      <a:srgbClr val="F7F5EE"/>
                    </a:solidFill>
                  </a:tcPr>
                </a:tc>
                <a:extLst>
                  <a:ext uri="{0D108BD9-81ED-4DB2-BD59-A6C34878D82A}">
                    <a16:rowId xmlns:a16="http://schemas.microsoft.com/office/drawing/2014/main" val="3990713894"/>
                  </a:ext>
                </a:extLst>
              </a:tr>
              <a:tr h="472965">
                <a:tc>
                  <a:txBody>
                    <a:bodyPr/>
                    <a:lstStyle/>
                    <a:p>
                      <a:pPr algn="l" fontAlgn="t"/>
                      <a:r>
                        <a:rPr lang="sv-SE" sz="1400" b="0" i="0">
                          <a:effectLst/>
                          <a:latin typeface="+mn-lt"/>
                        </a:rPr>
                        <a:t>Armbåge</a:t>
                      </a:r>
                    </a:p>
                  </a:txBody>
                  <a:tcPr marL="67387" marR="67387" marT="33693" marB="33693">
                    <a:lnL>
                      <a:noFill/>
                    </a:lnL>
                    <a:lnR>
                      <a:noFill/>
                    </a:lnR>
                    <a:lnT>
                      <a:noFill/>
                    </a:lnT>
                    <a:lnB>
                      <a:noFill/>
                    </a:lnB>
                    <a:solidFill>
                      <a:srgbClr val="F2EEE3"/>
                    </a:solidFill>
                  </a:tcPr>
                </a:tc>
                <a:tc>
                  <a:txBody>
                    <a:bodyPr/>
                    <a:lstStyle/>
                    <a:p>
                      <a:pPr algn="l" fontAlgn="t"/>
                      <a:r>
                        <a:rPr lang="sv-SE" sz="1400">
                          <a:effectLst/>
                          <a:latin typeface="+mn-lt"/>
                        </a:rPr>
                        <a:t>2%</a:t>
                      </a:r>
                    </a:p>
                  </a:txBody>
                  <a:tcPr marL="67387" marR="67387" marT="33693" marB="33693">
                    <a:lnL>
                      <a:noFill/>
                    </a:lnL>
                    <a:lnR>
                      <a:noFill/>
                    </a:lnR>
                    <a:lnT>
                      <a:noFill/>
                    </a:lnT>
                    <a:lnB>
                      <a:noFill/>
                    </a:lnB>
                    <a:solidFill>
                      <a:srgbClr val="F2EEE3"/>
                    </a:solidFill>
                  </a:tcPr>
                </a:tc>
                <a:tc>
                  <a:txBody>
                    <a:bodyPr/>
                    <a:lstStyle/>
                    <a:p>
                      <a:pPr algn="l" fontAlgn="t"/>
                      <a:r>
                        <a:rPr lang="sv-SE" sz="1400">
                          <a:effectLst/>
                          <a:latin typeface="+mn-lt"/>
                        </a:rPr>
                        <a:t>2%</a:t>
                      </a:r>
                    </a:p>
                  </a:txBody>
                  <a:tcPr marL="67387" marR="67387" marT="33693" marB="33693">
                    <a:lnL>
                      <a:noFill/>
                    </a:lnL>
                    <a:lnR>
                      <a:noFill/>
                    </a:lnR>
                    <a:lnT>
                      <a:noFill/>
                    </a:lnT>
                    <a:lnB>
                      <a:noFill/>
                    </a:lnB>
                    <a:solidFill>
                      <a:srgbClr val="F2EEE3"/>
                    </a:solidFill>
                  </a:tcPr>
                </a:tc>
                <a:extLst>
                  <a:ext uri="{0D108BD9-81ED-4DB2-BD59-A6C34878D82A}">
                    <a16:rowId xmlns:a16="http://schemas.microsoft.com/office/drawing/2014/main" val="620718217"/>
                  </a:ext>
                </a:extLst>
              </a:tr>
              <a:tr h="472965">
                <a:tc>
                  <a:txBody>
                    <a:bodyPr/>
                    <a:lstStyle/>
                    <a:p>
                      <a:pPr algn="l" fontAlgn="t"/>
                      <a:r>
                        <a:rPr lang="sv-SE" sz="1400" b="0" i="0">
                          <a:effectLst/>
                          <a:latin typeface="+mn-lt"/>
                        </a:rPr>
                        <a:t>Underarm</a:t>
                      </a:r>
                    </a:p>
                  </a:txBody>
                  <a:tcPr marL="67387" marR="67387" marT="33693" marB="33693">
                    <a:lnL>
                      <a:noFill/>
                    </a:lnL>
                    <a:lnR>
                      <a:noFill/>
                    </a:lnR>
                    <a:lnT>
                      <a:noFill/>
                    </a:lnT>
                    <a:lnB>
                      <a:noFill/>
                    </a:lnB>
                    <a:solidFill>
                      <a:srgbClr val="F7F5EE"/>
                    </a:solidFill>
                  </a:tcPr>
                </a:tc>
                <a:tc>
                  <a:txBody>
                    <a:bodyPr/>
                    <a:lstStyle/>
                    <a:p>
                      <a:pPr algn="l" fontAlgn="t"/>
                      <a:r>
                        <a:rPr lang="sv-SE" sz="1400">
                          <a:effectLst/>
                          <a:latin typeface="+mn-lt"/>
                        </a:rPr>
                        <a:t>1%</a:t>
                      </a:r>
                    </a:p>
                  </a:txBody>
                  <a:tcPr marL="67387" marR="67387" marT="33693" marB="33693">
                    <a:lnL>
                      <a:noFill/>
                    </a:lnL>
                    <a:lnR>
                      <a:noFill/>
                    </a:lnR>
                    <a:lnT>
                      <a:noFill/>
                    </a:lnT>
                    <a:lnB>
                      <a:noFill/>
                    </a:lnB>
                    <a:solidFill>
                      <a:srgbClr val="F7F5EE"/>
                    </a:solidFill>
                  </a:tcPr>
                </a:tc>
                <a:tc>
                  <a:txBody>
                    <a:bodyPr/>
                    <a:lstStyle/>
                    <a:p>
                      <a:pPr algn="l" fontAlgn="t"/>
                      <a:r>
                        <a:rPr lang="sv-SE" sz="1400">
                          <a:effectLst/>
                          <a:latin typeface="+mn-lt"/>
                        </a:rPr>
                        <a:t>1%</a:t>
                      </a:r>
                    </a:p>
                  </a:txBody>
                  <a:tcPr marL="67387" marR="67387" marT="33693" marB="33693">
                    <a:lnL>
                      <a:noFill/>
                    </a:lnL>
                    <a:lnR>
                      <a:noFill/>
                    </a:lnR>
                    <a:lnT>
                      <a:noFill/>
                    </a:lnT>
                    <a:lnB>
                      <a:noFill/>
                    </a:lnB>
                    <a:solidFill>
                      <a:srgbClr val="F7F5EE"/>
                    </a:solidFill>
                  </a:tcPr>
                </a:tc>
                <a:extLst>
                  <a:ext uri="{0D108BD9-81ED-4DB2-BD59-A6C34878D82A}">
                    <a16:rowId xmlns:a16="http://schemas.microsoft.com/office/drawing/2014/main" val="974762056"/>
                  </a:ext>
                </a:extLst>
              </a:tr>
              <a:tr h="477639">
                <a:tc>
                  <a:txBody>
                    <a:bodyPr/>
                    <a:lstStyle/>
                    <a:p>
                      <a:pPr algn="l" fontAlgn="t"/>
                      <a:r>
                        <a:rPr lang="sv-SE" sz="1400" b="1" i="0">
                          <a:effectLst/>
                          <a:latin typeface="+mn-lt"/>
                        </a:rPr>
                        <a:t>Hand/handled/fingrar</a:t>
                      </a:r>
                    </a:p>
                  </a:txBody>
                  <a:tcPr marL="67387" marR="67387" marT="33693" marB="33693">
                    <a:lnL>
                      <a:noFill/>
                    </a:lnL>
                    <a:lnR>
                      <a:noFill/>
                    </a:lnR>
                    <a:lnT>
                      <a:noFill/>
                    </a:lnT>
                    <a:lnB>
                      <a:noFill/>
                    </a:lnB>
                    <a:solidFill>
                      <a:srgbClr val="F2EEE3"/>
                    </a:solidFill>
                  </a:tcPr>
                </a:tc>
                <a:tc>
                  <a:txBody>
                    <a:bodyPr/>
                    <a:lstStyle/>
                    <a:p>
                      <a:pPr algn="l" fontAlgn="t"/>
                      <a:r>
                        <a:rPr lang="sv-SE" sz="1400" b="1">
                          <a:effectLst/>
                          <a:latin typeface="+mn-lt"/>
                        </a:rPr>
                        <a:t>23%</a:t>
                      </a:r>
                    </a:p>
                  </a:txBody>
                  <a:tcPr marL="67387" marR="67387" marT="33693" marB="33693">
                    <a:lnL>
                      <a:noFill/>
                    </a:lnL>
                    <a:lnR>
                      <a:noFill/>
                    </a:lnR>
                    <a:lnT>
                      <a:noFill/>
                    </a:lnT>
                    <a:lnB>
                      <a:noFill/>
                    </a:lnB>
                    <a:solidFill>
                      <a:srgbClr val="F2EEE3"/>
                    </a:solidFill>
                  </a:tcPr>
                </a:tc>
                <a:tc>
                  <a:txBody>
                    <a:bodyPr/>
                    <a:lstStyle/>
                    <a:p>
                      <a:pPr algn="l" fontAlgn="t"/>
                      <a:r>
                        <a:rPr lang="sv-SE" sz="1400" b="1" dirty="0">
                          <a:effectLst/>
                          <a:latin typeface="+mn-lt"/>
                        </a:rPr>
                        <a:t>20%</a:t>
                      </a:r>
                    </a:p>
                  </a:txBody>
                  <a:tcPr marL="67387" marR="67387" marT="33693" marB="33693">
                    <a:lnL>
                      <a:noFill/>
                    </a:lnL>
                    <a:lnR>
                      <a:noFill/>
                    </a:lnR>
                    <a:lnT>
                      <a:noFill/>
                    </a:lnT>
                    <a:lnB>
                      <a:noFill/>
                    </a:lnB>
                    <a:solidFill>
                      <a:srgbClr val="F2EEE3"/>
                    </a:solidFill>
                  </a:tcPr>
                </a:tc>
                <a:extLst>
                  <a:ext uri="{0D108BD9-81ED-4DB2-BD59-A6C34878D82A}">
                    <a16:rowId xmlns:a16="http://schemas.microsoft.com/office/drawing/2014/main" val="4159612347"/>
                  </a:ext>
                </a:extLst>
              </a:tr>
              <a:tr h="472965">
                <a:tc>
                  <a:txBody>
                    <a:bodyPr/>
                    <a:lstStyle/>
                    <a:p>
                      <a:pPr algn="l" fontAlgn="t"/>
                      <a:r>
                        <a:rPr lang="sv-SE" sz="1400" b="0" i="0">
                          <a:effectLst/>
                          <a:latin typeface="+mn-lt"/>
                        </a:rPr>
                        <a:t>Lår</a:t>
                      </a:r>
                    </a:p>
                  </a:txBody>
                  <a:tcPr marL="67387" marR="67387" marT="33693" marB="33693">
                    <a:lnL>
                      <a:noFill/>
                    </a:lnL>
                    <a:lnR>
                      <a:noFill/>
                    </a:lnR>
                    <a:lnT>
                      <a:noFill/>
                    </a:lnT>
                    <a:lnB>
                      <a:noFill/>
                    </a:lnB>
                    <a:solidFill>
                      <a:srgbClr val="F7F5EE"/>
                    </a:solidFill>
                  </a:tcPr>
                </a:tc>
                <a:tc>
                  <a:txBody>
                    <a:bodyPr/>
                    <a:lstStyle/>
                    <a:p>
                      <a:pPr algn="l" fontAlgn="t"/>
                      <a:r>
                        <a:rPr lang="sv-SE" sz="1400">
                          <a:effectLst/>
                          <a:latin typeface="+mn-lt"/>
                        </a:rPr>
                        <a:t>1%</a:t>
                      </a:r>
                    </a:p>
                  </a:txBody>
                  <a:tcPr marL="67387" marR="67387" marT="33693" marB="33693">
                    <a:lnL>
                      <a:noFill/>
                    </a:lnL>
                    <a:lnR>
                      <a:noFill/>
                    </a:lnR>
                    <a:lnT>
                      <a:noFill/>
                    </a:lnT>
                    <a:lnB>
                      <a:noFill/>
                    </a:lnB>
                    <a:solidFill>
                      <a:srgbClr val="F7F5EE"/>
                    </a:solidFill>
                  </a:tcPr>
                </a:tc>
                <a:tc>
                  <a:txBody>
                    <a:bodyPr/>
                    <a:lstStyle/>
                    <a:p>
                      <a:pPr algn="l" fontAlgn="t"/>
                      <a:r>
                        <a:rPr lang="sv-SE" sz="1400">
                          <a:effectLst/>
                          <a:latin typeface="+mn-lt"/>
                        </a:rPr>
                        <a:t>1%</a:t>
                      </a:r>
                    </a:p>
                  </a:txBody>
                  <a:tcPr marL="67387" marR="67387" marT="33693" marB="33693">
                    <a:lnL>
                      <a:noFill/>
                    </a:lnL>
                    <a:lnR>
                      <a:noFill/>
                    </a:lnR>
                    <a:lnT>
                      <a:noFill/>
                    </a:lnT>
                    <a:lnB>
                      <a:noFill/>
                    </a:lnB>
                    <a:solidFill>
                      <a:srgbClr val="F7F5EE"/>
                    </a:solidFill>
                  </a:tcPr>
                </a:tc>
                <a:extLst>
                  <a:ext uri="{0D108BD9-81ED-4DB2-BD59-A6C34878D82A}">
                    <a16:rowId xmlns:a16="http://schemas.microsoft.com/office/drawing/2014/main" val="1710831077"/>
                  </a:ext>
                </a:extLst>
              </a:tr>
              <a:tr h="472965">
                <a:tc>
                  <a:txBody>
                    <a:bodyPr/>
                    <a:lstStyle/>
                    <a:p>
                      <a:pPr algn="l" fontAlgn="t"/>
                      <a:r>
                        <a:rPr lang="sv-SE" sz="1400" b="1" i="0">
                          <a:effectLst/>
                          <a:latin typeface="+mn-lt"/>
                        </a:rPr>
                        <a:t>Knä</a:t>
                      </a:r>
                    </a:p>
                  </a:txBody>
                  <a:tcPr marL="67387" marR="67387" marT="33693" marB="33693">
                    <a:lnL>
                      <a:noFill/>
                    </a:lnL>
                    <a:lnR>
                      <a:noFill/>
                    </a:lnR>
                    <a:lnT>
                      <a:noFill/>
                    </a:lnT>
                    <a:lnB>
                      <a:noFill/>
                    </a:lnB>
                    <a:solidFill>
                      <a:srgbClr val="F2EEE3"/>
                    </a:solidFill>
                  </a:tcPr>
                </a:tc>
                <a:tc>
                  <a:txBody>
                    <a:bodyPr/>
                    <a:lstStyle/>
                    <a:p>
                      <a:pPr algn="l" fontAlgn="t"/>
                      <a:r>
                        <a:rPr lang="sv-SE" sz="1400" b="1">
                          <a:effectLst/>
                          <a:latin typeface="+mn-lt"/>
                        </a:rPr>
                        <a:t>23%</a:t>
                      </a:r>
                    </a:p>
                  </a:txBody>
                  <a:tcPr marL="67387" marR="67387" marT="33693" marB="33693">
                    <a:lnL>
                      <a:noFill/>
                    </a:lnL>
                    <a:lnR>
                      <a:noFill/>
                    </a:lnR>
                    <a:lnT>
                      <a:noFill/>
                    </a:lnT>
                    <a:lnB>
                      <a:noFill/>
                    </a:lnB>
                    <a:solidFill>
                      <a:srgbClr val="F2EEE3"/>
                    </a:solidFill>
                  </a:tcPr>
                </a:tc>
                <a:tc>
                  <a:txBody>
                    <a:bodyPr/>
                    <a:lstStyle/>
                    <a:p>
                      <a:pPr algn="l" fontAlgn="t"/>
                      <a:r>
                        <a:rPr lang="sv-SE" sz="1400" b="1" dirty="0">
                          <a:effectLst/>
                          <a:latin typeface="+mn-lt"/>
                        </a:rPr>
                        <a:t>39%</a:t>
                      </a:r>
                    </a:p>
                  </a:txBody>
                  <a:tcPr marL="67387" marR="67387" marT="33693" marB="33693">
                    <a:lnL>
                      <a:noFill/>
                    </a:lnL>
                    <a:lnR>
                      <a:noFill/>
                    </a:lnR>
                    <a:lnT>
                      <a:noFill/>
                    </a:lnT>
                    <a:lnB>
                      <a:noFill/>
                    </a:lnB>
                    <a:solidFill>
                      <a:srgbClr val="F2EEE3"/>
                    </a:solidFill>
                  </a:tcPr>
                </a:tc>
                <a:extLst>
                  <a:ext uri="{0D108BD9-81ED-4DB2-BD59-A6C34878D82A}">
                    <a16:rowId xmlns:a16="http://schemas.microsoft.com/office/drawing/2014/main" val="3323543650"/>
                  </a:ext>
                </a:extLst>
              </a:tr>
              <a:tr h="472965">
                <a:tc>
                  <a:txBody>
                    <a:bodyPr/>
                    <a:lstStyle/>
                    <a:p>
                      <a:pPr algn="l" fontAlgn="t"/>
                      <a:r>
                        <a:rPr lang="sv-SE" sz="1400" b="0" i="0">
                          <a:effectLst/>
                          <a:latin typeface="+mn-lt"/>
                        </a:rPr>
                        <a:t>Underben</a:t>
                      </a:r>
                    </a:p>
                  </a:txBody>
                  <a:tcPr marL="67387" marR="67387" marT="33693" marB="33693">
                    <a:lnL>
                      <a:noFill/>
                    </a:lnL>
                    <a:lnR>
                      <a:noFill/>
                    </a:lnR>
                    <a:lnT>
                      <a:noFill/>
                    </a:lnT>
                    <a:lnB>
                      <a:noFill/>
                    </a:lnB>
                    <a:solidFill>
                      <a:srgbClr val="F7F5EE"/>
                    </a:solidFill>
                  </a:tcPr>
                </a:tc>
                <a:tc>
                  <a:txBody>
                    <a:bodyPr/>
                    <a:lstStyle/>
                    <a:p>
                      <a:pPr algn="l" fontAlgn="t"/>
                      <a:r>
                        <a:rPr lang="sv-SE" sz="1400">
                          <a:effectLst/>
                          <a:latin typeface="+mn-lt"/>
                        </a:rPr>
                        <a:t>3%</a:t>
                      </a:r>
                    </a:p>
                  </a:txBody>
                  <a:tcPr marL="67387" marR="67387" marT="33693" marB="33693">
                    <a:lnL>
                      <a:noFill/>
                    </a:lnL>
                    <a:lnR>
                      <a:noFill/>
                    </a:lnR>
                    <a:lnT>
                      <a:noFill/>
                    </a:lnT>
                    <a:lnB>
                      <a:noFill/>
                    </a:lnB>
                    <a:solidFill>
                      <a:srgbClr val="F7F5EE"/>
                    </a:solidFill>
                  </a:tcPr>
                </a:tc>
                <a:tc>
                  <a:txBody>
                    <a:bodyPr/>
                    <a:lstStyle/>
                    <a:p>
                      <a:pPr algn="l" fontAlgn="t"/>
                      <a:r>
                        <a:rPr lang="sv-SE" sz="1400">
                          <a:effectLst/>
                          <a:latin typeface="+mn-lt"/>
                        </a:rPr>
                        <a:t>2%</a:t>
                      </a:r>
                    </a:p>
                  </a:txBody>
                  <a:tcPr marL="67387" marR="67387" marT="33693" marB="33693">
                    <a:lnL>
                      <a:noFill/>
                    </a:lnL>
                    <a:lnR>
                      <a:noFill/>
                    </a:lnR>
                    <a:lnT>
                      <a:noFill/>
                    </a:lnT>
                    <a:lnB>
                      <a:noFill/>
                    </a:lnB>
                    <a:solidFill>
                      <a:srgbClr val="F7F5EE"/>
                    </a:solidFill>
                  </a:tcPr>
                </a:tc>
                <a:extLst>
                  <a:ext uri="{0D108BD9-81ED-4DB2-BD59-A6C34878D82A}">
                    <a16:rowId xmlns:a16="http://schemas.microsoft.com/office/drawing/2014/main" val="2020274678"/>
                  </a:ext>
                </a:extLst>
              </a:tr>
              <a:tr h="472965">
                <a:tc>
                  <a:txBody>
                    <a:bodyPr/>
                    <a:lstStyle/>
                    <a:p>
                      <a:pPr algn="l" fontAlgn="t"/>
                      <a:r>
                        <a:rPr lang="sv-SE" sz="1400" b="0" i="0">
                          <a:effectLst/>
                          <a:latin typeface="+mn-lt"/>
                        </a:rPr>
                        <a:t>Fot/fotled/tår</a:t>
                      </a:r>
                    </a:p>
                  </a:txBody>
                  <a:tcPr marL="67387" marR="67387" marT="33693" marB="33693">
                    <a:lnL>
                      <a:noFill/>
                    </a:lnL>
                    <a:lnR>
                      <a:noFill/>
                    </a:lnR>
                    <a:lnT>
                      <a:noFill/>
                    </a:lnT>
                    <a:lnB>
                      <a:noFill/>
                    </a:lnB>
                    <a:solidFill>
                      <a:srgbClr val="F2EEE3"/>
                    </a:solidFill>
                  </a:tcPr>
                </a:tc>
                <a:tc>
                  <a:txBody>
                    <a:bodyPr/>
                    <a:lstStyle/>
                    <a:p>
                      <a:pPr algn="l" fontAlgn="t"/>
                      <a:r>
                        <a:rPr lang="sv-SE" sz="1400">
                          <a:effectLst/>
                          <a:latin typeface="+mn-lt"/>
                        </a:rPr>
                        <a:t>9%</a:t>
                      </a:r>
                    </a:p>
                  </a:txBody>
                  <a:tcPr marL="67387" marR="67387" marT="33693" marB="33693">
                    <a:lnL>
                      <a:noFill/>
                    </a:lnL>
                    <a:lnR>
                      <a:noFill/>
                    </a:lnR>
                    <a:lnT>
                      <a:noFill/>
                    </a:lnT>
                    <a:lnB>
                      <a:noFill/>
                    </a:lnB>
                    <a:solidFill>
                      <a:srgbClr val="F2EEE3"/>
                    </a:solidFill>
                  </a:tcPr>
                </a:tc>
                <a:tc>
                  <a:txBody>
                    <a:bodyPr/>
                    <a:lstStyle/>
                    <a:p>
                      <a:pPr algn="l" fontAlgn="t"/>
                      <a:r>
                        <a:rPr lang="sv-SE" sz="1400" dirty="0">
                          <a:effectLst/>
                          <a:latin typeface="+mn-lt"/>
                        </a:rPr>
                        <a:t>7%</a:t>
                      </a:r>
                    </a:p>
                  </a:txBody>
                  <a:tcPr marL="67387" marR="67387" marT="33693" marB="33693">
                    <a:lnL>
                      <a:noFill/>
                    </a:lnL>
                    <a:lnR>
                      <a:noFill/>
                    </a:lnR>
                    <a:lnT>
                      <a:noFill/>
                    </a:lnT>
                    <a:lnB>
                      <a:noFill/>
                    </a:lnB>
                    <a:solidFill>
                      <a:srgbClr val="F2EEE3"/>
                    </a:solidFill>
                  </a:tcPr>
                </a:tc>
                <a:extLst>
                  <a:ext uri="{0D108BD9-81ED-4DB2-BD59-A6C34878D82A}">
                    <a16:rowId xmlns:a16="http://schemas.microsoft.com/office/drawing/2014/main" val="2759103819"/>
                  </a:ext>
                </a:extLst>
              </a:tr>
            </a:tbl>
          </a:graphicData>
        </a:graphic>
      </p:graphicFrame>
    </p:spTree>
    <p:extLst>
      <p:ext uri="{BB962C8B-B14F-4D97-AF65-F5344CB8AC3E}">
        <p14:creationId xmlns:p14="http://schemas.microsoft.com/office/powerpoint/2010/main" val="2865225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När skadan är skedd…</a:t>
            </a:r>
          </a:p>
        </p:txBody>
      </p:sp>
      <p:sp>
        <p:nvSpPr>
          <p:cNvPr id="3" name="Platshållare för innehåll 2"/>
          <p:cNvSpPr>
            <a:spLocks noGrp="1"/>
          </p:cNvSpPr>
          <p:nvPr>
            <p:ph idx="1"/>
          </p:nvPr>
        </p:nvSpPr>
        <p:spPr/>
        <p:txBody>
          <a:bodyPr/>
          <a:lstStyle/>
          <a:p>
            <a:endParaRPr lang="sv-SE"/>
          </a:p>
        </p:txBody>
      </p:sp>
      <p:sp>
        <p:nvSpPr>
          <p:cNvPr id="4" name="Platshållare för innehåll 3"/>
          <p:cNvSpPr>
            <a:spLocks noGrp="1"/>
          </p:cNvSpPr>
          <p:nvPr>
            <p:ph idx="13"/>
          </p:nvPr>
        </p:nvSpPr>
        <p:spPr/>
        <p:txBody>
          <a:bodyPr/>
          <a:lstStyle/>
          <a:p>
            <a:endParaRPr lang="sv-SE"/>
          </a:p>
        </p:txBody>
      </p:sp>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l="1551" r="507"/>
          <a:stretch/>
        </p:blipFill>
        <p:spPr>
          <a:xfrm>
            <a:off x="750243" y="2292197"/>
            <a:ext cx="5931911" cy="40382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725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FDF51A-5C8F-4C0D-AB2D-4F56F311D142}"/>
              </a:ext>
            </a:extLst>
          </p:cNvPr>
          <p:cNvSpPr>
            <a:spLocks noGrp="1"/>
          </p:cNvSpPr>
          <p:nvPr>
            <p:ph type="title"/>
          </p:nvPr>
        </p:nvSpPr>
        <p:spPr/>
        <p:txBody>
          <a:bodyPr/>
          <a:lstStyle/>
          <a:p>
            <a:r>
              <a:rPr lang="sv-SE" dirty="0"/>
              <a:t>Akut omhändertagande av idrottsskada</a:t>
            </a:r>
          </a:p>
        </p:txBody>
      </p:sp>
      <p:sp>
        <p:nvSpPr>
          <p:cNvPr id="3" name="Platshållare för innehåll 2">
            <a:extLst>
              <a:ext uri="{FF2B5EF4-FFF2-40B4-BE49-F238E27FC236}">
                <a16:creationId xmlns:a16="http://schemas.microsoft.com/office/drawing/2014/main" id="{1025ED35-1680-4ACA-B355-48F6A9E1D124}"/>
              </a:ext>
            </a:extLst>
          </p:cNvPr>
          <p:cNvSpPr>
            <a:spLocks noGrp="1"/>
          </p:cNvSpPr>
          <p:nvPr>
            <p:ph idx="1"/>
          </p:nvPr>
        </p:nvSpPr>
        <p:spPr/>
        <p:txBody>
          <a:bodyPr/>
          <a:lstStyle/>
          <a:p>
            <a:r>
              <a:rPr lang="sv-SE" dirty="0"/>
              <a:t>Grundläggande utbildning som ger dig kunskap om akuta idrottsskador och grunderna i rehabilitering. </a:t>
            </a:r>
          </a:p>
          <a:p>
            <a:r>
              <a:rPr lang="sv-SE" dirty="0"/>
              <a:t>Du lär dig hur du praktiskt genomför ett akut omhändertagande vid idrottsskada för att förkorta rehabiliteringstiden.</a:t>
            </a:r>
          </a:p>
          <a:p>
            <a:endParaRPr lang="sv-SE" dirty="0"/>
          </a:p>
        </p:txBody>
      </p:sp>
    </p:spTree>
    <p:extLst>
      <p:ext uri="{BB962C8B-B14F-4D97-AF65-F5344CB8AC3E}">
        <p14:creationId xmlns:p14="http://schemas.microsoft.com/office/powerpoint/2010/main" val="7806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Hur gör jag när jag ska bedöma fortsatt aktivitet eller göra ett akut omhändertagande?</a:t>
            </a:r>
          </a:p>
        </p:txBody>
      </p:sp>
      <p:sp>
        <p:nvSpPr>
          <p:cNvPr id="3" name="Platshållare för innehåll 2"/>
          <p:cNvSpPr>
            <a:spLocks noGrp="1"/>
          </p:cNvSpPr>
          <p:nvPr>
            <p:ph idx="1"/>
          </p:nvPr>
        </p:nvSpPr>
        <p:spPr>
          <a:xfrm>
            <a:off x="725688" y="2420937"/>
            <a:ext cx="7802849" cy="4269843"/>
          </a:xfrm>
        </p:spPr>
        <p:txBody>
          <a:bodyPr/>
          <a:lstStyle/>
          <a:p>
            <a:r>
              <a:rPr lang="sv-SE" dirty="0"/>
              <a:t>Felställning?</a:t>
            </a:r>
          </a:p>
          <a:p>
            <a:r>
              <a:rPr lang="sv-SE" dirty="0"/>
              <a:t>Känn över skelettdelar</a:t>
            </a:r>
          </a:p>
          <a:p>
            <a:r>
              <a:rPr lang="sv-SE" dirty="0"/>
              <a:t>Kan belasta?</a:t>
            </a:r>
          </a:p>
          <a:p>
            <a:r>
              <a:rPr lang="sv-SE" dirty="0"/>
              <a:t>Funktion (rörlighet, känsel, kraft)</a:t>
            </a:r>
          </a:p>
          <a:p>
            <a:pPr>
              <a:buNone/>
            </a:pPr>
            <a:r>
              <a:rPr lang="sv-SE" dirty="0"/>
              <a:t>Återfår personen normal belastning, dvs släpper smärtan = ok att fortsätta </a:t>
            </a:r>
          </a:p>
          <a:p>
            <a:pPr>
              <a:buNone/>
            </a:pPr>
            <a:r>
              <a:rPr lang="sv-SE" dirty="0"/>
              <a:t>Avtar ej smärta, tilltar svullnad = akut omhändertagande</a:t>
            </a:r>
          </a:p>
          <a:p>
            <a:pPr>
              <a:buNone/>
            </a:pPr>
            <a:r>
              <a:rPr lang="sv-SE" dirty="0"/>
              <a:t>Kan ej belasta påföljande dag? Till sjukhus</a:t>
            </a:r>
          </a:p>
          <a:p>
            <a:endParaRPr lang="sv-SE" dirty="0"/>
          </a:p>
        </p:txBody>
      </p:sp>
    </p:spTree>
    <p:extLst>
      <p:ext uri="{BB962C8B-B14F-4D97-AF65-F5344CB8AC3E}">
        <p14:creationId xmlns:p14="http://schemas.microsoft.com/office/powerpoint/2010/main" val="294241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Akut skadesituation… </a:t>
            </a:r>
            <a:br>
              <a:rPr lang="sv-SE" dirty="0"/>
            </a:br>
            <a:r>
              <a:rPr lang="sv-SE" dirty="0"/>
              <a:t>något händer</a:t>
            </a:r>
          </a:p>
        </p:txBody>
      </p:sp>
      <p:sp>
        <p:nvSpPr>
          <p:cNvPr id="3" name="Platshållare för innehåll 2"/>
          <p:cNvSpPr>
            <a:spLocks noGrp="1"/>
          </p:cNvSpPr>
          <p:nvPr>
            <p:ph idx="1"/>
          </p:nvPr>
        </p:nvSpPr>
        <p:spPr/>
        <p:txBody>
          <a:bodyPr/>
          <a:lstStyle/>
          <a:p>
            <a:endParaRPr lang="sv-SE"/>
          </a:p>
        </p:txBody>
      </p:sp>
      <p:sp>
        <p:nvSpPr>
          <p:cNvPr id="4" name="Platshållare för innehåll 3"/>
          <p:cNvSpPr>
            <a:spLocks noGrp="1"/>
          </p:cNvSpPr>
          <p:nvPr>
            <p:ph idx="13"/>
          </p:nvPr>
        </p:nvSpPr>
        <p:spPr/>
        <p:txBody>
          <a:bodyPr/>
          <a:lstStyle/>
          <a:p>
            <a:endParaRPr lang="sv-SE"/>
          </a:p>
        </p:txBody>
      </p:sp>
      <p:pic>
        <p:nvPicPr>
          <p:cNvPr id="5" name="Picture 4" descr="C:\Users\Janne\AppData\Local\Microsoft\Windows\Temporary Internet Files\Content.IE5\FSRM1950\MC900286118[1].wmf"/>
          <p:cNvPicPr>
            <a:picLocks noChangeAspect="1" noChangeArrowheads="1"/>
          </p:cNvPicPr>
          <p:nvPr/>
        </p:nvPicPr>
        <p:blipFill>
          <a:blip r:embed="rId3" cstate="print"/>
          <a:srcRect/>
          <a:stretch>
            <a:fillRect/>
          </a:stretch>
        </p:blipFill>
        <p:spPr bwMode="auto">
          <a:xfrm>
            <a:off x="2792634" y="2577480"/>
            <a:ext cx="3248025" cy="3341687"/>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541639" y="620687"/>
            <a:ext cx="7901431" cy="5595475"/>
          </a:xfrm>
          <a:prstGeom prst="rect">
            <a:avLst/>
          </a:prstGeom>
          <a:noFill/>
          <a:ln w="9525">
            <a:noFill/>
            <a:miter lim="800000"/>
            <a:headEnd/>
            <a:tailEnd/>
          </a:ln>
        </p:spPr>
      </p:pic>
    </p:spTree>
    <p:extLst>
      <p:ext uri="{BB962C8B-B14F-4D97-AF65-F5344CB8AC3E}">
        <p14:creationId xmlns:p14="http://schemas.microsoft.com/office/powerpoint/2010/main" val="215761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Akut skede</a:t>
            </a:r>
          </a:p>
        </p:txBody>
      </p:sp>
      <p:sp>
        <p:nvSpPr>
          <p:cNvPr id="3" name="Platshållare för innehåll 2"/>
          <p:cNvSpPr>
            <a:spLocks noGrp="1"/>
          </p:cNvSpPr>
          <p:nvPr>
            <p:ph idx="1"/>
          </p:nvPr>
        </p:nvSpPr>
        <p:spPr>
          <a:xfrm>
            <a:off x="725688" y="2420938"/>
            <a:ext cx="7651773" cy="3909480"/>
          </a:xfrm>
        </p:spPr>
        <p:txBody>
          <a:bodyPr/>
          <a:lstStyle/>
          <a:p>
            <a:pPr marL="0" indent="0">
              <a:buNone/>
            </a:pPr>
            <a:r>
              <a:rPr lang="sv-SE" b="1" kern="0" dirty="0"/>
              <a:t>SKYDDA kroppsdelen </a:t>
            </a:r>
            <a:r>
              <a:rPr lang="sv-SE" kern="0" dirty="0"/>
              <a:t>från förvärrad skada samt dig och den aktiva där ni utför akut omhändertagande. </a:t>
            </a:r>
          </a:p>
          <a:p>
            <a:pPr marL="0" indent="0">
              <a:buNone/>
            </a:pPr>
            <a:r>
              <a:rPr lang="sv-SE" kern="0" dirty="0"/>
              <a:t>Inrikta på att minimera blödningen och svullnaden genom att lägga ett </a:t>
            </a:r>
            <a:r>
              <a:rPr lang="sv-SE" sz="2800" b="1" kern="0" dirty="0"/>
              <a:t>tryckförband</a:t>
            </a:r>
            <a:r>
              <a:rPr lang="sv-SE" sz="2800" kern="0" dirty="0"/>
              <a:t> </a:t>
            </a:r>
            <a:r>
              <a:rPr lang="sv-SE" kern="0" dirty="0"/>
              <a:t>(90% utdragen) helst inom </a:t>
            </a:r>
            <a:r>
              <a:rPr lang="sv-SE" b="1" kern="0" dirty="0"/>
              <a:t>30 sekunder</a:t>
            </a:r>
            <a:r>
              <a:rPr lang="sv-SE" kern="0" dirty="0"/>
              <a:t> samt högläge. </a:t>
            </a:r>
          </a:p>
          <a:p>
            <a:pPr marL="0" indent="0">
              <a:buNone/>
            </a:pPr>
            <a:r>
              <a:rPr lang="sv-SE" kern="0" dirty="0"/>
              <a:t>Stoppar 90% av blödningen. </a:t>
            </a:r>
          </a:p>
          <a:p>
            <a:pPr>
              <a:lnSpc>
                <a:spcPct val="90000"/>
              </a:lnSpc>
              <a:buFont typeface="Arial" charset="0"/>
              <a:buNone/>
            </a:pPr>
            <a:r>
              <a:rPr lang="sv-SE" b="1" kern="0" dirty="0"/>
              <a:t>+ Stillhet 20-30 minuter. </a:t>
            </a:r>
            <a:endParaRPr lang="sv-SE" kern="0" dirty="0"/>
          </a:p>
          <a:p>
            <a:pPr>
              <a:lnSpc>
                <a:spcPct val="90000"/>
              </a:lnSpc>
              <a:buFont typeface="Arial" charset="0"/>
              <a:buNone/>
            </a:pPr>
            <a:r>
              <a:rPr lang="sv-SE" kern="0" dirty="0"/>
              <a:t>En aktiverad kroppsdel har 20 gånger mer </a:t>
            </a:r>
            <a:r>
              <a:rPr lang="sv-SE" kern="0" dirty="0" err="1"/>
              <a:t>blodsflöde</a:t>
            </a:r>
            <a:r>
              <a:rPr lang="sv-SE" kern="0" dirty="0"/>
              <a:t> än en stilla</a:t>
            </a:r>
            <a:endParaRPr lang="sv-SE" b="1" i="1" kern="0" dirty="0"/>
          </a:p>
          <a:p>
            <a:pPr marL="0" indent="0">
              <a:buFont typeface="Arial" charset="0"/>
              <a:buNone/>
            </a:pPr>
            <a:r>
              <a:rPr lang="sv-SE" b="1" i="1" kern="0" dirty="0"/>
              <a:t>Minskar risken för störd läkning (ny blödning/förvärrad skada) och minskar smärtan.</a:t>
            </a:r>
          </a:p>
          <a:p>
            <a:endParaRPr lang="sv-SE" dirty="0"/>
          </a:p>
        </p:txBody>
      </p:sp>
    </p:spTree>
    <p:extLst>
      <p:ext uri="{BB962C8B-B14F-4D97-AF65-F5344CB8AC3E}">
        <p14:creationId xmlns:p14="http://schemas.microsoft.com/office/powerpoint/2010/main" val="2859742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Fotledsstukning efter ett par dagar</a:t>
            </a:r>
          </a:p>
        </p:txBody>
      </p:sp>
      <p:sp>
        <p:nvSpPr>
          <p:cNvPr id="3" name="Platshållare för innehåll 2"/>
          <p:cNvSpPr>
            <a:spLocks noGrp="1"/>
          </p:cNvSpPr>
          <p:nvPr>
            <p:ph idx="1"/>
          </p:nvPr>
        </p:nvSpPr>
        <p:spPr/>
        <p:txBody>
          <a:bodyPr/>
          <a:lstStyle/>
          <a:p>
            <a:endParaRPr lang="sv-SE"/>
          </a:p>
        </p:txBody>
      </p:sp>
      <p:sp>
        <p:nvSpPr>
          <p:cNvPr id="4" name="Platshållare för innehåll 3"/>
          <p:cNvSpPr>
            <a:spLocks noGrp="1"/>
          </p:cNvSpPr>
          <p:nvPr>
            <p:ph idx="13"/>
          </p:nvPr>
        </p:nvSpPr>
        <p:spPr/>
        <p:txBody>
          <a:bodyPr/>
          <a:lstStyle/>
          <a:p>
            <a:endParaRPr lang="sv-SE"/>
          </a:p>
        </p:txBody>
      </p:sp>
      <p:pic>
        <p:nvPicPr>
          <p:cNvPr id="5" name="Picture 2"/>
          <p:cNvPicPr>
            <a:picLocks noChangeAspect="1" noChangeArrowheads="1"/>
          </p:cNvPicPr>
          <p:nvPr/>
        </p:nvPicPr>
        <p:blipFill>
          <a:blip r:embed="rId2" cstate="print"/>
          <a:srcRect/>
          <a:stretch>
            <a:fillRect/>
          </a:stretch>
        </p:blipFill>
        <p:spPr bwMode="auto">
          <a:xfrm>
            <a:off x="1635587" y="2260177"/>
            <a:ext cx="5256584" cy="38297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1619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Akut omhändertagande</a:t>
            </a:r>
          </a:p>
        </p:txBody>
      </p:sp>
      <p:sp>
        <p:nvSpPr>
          <p:cNvPr id="3" name="Platshållare för innehåll 2"/>
          <p:cNvSpPr>
            <a:spLocks noGrp="1"/>
          </p:cNvSpPr>
          <p:nvPr>
            <p:ph idx="1"/>
          </p:nvPr>
        </p:nvSpPr>
        <p:spPr>
          <a:xfrm>
            <a:off x="725689" y="2420938"/>
            <a:ext cx="7714926" cy="3909480"/>
          </a:xfrm>
        </p:spPr>
        <p:txBody>
          <a:bodyPr/>
          <a:lstStyle/>
          <a:p>
            <a:pPr>
              <a:buNone/>
            </a:pPr>
            <a:r>
              <a:rPr lang="sv-SE" dirty="0"/>
              <a:t>0 – 20 minuter i stillhet med tryck - för att förebygga förnyad</a:t>
            </a:r>
          </a:p>
          <a:p>
            <a:pPr>
              <a:buNone/>
            </a:pPr>
            <a:r>
              <a:rPr lang="sv-SE" dirty="0"/>
              <a:t>blödning i vävnaden.</a:t>
            </a:r>
          </a:p>
          <a:p>
            <a:pPr>
              <a:buNone/>
            </a:pPr>
            <a:endParaRPr lang="sv-SE" dirty="0">
              <a:solidFill>
                <a:srgbClr val="FFFF00"/>
              </a:solidFill>
            </a:endParaRPr>
          </a:p>
          <a:p>
            <a:pPr>
              <a:buNone/>
            </a:pPr>
            <a:r>
              <a:rPr lang="sv-SE" dirty="0"/>
              <a:t>Efter 20 minuter – </a:t>
            </a:r>
            <a:r>
              <a:rPr lang="sv-SE" b="1" dirty="0"/>
              <a:t>kompressionsförband (75% utdragen)</a:t>
            </a:r>
            <a:r>
              <a:rPr lang="sv-SE" dirty="0"/>
              <a:t> samt</a:t>
            </a:r>
          </a:p>
          <a:p>
            <a:pPr>
              <a:buNone/>
            </a:pPr>
            <a:r>
              <a:rPr lang="sv-SE" dirty="0"/>
              <a:t>högläge så ofta som det går.</a:t>
            </a:r>
          </a:p>
          <a:p>
            <a:endParaRPr lang="sv-SE" dirty="0"/>
          </a:p>
          <a:p>
            <a:pPr>
              <a:buNone/>
            </a:pPr>
            <a:r>
              <a:rPr lang="sv-SE" dirty="0"/>
              <a:t>Ett par dagars </a:t>
            </a:r>
            <a:r>
              <a:rPr lang="sv-SE" b="1" dirty="0"/>
              <a:t>kompression (50%) och högläge. </a:t>
            </a:r>
            <a:endParaRPr lang="sv-SE" dirty="0"/>
          </a:p>
          <a:p>
            <a:pPr>
              <a:buNone/>
            </a:pPr>
            <a:endParaRPr lang="sv-SE" dirty="0"/>
          </a:p>
          <a:p>
            <a:endParaRPr lang="sv-SE" dirty="0"/>
          </a:p>
          <a:p>
            <a:endParaRPr lang="sv-SE" dirty="0"/>
          </a:p>
        </p:txBody>
      </p:sp>
      <p:pic>
        <p:nvPicPr>
          <p:cNvPr id="5" name="Picture 4" descr="C:\Users\Janne\AppData\Local\Microsoft\Windows\Temporary Internet Files\Content.IE5\5G8WWXZ0\MCj02909170000[1].wmf"/>
          <p:cNvPicPr>
            <a:picLocks noChangeAspect="1" noChangeArrowheads="1"/>
          </p:cNvPicPr>
          <p:nvPr/>
        </p:nvPicPr>
        <p:blipFill>
          <a:blip r:embed="rId2" cstate="print"/>
          <a:srcRect/>
          <a:stretch>
            <a:fillRect/>
          </a:stretch>
        </p:blipFill>
        <p:spPr bwMode="auto">
          <a:xfrm rot="12915310">
            <a:off x="7258704" y="4727053"/>
            <a:ext cx="793750" cy="1706562"/>
          </a:xfrm>
          <a:prstGeom prst="rect">
            <a:avLst/>
          </a:prstGeom>
          <a:noFill/>
          <a:ln w="9525">
            <a:noFill/>
            <a:miter lim="800000"/>
            <a:headEnd/>
            <a:tailEnd/>
          </a:ln>
        </p:spPr>
      </p:pic>
    </p:spTree>
    <p:extLst>
      <p:ext uri="{BB962C8B-B14F-4D97-AF65-F5344CB8AC3E}">
        <p14:creationId xmlns:p14="http://schemas.microsoft.com/office/powerpoint/2010/main" val="64489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Behandlingsalternativ</a:t>
            </a:r>
          </a:p>
        </p:txBody>
      </p:sp>
      <p:sp>
        <p:nvSpPr>
          <p:cNvPr id="3" name="Platshållare för innehåll 2"/>
          <p:cNvSpPr>
            <a:spLocks noGrp="1"/>
          </p:cNvSpPr>
          <p:nvPr>
            <p:ph idx="1"/>
          </p:nvPr>
        </p:nvSpPr>
        <p:spPr>
          <a:xfrm>
            <a:off x="725688" y="2420938"/>
            <a:ext cx="7651773" cy="3909480"/>
          </a:xfrm>
        </p:spPr>
        <p:txBody>
          <a:bodyPr/>
          <a:lstStyle/>
          <a:p>
            <a:pPr indent="-382588">
              <a:buNone/>
            </a:pPr>
            <a:r>
              <a:rPr lang="sv-SE" sz="2400" b="1" dirty="0"/>
              <a:t>Kyla – ger smärtlindring</a:t>
            </a:r>
            <a:r>
              <a:rPr lang="sv-SE" sz="2400" b="1" dirty="0">
                <a:solidFill>
                  <a:srgbClr val="FFFF00"/>
                </a:solidFill>
              </a:rPr>
              <a:t> </a:t>
            </a:r>
          </a:p>
          <a:p>
            <a:pPr marL="0" indent="0">
              <a:buNone/>
            </a:pPr>
            <a:endParaRPr lang="sv-SE" dirty="0"/>
          </a:p>
          <a:p>
            <a:pPr marL="0" indent="0">
              <a:buNone/>
            </a:pPr>
            <a:r>
              <a:rPr lang="sv-SE" dirty="0"/>
              <a:t>Påverkar hjärnans reaktion på skada, via nervsystemet. </a:t>
            </a:r>
            <a:br>
              <a:rPr lang="sv-SE" dirty="0"/>
            </a:br>
            <a:r>
              <a:rPr lang="sv-SE" dirty="0"/>
              <a:t>Dämpar kroppens reaktion vid överansträngning = positiv effekt.</a:t>
            </a:r>
          </a:p>
          <a:p>
            <a:pPr>
              <a:buNone/>
            </a:pPr>
            <a:endParaRPr lang="sv-SE" dirty="0">
              <a:solidFill>
                <a:srgbClr val="FFFF00"/>
              </a:solidFill>
            </a:endParaRPr>
          </a:p>
          <a:p>
            <a:pPr indent="-382588">
              <a:buNone/>
            </a:pPr>
            <a:r>
              <a:rPr lang="sv-SE" b="1" dirty="0">
                <a:solidFill>
                  <a:srgbClr val="FF0000"/>
                </a:solidFill>
              </a:rPr>
              <a:t>Varning ej direkt mot hud. </a:t>
            </a:r>
          </a:p>
          <a:p>
            <a:pPr indent="-382588">
              <a:buNone/>
            </a:pPr>
            <a:r>
              <a:rPr lang="sv-SE" dirty="0"/>
              <a:t>Om det inte är snö eller naturlig is. </a:t>
            </a:r>
          </a:p>
          <a:p>
            <a:endParaRPr lang="sv-SE" dirty="0"/>
          </a:p>
        </p:txBody>
      </p:sp>
    </p:spTree>
    <p:extLst>
      <p:ext uri="{BB962C8B-B14F-4D97-AF65-F5344CB8AC3E}">
        <p14:creationId xmlns:p14="http://schemas.microsoft.com/office/powerpoint/2010/main" val="3055328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2522" y="644892"/>
            <a:ext cx="7754940" cy="3909480"/>
          </a:xfrm>
        </p:spPr>
        <p:txBody>
          <a:bodyPr/>
          <a:lstStyle/>
          <a:p>
            <a:pPr marL="0" indent="0" algn="ctr">
              <a:buNone/>
            </a:pPr>
            <a:r>
              <a:rPr lang="sv-SE" dirty="0"/>
              <a:t>Köldskadad fot (engångs ”ispåse” direkt på huden), </a:t>
            </a:r>
            <a:br>
              <a:rPr lang="sv-SE" dirty="0"/>
            </a:br>
            <a:r>
              <a:rPr lang="sv-SE" dirty="0"/>
              <a:t>använd strumpa eller dylikt emellan.</a:t>
            </a:r>
          </a:p>
          <a:p>
            <a:pPr indent="-382588" algn="ctr">
              <a:buNone/>
            </a:pPr>
            <a:r>
              <a:rPr lang="sv-SE" dirty="0"/>
              <a:t> – </a:t>
            </a:r>
            <a:r>
              <a:rPr lang="sv-SE" b="1" dirty="0"/>
              <a:t>krossad is eller snö fungerar utmärkt</a:t>
            </a:r>
            <a:endParaRPr lang="sv-SE" dirty="0"/>
          </a:p>
          <a:p>
            <a:endParaRPr lang="sv-SE" dirty="0"/>
          </a:p>
        </p:txBody>
      </p:sp>
      <p:sp>
        <p:nvSpPr>
          <p:cNvPr id="4" name="Platshållare för innehåll 3"/>
          <p:cNvSpPr>
            <a:spLocks noGrp="1"/>
          </p:cNvSpPr>
          <p:nvPr>
            <p:ph idx="13"/>
          </p:nvPr>
        </p:nvSpPr>
        <p:spPr/>
        <p:txBody>
          <a:bodyPr/>
          <a:lstStyle/>
          <a:p>
            <a:endParaRPr lang="sv-SE"/>
          </a:p>
        </p:txBody>
      </p:sp>
      <p:pic>
        <p:nvPicPr>
          <p:cNvPr id="5" name="Picture 2"/>
          <p:cNvPicPr>
            <a:picLocks noChangeAspect="1" noChangeArrowheads="1"/>
          </p:cNvPicPr>
          <p:nvPr/>
        </p:nvPicPr>
        <p:blipFill>
          <a:blip r:embed="rId2" cstate="print"/>
          <a:srcRect/>
          <a:stretch>
            <a:fillRect/>
          </a:stretch>
        </p:blipFill>
        <p:spPr bwMode="auto">
          <a:xfrm>
            <a:off x="1835696" y="2204864"/>
            <a:ext cx="5328592" cy="36116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285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Smärtlindring</a:t>
            </a:r>
          </a:p>
        </p:txBody>
      </p:sp>
      <p:sp>
        <p:nvSpPr>
          <p:cNvPr id="3" name="Platshållare för innehåll 2"/>
          <p:cNvSpPr>
            <a:spLocks noGrp="1"/>
          </p:cNvSpPr>
          <p:nvPr>
            <p:ph idx="1"/>
          </p:nvPr>
        </p:nvSpPr>
        <p:spPr>
          <a:xfrm>
            <a:off x="725688" y="2420938"/>
            <a:ext cx="7651773" cy="3909480"/>
          </a:xfrm>
        </p:spPr>
        <p:txBody>
          <a:bodyPr/>
          <a:lstStyle/>
          <a:p>
            <a:pPr marL="39688" indent="0">
              <a:buNone/>
            </a:pPr>
            <a:r>
              <a:rPr lang="sv-SE" b="1" dirty="0"/>
              <a:t>Medicinering</a:t>
            </a:r>
          </a:p>
          <a:p>
            <a:pPr marL="39688" indent="0">
              <a:buNone/>
            </a:pPr>
            <a:r>
              <a:rPr lang="sv-SE" dirty="0"/>
              <a:t>Vid akuta skador – undvik medicin innehållande anti-inflammatoriska substanser (NSAID), t ex Voltaren, Ipren, Treo, </a:t>
            </a:r>
            <a:r>
              <a:rPr lang="sv-SE" dirty="0" err="1"/>
              <a:t>Arcoxia</a:t>
            </a:r>
            <a:r>
              <a:rPr lang="sv-SE" dirty="0"/>
              <a:t>.</a:t>
            </a:r>
          </a:p>
          <a:p>
            <a:pPr marL="39688" indent="0">
              <a:buNone/>
            </a:pPr>
            <a:r>
              <a:rPr lang="sv-SE" dirty="0"/>
              <a:t>Vid kraftig smärta rekommenderas </a:t>
            </a:r>
            <a:br>
              <a:rPr lang="sv-SE" dirty="0"/>
            </a:br>
            <a:r>
              <a:rPr lang="sv-SE" dirty="0"/>
              <a:t>medicin innehållande </a:t>
            </a:r>
            <a:r>
              <a:rPr lang="sv-SE" dirty="0" err="1"/>
              <a:t>paracetamol</a:t>
            </a:r>
            <a:r>
              <a:rPr lang="sv-SE" dirty="0"/>
              <a:t>, </a:t>
            </a:r>
            <a:br>
              <a:rPr lang="sv-SE" dirty="0"/>
            </a:br>
            <a:r>
              <a:rPr lang="sv-SE" dirty="0"/>
              <a:t>t ex Alvedon, </a:t>
            </a:r>
            <a:r>
              <a:rPr lang="sv-SE" dirty="0" err="1"/>
              <a:t>Panodil</a:t>
            </a:r>
            <a:r>
              <a:rPr lang="sv-SE" dirty="0"/>
              <a:t>, </a:t>
            </a:r>
            <a:r>
              <a:rPr lang="sv-SE" dirty="0" err="1"/>
              <a:t>Pamol</a:t>
            </a:r>
            <a:r>
              <a:rPr lang="sv-SE" dirty="0"/>
              <a:t>.</a:t>
            </a:r>
          </a:p>
          <a:p>
            <a:pPr marL="39688" indent="0">
              <a:buNone/>
            </a:pPr>
            <a:endParaRPr lang="sv-SE" dirty="0"/>
          </a:p>
          <a:p>
            <a:endParaRPr lang="sv-SE" dirty="0"/>
          </a:p>
        </p:txBody>
      </p:sp>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t="11348" b="5063"/>
          <a:stretch/>
        </p:blipFill>
        <p:spPr>
          <a:xfrm>
            <a:off x="5972426" y="3895545"/>
            <a:ext cx="2169250" cy="27243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8971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Efter akut skede</a:t>
            </a:r>
          </a:p>
        </p:txBody>
      </p:sp>
      <p:sp>
        <p:nvSpPr>
          <p:cNvPr id="3" name="Platshållare för innehåll 2"/>
          <p:cNvSpPr>
            <a:spLocks noGrp="1"/>
          </p:cNvSpPr>
          <p:nvPr>
            <p:ph idx="1"/>
          </p:nvPr>
        </p:nvSpPr>
        <p:spPr>
          <a:xfrm>
            <a:off x="725688" y="2420938"/>
            <a:ext cx="7651773" cy="3909480"/>
          </a:xfrm>
        </p:spPr>
        <p:txBody>
          <a:bodyPr/>
          <a:lstStyle/>
          <a:p>
            <a:pPr marL="0" indent="0">
              <a:buNone/>
            </a:pPr>
            <a:r>
              <a:rPr lang="sv-SE" sz="2400" b="1" dirty="0"/>
              <a:t>Kompressionsförband  </a:t>
            </a:r>
            <a:r>
              <a:rPr lang="sv-SE" dirty="0"/>
              <a:t>upp till 48 timmar (50-75% utdragen) alternativt så länge det finns en svullnad.</a:t>
            </a:r>
          </a:p>
          <a:p>
            <a:pPr marL="39688" indent="0">
              <a:buNone/>
            </a:pPr>
            <a:endParaRPr lang="sv-SE" dirty="0"/>
          </a:p>
          <a:p>
            <a:pPr marL="39688" indent="0">
              <a:buNone/>
            </a:pPr>
            <a:r>
              <a:rPr lang="sv-SE" dirty="0"/>
              <a:t>Avlasta 24-48 timmar.</a:t>
            </a:r>
          </a:p>
          <a:p>
            <a:pPr marL="39688" indent="0">
              <a:buNone/>
            </a:pPr>
            <a:endParaRPr lang="sv-SE" dirty="0"/>
          </a:p>
          <a:p>
            <a:endParaRPr lang="sv-SE" dirty="0"/>
          </a:p>
        </p:txBody>
      </p:sp>
      <p:pic>
        <p:nvPicPr>
          <p:cNvPr id="4" name="Picture 4" descr="C:\Users\Janne\AppData\Local\Microsoft\Windows\Temporary Internet Files\Content.IE5\KLVW3UUF\MCj03329900000[1].wmf"/>
          <p:cNvPicPr>
            <a:picLocks noChangeAspect="1" noChangeArrowheads="1"/>
          </p:cNvPicPr>
          <p:nvPr/>
        </p:nvPicPr>
        <p:blipFill>
          <a:blip r:embed="rId2" cstate="print"/>
          <a:srcRect/>
          <a:stretch>
            <a:fillRect/>
          </a:stretch>
        </p:blipFill>
        <p:spPr bwMode="auto">
          <a:xfrm>
            <a:off x="6023847" y="3122603"/>
            <a:ext cx="1248594" cy="2963078"/>
          </a:xfrm>
          <a:prstGeom prst="rect">
            <a:avLst/>
          </a:prstGeom>
          <a:noFill/>
          <a:ln w="9525">
            <a:noFill/>
            <a:miter lim="800000"/>
            <a:headEnd/>
            <a:tailEnd/>
          </a:ln>
        </p:spPr>
      </p:pic>
    </p:spTree>
    <p:extLst>
      <p:ext uri="{BB962C8B-B14F-4D97-AF65-F5344CB8AC3E}">
        <p14:creationId xmlns:p14="http://schemas.microsoft.com/office/powerpoint/2010/main" val="2150230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Fotled</a:t>
            </a:r>
          </a:p>
        </p:txBody>
      </p:sp>
      <p:pic>
        <p:nvPicPr>
          <p:cNvPr id="6" name="Picture 2" descr="C:\Users\Niklas\Desktop\Niklas\Bilder tejp\Fot tryck 3.jpg"/>
          <p:cNvPicPr>
            <a:picLocks noChangeAspect="1" noChangeArrowheads="1"/>
          </p:cNvPicPr>
          <p:nvPr/>
        </p:nvPicPr>
        <p:blipFill>
          <a:blip r:embed="rId2" cstate="print"/>
          <a:srcRect/>
          <a:stretch>
            <a:fillRect/>
          </a:stretch>
        </p:blipFill>
        <p:spPr bwMode="auto">
          <a:xfrm>
            <a:off x="871102" y="2420938"/>
            <a:ext cx="6933466" cy="2984249"/>
          </a:xfrm>
          <a:prstGeom prst="rect">
            <a:avLst/>
          </a:prstGeom>
          <a:noFill/>
          <a:ln w="9525">
            <a:noFill/>
            <a:miter lim="800000"/>
            <a:headEnd/>
            <a:tailEnd/>
          </a:ln>
        </p:spPr>
      </p:pic>
    </p:spTree>
    <p:extLst>
      <p:ext uri="{BB962C8B-B14F-4D97-AF65-F5344CB8AC3E}">
        <p14:creationId xmlns:p14="http://schemas.microsoft.com/office/powerpoint/2010/main" val="138455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Kommande utbildningar</a:t>
            </a:r>
          </a:p>
        </p:txBody>
      </p:sp>
      <p:sp>
        <p:nvSpPr>
          <p:cNvPr id="5" name="Platshållare för innehåll 4"/>
          <p:cNvSpPr>
            <a:spLocks noGrp="1"/>
          </p:cNvSpPr>
          <p:nvPr>
            <p:ph idx="1"/>
          </p:nvPr>
        </p:nvSpPr>
        <p:spPr>
          <a:xfrm>
            <a:off x="725689" y="2420938"/>
            <a:ext cx="3690958" cy="2643431"/>
          </a:xfrm>
        </p:spPr>
        <p:txBody>
          <a:bodyPr/>
          <a:lstStyle/>
          <a:p>
            <a:pPr marL="0" indent="0">
              <a:buNone/>
            </a:pPr>
            <a:r>
              <a:rPr lang="sv-SE" sz="1400" dirty="0">
                <a:latin typeface="+mj-lt"/>
              </a:rPr>
              <a:t>Akut omhändertagande</a:t>
            </a:r>
          </a:p>
          <a:p>
            <a:pPr marL="0" indent="0">
              <a:buNone/>
            </a:pPr>
            <a:r>
              <a:rPr lang="sv-SE" sz="1400" dirty="0">
                <a:latin typeface="+mj-lt"/>
              </a:rPr>
              <a:t>24/2 - Göteborg</a:t>
            </a:r>
          </a:p>
          <a:p>
            <a:pPr marL="0" indent="0">
              <a:buNone/>
            </a:pPr>
            <a:r>
              <a:rPr lang="sv-SE" sz="1400" dirty="0">
                <a:latin typeface="+mj-lt"/>
              </a:rPr>
              <a:t>20/4 - Göteborg</a:t>
            </a:r>
          </a:p>
          <a:p>
            <a:pPr marL="0" indent="0">
              <a:buNone/>
            </a:pPr>
            <a:r>
              <a:rPr lang="sv-SE" sz="1400" dirty="0">
                <a:latin typeface="+mj-lt"/>
              </a:rPr>
              <a:t>14/5 - Digital</a:t>
            </a:r>
          </a:p>
          <a:p>
            <a:pPr marL="0" indent="0">
              <a:buNone/>
            </a:pPr>
            <a:endParaRPr lang="sv-SE" sz="1400" dirty="0">
              <a:latin typeface="+mj-lt"/>
            </a:endParaRPr>
          </a:p>
          <a:p>
            <a:pPr marL="0" indent="0">
              <a:buNone/>
            </a:pPr>
            <a:endParaRPr lang="sv-SE" sz="1400" dirty="0">
              <a:latin typeface="+mj-lt"/>
            </a:endParaRPr>
          </a:p>
          <a:p>
            <a:pPr marL="0" indent="0">
              <a:buNone/>
            </a:pPr>
            <a:r>
              <a:rPr lang="sv-SE" sz="1400" dirty="0">
                <a:latin typeface="+mj-lt"/>
              </a:rPr>
              <a:t>Fler utbildningsdatum kommer att bokas inom kort. Håll utkik på rfsisu.se/</a:t>
            </a:r>
            <a:r>
              <a:rPr lang="sv-SE" sz="1400" dirty="0" err="1">
                <a:latin typeface="+mj-lt"/>
              </a:rPr>
              <a:t>vastragotaland</a:t>
            </a:r>
            <a:r>
              <a:rPr lang="sv-SE" sz="1400" dirty="0">
                <a:latin typeface="+mj-lt"/>
              </a:rPr>
              <a:t> </a:t>
            </a:r>
          </a:p>
        </p:txBody>
      </p:sp>
      <p:sp>
        <p:nvSpPr>
          <p:cNvPr id="6" name="Platshållare för innehåll 5"/>
          <p:cNvSpPr>
            <a:spLocks noGrp="1"/>
          </p:cNvSpPr>
          <p:nvPr>
            <p:ph idx="13"/>
          </p:nvPr>
        </p:nvSpPr>
        <p:spPr>
          <a:xfrm>
            <a:off x="3578673" y="2420938"/>
            <a:ext cx="3690958" cy="3909480"/>
          </a:xfrm>
        </p:spPr>
        <p:txBody>
          <a:bodyPr/>
          <a:lstStyle/>
          <a:p>
            <a:pPr marL="0" indent="0">
              <a:buNone/>
            </a:pPr>
            <a:r>
              <a:rPr lang="sv-SE" sz="1400" dirty="0">
                <a:latin typeface="+mj-lt"/>
              </a:rPr>
              <a:t>Tejpning</a:t>
            </a:r>
          </a:p>
          <a:p>
            <a:pPr marL="0" indent="0">
              <a:buNone/>
            </a:pPr>
            <a:r>
              <a:rPr lang="sv-SE" sz="1400" dirty="0">
                <a:latin typeface="+mj-lt"/>
              </a:rPr>
              <a:t>24/2 – Göteborg</a:t>
            </a:r>
          </a:p>
          <a:p>
            <a:pPr marL="0" indent="0">
              <a:buNone/>
            </a:pPr>
            <a:r>
              <a:rPr lang="sv-SE" sz="1400" dirty="0">
                <a:latin typeface="+mj-lt"/>
              </a:rPr>
              <a:t>20/4 - Göteborg	</a:t>
            </a:r>
          </a:p>
        </p:txBody>
      </p:sp>
      <p:sp>
        <p:nvSpPr>
          <p:cNvPr id="7" name="Platshållare för innehåll 5"/>
          <p:cNvSpPr txBox="1">
            <a:spLocks/>
          </p:cNvSpPr>
          <p:nvPr/>
        </p:nvSpPr>
        <p:spPr>
          <a:xfrm>
            <a:off x="5766789" y="2420938"/>
            <a:ext cx="3690958" cy="3909480"/>
          </a:xfrm>
          <a:prstGeom prst="rect">
            <a:avLst/>
          </a:prstGeom>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400" dirty="0">
                <a:latin typeface="+mj-lt"/>
              </a:rPr>
              <a:t>Skadeförebyggande träning</a:t>
            </a:r>
          </a:p>
        </p:txBody>
      </p:sp>
    </p:spTree>
    <p:extLst>
      <p:ext uri="{BB962C8B-B14F-4D97-AF65-F5344CB8AC3E}">
        <p14:creationId xmlns:p14="http://schemas.microsoft.com/office/powerpoint/2010/main" val="928612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Lår</a:t>
            </a:r>
          </a:p>
        </p:txBody>
      </p:sp>
      <p:pic>
        <p:nvPicPr>
          <p:cNvPr id="5" name="Picture 2" descr="C:\Users\Niklas\Desktop\Niklas\Bilder tejp\Lår tryck 3.jpg"/>
          <p:cNvPicPr>
            <a:picLocks noChangeAspect="1" noChangeArrowheads="1"/>
          </p:cNvPicPr>
          <p:nvPr/>
        </p:nvPicPr>
        <p:blipFill rotWithShape="1">
          <a:blip r:embed="rId2" cstate="print"/>
          <a:srcRect t="25552" b="46674"/>
          <a:stretch/>
        </p:blipFill>
        <p:spPr bwMode="auto">
          <a:xfrm>
            <a:off x="21988" y="2707265"/>
            <a:ext cx="8355474" cy="2320599"/>
          </a:xfrm>
          <a:prstGeom prst="rect">
            <a:avLst/>
          </a:prstGeom>
          <a:noFill/>
          <a:ln w="9525">
            <a:noFill/>
            <a:miter lim="800000"/>
            <a:headEnd/>
            <a:tailEnd/>
          </a:ln>
        </p:spPr>
      </p:pic>
    </p:spTree>
    <p:extLst>
      <p:ext uri="{BB962C8B-B14F-4D97-AF65-F5344CB8AC3E}">
        <p14:creationId xmlns:p14="http://schemas.microsoft.com/office/powerpoint/2010/main" val="1656598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Akut omhändertagande</a:t>
            </a:r>
          </a:p>
        </p:txBody>
      </p:sp>
      <p:sp>
        <p:nvSpPr>
          <p:cNvPr id="3" name="Platshållare för innehåll 2"/>
          <p:cNvSpPr>
            <a:spLocks noGrp="1"/>
          </p:cNvSpPr>
          <p:nvPr>
            <p:ph type="body" sz="quarter" idx="13"/>
          </p:nvPr>
        </p:nvSpPr>
        <p:spPr/>
        <p:txBody>
          <a:bodyPr/>
          <a:lstStyle/>
          <a:p>
            <a:pPr>
              <a:lnSpc>
                <a:spcPct val="90000"/>
              </a:lnSpc>
              <a:buNone/>
            </a:pPr>
            <a:r>
              <a:rPr lang="sv-SE" dirty="0"/>
              <a:t>Uppgift 2 och 2.</a:t>
            </a:r>
          </a:p>
          <a:p>
            <a:pPr>
              <a:lnSpc>
                <a:spcPct val="90000"/>
              </a:lnSpc>
            </a:pPr>
            <a:r>
              <a:rPr lang="sv-SE" dirty="0"/>
              <a:t>Akut omhändertagande på fot/knä/lår/axel</a:t>
            </a:r>
          </a:p>
          <a:p>
            <a:pPr>
              <a:lnSpc>
                <a:spcPct val="90000"/>
              </a:lnSpc>
              <a:buNone/>
            </a:pPr>
            <a:endParaRPr lang="sv-SE" dirty="0"/>
          </a:p>
          <a:p>
            <a:pPr>
              <a:lnSpc>
                <a:spcPct val="90000"/>
              </a:lnSpc>
              <a:buNone/>
            </a:pPr>
            <a:r>
              <a:rPr lang="sv-SE" dirty="0"/>
              <a:t>Sök svar på följande:</a:t>
            </a:r>
          </a:p>
          <a:p>
            <a:pPr>
              <a:lnSpc>
                <a:spcPct val="90000"/>
              </a:lnSpc>
            </a:pPr>
            <a:r>
              <a:rPr lang="sv-SE" dirty="0"/>
              <a:t>Vad ska man tänka på praktiskt?</a:t>
            </a:r>
          </a:p>
          <a:p>
            <a:pPr>
              <a:lnSpc>
                <a:spcPct val="90000"/>
              </a:lnSpc>
            </a:pPr>
            <a:r>
              <a:rPr lang="sv-SE" dirty="0"/>
              <a:t>Vilka råd ger du till den skadade?</a:t>
            </a:r>
          </a:p>
          <a:p>
            <a:pPr>
              <a:lnSpc>
                <a:spcPct val="90000"/>
              </a:lnSpc>
            </a:pPr>
            <a:r>
              <a:rPr lang="sv-SE" dirty="0"/>
              <a:t>Vad händer sedan?</a:t>
            </a:r>
          </a:p>
          <a:p>
            <a:endParaRPr lang="sv-SE" dirty="0"/>
          </a:p>
        </p:txBody>
      </p:sp>
    </p:spTree>
    <p:extLst>
      <p:ext uri="{BB962C8B-B14F-4D97-AF65-F5344CB8AC3E}">
        <p14:creationId xmlns:p14="http://schemas.microsoft.com/office/powerpoint/2010/main" val="737600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Nack- och ryggskador</a:t>
            </a:r>
          </a:p>
        </p:txBody>
      </p:sp>
      <p:sp>
        <p:nvSpPr>
          <p:cNvPr id="3" name="Platshållare för innehåll 2"/>
          <p:cNvSpPr>
            <a:spLocks noGrp="1"/>
          </p:cNvSpPr>
          <p:nvPr>
            <p:ph idx="1"/>
          </p:nvPr>
        </p:nvSpPr>
        <p:spPr>
          <a:xfrm>
            <a:off x="725689" y="2420938"/>
            <a:ext cx="4734334" cy="3909480"/>
          </a:xfrm>
        </p:spPr>
        <p:txBody>
          <a:bodyPr/>
          <a:lstStyle/>
          <a:p>
            <a:r>
              <a:rPr lang="sv-SE" dirty="0"/>
              <a:t>Känseltest</a:t>
            </a:r>
          </a:p>
          <a:p>
            <a:r>
              <a:rPr lang="sv-SE" dirty="0"/>
              <a:t>Motoriktest</a:t>
            </a:r>
          </a:p>
          <a:p>
            <a:r>
              <a:rPr lang="sv-SE" dirty="0"/>
              <a:t>Stickningar/domningar i arm eller ben</a:t>
            </a:r>
          </a:p>
          <a:p>
            <a:r>
              <a:rPr lang="sv-SE" dirty="0"/>
              <a:t>Intensiv smärta längs ryggraden</a:t>
            </a:r>
          </a:p>
          <a:p>
            <a:endParaRPr lang="sv-SE" dirty="0"/>
          </a:p>
          <a:p>
            <a:r>
              <a:rPr lang="sv-SE" dirty="0"/>
              <a:t>Uppfylls något av ovanstående ska personen ligga helt still tills ambulans anländer. Målet är att stabilisera den kroppsdel som är skadad. </a:t>
            </a:r>
          </a:p>
          <a:p>
            <a:endParaRPr lang="sv-SE" dirty="0"/>
          </a:p>
          <a:p>
            <a:endParaRPr lang="sv-SE" dirty="0"/>
          </a:p>
        </p:txBody>
      </p:sp>
    </p:spTree>
    <p:extLst>
      <p:ext uri="{BB962C8B-B14F-4D97-AF65-F5344CB8AC3E}">
        <p14:creationId xmlns:p14="http://schemas.microsoft.com/office/powerpoint/2010/main" val="1227452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5688" y="527582"/>
            <a:ext cx="7627219" cy="1031081"/>
          </a:xfrm>
        </p:spPr>
        <p:txBody>
          <a:bodyPr/>
          <a:lstStyle/>
          <a:p>
            <a:r>
              <a:rPr lang="sv-SE" dirty="0"/>
              <a:t>Hjärnskakningar</a:t>
            </a:r>
          </a:p>
        </p:txBody>
      </p:sp>
      <p:sp>
        <p:nvSpPr>
          <p:cNvPr id="3" name="Platshållare för innehåll 2"/>
          <p:cNvSpPr>
            <a:spLocks noGrp="1"/>
          </p:cNvSpPr>
          <p:nvPr>
            <p:ph idx="1"/>
          </p:nvPr>
        </p:nvSpPr>
        <p:spPr>
          <a:xfrm>
            <a:off x="725688" y="1794404"/>
            <a:ext cx="9377867" cy="5063596"/>
          </a:xfrm>
        </p:spPr>
        <p:txBody>
          <a:bodyPr/>
          <a:lstStyle/>
          <a:p>
            <a:endParaRPr lang="sv-SE" sz="1800" dirty="0"/>
          </a:p>
          <a:p>
            <a:r>
              <a:rPr lang="sv-SE" dirty="0"/>
              <a:t>Avbryt alltid aktivitet vid misstanke om hjärnskakning.</a:t>
            </a:r>
          </a:p>
          <a:p>
            <a:r>
              <a:rPr lang="sv-SE" dirty="0"/>
              <a:t>Förflytta den aktive till trygg miljö ex omklädningsrum. </a:t>
            </a:r>
          </a:p>
          <a:p>
            <a:r>
              <a:rPr lang="sv-SE" dirty="0"/>
              <a:t>Under observation första 12-48h</a:t>
            </a:r>
          </a:p>
          <a:p>
            <a:r>
              <a:rPr lang="sv-SE" dirty="0"/>
              <a:t>Hjärnvila</a:t>
            </a:r>
          </a:p>
          <a:p>
            <a:r>
              <a:rPr lang="sv-SE" b="0" i="0" dirty="0">
                <a:solidFill>
                  <a:srgbClr val="333333"/>
                </a:solidFill>
                <a:effectLst/>
                <a:highlight>
                  <a:srgbClr val="FFFFFF"/>
                </a:highlight>
              </a:rPr>
              <a:t>Drick inga alkohol- eller koffeinhaltiga drycker och ta inga droger eller sömntabletter</a:t>
            </a:r>
          </a:p>
          <a:p>
            <a:endParaRPr lang="sv-SE" dirty="0"/>
          </a:p>
          <a:p>
            <a:r>
              <a:rPr lang="sv-SE" dirty="0"/>
              <a:t>Sök alltid vård vid misstänkt hjärnskakning. Behöver inte alltid vara akut.</a:t>
            </a:r>
          </a:p>
          <a:p>
            <a:r>
              <a:rPr lang="sv-SE" b="1" dirty="0"/>
              <a:t>Tilltagande symtom - kan komma upp till 48 h efter olycka - till sjukhus.</a:t>
            </a:r>
          </a:p>
        </p:txBody>
      </p:sp>
    </p:spTree>
    <p:extLst>
      <p:ext uri="{BB962C8B-B14F-4D97-AF65-F5344CB8AC3E}">
        <p14:creationId xmlns:p14="http://schemas.microsoft.com/office/powerpoint/2010/main" val="3374658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993F45-6617-44CF-8CC6-3889980BBFEE}"/>
              </a:ext>
            </a:extLst>
          </p:cNvPr>
          <p:cNvSpPr>
            <a:spLocks noGrp="1"/>
          </p:cNvSpPr>
          <p:nvPr>
            <p:ph type="title"/>
          </p:nvPr>
        </p:nvSpPr>
        <p:spPr/>
        <p:txBody>
          <a:bodyPr/>
          <a:lstStyle/>
          <a:p>
            <a:r>
              <a:rPr lang="sv-SE" dirty="0"/>
              <a:t>Hjärnskakningar symtom</a:t>
            </a:r>
          </a:p>
        </p:txBody>
      </p:sp>
      <p:sp>
        <p:nvSpPr>
          <p:cNvPr id="3" name="Platshållare för innehåll 2">
            <a:extLst>
              <a:ext uri="{FF2B5EF4-FFF2-40B4-BE49-F238E27FC236}">
                <a16:creationId xmlns:a16="http://schemas.microsoft.com/office/drawing/2014/main" id="{D818AE7E-7764-46C4-BC9E-C5F32C10C1AD}"/>
              </a:ext>
            </a:extLst>
          </p:cNvPr>
          <p:cNvSpPr>
            <a:spLocks noGrp="1"/>
          </p:cNvSpPr>
          <p:nvPr>
            <p:ph idx="1"/>
          </p:nvPr>
        </p:nvSpPr>
        <p:spPr>
          <a:xfrm>
            <a:off x="725688" y="2420938"/>
            <a:ext cx="3960815" cy="4025018"/>
          </a:xfrm>
        </p:spPr>
        <p:txBody>
          <a:bodyPr/>
          <a:lstStyle/>
          <a:p>
            <a:pPr>
              <a:lnSpc>
                <a:spcPct val="100000"/>
              </a:lnSpc>
            </a:pPr>
            <a:r>
              <a:rPr lang="sv-SE" dirty="0"/>
              <a:t>Vanliga symtom:</a:t>
            </a:r>
          </a:p>
          <a:p>
            <a:pPr>
              <a:lnSpc>
                <a:spcPct val="100000"/>
              </a:lnSpc>
            </a:pPr>
            <a:endParaRPr lang="sv-SE" sz="1800" dirty="0"/>
          </a:p>
          <a:p>
            <a:pPr lvl="1">
              <a:lnSpc>
                <a:spcPct val="100000"/>
              </a:lnSpc>
              <a:buFont typeface="Arial" panose="020B0604020202020204" pitchFamily="34" charset="0"/>
              <a:buChar char="•"/>
            </a:pPr>
            <a:r>
              <a:rPr lang="sv-SE" sz="2000" dirty="0"/>
              <a:t>Huvudvärk</a:t>
            </a:r>
          </a:p>
          <a:p>
            <a:pPr lvl="1">
              <a:lnSpc>
                <a:spcPct val="100000"/>
              </a:lnSpc>
              <a:spcAft>
                <a:spcPts val="0"/>
              </a:spcAft>
              <a:buFont typeface="Arial" panose="020B0604020202020204" pitchFamily="34" charset="0"/>
              <a:buChar char="•"/>
            </a:pPr>
            <a:r>
              <a:rPr lang="sv-SE" sz="2000" dirty="0"/>
              <a:t>Illamående och kräkningar</a:t>
            </a:r>
          </a:p>
          <a:p>
            <a:pPr lvl="1">
              <a:lnSpc>
                <a:spcPct val="100000"/>
              </a:lnSpc>
              <a:buFont typeface="Arial" panose="020B0604020202020204" pitchFamily="34" charset="0"/>
              <a:buChar char="•"/>
            </a:pPr>
            <a:r>
              <a:rPr lang="sv-SE" sz="2000" dirty="0"/>
              <a:t>Irritation</a:t>
            </a:r>
          </a:p>
          <a:p>
            <a:pPr lvl="1">
              <a:lnSpc>
                <a:spcPct val="100000"/>
              </a:lnSpc>
              <a:buFont typeface="Arial" panose="020B0604020202020204" pitchFamily="34" charset="0"/>
              <a:buChar char="•"/>
            </a:pPr>
            <a:r>
              <a:rPr lang="sv-SE" sz="2000" dirty="0"/>
              <a:t>Koncentrationssvårighet</a:t>
            </a:r>
          </a:p>
          <a:p>
            <a:pPr lvl="1">
              <a:lnSpc>
                <a:spcPct val="100000"/>
              </a:lnSpc>
              <a:buFont typeface="Arial" panose="020B0604020202020204" pitchFamily="34" charset="0"/>
              <a:buChar char="•"/>
            </a:pPr>
            <a:r>
              <a:rPr lang="sv-SE" sz="2000" dirty="0"/>
              <a:t>Ljud- och ljuskänslighet</a:t>
            </a:r>
          </a:p>
          <a:p>
            <a:pPr lvl="1">
              <a:lnSpc>
                <a:spcPct val="100000"/>
              </a:lnSpc>
              <a:buFont typeface="Arial" panose="020B0604020202020204" pitchFamily="34" charset="0"/>
              <a:buChar char="•"/>
            </a:pPr>
            <a:r>
              <a:rPr lang="sv-SE" sz="2000" dirty="0"/>
              <a:t>Minnesförlust</a:t>
            </a:r>
          </a:p>
          <a:p>
            <a:pPr lvl="1">
              <a:lnSpc>
                <a:spcPct val="100000"/>
              </a:lnSpc>
              <a:buFont typeface="Arial" panose="020B0604020202020204" pitchFamily="34" charset="0"/>
              <a:buChar char="•"/>
            </a:pPr>
            <a:r>
              <a:rPr lang="sv-SE" sz="2000" dirty="0"/>
              <a:t>Desorientering i tid och rum</a:t>
            </a:r>
          </a:p>
          <a:p>
            <a:pPr lvl="1">
              <a:lnSpc>
                <a:spcPct val="100000"/>
              </a:lnSpc>
              <a:buFont typeface="Arial" panose="020B0604020202020204" pitchFamily="34" charset="0"/>
              <a:buChar char="•"/>
            </a:pPr>
            <a:r>
              <a:rPr lang="sv-SE" sz="2000" dirty="0"/>
              <a:t>Trötthet</a:t>
            </a:r>
          </a:p>
          <a:p>
            <a:pPr lvl="1">
              <a:lnSpc>
                <a:spcPct val="100000"/>
              </a:lnSpc>
              <a:buFont typeface="Arial" panose="020B0604020202020204" pitchFamily="34" charset="0"/>
              <a:buChar char="•"/>
            </a:pPr>
            <a:r>
              <a:rPr lang="sv-SE" sz="2000" dirty="0"/>
              <a:t>Yrsel</a:t>
            </a:r>
          </a:p>
          <a:p>
            <a:pPr>
              <a:lnSpc>
                <a:spcPct val="100000"/>
              </a:lnSpc>
            </a:pPr>
            <a:endParaRPr lang="sv-SE" dirty="0"/>
          </a:p>
        </p:txBody>
      </p:sp>
      <p:sp>
        <p:nvSpPr>
          <p:cNvPr id="4" name="Platshållare för innehåll 3">
            <a:extLst>
              <a:ext uri="{FF2B5EF4-FFF2-40B4-BE49-F238E27FC236}">
                <a16:creationId xmlns:a16="http://schemas.microsoft.com/office/drawing/2014/main" id="{0B8A3C9D-26C6-4900-879A-7CC89A557E15}"/>
              </a:ext>
            </a:extLst>
          </p:cNvPr>
          <p:cNvSpPr>
            <a:spLocks noGrp="1"/>
          </p:cNvSpPr>
          <p:nvPr>
            <p:ph idx="13"/>
          </p:nvPr>
        </p:nvSpPr>
        <p:spPr>
          <a:xfrm>
            <a:off x="4686504" y="2420938"/>
            <a:ext cx="6184696" cy="4132262"/>
          </a:xfrm>
        </p:spPr>
        <p:txBody>
          <a:bodyPr/>
          <a:lstStyle/>
          <a:p>
            <a:pPr>
              <a:lnSpc>
                <a:spcPct val="100000"/>
              </a:lnSpc>
              <a:spcBef>
                <a:spcPts val="600"/>
              </a:spcBef>
            </a:pPr>
            <a:r>
              <a:rPr lang="sv-SE" dirty="0"/>
              <a:t>Var särskild uppmärksam på:</a:t>
            </a:r>
          </a:p>
          <a:p>
            <a:pPr>
              <a:lnSpc>
                <a:spcPct val="100000"/>
              </a:lnSpc>
              <a:spcBef>
                <a:spcPts val="600"/>
              </a:spcBef>
            </a:pPr>
            <a:endParaRPr lang="sv-SE" sz="1600" b="0" i="0" dirty="0">
              <a:solidFill>
                <a:srgbClr val="333333"/>
              </a:solidFill>
              <a:effectLst/>
              <a:highlight>
                <a:srgbClr val="FFFFFF"/>
              </a:highlight>
            </a:endParaRPr>
          </a:p>
          <a:p>
            <a:pPr lvl="1">
              <a:lnSpc>
                <a:spcPct val="100000"/>
              </a:lnSpc>
              <a:spcBef>
                <a:spcPts val="600"/>
              </a:spcBef>
              <a:buFont typeface="Arial" panose="020B0604020202020204" pitchFamily="34" charset="0"/>
              <a:buChar char="•"/>
            </a:pPr>
            <a:r>
              <a:rPr lang="sv-SE" sz="2000" b="0" i="0" dirty="0">
                <a:solidFill>
                  <a:srgbClr val="333333"/>
                </a:solidFill>
                <a:effectLst/>
                <a:highlight>
                  <a:srgbClr val="FFFFFF"/>
                </a:highlight>
              </a:rPr>
              <a:t>Krampanfall  </a:t>
            </a:r>
          </a:p>
          <a:p>
            <a:pPr lvl="1">
              <a:lnSpc>
                <a:spcPct val="100000"/>
              </a:lnSpc>
              <a:spcAft>
                <a:spcPts val="0"/>
              </a:spcAft>
              <a:buFont typeface="Arial" panose="020B0604020202020204" pitchFamily="34" charset="0"/>
              <a:buChar char="•"/>
            </a:pPr>
            <a:r>
              <a:rPr lang="sv-SE" sz="2000" b="0" i="0" dirty="0">
                <a:solidFill>
                  <a:srgbClr val="333333"/>
                </a:solidFill>
                <a:effectLst/>
                <a:highlight>
                  <a:srgbClr val="FFFFFF"/>
                </a:highlight>
              </a:rPr>
              <a:t>Medvetslöshet</a:t>
            </a:r>
          </a:p>
          <a:p>
            <a:pPr lvl="1">
              <a:lnSpc>
                <a:spcPct val="100000"/>
              </a:lnSpc>
              <a:spcAft>
                <a:spcPts val="0"/>
              </a:spcAft>
              <a:buFont typeface="Arial" panose="020B0604020202020204" pitchFamily="34" charset="0"/>
              <a:buChar char="•"/>
            </a:pPr>
            <a:r>
              <a:rPr lang="sv-SE" sz="2000" b="0" i="0" dirty="0">
                <a:solidFill>
                  <a:srgbClr val="333333"/>
                </a:solidFill>
                <a:effectLst/>
                <a:highlight>
                  <a:srgbClr val="FFFFFF"/>
                </a:highlight>
              </a:rPr>
              <a:t>Dubbelseende, pupillvidgning eller annan synrubbning  </a:t>
            </a:r>
          </a:p>
          <a:p>
            <a:pPr lvl="1">
              <a:lnSpc>
                <a:spcPct val="100000"/>
              </a:lnSpc>
              <a:spcAft>
                <a:spcPts val="0"/>
              </a:spcAft>
              <a:buFont typeface="Arial" panose="020B0604020202020204" pitchFamily="34" charset="0"/>
              <a:buChar char="•"/>
            </a:pPr>
            <a:r>
              <a:rPr lang="sv-SE" sz="2000" b="0" i="0" dirty="0">
                <a:solidFill>
                  <a:srgbClr val="333333"/>
                </a:solidFill>
                <a:effectLst/>
                <a:highlight>
                  <a:srgbClr val="FFFFFF"/>
                </a:highlight>
              </a:rPr>
              <a:t>Upprepade kräkningar  </a:t>
            </a:r>
          </a:p>
          <a:p>
            <a:pPr lvl="1">
              <a:lnSpc>
                <a:spcPct val="100000"/>
              </a:lnSpc>
              <a:spcAft>
                <a:spcPts val="0"/>
              </a:spcAft>
              <a:buFont typeface="Arial" panose="020B0604020202020204" pitchFamily="34" charset="0"/>
              <a:buChar char="•"/>
            </a:pPr>
            <a:r>
              <a:rPr lang="sv-SE" sz="2000" b="0" i="0" dirty="0">
                <a:solidFill>
                  <a:srgbClr val="333333"/>
                </a:solidFill>
                <a:effectLst/>
                <a:highlight>
                  <a:srgbClr val="FFFFFF"/>
                </a:highlight>
              </a:rPr>
              <a:t>Huvudvärk som blir värre och värre  </a:t>
            </a:r>
          </a:p>
          <a:p>
            <a:pPr lvl="1">
              <a:lnSpc>
                <a:spcPct val="100000"/>
              </a:lnSpc>
              <a:spcAft>
                <a:spcPts val="0"/>
              </a:spcAft>
              <a:buFont typeface="Arial" panose="020B0604020202020204" pitchFamily="34" charset="0"/>
              <a:buChar char="•"/>
            </a:pPr>
            <a:r>
              <a:rPr lang="sv-SE" sz="2000" b="0" i="0" dirty="0">
                <a:solidFill>
                  <a:srgbClr val="333333"/>
                </a:solidFill>
                <a:effectLst/>
                <a:highlight>
                  <a:srgbClr val="FFFFFF"/>
                </a:highlight>
              </a:rPr>
              <a:t>Svaghet eller känselbortfall i någon del av kroppen  </a:t>
            </a:r>
          </a:p>
          <a:p>
            <a:pPr lvl="1">
              <a:lnSpc>
                <a:spcPct val="100000"/>
              </a:lnSpc>
              <a:spcAft>
                <a:spcPts val="0"/>
              </a:spcAft>
              <a:buFont typeface="Arial" panose="020B0604020202020204" pitchFamily="34" charset="0"/>
              <a:buChar char="•"/>
            </a:pPr>
            <a:r>
              <a:rPr lang="sv-SE" sz="2000" b="0" i="0" dirty="0">
                <a:solidFill>
                  <a:srgbClr val="333333"/>
                </a:solidFill>
                <a:effectLst/>
                <a:highlight>
                  <a:srgbClr val="FFFFFF"/>
                </a:highlight>
              </a:rPr>
              <a:t>Slöhet eller svårt att väckas  </a:t>
            </a:r>
          </a:p>
          <a:p>
            <a:pPr lvl="1">
              <a:lnSpc>
                <a:spcPct val="100000"/>
              </a:lnSpc>
              <a:spcAft>
                <a:spcPts val="0"/>
              </a:spcAft>
              <a:buFont typeface="Arial" panose="020B0604020202020204" pitchFamily="34" charset="0"/>
              <a:buChar char="•"/>
            </a:pPr>
            <a:r>
              <a:rPr lang="sv-SE" sz="2000" b="0" i="0" dirty="0">
                <a:solidFill>
                  <a:srgbClr val="333333"/>
                </a:solidFill>
                <a:effectLst/>
                <a:highlight>
                  <a:srgbClr val="FFFFFF"/>
                </a:highlight>
              </a:rPr>
              <a:t>Förändrat beteende eller förvirring  </a:t>
            </a:r>
          </a:p>
          <a:p>
            <a:pPr lvl="1">
              <a:lnSpc>
                <a:spcPct val="100000"/>
              </a:lnSpc>
              <a:spcAft>
                <a:spcPts val="0"/>
              </a:spcAft>
              <a:buFont typeface="Arial" panose="020B0604020202020204" pitchFamily="34" charset="0"/>
              <a:buChar char="•"/>
            </a:pPr>
            <a:r>
              <a:rPr lang="sv-SE" sz="2000" b="0" i="0" dirty="0">
                <a:solidFill>
                  <a:srgbClr val="333333"/>
                </a:solidFill>
                <a:effectLst/>
                <a:highlight>
                  <a:srgbClr val="FFFFFF"/>
                </a:highlight>
              </a:rPr>
              <a:t>Vätska eller blod från näsa/öron</a:t>
            </a:r>
          </a:p>
          <a:p>
            <a:pPr marL="447675" lvl="1" indent="0">
              <a:lnSpc>
                <a:spcPct val="100000"/>
              </a:lnSpc>
              <a:spcBef>
                <a:spcPts val="600"/>
              </a:spcBef>
              <a:buNone/>
            </a:pPr>
            <a:endParaRPr lang="sv-SE" dirty="0"/>
          </a:p>
        </p:txBody>
      </p:sp>
    </p:spTree>
    <p:extLst>
      <p:ext uri="{BB962C8B-B14F-4D97-AF65-F5344CB8AC3E}">
        <p14:creationId xmlns:p14="http://schemas.microsoft.com/office/powerpoint/2010/main" val="3632090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0243" y="-113505"/>
            <a:ext cx="7627219" cy="1031081"/>
          </a:xfrm>
        </p:spPr>
        <p:txBody>
          <a:bodyPr/>
          <a:lstStyle/>
          <a:p>
            <a:r>
              <a:rPr lang="sv-SE" dirty="0"/>
              <a:t>Hjärntrappan fysisk aktivitet</a:t>
            </a:r>
          </a:p>
        </p:txBody>
      </p:sp>
      <p:sp>
        <p:nvSpPr>
          <p:cNvPr id="3" name="Platshållare för innehåll 2"/>
          <p:cNvSpPr>
            <a:spLocks noGrp="1"/>
          </p:cNvSpPr>
          <p:nvPr>
            <p:ph idx="1"/>
          </p:nvPr>
        </p:nvSpPr>
        <p:spPr>
          <a:xfrm>
            <a:off x="662536" y="1259376"/>
            <a:ext cx="7714926" cy="5598624"/>
          </a:xfrm>
        </p:spPr>
        <p:txBody>
          <a:bodyPr/>
          <a:lstStyle/>
          <a:p>
            <a:pPr>
              <a:buNone/>
            </a:pPr>
            <a:r>
              <a:rPr lang="sv-SE" sz="1400" b="1" dirty="0"/>
              <a:t>24-timmars symtomfrihet innan nästa steg i trappan</a:t>
            </a:r>
            <a:endParaRPr lang="sv-SE" sz="1400" dirty="0"/>
          </a:p>
          <a:p>
            <a:pPr>
              <a:buNone/>
            </a:pPr>
            <a:r>
              <a:rPr lang="sv-SE" sz="1400" b="1" dirty="0"/>
              <a:t>Steg 1  	</a:t>
            </a:r>
            <a:r>
              <a:rPr lang="sv-SE" sz="1400" dirty="0"/>
              <a:t>Hjärnvila. Ingen fysisk aktivitet. Undvik skärmar eller annan stimuli. Max 24-48h.  När 	symptomfrihet varat i 24 timmar fortsätter rehabiliteringen på steg 2. </a:t>
            </a:r>
          </a:p>
          <a:p>
            <a:pPr>
              <a:buNone/>
            </a:pPr>
            <a:r>
              <a:rPr lang="sv-SE" sz="1400" b="1" dirty="0"/>
              <a:t>Steg 2 </a:t>
            </a:r>
            <a:r>
              <a:rPr lang="sv-SE" sz="1400" dirty="0"/>
              <a:t> 	Aerob träning. Lätt aerob träning så som promenader, lätt jogging och cykling. </a:t>
            </a:r>
          </a:p>
          <a:p>
            <a:pPr>
              <a:buNone/>
            </a:pPr>
            <a:r>
              <a:rPr lang="sv-SE" sz="1400" b="1" dirty="0"/>
              <a:t>Steg 3  	</a:t>
            </a:r>
            <a:r>
              <a:rPr lang="sv-SE" sz="1400" dirty="0"/>
              <a:t>Teknikträning. Utövaren får fullt ut deltaga i uppvärmning med övriga gruppen samt</a:t>
            </a:r>
          </a:p>
          <a:p>
            <a:pPr>
              <a:buNone/>
            </a:pPr>
            <a:r>
              <a:rPr lang="sv-SE" sz="1400" dirty="0"/>
              <a:t>		deltaga i teknikövningar.</a:t>
            </a:r>
          </a:p>
          <a:p>
            <a:pPr>
              <a:buNone/>
            </a:pPr>
            <a:r>
              <a:rPr lang="sv-SE" sz="1400" b="1" dirty="0"/>
              <a:t>Steg 4 	</a:t>
            </a:r>
            <a:r>
              <a:rPr lang="sv-SE" sz="1400" dirty="0"/>
              <a:t>Träning utan kroppskontakt. Här tillåts utövaren träning med full belastning. Genom</a:t>
            </a:r>
          </a:p>
          <a:p>
            <a:pPr>
              <a:buNone/>
            </a:pPr>
            <a:r>
              <a:rPr lang="sv-SE" sz="1400" dirty="0"/>
              <a:t>		träningens upplägg undviks risksituationer som kan leda till kollision samt huvudskada.</a:t>
            </a:r>
          </a:p>
          <a:p>
            <a:pPr>
              <a:buNone/>
            </a:pPr>
            <a:r>
              <a:rPr lang="sv-SE" sz="1400" dirty="0"/>
              <a:t>		Lätt styrketräning kan påbörjas. </a:t>
            </a:r>
          </a:p>
          <a:p>
            <a:pPr>
              <a:buNone/>
            </a:pPr>
            <a:r>
              <a:rPr lang="sv-SE" sz="1400" b="1" dirty="0"/>
              <a:t>Steg 5	</a:t>
            </a:r>
            <a:r>
              <a:rPr lang="sv-SE" sz="1400" dirty="0"/>
              <a:t>Full träning. I detta steg tillåts nu den aktive deltaga fullt ut i lagets normala träning. </a:t>
            </a:r>
          </a:p>
          <a:p>
            <a:pPr>
              <a:buNone/>
            </a:pPr>
            <a:r>
              <a:rPr lang="sv-SE" sz="1400" b="1" dirty="0"/>
              <a:t>Steg 6	</a:t>
            </a:r>
            <a:r>
              <a:rPr lang="sv-SE" sz="1400" dirty="0"/>
              <a:t>Återgång till tävling/match.</a:t>
            </a:r>
          </a:p>
          <a:p>
            <a:endParaRPr lang="sv-SE" sz="1400" dirty="0"/>
          </a:p>
        </p:txBody>
      </p:sp>
    </p:spTree>
    <p:extLst>
      <p:ext uri="{BB962C8B-B14F-4D97-AF65-F5344CB8AC3E}">
        <p14:creationId xmlns:p14="http://schemas.microsoft.com/office/powerpoint/2010/main" val="3440638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A274F4-A930-AFC0-ADB3-B5C038FB86CA}"/>
              </a:ext>
            </a:extLst>
          </p:cNvPr>
          <p:cNvSpPr>
            <a:spLocks noGrp="1"/>
          </p:cNvSpPr>
          <p:nvPr>
            <p:ph type="title"/>
          </p:nvPr>
        </p:nvSpPr>
        <p:spPr/>
        <p:txBody>
          <a:bodyPr/>
          <a:lstStyle/>
          <a:p>
            <a:r>
              <a:rPr lang="sv-SE" dirty="0"/>
              <a:t>Hjärnskakning</a:t>
            </a:r>
          </a:p>
        </p:txBody>
      </p:sp>
      <p:sp>
        <p:nvSpPr>
          <p:cNvPr id="3" name="Platshållare för innehåll 2">
            <a:extLst>
              <a:ext uri="{FF2B5EF4-FFF2-40B4-BE49-F238E27FC236}">
                <a16:creationId xmlns:a16="http://schemas.microsoft.com/office/drawing/2014/main" id="{47A0F408-EAAA-CC94-F776-9327DBB4A9CC}"/>
              </a:ext>
            </a:extLst>
          </p:cNvPr>
          <p:cNvSpPr>
            <a:spLocks noGrp="1"/>
          </p:cNvSpPr>
          <p:nvPr>
            <p:ph idx="1"/>
          </p:nvPr>
        </p:nvSpPr>
        <p:spPr/>
        <p:txBody>
          <a:bodyPr/>
          <a:lstStyle/>
          <a:p>
            <a:r>
              <a:rPr lang="sv-SE" dirty="0"/>
              <a:t>70-80% av alla barn blir bra inom 1-3 månader. </a:t>
            </a:r>
          </a:p>
          <a:p>
            <a:r>
              <a:rPr lang="sv-SE" dirty="0"/>
              <a:t>Färre än 5% har symtom efter 1 år</a:t>
            </a:r>
          </a:p>
          <a:p>
            <a:r>
              <a:rPr lang="sv-SE" dirty="0"/>
              <a:t>Kroppsliga symtom läker fortare än kognitiva</a:t>
            </a:r>
          </a:p>
          <a:p>
            <a:r>
              <a:rPr lang="sv-SE" dirty="0"/>
              <a:t>Återgång till skola sök: hjarnskakningsguiden.se </a:t>
            </a:r>
          </a:p>
        </p:txBody>
      </p:sp>
      <p:sp>
        <p:nvSpPr>
          <p:cNvPr id="4" name="Platshållare för innehåll 3">
            <a:extLst>
              <a:ext uri="{FF2B5EF4-FFF2-40B4-BE49-F238E27FC236}">
                <a16:creationId xmlns:a16="http://schemas.microsoft.com/office/drawing/2014/main" id="{1021C8EF-3666-E0D4-152C-127D46538433}"/>
              </a:ext>
            </a:extLst>
          </p:cNvPr>
          <p:cNvSpPr>
            <a:spLocks noGrp="1"/>
          </p:cNvSpPr>
          <p:nvPr>
            <p:ph idx="13"/>
          </p:nvPr>
        </p:nvSpPr>
        <p:spPr/>
        <p:txBody>
          <a:bodyPr/>
          <a:lstStyle/>
          <a:p>
            <a:endParaRPr lang="sv-SE"/>
          </a:p>
        </p:txBody>
      </p:sp>
    </p:spTree>
    <p:extLst>
      <p:ext uri="{BB962C8B-B14F-4D97-AF65-F5344CB8AC3E}">
        <p14:creationId xmlns:p14="http://schemas.microsoft.com/office/powerpoint/2010/main" val="632245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Skadeförebyggande åtgärder/träning</a:t>
            </a:r>
          </a:p>
        </p:txBody>
      </p:sp>
      <p:sp>
        <p:nvSpPr>
          <p:cNvPr id="3" name="Platshållare för innehåll 2"/>
          <p:cNvSpPr>
            <a:spLocks noGrp="1"/>
          </p:cNvSpPr>
          <p:nvPr>
            <p:ph idx="1"/>
          </p:nvPr>
        </p:nvSpPr>
        <p:spPr>
          <a:xfrm>
            <a:off x="657956" y="2263775"/>
            <a:ext cx="6962044" cy="3909480"/>
          </a:xfrm>
        </p:spPr>
        <p:txBody>
          <a:bodyPr/>
          <a:lstStyle/>
          <a:p>
            <a:pPr>
              <a:lnSpc>
                <a:spcPct val="100000"/>
              </a:lnSpc>
            </a:pPr>
            <a:r>
              <a:rPr lang="sv-SE" dirty="0"/>
              <a:t>Gå en kurs i skadeförebyggande träning!</a:t>
            </a:r>
          </a:p>
          <a:p>
            <a:pPr>
              <a:lnSpc>
                <a:spcPct val="100000"/>
              </a:lnSpc>
            </a:pPr>
            <a:endParaRPr lang="sv-SE" sz="1000" dirty="0"/>
          </a:p>
          <a:p>
            <a:pPr>
              <a:lnSpc>
                <a:spcPct val="100000"/>
              </a:lnSpc>
            </a:pPr>
            <a:r>
              <a:rPr lang="sv-SE" dirty="0"/>
              <a:t>Grundträning</a:t>
            </a:r>
          </a:p>
          <a:p>
            <a:pPr>
              <a:lnSpc>
                <a:spcPct val="100000"/>
              </a:lnSpc>
            </a:pPr>
            <a:r>
              <a:rPr lang="sv-SE" dirty="0"/>
              <a:t>Uppvärmning </a:t>
            </a:r>
          </a:p>
          <a:p>
            <a:pPr>
              <a:lnSpc>
                <a:spcPct val="100000"/>
              </a:lnSpc>
            </a:pPr>
            <a:r>
              <a:rPr lang="sv-SE" dirty="0"/>
              <a:t>Match kontra träning</a:t>
            </a:r>
          </a:p>
          <a:p>
            <a:pPr>
              <a:lnSpc>
                <a:spcPct val="100000"/>
              </a:lnSpc>
            </a:pPr>
            <a:r>
              <a:rPr lang="sv-SE" dirty="0"/>
              <a:t>Fullt rehabiliterad  efter skada inför återgång i träning/spel</a:t>
            </a:r>
          </a:p>
          <a:p>
            <a:pPr>
              <a:lnSpc>
                <a:spcPct val="100000"/>
              </a:lnSpc>
            </a:pPr>
            <a:endParaRPr lang="sv-SE" sz="1000" dirty="0"/>
          </a:p>
          <a:p>
            <a:pPr>
              <a:lnSpc>
                <a:spcPct val="100000"/>
              </a:lnSpc>
            </a:pPr>
            <a:r>
              <a:rPr lang="sv-SE" dirty="0"/>
              <a:t>Axelkontroll minskar sakerisken (handboll) med 54%</a:t>
            </a:r>
          </a:p>
          <a:p>
            <a:pPr>
              <a:lnSpc>
                <a:spcPct val="100000"/>
              </a:lnSpc>
            </a:pPr>
            <a:r>
              <a:rPr lang="sv-SE" dirty="0"/>
              <a:t>Knäkontroll minskar skaderisken (fotboll) med 64%</a:t>
            </a:r>
          </a:p>
        </p:txBody>
      </p:sp>
    </p:spTree>
    <p:extLst>
      <p:ext uri="{BB962C8B-B14F-4D97-AF65-F5344CB8AC3E}">
        <p14:creationId xmlns:p14="http://schemas.microsoft.com/office/powerpoint/2010/main" val="1581633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F65CDA-8939-6C4A-A10A-B26FA32664CA}"/>
              </a:ext>
            </a:extLst>
          </p:cNvPr>
          <p:cNvSpPr>
            <a:spLocks noGrp="1"/>
          </p:cNvSpPr>
          <p:nvPr>
            <p:ph type="title"/>
          </p:nvPr>
        </p:nvSpPr>
        <p:spPr/>
        <p:txBody>
          <a:bodyPr/>
          <a:lstStyle/>
          <a:p>
            <a:pPr algn="ctr"/>
            <a:r>
              <a:rPr lang="sv-SE" dirty="0"/>
              <a:t>Ren Vinnare</a:t>
            </a:r>
          </a:p>
        </p:txBody>
      </p:sp>
      <p:sp>
        <p:nvSpPr>
          <p:cNvPr id="3" name="Platshållare för innehåll 2">
            <a:extLst>
              <a:ext uri="{FF2B5EF4-FFF2-40B4-BE49-F238E27FC236}">
                <a16:creationId xmlns:a16="http://schemas.microsoft.com/office/drawing/2014/main" id="{26CE514F-D0E5-FE1E-0860-8BD2816EB1BD}"/>
              </a:ext>
            </a:extLst>
          </p:cNvPr>
          <p:cNvSpPr>
            <a:spLocks noGrp="1"/>
          </p:cNvSpPr>
          <p:nvPr>
            <p:ph idx="1"/>
          </p:nvPr>
        </p:nvSpPr>
        <p:spPr>
          <a:xfrm>
            <a:off x="725688" y="2420938"/>
            <a:ext cx="5923467" cy="3909480"/>
          </a:xfrm>
        </p:spPr>
        <p:txBody>
          <a:bodyPr/>
          <a:lstStyle/>
          <a:p>
            <a:pPr marL="0" indent="0">
              <a:buNone/>
            </a:pPr>
            <a:r>
              <a:rPr lang="sv-SE" b="0" i="0" dirty="0">
                <a:solidFill>
                  <a:srgbClr val="000000"/>
                </a:solidFill>
                <a:effectLst/>
                <a:latin typeface="DIN Round W01 Regular"/>
              </a:rPr>
              <a:t>Ren vinnare är en e-utbildning för idrottsutövare, ledare och stödpersoner inom idrotten.</a:t>
            </a:r>
          </a:p>
          <a:p>
            <a:pPr marL="0" indent="0">
              <a:buNone/>
            </a:pPr>
            <a:r>
              <a:rPr lang="sv-SE" dirty="0">
                <a:solidFill>
                  <a:srgbClr val="000000"/>
                </a:solidFill>
                <a:latin typeface="DIN Round W01 Regular"/>
              </a:rPr>
              <a:t>Utbildningen är i s</a:t>
            </a:r>
            <a:r>
              <a:rPr lang="sv-SE" b="0" i="0" dirty="0">
                <a:solidFill>
                  <a:srgbClr val="000000"/>
                </a:solidFill>
                <a:effectLst/>
                <a:latin typeface="DIN Round W01 Regular"/>
              </a:rPr>
              <a:t>ju korta moduler som lär dig det allra viktigaste inom antidoping.</a:t>
            </a:r>
          </a:p>
          <a:p>
            <a:pPr marL="0" indent="0">
              <a:buNone/>
            </a:pPr>
            <a:r>
              <a:rPr lang="sv-SE" dirty="0">
                <a:solidFill>
                  <a:srgbClr val="000000"/>
                </a:solidFill>
                <a:latin typeface="DIN Round W01 Regular"/>
              </a:rPr>
              <a:t>Genomför den nu!</a:t>
            </a:r>
          </a:p>
          <a:p>
            <a:pPr marL="0" indent="0">
              <a:buNone/>
            </a:pPr>
            <a:r>
              <a:rPr lang="sv-SE" dirty="0"/>
              <a:t>Hemsida: renvinnare.se</a:t>
            </a:r>
          </a:p>
          <a:p>
            <a:pPr marL="0" indent="0">
              <a:buNone/>
            </a:pPr>
            <a:endParaRPr lang="sv-SE" dirty="0"/>
          </a:p>
        </p:txBody>
      </p:sp>
    </p:spTree>
    <p:extLst>
      <p:ext uri="{BB962C8B-B14F-4D97-AF65-F5344CB8AC3E}">
        <p14:creationId xmlns:p14="http://schemas.microsoft.com/office/powerpoint/2010/main" val="3717138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90778" y="1098637"/>
            <a:ext cx="5445430" cy="1123355"/>
          </a:xfrm>
        </p:spPr>
        <p:txBody>
          <a:bodyPr/>
          <a:lstStyle/>
          <a:p>
            <a:r>
              <a:rPr lang="sv-SE" sz="6600" dirty="0"/>
              <a:t>Tejpning</a:t>
            </a:r>
            <a:br>
              <a:rPr lang="sv-SE" sz="6600" dirty="0"/>
            </a:br>
            <a:br>
              <a:rPr lang="sv-SE" sz="6600" dirty="0"/>
            </a:br>
            <a:endParaRPr lang="sv-SE" sz="6600" dirty="0"/>
          </a:p>
        </p:txBody>
      </p:sp>
    </p:spTree>
    <p:extLst>
      <p:ext uri="{BB962C8B-B14F-4D97-AF65-F5344CB8AC3E}">
        <p14:creationId xmlns:p14="http://schemas.microsoft.com/office/powerpoint/2010/main" val="427418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0243" y="564276"/>
            <a:ext cx="7627219" cy="1031081"/>
          </a:xfrm>
        </p:spPr>
        <p:txBody>
          <a:bodyPr/>
          <a:lstStyle/>
          <a:p>
            <a:r>
              <a:rPr lang="sv-SE" dirty="0"/>
              <a:t>Förslag på material</a:t>
            </a:r>
          </a:p>
        </p:txBody>
      </p:sp>
      <p:pic>
        <p:nvPicPr>
          <p:cNvPr id="10" name="Platshållare för innehåll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7555" y="1974210"/>
            <a:ext cx="2739862" cy="3910012"/>
          </a:xfrm>
        </p:spPr>
      </p:pic>
      <p:sp>
        <p:nvSpPr>
          <p:cNvPr id="4" name="Platshållare för innehåll 3"/>
          <p:cNvSpPr>
            <a:spLocks noGrp="1"/>
          </p:cNvSpPr>
          <p:nvPr>
            <p:ph idx="13"/>
          </p:nvPr>
        </p:nvSpPr>
        <p:spPr>
          <a:xfrm>
            <a:off x="750243" y="1803292"/>
            <a:ext cx="3690958" cy="3909480"/>
          </a:xfrm>
        </p:spPr>
        <p:txBody>
          <a:bodyPr/>
          <a:lstStyle/>
          <a:p>
            <a:pPr>
              <a:lnSpc>
                <a:spcPct val="90000"/>
              </a:lnSpc>
            </a:pPr>
            <a:r>
              <a:rPr lang="sv-SE" sz="1800" b="1" dirty="0"/>
              <a:t>Akut skadebehandling – webb </a:t>
            </a:r>
          </a:p>
          <a:p>
            <a:pPr>
              <a:lnSpc>
                <a:spcPct val="90000"/>
              </a:lnSpc>
            </a:pPr>
            <a:r>
              <a:rPr lang="sv-SE" sz="1800" b="1" dirty="0"/>
              <a:t>Skador och sjukdomar</a:t>
            </a:r>
            <a:br>
              <a:rPr lang="sv-SE" sz="1800" b="1" dirty="0"/>
            </a:br>
            <a:r>
              <a:rPr lang="sv-SE" sz="1800" dirty="0"/>
              <a:t>Eva Andersson och Kristjan Oddsson</a:t>
            </a:r>
          </a:p>
          <a:p>
            <a:pPr>
              <a:lnSpc>
                <a:spcPct val="90000"/>
              </a:lnSpc>
            </a:pPr>
            <a:r>
              <a:rPr lang="sv-SE" sz="1800" b="1" dirty="0"/>
              <a:t>Nya Motions- och idrottsskador och deras rehabilitering </a:t>
            </a:r>
            <a:br>
              <a:rPr lang="sv-SE" sz="1800" b="1" dirty="0"/>
            </a:br>
            <a:r>
              <a:rPr lang="sv-SE" sz="1800" dirty="0"/>
              <a:t>Leif Swärd, Jon Karlsson och </a:t>
            </a:r>
            <a:br>
              <a:rPr lang="sv-SE" sz="1800" dirty="0"/>
            </a:br>
            <a:r>
              <a:rPr lang="sv-SE" sz="1800" dirty="0" err="1"/>
              <a:t>Thomeé</a:t>
            </a:r>
            <a:r>
              <a:rPr lang="sv-SE" sz="1800" dirty="0"/>
              <a:t> m fl.</a:t>
            </a:r>
          </a:p>
          <a:p>
            <a:pPr>
              <a:lnSpc>
                <a:spcPct val="90000"/>
              </a:lnSpc>
            </a:pPr>
            <a:r>
              <a:rPr lang="sv-SE" sz="1800" b="1" dirty="0"/>
              <a:t>Skadefri.no</a:t>
            </a:r>
          </a:p>
          <a:p>
            <a:pPr>
              <a:lnSpc>
                <a:spcPct val="90000"/>
              </a:lnSpc>
            </a:pPr>
            <a:r>
              <a:rPr lang="sv-SE" sz="1800" b="1" dirty="0"/>
              <a:t>Knäkontroll+</a:t>
            </a:r>
          </a:p>
          <a:p>
            <a:pPr>
              <a:lnSpc>
                <a:spcPct val="90000"/>
              </a:lnSpc>
            </a:pPr>
            <a:r>
              <a:rPr lang="sv-SE" sz="1800" b="1" dirty="0" err="1"/>
              <a:t>Handballresearchgroup</a:t>
            </a:r>
            <a:endParaRPr lang="sv-SE" sz="1800" b="1" dirty="0"/>
          </a:p>
          <a:p>
            <a:endParaRPr lang="sv-SE" sz="1800" dirty="0"/>
          </a:p>
        </p:txBody>
      </p:sp>
      <p:pic>
        <p:nvPicPr>
          <p:cNvPr id="6" name="Bildobjekt 5" descr="Nya Motions- och idrottsskador och deras rehabilitering.jpg"/>
          <p:cNvPicPr>
            <a:picLocks noChangeAspect="1"/>
          </p:cNvPicPr>
          <p:nvPr/>
        </p:nvPicPr>
        <p:blipFill>
          <a:blip r:embed="rId3" cstate="print"/>
          <a:stretch>
            <a:fillRect/>
          </a:stretch>
        </p:blipFill>
        <p:spPr>
          <a:xfrm rot="383078">
            <a:off x="9334374" y="2813579"/>
            <a:ext cx="2086016" cy="2963850"/>
          </a:xfrm>
          <a:prstGeom prst="rect">
            <a:avLst/>
          </a:prstGeom>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0780">
            <a:off x="8612460" y="803764"/>
            <a:ext cx="2464067" cy="1737063"/>
          </a:xfrm>
          <a:prstGeom prst="rect">
            <a:avLst/>
          </a:prstGeom>
        </p:spPr>
      </p:pic>
    </p:spTree>
    <p:extLst>
      <p:ext uri="{BB962C8B-B14F-4D97-AF65-F5344CB8AC3E}">
        <p14:creationId xmlns:p14="http://schemas.microsoft.com/office/powerpoint/2010/main" val="1438954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När används tejp?</a:t>
            </a:r>
          </a:p>
        </p:txBody>
      </p:sp>
      <p:sp>
        <p:nvSpPr>
          <p:cNvPr id="6" name="Platshållare för innehåll 5"/>
          <p:cNvSpPr>
            <a:spLocks noGrp="1"/>
          </p:cNvSpPr>
          <p:nvPr>
            <p:ph idx="1"/>
          </p:nvPr>
        </p:nvSpPr>
        <p:spPr>
          <a:xfrm>
            <a:off x="731838" y="2055377"/>
            <a:ext cx="7996972" cy="3924300"/>
          </a:xfrm>
        </p:spPr>
        <p:txBody>
          <a:bodyPr/>
          <a:lstStyle/>
          <a:p>
            <a:pPr marL="0" indent="0" eaLnBrk="0" hangingPunct="0">
              <a:spcBef>
                <a:spcPts val="1200"/>
              </a:spcBef>
              <a:buNone/>
              <a:tabLst>
                <a:tab pos="457200" algn="l"/>
              </a:tabLst>
            </a:pPr>
            <a:endParaRPr lang="sv-SE" dirty="0">
              <a:ea typeface="Times New Roman" pitchFamily="18" charset="0"/>
              <a:cs typeface="Arial" charset="0"/>
            </a:endParaRPr>
          </a:p>
          <a:p>
            <a:pPr marL="0" indent="0" eaLnBrk="0" hangingPunct="0">
              <a:spcBef>
                <a:spcPts val="1200"/>
              </a:spcBef>
              <a:buNone/>
              <a:tabLst>
                <a:tab pos="457200" algn="l"/>
              </a:tabLst>
            </a:pPr>
            <a:r>
              <a:rPr lang="sv-SE" dirty="0">
                <a:ea typeface="Times New Roman" pitchFamily="18" charset="0"/>
                <a:cs typeface="Arial" charset="0"/>
              </a:rPr>
              <a:t>Vit coach tejp</a:t>
            </a:r>
          </a:p>
          <a:p>
            <a:pPr eaLnBrk="0" hangingPunct="0">
              <a:spcBef>
                <a:spcPts val="1200"/>
              </a:spcBef>
              <a:tabLst>
                <a:tab pos="457200" algn="l"/>
              </a:tabLst>
            </a:pPr>
            <a:r>
              <a:rPr lang="sv-SE" dirty="0">
                <a:ea typeface="Times New Roman" pitchFamily="18" charset="0"/>
                <a:cs typeface="Arial" charset="0"/>
              </a:rPr>
              <a:t>Smärtlindrande syfte</a:t>
            </a:r>
          </a:p>
          <a:p>
            <a:pPr eaLnBrk="0" hangingPunct="0">
              <a:spcBef>
                <a:spcPts val="1200"/>
              </a:spcBef>
              <a:tabLst>
                <a:tab pos="457200" algn="l"/>
              </a:tabLst>
            </a:pPr>
            <a:r>
              <a:rPr lang="sv-SE" dirty="0">
                <a:ea typeface="Times New Roman" pitchFamily="18" charset="0"/>
                <a:cs typeface="Arial" charset="0"/>
              </a:rPr>
              <a:t>Kombination av annan behandling t ex kompression eller kylbehandling för att begränsa skadan</a:t>
            </a:r>
          </a:p>
          <a:p>
            <a:pPr eaLnBrk="0" hangingPunct="0">
              <a:spcBef>
                <a:spcPts val="1200"/>
              </a:spcBef>
              <a:tabLst>
                <a:tab pos="457200" algn="l"/>
              </a:tabLst>
            </a:pPr>
            <a:r>
              <a:rPr lang="sv-SE" dirty="0">
                <a:ea typeface="Times New Roman" pitchFamily="18" charset="0"/>
                <a:cs typeface="Arial" charset="0"/>
              </a:rPr>
              <a:t>Rehabilitering, som stöd så att man kan börja träna tidigare på ett säkert sätt</a:t>
            </a:r>
          </a:p>
          <a:p>
            <a:pPr eaLnBrk="0" hangingPunct="0">
              <a:spcBef>
                <a:spcPts val="1200"/>
              </a:spcBef>
              <a:tabLst>
                <a:tab pos="457200" algn="l"/>
              </a:tabLst>
            </a:pPr>
            <a:r>
              <a:rPr lang="sv-SE" b="1" u="sng" dirty="0">
                <a:ea typeface="Times New Roman" pitchFamily="18" charset="0"/>
                <a:cs typeface="Arial" charset="0"/>
              </a:rPr>
              <a:t>Används som en del i rehab</a:t>
            </a:r>
          </a:p>
          <a:p>
            <a:pPr eaLnBrk="0" hangingPunct="0">
              <a:spcBef>
                <a:spcPts val="1200"/>
              </a:spcBef>
              <a:tabLst>
                <a:tab pos="457200" algn="l"/>
              </a:tabLst>
            </a:pPr>
            <a:endParaRPr lang="sv-SE" dirty="0">
              <a:ea typeface="Times New Roman" pitchFamily="18" charset="0"/>
              <a:cs typeface="Arial" charset="0"/>
            </a:endParaRPr>
          </a:p>
          <a:p>
            <a:pPr>
              <a:buNone/>
            </a:pPr>
            <a:endParaRPr lang="sv-SE" dirty="0"/>
          </a:p>
          <a:p>
            <a:endParaRPr lang="sv-SE" dirty="0"/>
          </a:p>
        </p:txBody>
      </p:sp>
      <p:pic>
        <p:nvPicPr>
          <p:cNvPr id="4" name="Picture 1" descr="Sidan 1 Rulle"/>
          <p:cNvPicPr>
            <a:picLocks noChangeAspect="1" noChangeArrowheads="1"/>
          </p:cNvPicPr>
          <p:nvPr/>
        </p:nvPicPr>
        <p:blipFill>
          <a:blip r:embed="rId2" cstate="print"/>
          <a:srcRect/>
          <a:stretch>
            <a:fillRect/>
          </a:stretch>
        </p:blipFill>
        <p:spPr bwMode="auto">
          <a:xfrm>
            <a:off x="6096000" y="851612"/>
            <a:ext cx="4636515" cy="1368152"/>
          </a:xfrm>
          <a:prstGeom prst="rect">
            <a:avLst/>
          </a:prstGeom>
          <a:noFill/>
          <a:ln w="9525">
            <a:noFill/>
            <a:miter lim="800000"/>
            <a:headEnd/>
            <a:tailEnd/>
          </a:ln>
        </p:spPr>
      </p:pic>
    </p:spTree>
    <p:extLst>
      <p:ext uri="{BB962C8B-B14F-4D97-AF65-F5344CB8AC3E}">
        <p14:creationId xmlns:p14="http://schemas.microsoft.com/office/powerpoint/2010/main" val="3105830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731838" y="2055377"/>
            <a:ext cx="7996972" cy="3924300"/>
          </a:xfrm>
        </p:spPr>
        <p:txBody>
          <a:bodyPr/>
          <a:lstStyle/>
          <a:p>
            <a:pPr eaLnBrk="0" hangingPunct="0">
              <a:spcBef>
                <a:spcPts val="1200"/>
              </a:spcBef>
              <a:tabLst>
                <a:tab pos="457200" algn="l"/>
              </a:tabLst>
            </a:pPr>
            <a:r>
              <a:rPr lang="sv-SE" b="1" dirty="0">
                <a:ea typeface="Times New Roman" pitchFamily="18" charset="0"/>
                <a:cs typeface="Arial" charset="0"/>
              </a:rPr>
              <a:t>Ledkapselskador</a:t>
            </a:r>
            <a:r>
              <a:rPr lang="sv-SE" dirty="0">
                <a:ea typeface="Times New Roman" pitchFamily="18" charset="0"/>
                <a:cs typeface="Arial" charset="0"/>
              </a:rPr>
              <a:t>, t ex fingerledsskador</a:t>
            </a:r>
          </a:p>
          <a:p>
            <a:pPr eaLnBrk="0" hangingPunct="0">
              <a:spcBef>
                <a:spcPts val="1200"/>
              </a:spcBef>
              <a:tabLst>
                <a:tab pos="457200" algn="l"/>
              </a:tabLst>
            </a:pPr>
            <a:r>
              <a:rPr lang="sv-SE" b="1" dirty="0">
                <a:ea typeface="Times New Roman" pitchFamily="18" charset="0"/>
                <a:cs typeface="Arial" charset="0"/>
              </a:rPr>
              <a:t>Ledband-/ligamentskador</a:t>
            </a:r>
            <a:r>
              <a:rPr lang="sv-SE" dirty="0">
                <a:ea typeface="Times New Roman" pitchFamily="18" charset="0"/>
                <a:cs typeface="Arial" charset="0"/>
              </a:rPr>
              <a:t>, t ex knäskador och fotledsskador.</a:t>
            </a:r>
          </a:p>
          <a:p>
            <a:pPr eaLnBrk="0" hangingPunct="0">
              <a:spcBef>
                <a:spcPts val="1200"/>
              </a:spcBef>
              <a:tabLst>
                <a:tab pos="457200" algn="l"/>
              </a:tabLst>
            </a:pPr>
            <a:r>
              <a:rPr lang="sv-SE" b="1" dirty="0">
                <a:ea typeface="Times New Roman" pitchFamily="18" charset="0"/>
                <a:cs typeface="Arial" charset="0"/>
              </a:rPr>
              <a:t>Stabilisera en led, </a:t>
            </a:r>
            <a:r>
              <a:rPr lang="sv-SE" dirty="0">
                <a:ea typeface="Times New Roman" pitchFamily="18" charset="0"/>
                <a:cs typeface="Arial" charset="0"/>
              </a:rPr>
              <a:t>t ex </a:t>
            </a:r>
            <a:r>
              <a:rPr lang="sv-SE" dirty="0" err="1">
                <a:ea typeface="Times New Roman" pitchFamily="18" charset="0"/>
                <a:cs typeface="Arial" charset="0"/>
              </a:rPr>
              <a:t>sublux</a:t>
            </a:r>
            <a:endParaRPr lang="sv-SE" dirty="0">
              <a:ea typeface="Times New Roman" pitchFamily="18" charset="0"/>
              <a:cs typeface="Arial" charset="0"/>
            </a:endParaRPr>
          </a:p>
          <a:p>
            <a:pPr eaLnBrk="0" hangingPunct="0">
              <a:spcBef>
                <a:spcPts val="1200"/>
              </a:spcBef>
              <a:tabLst>
                <a:tab pos="457200" algn="l"/>
              </a:tabLst>
            </a:pPr>
            <a:r>
              <a:rPr lang="sv-SE" b="1" dirty="0">
                <a:ea typeface="Times New Roman" pitchFamily="18" charset="0"/>
                <a:cs typeface="Arial" charset="0"/>
              </a:rPr>
              <a:t>Muskelskador</a:t>
            </a:r>
          </a:p>
          <a:p>
            <a:pPr marL="0" indent="0" eaLnBrk="0" hangingPunct="0">
              <a:spcBef>
                <a:spcPts val="1200"/>
              </a:spcBef>
              <a:buNone/>
              <a:tabLst>
                <a:tab pos="457200" algn="l"/>
              </a:tabLst>
            </a:pPr>
            <a:endParaRPr lang="sv-SE" sz="1000" dirty="0">
              <a:ea typeface="Times New Roman" pitchFamily="18" charset="0"/>
              <a:cs typeface="Arial" charset="0"/>
            </a:endParaRPr>
          </a:p>
          <a:p>
            <a:pPr>
              <a:buNone/>
            </a:pPr>
            <a:endParaRPr lang="sv-SE" dirty="0"/>
          </a:p>
          <a:p>
            <a:endParaRPr lang="sv-SE" dirty="0"/>
          </a:p>
        </p:txBody>
      </p:sp>
      <p:pic>
        <p:nvPicPr>
          <p:cNvPr id="4" name="Picture 1" descr="Sidan 1 Rulle"/>
          <p:cNvPicPr>
            <a:picLocks noChangeAspect="1" noChangeArrowheads="1"/>
          </p:cNvPicPr>
          <p:nvPr/>
        </p:nvPicPr>
        <p:blipFill>
          <a:blip r:embed="rId2" cstate="print"/>
          <a:srcRect/>
          <a:stretch>
            <a:fillRect/>
          </a:stretch>
        </p:blipFill>
        <p:spPr bwMode="auto">
          <a:xfrm>
            <a:off x="996970" y="4929437"/>
            <a:ext cx="4636515" cy="1368152"/>
          </a:xfrm>
          <a:prstGeom prst="rect">
            <a:avLst/>
          </a:prstGeom>
          <a:noFill/>
          <a:ln w="9525">
            <a:noFill/>
            <a:miter lim="800000"/>
            <a:headEnd/>
            <a:tailEnd/>
          </a:ln>
        </p:spPr>
      </p:pic>
      <p:sp>
        <p:nvSpPr>
          <p:cNvPr id="2" name="Rubrik 4">
            <a:extLst>
              <a:ext uri="{FF2B5EF4-FFF2-40B4-BE49-F238E27FC236}">
                <a16:creationId xmlns:a16="http://schemas.microsoft.com/office/drawing/2014/main" id="{038E223E-0D1B-9C4C-AFC2-6D6BE91EE1D3}"/>
              </a:ext>
            </a:extLst>
          </p:cNvPr>
          <p:cNvSpPr>
            <a:spLocks noGrp="1"/>
          </p:cNvSpPr>
          <p:nvPr>
            <p:ph type="title"/>
          </p:nvPr>
        </p:nvSpPr>
        <p:spPr>
          <a:xfrm>
            <a:off x="731838" y="698088"/>
            <a:ext cx="7731938" cy="1039377"/>
          </a:xfrm>
        </p:spPr>
        <p:txBody>
          <a:bodyPr/>
          <a:lstStyle/>
          <a:p>
            <a:r>
              <a:rPr lang="sv-SE" dirty="0"/>
              <a:t>Vad tejpar vi?</a:t>
            </a:r>
          </a:p>
        </p:txBody>
      </p:sp>
    </p:spTree>
    <p:extLst>
      <p:ext uri="{BB962C8B-B14F-4D97-AF65-F5344CB8AC3E}">
        <p14:creationId xmlns:p14="http://schemas.microsoft.com/office/powerpoint/2010/main" val="3253827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Hur fungerar tejp?</a:t>
            </a:r>
          </a:p>
        </p:txBody>
      </p:sp>
      <p:sp>
        <p:nvSpPr>
          <p:cNvPr id="6" name="Platshållare för innehåll 5"/>
          <p:cNvSpPr>
            <a:spLocks noGrp="1"/>
          </p:cNvSpPr>
          <p:nvPr>
            <p:ph idx="1"/>
          </p:nvPr>
        </p:nvSpPr>
        <p:spPr>
          <a:xfrm>
            <a:off x="731838" y="2373289"/>
            <a:ext cx="7996972" cy="3924300"/>
          </a:xfrm>
        </p:spPr>
        <p:txBody>
          <a:bodyPr/>
          <a:lstStyle/>
          <a:p>
            <a:pPr marL="0" indent="0" eaLnBrk="0" hangingPunct="0">
              <a:spcBef>
                <a:spcPts val="1600"/>
              </a:spcBef>
              <a:buSzTx/>
              <a:tabLst>
                <a:tab pos="457200" algn="l"/>
              </a:tabLst>
            </a:pPr>
            <a:r>
              <a:rPr lang="sv-SE" dirty="0">
                <a:ea typeface="Times New Roman" pitchFamily="18" charset="0"/>
                <a:cs typeface="Arial" charset="0"/>
              </a:rPr>
              <a:t> Ökar den mekaniska stabiliteten </a:t>
            </a:r>
            <a:r>
              <a:rPr lang="sv-SE" sz="1800" dirty="0">
                <a:ea typeface="Times New Roman" pitchFamily="18" charset="0"/>
                <a:cs typeface="Arial" charset="0"/>
              </a:rPr>
              <a:t>(…men ej fullgod). </a:t>
            </a:r>
            <a:r>
              <a:rPr lang="sv-SE" dirty="0">
                <a:ea typeface="Times New Roman" pitchFamily="18" charset="0"/>
                <a:cs typeface="Arial" charset="0"/>
              </a:rPr>
              <a:t>Tänk på att   </a:t>
            </a:r>
            <a:br>
              <a:rPr lang="sv-SE" dirty="0">
                <a:ea typeface="Times New Roman" pitchFamily="18" charset="0"/>
                <a:cs typeface="Arial" charset="0"/>
              </a:rPr>
            </a:br>
            <a:r>
              <a:rPr lang="sv-SE" dirty="0">
                <a:ea typeface="Times New Roman" pitchFamily="18" charset="0"/>
                <a:cs typeface="Arial" charset="0"/>
              </a:rPr>
              <a:t>   efter </a:t>
            </a:r>
            <a:r>
              <a:rPr lang="sv-SE" b="1" dirty="0">
                <a:ea typeface="Times New Roman" pitchFamily="18" charset="0"/>
                <a:cs typeface="Arial" charset="0"/>
              </a:rPr>
              <a:t>15-30 minuters </a:t>
            </a:r>
            <a:r>
              <a:rPr lang="sv-SE" dirty="0">
                <a:ea typeface="Times New Roman" pitchFamily="18" charset="0"/>
                <a:cs typeface="Arial" charset="0"/>
              </a:rPr>
              <a:t>användande kan det lossna/bli lösare.</a:t>
            </a:r>
          </a:p>
          <a:p>
            <a:pPr marL="0" indent="0" eaLnBrk="0" hangingPunct="0">
              <a:spcBef>
                <a:spcPts val="1600"/>
              </a:spcBef>
              <a:buSzTx/>
              <a:tabLst>
                <a:tab pos="457200" algn="l"/>
              </a:tabLst>
            </a:pPr>
            <a:r>
              <a:rPr lang="sv-SE" dirty="0">
                <a:ea typeface="Times New Roman" pitchFamily="18" charset="0"/>
                <a:cs typeface="Arial" charset="0"/>
              </a:rPr>
              <a:t>  Används vid minskad rörlighet i viss riktning.</a:t>
            </a:r>
          </a:p>
          <a:p>
            <a:pPr marL="0" indent="0" eaLnBrk="0" hangingPunct="0">
              <a:spcBef>
                <a:spcPts val="1600"/>
              </a:spcBef>
              <a:buSzTx/>
              <a:tabLst>
                <a:tab pos="457200" algn="l"/>
              </a:tabLst>
            </a:pPr>
            <a:r>
              <a:rPr lang="sv-SE" dirty="0">
                <a:ea typeface="Times New Roman" pitchFamily="18" charset="0"/>
                <a:cs typeface="Arial" charset="0"/>
              </a:rPr>
              <a:t>  Förbättrad </a:t>
            </a:r>
            <a:r>
              <a:rPr lang="sv-SE" dirty="0" err="1">
                <a:ea typeface="Times New Roman" pitchFamily="18" charset="0"/>
                <a:cs typeface="Arial" charset="0"/>
              </a:rPr>
              <a:t>proprioceptiv</a:t>
            </a:r>
            <a:r>
              <a:rPr lang="sv-SE" dirty="0">
                <a:ea typeface="Times New Roman" pitchFamily="18" charset="0"/>
                <a:cs typeface="Arial" charset="0"/>
              </a:rPr>
              <a:t> förmåga. </a:t>
            </a:r>
            <a:endParaRPr lang="sv-SE" dirty="0"/>
          </a:p>
          <a:p>
            <a:endParaRPr lang="sv-SE" dirty="0"/>
          </a:p>
        </p:txBody>
      </p:sp>
      <p:pic>
        <p:nvPicPr>
          <p:cNvPr id="4" name="Picture 1" descr="Sidan 1 Rulle"/>
          <p:cNvPicPr>
            <a:picLocks noChangeAspect="1" noChangeArrowheads="1"/>
          </p:cNvPicPr>
          <p:nvPr/>
        </p:nvPicPr>
        <p:blipFill>
          <a:blip r:embed="rId2" cstate="print"/>
          <a:srcRect/>
          <a:stretch>
            <a:fillRect/>
          </a:stretch>
        </p:blipFill>
        <p:spPr bwMode="auto">
          <a:xfrm>
            <a:off x="996970" y="4929437"/>
            <a:ext cx="4636515" cy="1368152"/>
          </a:xfrm>
          <a:prstGeom prst="rect">
            <a:avLst/>
          </a:prstGeom>
          <a:noFill/>
          <a:ln w="9525">
            <a:noFill/>
            <a:miter lim="800000"/>
            <a:headEnd/>
            <a:tailEnd/>
          </a:ln>
        </p:spPr>
      </p:pic>
    </p:spTree>
    <p:extLst>
      <p:ext uri="{BB962C8B-B14F-4D97-AF65-F5344CB8AC3E}">
        <p14:creationId xmlns:p14="http://schemas.microsoft.com/office/powerpoint/2010/main" val="3776755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731838" y="-77021"/>
            <a:ext cx="7731938" cy="1039377"/>
          </a:xfrm>
        </p:spPr>
        <p:txBody>
          <a:bodyPr/>
          <a:lstStyle/>
          <a:p>
            <a:r>
              <a:rPr lang="sv-SE" dirty="0"/>
              <a:t>Tejpning</a:t>
            </a:r>
          </a:p>
        </p:txBody>
      </p:sp>
      <p:sp>
        <p:nvSpPr>
          <p:cNvPr id="6" name="Platshållare för innehåll 5"/>
          <p:cNvSpPr>
            <a:spLocks noGrp="1"/>
          </p:cNvSpPr>
          <p:nvPr>
            <p:ph idx="1"/>
          </p:nvPr>
        </p:nvSpPr>
        <p:spPr>
          <a:xfrm>
            <a:off x="731838" y="1466850"/>
            <a:ext cx="7996972" cy="3924300"/>
          </a:xfrm>
        </p:spPr>
        <p:txBody>
          <a:bodyPr/>
          <a:lstStyle/>
          <a:p>
            <a:r>
              <a:rPr lang="sv-SE" dirty="0">
                <a:ea typeface="Times New Roman" pitchFamily="18" charset="0"/>
                <a:cs typeface="Arial" charset="0"/>
              </a:rPr>
              <a:t>Rätt använd kan tejp bidra till att förbättra rehabiliteringen efter en skada och du kan börja träna tidigare utan att skaderisken ökar. </a:t>
            </a:r>
          </a:p>
          <a:p>
            <a:endParaRPr lang="sv-SE" sz="1050" dirty="0">
              <a:ea typeface="Times New Roman" pitchFamily="18" charset="0"/>
              <a:cs typeface="Arial" charset="0"/>
            </a:endParaRPr>
          </a:p>
          <a:p>
            <a:r>
              <a:rPr lang="sv-SE" dirty="0">
                <a:ea typeface="Times New Roman" pitchFamily="18" charset="0"/>
                <a:cs typeface="Arial" charset="0"/>
              </a:rPr>
              <a:t>Felaktigt använd kan tejp däremot vara till mer skada än nytta. Det är viktigt att komma ihåg att bedöma skadans art och omfattning samt att tejp är en del av ett rehabiliteringsprogram, men ersätter det ej.</a:t>
            </a:r>
          </a:p>
          <a:p>
            <a:endParaRPr lang="sv-SE" dirty="0"/>
          </a:p>
        </p:txBody>
      </p:sp>
      <p:pic>
        <p:nvPicPr>
          <p:cNvPr id="4" name="Picture 1" descr="Sidan 1 Rulle"/>
          <p:cNvPicPr>
            <a:picLocks noChangeAspect="1" noChangeArrowheads="1"/>
          </p:cNvPicPr>
          <p:nvPr/>
        </p:nvPicPr>
        <p:blipFill>
          <a:blip r:embed="rId2" cstate="print"/>
          <a:srcRect/>
          <a:stretch>
            <a:fillRect/>
          </a:stretch>
        </p:blipFill>
        <p:spPr bwMode="auto">
          <a:xfrm>
            <a:off x="996970" y="4929437"/>
            <a:ext cx="4636515" cy="1368152"/>
          </a:xfrm>
          <a:prstGeom prst="rect">
            <a:avLst/>
          </a:prstGeom>
          <a:noFill/>
          <a:ln w="9525">
            <a:noFill/>
            <a:miter lim="800000"/>
            <a:headEnd/>
            <a:tailEnd/>
          </a:ln>
        </p:spPr>
      </p:pic>
    </p:spTree>
    <p:extLst>
      <p:ext uri="{BB962C8B-B14F-4D97-AF65-F5344CB8AC3E}">
        <p14:creationId xmlns:p14="http://schemas.microsoft.com/office/powerpoint/2010/main" val="2515891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731838" y="560411"/>
            <a:ext cx="7731938" cy="1039377"/>
          </a:xfrm>
        </p:spPr>
        <p:txBody>
          <a:bodyPr/>
          <a:lstStyle/>
          <a:p>
            <a:r>
              <a:rPr lang="sv-SE" dirty="0"/>
              <a:t>Att tänka på före tejpning</a:t>
            </a:r>
          </a:p>
        </p:txBody>
      </p:sp>
      <p:sp>
        <p:nvSpPr>
          <p:cNvPr id="6" name="Platshållare för innehåll 5"/>
          <p:cNvSpPr>
            <a:spLocks noGrp="1"/>
          </p:cNvSpPr>
          <p:nvPr>
            <p:ph idx="1"/>
          </p:nvPr>
        </p:nvSpPr>
        <p:spPr>
          <a:xfrm>
            <a:off x="731838" y="2055377"/>
            <a:ext cx="7996972" cy="3924300"/>
          </a:xfrm>
        </p:spPr>
        <p:txBody>
          <a:bodyPr/>
          <a:lstStyle/>
          <a:p>
            <a:pPr>
              <a:spcBef>
                <a:spcPts val="1600"/>
              </a:spcBef>
            </a:pPr>
            <a:r>
              <a:rPr lang="sv-SE" dirty="0"/>
              <a:t>Hår bör </a:t>
            </a:r>
            <a:r>
              <a:rPr lang="sv-SE" dirty="0">
                <a:solidFill>
                  <a:srgbClr val="FF0000"/>
                </a:solidFill>
              </a:rPr>
              <a:t>rakas</a:t>
            </a:r>
            <a:r>
              <a:rPr lang="sv-SE" dirty="0"/>
              <a:t> bort.</a:t>
            </a:r>
          </a:p>
          <a:p>
            <a:pPr>
              <a:spcBef>
                <a:spcPts val="1600"/>
              </a:spcBef>
            </a:pPr>
            <a:r>
              <a:rPr lang="sv-SE" dirty="0"/>
              <a:t>Kroppsdelen skall vara </a:t>
            </a:r>
            <a:r>
              <a:rPr lang="sv-SE" dirty="0">
                <a:solidFill>
                  <a:srgbClr val="FF0000"/>
                </a:solidFill>
              </a:rPr>
              <a:t>ren och torr</a:t>
            </a:r>
            <a:r>
              <a:rPr lang="sv-SE" dirty="0"/>
              <a:t>.</a:t>
            </a:r>
          </a:p>
          <a:p>
            <a:pPr>
              <a:spcBef>
                <a:spcPts val="1600"/>
              </a:spcBef>
            </a:pPr>
            <a:r>
              <a:rPr lang="sv-SE" dirty="0"/>
              <a:t>Fråga efter </a:t>
            </a:r>
            <a:r>
              <a:rPr lang="sv-SE" dirty="0">
                <a:solidFill>
                  <a:srgbClr val="FF0000"/>
                </a:solidFill>
              </a:rPr>
              <a:t>överkänslighet</a:t>
            </a:r>
            <a:r>
              <a:rPr lang="sv-SE" dirty="0"/>
              <a:t>.</a:t>
            </a:r>
          </a:p>
          <a:p>
            <a:pPr>
              <a:spcBef>
                <a:spcPts val="1600"/>
              </a:spcBef>
            </a:pPr>
            <a:r>
              <a:rPr lang="sv-SE" dirty="0">
                <a:solidFill>
                  <a:srgbClr val="FF0000"/>
                </a:solidFill>
              </a:rPr>
              <a:t>Placera</a:t>
            </a:r>
            <a:r>
              <a:rPr lang="sv-SE" dirty="0"/>
              <a:t> den del du ska tejpa stabilt och i den position </a:t>
            </a:r>
            <a:br>
              <a:rPr lang="sv-SE" dirty="0"/>
            </a:br>
            <a:r>
              <a:rPr lang="sv-SE" dirty="0"/>
              <a:t>som du vill.</a:t>
            </a:r>
          </a:p>
          <a:p>
            <a:endParaRPr lang="sv-SE" dirty="0"/>
          </a:p>
        </p:txBody>
      </p:sp>
      <p:pic>
        <p:nvPicPr>
          <p:cNvPr id="4" name="Picture 1" descr="Sidan 1 Rulle"/>
          <p:cNvPicPr>
            <a:picLocks noChangeAspect="1" noChangeArrowheads="1"/>
          </p:cNvPicPr>
          <p:nvPr/>
        </p:nvPicPr>
        <p:blipFill>
          <a:blip r:embed="rId2" cstate="print"/>
          <a:srcRect/>
          <a:stretch>
            <a:fillRect/>
          </a:stretch>
        </p:blipFill>
        <p:spPr bwMode="auto">
          <a:xfrm>
            <a:off x="996970" y="4929437"/>
            <a:ext cx="4636515" cy="1368152"/>
          </a:xfrm>
          <a:prstGeom prst="rect">
            <a:avLst/>
          </a:prstGeom>
          <a:noFill/>
          <a:ln w="9525">
            <a:noFill/>
            <a:miter lim="800000"/>
            <a:headEnd/>
            <a:tailEnd/>
          </a:ln>
        </p:spPr>
      </p:pic>
    </p:spTree>
    <p:extLst>
      <p:ext uri="{BB962C8B-B14F-4D97-AF65-F5344CB8AC3E}">
        <p14:creationId xmlns:p14="http://schemas.microsoft.com/office/powerpoint/2010/main" val="908105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p:cNvSpPr>
            <a:spLocks noGrp="1"/>
          </p:cNvSpPr>
          <p:nvPr>
            <p:ph type="title"/>
          </p:nvPr>
        </p:nvSpPr>
        <p:spPr>
          <a:xfrm>
            <a:off x="731838" y="496711"/>
            <a:ext cx="7731938" cy="1039377"/>
          </a:xfrm>
        </p:spPr>
        <p:txBody>
          <a:bodyPr/>
          <a:lstStyle/>
          <a:p>
            <a:r>
              <a:rPr lang="sv-SE" dirty="0"/>
              <a:t>Varningssignaler</a:t>
            </a:r>
          </a:p>
        </p:txBody>
      </p:sp>
      <p:sp>
        <p:nvSpPr>
          <p:cNvPr id="11" name="Platshållare för innehåll 5"/>
          <p:cNvSpPr>
            <a:spLocks noGrp="1"/>
          </p:cNvSpPr>
          <p:nvPr>
            <p:ph idx="1"/>
          </p:nvPr>
        </p:nvSpPr>
        <p:spPr>
          <a:xfrm>
            <a:off x="731838" y="2055377"/>
            <a:ext cx="7996972" cy="3924300"/>
          </a:xfrm>
        </p:spPr>
        <p:txBody>
          <a:bodyPr/>
          <a:lstStyle/>
          <a:p>
            <a:pPr>
              <a:spcBef>
                <a:spcPts val="1600"/>
              </a:spcBef>
            </a:pPr>
            <a:r>
              <a:rPr lang="sv-SE" dirty="0"/>
              <a:t>Ökad smärta</a:t>
            </a:r>
          </a:p>
          <a:p>
            <a:pPr>
              <a:spcBef>
                <a:spcPts val="1600"/>
              </a:spcBef>
            </a:pPr>
            <a:r>
              <a:rPr lang="sv-SE" dirty="0"/>
              <a:t>Klåda</a:t>
            </a:r>
          </a:p>
          <a:p>
            <a:pPr>
              <a:spcBef>
                <a:spcPts val="1600"/>
              </a:spcBef>
            </a:pPr>
            <a:r>
              <a:rPr lang="sv-SE" dirty="0"/>
              <a:t>Nedsatt känsel</a:t>
            </a:r>
          </a:p>
          <a:p>
            <a:pPr>
              <a:spcBef>
                <a:spcPts val="1600"/>
              </a:spcBef>
            </a:pPr>
            <a:r>
              <a:rPr lang="sv-SE" dirty="0"/>
              <a:t>Ökad svullnad</a:t>
            </a:r>
          </a:p>
          <a:p>
            <a:pPr>
              <a:spcBef>
                <a:spcPts val="1600"/>
              </a:spcBef>
            </a:pPr>
            <a:r>
              <a:rPr lang="sv-SE" dirty="0"/>
              <a:t>Missfärgning</a:t>
            </a:r>
          </a:p>
          <a:p>
            <a:endParaRPr lang="sv-SE" dirty="0"/>
          </a:p>
        </p:txBody>
      </p:sp>
    </p:spTree>
    <p:extLst>
      <p:ext uri="{BB962C8B-B14F-4D97-AF65-F5344CB8AC3E}">
        <p14:creationId xmlns:p14="http://schemas.microsoft.com/office/powerpoint/2010/main" val="1449402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p:cNvSpPr>
            <a:spLocks noGrp="1"/>
          </p:cNvSpPr>
          <p:nvPr>
            <p:ph type="title"/>
          </p:nvPr>
        </p:nvSpPr>
        <p:spPr>
          <a:xfrm>
            <a:off x="731838" y="1016000"/>
            <a:ext cx="7731938" cy="1039377"/>
          </a:xfrm>
        </p:spPr>
        <p:txBody>
          <a:bodyPr/>
          <a:lstStyle/>
          <a:p>
            <a:r>
              <a:rPr lang="sv-SE" dirty="0"/>
              <a:t>Filmer på YouTube från SISU</a:t>
            </a:r>
          </a:p>
        </p:txBody>
      </p:sp>
      <p:sp>
        <p:nvSpPr>
          <p:cNvPr id="11" name="Platshållare för innehåll 5"/>
          <p:cNvSpPr>
            <a:spLocks noGrp="1"/>
          </p:cNvSpPr>
          <p:nvPr>
            <p:ph idx="1"/>
          </p:nvPr>
        </p:nvSpPr>
        <p:spPr>
          <a:xfrm>
            <a:off x="731838" y="2055377"/>
            <a:ext cx="7996972" cy="3924300"/>
          </a:xfrm>
        </p:spPr>
        <p:txBody>
          <a:bodyPr/>
          <a:lstStyle/>
          <a:p>
            <a:endParaRPr lang="sv-SE" dirty="0"/>
          </a:p>
        </p:txBody>
      </p:sp>
      <p:sp>
        <p:nvSpPr>
          <p:cNvPr id="3" name="textruta 2">
            <a:extLst>
              <a:ext uri="{FF2B5EF4-FFF2-40B4-BE49-F238E27FC236}">
                <a16:creationId xmlns:a16="http://schemas.microsoft.com/office/drawing/2014/main" id="{ACD5D361-7881-7BDE-AC18-AA3A4C205794}"/>
              </a:ext>
            </a:extLst>
          </p:cNvPr>
          <p:cNvSpPr txBox="1"/>
          <p:nvPr/>
        </p:nvSpPr>
        <p:spPr>
          <a:xfrm>
            <a:off x="907003" y="2721114"/>
            <a:ext cx="4578268" cy="707886"/>
          </a:xfrm>
          <a:prstGeom prst="rect">
            <a:avLst/>
          </a:prstGeom>
          <a:noFill/>
        </p:spPr>
        <p:txBody>
          <a:bodyPr wrap="square">
            <a:spAutoFit/>
          </a:bodyPr>
          <a:lstStyle/>
          <a:p>
            <a:r>
              <a:rPr lang="sv-SE" sz="4000" dirty="0">
                <a:hlinkClick r:id="rId2"/>
              </a:rPr>
              <a:t>Tejpning - YouTube</a:t>
            </a:r>
            <a:endParaRPr lang="sv-SE" sz="4000" dirty="0"/>
          </a:p>
        </p:txBody>
      </p:sp>
    </p:spTree>
    <p:extLst>
      <p:ext uri="{BB962C8B-B14F-4D97-AF65-F5344CB8AC3E}">
        <p14:creationId xmlns:p14="http://schemas.microsoft.com/office/powerpoint/2010/main" val="2364145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p:cNvSpPr>
            <a:spLocks noGrp="1"/>
          </p:cNvSpPr>
          <p:nvPr>
            <p:ph type="title"/>
          </p:nvPr>
        </p:nvSpPr>
        <p:spPr>
          <a:xfrm>
            <a:off x="731838" y="1016000"/>
            <a:ext cx="7731938" cy="1039377"/>
          </a:xfrm>
        </p:spPr>
        <p:txBody>
          <a:bodyPr/>
          <a:lstStyle/>
          <a:p>
            <a:r>
              <a:rPr lang="sv-SE" dirty="0"/>
              <a:t>Axel</a:t>
            </a:r>
          </a:p>
        </p:txBody>
      </p:sp>
      <p:pic>
        <p:nvPicPr>
          <p:cNvPr id="5" name="Picture 2" descr="C:\Users\Niklas\Desktop\Niklas\Bilder tejp\axel 1.jpg"/>
          <p:cNvPicPr>
            <a:picLocks noGrp="1" noChangeAspect="1" noChangeArrowheads="1"/>
          </p:cNvPicPr>
          <p:nvPr>
            <p:ph idx="1"/>
          </p:nvPr>
        </p:nvPicPr>
        <p:blipFill>
          <a:blip r:embed="rId2" cstate="print"/>
          <a:srcRect/>
          <a:stretch>
            <a:fillRect/>
          </a:stretch>
        </p:blipFill>
        <p:spPr bwMode="auto">
          <a:xfrm>
            <a:off x="2730639" y="3267512"/>
            <a:ext cx="3357024" cy="2783532"/>
          </a:xfrm>
          <a:prstGeom prst="rect">
            <a:avLst/>
          </a:prstGeom>
          <a:noFill/>
          <a:ln w="9525">
            <a:noFill/>
            <a:miter lim="800000"/>
            <a:headEnd/>
            <a:tailEnd/>
          </a:ln>
        </p:spPr>
      </p:pic>
      <p:sp>
        <p:nvSpPr>
          <p:cNvPr id="6" name="Platshållare för innehåll 5"/>
          <p:cNvSpPr>
            <a:spLocks noGrp="1"/>
          </p:cNvSpPr>
          <p:nvPr>
            <p:ph idx="1"/>
          </p:nvPr>
        </p:nvSpPr>
        <p:spPr>
          <a:xfrm>
            <a:off x="731838" y="2055377"/>
            <a:ext cx="7996972" cy="1354748"/>
          </a:xfrm>
        </p:spPr>
        <p:txBody>
          <a:bodyPr/>
          <a:lstStyle/>
          <a:p>
            <a:r>
              <a:rPr lang="sv-SE" dirty="0">
                <a:latin typeface="Calibri" pitchFamily="34" charset="0"/>
                <a:cs typeface="Calibri" pitchFamily="34" charset="0"/>
              </a:rPr>
              <a:t>Börja med 3 ankare runt överarmen (1-3) och fortsätt med 3 ankare runt bröstkorg, från ryggraden till </a:t>
            </a:r>
            <a:r>
              <a:rPr lang="sv-SE" dirty="0" err="1">
                <a:latin typeface="Calibri" pitchFamily="34" charset="0"/>
                <a:cs typeface="Calibri" pitchFamily="34" charset="0"/>
              </a:rPr>
              <a:t>bröstenet</a:t>
            </a:r>
            <a:r>
              <a:rPr lang="sv-SE" dirty="0">
                <a:latin typeface="Calibri" pitchFamily="34" charset="0"/>
                <a:cs typeface="Calibri" pitchFamily="34" charset="0"/>
              </a:rPr>
              <a:t> (4-6). Lägg sedan de sista 3 (7-9) från ryggen upp över axeln och ned till bröstet.</a:t>
            </a:r>
          </a:p>
          <a:p>
            <a:endParaRPr lang="sv-SE" dirty="0"/>
          </a:p>
        </p:txBody>
      </p:sp>
    </p:spTree>
    <p:extLst>
      <p:ext uri="{BB962C8B-B14F-4D97-AF65-F5344CB8AC3E}">
        <p14:creationId xmlns:p14="http://schemas.microsoft.com/office/powerpoint/2010/main" val="2151581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p:cNvSpPr>
            <a:spLocks noGrp="1"/>
          </p:cNvSpPr>
          <p:nvPr>
            <p:ph type="title"/>
          </p:nvPr>
        </p:nvSpPr>
        <p:spPr>
          <a:xfrm>
            <a:off x="731838" y="1016000"/>
            <a:ext cx="7731938" cy="1039377"/>
          </a:xfrm>
        </p:spPr>
        <p:txBody>
          <a:bodyPr/>
          <a:lstStyle/>
          <a:p>
            <a:r>
              <a:rPr lang="sv-SE" dirty="0"/>
              <a:t>Axel</a:t>
            </a:r>
          </a:p>
        </p:txBody>
      </p:sp>
      <p:sp>
        <p:nvSpPr>
          <p:cNvPr id="6" name="Platshållare för innehåll 5"/>
          <p:cNvSpPr>
            <a:spLocks noGrp="1"/>
          </p:cNvSpPr>
          <p:nvPr>
            <p:ph idx="1"/>
          </p:nvPr>
        </p:nvSpPr>
        <p:spPr>
          <a:xfrm>
            <a:off x="731838" y="2055377"/>
            <a:ext cx="7996972" cy="1354748"/>
          </a:xfrm>
        </p:spPr>
        <p:txBody>
          <a:bodyPr/>
          <a:lstStyle/>
          <a:p>
            <a:r>
              <a:rPr lang="sv-SE" dirty="0">
                <a:latin typeface="Calibri" pitchFamily="34" charset="0"/>
                <a:cs typeface="Calibri" pitchFamily="34" charset="0"/>
              </a:rPr>
              <a:t>Denna bild visar hur remsorna ser ut på ryggen</a:t>
            </a:r>
          </a:p>
          <a:p>
            <a:endParaRPr lang="sv-SE" dirty="0"/>
          </a:p>
        </p:txBody>
      </p:sp>
      <p:pic>
        <p:nvPicPr>
          <p:cNvPr id="7" name="Picture 3" descr="C:\Users\Niklas\Desktop\Niklas\Bilder tejp\axel 2.jpg"/>
          <p:cNvPicPr>
            <a:picLocks noChangeAspect="1" noChangeArrowheads="1"/>
          </p:cNvPicPr>
          <p:nvPr/>
        </p:nvPicPr>
        <p:blipFill>
          <a:blip r:embed="rId2" cstate="print"/>
          <a:srcRect/>
          <a:stretch>
            <a:fillRect/>
          </a:stretch>
        </p:blipFill>
        <p:spPr bwMode="auto">
          <a:xfrm>
            <a:off x="2727471" y="2801136"/>
            <a:ext cx="3357563" cy="3643313"/>
          </a:xfrm>
          <a:prstGeom prst="rect">
            <a:avLst/>
          </a:prstGeom>
          <a:noFill/>
          <a:ln w="9525">
            <a:noFill/>
            <a:miter lim="800000"/>
            <a:headEnd/>
            <a:tailEnd/>
          </a:ln>
        </p:spPr>
      </p:pic>
    </p:spTree>
    <p:extLst>
      <p:ext uri="{BB962C8B-B14F-4D97-AF65-F5344CB8AC3E}">
        <p14:creationId xmlns:p14="http://schemas.microsoft.com/office/powerpoint/2010/main" val="2529728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p:cNvSpPr>
            <a:spLocks noGrp="1"/>
          </p:cNvSpPr>
          <p:nvPr>
            <p:ph type="title"/>
          </p:nvPr>
        </p:nvSpPr>
        <p:spPr>
          <a:xfrm>
            <a:off x="731838" y="1016000"/>
            <a:ext cx="7731938" cy="1039377"/>
          </a:xfrm>
        </p:spPr>
        <p:txBody>
          <a:bodyPr/>
          <a:lstStyle/>
          <a:p>
            <a:r>
              <a:rPr lang="sv-SE" dirty="0"/>
              <a:t>Axel</a:t>
            </a:r>
          </a:p>
        </p:txBody>
      </p:sp>
      <p:sp>
        <p:nvSpPr>
          <p:cNvPr id="6" name="Platshållare för innehåll 5"/>
          <p:cNvSpPr>
            <a:spLocks noGrp="1"/>
          </p:cNvSpPr>
          <p:nvPr>
            <p:ph idx="1"/>
          </p:nvPr>
        </p:nvSpPr>
        <p:spPr>
          <a:xfrm>
            <a:off x="731838" y="2055377"/>
            <a:ext cx="7996972" cy="1354748"/>
          </a:xfrm>
        </p:spPr>
        <p:txBody>
          <a:bodyPr/>
          <a:lstStyle/>
          <a:p>
            <a:r>
              <a:rPr lang="sv-SE" dirty="0">
                <a:latin typeface="Calibri" pitchFamily="34" charset="0"/>
                <a:cs typeface="Calibri" pitchFamily="34" charset="0"/>
              </a:rPr>
              <a:t>Fortsätt med 6 remsor som börjar nere på underarmen och går upp till axeln (10-15). OBS! Innan dessa remsor appliceras skall axeln lyftas </a:t>
            </a:r>
            <a:r>
              <a:rPr lang="sv-SE" dirty="0" err="1">
                <a:latin typeface="Calibri" pitchFamily="34" charset="0"/>
                <a:cs typeface="Calibri" pitchFamily="34" charset="0"/>
              </a:rPr>
              <a:t>uåå</a:t>
            </a:r>
            <a:r>
              <a:rPr lang="sv-SE" dirty="0">
                <a:latin typeface="Calibri" pitchFamily="34" charset="0"/>
                <a:cs typeface="Calibri" pitchFamily="34" charset="0"/>
              </a:rPr>
              <a:t> ca 2 cm och hållas kvar </a:t>
            </a:r>
            <a:r>
              <a:rPr lang="sv-SE" dirty="0" err="1">
                <a:latin typeface="Calibri" pitchFamily="34" charset="0"/>
                <a:cs typeface="Calibri" pitchFamily="34" charset="0"/>
              </a:rPr>
              <a:t>idetta</a:t>
            </a:r>
            <a:r>
              <a:rPr lang="sv-SE" dirty="0">
                <a:latin typeface="Calibri" pitchFamily="34" charset="0"/>
                <a:cs typeface="Calibri" pitchFamily="34" charset="0"/>
              </a:rPr>
              <a:t> läge tills alla remsor lagts och låsts fast. För att få max stöd och </a:t>
            </a:r>
            <a:r>
              <a:rPr lang="sv-SE" dirty="0" err="1">
                <a:latin typeface="Calibri" pitchFamily="34" charset="0"/>
                <a:cs typeface="Calibri" pitchFamily="34" charset="0"/>
              </a:rPr>
              <a:t>stabioiseing</a:t>
            </a:r>
            <a:r>
              <a:rPr lang="sv-SE" dirty="0">
                <a:latin typeface="Calibri" pitchFamily="34" charset="0"/>
                <a:cs typeface="Calibri" pitchFamily="34" charset="0"/>
              </a:rPr>
              <a:t> av AC-leden.</a:t>
            </a:r>
          </a:p>
          <a:p>
            <a:endParaRPr lang="sv-SE" dirty="0"/>
          </a:p>
        </p:txBody>
      </p:sp>
      <p:pic>
        <p:nvPicPr>
          <p:cNvPr id="8" name="Picture 3" descr="C:\Users\Niklas\Desktop\Niklas\Bilder tejp\Axel 3.jpg"/>
          <p:cNvPicPr>
            <a:picLocks noChangeAspect="1" noChangeArrowheads="1"/>
          </p:cNvPicPr>
          <p:nvPr/>
        </p:nvPicPr>
        <p:blipFill>
          <a:blip r:embed="rId2" cstate="print"/>
          <a:srcRect/>
          <a:stretch>
            <a:fillRect/>
          </a:stretch>
        </p:blipFill>
        <p:spPr bwMode="auto">
          <a:xfrm>
            <a:off x="3468219" y="3594682"/>
            <a:ext cx="2693478" cy="2691084"/>
          </a:xfrm>
          <a:prstGeom prst="rect">
            <a:avLst/>
          </a:prstGeom>
          <a:noFill/>
          <a:ln w="9525">
            <a:noFill/>
            <a:miter lim="800000"/>
            <a:headEnd/>
            <a:tailEnd/>
          </a:ln>
        </p:spPr>
      </p:pic>
    </p:spTree>
    <p:extLst>
      <p:ext uri="{BB962C8B-B14F-4D97-AF65-F5344CB8AC3E}">
        <p14:creationId xmlns:p14="http://schemas.microsoft.com/office/powerpoint/2010/main" val="228287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728368" y="1016000"/>
            <a:ext cx="6427343" cy="1044575"/>
          </a:xfrm>
        </p:spPr>
        <p:txBody>
          <a:bodyPr/>
          <a:lstStyle/>
          <a:p>
            <a:r>
              <a:rPr lang="sv-SE" dirty="0"/>
              <a:t>Akut omhändertagande av idrottsskada</a:t>
            </a:r>
          </a:p>
        </p:txBody>
      </p:sp>
      <p:sp>
        <p:nvSpPr>
          <p:cNvPr id="6" name="Platshållare för innehåll 5"/>
          <p:cNvSpPr>
            <a:spLocks noGrp="1"/>
          </p:cNvSpPr>
          <p:nvPr>
            <p:ph type="body" sz="quarter" idx="13"/>
          </p:nvPr>
        </p:nvSpPr>
        <p:spPr/>
        <p:txBody>
          <a:bodyPr/>
          <a:lstStyle/>
          <a:p>
            <a:pPr marL="274320" indent="-274320" fontAlgn="auto">
              <a:spcAft>
                <a:spcPts val="0"/>
              </a:spcAft>
              <a:buNone/>
              <a:defRPr/>
            </a:pPr>
            <a:r>
              <a:rPr lang="sv-SE" b="1" dirty="0">
                <a:latin typeface="+mj-lt"/>
              </a:rPr>
              <a:t>Är det något som Ni vill ta upp?/Förväntningar </a:t>
            </a:r>
          </a:p>
          <a:p>
            <a:endParaRPr lang="sv-SE" dirty="0"/>
          </a:p>
        </p:txBody>
      </p:sp>
    </p:spTree>
    <p:extLst>
      <p:ext uri="{BB962C8B-B14F-4D97-AF65-F5344CB8AC3E}">
        <p14:creationId xmlns:p14="http://schemas.microsoft.com/office/powerpoint/2010/main" val="492389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p:cNvSpPr>
            <a:spLocks noGrp="1"/>
          </p:cNvSpPr>
          <p:nvPr>
            <p:ph type="title"/>
          </p:nvPr>
        </p:nvSpPr>
        <p:spPr>
          <a:xfrm>
            <a:off x="731838" y="1016000"/>
            <a:ext cx="7731938" cy="1039377"/>
          </a:xfrm>
        </p:spPr>
        <p:txBody>
          <a:bodyPr/>
          <a:lstStyle/>
          <a:p>
            <a:r>
              <a:rPr lang="sv-SE" dirty="0"/>
              <a:t>Axel</a:t>
            </a:r>
          </a:p>
        </p:txBody>
      </p:sp>
      <p:sp>
        <p:nvSpPr>
          <p:cNvPr id="6" name="Platshållare för innehåll 5"/>
          <p:cNvSpPr>
            <a:spLocks noGrp="1"/>
          </p:cNvSpPr>
          <p:nvPr>
            <p:ph idx="1"/>
          </p:nvPr>
        </p:nvSpPr>
        <p:spPr>
          <a:xfrm>
            <a:off x="731838" y="2055377"/>
            <a:ext cx="7996972" cy="1354748"/>
          </a:xfrm>
        </p:spPr>
        <p:txBody>
          <a:bodyPr/>
          <a:lstStyle/>
          <a:p>
            <a:r>
              <a:rPr lang="sv-SE" dirty="0">
                <a:latin typeface="Calibri" pitchFamily="34" charset="0"/>
                <a:cs typeface="Calibri" pitchFamily="34" charset="0"/>
              </a:rPr>
              <a:t>När dessa 6 remsor applicerats ska de fästas med låsremsor. Börja med att låsa axelremsorna genom att lägga 4 låsremsor från ryggen över axeln ned till bröstet (16-18). Nästa låsning är de remsor som går från ryggen runt fram till bröstet (20-23). De sista blir de som åser fast remsorna på överarmen (24-28).</a:t>
            </a:r>
          </a:p>
          <a:p>
            <a:endParaRPr lang="sv-SE" dirty="0"/>
          </a:p>
        </p:txBody>
      </p:sp>
      <p:pic>
        <p:nvPicPr>
          <p:cNvPr id="7" name="Picture 2" descr="C:\Users\Niklas\Desktop\Niklas\Bilder tejp\Axel 4.jpg"/>
          <p:cNvPicPr>
            <a:picLocks noChangeAspect="1" noChangeArrowheads="1"/>
          </p:cNvPicPr>
          <p:nvPr/>
        </p:nvPicPr>
        <p:blipFill>
          <a:blip r:embed="rId2" cstate="print"/>
          <a:srcRect/>
          <a:stretch>
            <a:fillRect/>
          </a:stretch>
        </p:blipFill>
        <p:spPr bwMode="auto">
          <a:xfrm>
            <a:off x="3552736" y="3819073"/>
            <a:ext cx="2782637" cy="2520124"/>
          </a:xfrm>
          <a:prstGeom prst="rect">
            <a:avLst/>
          </a:prstGeom>
          <a:noFill/>
          <a:ln w="9525">
            <a:noFill/>
            <a:miter lim="800000"/>
            <a:headEnd/>
            <a:tailEnd/>
          </a:ln>
        </p:spPr>
      </p:pic>
    </p:spTree>
    <p:extLst>
      <p:ext uri="{BB962C8B-B14F-4D97-AF65-F5344CB8AC3E}">
        <p14:creationId xmlns:p14="http://schemas.microsoft.com/office/powerpoint/2010/main" val="2008915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p:cNvSpPr>
            <a:spLocks noGrp="1"/>
          </p:cNvSpPr>
          <p:nvPr>
            <p:ph type="title"/>
          </p:nvPr>
        </p:nvSpPr>
        <p:spPr>
          <a:xfrm>
            <a:off x="731838" y="1016000"/>
            <a:ext cx="7731938" cy="1039377"/>
          </a:xfrm>
        </p:spPr>
        <p:txBody>
          <a:bodyPr/>
          <a:lstStyle/>
          <a:p>
            <a:r>
              <a:rPr lang="sv-SE" dirty="0"/>
              <a:t>Axel</a:t>
            </a:r>
          </a:p>
        </p:txBody>
      </p:sp>
      <p:sp>
        <p:nvSpPr>
          <p:cNvPr id="6" name="Platshållare för innehåll 5"/>
          <p:cNvSpPr>
            <a:spLocks noGrp="1"/>
          </p:cNvSpPr>
          <p:nvPr>
            <p:ph idx="1"/>
          </p:nvPr>
        </p:nvSpPr>
        <p:spPr>
          <a:xfrm>
            <a:off x="731838" y="2055377"/>
            <a:ext cx="7996972" cy="1354748"/>
          </a:xfrm>
        </p:spPr>
        <p:txBody>
          <a:bodyPr/>
          <a:lstStyle/>
          <a:p>
            <a:r>
              <a:rPr lang="sv-SE" dirty="0">
                <a:latin typeface="Calibri" pitchFamily="34" charset="0"/>
                <a:cs typeface="Calibri" pitchFamily="34" charset="0"/>
              </a:rPr>
              <a:t>Denna bild visar en extra låsning som kan göras baktill på ryggen, för att remsorna inte ska släppa</a:t>
            </a:r>
          </a:p>
          <a:p>
            <a:endParaRPr lang="sv-SE" dirty="0"/>
          </a:p>
        </p:txBody>
      </p:sp>
      <p:pic>
        <p:nvPicPr>
          <p:cNvPr id="8" name="Picture 2" descr="C:\Users\Niklas\Desktop\Niklas\Bilder tejp\Axel 5.jpg"/>
          <p:cNvPicPr>
            <a:picLocks noChangeAspect="1" noChangeArrowheads="1"/>
          </p:cNvPicPr>
          <p:nvPr/>
        </p:nvPicPr>
        <p:blipFill>
          <a:blip r:embed="rId2" cstate="print"/>
          <a:srcRect/>
          <a:stretch>
            <a:fillRect/>
          </a:stretch>
        </p:blipFill>
        <p:spPr bwMode="auto">
          <a:xfrm>
            <a:off x="4145342" y="2843052"/>
            <a:ext cx="3643312" cy="3589338"/>
          </a:xfrm>
          <a:prstGeom prst="rect">
            <a:avLst/>
          </a:prstGeom>
          <a:noFill/>
          <a:ln w="9525">
            <a:noFill/>
            <a:miter lim="800000"/>
            <a:headEnd/>
            <a:tailEnd/>
          </a:ln>
        </p:spPr>
      </p:pic>
    </p:spTree>
    <p:extLst>
      <p:ext uri="{BB962C8B-B14F-4D97-AF65-F5344CB8AC3E}">
        <p14:creationId xmlns:p14="http://schemas.microsoft.com/office/powerpoint/2010/main" val="1901788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p:cNvSpPr>
            <a:spLocks noGrp="1"/>
          </p:cNvSpPr>
          <p:nvPr>
            <p:ph type="title"/>
          </p:nvPr>
        </p:nvSpPr>
        <p:spPr>
          <a:xfrm>
            <a:off x="731838" y="1016000"/>
            <a:ext cx="7731938" cy="1039377"/>
          </a:xfrm>
        </p:spPr>
        <p:txBody>
          <a:bodyPr/>
          <a:lstStyle/>
          <a:p>
            <a:r>
              <a:rPr lang="sv-SE" dirty="0"/>
              <a:t>Axel</a:t>
            </a:r>
          </a:p>
        </p:txBody>
      </p:sp>
      <p:sp>
        <p:nvSpPr>
          <p:cNvPr id="6" name="Platshållare för innehåll 5"/>
          <p:cNvSpPr>
            <a:spLocks noGrp="1"/>
          </p:cNvSpPr>
          <p:nvPr>
            <p:ph idx="1"/>
          </p:nvPr>
        </p:nvSpPr>
        <p:spPr>
          <a:xfrm>
            <a:off x="731838" y="2055377"/>
            <a:ext cx="7996972" cy="1354748"/>
          </a:xfrm>
        </p:spPr>
        <p:txBody>
          <a:bodyPr/>
          <a:lstStyle/>
          <a:p>
            <a:r>
              <a:rPr lang="sv-SE" dirty="0">
                <a:latin typeface="Calibri" pitchFamily="34" charset="0"/>
                <a:cs typeface="Calibri" pitchFamily="34" charset="0"/>
              </a:rPr>
              <a:t>Ytterligare låsning kan göras med en elastisk tejp</a:t>
            </a:r>
          </a:p>
          <a:p>
            <a:endParaRPr lang="sv-SE" dirty="0"/>
          </a:p>
        </p:txBody>
      </p:sp>
      <p:pic>
        <p:nvPicPr>
          <p:cNvPr id="7" name="Picture 2" descr="C:\Users\Niklas\Desktop\Niklas\Bilder tejp\Axel 6.jpg"/>
          <p:cNvPicPr>
            <a:picLocks noChangeAspect="1" noChangeArrowheads="1"/>
          </p:cNvPicPr>
          <p:nvPr/>
        </p:nvPicPr>
        <p:blipFill>
          <a:blip r:embed="rId2" cstate="print"/>
          <a:srcRect/>
          <a:stretch>
            <a:fillRect/>
          </a:stretch>
        </p:blipFill>
        <p:spPr bwMode="auto">
          <a:xfrm>
            <a:off x="3083479" y="2687623"/>
            <a:ext cx="4143375" cy="3857625"/>
          </a:xfrm>
          <a:prstGeom prst="rect">
            <a:avLst/>
          </a:prstGeom>
          <a:noFill/>
          <a:ln w="9525">
            <a:noFill/>
            <a:miter lim="800000"/>
            <a:headEnd/>
            <a:tailEnd/>
          </a:ln>
        </p:spPr>
      </p:pic>
    </p:spTree>
    <p:extLst>
      <p:ext uri="{BB962C8B-B14F-4D97-AF65-F5344CB8AC3E}">
        <p14:creationId xmlns:p14="http://schemas.microsoft.com/office/powerpoint/2010/main" val="17824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p:cNvSpPr>
            <a:spLocks noGrp="1"/>
          </p:cNvSpPr>
          <p:nvPr>
            <p:ph type="title"/>
          </p:nvPr>
        </p:nvSpPr>
        <p:spPr>
          <a:xfrm>
            <a:off x="725689" y="100002"/>
            <a:ext cx="7731938" cy="1039377"/>
          </a:xfrm>
        </p:spPr>
        <p:txBody>
          <a:bodyPr/>
          <a:lstStyle/>
          <a:p>
            <a:endParaRPr lang="sv-SE" dirty="0"/>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7796" y="908720"/>
            <a:ext cx="4967096" cy="5184576"/>
          </a:xfrm>
          <a:prstGeom prst="rect">
            <a:avLst/>
          </a:prstGeom>
        </p:spPr>
      </p:pic>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spTree>
    <p:extLst>
      <p:ext uri="{BB962C8B-B14F-4D97-AF65-F5344CB8AC3E}">
        <p14:creationId xmlns:p14="http://schemas.microsoft.com/office/powerpoint/2010/main" val="1955245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p:cNvSpPr>
            <a:spLocks noGrp="1"/>
          </p:cNvSpPr>
          <p:nvPr>
            <p:ph type="title"/>
          </p:nvPr>
        </p:nvSpPr>
        <p:spPr>
          <a:xfrm>
            <a:off x="725689" y="100002"/>
            <a:ext cx="7731938" cy="1039377"/>
          </a:xfrm>
        </p:spPr>
        <p:txBody>
          <a:bodyPr/>
          <a:lstStyle/>
          <a:p>
            <a:endParaRPr lang="sv-SE" dirty="0"/>
          </a:p>
        </p:txBody>
      </p:sp>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077" y="788968"/>
            <a:ext cx="5267492" cy="4935648"/>
          </a:xfrm>
          <a:prstGeom prst="rect">
            <a:avLst/>
          </a:prstGeom>
        </p:spPr>
      </p:pic>
    </p:spTree>
    <p:extLst>
      <p:ext uri="{BB962C8B-B14F-4D97-AF65-F5344CB8AC3E}">
        <p14:creationId xmlns:p14="http://schemas.microsoft.com/office/powerpoint/2010/main" val="20311287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3" y="1171568"/>
            <a:ext cx="6060068" cy="4633696"/>
          </a:xfrm>
          <a:prstGeom prst="rect">
            <a:avLst/>
          </a:prstGeom>
        </p:spPr>
      </p:pic>
    </p:spTree>
    <p:extLst>
      <p:ext uri="{BB962C8B-B14F-4D97-AF65-F5344CB8AC3E}">
        <p14:creationId xmlns:p14="http://schemas.microsoft.com/office/powerpoint/2010/main" val="34046530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451" y="980728"/>
            <a:ext cx="4829121" cy="5040560"/>
          </a:xfrm>
          <a:prstGeom prst="rect">
            <a:avLst/>
          </a:prstGeom>
        </p:spPr>
      </p:pic>
    </p:spTree>
    <p:extLst>
      <p:ext uri="{BB962C8B-B14F-4D97-AF65-F5344CB8AC3E}">
        <p14:creationId xmlns:p14="http://schemas.microsoft.com/office/powerpoint/2010/main" val="954378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5529" y="836712"/>
            <a:ext cx="4363294" cy="5472607"/>
          </a:xfrm>
          <a:prstGeom prst="rect">
            <a:avLst/>
          </a:prstGeom>
        </p:spPr>
      </p:pic>
    </p:spTree>
    <p:extLst>
      <p:ext uri="{BB962C8B-B14F-4D97-AF65-F5344CB8AC3E}">
        <p14:creationId xmlns:p14="http://schemas.microsoft.com/office/powerpoint/2010/main" val="2217724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9675" y="947924"/>
            <a:ext cx="4771246" cy="5217380"/>
          </a:xfrm>
          <a:prstGeom prst="rect">
            <a:avLst/>
          </a:prstGeom>
        </p:spPr>
      </p:pic>
    </p:spTree>
    <p:extLst>
      <p:ext uri="{BB962C8B-B14F-4D97-AF65-F5344CB8AC3E}">
        <p14:creationId xmlns:p14="http://schemas.microsoft.com/office/powerpoint/2010/main" val="1184439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926" y="836712"/>
            <a:ext cx="4753164" cy="5184575"/>
          </a:xfrm>
          <a:prstGeom prst="rect">
            <a:avLst/>
          </a:prstGeom>
        </p:spPr>
      </p:pic>
    </p:spTree>
    <p:extLst>
      <p:ext uri="{BB962C8B-B14F-4D97-AF65-F5344CB8AC3E}">
        <p14:creationId xmlns:p14="http://schemas.microsoft.com/office/powerpoint/2010/main" val="57082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Rätt kommunikation är viktig</a:t>
            </a:r>
          </a:p>
        </p:txBody>
      </p:sp>
      <p:sp>
        <p:nvSpPr>
          <p:cNvPr id="4" name="Platshållare för text 2"/>
          <p:cNvSpPr txBox="1">
            <a:spLocks/>
          </p:cNvSpPr>
          <p:nvPr/>
        </p:nvSpPr>
        <p:spPr>
          <a:xfrm>
            <a:off x="350713" y="2773432"/>
            <a:ext cx="8280524" cy="4464496"/>
          </a:xfrm>
          <a:prstGeom prst="rect">
            <a:avLst/>
          </a:prstGeom>
        </p:spPr>
        <p:txBody>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 typeface="Arial" panose="020B0604020202020204" pitchFamily="34" charset="0"/>
              <a:buNone/>
            </a:pPr>
            <a:r>
              <a:rPr lang="sv-SE" sz="2400" b="1" dirty="0"/>
              <a:t>Läkare/Rehab</a:t>
            </a:r>
            <a:r>
              <a:rPr lang="sv-SE" sz="2400" dirty="0"/>
              <a:t>			</a:t>
            </a:r>
            <a:r>
              <a:rPr lang="sv-SE" sz="2400" b="1" dirty="0" err="1"/>
              <a:t>Fystränare</a:t>
            </a:r>
            <a:r>
              <a:rPr lang="sv-SE" sz="2400" dirty="0"/>
              <a:t> 	</a:t>
            </a:r>
          </a:p>
          <a:p>
            <a:pPr>
              <a:lnSpc>
                <a:spcPct val="90000"/>
              </a:lnSpc>
              <a:buFont typeface="Arial" panose="020B0604020202020204" pitchFamily="34" charset="0"/>
              <a:buNone/>
            </a:pPr>
            <a:endParaRPr lang="sv-SE" sz="2400" b="1" dirty="0"/>
          </a:p>
          <a:p>
            <a:pPr>
              <a:lnSpc>
                <a:spcPct val="90000"/>
              </a:lnSpc>
              <a:buFont typeface="Arial" panose="020B0604020202020204" pitchFamily="34" charset="0"/>
              <a:buNone/>
            </a:pPr>
            <a:endParaRPr lang="sv-SE" sz="2400" b="1" dirty="0"/>
          </a:p>
          <a:p>
            <a:pPr>
              <a:lnSpc>
                <a:spcPct val="90000"/>
              </a:lnSpc>
              <a:buFont typeface="Arial" panose="020B0604020202020204" pitchFamily="34" charset="0"/>
              <a:buNone/>
            </a:pPr>
            <a:endParaRPr lang="sv-SE" sz="2400" b="1" dirty="0"/>
          </a:p>
          <a:p>
            <a:pPr>
              <a:lnSpc>
                <a:spcPct val="90000"/>
              </a:lnSpc>
              <a:buFont typeface="Arial" panose="020B0604020202020204" pitchFamily="34" charset="0"/>
              <a:buNone/>
            </a:pPr>
            <a:r>
              <a:rPr lang="sv-SE" sz="2400" b="1" dirty="0"/>
              <a:t>Tränare </a:t>
            </a:r>
            <a:r>
              <a:rPr lang="sv-SE" sz="2400" dirty="0"/>
              <a:t>				</a:t>
            </a:r>
            <a:r>
              <a:rPr lang="sv-SE" sz="2400" b="1" dirty="0"/>
              <a:t>Aktiva</a:t>
            </a:r>
          </a:p>
          <a:p>
            <a:pPr>
              <a:lnSpc>
                <a:spcPct val="90000"/>
              </a:lnSpc>
              <a:buFont typeface="Arial" panose="020B0604020202020204" pitchFamily="34" charset="0"/>
              <a:buNone/>
            </a:pPr>
            <a:r>
              <a:rPr lang="sv-SE" sz="2400" dirty="0"/>
              <a:t>				</a:t>
            </a:r>
          </a:p>
          <a:p>
            <a:pPr>
              <a:lnSpc>
                <a:spcPct val="90000"/>
              </a:lnSpc>
              <a:buFont typeface="Arial" panose="020B0604020202020204" pitchFamily="34" charset="0"/>
              <a:buNone/>
            </a:pPr>
            <a:r>
              <a:rPr lang="sv-SE" sz="2400" b="1" dirty="0"/>
              <a:t>		</a:t>
            </a:r>
            <a:endParaRPr lang="sv-SE" dirty="0"/>
          </a:p>
        </p:txBody>
      </p:sp>
      <p:sp>
        <p:nvSpPr>
          <p:cNvPr id="5" name="Line 11"/>
          <p:cNvSpPr>
            <a:spLocks noChangeShapeType="1"/>
          </p:cNvSpPr>
          <p:nvPr/>
        </p:nvSpPr>
        <p:spPr bwMode="auto">
          <a:xfrm flipH="1">
            <a:off x="2522747" y="3078854"/>
            <a:ext cx="2376264" cy="447"/>
          </a:xfrm>
          <a:prstGeom prst="line">
            <a:avLst/>
          </a:prstGeom>
          <a:noFill/>
          <a:ln w="9525">
            <a:solidFill>
              <a:schemeClr val="tx1"/>
            </a:solidFill>
            <a:round/>
            <a:headEnd/>
            <a:tailEnd type="triangle" w="med" len="med"/>
          </a:ln>
        </p:spPr>
        <p:txBody>
          <a:bodyPr/>
          <a:lstStyle/>
          <a:p>
            <a:endParaRPr lang="sv-SE"/>
          </a:p>
        </p:txBody>
      </p:sp>
      <p:sp>
        <p:nvSpPr>
          <p:cNvPr id="6" name="Line 12"/>
          <p:cNvSpPr>
            <a:spLocks noChangeShapeType="1"/>
          </p:cNvSpPr>
          <p:nvPr/>
        </p:nvSpPr>
        <p:spPr bwMode="auto">
          <a:xfrm>
            <a:off x="2522747" y="2934838"/>
            <a:ext cx="2376264" cy="0"/>
          </a:xfrm>
          <a:prstGeom prst="line">
            <a:avLst/>
          </a:prstGeom>
          <a:noFill/>
          <a:ln w="9525">
            <a:solidFill>
              <a:schemeClr val="tx1"/>
            </a:solidFill>
            <a:round/>
            <a:headEnd/>
            <a:tailEnd type="triangle" w="med" len="med"/>
          </a:ln>
        </p:spPr>
        <p:txBody>
          <a:bodyPr/>
          <a:lstStyle/>
          <a:p>
            <a:endParaRPr lang="sv-SE"/>
          </a:p>
        </p:txBody>
      </p:sp>
      <p:sp>
        <p:nvSpPr>
          <p:cNvPr id="7" name="Line 13"/>
          <p:cNvSpPr>
            <a:spLocks noChangeShapeType="1"/>
          </p:cNvSpPr>
          <p:nvPr/>
        </p:nvSpPr>
        <p:spPr bwMode="auto">
          <a:xfrm flipV="1">
            <a:off x="1814176" y="3187311"/>
            <a:ext cx="2986870" cy="1462343"/>
          </a:xfrm>
          <a:prstGeom prst="line">
            <a:avLst/>
          </a:prstGeom>
          <a:noFill/>
          <a:ln w="9525">
            <a:solidFill>
              <a:schemeClr val="tx1"/>
            </a:solidFill>
            <a:round/>
            <a:headEnd/>
            <a:tailEnd type="triangle" w="med" len="med"/>
          </a:ln>
        </p:spPr>
        <p:txBody>
          <a:bodyPr/>
          <a:lstStyle/>
          <a:p>
            <a:endParaRPr lang="sv-SE"/>
          </a:p>
        </p:txBody>
      </p:sp>
      <p:sp>
        <p:nvSpPr>
          <p:cNvPr id="8" name="Line 14"/>
          <p:cNvSpPr>
            <a:spLocks noChangeShapeType="1"/>
          </p:cNvSpPr>
          <p:nvPr/>
        </p:nvSpPr>
        <p:spPr bwMode="auto">
          <a:xfrm flipH="1">
            <a:off x="1907853" y="3331328"/>
            <a:ext cx="2893193" cy="1514850"/>
          </a:xfrm>
          <a:prstGeom prst="line">
            <a:avLst/>
          </a:prstGeom>
          <a:noFill/>
          <a:ln w="9525">
            <a:solidFill>
              <a:schemeClr val="tx1"/>
            </a:solidFill>
            <a:round/>
            <a:headEnd/>
            <a:tailEnd type="triangle" w="med" len="med"/>
          </a:ln>
        </p:spPr>
        <p:txBody>
          <a:bodyPr/>
          <a:lstStyle/>
          <a:p>
            <a:endParaRPr lang="sv-SE"/>
          </a:p>
        </p:txBody>
      </p:sp>
      <p:sp>
        <p:nvSpPr>
          <p:cNvPr id="9" name="Line 6"/>
          <p:cNvSpPr>
            <a:spLocks noChangeShapeType="1"/>
          </p:cNvSpPr>
          <p:nvPr/>
        </p:nvSpPr>
        <p:spPr bwMode="auto">
          <a:xfrm>
            <a:off x="2340940" y="3209749"/>
            <a:ext cx="2698095" cy="1439905"/>
          </a:xfrm>
          <a:prstGeom prst="line">
            <a:avLst/>
          </a:prstGeom>
          <a:noFill/>
          <a:ln w="9525">
            <a:solidFill>
              <a:schemeClr val="tx1"/>
            </a:solidFill>
            <a:round/>
            <a:headEnd/>
            <a:tailEnd type="triangle" w="med" len="med"/>
          </a:ln>
        </p:spPr>
        <p:txBody>
          <a:bodyPr/>
          <a:lstStyle/>
          <a:p>
            <a:endParaRPr lang="sv-SE"/>
          </a:p>
        </p:txBody>
      </p:sp>
      <p:sp>
        <p:nvSpPr>
          <p:cNvPr id="10" name="Line 10"/>
          <p:cNvSpPr>
            <a:spLocks noChangeShapeType="1"/>
          </p:cNvSpPr>
          <p:nvPr/>
        </p:nvSpPr>
        <p:spPr bwMode="auto">
          <a:xfrm flipH="1" flipV="1">
            <a:off x="2052166" y="3269559"/>
            <a:ext cx="2748880" cy="1501674"/>
          </a:xfrm>
          <a:prstGeom prst="line">
            <a:avLst/>
          </a:prstGeom>
          <a:noFill/>
          <a:ln w="9525">
            <a:solidFill>
              <a:schemeClr val="tx1"/>
            </a:solidFill>
            <a:round/>
            <a:headEnd/>
            <a:tailEnd type="triangle" w="med" len="med"/>
          </a:ln>
        </p:spPr>
        <p:txBody>
          <a:bodyPr/>
          <a:lstStyle/>
          <a:p>
            <a:endParaRPr lang="sv-SE"/>
          </a:p>
        </p:txBody>
      </p:sp>
      <p:sp>
        <p:nvSpPr>
          <p:cNvPr id="11" name="Line 5"/>
          <p:cNvSpPr>
            <a:spLocks noChangeShapeType="1"/>
          </p:cNvSpPr>
          <p:nvPr/>
        </p:nvSpPr>
        <p:spPr bwMode="auto">
          <a:xfrm flipH="1">
            <a:off x="5327809" y="3269559"/>
            <a:ext cx="36725" cy="1501674"/>
          </a:xfrm>
          <a:prstGeom prst="line">
            <a:avLst/>
          </a:prstGeom>
          <a:noFill/>
          <a:ln w="9525">
            <a:solidFill>
              <a:schemeClr val="tx1"/>
            </a:solidFill>
            <a:round/>
            <a:headEnd/>
            <a:tailEnd type="triangle" w="med" len="med"/>
          </a:ln>
        </p:spPr>
        <p:txBody>
          <a:bodyPr/>
          <a:lstStyle/>
          <a:p>
            <a:endParaRPr lang="sv-SE"/>
          </a:p>
        </p:txBody>
      </p:sp>
      <p:sp>
        <p:nvSpPr>
          <p:cNvPr id="12" name="Line 8"/>
          <p:cNvSpPr>
            <a:spLocks noChangeShapeType="1"/>
          </p:cNvSpPr>
          <p:nvPr/>
        </p:nvSpPr>
        <p:spPr bwMode="auto">
          <a:xfrm flipV="1">
            <a:off x="5488434" y="3269558"/>
            <a:ext cx="20413" cy="1501674"/>
          </a:xfrm>
          <a:prstGeom prst="line">
            <a:avLst/>
          </a:prstGeom>
          <a:noFill/>
          <a:ln w="9525">
            <a:solidFill>
              <a:schemeClr val="tx1"/>
            </a:solidFill>
            <a:round/>
            <a:headEnd/>
            <a:tailEnd type="triangle" w="med" len="med"/>
          </a:ln>
        </p:spPr>
        <p:txBody>
          <a:bodyPr/>
          <a:lstStyle/>
          <a:p>
            <a:endParaRPr lang="sv-SE"/>
          </a:p>
        </p:txBody>
      </p:sp>
      <p:sp>
        <p:nvSpPr>
          <p:cNvPr id="13" name="Line 5"/>
          <p:cNvSpPr>
            <a:spLocks noChangeShapeType="1"/>
          </p:cNvSpPr>
          <p:nvPr/>
        </p:nvSpPr>
        <p:spPr bwMode="auto">
          <a:xfrm>
            <a:off x="982474" y="3258501"/>
            <a:ext cx="20413" cy="1587676"/>
          </a:xfrm>
          <a:prstGeom prst="line">
            <a:avLst/>
          </a:prstGeom>
          <a:noFill/>
          <a:ln w="9525">
            <a:solidFill>
              <a:schemeClr val="tx1"/>
            </a:solidFill>
            <a:round/>
            <a:headEnd/>
            <a:tailEnd type="triangle" w="med" len="med"/>
          </a:ln>
        </p:spPr>
        <p:txBody>
          <a:bodyPr/>
          <a:lstStyle/>
          <a:p>
            <a:endParaRPr lang="sv-SE"/>
          </a:p>
        </p:txBody>
      </p:sp>
      <p:sp>
        <p:nvSpPr>
          <p:cNvPr id="14" name="Line 8"/>
          <p:cNvSpPr>
            <a:spLocks noChangeShapeType="1"/>
          </p:cNvSpPr>
          <p:nvPr/>
        </p:nvSpPr>
        <p:spPr bwMode="auto">
          <a:xfrm flipV="1">
            <a:off x="1126788" y="3258500"/>
            <a:ext cx="0" cy="1587677"/>
          </a:xfrm>
          <a:prstGeom prst="line">
            <a:avLst/>
          </a:prstGeom>
          <a:noFill/>
          <a:ln w="9525">
            <a:solidFill>
              <a:schemeClr val="tx1"/>
            </a:solidFill>
            <a:round/>
            <a:headEnd/>
            <a:tailEnd type="triangle" w="med" len="med"/>
          </a:ln>
        </p:spPr>
        <p:txBody>
          <a:bodyPr/>
          <a:lstStyle/>
          <a:p>
            <a:endParaRPr lang="sv-SE"/>
          </a:p>
        </p:txBody>
      </p:sp>
      <p:sp>
        <p:nvSpPr>
          <p:cNvPr id="15" name="Line 11"/>
          <p:cNvSpPr>
            <a:spLocks noChangeShapeType="1"/>
          </p:cNvSpPr>
          <p:nvPr/>
        </p:nvSpPr>
        <p:spPr bwMode="auto">
          <a:xfrm flipH="1">
            <a:off x="2195736" y="5149696"/>
            <a:ext cx="2376264" cy="447"/>
          </a:xfrm>
          <a:prstGeom prst="line">
            <a:avLst/>
          </a:prstGeom>
          <a:noFill/>
          <a:ln w="9525">
            <a:solidFill>
              <a:schemeClr val="tx1"/>
            </a:solidFill>
            <a:round/>
            <a:headEnd/>
            <a:tailEnd type="triangle" w="med" len="med"/>
          </a:ln>
        </p:spPr>
        <p:txBody>
          <a:bodyPr/>
          <a:lstStyle/>
          <a:p>
            <a:endParaRPr lang="sv-SE"/>
          </a:p>
        </p:txBody>
      </p:sp>
      <p:sp>
        <p:nvSpPr>
          <p:cNvPr id="16" name="Line 12"/>
          <p:cNvSpPr>
            <a:spLocks noChangeShapeType="1"/>
          </p:cNvSpPr>
          <p:nvPr/>
        </p:nvSpPr>
        <p:spPr bwMode="auto">
          <a:xfrm>
            <a:off x="2195736" y="5005680"/>
            <a:ext cx="2376264" cy="0"/>
          </a:xfrm>
          <a:prstGeom prst="line">
            <a:avLst/>
          </a:prstGeom>
          <a:noFill/>
          <a:ln w="9525">
            <a:solidFill>
              <a:schemeClr val="tx1"/>
            </a:solidFill>
            <a:round/>
            <a:headEnd/>
            <a:tailEnd type="triangle" w="med" len="med"/>
          </a:ln>
        </p:spPr>
        <p:txBody>
          <a:bodyPr/>
          <a:lstStyle/>
          <a:p>
            <a:endParaRPr lang="sv-SE"/>
          </a:p>
        </p:txBody>
      </p:sp>
    </p:spTree>
    <p:extLst>
      <p:ext uri="{BB962C8B-B14F-4D97-AF65-F5344CB8AC3E}">
        <p14:creationId xmlns:p14="http://schemas.microsoft.com/office/powerpoint/2010/main" val="2313620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690" y="980729"/>
            <a:ext cx="4368054" cy="5112568"/>
          </a:xfrm>
          <a:prstGeom prst="rect">
            <a:avLst/>
          </a:prstGeom>
        </p:spPr>
      </p:pic>
    </p:spTree>
    <p:extLst>
      <p:ext uri="{BB962C8B-B14F-4D97-AF65-F5344CB8AC3E}">
        <p14:creationId xmlns:p14="http://schemas.microsoft.com/office/powerpoint/2010/main" val="2364225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620688"/>
            <a:ext cx="3033439" cy="5516090"/>
          </a:xfrm>
          <a:prstGeom prst="rect">
            <a:avLst/>
          </a:prstGeom>
        </p:spPr>
      </p:pic>
    </p:spTree>
    <p:extLst>
      <p:ext uri="{BB962C8B-B14F-4D97-AF65-F5344CB8AC3E}">
        <p14:creationId xmlns:p14="http://schemas.microsoft.com/office/powerpoint/2010/main" val="3574993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980728"/>
            <a:ext cx="6569396" cy="4608512"/>
          </a:xfrm>
          <a:prstGeom prst="rect">
            <a:avLst/>
          </a:prstGeom>
        </p:spPr>
      </p:pic>
    </p:spTree>
    <p:extLst>
      <p:ext uri="{BB962C8B-B14F-4D97-AF65-F5344CB8AC3E}">
        <p14:creationId xmlns:p14="http://schemas.microsoft.com/office/powerpoint/2010/main" val="2312686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76672"/>
            <a:ext cx="3386165" cy="5904656"/>
          </a:xfrm>
          <a:prstGeom prst="rect">
            <a:avLst/>
          </a:prstGeom>
        </p:spPr>
      </p:pic>
    </p:spTree>
    <p:extLst>
      <p:ext uri="{BB962C8B-B14F-4D97-AF65-F5344CB8AC3E}">
        <p14:creationId xmlns:p14="http://schemas.microsoft.com/office/powerpoint/2010/main" val="1059026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465" y="404664"/>
            <a:ext cx="2853825" cy="5904656"/>
          </a:xfrm>
          <a:prstGeom prst="rect">
            <a:avLst/>
          </a:prstGeom>
        </p:spPr>
      </p:pic>
    </p:spTree>
    <p:extLst>
      <p:ext uri="{BB962C8B-B14F-4D97-AF65-F5344CB8AC3E}">
        <p14:creationId xmlns:p14="http://schemas.microsoft.com/office/powerpoint/2010/main" val="98947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412776"/>
            <a:ext cx="6643855" cy="4041619"/>
          </a:xfrm>
          <a:prstGeom prst="rect">
            <a:avLst/>
          </a:prstGeom>
        </p:spPr>
      </p:pic>
    </p:spTree>
    <p:extLst>
      <p:ext uri="{BB962C8B-B14F-4D97-AF65-F5344CB8AC3E}">
        <p14:creationId xmlns:p14="http://schemas.microsoft.com/office/powerpoint/2010/main" val="1655763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908720"/>
            <a:ext cx="6153489" cy="4720949"/>
          </a:xfrm>
          <a:prstGeom prst="rect">
            <a:avLst/>
          </a:prstGeom>
        </p:spPr>
      </p:pic>
    </p:spTree>
    <p:extLst>
      <p:ext uri="{BB962C8B-B14F-4D97-AF65-F5344CB8AC3E}">
        <p14:creationId xmlns:p14="http://schemas.microsoft.com/office/powerpoint/2010/main" val="22871172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998" y="692695"/>
            <a:ext cx="3295644" cy="5760641"/>
          </a:xfrm>
          <a:prstGeom prst="rect">
            <a:avLst/>
          </a:prstGeom>
        </p:spPr>
      </p:pic>
    </p:spTree>
    <p:extLst>
      <p:ext uri="{BB962C8B-B14F-4D97-AF65-F5344CB8AC3E}">
        <p14:creationId xmlns:p14="http://schemas.microsoft.com/office/powerpoint/2010/main" val="25549232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052736"/>
            <a:ext cx="5664503" cy="4824536"/>
          </a:xfrm>
          <a:prstGeom prst="rect">
            <a:avLst/>
          </a:prstGeom>
        </p:spPr>
      </p:pic>
    </p:spTree>
    <p:extLst>
      <p:ext uri="{BB962C8B-B14F-4D97-AF65-F5344CB8AC3E}">
        <p14:creationId xmlns:p14="http://schemas.microsoft.com/office/powerpoint/2010/main" val="3283600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799" y="548680"/>
            <a:ext cx="3267737" cy="5746138"/>
          </a:xfrm>
          <a:prstGeom prst="rect">
            <a:avLst/>
          </a:prstGeom>
        </p:spPr>
      </p:pic>
    </p:spTree>
    <p:extLst>
      <p:ext uri="{BB962C8B-B14F-4D97-AF65-F5344CB8AC3E}">
        <p14:creationId xmlns:p14="http://schemas.microsoft.com/office/powerpoint/2010/main" val="240441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6AE4B65-9228-1703-A6C4-FEB4EE7F8FF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2421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880" y="1403600"/>
            <a:ext cx="7888240" cy="4050800"/>
          </a:xfrm>
          <a:prstGeom prst="rect">
            <a:avLst/>
          </a:prstGeom>
        </p:spPr>
      </p:pic>
    </p:spTree>
    <p:extLst>
      <p:ext uri="{BB962C8B-B14F-4D97-AF65-F5344CB8AC3E}">
        <p14:creationId xmlns:p14="http://schemas.microsoft.com/office/powerpoint/2010/main" val="23327331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16632"/>
            <a:ext cx="3181317" cy="6527983"/>
          </a:xfrm>
          <a:prstGeom prst="rect">
            <a:avLst/>
          </a:prstGeom>
        </p:spPr>
      </p:pic>
    </p:spTree>
    <p:extLst>
      <p:ext uri="{BB962C8B-B14F-4D97-AF65-F5344CB8AC3E}">
        <p14:creationId xmlns:p14="http://schemas.microsoft.com/office/powerpoint/2010/main" val="7706426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60649"/>
            <a:ext cx="3571568" cy="5976664"/>
          </a:xfrm>
          <a:prstGeom prst="rect">
            <a:avLst/>
          </a:prstGeom>
        </p:spPr>
      </p:pic>
    </p:spTree>
    <p:extLst>
      <p:ext uri="{BB962C8B-B14F-4D97-AF65-F5344CB8AC3E}">
        <p14:creationId xmlns:p14="http://schemas.microsoft.com/office/powerpoint/2010/main" val="34976347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4545510" y="5924019"/>
            <a:ext cx="2592288" cy="338554"/>
          </a:xfrm>
          <a:prstGeom prst="rect">
            <a:avLst/>
          </a:prstGeom>
          <a:noFill/>
        </p:spPr>
        <p:txBody>
          <a:bodyPr wrap="square" rtlCol="0">
            <a:spAutoFit/>
          </a:bodyPr>
          <a:lstStyle/>
          <a:p>
            <a:r>
              <a:rPr lang="sv-SE" sz="1600" i="1" dirty="0"/>
              <a:t>www.skadebutiken.s</a:t>
            </a:r>
            <a:r>
              <a:rPr lang="sv-SE" sz="1600" dirty="0"/>
              <a:t>e</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692696"/>
            <a:ext cx="3586476" cy="5548306"/>
          </a:xfrm>
          <a:prstGeom prst="rect">
            <a:avLst/>
          </a:prstGeom>
        </p:spPr>
      </p:pic>
    </p:spTree>
    <p:extLst>
      <p:ext uri="{BB962C8B-B14F-4D97-AF65-F5344CB8AC3E}">
        <p14:creationId xmlns:p14="http://schemas.microsoft.com/office/powerpoint/2010/main" val="25650182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0243" y="564276"/>
            <a:ext cx="7627219" cy="1031081"/>
          </a:xfrm>
        </p:spPr>
        <p:txBody>
          <a:bodyPr/>
          <a:lstStyle/>
          <a:p>
            <a:r>
              <a:rPr lang="sv-SE" dirty="0"/>
              <a:t>Förslag på material</a:t>
            </a:r>
          </a:p>
        </p:txBody>
      </p:sp>
      <p:pic>
        <p:nvPicPr>
          <p:cNvPr id="10" name="Platshållare för innehåll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7555" y="1974210"/>
            <a:ext cx="2739862" cy="3910012"/>
          </a:xfrm>
        </p:spPr>
      </p:pic>
      <p:sp>
        <p:nvSpPr>
          <p:cNvPr id="4" name="Platshållare för innehåll 3"/>
          <p:cNvSpPr>
            <a:spLocks noGrp="1"/>
          </p:cNvSpPr>
          <p:nvPr>
            <p:ph idx="13"/>
          </p:nvPr>
        </p:nvSpPr>
        <p:spPr>
          <a:xfrm>
            <a:off x="750243" y="1974742"/>
            <a:ext cx="3690958" cy="3909480"/>
          </a:xfrm>
        </p:spPr>
        <p:txBody>
          <a:bodyPr/>
          <a:lstStyle/>
          <a:p>
            <a:pPr>
              <a:lnSpc>
                <a:spcPct val="90000"/>
              </a:lnSpc>
            </a:pPr>
            <a:r>
              <a:rPr lang="sv-SE" sz="1800" b="1" dirty="0"/>
              <a:t>Akut skadebehandling - webb</a:t>
            </a:r>
          </a:p>
          <a:p>
            <a:pPr>
              <a:lnSpc>
                <a:spcPct val="90000"/>
              </a:lnSpc>
            </a:pPr>
            <a:r>
              <a:rPr lang="sv-SE" sz="1800" b="1" dirty="0"/>
              <a:t>Skador och sjukdomar</a:t>
            </a:r>
            <a:br>
              <a:rPr lang="sv-SE" sz="1800" b="1" dirty="0"/>
            </a:br>
            <a:r>
              <a:rPr lang="sv-SE" sz="1800" dirty="0"/>
              <a:t>Eva Andersson och Kristjan Oddsson</a:t>
            </a:r>
          </a:p>
          <a:p>
            <a:pPr>
              <a:lnSpc>
                <a:spcPct val="90000"/>
              </a:lnSpc>
            </a:pPr>
            <a:r>
              <a:rPr lang="sv-SE" sz="1800" b="1" dirty="0"/>
              <a:t>Nya Motions- och idrottsskador och deras rehabilitering </a:t>
            </a:r>
            <a:br>
              <a:rPr lang="sv-SE" sz="1800" b="1" dirty="0"/>
            </a:br>
            <a:r>
              <a:rPr lang="sv-SE" sz="1800" dirty="0"/>
              <a:t>Leif Swärd, Jon Karlsson och </a:t>
            </a:r>
            <a:br>
              <a:rPr lang="sv-SE" sz="1800" dirty="0"/>
            </a:br>
            <a:r>
              <a:rPr lang="sv-SE" sz="1800" dirty="0" err="1"/>
              <a:t>Thomeé</a:t>
            </a:r>
            <a:r>
              <a:rPr lang="sv-SE" sz="1800" dirty="0"/>
              <a:t> m fl.</a:t>
            </a:r>
          </a:p>
          <a:p>
            <a:pPr>
              <a:lnSpc>
                <a:spcPct val="90000"/>
              </a:lnSpc>
            </a:pPr>
            <a:r>
              <a:rPr lang="sv-SE" sz="1800" b="1" dirty="0"/>
              <a:t>Sporttejpning – teori och praktik</a:t>
            </a:r>
            <a:br>
              <a:rPr lang="sv-SE" sz="1800" b="1" dirty="0"/>
            </a:br>
            <a:r>
              <a:rPr lang="sv-SE" sz="1800" dirty="0"/>
              <a:t>Lars Martinsson och Roland </a:t>
            </a:r>
            <a:r>
              <a:rPr lang="sv-SE" sz="1800" dirty="0" err="1"/>
              <a:t>Kaldéus</a:t>
            </a:r>
            <a:r>
              <a:rPr lang="sv-SE" sz="1800" dirty="0"/>
              <a:t> </a:t>
            </a:r>
          </a:p>
          <a:p>
            <a:pPr>
              <a:lnSpc>
                <a:spcPct val="90000"/>
              </a:lnSpc>
            </a:pPr>
            <a:endParaRPr lang="sv-SE" sz="1800" b="1" dirty="0"/>
          </a:p>
          <a:p>
            <a:endParaRPr lang="sv-SE" sz="1800" dirty="0"/>
          </a:p>
        </p:txBody>
      </p:sp>
      <p:pic>
        <p:nvPicPr>
          <p:cNvPr id="5" name="Bildobjekt 4" descr="Sporttejpning.jpg"/>
          <p:cNvPicPr>
            <a:picLocks noChangeAspect="1"/>
          </p:cNvPicPr>
          <p:nvPr/>
        </p:nvPicPr>
        <p:blipFill>
          <a:blip r:embed="rId3" cstate="print"/>
          <a:stretch>
            <a:fillRect/>
          </a:stretch>
        </p:blipFill>
        <p:spPr>
          <a:xfrm rot="546472">
            <a:off x="9780424" y="955220"/>
            <a:ext cx="1704076" cy="1704076"/>
          </a:xfrm>
          <a:prstGeom prst="rect">
            <a:avLst/>
          </a:prstGeom>
          <a:ln>
            <a:noFill/>
          </a:ln>
          <a:effectLst>
            <a:outerShdw blurRad="292100" dist="139700" dir="2700000" algn="tl" rotWithShape="0">
              <a:srgbClr val="333333">
                <a:alpha val="65000"/>
              </a:srgbClr>
            </a:outerShdw>
          </a:effectLst>
        </p:spPr>
      </p:pic>
      <p:pic>
        <p:nvPicPr>
          <p:cNvPr id="6" name="Bildobjekt 5" descr="Nya Motions- och idrottsskador och deras rehabilitering.jpg"/>
          <p:cNvPicPr>
            <a:picLocks noChangeAspect="1"/>
          </p:cNvPicPr>
          <p:nvPr/>
        </p:nvPicPr>
        <p:blipFill>
          <a:blip r:embed="rId4" cstate="print"/>
          <a:stretch>
            <a:fillRect/>
          </a:stretch>
        </p:blipFill>
        <p:spPr>
          <a:xfrm rot="383078">
            <a:off x="10059980" y="3311911"/>
            <a:ext cx="1523802" cy="2165046"/>
          </a:xfrm>
          <a:prstGeom prst="rect">
            <a:avLst/>
          </a:prstGeom>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40780">
            <a:off x="8292360" y="1105704"/>
            <a:ext cx="1618399" cy="1140903"/>
          </a:xfrm>
          <a:prstGeom prst="rect">
            <a:avLst/>
          </a:prstGeom>
        </p:spPr>
      </p:pic>
      <p:pic>
        <p:nvPicPr>
          <p:cNvPr id="8" name="Bildobjekt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0376" y="2664595"/>
            <a:ext cx="1254118" cy="2232248"/>
          </a:xfrm>
          <a:prstGeom prst="rect">
            <a:avLst/>
          </a:prstGeom>
          <a:ln>
            <a:solidFill>
              <a:schemeClr val="tx1"/>
            </a:solidFill>
          </a:ln>
        </p:spPr>
      </p:pic>
    </p:spTree>
    <p:extLst>
      <p:ext uri="{BB962C8B-B14F-4D97-AF65-F5344CB8AC3E}">
        <p14:creationId xmlns:p14="http://schemas.microsoft.com/office/powerpoint/2010/main" val="21618549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FF5FD7-9BF7-DB6C-2496-1A0D44939C4E}"/>
              </a:ext>
            </a:extLst>
          </p:cNvPr>
          <p:cNvSpPr>
            <a:spLocks noGrp="1"/>
          </p:cNvSpPr>
          <p:nvPr>
            <p:ph type="title"/>
          </p:nvPr>
        </p:nvSpPr>
        <p:spPr/>
        <p:txBody>
          <a:bodyPr/>
          <a:lstStyle/>
          <a:p>
            <a:r>
              <a:rPr lang="sv-SE" dirty="0"/>
              <a:t>Förslag på hemsidor</a:t>
            </a:r>
          </a:p>
        </p:txBody>
      </p:sp>
      <p:sp>
        <p:nvSpPr>
          <p:cNvPr id="3" name="Platshållare för innehåll 2">
            <a:extLst>
              <a:ext uri="{FF2B5EF4-FFF2-40B4-BE49-F238E27FC236}">
                <a16:creationId xmlns:a16="http://schemas.microsoft.com/office/drawing/2014/main" id="{290F886A-8393-E28E-08DC-4E51E398CEA8}"/>
              </a:ext>
            </a:extLst>
          </p:cNvPr>
          <p:cNvSpPr>
            <a:spLocks noGrp="1"/>
          </p:cNvSpPr>
          <p:nvPr>
            <p:ph idx="1"/>
          </p:nvPr>
        </p:nvSpPr>
        <p:spPr/>
        <p:txBody>
          <a:bodyPr/>
          <a:lstStyle/>
          <a:p>
            <a:r>
              <a:rPr lang="sv-SE" dirty="0"/>
              <a:t>hjarnskakningsguiden.se</a:t>
            </a:r>
          </a:p>
          <a:p>
            <a:r>
              <a:rPr lang="sv-SE" dirty="0"/>
              <a:t>renvinnare.se</a:t>
            </a:r>
          </a:p>
          <a:p>
            <a:r>
              <a:rPr lang="sv-SE" dirty="0"/>
              <a:t>handballresearchgroup.com</a:t>
            </a:r>
          </a:p>
          <a:p>
            <a:r>
              <a:rPr lang="sv-SE" dirty="0"/>
              <a:t>liu.se/forskning/</a:t>
            </a:r>
            <a:r>
              <a:rPr lang="sv-SE" dirty="0" err="1"/>
              <a:t>swipe</a:t>
            </a:r>
            <a:r>
              <a:rPr lang="sv-SE" dirty="0"/>
              <a:t>/</a:t>
            </a:r>
            <a:r>
              <a:rPr lang="sv-SE" dirty="0" err="1"/>
              <a:t>knakontroll</a:t>
            </a:r>
            <a:r>
              <a:rPr lang="sv-SE" dirty="0"/>
              <a:t>-plus</a:t>
            </a:r>
          </a:p>
          <a:p>
            <a:r>
              <a:rPr lang="sv-SE" dirty="0"/>
              <a:t>Skadefri.no</a:t>
            </a:r>
          </a:p>
        </p:txBody>
      </p:sp>
      <p:sp>
        <p:nvSpPr>
          <p:cNvPr id="4" name="Platshållare för innehåll 3">
            <a:extLst>
              <a:ext uri="{FF2B5EF4-FFF2-40B4-BE49-F238E27FC236}">
                <a16:creationId xmlns:a16="http://schemas.microsoft.com/office/drawing/2014/main" id="{AF694CAC-6506-4841-C479-728A2F904DE8}"/>
              </a:ext>
            </a:extLst>
          </p:cNvPr>
          <p:cNvSpPr>
            <a:spLocks noGrp="1"/>
          </p:cNvSpPr>
          <p:nvPr>
            <p:ph idx="13"/>
          </p:nvPr>
        </p:nvSpPr>
        <p:spPr/>
        <p:txBody>
          <a:bodyPr/>
          <a:lstStyle/>
          <a:p>
            <a:r>
              <a:rPr lang="sv-SE" dirty="0"/>
              <a:t>Linda en fot: </a:t>
            </a:r>
            <a:r>
              <a:rPr lang="sv-SE" dirty="0">
                <a:hlinkClick r:id="rId2"/>
              </a:rPr>
              <a:t>https://youtu.be/stFaIIWu184</a:t>
            </a:r>
            <a:endParaRPr lang="sv-SE" dirty="0"/>
          </a:p>
          <a:p>
            <a:r>
              <a:rPr lang="sv-SE" dirty="0"/>
              <a:t>Tejpa en fot: </a:t>
            </a:r>
            <a:r>
              <a:rPr lang="sv-SE" dirty="0">
                <a:hlinkClick r:id="rId3"/>
              </a:rPr>
              <a:t>https://youtu.be/tt2q2Bp9YtM</a:t>
            </a:r>
            <a:endParaRPr lang="sv-SE" dirty="0"/>
          </a:p>
          <a:p>
            <a:endParaRPr lang="sv-SE" dirty="0"/>
          </a:p>
        </p:txBody>
      </p:sp>
    </p:spTree>
    <p:extLst>
      <p:ext uri="{BB962C8B-B14F-4D97-AF65-F5344CB8AC3E}">
        <p14:creationId xmlns:p14="http://schemas.microsoft.com/office/powerpoint/2010/main" val="25520625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294" y="5205152"/>
            <a:ext cx="2708032" cy="1213050"/>
          </a:xfrm>
          <a:prstGeom prst="rect">
            <a:avLst/>
          </a:prstGeom>
        </p:spPr>
      </p:pic>
      <p:sp>
        <p:nvSpPr>
          <p:cNvPr id="2" name="Rubrik 1"/>
          <p:cNvSpPr>
            <a:spLocks noGrp="1"/>
          </p:cNvSpPr>
          <p:nvPr>
            <p:ph type="title"/>
          </p:nvPr>
        </p:nvSpPr>
        <p:spPr>
          <a:xfrm>
            <a:off x="725689" y="135301"/>
            <a:ext cx="7627219" cy="1031081"/>
          </a:xfrm>
        </p:spPr>
        <p:txBody>
          <a:bodyPr/>
          <a:lstStyle/>
          <a:p>
            <a:r>
              <a:rPr lang="sv-SE" dirty="0"/>
              <a:t>Utvärdering</a:t>
            </a:r>
          </a:p>
        </p:txBody>
      </p:sp>
      <p:sp>
        <p:nvSpPr>
          <p:cNvPr id="3" name="Platshållare för innehåll 2"/>
          <p:cNvSpPr>
            <a:spLocks noGrp="1"/>
          </p:cNvSpPr>
          <p:nvPr>
            <p:ph idx="1"/>
          </p:nvPr>
        </p:nvSpPr>
        <p:spPr>
          <a:xfrm>
            <a:off x="725689" y="1902197"/>
            <a:ext cx="7125842" cy="3909480"/>
          </a:xfrm>
        </p:spPr>
        <p:txBody>
          <a:bodyPr/>
          <a:lstStyle/>
          <a:p>
            <a:pPr marL="457200" indent="-457200">
              <a:buFont typeface="+mj-lt"/>
              <a:buAutoNum type="arabicPeriod"/>
            </a:pPr>
            <a:r>
              <a:rPr lang="sv-SE" dirty="0"/>
              <a:t>Googla ”RF SISU Västra Götaland”</a:t>
            </a:r>
            <a:br>
              <a:rPr lang="sv-SE" dirty="0"/>
            </a:br>
            <a:r>
              <a:rPr lang="sv-SE" dirty="0"/>
              <a:t>på din dator eller mobil</a:t>
            </a:r>
          </a:p>
          <a:p>
            <a:pPr marL="457200" indent="-457200">
              <a:buFont typeface="+mj-lt"/>
              <a:buAutoNum type="arabicPeriod"/>
            </a:pPr>
            <a:r>
              <a:rPr lang="sv-SE" dirty="0"/>
              <a:t>Gå in på första sökträffen ”RF SISU Västra Götaland”</a:t>
            </a:r>
          </a:p>
          <a:p>
            <a:pPr marL="457200" indent="-457200">
              <a:buFont typeface="+mj-lt"/>
              <a:buAutoNum type="arabicPeriod"/>
            </a:pPr>
            <a:r>
              <a:rPr lang="sv-SE" dirty="0"/>
              <a:t>Välj Utvärdering under Utbildning/Folkbildning i </a:t>
            </a:r>
            <a:r>
              <a:rPr lang="sv-SE" dirty="0" err="1"/>
              <a:t>menylisten</a:t>
            </a:r>
            <a:r>
              <a:rPr lang="sv-SE" dirty="0"/>
              <a:t>.</a:t>
            </a:r>
            <a:endParaRPr lang="sv-SE" i="1" dirty="0"/>
          </a:p>
          <a:p>
            <a:pPr marL="457200" indent="-457200">
              <a:buFont typeface="+mj-lt"/>
              <a:buAutoNum type="arabicPeriod"/>
            </a:pPr>
            <a:r>
              <a:rPr lang="sv-SE" dirty="0"/>
              <a:t>Fyll i utvärderingen.</a:t>
            </a:r>
          </a:p>
          <a:p>
            <a:pPr marL="0" indent="0">
              <a:buNone/>
            </a:pPr>
            <a:r>
              <a:rPr lang="sv-SE" dirty="0"/>
              <a:t>Kurs i akut omhändertagande och tejpning</a:t>
            </a:r>
          </a:p>
          <a:p>
            <a:pPr marL="0" indent="0">
              <a:buNone/>
            </a:pPr>
            <a:endParaRPr lang="sv-SE" dirty="0"/>
          </a:p>
          <a:p>
            <a:pPr marL="0" indent="0">
              <a:buNone/>
            </a:pPr>
            <a:r>
              <a:rPr lang="sv-SE" dirty="0"/>
              <a:t>	Mitt namn är Sara Woodbridge</a:t>
            </a:r>
          </a:p>
          <a:p>
            <a:pPr marL="457200" indent="-457200">
              <a:buFont typeface="+mj-lt"/>
              <a:buAutoNum type="arabicPeriod"/>
            </a:pPr>
            <a:endParaRPr lang="sv-SE" dirty="0"/>
          </a:p>
          <a:p>
            <a:pPr marL="457200" indent="-457200">
              <a:buFont typeface="+mj-lt"/>
              <a:buAutoNum type="arabicPeriod"/>
            </a:pPr>
            <a:endParaRPr lang="sv-SE" dirty="0"/>
          </a:p>
        </p:txBody>
      </p:sp>
      <p:pic>
        <p:nvPicPr>
          <p:cNvPr id="1026" name="Picture 2">
            <a:extLst>
              <a:ext uri="{FF2B5EF4-FFF2-40B4-BE49-F238E27FC236}">
                <a16:creationId xmlns:a16="http://schemas.microsoft.com/office/drawing/2014/main" id="{7F1E7B11-34EB-A539-5058-62FB39474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834" y="0"/>
            <a:ext cx="2717074" cy="271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441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r>
              <a:rPr lang="sv-SE" dirty="0"/>
              <a:t>Tack för idag!</a:t>
            </a:r>
          </a:p>
        </p:txBody>
      </p:sp>
    </p:spTree>
    <p:extLst>
      <p:ext uri="{BB962C8B-B14F-4D97-AF65-F5344CB8AC3E}">
        <p14:creationId xmlns:p14="http://schemas.microsoft.com/office/powerpoint/2010/main" val="175166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2" title="Elittränare reflekterar: Kommunicera vid skada">
            <a:hlinkClick r:id="" action="ppaction://media"/>
            <a:extLst>
              <a:ext uri="{FF2B5EF4-FFF2-40B4-BE49-F238E27FC236}">
                <a16:creationId xmlns:a16="http://schemas.microsoft.com/office/drawing/2014/main" id="{B536AB01-5939-3F72-E6C2-16C8DB4C1A63}"/>
              </a:ext>
            </a:extLst>
          </p:cNvPr>
          <p:cNvPicPr>
            <a:picLocks noRot="1" noChangeAspect="1"/>
          </p:cNvPicPr>
          <p:nvPr>
            <a:videoFile r:link="rId1"/>
          </p:nvPr>
        </p:nvPicPr>
        <p:blipFill>
          <a:blip r:embed="rId3"/>
          <a:stretch>
            <a:fillRect/>
          </a:stretch>
        </p:blipFill>
        <p:spPr>
          <a:xfrm>
            <a:off x="648772" y="426780"/>
            <a:ext cx="10627328" cy="6004440"/>
          </a:xfrm>
          <a:prstGeom prst="rect">
            <a:avLst/>
          </a:prstGeom>
        </p:spPr>
      </p:pic>
      <p:sp>
        <p:nvSpPr>
          <p:cNvPr id="4" name="textruta 3">
            <a:extLst>
              <a:ext uri="{FF2B5EF4-FFF2-40B4-BE49-F238E27FC236}">
                <a16:creationId xmlns:a16="http://schemas.microsoft.com/office/drawing/2014/main" id="{D0295C43-504C-7F9A-39D2-904C3CCF883B}"/>
              </a:ext>
            </a:extLst>
          </p:cNvPr>
          <p:cNvSpPr txBox="1"/>
          <p:nvPr/>
        </p:nvSpPr>
        <p:spPr>
          <a:xfrm>
            <a:off x="1042177" y="772264"/>
            <a:ext cx="11543228" cy="646331"/>
          </a:xfrm>
          <a:prstGeom prst="rect">
            <a:avLst/>
          </a:prstGeom>
          <a:noFill/>
        </p:spPr>
        <p:txBody>
          <a:bodyPr wrap="square">
            <a:spAutoFit/>
          </a:bodyPr>
          <a:lstStyle/>
          <a:p>
            <a:r>
              <a:rPr lang="sv-SE" sz="3600" dirty="0">
                <a:solidFill>
                  <a:schemeClr val="bg1"/>
                </a:solidFill>
                <a:hlinkClick r:id="rId4">
                  <a:extLst>
                    <a:ext uri="{A12FA001-AC4F-418D-AE19-62706E023703}">
                      <ahyp:hlinkClr xmlns:ahyp="http://schemas.microsoft.com/office/drawing/2018/hyperlinkcolor" val="tx"/>
                    </a:ext>
                  </a:extLst>
                </a:hlinkClick>
              </a:rPr>
              <a:t>https://www.youtube.com/watch?v=TuFJPoPrJrE</a:t>
            </a:r>
            <a:endParaRPr lang="sv-SE" sz="3600" dirty="0">
              <a:solidFill>
                <a:schemeClr val="bg1"/>
              </a:solidFill>
            </a:endParaRPr>
          </a:p>
        </p:txBody>
      </p:sp>
    </p:spTree>
    <p:extLst>
      <p:ext uri="{BB962C8B-B14F-4D97-AF65-F5344CB8AC3E}">
        <p14:creationId xmlns:p14="http://schemas.microsoft.com/office/powerpoint/2010/main" val="13486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3956E5749CF947AFCDF804B72713E8" ma:contentTypeVersion="13" ma:contentTypeDescription="Skapa ett nytt dokument." ma:contentTypeScope="" ma:versionID="65c9f0a4e5be2131a4c62269e2687134">
  <xsd:schema xmlns:xsd="http://www.w3.org/2001/XMLSchema" xmlns:xs="http://www.w3.org/2001/XMLSchema" xmlns:p="http://schemas.microsoft.com/office/2006/metadata/properties" xmlns:ns3="caa19720-9992-4138-a74d-262d6015e812" xmlns:ns4="602ecaca-9e74-42e5-9b2e-571278d405f8" targetNamespace="http://schemas.microsoft.com/office/2006/metadata/properties" ma:root="true" ma:fieldsID="7cc1b8dce14d2163c81faff0fc1b0951" ns3:_="" ns4:_="">
    <xsd:import namespace="caa19720-9992-4138-a74d-262d6015e812"/>
    <xsd:import namespace="602ecaca-9e74-42e5-9b2e-571278d40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19720-9992-4138-a74d-262d6015e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2ecaca-9e74-42e5-9b2e-571278d405f8"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SharingHintHash" ma:index="15"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EF91F7-E67E-45CC-BE09-0CE3D904E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19720-9992-4138-a74d-262d6015e812"/>
    <ds:schemaRef ds:uri="602ecaca-9e74-42e5-9b2e-571278d40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3.xml><?xml version="1.0" encoding="utf-8"?>
<ds:datastoreItem xmlns:ds="http://schemas.openxmlformats.org/officeDocument/2006/customXml" ds:itemID="{A59E05C0-6144-49BF-A195-70621E33E80D}">
  <ds:schemaRefs>
    <ds:schemaRef ds:uri="http://schemas.openxmlformats.org/package/2006/metadata/core-properties"/>
    <ds:schemaRef ds:uri="http://www.w3.org/XML/1998/namespace"/>
    <ds:schemaRef ds:uri="http://purl.org/dc/terms/"/>
    <ds:schemaRef ds:uri="caa19720-9992-4138-a74d-262d6015e812"/>
    <ds:schemaRef ds:uri="http://schemas.microsoft.com/office/infopath/2007/PartnerControls"/>
    <ds:schemaRef ds:uri="http://schemas.microsoft.com/office/2006/documentManagement/types"/>
    <ds:schemaRef ds:uri="http://purl.org/dc/elements/1.1/"/>
    <ds:schemaRef ds:uri="http://purl.org/dc/dcmitype/"/>
    <ds:schemaRef ds:uri="602ecaca-9e74-42e5-9b2e-571278d405f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Distrikt_RF_SISU</Template>
  <TotalTime>2891</TotalTime>
  <Words>2769</Words>
  <Application>Microsoft Office PowerPoint</Application>
  <PresentationFormat>Bredbild</PresentationFormat>
  <Paragraphs>495</Paragraphs>
  <Slides>87</Slides>
  <Notes>13</Notes>
  <HiddenSlides>0</HiddenSlides>
  <MMClips>2</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87</vt:i4>
      </vt:variant>
    </vt:vector>
  </HeadingPairs>
  <TitlesOfParts>
    <vt:vector size="96" baseType="lpstr">
      <vt:lpstr>Arial</vt:lpstr>
      <vt:lpstr>Arial Black</vt:lpstr>
      <vt:lpstr>Calibri</vt:lpstr>
      <vt:lpstr>DIN Round W01 Regular</vt:lpstr>
      <vt:lpstr>Raleway</vt:lpstr>
      <vt:lpstr>Spartan Mb</vt:lpstr>
      <vt:lpstr>Times New Roman</vt:lpstr>
      <vt:lpstr>Wingdings</vt:lpstr>
      <vt:lpstr>Riksidrottsförbundet_utan Sisu</vt:lpstr>
      <vt:lpstr>Välkommen till Akut omhändertagande av idrottsskada  Sara Woodbridge </vt:lpstr>
      <vt:lpstr>PowerPoint-presentation</vt:lpstr>
      <vt:lpstr>Akut omhändertagande av idrottsskada</vt:lpstr>
      <vt:lpstr>Kommande utbildningar</vt:lpstr>
      <vt:lpstr>Förslag på material</vt:lpstr>
      <vt:lpstr>Akut omhändertagande av idrottsskada</vt:lpstr>
      <vt:lpstr>Rätt kommunikation är viktig</vt:lpstr>
      <vt:lpstr>PowerPoint-presentation</vt:lpstr>
      <vt:lpstr>PowerPoint-presentation</vt:lpstr>
      <vt:lpstr>Vävnader</vt:lpstr>
      <vt:lpstr>Vävnader</vt:lpstr>
      <vt:lpstr>Vävnader</vt:lpstr>
      <vt:lpstr>Vävnader</vt:lpstr>
      <vt:lpstr>Vävnader</vt:lpstr>
      <vt:lpstr>Idrottsskador</vt:lpstr>
      <vt:lpstr>Överbelastningsskador</vt:lpstr>
      <vt:lpstr>De vanligaste yttre faktorerna relaterade till överbelastningsskador</vt:lpstr>
      <vt:lpstr>De vanligaste inre faktorerna relaterade till överbelastningsskador</vt:lpstr>
      <vt:lpstr>Så påverkar träningen din kropp</vt:lpstr>
      <vt:lpstr>Träning vid sjukdom</vt:lpstr>
      <vt:lpstr>Infektion och inflammation</vt:lpstr>
      <vt:lpstr>Skaderisker</vt:lpstr>
      <vt:lpstr>Idrottsskador</vt:lpstr>
      <vt:lpstr>Fraktur</vt:lpstr>
      <vt:lpstr>Luxationer</vt:lpstr>
      <vt:lpstr>Ledband- och ligamentskador</vt:lpstr>
      <vt:lpstr>Muskel- och senskador</vt:lpstr>
      <vt:lpstr>Statistik handboll</vt:lpstr>
      <vt:lpstr>När skadan är skedd…</vt:lpstr>
      <vt:lpstr>Hur gör jag när jag ska bedöma fortsatt aktivitet eller göra ett akut omhändertagande?</vt:lpstr>
      <vt:lpstr>Akut skadesituation…  något händer</vt:lpstr>
      <vt:lpstr>Akut skede</vt:lpstr>
      <vt:lpstr>Fotledsstukning efter ett par dagar</vt:lpstr>
      <vt:lpstr>Akut omhändertagande</vt:lpstr>
      <vt:lpstr>Behandlingsalternativ</vt:lpstr>
      <vt:lpstr>PowerPoint-presentation</vt:lpstr>
      <vt:lpstr>Smärtlindring</vt:lpstr>
      <vt:lpstr>Efter akut skede</vt:lpstr>
      <vt:lpstr>Fotled</vt:lpstr>
      <vt:lpstr>Lår</vt:lpstr>
      <vt:lpstr>Akut omhändertagande</vt:lpstr>
      <vt:lpstr>Nack- och ryggskador</vt:lpstr>
      <vt:lpstr>Hjärnskakningar</vt:lpstr>
      <vt:lpstr>Hjärnskakningar symtom</vt:lpstr>
      <vt:lpstr>Hjärntrappan fysisk aktivitet</vt:lpstr>
      <vt:lpstr>Hjärnskakning</vt:lpstr>
      <vt:lpstr>Skadeförebyggande åtgärder/träning</vt:lpstr>
      <vt:lpstr>Ren Vinnare</vt:lpstr>
      <vt:lpstr>Tejpning  </vt:lpstr>
      <vt:lpstr>När används tejp?</vt:lpstr>
      <vt:lpstr>Vad tejpar vi?</vt:lpstr>
      <vt:lpstr>Hur fungerar tejp?</vt:lpstr>
      <vt:lpstr>Tejpning</vt:lpstr>
      <vt:lpstr>Att tänka på före tejpning</vt:lpstr>
      <vt:lpstr>Varningssignaler</vt:lpstr>
      <vt:lpstr>Filmer på YouTube från SISU</vt:lpstr>
      <vt:lpstr>Axel</vt:lpstr>
      <vt:lpstr>Axel</vt:lpstr>
      <vt:lpstr>Axel</vt:lpstr>
      <vt:lpstr>Axel</vt:lpstr>
      <vt:lpstr>Axel</vt:lpstr>
      <vt:lpstr>Axel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Förslag på material</vt:lpstr>
      <vt:lpstr>Förslag på hemsidor</vt:lpstr>
      <vt:lpstr>Utvärdering</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Ingela Gustavsson (vgidrott)</dc:creator>
  <cp:keywords>class='Open'</cp:keywords>
  <cp:lastModifiedBy>Sara Woodbridge</cp:lastModifiedBy>
  <cp:revision>58</cp:revision>
  <dcterms:created xsi:type="dcterms:W3CDTF">2019-11-21T11:28:00Z</dcterms:created>
  <dcterms:modified xsi:type="dcterms:W3CDTF">2024-05-06T19:44:43Z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0x010100743956E5749CF947AFCDF804B72713E8</vt:lpwstr>
  </property>
</Properties>
</file>