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7"/>
  </p:notesMasterIdLst>
  <p:handoutMasterIdLst>
    <p:handoutMasterId r:id="rId18"/>
  </p:handoutMasterIdLst>
  <p:sldIdLst>
    <p:sldId id="256" r:id="rId6"/>
    <p:sldId id="265" r:id="rId7"/>
    <p:sldId id="26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0080625" cy="7559675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205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 Jallow" userId="14a76af4-41c8-4ce8-ad94-5767dac787fe" providerId="ADAL" clId="{9418EA10-E350-4C4D-B3F8-1B09D974C233}"/>
    <pc:docChg chg="delSld">
      <pc:chgData name="Pa Jallow" userId="14a76af4-41c8-4ce8-ad94-5767dac787fe" providerId="ADAL" clId="{9418EA10-E350-4C4D-B3F8-1B09D974C233}" dt="2024-03-19T19:58:51.074" v="0" actId="2696"/>
      <pc:docMkLst>
        <pc:docMk/>
      </pc:docMkLst>
      <pc:sldChg chg="del">
        <pc:chgData name="Pa Jallow" userId="14a76af4-41c8-4ce8-ad94-5767dac787fe" providerId="ADAL" clId="{9418EA10-E350-4C4D-B3F8-1B09D974C233}" dt="2024-03-19T19:58:51.074" v="0" actId="2696"/>
        <pc:sldMkLst>
          <pc:docMk/>
          <pc:sldMk cId="0" sldId="267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52EBAE59-76C4-A683-686B-A9B1FBB37F6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1B87C6A-2C27-F738-D2BD-7A54D468CA5F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74A711-D88E-385C-295F-92DCBF396E64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120BD55-1B8E-F58F-605B-B29E93F51586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EEBB73-3E0E-45DD-B3D6-3F9B0814C597}" type="slidenum">
              <a:t>‹#›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10756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0A61E9DB-70B3-6C7B-BE78-CBDFF9C57FD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E132EA70-29C1-4116-91B6-00ECF6284C6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none-none"/>
          </a:p>
        </p:txBody>
      </p:sp>
      <p:sp>
        <p:nvSpPr>
          <p:cNvPr id="4" name="Platshållare för sidhuvud 3">
            <a:extLst>
              <a:ext uri="{FF2B5EF4-FFF2-40B4-BE49-F238E27FC236}">
                <a16:creationId xmlns:a16="http://schemas.microsoft.com/office/drawing/2014/main" id="{9A06E5FE-DB4D-A656-5208-CC8E088689E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one-non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819814C-FE29-1294-1E03-E7BAECC5EF28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one-non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F68A063-A8FD-AC2A-05B0-8B0AEEB8E2A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one-non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5CED79-A9F1-382F-DEA1-7E801B35F2D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DE4E7BFB-64AC-4FFA-9AB0-3CB390595357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37166798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none-none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Ari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A165C834-D004-CD13-F8FE-1C8E217D504C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1E918A9-9806-4122-BAF1-1EE11C578E28}" type="slidenum">
              <a:t>1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1A3DA472-D914-26C3-33BF-8C36542133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1FA1CABF-3732-6F04-0175-09426F54A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E27AE187-4EDC-45A1-1140-D392F032557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E765FE5-EF84-4CE2-8509-C05843F68EF0}" type="slidenum">
              <a:t>10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9B7E613E-3FB2-1EC2-6668-A2AC149358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2E145F0A-B1E9-5DAF-F79C-A96C24F0E2D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3713D41F-D033-1232-2976-842AAF99FEBD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E60DF62-F965-4522-8E0A-1C4581D84D5C}" type="slidenum">
              <a:t>11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5C32089D-9C9D-7ADA-EE80-B335DFE1B8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86924ABA-1A1A-4D4A-FA20-2B52092716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EF9989F7-9F24-43C9-D906-A580AE17334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6B4EB23-3B28-4B7A-A8BC-280A8D5A93C2}" type="slidenum">
              <a:t>2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212589A8-B222-BE8B-7BF6-997C9FBEC93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3A1D6EDB-DEE4-7E7D-B133-1474226E873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35D996BC-BD1C-5B57-6A10-38781AA43FB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0EB78B0-0B6F-44ED-A18A-46E17E8439D7}" type="slidenum">
              <a:t>3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76592F57-1C77-CB92-DC43-DB6C35B7FB6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6BCCFB4D-F5EA-CDB4-6780-DB945A83C01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00FF72F2-99F4-8BA6-A818-21A83F8BC2C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4864B9C-FE7D-4281-B476-1D477C67E809}" type="slidenum">
              <a:t>4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36E3A132-F0A5-8C85-4274-28043EE6460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ACC73F74-E220-E557-DAC8-EFA6CC5DDBF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F8BDF036-90F9-CFCA-D066-5318A1572B69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DA2072-C957-4D1D-A726-D2A5E1311103}" type="slidenum">
              <a:t>5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8CCDAA8C-E501-DC19-55BD-4904A52B6E0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F8507B4C-CC06-B654-58BE-047C9323415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99E7BDAD-69E4-10E9-1333-B7C903C399A0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53EB456-6276-41CD-A177-AE51816352CB}" type="slidenum">
              <a:t>6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47ED84AE-A03D-DEEB-D43E-DC861CAD40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0BAF550F-1AE4-5B12-7C66-801FE34671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D73C83D3-2F42-B47D-B018-9AC467ADE676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64DA536-963A-4C93-B9BC-DA841BB4CFE2}" type="slidenum">
              <a:t>7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1182123E-B767-FC48-E7A4-AA6D7AEA39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56AE3C8B-5172-B430-FFBC-BD2ECE59369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0F54C4E6-C5CF-DB1E-67FD-FA92A9636268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14EA64F-E49A-4B93-A036-CFC95C61EF75}" type="slidenum">
              <a:t>8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1BA351F2-BDC4-E0AF-0581-E48F2FE9650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AFF56196-A91C-A9EE-7015-8E77533E246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nummer 6">
            <a:extLst>
              <a:ext uri="{FF2B5EF4-FFF2-40B4-BE49-F238E27FC236}">
                <a16:creationId xmlns:a16="http://schemas.microsoft.com/office/drawing/2014/main" id="{1B292590-BB11-8717-E6F4-A6D0A0FE0D2A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F9D220-01EC-428B-9DE1-CBE0EA0D9445}" type="slidenum">
              <a:t>9</a:t>
            </a:fld>
            <a:endParaRPr lang="none-none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Platshållare för bildobjekt 1">
            <a:extLst>
              <a:ext uri="{FF2B5EF4-FFF2-40B4-BE49-F238E27FC236}">
                <a16:creationId xmlns:a16="http://schemas.microsoft.com/office/drawing/2014/main" id="{6AEC0D82-5147-5475-EB5D-78267723626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312858" y="1027108"/>
            <a:ext cx="4933946" cy="3700457"/>
          </a:xfrm>
          <a:solidFill>
            <a:srgbClr val="156082"/>
          </a:solidFill>
          <a:ln w="25402">
            <a:solidFill>
              <a:srgbClr val="0C445E"/>
            </a:solidFill>
            <a:prstDash val="solid"/>
          </a:ln>
        </p:spPr>
      </p:sp>
      <p:sp>
        <p:nvSpPr>
          <p:cNvPr id="4" name="Platshållare för anteckningar 2">
            <a:extLst>
              <a:ext uri="{FF2B5EF4-FFF2-40B4-BE49-F238E27FC236}">
                <a16:creationId xmlns:a16="http://schemas.microsoft.com/office/drawing/2014/main" id="{F3994F34-B8CA-3310-316F-F79A9AD98D5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116" cy="4107237"/>
          </a:xfrm>
        </p:spPr>
        <p:txBody>
          <a:bodyPr>
            <a:spAutoFit/>
          </a:bodyPr>
          <a:lstStyle/>
          <a:p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6B6883F-DC2F-4BD3-575E-97C752B2A26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lang="sv-SE"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C597CA8-06FA-68CA-BEE9-ADF7CA4704C3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61F18D1-3EBE-6D90-DB52-06A5EE906E1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5AD9E78-4884-1DB1-C9BC-2B3AB8DE3BB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2437B8-2E0E-EF5E-E4BF-757794FD53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FFFBE5-A977-4377-9D27-8045E8E778F7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102010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258823-42C3-06B8-AC39-1D457DDE806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351E9B3-0C6B-A870-0E85-86BC41E9EBF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F90E89-A3ED-B0B4-31CB-40C183D9A6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BB58C0-9DDF-3E53-A3FD-D16F3B60B7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AEEB7FB-2946-9FB7-6903-17988489F0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03FEFE-34FA-4981-BEA3-D1A7FF695EFF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264354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85952B42-69DC-0EFD-9EAA-4A6182EA2B8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4363635-6C5F-0D12-D0C1-5ACA2E1905E3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21A873-ACA7-4EC3-9B91-0A22706C9CD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B011564-568C-6C98-667E-CA68F1B5B3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EA4B24-0EDD-5185-05EC-C726A75EF8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264BD19-8D4B-4126-808A-5F1726A3D3D7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1308705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3E24CCD-72C2-B1BB-FAC5-BF44DF474B7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 anchorCtr="1"/>
          <a:lstStyle>
            <a:lvl1pPr algn="ctr">
              <a:defRPr lang="sv-SE"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B0DC016-DADF-655D-E868-BE9AD3FE1D19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sv-SE"/>
              <a:t>Klicka här för att ändra mall för underrubrikformat</a:t>
            </a:r>
          </a:p>
        </p:txBody>
      </p:sp>
    </p:spTree>
    <p:extLst>
      <p:ext uri="{BB962C8B-B14F-4D97-AF65-F5344CB8AC3E}">
        <p14:creationId xmlns:p14="http://schemas.microsoft.com/office/powerpoint/2010/main" val="10383645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37F58E8-D319-1F6E-3F68-A1F0B6072B7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CCE1750-5D19-4B70-4FA1-A1F131DD87A6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71048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EF5601-A3AC-7DE2-5754-5D7C2909F35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sv-SE"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AF08F55-855C-9B4B-0152-87BCACC9FFA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767676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481419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5FD01F-91B9-1C85-831D-27DDCA40F37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02E7C2-837D-48D9-CF48-34BAE9A730A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41358" y="1963738"/>
            <a:ext cx="4310060" cy="493712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0437509-8978-4BCF-7077-39D1870946B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203822" y="1963738"/>
            <a:ext cx="4310060" cy="493712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705483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5ED861-0008-28CE-A0B6-74C1A5AB702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7D879B0-9195-6B74-62DD-EF8988F28FA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0C56943-AF63-678A-510D-FF581392E879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943AA6D-4DBC-0187-4328-BF6426DBCD6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CE6CA0E7-FA96-8AD7-B701-46FD031D7E8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0053007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86A634F-0D15-C722-C47A-D198DA8B03C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756225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6181646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FAE3D7-4F71-65B7-2649-114929CCCD8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sv-SE"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79930-F1A8-4C11-3C9A-A9E18DFF411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534575-FEE0-F282-6863-24D7D5C76426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70358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96D42A-CA46-75A9-9E5E-B4B0A6FFFCC0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72E0EDF-395E-FBA4-00D1-763C7FBC0835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C8C2A9-2BFF-E5FE-8E53-B2E2CE1BBE9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C2E9EBD-FEEF-0DDC-353B-33903F63EA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227B631-C9EF-E06A-5EB8-9135D8B9FA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E7B62D-6AD5-435D-A769-B2A3747372CC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3442815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9860338-DC9F-C09B-5162-BB70B24C95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sv-SE"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91620170-DD2B-70E7-4DA4-6C5159BD9EE6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B51258-670B-341E-78B7-49ABA5B2CFE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42027287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F72DE7-1F87-3993-D7E4-05933A79383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324D382-7A43-E018-92E2-1E9A8A79D83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271903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7311C382-3B4E-8EE7-CCE1-9D6D9F4468D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21545" y="282577"/>
            <a:ext cx="2192338" cy="6618290"/>
          </a:xfrm>
        </p:spPr>
        <p:txBody>
          <a:bodyPr vert="eaVert"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47304050-997D-E9A0-C7C8-3E639DD7D00E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741358" y="282577"/>
            <a:ext cx="6427783" cy="6618290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057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B18710C-1511-E277-FBF8-087FD41D003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lang="sv-SE" sz="60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5055155-5F27-C925-B338-91E38D39762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CE2A756-44A3-95FA-44BB-19D203F2A46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E72A68B-1C93-3260-3A45-8D02AD2DC3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978AD8F-E9B8-5312-CE54-C09FC4EA4D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78ED0B-2F2A-42A0-B108-6A61938D327D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3183395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534B182-CC8B-1A36-8E87-A6EB67532C2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6977172-7735-C8ED-B74A-5202C3B6F92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7B16E57-CE35-CDD6-A34D-7D204EB91A9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037AD23-AFBA-B376-F912-235CDF28D1F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CEB75F6-7BB4-55B7-1B27-0CE7ED8097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657A5F8-3780-D8EA-0CF8-456094DCC1D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1F2887B-D72F-4061-ACE6-18270F193BA8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3069221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22E6B6C-958D-41CD-B8B5-50C5A0F83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CC2CFF-ACFE-C7EB-111C-FBD9F20FA4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29A85E1-C3CE-9017-B4A4-9DFA67E63B4C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C4F3088-48B7-257F-AAC4-A44729555AD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A20ABDC-76BB-1EF2-89B4-DC6AEEA9F8C6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E908082-54AA-7943-9842-157763900FE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4B62FB2-1D3A-D0D3-CDF8-0979FACC45A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F5B35E94-D8A1-308B-717E-E7DFF19D46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099D2C-B6C7-445D-BA7B-094536752D60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111912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F08BBBD-F983-93C2-A7D6-4828A0E2EEC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sv-SE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7DACA1-2B7A-0EA3-3EB2-AD665B94563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A353BBC6-014B-517B-EA3B-B7D73DB3B9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FBFEA9-0B39-8382-8AAC-2FC988662F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C6E1D4-13F2-4036-A464-569DA37F6D48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283280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CCE5440-84D7-4806-B024-1D89D50D302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2A10CA6-7F49-5A5C-3A34-7AC04B7BC9D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0BE325D-D040-9599-EEB1-7513BF69FC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86846A-496E-41EA-A05D-49E08D407A3A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74949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5218B3-FE93-711A-E817-47D022773FE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sv-SE"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A60D11-A854-1FF8-B5F5-A20F387534C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5EC763-C99C-9AE7-AEEB-FA1EDB0547E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76130B6-B5A9-7F56-098E-B27F65C87CC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DF080BB-E5F9-4687-2968-660944E8952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0236E9-01D8-9B81-6AA0-6846DE9C92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75406B-0DD2-4B36-BE5A-934B63D2BBE7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112205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19697E-8F65-62E3-0456-8EB0833204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lang="sv-SE" sz="3200"/>
            </a:lvl1pPr>
          </a:lstStyle>
          <a:p>
            <a:pPr lvl="0"/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D39DBA7-F10A-5CB2-596E-23FBA550104B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8262CD6-8A44-FAB0-B986-1888CFCD8C0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79CCC9B-149F-E125-E084-F2A5F9E06B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86944E4-20C6-B3FC-BACF-6015413D3F1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one-non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C7F48E-B94A-4689-BBD8-D6FF4A4371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5DAA5D2-4B83-46A6-B74B-CA7A898E30FA}" type="slidenum">
              <a:t>‹#›</a:t>
            </a:fld>
            <a:endParaRPr lang="none-none"/>
          </a:p>
        </p:txBody>
      </p:sp>
    </p:spTree>
    <p:extLst>
      <p:ext uri="{BB962C8B-B14F-4D97-AF65-F5344CB8AC3E}">
        <p14:creationId xmlns:p14="http://schemas.microsoft.com/office/powerpoint/2010/main" val="1053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35706B5E-B961-6186-823D-B86461D9185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none-non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B4A9D3D-5AD5-FFC7-2397-CE273ADE542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none-non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551393-4CEA-B2CE-EE5F-9123C922A60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one-non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8118328-63DB-6B4F-B73E-341668B3D83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none-non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E7A460C-A3FE-8E46-F258-D385287E301E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one-non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5B42DA2-051C-49FD-9C12-5B5C7197A62F}" type="slidenum">
              <a:t>‹#›</a:t>
            </a:fld>
            <a:endParaRPr lang="none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none-none" sz="4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Arial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sv-SE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  <a:cs typeface="Arial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155A3267-8599-0831-D25E-12DE14FAA0B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40883" y="282238"/>
            <a:ext cx="8607960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0" compatLnSpc="1">
            <a:noAutofit/>
          </a:bodyPr>
          <a:lstStyle/>
          <a:p>
            <a:pPr lvl="0"/>
            <a:endParaRPr lang="none-none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7A7F111-FF16-F0E7-9409-9923F7D0C76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40883" y="1963079"/>
            <a:ext cx="8772479" cy="49370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none-non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35B0FE9D-F7CE-D3AA-CC31-3B0DC54EFCC2}"/>
              </a:ext>
            </a:extLst>
          </p:cNvPr>
          <p:cNvSpPr/>
          <p:nvPr/>
        </p:nvSpPr>
        <p:spPr>
          <a:xfrm>
            <a:off x="725036" y="7076879"/>
            <a:ext cx="9354961" cy="96478"/>
          </a:xfrm>
          <a:prstGeom prst="rect">
            <a:avLst/>
          </a:prstGeom>
          <a:solidFill>
            <a:srgbClr val="FF9966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one-non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6D561296-07F8-F714-B8AA-4A515FAEAE15}"/>
              </a:ext>
            </a:extLst>
          </p:cNvPr>
          <p:cNvSpPr/>
          <p:nvPr/>
        </p:nvSpPr>
        <p:spPr>
          <a:xfrm>
            <a:off x="1987914" y="7289276"/>
            <a:ext cx="8092083" cy="96478"/>
          </a:xfrm>
          <a:prstGeom prst="rect">
            <a:avLst/>
          </a:prstGeom>
          <a:solidFill>
            <a:srgbClr val="FF9966"/>
          </a:solidFill>
          <a:ln cap="flat">
            <a:noFill/>
            <a:prstDash val="solid"/>
          </a:ln>
        </p:spPr>
        <p:txBody>
          <a:bodyPr vert="horz" wrap="none" lIns="90004" tIns="44997" rIns="90004" bIns="44997" anchor="ctr" anchorCtr="1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one-none" sz="18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Arial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none-none" sz="2400" b="1" i="1" u="none" strike="noStrike" kern="0" cap="none" spc="0" baseline="0">
          <a:solidFill>
            <a:srgbClr val="FF9966"/>
          </a:solidFill>
          <a:uFillTx/>
          <a:latin typeface="Albany" pitchFamily="34"/>
          <a:cs typeface="Tahoma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sv-SE" sz="2400" b="0" i="0" u="none" strike="noStrike" kern="0" cap="none" spc="0" baseline="0">
          <a:solidFill>
            <a:srgbClr val="E6E6E6"/>
          </a:solidFill>
          <a:uFillTx/>
          <a:latin typeface="Thorndale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v-SE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cleverec.se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ripe.se/moffe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getsupertext.com/group/606062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hyperlink" Target="https://www.laget.se/MoffeBKP-09" TargetMode="External"/><Relationship Id="rId4" Type="http://schemas.openxmlformats.org/officeDocument/2006/relationships/hyperlink" Target="https://getsupertext.com/group/316449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47124F-18CB-AAE6-D6A5-D60676FEAD8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282238"/>
            <a:ext cx="4562636" cy="126215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Moffe P09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DF1BB71-7483-5B53-B15B-DA8E01836BCB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1784469" y="1544394"/>
            <a:ext cx="4789517" cy="5309143"/>
          </a:xfrm>
        </p:spPr>
        <p:txBody>
          <a:bodyPr anchor="ctr">
            <a:spAutoFit/>
          </a:bodyPr>
          <a:lstStyle/>
          <a:p>
            <a:pPr marL="215999" lvl="0" indent="-215999"/>
            <a:r>
              <a:rPr lang="sv-SE" b="1" u="sng">
                <a:solidFill>
                  <a:srgbClr val="FFFFFF"/>
                </a:solidFill>
                <a:latin typeface="Calibri" pitchFamily="34"/>
              </a:rPr>
              <a:t>Agenda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</a:rPr>
              <a:t>Träning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</a:rPr>
              <a:t>Uppförande</a:t>
            </a:r>
            <a:endParaRPr lang="none-none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</a:rPr>
              <a:t>Seriespel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</a:rPr>
              <a:t>Cuper</a:t>
            </a:r>
            <a:endParaRPr lang="sv-SE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</a:rPr>
              <a:t>Avgifter och material</a:t>
            </a:r>
            <a:endParaRPr lang="none-none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</a:rPr>
              <a:t>Uppgifter runt laget</a:t>
            </a: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</a:rPr>
              <a:t>Kommunikation </a:t>
            </a:r>
            <a:endParaRPr lang="none-none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</a:rPr>
              <a:t>Domare</a:t>
            </a:r>
            <a:r>
              <a:rPr lang="sv-SE">
                <a:solidFill>
                  <a:srgbClr val="FFFFFF"/>
                </a:solidFill>
                <a:latin typeface="Calibri" pitchFamily="34"/>
              </a:rPr>
              <a:t> – Clever Service</a:t>
            </a:r>
            <a:endParaRPr lang="none-none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</a:rPr>
              <a:t>Övrigt</a:t>
            </a: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17438D5D-76D3-85CA-BF32-FF945019F3D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D79597-FD87-30F4-8238-1C0BB876866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58419"/>
            <a:ext cx="5819250" cy="615555"/>
          </a:xfrm>
        </p:spPr>
        <p:txBody>
          <a:bodyPr anchorCtr="1">
            <a:spAutoFit/>
          </a:bodyPr>
          <a:lstStyle/>
          <a:p>
            <a:pPr lvl="0" algn="ctr"/>
            <a:r>
              <a:rPr lang="sv-SE" sz="4000" i="0">
                <a:latin typeface="Calibri" pitchFamily="34"/>
              </a:rPr>
              <a:t>Domare - </a:t>
            </a:r>
            <a:r>
              <a:rPr lang="none-none" sz="4000" i="0">
                <a:latin typeface="Calibri" pitchFamily="34"/>
              </a:rPr>
              <a:t>Clever Service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723EBF-2C07-963E-D76E-78742960BC9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65760" y="2276700"/>
            <a:ext cx="8138160" cy="4106762"/>
          </a:xfrm>
        </p:spPr>
        <p:txBody>
          <a:bodyPr anchor="ctr">
            <a:spAutoFit/>
          </a:bodyPr>
          <a:lstStyle/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  <a:hlinkClick r:id="rId3"/>
              </a:rPr>
              <a:t>Clever Service </a:t>
            </a:r>
            <a:endParaRPr lang="sv-S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Ungdomar som har gått domarutbildning, ansöker om att döma matcher via Clever Service.</a:t>
            </a: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</a:rPr>
              <a:t>Hjälp era barn att registrera sina uppgifter och hålla koll på tider för matcher.</a:t>
            </a:r>
          </a:p>
          <a:p>
            <a:pPr marL="215999" lvl="0" indent="-215999" hangingPunct="1">
              <a:lnSpc>
                <a:spcPct val="90000"/>
              </a:lnSpc>
              <a:spcBef>
                <a:spcPts val="1000"/>
              </a:spcBef>
            </a:pP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215999" lvl="0" indent="-215999" hangingPunct="1">
              <a:lnSpc>
                <a:spcPct val="90000"/>
              </a:lnSpc>
              <a:spcBef>
                <a:spcPts val="1000"/>
              </a:spcBef>
            </a:pP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215999" lvl="0" indent="-215999"/>
            <a:endParaRPr lang="none-none">
              <a:solidFill>
                <a:srgbClr val="FFFFFF"/>
              </a:solidFill>
              <a:latin typeface="Calibri" pitchFamily="34"/>
            </a:endParaRP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645CA441-0CBC-4D9F-7F75-1EC34C6471A7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755621F-FE9A-879A-20C9-78CE155278B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004"/>
            <a:ext cx="4562636" cy="89639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Övrigt</a:t>
            </a:r>
          </a:p>
        </p:txBody>
      </p:sp>
      <p:pic>
        <p:nvPicPr>
          <p:cNvPr id="3" name="Bildobjekt 4">
            <a:extLst>
              <a:ext uri="{FF2B5EF4-FFF2-40B4-BE49-F238E27FC236}">
                <a16:creationId xmlns:a16="http://schemas.microsoft.com/office/drawing/2014/main" id="{C278BCA5-F9D9-03C7-4579-E58B92C171E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Underrubrik 2">
            <a:extLst>
              <a:ext uri="{FF2B5EF4-FFF2-40B4-BE49-F238E27FC236}">
                <a16:creationId xmlns:a16="http://schemas.microsoft.com/office/drawing/2014/main" id="{06A67CA4-2018-4767-59A9-4B6A9167A099}"/>
              </a:ext>
            </a:extLst>
          </p:cNvPr>
          <p:cNvSpPr txBox="1"/>
          <p:nvPr/>
        </p:nvSpPr>
        <p:spPr>
          <a:xfrm>
            <a:off x="386544" y="2699025"/>
            <a:ext cx="8138160" cy="216161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Övriga frågor?</a:t>
            </a: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Tahoma" pitchFamily="2"/>
            </a:endParaRPr>
          </a:p>
          <a:p>
            <a:pPr marL="215999" marR="0" lvl="0" indent="-215999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Calibri" pitchFamily="2"/>
            </a:endParaRPr>
          </a:p>
          <a:p>
            <a:pPr marL="215999" marR="0" lvl="0" indent="-215999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Calibri" pitchFamily="2"/>
            </a:endParaRPr>
          </a:p>
          <a:p>
            <a:pPr marL="215999" marR="0" lvl="0" indent="-215999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Tahoma" pitchFamily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FBCBBA-DA21-1A69-8A9D-771D98B0885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58419"/>
            <a:ext cx="4562636" cy="615555"/>
          </a:xfrm>
        </p:spPr>
        <p:txBody>
          <a:bodyPr anchorCtr="1">
            <a:spAutoFit/>
          </a:bodyPr>
          <a:lstStyle/>
          <a:p>
            <a:pPr lvl="0" algn="ctr"/>
            <a:r>
              <a:rPr lang="sv-SE" sz="4000" i="0">
                <a:latin typeface="Calibri" pitchFamily="34"/>
              </a:rPr>
              <a:t>Träning</a:t>
            </a:r>
            <a:endParaRPr lang="none-none" sz="4000" i="0">
              <a:latin typeface="Calibri" pitchFamily="34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03476679-F7E2-1677-F63A-DEB633AF4C6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10338" y="1741666"/>
            <a:ext cx="8869680" cy="4993163"/>
          </a:xfrm>
        </p:spPr>
        <p:txBody>
          <a:bodyPr anchor="ctr">
            <a:spAutoFit/>
          </a:bodyPr>
          <a:lstStyle/>
          <a:p>
            <a:pPr marL="215999" lvl="0" indent="-215999" hangingPunct="1">
              <a:lnSpc>
                <a:spcPct val="90000"/>
              </a:lnSpc>
              <a:spcBef>
                <a:spcPts val="1000"/>
              </a:spcBef>
            </a:pPr>
            <a:r>
              <a:rPr lang="sv-SE" sz="2600" b="1">
                <a:solidFill>
                  <a:srgbClr val="FFFFFF"/>
                </a:solidFill>
                <a:latin typeface="Calibri" pitchFamily="34"/>
                <a:cs typeface="Calibri" pitchFamily="2"/>
              </a:rPr>
              <a:t>Fotboll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 </a:t>
            </a:r>
            <a:endParaRPr lang="sv-S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028700" lvl="1" indent="-342900">
              <a:spcBef>
                <a:spcPts val="1000"/>
              </a:spcBef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Plats: Högslätten</a:t>
            </a:r>
          </a:p>
          <a:p>
            <a:pPr marL="1485900" lvl="2" indent="-342900">
              <a:spcBef>
                <a:spcPts val="1000"/>
              </a:spcBef>
            </a:pP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Ons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dagar: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16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45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– 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18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 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00</a:t>
            </a:r>
            <a:endParaRPr lang="sv-SE" sz="2200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485900" lvl="2" indent="-342900">
              <a:spcBef>
                <a:spcPts val="1000"/>
              </a:spcBef>
            </a:pP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Fre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dagar: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17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45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– 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19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00</a:t>
            </a:r>
            <a:endParaRPr lang="sv-SE" sz="2200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485900" lvl="2" indent="-342900">
              <a:spcBef>
                <a:spcPts val="1000"/>
              </a:spcBef>
            </a:pP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Sön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dagar: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11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45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– 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13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00</a:t>
            </a:r>
            <a:endParaRPr lang="sv-SE" sz="2200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943100" lvl="3" indent="-342900">
              <a:spcBef>
                <a:spcPts val="1000"/>
              </a:spcBef>
              <a:buFont typeface="Wingdings" pitchFamily="2"/>
              <a:buChar char="§"/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Observera att det är cirkatider och om vi kan kör vi längre träningar</a:t>
            </a:r>
          </a:p>
          <a:p>
            <a:pPr marL="1943100" lvl="3" indent="-342900">
              <a:spcBef>
                <a:spcPts val="1000"/>
              </a:spcBef>
              <a:buFont typeface="Wingdings" pitchFamily="2"/>
              <a:buChar char="§"/>
            </a:pP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Nya tider på </a:t>
            </a: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H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ögslätten i April</a:t>
            </a:r>
            <a:endParaRPr lang="sv-S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943100" lvl="3" indent="-342900">
              <a:spcBef>
                <a:spcPts val="1000"/>
              </a:spcBef>
              <a:buFont typeface="Wingdings" pitchFamily="2"/>
              <a:buChar char="§"/>
            </a:pP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Byte av plan till Geresta i Juni</a:t>
            </a:r>
          </a:p>
          <a:p>
            <a:pPr lvl="0" hangingPunct="1">
              <a:lnSpc>
                <a:spcPct val="90000"/>
              </a:lnSpc>
              <a:spcBef>
                <a:spcPts val="1000"/>
              </a:spcBef>
            </a:pPr>
            <a:r>
              <a:rPr lang="none-none" sz="2600" b="1">
                <a:solidFill>
                  <a:srgbClr val="FFFFFF"/>
                </a:solidFill>
                <a:latin typeface="Calibri" pitchFamily="34"/>
                <a:cs typeface="Calibri" pitchFamily="2"/>
              </a:rPr>
              <a:t>Fysträning</a:t>
            </a:r>
            <a:endParaRPr lang="sv-SE" sz="2600" b="1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1028700" lvl="1" indent="-342900">
              <a:spcBef>
                <a:spcPts val="1000"/>
              </a:spcBef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Plats: Willys</a:t>
            </a:r>
          </a:p>
          <a:p>
            <a:pPr marL="1485900" lvl="2" indent="-342900">
              <a:spcBef>
                <a:spcPts val="1000"/>
              </a:spcBef>
            </a:pP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Mån 18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00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 – 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18</a:t>
            </a:r>
            <a:r>
              <a:rPr lang="sv-S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.</a:t>
            </a:r>
            <a:r>
              <a:rPr lang="none-none" sz="2200">
                <a:solidFill>
                  <a:srgbClr val="FFFFFF"/>
                </a:solidFill>
                <a:latin typeface="Calibri" pitchFamily="34"/>
                <a:cs typeface="Calibri" pitchFamily="2"/>
              </a:rPr>
              <a:t>45</a:t>
            </a:r>
            <a:endParaRPr lang="none-none">
              <a:solidFill>
                <a:srgbClr val="CCCCCC"/>
              </a:solidFill>
              <a:latin typeface="Calibri" pitchFamily="34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C20AC13F-AF1D-54AD-48C9-73658EC34F0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A4737E1-38A4-DA99-069C-C66B4D44CEF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287091" y="254925"/>
            <a:ext cx="4562636" cy="615555"/>
          </a:xfrm>
        </p:spPr>
        <p:txBody>
          <a:bodyPr anchorCtr="1">
            <a:spAutoFit/>
          </a:bodyPr>
          <a:lstStyle/>
          <a:p>
            <a:pPr lvl="0" algn="ctr"/>
            <a:r>
              <a:rPr lang="sv-SE" sz="4000" i="0">
                <a:latin typeface="Calibri" pitchFamily="34"/>
              </a:rPr>
              <a:t>Träningsperioder</a:t>
            </a:r>
            <a:endParaRPr lang="none-none" sz="4000" i="0">
              <a:latin typeface="Calibri" pitchFamily="34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782DCD5-4D13-395E-151E-9BDF85284BE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565263" y="2260104"/>
            <a:ext cx="3909745" cy="765334"/>
          </a:xfrm>
          <a:solidFill>
            <a:srgbClr val="4E95D9"/>
          </a:solidFill>
          <a:ln w="38103">
            <a:solidFill>
              <a:srgbClr val="FFFFFF"/>
            </a:solidFill>
            <a:prstDash val="solid"/>
          </a:ln>
        </p:spPr>
        <p:txBody>
          <a:bodyPr anchor="ctr">
            <a:spAutoFit/>
          </a:bodyPr>
          <a:lstStyle/>
          <a:p>
            <a:pPr lvl="1" indent="0">
              <a:spcBef>
                <a:spcPts val="1000"/>
              </a:spcBef>
              <a:buNone/>
            </a:pPr>
            <a:r>
              <a:rPr lang="none-none" sz="2600" b="1">
                <a:solidFill>
                  <a:srgbClr val="FFFFFF"/>
                </a:solidFill>
                <a:latin typeface="Calibri" pitchFamily="34"/>
                <a:cs typeface="Calibri" pitchFamily="2"/>
              </a:rPr>
              <a:t>Försäsong</a:t>
            </a:r>
            <a:r>
              <a:rPr lang="sv-SE" sz="2600" b="1">
                <a:solidFill>
                  <a:srgbClr val="FFFFFF"/>
                </a:solidFill>
                <a:latin typeface="Calibri" pitchFamily="34"/>
                <a:cs typeface="Calibri" pitchFamily="2"/>
              </a:rPr>
              <a:t> </a:t>
            </a:r>
          </a:p>
          <a:p>
            <a:pPr marL="1485900" lvl="2" indent="-342900">
              <a:spcBef>
                <a:spcPts val="1000"/>
              </a:spcBef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Mar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s</a:t>
            </a: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 – 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April</a:t>
            </a:r>
            <a:endParaRPr lang="sv-SE">
              <a:solidFill>
                <a:srgbClr val="FFFFFF"/>
              </a:solidFill>
              <a:latin typeface="Calibri" pitchFamily="34"/>
              <a:cs typeface="Calibri" pitchFamily="2"/>
            </a:endParaRP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82ABC97E-CF05-3FF1-25A0-BC25D0E0FD3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Underrubrik 2">
            <a:extLst>
              <a:ext uri="{FF2B5EF4-FFF2-40B4-BE49-F238E27FC236}">
                <a16:creationId xmlns:a16="http://schemas.microsoft.com/office/drawing/2014/main" id="{4BF47BFA-5D7D-B83F-81FD-EAD7E0D0BF52}"/>
              </a:ext>
            </a:extLst>
          </p:cNvPr>
          <p:cNvSpPr txBox="1"/>
          <p:nvPr/>
        </p:nvSpPr>
        <p:spPr>
          <a:xfrm>
            <a:off x="4563688" y="2260104"/>
            <a:ext cx="3970708" cy="765334"/>
          </a:xfrm>
          <a:prstGeom prst="rect">
            <a:avLst/>
          </a:prstGeom>
          <a:solidFill>
            <a:srgbClr val="4E95D9"/>
          </a:solidFill>
          <a:ln w="38103" cap="flat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685800" marR="0" lvl="1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Vårsäsong</a:t>
            </a:r>
          </a:p>
          <a:p>
            <a:pPr marL="1485900" marR="0" lvl="2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Maj – Juni</a:t>
            </a:r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81DA48D5-7497-A462-93B7-770D94071F23}"/>
              </a:ext>
            </a:extLst>
          </p:cNvPr>
          <p:cNvSpPr txBox="1"/>
          <p:nvPr/>
        </p:nvSpPr>
        <p:spPr>
          <a:xfrm>
            <a:off x="565263" y="3660462"/>
            <a:ext cx="3909745" cy="765334"/>
          </a:xfrm>
          <a:prstGeom prst="rect">
            <a:avLst/>
          </a:prstGeom>
          <a:solidFill>
            <a:srgbClr val="4E95D9"/>
          </a:solidFill>
          <a:ln w="38103" cap="flat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685800" marR="0" lvl="1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Höstsäsong</a:t>
            </a:r>
          </a:p>
          <a:p>
            <a:pPr marL="1485900" marR="0" lvl="2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Augusti – Oktober</a:t>
            </a:r>
          </a:p>
        </p:txBody>
      </p:sp>
      <p:sp>
        <p:nvSpPr>
          <p:cNvPr id="7" name="Underrubrik 2">
            <a:extLst>
              <a:ext uri="{FF2B5EF4-FFF2-40B4-BE49-F238E27FC236}">
                <a16:creationId xmlns:a16="http://schemas.microsoft.com/office/drawing/2014/main" id="{043C0167-528B-D0B7-3294-440823ACDC57}"/>
              </a:ext>
            </a:extLst>
          </p:cNvPr>
          <p:cNvSpPr txBox="1"/>
          <p:nvPr/>
        </p:nvSpPr>
        <p:spPr>
          <a:xfrm>
            <a:off x="4563688" y="3646608"/>
            <a:ext cx="3970708" cy="765334"/>
          </a:xfrm>
          <a:prstGeom prst="rect">
            <a:avLst/>
          </a:prstGeom>
          <a:solidFill>
            <a:srgbClr val="4E95D9"/>
          </a:solidFill>
          <a:ln w="38103" cap="flat">
            <a:solidFill>
              <a:srgbClr val="FFFFFF"/>
            </a:solidFill>
            <a:prstDash val="solid"/>
            <a:miter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685800" marR="0" lvl="1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Vinter</a:t>
            </a:r>
          </a:p>
          <a:p>
            <a:pPr marL="1485900" marR="0" lvl="2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November – Februari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E0BDE716-DD03-921F-B199-5EE784AEF0CF}"/>
              </a:ext>
            </a:extLst>
          </p:cNvPr>
          <p:cNvSpPr txBox="1"/>
          <p:nvPr/>
        </p:nvSpPr>
        <p:spPr>
          <a:xfrm>
            <a:off x="2638592" y="5113215"/>
            <a:ext cx="3672843" cy="117057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685800" marR="0" lvl="1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Träningsledigt</a:t>
            </a:r>
          </a:p>
          <a:p>
            <a:pPr marL="1485900" marR="0" lvl="2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Juli (sommarledigt)</a:t>
            </a:r>
          </a:p>
          <a:p>
            <a:pPr marL="1485900" marR="0" lvl="2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Wingdings" pitchFamily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0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December (jul/nyår)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7EC74A-D1B0-943C-0524-86528467E66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58419"/>
            <a:ext cx="4562636" cy="615555"/>
          </a:xfrm>
        </p:spPr>
        <p:txBody>
          <a:bodyPr anchorCtr="1">
            <a:spAutoFit/>
          </a:bodyPr>
          <a:lstStyle/>
          <a:p>
            <a:pPr lvl="0" algn="ctr"/>
            <a:r>
              <a:rPr lang="sv-SE" sz="4000" i="0">
                <a:latin typeface="Calibri" pitchFamily="34"/>
              </a:rPr>
              <a:t>Uppförande</a:t>
            </a:r>
            <a:endParaRPr lang="none-none" sz="4000" i="0">
              <a:latin typeface="Calibri" pitchFamily="34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180A8AE-BE85-3837-DB77-15AEBB6D8081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0" y="2674016"/>
            <a:ext cx="10080629" cy="1954383"/>
          </a:xfrm>
        </p:spPr>
        <p:txBody>
          <a:bodyPr anchor="ctr" anchorCtr="1">
            <a:spAutoFit/>
          </a:bodyPr>
          <a:lstStyle/>
          <a:p>
            <a:pPr marL="342900" lvl="0" indent="-342900" algn="ctr">
              <a:buSzPct val="100000"/>
              <a:buFont typeface="Wingdings" pitchFamily="2"/>
              <a:buChar char="v"/>
            </a:pPr>
            <a:r>
              <a:rPr lang="none-none" sz="2200">
                <a:solidFill>
                  <a:srgbClr val="FFFFFF"/>
                </a:solidFill>
                <a:latin typeface="Calibri" pitchFamily="34"/>
              </a:rPr>
              <a:t>Vi är äldsta laget och förväntas uppföra oss därefter</a:t>
            </a:r>
            <a:r>
              <a:rPr lang="sv-SE" sz="2200">
                <a:solidFill>
                  <a:srgbClr val="FFFFFF"/>
                </a:solidFill>
                <a:latin typeface="Calibri" pitchFamily="34"/>
              </a:rPr>
              <a:t> – både på och utanför planen</a:t>
            </a:r>
          </a:p>
          <a:p>
            <a:pPr marL="342900" lvl="0" indent="-342900" algn="ctr">
              <a:buSzPct val="100000"/>
              <a:buFont typeface="Wingdings" pitchFamily="2"/>
              <a:buChar char="v"/>
            </a:pPr>
            <a:r>
              <a:rPr lang="none-none" sz="2200">
                <a:solidFill>
                  <a:srgbClr val="FFFFFF"/>
                </a:solidFill>
                <a:latin typeface="Calibri" pitchFamily="34"/>
              </a:rPr>
              <a:t>Informera tränare om man inte kan komma eller kommer sent</a:t>
            </a:r>
            <a:endParaRPr lang="sv-SE" sz="2200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 algn="ctr">
              <a:buSzPct val="100000"/>
              <a:buFont typeface="Wingdings" pitchFamily="2"/>
              <a:buChar char="v"/>
            </a:pPr>
            <a:r>
              <a:rPr lang="sv-SE" sz="2200">
                <a:solidFill>
                  <a:srgbClr val="FFFFFF"/>
                </a:solidFill>
                <a:latin typeface="Calibri" pitchFamily="34"/>
              </a:rPr>
              <a:t>F</a:t>
            </a:r>
            <a:r>
              <a:rPr lang="none-none" sz="2200">
                <a:solidFill>
                  <a:srgbClr val="FFFFFF"/>
                </a:solidFill>
                <a:latin typeface="Calibri" pitchFamily="34"/>
              </a:rPr>
              <a:t>okus under träning</a:t>
            </a:r>
            <a:r>
              <a:rPr lang="sv-SE" sz="2200">
                <a:solidFill>
                  <a:srgbClr val="FFFFFF"/>
                </a:solidFill>
                <a:latin typeface="Calibri" pitchFamily="34"/>
              </a:rPr>
              <a:t> lika viktigt som närvaro!</a:t>
            </a:r>
          </a:p>
          <a:p>
            <a:pPr marL="342900" lvl="0" indent="-342900" algn="ctr">
              <a:buSzPct val="100000"/>
              <a:buFont typeface="Wingdings" pitchFamily="2"/>
              <a:buChar char="v"/>
            </a:pPr>
            <a:r>
              <a:rPr lang="sv-SE" sz="2200">
                <a:solidFill>
                  <a:srgbClr val="FFFFFF"/>
                </a:solidFill>
                <a:latin typeface="Calibri" pitchFamily="34"/>
              </a:rPr>
              <a:t>Respekt mot varandra!</a:t>
            </a: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4CF9F3E9-9709-9A5C-C2BB-03F64A9EE858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C007E7-D0C6-E357-8B52-2F501DE762EC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004"/>
            <a:ext cx="4562636" cy="89639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Seriespel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1E80F8A1-322E-3F5C-5634-8C13E2EC3F7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65760" y="1687817"/>
            <a:ext cx="8138160" cy="5284527"/>
          </a:xfrm>
        </p:spPr>
        <p:txBody>
          <a:bodyPr anchor="ctr">
            <a:spAutoFit/>
          </a:bodyPr>
          <a:lstStyle/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none-none" b="1">
                <a:solidFill>
                  <a:srgbClr val="FFFFFF"/>
                </a:solidFill>
                <a:latin typeface="Calibri" pitchFamily="18"/>
                <a:cs typeface="Calibri" pitchFamily="2"/>
              </a:rPr>
              <a:t>NaFu P-15</a:t>
            </a:r>
            <a:endParaRPr lang="sv-SE" b="1">
              <a:solidFill>
                <a:srgbClr val="FFFFFF"/>
              </a:solidFill>
              <a:latin typeface="Calibri" pitchFamily="18"/>
              <a:cs typeface="Calibri" pitchFamily="2"/>
            </a:endParaRPr>
          </a:p>
          <a:p>
            <a:pPr marL="1028700" lvl="1" indent="-342900">
              <a:spcBef>
                <a:spcPts val="1000"/>
              </a:spcBef>
            </a:pPr>
            <a:r>
              <a:rPr lang="none-none">
                <a:solidFill>
                  <a:srgbClr val="FFFFFF"/>
                </a:solidFill>
                <a:latin typeface="Calibri" pitchFamily="18"/>
                <a:cs typeface="Calibri" pitchFamily="2"/>
              </a:rPr>
              <a:t>Vårserie Ångermanland (9 matcher)</a:t>
            </a: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endParaRPr lang="sv-SE" b="1">
              <a:solidFill>
                <a:srgbClr val="FFFFFF"/>
              </a:solidFill>
              <a:latin typeface="Calibri" pitchFamily="18"/>
              <a:cs typeface="Calibri" pitchFamily="2"/>
            </a:endParaRP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none-none" b="1">
                <a:solidFill>
                  <a:srgbClr val="FFFFFF"/>
                </a:solidFill>
                <a:latin typeface="Calibri" pitchFamily="18"/>
                <a:cs typeface="Calibri" pitchFamily="2"/>
              </a:rPr>
              <a:t>Höstserie</a:t>
            </a:r>
            <a:endParaRPr lang="sv-SE" b="1">
              <a:solidFill>
                <a:srgbClr val="FFFFFF"/>
              </a:solidFill>
              <a:latin typeface="Calibri" pitchFamily="18"/>
              <a:cs typeface="Calibri" pitchFamily="2"/>
            </a:endParaRPr>
          </a:p>
          <a:p>
            <a:pPr marL="1028700" lvl="1" indent="-342900">
              <a:spcBef>
                <a:spcPts val="1000"/>
              </a:spcBef>
            </a:pPr>
            <a:r>
              <a:rPr lang="sv-SE">
                <a:solidFill>
                  <a:srgbClr val="FFFFFF"/>
                </a:solidFill>
                <a:latin typeface="Calibri" pitchFamily="18"/>
                <a:cs typeface="Calibri" pitchFamily="2"/>
              </a:rPr>
              <a:t>G</a:t>
            </a:r>
            <a:r>
              <a:rPr lang="none-none">
                <a:solidFill>
                  <a:srgbClr val="FFFFFF"/>
                </a:solidFill>
                <a:latin typeface="Calibri" pitchFamily="18"/>
                <a:cs typeface="Calibri" pitchFamily="2"/>
              </a:rPr>
              <a:t>rupper mot Medelpad, Jämtland och Härjedalen</a:t>
            </a:r>
          </a:p>
          <a:p>
            <a:pPr marL="1028700" lvl="1" indent="-342900">
              <a:spcBef>
                <a:spcPts val="1000"/>
              </a:spcBef>
            </a:pPr>
            <a:r>
              <a:rPr lang="none-none">
                <a:solidFill>
                  <a:srgbClr val="FFFFFF"/>
                </a:solidFill>
                <a:latin typeface="Calibri" pitchFamily="18"/>
                <a:cs typeface="Calibri" pitchFamily="2"/>
              </a:rPr>
              <a:t>Ca 15 Spelare tas ut för match</a:t>
            </a:r>
            <a:endParaRPr lang="sv-SE">
              <a:solidFill>
                <a:srgbClr val="FFFFFF"/>
              </a:solidFill>
              <a:latin typeface="Calibri" pitchFamily="18"/>
              <a:cs typeface="Calibri" pitchFamily="2"/>
            </a:endParaRPr>
          </a:p>
          <a:p>
            <a:pPr marL="1028700" lvl="1" indent="-342900">
              <a:spcBef>
                <a:spcPts val="1000"/>
              </a:spcBef>
            </a:pPr>
            <a:r>
              <a:rPr lang="none-none">
                <a:solidFill>
                  <a:srgbClr val="FFFFFF"/>
                </a:solidFill>
                <a:latin typeface="Calibri" pitchFamily="18"/>
                <a:cs typeface="Calibri" pitchFamily="2"/>
              </a:rPr>
              <a:t>Uttagning till match efter närvaro och insats på träning</a:t>
            </a:r>
          </a:p>
          <a:p>
            <a:pPr marL="215999" lvl="0" indent="-215999" hangingPunct="1">
              <a:lnSpc>
                <a:spcPct val="90000"/>
              </a:lnSpc>
              <a:spcBef>
                <a:spcPts val="1000"/>
              </a:spcBef>
            </a:pP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215999" lvl="0" indent="-215999" algn="ctr" hangingPunct="1">
              <a:lnSpc>
                <a:spcPct val="90000"/>
              </a:lnSpc>
              <a:spcBef>
                <a:spcPts val="1000"/>
              </a:spcBef>
            </a:pP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215999" lvl="0" indent="-215999" algn="ctr"/>
            <a:endParaRPr lang="none-none">
              <a:solidFill>
                <a:srgbClr val="CCCCCC"/>
              </a:solidFill>
              <a:latin typeface="Calibri" pitchFamily="34"/>
            </a:endParaRP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8D747911-13B0-CAA0-26A2-0FA43F2754C3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2">
            <a:extLst>
              <a:ext uri="{FF2B5EF4-FFF2-40B4-BE49-F238E27FC236}">
                <a16:creationId xmlns:a16="http://schemas.microsoft.com/office/drawing/2014/main" id="{95993812-0EAC-EFC3-7FD3-CD7D6D9FB5EC}"/>
              </a:ext>
            </a:extLst>
          </p:cNvPr>
          <p:cNvSpPr txBox="1"/>
          <p:nvPr/>
        </p:nvSpPr>
        <p:spPr>
          <a:xfrm>
            <a:off x="907468" y="2573798"/>
            <a:ext cx="3699159" cy="130497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342900" marR="0" lvl="0" indent="-3429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Clr>
                <a:srgbClr val="FFFF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1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 </a:t>
            </a:r>
          </a:p>
          <a:p>
            <a:pPr marL="1028700" marR="0" lvl="1" indent="-3429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26 – 30 juni </a:t>
            </a:r>
          </a:p>
          <a:p>
            <a:pPr marL="1028700" marR="0" lvl="1" indent="-3429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1800 kr/spelare</a:t>
            </a: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854979BB-4FB1-3774-375B-256711DA7C4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004"/>
            <a:ext cx="4562636" cy="89639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Cuper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3AC735C1-AC16-6A4F-4EF4-F42979A81D07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907468" y="4561155"/>
            <a:ext cx="4206240" cy="369335"/>
          </a:xfrm>
        </p:spPr>
        <p:txBody>
          <a:bodyPr anchor="ctr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rgbClr val="FFFFFF"/>
              </a:buClr>
              <a:buSzPct val="100000"/>
              <a:buFont typeface="Wingdings" pitchFamily="2"/>
              <a:buChar char="Ø"/>
            </a:pPr>
            <a:r>
              <a:rPr lang="none-none" b="1" kern="1200">
                <a:solidFill>
                  <a:srgbClr val="FFFFFF"/>
                </a:solidFill>
                <a:latin typeface="Calibri" pitchFamily="18"/>
                <a:cs typeface="Calibri" pitchFamily="2"/>
              </a:rPr>
              <a:t>Mid Nordic Cup?</a:t>
            </a:r>
            <a:endParaRPr lang="sv-SE" sz="2600" b="1">
              <a:solidFill>
                <a:srgbClr val="FFFFFF"/>
              </a:solidFill>
              <a:latin typeface="Calibri" pitchFamily="34"/>
              <a:cs typeface="Calibri Light" pitchFamily="2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8FCF3433-7C4C-E9E9-2BBC-CAD7F4A1718A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Picture 2" descr="logo">
            <a:extLst>
              <a:ext uri="{FF2B5EF4-FFF2-40B4-BE49-F238E27FC236}">
                <a16:creationId xmlns:a16="http://schemas.microsoft.com/office/drawing/2014/main" id="{E8AE1D0F-F9B2-B459-B95B-FB0052C9008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331448" y="2508674"/>
            <a:ext cx="2196580" cy="5157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Underrubrik 2">
            <a:extLst>
              <a:ext uri="{FF2B5EF4-FFF2-40B4-BE49-F238E27FC236}">
                <a16:creationId xmlns:a16="http://schemas.microsoft.com/office/drawing/2014/main" id="{6BD69C06-12FC-4602-2E05-7A7973E6350D}"/>
              </a:ext>
            </a:extLst>
          </p:cNvPr>
          <p:cNvSpPr txBox="1"/>
          <p:nvPr/>
        </p:nvSpPr>
        <p:spPr>
          <a:xfrm>
            <a:off x="4710540" y="2573798"/>
            <a:ext cx="3699159" cy="90845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342900" marR="0" lvl="0" indent="-342900" algn="ctr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Clr>
                <a:srgbClr val="FFFF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1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Distriktsmästerskap (DM)</a:t>
            </a:r>
          </a:p>
          <a:p>
            <a:pPr marL="1028700" marR="0" lvl="1" indent="-3429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6 juni  och 8 – 10 juni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410CCBCC-AE04-DA5F-32F3-3C2ABBCCC450}"/>
              </a:ext>
            </a:extLst>
          </p:cNvPr>
          <p:cNvSpPr txBox="1"/>
          <p:nvPr/>
        </p:nvSpPr>
        <p:spPr>
          <a:xfrm>
            <a:off x="4759040" y="4561155"/>
            <a:ext cx="1737012" cy="36933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342900" marR="0" lvl="0" indent="-342900" algn="l" defTabSz="914400" rtl="0" fontAlgn="auto" hangingPunct="0">
              <a:lnSpc>
                <a:spcPct val="100000"/>
              </a:lnSpc>
              <a:spcBef>
                <a:spcPts val="1000"/>
              </a:spcBef>
              <a:spcAft>
                <a:spcPts val="1415"/>
              </a:spcAft>
              <a:buClr>
                <a:srgbClr val="FFFFFF"/>
              </a:buClr>
              <a:buSzPct val="100000"/>
              <a:buFont typeface="Wingdings" pitchFamily="2"/>
              <a:buChar char="Ø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1" i="0" u="none" strike="noStrike" kern="1200" cap="none" spc="0" baseline="0">
                <a:solidFill>
                  <a:srgbClr val="FFFFFF"/>
                </a:solidFill>
                <a:uFillTx/>
                <a:latin typeface="Calibri" pitchFamily="18"/>
                <a:cs typeface="Calibri" pitchFamily="2"/>
              </a:rPr>
              <a:t>Höstcup?</a:t>
            </a:r>
          </a:p>
        </p:txBody>
      </p:sp>
      <p:sp>
        <p:nvSpPr>
          <p:cNvPr id="9" name="textruta 9">
            <a:extLst>
              <a:ext uri="{FF2B5EF4-FFF2-40B4-BE49-F238E27FC236}">
                <a16:creationId xmlns:a16="http://schemas.microsoft.com/office/drawing/2014/main" id="{BA9E0BA6-D938-F103-E597-8E1CEDF24D94}"/>
              </a:ext>
            </a:extLst>
          </p:cNvPr>
          <p:cNvSpPr txBox="1"/>
          <p:nvPr/>
        </p:nvSpPr>
        <p:spPr>
          <a:xfrm>
            <a:off x="2429743" y="5538173"/>
            <a:ext cx="5039587" cy="1200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215999" marR="0" lvl="0" indent="-215999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1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 Light" pitchFamily="2"/>
              </a:rPr>
              <a:t>Vilka spelar cuper?</a:t>
            </a:r>
            <a:endParaRPr lang="none-none" sz="1800" b="1" i="0" u="none" strike="noStrike" kern="1200" cap="none" spc="0" baseline="0">
              <a:solidFill>
                <a:srgbClr val="FFFFFF"/>
              </a:solidFill>
              <a:uFillTx/>
              <a:latin typeface="Calibri" pitchFamily="34"/>
              <a:cs typeface="Calibri Light" pitchFamily="2"/>
            </a:endParaRP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one-none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 Light" pitchFamily="2"/>
              </a:rPr>
              <a:t>Samtliga med godkänd </a:t>
            </a:r>
            <a:r>
              <a:rPr lang="none-none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närvaro och insats på träning</a:t>
            </a:r>
          </a:p>
          <a:p>
            <a:pPr marL="457200" marR="0" lvl="0" indent="-45720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one-none" sz="1800" b="0" i="0" u="none" strike="noStrike" kern="120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Trupp antal: ca 20 st</a:t>
            </a:r>
            <a:endParaRPr lang="none-none" sz="1800" b="0" i="0" u="none" strike="noStrike" kern="1200" cap="none" spc="0" baseline="0">
              <a:solidFill>
                <a:srgbClr val="CCCCCC"/>
              </a:solidFill>
              <a:uFillTx/>
              <a:latin typeface="Calibri" pitchFamily="3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1BCB56-81A1-6F9A-20FD-69E1AD9F187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9198"/>
            <a:ext cx="4562636" cy="553998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3600" i="0">
                <a:latin typeface="Calibri" pitchFamily="34"/>
              </a:rPr>
              <a:t>Avgifter och </a:t>
            </a:r>
            <a:r>
              <a:rPr lang="sv-SE" sz="3600" i="0">
                <a:latin typeface="Calibri" pitchFamily="34"/>
              </a:rPr>
              <a:t>material</a:t>
            </a:r>
            <a:endParaRPr lang="none-none" sz="3600" i="0">
              <a:latin typeface="Calibri" pitchFamily="34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106CEFE-DF18-BA5F-C1D4-2AFF54A341D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65760" y="1527779"/>
            <a:ext cx="8138160" cy="5590760"/>
          </a:xfrm>
        </p:spPr>
        <p:txBody>
          <a:bodyPr anchor="ctr">
            <a:spAutoFit/>
          </a:bodyPr>
          <a:lstStyle/>
          <a:p>
            <a:pPr lvl="0" hangingPunct="1">
              <a:lnSpc>
                <a:spcPct val="90000"/>
              </a:lnSpc>
              <a:spcAft>
                <a:spcPts val="0"/>
              </a:spcAft>
            </a:pPr>
            <a:r>
              <a:rPr lang="sv-SE" b="1">
                <a:solidFill>
                  <a:srgbClr val="FFFFFF"/>
                </a:solidFill>
                <a:latin typeface="Calibri" pitchFamily="34"/>
                <a:cs typeface="Calibri" pitchFamily="2"/>
              </a:rPr>
              <a:t>Avgift</a:t>
            </a:r>
          </a:p>
          <a:p>
            <a:pPr marL="1028700" lvl="1" indent="-342900">
              <a:spcBef>
                <a:spcPts val="0"/>
              </a:spcBef>
              <a:buClr>
                <a:srgbClr val="FFFFFF"/>
              </a:buClr>
            </a:pPr>
            <a:r>
              <a:rPr lang="sv-SE" b="1">
                <a:solidFill>
                  <a:srgbClr val="FFFFFF"/>
                </a:solidFill>
                <a:latin typeface="Calibri" pitchFamily="34"/>
                <a:cs typeface="Calibri" pitchFamily="2"/>
              </a:rPr>
              <a:t>750 kr</a:t>
            </a:r>
          </a:p>
          <a:p>
            <a:pPr marL="1485900" lvl="2" indent="-342900">
              <a:spcBef>
                <a:spcPts val="0"/>
              </a:spcBef>
              <a:buClr>
                <a:srgbClr val="FFFFFF"/>
              </a:buClr>
            </a:pPr>
            <a:r>
              <a:rPr lang="none-none" sz="1800">
                <a:solidFill>
                  <a:srgbClr val="FFFFFF"/>
                </a:solidFill>
                <a:latin typeface="Calibri" pitchFamily="34"/>
                <a:cs typeface="Calibri" pitchFamily="2"/>
              </a:rPr>
              <a:t>250</a:t>
            </a:r>
            <a:r>
              <a:rPr lang="sv-SE" sz="1800">
                <a:solidFill>
                  <a:srgbClr val="FFFFFF"/>
                </a:solidFill>
                <a:latin typeface="Calibri" pitchFamily="34"/>
                <a:cs typeface="Calibri" pitchFamily="2"/>
              </a:rPr>
              <a:t> </a:t>
            </a:r>
            <a:r>
              <a:rPr lang="none-none" sz="1800">
                <a:solidFill>
                  <a:srgbClr val="FFFFFF"/>
                </a:solidFill>
                <a:latin typeface="Calibri" pitchFamily="34"/>
                <a:cs typeface="Calibri" pitchFamily="2"/>
              </a:rPr>
              <a:t>kr</a:t>
            </a:r>
            <a:r>
              <a:rPr lang="sv-SE" sz="1800">
                <a:solidFill>
                  <a:srgbClr val="FFFFFF"/>
                </a:solidFill>
                <a:latin typeface="Calibri" pitchFamily="34"/>
                <a:cs typeface="Calibri" pitchFamily="2"/>
              </a:rPr>
              <a:t> (medlemsavgift) + 500 kr (träningsavgift)</a:t>
            </a:r>
          </a:p>
          <a:p>
            <a:pPr marL="1943100" lvl="3" indent="-342900">
              <a:spcBef>
                <a:spcPts val="0"/>
              </a:spcBef>
              <a:buClr>
                <a:srgbClr val="FFFFFF"/>
              </a:buClr>
            </a:pPr>
            <a:r>
              <a:rPr lang="sv-SE" sz="1200">
                <a:solidFill>
                  <a:srgbClr val="FFFFFF"/>
                </a:solidFill>
                <a:latin typeface="Calibri" pitchFamily="34"/>
                <a:cs typeface="Calibri" pitchFamily="2"/>
              </a:rPr>
              <a:t>Avbetalning - det går att dela upp betalningen på 2 eller 3 månader</a:t>
            </a:r>
          </a:p>
          <a:p>
            <a:pPr lvl="0" hangingPunct="1">
              <a:lnSpc>
                <a:spcPct val="90000"/>
              </a:lnSpc>
              <a:spcAft>
                <a:spcPts val="0"/>
              </a:spcAft>
            </a:pPr>
            <a:endParaRPr lang="sv-SE" sz="2200" b="1">
              <a:solidFill>
                <a:srgbClr val="FFFFFF"/>
              </a:solidFill>
              <a:latin typeface="Calibri" pitchFamily="34"/>
            </a:endParaRPr>
          </a:p>
          <a:p>
            <a:pPr lvl="0" hangingPunct="1">
              <a:lnSpc>
                <a:spcPct val="90000"/>
              </a:lnSpc>
              <a:spcBef>
                <a:spcPts val="1000"/>
              </a:spcBef>
            </a:pPr>
            <a:r>
              <a:rPr lang="sv-SE" sz="2200" b="1">
                <a:solidFill>
                  <a:srgbClr val="FFFFFF"/>
                </a:solidFill>
                <a:latin typeface="Calibri" pitchFamily="34"/>
              </a:rPr>
              <a:t>Kläder – köps via Stripe – länk: </a:t>
            </a:r>
            <a:r>
              <a:rPr lang="sv-SE" sz="2200" b="1">
                <a:solidFill>
                  <a:srgbClr val="FFFFFF"/>
                </a:solidFill>
                <a:latin typeface="Calibri" pitchFamily="34"/>
                <a:hlinkClick r:id="rId3"/>
              </a:rPr>
              <a:t>https://stripe.se/moffe/</a:t>
            </a:r>
            <a:endParaRPr lang="sv-SE" sz="2200" b="1">
              <a:solidFill>
                <a:srgbClr val="FFFFFF"/>
              </a:solidFill>
              <a:latin typeface="Calibri" pitchFamily="34"/>
            </a:endParaRPr>
          </a:p>
          <a:p>
            <a:pPr marL="1028700" lvl="1" indent="-342900">
              <a:buClr>
                <a:srgbClr val="FFFFFF"/>
              </a:buClr>
            </a:pPr>
            <a:r>
              <a:rPr lang="sv-SE" sz="1800">
                <a:solidFill>
                  <a:srgbClr val="FFFFFF"/>
                </a:solidFill>
                <a:latin typeface="Calibri" pitchFamily="34"/>
              </a:rPr>
              <a:t>S</a:t>
            </a:r>
            <a:r>
              <a:rPr lang="none-none" sz="1800">
                <a:solidFill>
                  <a:srgbClr val="FFFFFF"/>
                </a:solidFill>
                <a:latin typeface="Calibri" pitchFamily="34"/>
              </a:rPr>
              <a:t>horts</a:t>
            </a:r>
            <a:r>
              <a:rPr lang="sv-SE" sz="1800">
                <a:solidFill>
                  <a:srgbClr val="FFFFFF"/>
                </a:solidFill>
                <a:latin typeface="Calibri" pitchFamily="34"/>
              </a:rPr>
              <a:t>: </a:t>
            </a:r>
          </a:p>
          <a:p>
            <a:pPr marL="1485900" lvl="2" indent="-342900">
              <a:buClr>
                <a:srgbClr val="FFFFFF"/>
              </a:buClr>
              <a:buFont typeface="Wingdings" pitchFamily="2"/>
              <a:buChar char="§"/>
            </a:pPr>
            <a:r>
              <a:rPr lang="sv-SE" sz="1400">
                <a:solidFill>
                  <a:srgbClr val="FFFFFF"/>
                </a:solidFill>
                <a:latin typeface="Calibri" pitchFamily="34"/>
              </a:rPr>
              <a:t>119 kr (svart, storlekar 104 - 3XL)</a:t>
            </a:r>
          </a:p>
          <a:p>
            <a:pPr marL="1028700" lvl="1" indent="-342900">
              <a:buClr>
                <a:srgbClr val="FFFFFF"/>
              </a:buClr>
            </a:pPr>
            <a:r>
              <a:rPr lang="sv-SE" sz="1800">
                <a:solidFill>
                  <a:srgbClr val="FFFFFF"/>
                </a:solidFill>
                <a:latin typeface="Calibri" pitchFamily="34"/>
              </a:rPr>
              <a:t>S</a:t>
            </a:r>
            <a:r>
              <a:rPr lang="none-none" sz="1800">
                <a:solidFill>
                  <a:srgbClr val="FFFFFF"/>
                </a:solidFill>
                <a:latin typeface="Calibri" pitchFamily="34"/>
              </a:rPr>
              <a:t>trumpor</a:t>
            </a:r>
            <a:r>
              <a:rPr lang="sv-SE" sz="1800">
                <a:solidFill>
                  <a:srgbClr val="FFFFFF"/>
                </a:solidFill>
                <a:latin typeface="Calibri" pitchFamily="34"/>
              </a:rPr>
              <a:t>: </a:t>
            </a:r>
          </a:p>
          <a:p>
            <a:pPr marL="1485900" lvl="2" indent="-342900">
              <a:buClr>
                <a:srgbClr val="FFFFFF"/>
              </a:buClr>
              <a:buFont typeface="Wingdings" pitchFamily="2"/>
              <a:buChar char="§"/>
            </a:pPr>
            <a:r>
              <a:rPr lang="sv-SE" sz="1400">
                <a:solidFill>
                  <a:srgbClr val="FFFFFF"/>
                </a:solidFill>
                <a:latin typeface="Calibri" pitchFamily="34"/>
              </a:rPr>
              <a:t>79 kr (svart, storlekar 1 – 6)</a:t>
            </a:r>
          </a:p>
          <a:p>
            <a:pPr marL="1028700" lvl="1" indent="-342900">
              <a:buClr>
                <a:srgbClr val="FFFFFF"/>
              </a:buClr>
            </a:pPr>
            <a:r>
              <a:rPr lang="sv-SE" sz="1800">
                <a:solidFill>
                  <a:srgbClr val="FFFFFF"/>
                </a:solidFill>
                <a:latin typeface="Calibri" pitchFamily="34"/>
              </a:rPr>
              <a:t>Övriga kläder </a:t>
            </a:r>
            <a:r>
              <a:rPr lang="sv-SE" sz="1400">
                <a:solidFill>
                  <a:srgbClr val="FFFFFF"/>
                </a:solidFill>
                <a:latin typeface="Calibri" pitchFamily="34"/>
              </a:rPr>
              <a:t>(storlekar från 104 till 3 XL)</a:t>
            </a:r>
          </a:p>
          <a:p>
            <a:pPr marL="1485900" lvl="2" indent="-342900">
              <a:spcBef>
                <a:spcPts val="0"/>
              </a:spcBef>
              <a:buClr>
                <a:srgbClr val="FFFFFF"/>
              </a:buClr>
              <a:buFont typeface="Wingdings" pitchFamily="2"/>
              <a:buChar char="§"/>
            </a:pPr>
            <a:r>
              <a:rPr lang="sv-SE" sz="1200">
                <a:solidFill>
                  <a:srgbClr val="FFFFFF"/>
                </a:solidFill>
                <a:latin typeface="Calibri" pitchFamily="34"/>
              </a:rPr>
              <a:t>Zip-jacka: 309 kr </a:t>
            </a:r>
          </a:p>
          <a:p>
            <a:pPr marL="1485900" lvl="2" indent="-342900">
              <a:spcBef>
                <a:spcPts val="0"/>
              </a:spcBef>
              <a:buClr>
                <a:srgbClr val="FFFFFF"/>
              </a:buClr>
              <a:buFont typeface="Wingdings" pitchFamily="2"/>
              <a:buChar char="§"/>
            </a:pPr>
            <a:r>
              <a:rPr lang="sv-SE" sz="1200">
                <a:solidFill>
                  <a:srgbClr val="FFFFFF"/>
                </a:solidFill>
                <a:latin typeface="Calibri" pitchFamily="34"/>
              </a:rPr>
              <a:t>Träningsoveralljacka: 339 kr</a:t>
            </a:r>
          </a:p>
          <a:p>
            <a:pPr marL="1485900" lvl="2" indent="-342900">
              <a:spcBef>
                <a:spcPts val="0"/>
              </a:spcBef>
              <a:buClr>
                <a:srgbClr val="FFFFFF"/>
              </a:buClr>
              <a:buFont typeface="Wingdings" pitchFamily="2"/>
              <a:buChar char="§"/>
            </a:pPr>
            <a:r>
              <a:rPr lang="sv-SE" sz="1200">
                <a:solidFill>
                  <a:srgbClr val="FFFFFF"/>
                </a:solidFill>
                <a:latin typeface="Calibri" pitchFamily="34"/>
              </a:rPr>
              <a:t>Träningsoverallbyxa: 239/279 kr</a:t>
            </a:r>
          </a:p>
          <a:p>
            <a:pPr marL="342900" lvl="0" indent="-342900">
              <a:spcAft>
                <a:spcPts val="0"/>
              </a:spcAft>
            </a:pPr>
            <a:endParaRPr lang="sv-SE" sz="1000" b="1">
              <a:solidFill>
                <a:srgbClr val="FFFFFF"/>
              </a:solidFill>
              <a:latin typeface="Calibri" pitchFamily="34"/>
            </a:endParaRPr>
          </a:p>
          <a:p>
            <a:pPr marL="342900" lvl="0" indent="-342900">
              <a:spcBef>
                <a:spcPts val="1000"/>
              </a:spcBef>
            </a:pPr>
            <a:r>
              <a:rPr lang="none-none" sz="2200" b="1">
                <a:solidFill>
                  <a:srgbClr val="FFFFFF"/>
                </a:solidFill>
                <a:latin typeface="Calibri" pitchFamily="34"/>
              </a:rPr>
              <a:t>Matchtröja</a:t>
            </a:r>
            <a:endParaRPr lang="sv-SE" sz="2200" b="1">
              <a:solidFill>
                <a:srgbClr val="FFFFFF"/>
              </a:solidFill>
              <a:latin typeface="Calibri" pitchFamily="34"/>
            </a:endParaRPr>
          </a:p>
          <a:p>
            <a:pPr marL="1028700" lvl="1" indent="-342900">
              <a:spcBef>
                <a:spcPts val="1000"/>
              </a:spcBef>
              <a:buClr>
                <a:srgbClr val="FFFFFF"/>
              </a:buClr>
            </a:pPr>
            <a:r>
              <a:rPr lang="sv-SE" sz="1600">
                <a:solidFill>
                  <a:srgbClr val="FFFFFF"/>
                </a:solidFill>
                <a:latin typeface="Calibri" pitchFamily="34"/>
              </a:rPr>
              <a:t>Matchtröja hämtas av vårdnadshavare</a:t>
            </a:r>
          </a:p>
          <a:p>
            <a:pPr marL="1028700" lvl="1" indent="-342900">
              <a:spcBef>
                <a:spcPts val="1000"/>
              </a:spcBef>
              <a:buClr>
                <a:srgbClr val="FFFFFF"/>
              </a:buClr>
            </a:pPr>
            <a:r>
              <a:rPr lang="sv-SE" sz="1600">
                <a:solidFill>
                  <a:srgbClr val="FFFFFF"/>
                </a:solidFill>
                <a:latin typeface="Calibri" pitchFamily="34"/>
              </a:rPr>
              <a:t>Ingen kostnad för matchtröja om den återlämnas i gott</a:t>
            </a:r>
            <a:r>
              <a:rPr lang="none-none" sz="1600">
                <a:solidFill>
                  <a:srgbClr val="FFFFFF"/>
                </a:solidFill>
                <a:latin typeface="Calibri" pitchFamily="34"/>
              </a:rPr>
              <a:t> skick</a:t>
            </a:r>
            <a:r>
              <a:rPr lang="sv-SE" sz="1600">
                <a:solidFill>
                  <a:srgbClr val="FFFFFF"/>
                </a:solidFill>
                <a:latin typeface="Calibri" pitchFamily="34"/>
              </a:rPr>
              <a:t> efter säsong</a:t>
            </a:r>
            <a:endParaRPr lang="none-none" sz="1600">
              <a:solidFill>
                <a:srgbClr val="FFFFFF"/>
              </a:solidFill>
              <a:latin typeface="Calibri" pitchFamily="34"/>
            </a:endParaRPr>
          </a:p>
        </p:txBody>
      </p:sp>
      <p:pic>
        <p:nvPicPr>
          <p:cNvPr id="4" name="Bildobjekt 4">
            <a:extLst>
              <a:ext uri="{FF2B5EF4-FFF2-40B4-BE49-F238E27FC236}">
                <a16:creationId xmlns:a16="http://schemas.microsoft.com/office/drawing/2014/main" id="{E84EFDAE-2DBA-F84B-72B3-34031F9C159E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337822-4CD7-3C83-8A5C-05FC5AB7867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004"/>
            <a:ext cx="4562636" cy="89639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Uppgifter runt laget</a:t>
            </a:r>
          </a:p>
        </p:txBody>
      </p:sp>
      <p:sp>
        <p:nvSpPr>
          <p:cNvPr id="3" name="Rektangel: rundade hörn 5">
            <a:extLst>
              <a:ext uri="{FF2B5EF4-FFF2-40B4-BE49-F238E27FC236}">
                <a16:creationId xmlns:a16="http://schemas.microsoft.com/office/drawing/2014/main" id="{8042C8E0-F88C-A2A7-5141-784A01AAE370}"/>
              </a:ext>
            </a:extLst>
          </p:cNvPr>
          <p:cNvSpPr/>
          <p:nvPr/>
        </p:nvSpPr>
        <p:spPr>
          <a:xfrm>
            <a:off x="57232" y="1406859"/>
            <a:ext cx="2784101" cy="3027221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156082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200" b="1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200" b="1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Hemmagruppen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Ansvarsområden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Matchvärd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Kiosk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1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Medlemmar: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</p:txBody>
      </p:sp>
      <p:sp>
        <p:nvSpPr>
          <p:cNvPr id="4" name="Rektangel: rundade hörn 6">
            <a:extLst>
              <a:ext uri="{FF2B5EF4-FFF2-40B4-BE49-F238E27FC236}">
                <a16:creationId xmlns:a16="http://schemas.microsoft.com/office/drawing/2014/main" id="{7297F7A1-C49C-CBFF-8F47-AC78791A79CC}"/>
              </a:ext>
            </a:extLst>
          </p:cNvPr>
          <p:cNvSpPr/>
          <p:nvPr/>
        </p:nvSpPr>
        <p:spPr>
          <a:xfrm>
            <a:off x="1466889" y="4434071"/>
            <a:ext cx="2827882" cy="2728725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156082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200" b="1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Bortagruppen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Ansvarsområden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Körschema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1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Medlemmar: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</p:txBody>
      </p:sp>
      <p:sp>
        <p:nvSpPr>
          <p:cNvPr id="5" name="Rektangel: rundade hörn 7">
            <a:extLst>
              <a:ext uri="{FF2B5EF4-FFF2-40B4-BE49-F238E27FC236}">
                <a16:creationId xmlns:a16="http://schemas.microsoft.com/office/drawing/2014/main" id="{0C8ED8D6-F0E5-A6B3-267F-D50CD6690ED1}"/>
              </a:ext>
            </a:extLst>
          </p:cNvPr>
          <p:cNvSpPr/>
          <p:nvPr/>
        </p:nvSpPr>
        <p:spPr>
          <a:xfrm>
            <a:off x="5838800" y="1406859"/>
            <a:ext cx="2827882" cy="3027221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156082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200" b="1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200" b="1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Ekonomi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Ansvarsområden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Lagkassa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Sponsring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Medlemmar: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</p:txBody>
      </p:sp>
      <p:sp>
        <p:nvSpPr>
          <p:cNvPr id="6" name="Rektangel: rundade hörn 8">
            <a:extLst>
              <a:ext uri="{FF2B5EF4-FFF2-40B4-BE49-F238E27FC236}">
                <a16:creationId xmlns:a16="http://schemas.microsoft.com/office/drawing/2014/main" id="{1AD75A60-A568-8BC8-F34F-E7DA2E1657D4}"/>
              </a:ext>
            </a:extLst>
          </p:cNvPr>
          <p:cNvSpPr/>
          <p:nvPr/>
        </p:nvSpPr>
        <p:spPr>
          <a:xfrm>
            <a:off x="4371910" y="4434071"/>
            <a:ext cx="2827882" cy="2728725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156082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200" b="1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200" b="1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Plangruppen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Ansvarsområden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Vård av plan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Medlemmar: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7" name="Rektangel: rundade hörn 9">
            <a:extLst>
              <a:ext uri="{FF2B5EF4-FFF2-40B4-BE49-F238E27FC236}">
                <a16:creationId xmlns:a16="http://schemas.microsoft.com/office/drawing/2014/main" id="{EB997843-B7FC-BDEA-6B65-C4EF1B2F120F}"/>
              </a:ext>
            </a:extLst>
          </p:cNvPr>
          <p:cNvSpPr/>
          <p:nvPr/>
        </p:nvSpPr>
        <p:spPr>
          <a:xfrm>
            <a:off x="2931932" y="1406859"/>
            <a:ext cx="2827882" cy="3027221"/>
          </a:xfrm>
          <a:custGeom>
            <a:avLst>
              <a:gd name="f10" fmla="val 360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3600"/>
              <a:gd name="f11" fmla="abs f4"/>
              <a:gd name="f12" fmla="abs f5"/>
              <a:gd name="f13" fmla="abs f6"/>
              <a:gd name="f14" fmla="*/ f8 1 180"/>
              <a:gd name="f15" fmla="val f10"/>
              <a:gd name="f16" fmla="+- 0 0 f2"/>
              <a:gd name="f17" fmla="?: f11 f4 1"/>
              <a:gd name="f18" fmla="?: f12 f5 1"/>
              <a:gd name="f19" fmla="?: f13 f6 1"/>
              <a:gd name="f20" fmla="*/ f9 f14 1"/>
              <a:gd name="f21" fmla="+- f7 f15 0"/>
              <a:gd name="f22" fmla="*/ f17 1 21600"/>
              <a:gd name="f23" fmla="*/ f18 1 21600"/>
              <a:gd name="f24" fmla="*/ 21600 f17 1"/>
              <a:gd name="f25" fmla="*/ 21600 f18 1"/>
              <a:gd name="f26" fmla="+- 0 0 f20"/>
              <a:gd name="f27" fmla="+- f7 0 f21"/>
              <a:gd name="f28" fmla="+- f21 0 f7"/>
              <a:gd name="f29" fmla="min f23 f22"/>
              <a:gd name="f30" fmla="*/ f24 1 f19"/>
              <a:gd name="f31" fmla="*/ f25 1 f19"/>
              <a:gd name="f32" fmla="*/ f26 f1 1"/>
              <a:gd name="f33" fmla="abs f27"/>
              <a:gd name="f34" fmla="abs f28"/>
              <a:gd name="f35" fmla="?: f27 f16 f2"/>
              <a:gd name="f36" fmla="?: f27 f2 f16"/>
              <a:gd name="f37" fmla="?: f27 f3 f2"/>
              <a:gd name="f38" fmla="?: f27 f2 f3"/>
              <a:gd name="f39" fmla="?: f28 f16 f2"/>
              <a:gd name="f40" fmla="?: f28 f2 f16"/>
              <a:gd name="f41" fmla="?: f27 0 f1"/>
              <a:gd name="f42" fmla="?: f27 f1 0"/>
              <a:gd name="f43" fmla="val f30"/>
              <a:gd name="f44" fmla="val f31"/>
              <a:gd name="f45" fmla="*/ f32 1 f8"/>
              <a:gd name="f46" fmla="?: f27 f38 f37"/>
              <a:gd name="f47" fmla="?: f27 f37 f38"/>
              <a:gd name="f48" fmla="?: f28 f36 f35"/>
              <a:gd name="f49" fmla="*/ f21 f29 1"/>
              <a:gd name="f50" fmla="*/ f7 f29 1"/>
              <a:gd name="f51" fmla="*/ f33 f29 1"/>
              <a:gd name="f52" fmla="*/ f34 f29 1"/>
              <a:gd name="f53" fmla="+- f44 0 f15"/>
              <a:gd name="f54" fmla="+- f43 0 f15"/>
              <a:gd name="f55" fmla="+- f45 0 f2"/>
              <a:gd name="f56" fmla="?: f28 f47 f46"/>
              <a:gd name="f57" fmla="*/ f44 f29 1"/>
              <a:gd name="f58" fmla="*/ f43 f29 1"/>
              <a:gd name="f59" fmla="+- f55 f2 0"/>
              <a:gd name="f60" fmla="+- f44 0 f53"/>
              <a:gd name="f61" fmla="+- f43 0 f54"/>
              <a:gd name="f62" fmla="+- f53 0 f44"/>
              <a:gd name="f63" fmla="+- f54 0 f43"/>
              <a:gd name="f64" fmla="*/ f53 f29 1"/>
              <a:gd name="f65" fmla="*/ f54 f29 1"/>
              <a:gd name="f66" fmla="*/ f59 f8 1"/>
              <a:gd name="f67" fmla="abs f60"/>
              <a:gd name="f68" fmla="?: f60 0 f1"/>
              <a:gd name="f69" fmla="?: f60 f1 0"/>
              <a:gd name="f70" fmla="?: f60 f39 f40"/>
              <a:gd name="f71" fmla="abs f61"/>
              <a:gd name="f72" fmla="abs f62"/>
              <a:gd name="f73" fmla="?: f61 f16 f2"/>
              <a:gd name="f74" fmla="?: f61 f2 f16"/>
              <a:gd name="f75" fmla="?: f61 f3 f2"/>
              <a:gd name="f76" fmla="?: f61 f2 f3"/>
              <a:gd name="f77" fmla="abs f63"/>
              <a:gd name="f78" fmla="?: f63 f16 f2"/>
              <a:gd name="f79" fmla="?: f63 f2 f16"/>
              <a:gd name="f80" fmla="?: f63 f42 f41"/>
              <a:gd name="f81" fmla="?: f63 f41 f42"/>
              <a:gd name="f82" fmla="*/ f66 1 f1"/>
              <a:gd name="f83" fmla="?: f28 f69 f68"/>
              <a:gd name="f84" fmla="?: f28 f68 f69"/>
              <a:gd name="f85" fmla="?: f61 f76 f75"/>
              <a:gd name="f86" fmla="?: f61 f75 f76"/>
              <a:gd name="f87" fmla="?: f62 f74 f73"/>
              <a:gd name="f88" fmla="?: f27 f80 f81"/>
              <a:gd name="f89" fmla="?: f27 f78 f79"/>
              <a:gd name="f90" fmla="*/ f67 f29 1"/>
              <a:gd name="f91" fmla="*/ f71 f29 1"/>
              <a:gd name="f92" fmla="*/ f72 f29 1"/>
              <a:gd name="f93" fmla="*/ f77 f29 1"/>
              <a:gd name="f94" fmla="+- 0 0 f82"/>
              <a:gd name="f95" fmla="?: f60 f83 f84"/>
              <a:gd name="f96" fmla="?: f62 f86 f85"/>
              <a:gd name="f97" fmla="+- 0 0 f94"/>
              <a:gd name="f98" fmla="*/ f97 f1 1"/>
              <a:gd name="f99" fmla="*/ f98 1 f8"/>
              <a:gd name="f100" fmla="+- f99 0 f2"/>
              <a:gd name="f101" fmla="cos 1 f100"/>
              <a:gd name="f102" fmla="+- 0 0 f101"/>
              <a:gd name="f103" fmla="+- 0 0 f102"/>
              <a:gd name="f104" fmla="val f103"/>
              <a:gd name="f105" fmla="+- 0 0 f104"/>
              <a:gd name="f106" fmla="*/ f15 f105 1"/>
              <a:gd name="f107" fmla="*/ f106 3163 1"/>
              <a:gd name="f108" fmla="*/ f107 1 7636"/>
              <a:gd name="f109" fmla="+- f7 f108 0"/>
              <a:gd name="f110" fmla="+- f43 0 f108"/>
              <a:gd name="f111" fmla="+- f44 0 f108"/>
              <a:gd name="f112" fmla="*/ f109 f29 1"/>
              <a:gd name="f113" fmla="*/ f110 f29 1"/>
              <a:gd name="f114" fmla="*/ f111 f29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2" t="f112" r="f113" b="f114"/>
            <a:pathLst>
              <a:path>
                <a:moveTo>
                  <a:pt x="f49" y="f50"/>
                </a:moveTo>
                <a:arcTo wR="f51" hR="f52" stAng="f56" swAng="f48"/>
                <a:lnTo>
                  <a:pt x="f50" y="f64"/>
                </a:lnTo>
                <a:arcTo wR="f52" hR="f90" stAng="f95" swAng="f70"/>
                <a:lnTo>
                  <a:pt x="f65" y="f57"/>
                </a:lnTo>
                <a:arcTo wR="f91" hR="f92" stAng="f96" swAng="f87"/>
                <a:lnTo>
                  <a:pt x="f58" y="f49"/>
                </a:lnTo>
                <a:arcTo wR="f93" hR="f51" stAng="f88" swAng="f89"/>
                <a:close/>
              </a:path>
            </a:pathLst>
          </a:custGeom>
          <a:solidFill>
            <a:srgbClr val="156082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200" b="1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200" b="1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Städgruppen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Ansvarsområden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Vår- &amp; Höststädning (3 st)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4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Duk på plan (alla)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1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Medlemmar: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  <a:p>
            <a:pPr marL="285750" marR="0" lvl="0" indent="-28575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1800" b="0" i="0" u="none" strike="noStrike" kern="1200" cap="none" spc="0" baseline="0">
                <a:solidFill>
                  <a:srgbClr val="FFFFFF"/>
                </a:solidFill>
                <a:uFillTx/>
                <a:latin typeface="Aptos"/>
              </a:rPr>
              <a:t>?</a:t>
            </a:r>
          </a:p>
        </p:txBody>
      </p:sp>
      <p:pic>
        <p:nvPicPr>
          <p:cNvPr id="8" name="Bildobjekt 4">
            <a:extLst>
              <a:ext uri="{FF2B5EF4-FFF2-40B4-BE49-F238E27FC236}">
                <a16:creationId xmlns:a16="http://schemas.microsoft.com/office/drawing/2014/main" id="{8DF329E7-E8DC-1E8F-1555-5341079CA0B7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2">
            <a:extLst>
              <a:ext uri="{FF2B5EF4-FFF2-40B4-BE49-F238E27FC236}">
                <a16:creationId xmlns:a16="http://schemas.microsoft.com/office/drawing/2014/main" id="{0B30C517-E395-434D-071C-BF115B668033}"/>
              </a:ext>
            </a:extLst>
          </p:cNvPr>
          <p:cNvSpPr txBox="1"/>
          <p:nvPr/>
        </p:nvSpPr>
        <p:spPr>
          <a:xfrm>
            <a:off x="337148" y="851845"/>
            <a:ext cx="7877693" cy="334040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ctr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1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Supertext</a:t>
            </a: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Information via Supertext till föräldrar i grupp</a:t>
            </a:r>
          </a:p>
          <a:p>
            <a:pPr marL="1143000" marR="0" lvl="1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  <a:hlinkClick r:id="rId3"/>
              </a:rPr>
              <a:t>Fotboll P-09</a:t>
            </a: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Calibri" pitchFamily="2"/>
            </a:endParaRPr>
          </a:p>
          <a:p>
            <a:pPr marL="457200" marR="0" lvl="0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1415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6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</a:rPr>
              <a:t>Information till spelare i grupp</a:t>
            </a:r>
          </a:p>
          <a:p>
            <a:pPr marL="1143000" marR="0" lvl="1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v-SE" sz="2400" b="0" i="0" u="none" strike="noStrike" kern="0" cap="none" spc="0" baseline="0">
                <a:solidFill>
                  <a:srgbClr val="FFFFFF"/>
                </a:solidFill>
                <a:uFillTx/>
                <a:latin typeface="Calibri" pitchFamily="34"/>
                <a:cs typeface="Calibri" pitchFamily="2"/>
                <a:hlinkClick r:id="rId4"/>
              </a:rPr>
              <a:t>Moffe P09 spelare</a:t>
            </a:r>
            <a:endParaRPr lang="sv-SE" sz="24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Calibri" pitchFamily="2"/>
            </a:endParaRPr>
          </a:p>
          <a:p>
            <a:pPr marL="1143000" marR="0" lvl="1" indent="-4572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sv-SE" sz="2600" b="0" i="0" u="none" strike="noStrike" kern="0" cap="none" spc="0" baseline="0">
              <a:solidFill>
                <a:srgbClr val="FFFFFF"/>
              </a:solidFill>
              <a:uFillTx/>
              <a:latin typeface="Calibri" pitchFamily="34"/>
              <a:cs typeface="Calibri" pitchFamily="2"/>
            </a:endParaRPr>
          </a:p>
        </p:txBody>
      </p:sp>
      <p:sp>
        <p:nvSpPr>
          <p:cNvPr id="3" name="Rubrik 1">
            <a:extLst>
              <a:ext uri="{FF2B5EF4-FFF2-40B4-BE49-F238E27FC236}">
                <a16:creationId xmlns:a16="http://schemas.microsoft.com/office/drawing/2014/main" id="{3722A0FA-1488-2224-1FDB-4869D61DA55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40883" y="18004"/>
            <a:ext cx="4562636" cy="896395"/>
          </a:xfrm>
        </p:spPr>
        <p:txBody>
          <a:bodyPr anchorCtr="1">
            <a:spAutoFit/>
          </a:bodyPr>
          <a:lstStyle/>
          <a:p>
            <a:pPr lvl="0" algn="ctr"/>
            <a:r>
              <a:rPr lang="none-none" sz="4000" i="0">
                <a:latin typeface="Calibri" pitchFamily="34"/>
              </a:rPr>
              <a:t>Kommunikation</a:t>
            </a:r>
          </a:p>
        </p:txBody>
      </p:sp>
      <p:sp>
        <p:nvSpPr>
          <p:cNvPr id="4" name="Underrubrik 2">
            <a:extLst>
              <a:ext uri="{FF2B5EF4-FFF2-40B4-BE49-F238E27FC236}">
                <a16:creationId xmlns:a16="http://schemas.microsoft.com/office/drawing/2014/main" id="{25730CE8-D049-3FE3-26ED-22293F66EDAA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37148" y="3948333"/>
            <a:ext cx="8138160" cy="2280623"/>
          </a:xfrm>
        </p:spPr>
        <p:txBody>
          <a:bodyPr anchor="ctr">
            <a:spAutoFit/>
          </a:bodyPr>
          <a:lstStyle/>
          <a:p>
            <a:pPr lvl="0" hangingPunct="1">
              <a:lnSpc>
                <a:spcPct val="90000"/>
              </a:lnSpc>
              <a:spcBef>
                <a:spcPts val="1000"/>
              </a:spcBef>
            </a:pPr>
            <a:r>
              <a:rPr lang="none-none" sz="2600" b="1">
                <a:solidFill>
                  <a:srgbClr val="FFFFFF"/>
                </a:solidFill>
                <a:latin typeface="Calibri" pitchFamily="34"/>
                <a:cs typeface="Calibri" pitchFamily="2"/>
              </a:rPr>
              <a:t>Laget.se</a:t>
            </a: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Kallelser till matcher via 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  <a:hlinkClick r:id="rId5"/>
              </a:rPr>
              <a:t>laget.se</a:t>
            </a: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Kalender med träningar och matcher</a:t>
            </a:r>
          </a:p>
          <a:p>
            <a:pPr marL="342900" lvl="0" indent="-342900" hangingPunct="1">
              <a:lnSpc>
                <a:spcPct val="90000"/>
              </a:lnSpc>
              <a:spcBef>
                <a:spcPts val="1000"/>
              </a:spcBef>
              <a:buSzPct val="100000"/>
              <a:buFont typeface="Arial" pitchFamily="34"/>
              <a:buChar char="•"/>
            </a:pP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Finns a</a:t>
            </a:r>
            <a:r>
              <a:rPr lang="none-none">
                <a:solidFill>
                  <a:srgbClr val="FFFFFF"/>
                </a:solidFill>
                <a:latin typeface="Calibri" pitchFamily="34"/>
                <a:cs typeface="Calibri" pitchFamily="2"/>
              </a:rPr>
              <a:t>pp</a:t>
            </a:r>
            <a:r>
              <a:rPr lang="sv-SE">
                <a:solidFill>
                  <a:srgbClr val="FFFFFF"/>
                </a:solidFill>
                <a:latin typeface="Calibri" pitchFamily="34"/>
                <a:cs typeface="Calibri" pitchFamily="2"/>
              </a:rPr>
              <a:t>  att ladda ner till telefon</a:t>
            </a:r>
            <a:endParaRPr lang="none-none">
              <a:solidFill>
                <a:srgbClr val="FFFFFF"/>
              </a:solidFill>
              <a:latin typeface="Calibri" pitchFamily="34"/>
              <a:cs typeface="Calibri" pitchFamily="2"/>
            </a:endParaRP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C5A945FE-5CD4-7CDB-D5C4-A426DD8F764B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6832159" y="2059814"/>
            <a:ext cx="775859" cy="775859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Bildobjekt 4">
            <a:extLst>
              <a:ext uri="{FF2B5EF4-FFF2-40B4-BE49-F238E27FC236}">
                <a16:creationId xmlns:a16="http://schemas.microsoft.com/office/drawing/2014/main" id="{2CE5129F-5D1A-A077-32B4-3C93A9578650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6771881" y="4762396"/>
            <a:ext cx="896395" cy="89639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79C1FAB-5B0B-AAE5-051F-F07A8ED6298D}"/>
              </a:ext>
            </a:extLst>
          </p:cNvPr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8312828" y="254925"/>
            <a:ext cx="1297725" cy="131894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lyt darkblu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98c342e-1be5-4be9-b467-85591c5346b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8AEDEA3C43D7841B2A4A8A4F6E0CB82" ma:contentTypeVersion="16" ma:contentTypeDescription="Skapa ett nytt dokument." ma:contentTypeScope="" ma:versionID="946a0aa60078f65528f4e9ae7afa5299">
  <xsd:schema xmlns:xsd="http://www.w3.org/2001/XMLSchema" xmlns:xs="http://www.w3.org/2001/XMLSchema" xmlns:p="http://schemas.microsoft.com/office/2006/metadata/properties" xmlns:ns3="a98c342e-1be5-4be9-b467-85591c5346bf" xmlns:ns4="79b288de-cb40-4c47-8e02-57ef21b98546" targetNamespace="http://schemas.microsoft.com/office/2006/metadata/properties" ma:root="true" ma:fieldsID="10cb5417c5de68f94b8e7427becf8686" ns3:_="" ns4:_="">
    <xsd:import namespace="a98c342e-1be5-4be9-b467-85591c5346bf"/>
    <xsd:import namespace="79b288de-cb40-4c47-8e02-57ef21b9854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ystemTags" minOccurs="0"/>
                <xsd:element ref="ns3:MediaLengthInSeconds" minOccurs="0"/>
                <xsd:element ref="ns3:MediaServiceSearchPropertie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8c342e-1be5-4be9-b467-85591c5346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ystemTags" ma:index="20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288de-cb40-4c47-8e02-57ef21b9854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373C79-F89A-4C9D-909F-6EEB86848BB6}">
  <ds:schemaRefs>
    <ds:schemaRef ds:uri="http://schemas.openxmlformats.org/package/2006/metadata/core-properties"/>
    <ds:schemaRef ds:uri="79b288de-cb40-4c47-8e02-57ef21b98546"/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a98c342e-1be5-4be9-b467-85591c5346bf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3769A19-E21C-40A5-B226-1CEE7F8AA47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6E76F8-A3EA-462E-AE5D-83635F0300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8c342e-1be5-4be9-b467-85591c5346bf"/>
    <ds:schemaRef ds:uri="79b288de-cb40-4c47-8e02-57ef21b985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503</Words>
  <Application>Microsoft Office PowerPoint</Application>
  <PresentationFormat>Anpassad</PresentationFormat>
  <Paragraphs>156</Paragraphs>
  <Slides>11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7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11</vt:i4>
      </vt:variant>
    </vt:vector>
  </HeadingPairs>
  <TitlesOfParts>
    <vt:vector size="20" baseType="lpstr">
      <vt:lpstr>Albany</vt:lpstr>
      <vt:lpstr>Aptos</vt:lpstr>
      <vt:lpstr>Arial</vt:lpstr>
      <vt:lpstr>Calibri</vt:lpstr>
      <vt:lpstr>Thorndale</vt:lpstr>
      <vt:lpstr>Times New Roman</vt:lpstr>
      <vt:lpstr>Wingdings</vt:lpstr>
      <vt:lpstr>Standard</vt:lpstr>
      <vt:lpstr>lyt darkblue</vt:lpstr>
      <vt:lpstr>Moffe P09</vt:lpstr>
      <vt:lpstr>Träning</vt:lpstr>
      <vt:lpstr>Träningsperioder</vt:lpstr>
      <vt:lpstr>Uppförande</vt:lpstr>
      <vt:lpstr>Seriespel</vt:lpstr>
      <vt:lpstr>Cuper</vt:lpstr>
      <vt:lpstr>Avgifter och material</vt:lpstr>
      <vt:lpstr>Uppgifter runt laget</vt:lpstr>
      <vt:lpstr>Kommunikation</vt:lpstr>
      <vt:lpstr>Domare - Clever Service</vt:lpstr>
      <vt:lpstr>Övrigt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Moffe P09</dc:title>
  <dc:creator>Mikael Löfman</dc:creator>
  <cp:lastModifiedBy>Pa Jallow</cp:lastModifiedBy>
  <cp:revision>15</cp:revision>
  <dcterms:created xsi:type="dcterms:W3CDTF">2024-03-19T17:58:02Z</dcterms:created>
  <dcterms:modified xsi:type="dcterms:W3CDTF">2024-03-19T19:58:56Z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0x010100A8AEDEA3C43D7841B2A4A8A4F6E0CB82</vt:lpwstr>
  </property>
</Properties>
</file>