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Raleway" panose="020B0003030101060003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1KIA+FPFsRad1BoiQabNjRFYp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-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2913eff918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g22913eff918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2913eff918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g22913eff918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a10e7c0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g2ca10e7c0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a201949b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g22a201949b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2b77c53d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g22b77c53d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2a886ea8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g22a886ea8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om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(1 rad)">
  <p:cSld name="Rubrik och innehåll(1 rad)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661" y="5637158"/>
            <a:ext cx="1831338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 och innehåll(1 rad) Eng">
  <p:cSld name="2_Rubrik och innehåll(1 rad) Eng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785" y="5637158"/>
            <a:ext cx="130309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(1 rad)">
  <p:cSld name="1_Rubrik och innehåll(1 rad)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661" y="5637158"/>
            <a:ext cx="1831338" cy="73121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5"/>
          <p:cNvSpPr>
            <a:spLocks noGrp="1"/>
          </p:cNvSpPr>
          <p:nvPr>
            <p:ph type="pic" idx="2"/>
          </p:nvPr>
        </p:nvSpPr>
        <p:spPr>
          <a:xfrm>
            <a:off x="965200" y="1626353"/>
            <a:ext cx="7200900" cy="3669547"/>
          </a:xfrm>
          <a:prstGeom prst="rect">
            <a:avLst/>
          </a:prstGeom>
          <a:solidFill>
            <a:srgbClr val="1D232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 och innehåll(1 rad)">
  <p:cSld name="2_Rubrik och innehåll(1 rad)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785" y="5637158"/>
            <a:ext cx="1303090" cy="73121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6"/>
          <p:cNvSpPr>
            <a:spLocks noGrp="1"/>
          </p:cNvSpPr>
          <p:nvPr>
            <p:ph type="pic" idx="2"/>
          </p:nvPr>
        </p:nvSpPr>
        <p:spPr>
          <a:xfrm>
            <a:off x="965200" y="1626353"/>
            <a:ext cx="7200900" cy="3669547"/>
          </a:xfrm>
          <a:prstGeom prst="rect">
            <a:avLst/>
          </a:prstGeom>
          <a:solidFill>
            <a:srgbClr val="1D232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835200" y="1700807"/>
            <a:ext cx="3600000" cy="36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2"/>
          </p:nvPr>
        </p:nvSpPr>
        <p:spPr>
          <a:xfrm>
            <a:off x="4960800" y="1700807"/>
            <a:ext cx="3600000" cy="36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661" y="5637158"/>
            <a:ext cx="1831338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vå innehållsdelar Eng">
  <p:cSld name="1_Två innehållsdelar Eng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835200" y="1700807"/>
            <a:ext cx="3600000" cy="36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2"/>
          </p:nvPr>
        </p:nvSpPr>
        <p:spPr>
          <a:xfrm>
            <a:off x="4960800" y="1700807"/>
            <a:ext cx="3600000" cy="36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85" name="Google Shape;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785" y="5637158"/>
            <a:ext cx="130309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661" y="5637158"/>
            <a:ext cx="1831338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ast rubrik Eng">
  <p:cSld name="1_Endast rubrik Eng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0"/>
          <p:cNvSpPr txBox="1"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785" y="5637158"/>
            <a:ext cx="130309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661" y="5637158"/>
            <a:ext cx="1831338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om Eng">
  <p:cSld name="3_Tom Eng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785" y="5637158"/>
            <a:ext cx="130309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399" y="2382"/>
            <a:ext cx="9169398" cy="6877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660" y="5637158"/>
            <a:ext cx="183134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om">
  <p:cSld name="1_Tom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661" y="5637158"/>
            <a:ext cx="1831338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om Eng">
  <p:cSld name="4_Tom E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6785" y="5637158"/>
            <a:ext cx="130309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vartFoto">
  <p:cSld name="1_SvartFoto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6"/>
          <p:cNvSpPr txBox="1"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4968000" cy="518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›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body" idx="2"/>
          </p:nvPr>
        </p:nvSpPr>
        <p:spPr>
          <a:xfrm>
            <a:off x="828000" y="1435100"/>
            <a:ext cx="26280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10" name="Google Shape;1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661" y="5637158"/>
            <a:ext cx="1831338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nehåll med bildtext Eng">
  <p:cSld name="1_Innehåll med bildtext Eng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7"/>
          <p:cNvSpPr txBox="1"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4968000" cy="518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›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body" idx="2"/>
          </p:nvPr>
        </p:nvSpPr>
        <p:spPr>
          <a:xfrm>
            <a:off x="828000" y="1435100"/>
            <a:ext cx="26280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16" name="Google Shape;11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785" y="5637158"/>
            <a:ext cx="130309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33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8"/>
          <p:cNvSpPr txBox="1">
            <a:spLocks noGrp="1"/>
          </p:cNvSpPr>
          <p:nvPr>
            <p:ph type="body" idx="1"/>
          </p:nvPr>
        </p:nvSpPr>
        <p:spPr>
          <a:xfrm>
            <a:off x="1792288" y="4617306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22" name="Google Shape;12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661" y="5637158"/>
            <a:ext cx="1831338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ld med bildtext Eng">
  <p:cSld name="1_Bild med bildtext Eng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9"/>
          <p:cNvSpPr txBox="1"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3392289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9"/>
          <p:cNvSpPr txBox="1">
            <a:spLocks noGrp="1"/>
          </p:cNvSpPr>
          <p:nvPr>
            <p:ph type="body" idx="1"/>
          </p:nvPr>
        </p:nvSpPr>
        <p:spPr>
          <a:xfrm>
            <a:off x="1792288" y="4617306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28" name="Google Shape;12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785" y="5637158"/>
            <a:ext cx="130309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855623" y="856160"/>
            <a:ext cx="6859246" cy="514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0"/>
          <p:cNvSpPr txBox="1"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body" idx="1"/>
          </p:nvPr>
        </p:nvSpPr>
        <p:spPr>
          <a:xfrm rot="5400000">
            <a:off x="2683238" y="790401"/>
            <a:ext cx="4525963" cy="722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3" name="Google Shape;13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37670" y="1458780"/>
            <a:ext cx="1831338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lodrät text Eng">
  <p:cSld name="1_Rubrik och lodrät text Eng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855623" y="856160"/>
            <a:ext cx="6859246" cy="514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1"/>
          <p:cNvSpPr txBox="1"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1"/>
          </p:nvPr>
        </p:nvSpPr>
        <p:spPr>
          <a:xfrm rot="5400000">
            <a:off x="2683238" y="790401"/>
            <a:ext cx="4525963" cy="722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6454" y="1458780"/>
            <a:ext cx="130309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855623" y="856160"/>
            <a:ext cx="6859246" cy="514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2"/>
          <p:cNvSpPr txBox="1">
            <a:spLocks noGrp="1"/>
          </p:cNvSpPr>
          <p:nvPr>
            <p:ph type="body" idx="1"/>
          </p:nvPr>
        </p:nvSpPr>
        <p:spPr>
          <a:xfrm rot="5400000">
            <a:off x="1734642" y="1383805"/>
            <a:ext cx="5851525" cy="363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3" name="Google Shape;14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37670" y="1458780"/>
            <a:ext cx="1831338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 Eng">
  <p:cSld name="1_Rubrikbild Eng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399" y="2382"/>
            <a:ext cx="9169398" cy="687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6"/>
          <p:cNvSpPr txBox="1"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134" y="5637158"/>
            <a:ext cx="1708391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odrät rubrik och text Eng">
  <p:cSld name="1_Lodrät rubrik och text Eng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855623" y="856160"/>
            <a:ext cx="6859246" cy="514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3"/>
          <p:cNvSpPr txBox="1">
            <a:spLocks noGrp="1"/>
          </p:cNvSpPr>
          <p:nvPr>
            <p:ph type="body" idx="1"/>
          </p:nvPr>
        </p:nvSpPr>
        <p:spPr>
          <a:xfrm rot="5400000">
            <a:off x="1734642" y="1383805"/>
            <a:ext cx="5851525" cy="363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8" name="Google Shape;14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6454" y="1458780"/>
            <a:ext cx="130309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913eff918_1_1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2913eff918_1_1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22913eff918_1_12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2913eff918_1_1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22913eff918_1_12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913eff918_1_12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22913eff918_1_12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g22913eff918_1_1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2913eff918_1_1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22913eff918_1_1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913eff918_1_133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2913eff918_1_133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g22913eff918_1_1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22913eff918_1_1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22913eff918_1_1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913eff918_1_1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22913eff918_1_1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g22913eff918_1_1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g22913eff918_1_13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22913eff918_1_13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22913eff918_1_1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913eff918_1_146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22913eff918_1_14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g22913eff918_1_14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g22913eff918_1_1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g22913eff918_1_1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g22913eff918_1_14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22913eff918_1_14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22913eff918_1_14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913eff918_1_1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22913eff918_1_15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22913eff918_1_15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22913eff918_1_15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913eff918_1_16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22913eff918_1_16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22913eff918_1_16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913eff918_1_16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22913eff918_1_16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1" name="Google Shape;201;g22913eff918_1_16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2" name="Google Shape;202;g22913eff918_1_16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22913eff918_1_16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22913eff918_1_16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913eff918_1_17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22913eff918_1_171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g22913eff918_1_17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g22913eff918_1_17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22913eff918_1_17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g22913eff918_1_17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399" y="2382"/>
            <a:ext cx="9169397" cy="6877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660" y="5637158"/>
            <a:ext cx="183134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913eff918_1_17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22913eff918_1_178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g22913eff918_1_17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22913eff918_1_17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22913eff918_1_17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913eff918_1_184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22913eff918_1_184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g22913eff918_1_18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22913eff918_1_18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g22913eff918_1_18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vsnittsrubrik Eng">
  <p:cSld name="1_Avsnittsrubrik Eng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399" y="2382"/>
            <a:ext cx="9169397" cy="687704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134" y="5637158"/>
            <a:ext cx="1708391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(Ingen logga)">
  <p:cSld name="Avsnittsrubrik(Ingen logga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399" y="2382"/>
            <a:ext cx="9169397" cy="687704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661" y="5637158"/>
            <a:ext cx="1831338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 Eng">
  <p:cSld name="1_Rubrik och innehåll Eng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785" y="5637158"/>
            <a:ext cx="1303090" cy="7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(Ingen Logga)">
  <p:cSld name="Rubrik och innehåll(Ingen Logga)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77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›"/>
              <a:defRPr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›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1" name="Google Shape;11;p13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3"/>
          <p:cNvSpPr/>
          <p:nvPr/>
        </p:nvSpPr>
        <p:spPr>
          <a:xfrm rot="5400000" flipH="1">
            <a:off x="4618384" y="3109442"/>
            <a:ext cx="144000" cy="7725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-SE" sz="1100" b="0" i="0" u="none" strike="noStrike" cap="non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Allt innehåll innanför ramen</a:t>
            </a:r>
            <a:endParaRPr sz="1100" b="0" i="0" u="none" strike="noStrike" cap="none">
              <a:solidFill>
                <a:srgbClr val="A5A5A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3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-SE" sz="1100" b="0" i="0" u="none" strike="noStrike" cap="non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Allt innehåll innanför ramen</a:t>
            </a:r>
            <a:endParaRPr sz="1100" b="0" i="0" u="none" strike="noStrike" cap="none">
              <a:solidFill>
                <a:srgbClr val="A5A5A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913eff918_1_1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22913eff918_1_1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g22913eff918_1_1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g22913eff918_1_1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g22913eff918_1_1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"/>
          <p:cNvSpPr txBox="1"/>
          <p:nvPr/>
        </p:nvSpPr>
        <p:spPr>
          <a:xfrm>
            <a:off x="1262814" y="1635028"/>
            <a:ext cx="7344900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sv-SE" sz="4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Välkommen </a:t>
            </a:r>
            <a:br>
              <a:rPr lang="sv-SE" sz="4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r>
              <a:rPr lang="sv-SE" sz="4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till föräldramöte </a:t>
            </a:r>
            <a:br>
              <a:rPr lang="sv-SE" sz="4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r>
              <a:rPr lang="sv-SE" sz="4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P12/P13</a:t>
            </a:r>
            <a:endParaRPr sz="48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sv-SE" sz="4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2024-04-08</a:t>
            </a:r>
            <a:endParaRPr sz="4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"/>
          <p:cNvSpPr txBox="1"/>
          <p:nvPr/>
        </p:nvSpPr>
        <p:spPr>
          <a:xfrm>
            <a:off x="1331640" y="1635028"/>
            <a:ext cx="73449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Sponsring till laget - upp till 7 000 kr är avdragsgillt för företag enligt Skatteverket</a:t>
            </a:r>
            <a:endParaRPr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Reklamplats på Thule ger 5 000 kr rakt in i lagkassan</a:t>
            </a:r>
            <a:r>
              <a:rPr lang="sv-SE" sz="2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 </a:t>
            </a:r>
            <a:endParaRPr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Kläder och material är lämpligt för sponsortryck (ej på de blåa matchtröjorna)</a:t>
            </a:r>
            <a:endParaRPr sz="2400" b="0" i="0" u="none" strike="noStrike" cap="none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292" name="Google Shape;292;p6"/>
          <p:cNvSpPr txBox="1"/>
          <p:nvPr/>
        </p:nvSpPr>
        <p:spPr>
          <a:xfrm>
            <a:off x="1907704" y="764704"/>
            <a:ext cx="58326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Spons</a:t>
            </a:r>
            <a:endParaRPr sz="1800" b="1" i="0" u="none" strike="noStrike" cap="none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1"/>
          <p:cNvSpPr txBox="1"/>
          <p:nvPr/>
        </p:nvSpPr>
        <p:spPr>
          <a:xfrm>
            <a:off x="1331640" y="1635028"/>
            <a:ext cx="73449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5 riktlinjer för barn- och ungdomsfotboll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Fotboll för alla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– inkluderande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Barn och ungdomars villkor 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– trygg miljö och kamratskap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Fokus på glädje, ansträngning och lärande 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– omtanke om individen och egen utveckling, inte jämförelse</a:t>
            </a: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Hållbart idrottande 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– helhetsperspektiv</a:t>
            </a:r>
            <a:endParaRPr sz="18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Fair Play 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– fotbollens regler efterlevs och domarens beslut respekteras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1907704" y="764704"/>
            <a:ext cx="64807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Fotbollens spela, lek och lär</a:t>
            </a:r>
            <a:endParaRPr sz="1800" b="1" i="0" u="none" strike="noStrike" cap="none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2913eff918_1_9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100" b="1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Spelarutbildningsplan</a:t>
            </a:r>
            <a:endParaRPr sz="4100" b="1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305" name="Google Shape;305;g22913eff918_1_9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0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Raleway"/>
              <a:buChar char="•"/>
            </a:pP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Ett förslag om föreningsstyrd spelarutbildningsplan har lämnats till styrelsen</a:t>
            </a:r>
            <a:endParaRPr sz="235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28600" lvl="0" indent="-200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Raleway"/>
              <a:buChar char="•"/>
            </a:pP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Vi kommer följa den planen från i år</a:t>
            </a:r>
            <a:endParaRPr sz="235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28600" lvl="0" indent="-200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Raleway"/>
              <a:buChar char="•"/>
            </a:pP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Se spelarutbildningsplan (finns även på lagets sida)</a:t>
            </a:r>
            <a:endParaRPr sz="235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28600" lvl="0" indent="-200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Raleway"/>
              <a:buChar char="•"/>
            </a:pP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Motoriska guldåldern</a:t>
            </a:r>
            <a:endParaRPr sz="235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28600" lvl="0" indent="-200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Raleway"/>
              <a:buChar char="•"/>
            </a:pP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1000 tillslag per träning</a:t>
            </a:r>
            <a:endParaRPr sz="235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28600" lvl="0" indent="-200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Raleway"/>
              <a:buChar char="•"/>
            </a:pP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Ju fler tillslag hemma desto bättre, hur är oviktigt</a:t>
            </a:r>
            <a:endParaRPr sz="235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Century Gothic" panose="020B0502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306" name="Google Shape;306;g22913eff918_1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913eff918_1_1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100" b="1" dirty="0" smtClean="0">
                <a:latin typeface="Century Gothic" panose="020B0502020202020204" pitchFamily="34" charset="0"/>
              </a:rPr>
              <a:t>        Vår</a:t>
            </a:r>
            <a:r>
              <a:rPr lang="sv-SE" b="1" dirty="0" smtClean="0">
                <a:latin typeface="Century Gothic" panose="020B0502020202020204" pitchFamily="34" charset="0"/>
              </a:rPr>
              <a:t> </a:t>
            </a:r>
            <a:r>
              <a:rPr lang="sv-SE" b="1" dirty="0">
                <a:latin typeface="Century Gothic" panose="020B0502020202020204" pitchFamily="34" charset="0"/>
              </a:rPr>
              <a:t>målbild 2024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312" name="Google Shape;312;g22913eff918_1_110"/>
          <p:cNvSpPr txBox="1">
            <a:spLocks noGrp="1"/>
          </p:cNvSpPr>
          <p:nvPr>
            <p:ph type="body" idx="1"/>
          </p:nvPr>
        </p:nvSpPr>
        <p:spPr>
          <a:xfrm>
            <a:off x="628650" y="1327355"/>
            <a:ext cx="7886700" cy="4869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8888"/>
              <a:buNone/>
            </a:pPr>
            <a:endParaRPr sz="72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7465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sv-SE" sz="92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Alla spelare ska känna sig trygga och våga testa för att utvecklas</a:t>
            </a:r>
            <a:endParaRPr sz="92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74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sv-SE" sz="92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Gemenskapen och lagkänslan ska vara viktigast</a:t>
            </a:r>
            <a:endParaRPr sz="92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74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sv-SE" sz="92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Spelarna ska inte jämföra sig med varandra</a:t>
            </a:r>
            <a:endParaRPr sz="92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lvl="0" indent="-37465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sv-SE" sz="920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Vi ska ha roligt</a:t>
            </a:r>
            <a:endParaRPr sz="920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8888"/>
              <a:buNone/>
            </a:pPr>
            <a:endParaRPr sz="7200" dirty="0">
              <a:latin typeface="Century Gothic" panose="020B0502020202020204" pitchFamily="34" charset="0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rPr lang="sv-SE" sz="11200" dirty="0">
                <a:latin typeface="Century Gothic" panose="020B0502020202020204" pitchFamily="34" charset="0"/>
              </a:rPr>
              <a:t>Vi kommer använda oss av er för att ytterligare förstärka det vi tränar på genom beröm!</a:t>
            </a:r>
            <a:endParaRPr sz="11200" dirty="0">
              <a:latin typeface="Century Gothic" panose="020B0502020202020204" pitchFamily="34" charset="0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entury Gothic" panose="020B0502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latin typeface="Century Gothic" panose="020B0502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4" name="Google Shape;2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ca10e7c07b_0_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 sz="4100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Föräldrar och ledare</a:t>
            </a:r>
            <a:endParaRPr sz="4100" b="1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318" name="Google Shape;318;g2ca10e7c07b_0_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0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Raleway"/>
              <a:buChar char="•"/>
            </a:pPr>
            <a:r>
              <a:rPr lang="sv-SE" sz="2350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Vi ansvarar för spelarna</a:t>
            </a: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från samling till träningens/matchens slut</a:t>
            </a:r>
            <a:endParaRPr sz="235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28600" lvl="0" indent="-200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Raleway"/>
              <a:buChar char="•"/>
            </a:pP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Allt som inträffar under den tiden </a:t>
            </a:r>
            <a:r>
              <a:rPr lang="sv-SE" sz="2350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hanterar vi direkt.</a:t>
            </a: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Det får inte komma en gång till från er i efterhand.</a:t>
            </a:r>
            <a:endParaRPr sz="235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28600" lvl="0" indent="-200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Raleway"/>
              <a:buChar char="•"/>
            </a:pP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Ni ställer </a:t>
            </a:r>
            <a:r>
              <a:rPr lang="sv-SE" sz="2350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frågor</a:t>
            </a: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inför och efter träning/match. Vi ger direktiv.</a:t>
            </a:r>
            <a:endParaRPr sz="235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28600" lvl="0" indent="-200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Raleway"/>
              <a:buChar char="•"/>
            </a:pP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Ni </a:t>
            </a:r>
            <a:r>
              <a:rPr lang="sv-SE" sz="2350" b="1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punktmarkerar inte</a:t>
            </a: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era barn. Vi vill se en samlad hejarklack som berömmer hela laget från en plats.</a:t>
            </a:r>
            <a:endParaRPr sz="235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28600" lvl="0" indent="-200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50"/>
              <a:buFont typeface="Raleway"/>
              <a:buChar char="•"/>
            </a:pPr>
            <a:r>
              <a:rPr lang="sv-SE" sz="2350" dirty="0"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Barn är annorlunda när föräldrar iakttar. Vi vill att spelarna fokuserar på träningen. </a:t>
            </a:r>
            <a:endParaRPr sz="2350" dirty="0"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Century Gothic" panose="020B0502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319" name="Google Shape;319;g2ca10e7c07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22a201949b6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2a201949b6_0_3"/>
          <p:cNvSpPr txBox="1"/>
          <p:nvPr/>
        </p:nvSpPr>
        <p:spPr>
          <a:xfrm>
            <a:off x="1331640" y="1635028"/>
            <a:ext cx="73449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Lagledare P12 	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Maria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Tränare P12 		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Jens, Tim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Lagledare P13 	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Carin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Tränare P13 		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Anna, Kajsa, Tommie, Ulrika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g22a201949b6_0_3"/>
          <p:cNvSpPr txBox="1"/>
          <p:nvPr/>
        </p:nvSpPr>
        <p:spPr>
          <a:xfrm>
            <a:off x="1907704" y="764704"/>
            <a:ext cx="583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Presentation ledare </a:t>
            </a:r>
            <a:endParaRPr sz="18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"/>
          <p:cNvSpPr txBox="1"/>
          <p:nvPr/>
        </p:nvSpPr>
        <p:spPr>
          <a:xfrm>
            <a:off x="1331640" y="1635028"/>
            <a:ext cx="73449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Grustider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Thulevallen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– mån +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ons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</a:t>
            </a:r>
            <a:r>
              <a:rPr lang="sv-SE" sz="1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17.30-18.45 (ev. redan nu 10/4)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0000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Grästider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– inte klart ännu 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Ingen parkering på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Åsvägen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, endast hämta/lämna, främst gäller ordinarie parkering på </a:t>
            </a:r>
            <a:r>
              <a:rPr lang="sv-SE" sz="1800" b="0" i="0" u="none" strike="noStrike" cap="none" dirty="0" err="1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Thulevallen</a:t>
            </a:r>
            <a:r>
              <a:rPr lang="sv-SE" sz="1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Kallelser skickas ut i Laget-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appen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– deltagande eller frånvaro registreras där  - </a:t>
            </a:r>
            <a:r>
              <a:rPr lang="sv-SE" sz="1800" dirty="0">
                <a:latin typeface="Century Gothic" panose="020B0502020202020204" pitchFamily="34" charset="0"/>
                <a:sym typeface="Raleway"/>
              </a:rPr>
              <a:t>Det underlättar enormt mycket för oss att ni svarar i </a:t>
            </a:r>
            <a:r>
              <a:rPr lang="sv-SE" sz="1800" dirty="0">
                <a:latin typeface="Century Gothic" panose="020B0502020202020204" pitchFamily="34" charset="0"/>
                <a:sym typeface="Raleway"/>
              </a:rPr>
              <a:t>tid.</a:t>
            </a:r>
            <a:endParaRPr sz="1800" dirty="0">
              <a:latin typeface="Century Gothic" panose="020B0502020202020204" pitchFamily="34" charset="0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dirty="0">
                <a:latin typeface="Century Gothic" panose="020B0502020202020204" pitchFamily="34" charset="0"/>
                <a:sym typeface="Raleway"/>
              </a:rPr>
              <a:t>Vi kommer fråga om bil i kallelse för att underlätta </a:t>
            </a:r>
            <a:r>
              <a:rPr lang="sv-SE" sz="1800" dirty="0">
                <a:latin typeface="Century Gothic" panose="020B0502020202020204" pitchFamily="34" charset="0"/>
                <a:sym typeface="Raleway"/>
              </a:rPr>
              <a:t>samåkning.</a:t>
            </a:r>
            <a:endParaRPr sz="1800" dirty="0">
              <a:latin typeface="Century Gothic" panose="020B0502020202020204" pitchFamily="34" charset="0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243" name="Google Shape;243;p2"/>
          <p:cNvSpPr txBox="1"/>
          <p:nvPr/>
        </p:nvSpPr>
        <p:spPr>
          <a:xfrm>
            <a:off x="1907704" y="764704"/>
            <a:ext cx="583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Träningar 2024</a:t>
            </a:r>
            <a:endParaRPr sz="1800" b="1" i="0" u="none" strike="noStrike" cap="none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"/>
          <p:cNvSpPr txBox="1"/>
          <p:nvPr/>
        </p:nvSpPr>
        <p:spPr>
          <a:xfrm>
            <a:off x="1331640" y="1635028"/>
            <a:ext cx="73449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Fotbollsskor + benskydd, grus- eller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grässkor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kvittar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Färdigtejpade benskydd vid ankomst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Väska med första hjälpen finns på plats 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Vid match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Krav på blåa strumpor, </a:t>
            </a:r>
            <a:r>
              <a:rPr lang="sv-SE" sz="1800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gärna blåa shorts men inget krav. Möjlighet finns att köpa shorts med initialtryck via Stadium Team </a:t>
            </a:r>
            <a:r>
              <a:rPr lang="sv-SE" sz="1800" dirty="0" err="1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Sales</a:t>
            </a:r>
            <a:r>
              <a:rPr lang="sv-SE" sz="1800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</a:t>
            </a:r>
            <a:r>
              <a:rPr lang="sv-SE" sz="1800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till visst rabatterat pris.</a:t>
            </a:r>
            <a:r>
              <a:rPr lang="sv-SE" sz="1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Blå matchtröja (värde 500 kr) – får inte tränas i, kan inte önska nr, återlämnas vid säsongens </a:t>
            </a:r>
            <a:r>
              <a:rPr lang="sv-SE" sz="1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slut.  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250" name="Google Shape;250;p3"/>
          <p:cNvSpPr txBox="1"/>
          <p:nvPr/>
        </p:nvSpPr>
        <p:spPr>
          <a:xfrm>
            <a:off x="1907704" y="764704"/>
            <a:ext cx="58326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Utrustning</a:t>
            </a:r>
            <a:endParaRPr sz="1800" b="1" i="0" u="none" strike="noStrike" cap="none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"/>
          <p:cNvSpPr txBox="1"/>
          <p:nvPr/>
        </p:nvSpPr>
        <p:spPr>
          <a:xfrm>
            <a:off x="1331640" y="1635028"/>
            <a:ext cx="73449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1 lag anmält i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Div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</a:t>
            </a:r>
            <a:r>
              <a:rPr lang="sv-SE" sz="18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5 (7-manna) P12 </a:t>
            </a:r>
            <a:endParaRPr sz="18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1 lag anmält i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Div</a:t>
            </a:r>
            <a:r>
              <a:rPr lang="sv-SE" sz="18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6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(7-manna) P13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Sammankomster – alla matcher i gruppen den dagen spelas på samma ställe, hemmalaget är värd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Kallelse i Laget-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appen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- svara så snabbt ni kan,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ev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sjukdom/förhinder samma dag meddelas i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Supertext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-tråden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Lagvärd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– </a:t>
            </a:r>
            <a:r>
              <a:rPr lang="sv-SE" sz="1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2-3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st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, fikaförsäljning -  </a:t>
            </a:r>
            <a:r>
              <a:rPr lang="sv-SE" sz="1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2-4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st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 (Carin, Maria fixar listan)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Match-schema kommer </a:t>
            </a:r>
            <a:r>
              <a:rPr lang="sv-SE" sz="18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senare i april </a:t>
            </a:r>
            <a:endParaRPr sz="14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Century Gothic" panose="020B0502020202020204" pitchFamily="34" charset="0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Matchstart </a:t>
            </a:r>
            <a:r>
              <a:rPr lang="sv-SE" sz="1800" dirty="0">
                <a:solidFill>
                  <a:schemeClr val="dk1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i maj 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fram till helgen innan midsommar, därefter kring skolstart och till slutet på sep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257" name="Google Shape;257;p4"/>
          <p:cNvSpPr txBox="1"/>
          <p:nvPr/>
        </p:nvSpPr>
        <p:spPr>
          <a:xfrm>
            <a:off x="1907704" y="764704"/>
            <a:ext cx="58326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Seriespel</a:t>
            </a:r>
            <a:endParaRPr sz="1800" b="1" i="0" u="none" strike="noStrike" cap="none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22b77c53d0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2b77c53d0b_0_0"/>
          <p:cNvSpPr txBox="1"/>
          <p:nvPr/>
        </p:nvSpPr>
        <p:spPr>
          <a:xfrm>
            <a:off x="1331640" y="1635028"/>
            <a:ext cx="73449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Selånger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Vårcup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26-28 april</a:t>
            </a:r>
            <a:endParaRPr dirty="0">
              <a:latin typeface="Century Gothic" panose="020B050202020202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Hudikcup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14-16 juni (med övernattning)</a:t>
            </a:r>
            <a:endParaRPr dirty="0">
              <a:latin typeface="Century Gothic" panose="020B050202020202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Lilla VM 28-30 </a:t>
            </a:r>
            <a:r>
              <a:rPr lang="sv-SE" sz="1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juni (ingående info)</a:t>
            </a:r>
            <a:endParaRPr dirty="0">
              <a:latin typeface="Century Gothic" panose="020B050202020202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Berglocksliret 7 sep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264" name="Google Shape;264;g22b77c53d0b_0_0"/>
          <p:cNvSpPr txBox="1"/>
          <p:nvPr/>
        </p:nvSpPr>
        <p:spPr>
          <a:xfrm>
            <a:off x="1907704" y="764704"/>
            <a:ext cx="583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Cuper</a:t>
            </a:r>
            <a:endParaRPr sz="18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8"/>
          <p:cNvSpPr txBox="1"/>
          <p:nvPr/>
        </p:nvSpPr>
        <p:spPr>
          <a:xfrm>
            <a:off x="1331640" y="1635028"/>
            <a:ext cx="7344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		 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1 maj städdag 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– 3 representanter/lag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? okt städdag 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– 3 representanter/lag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ICA kundvagnar 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- 2 vuxna + 2 barn P12 - v </a:t>
            </a:r>
            <a:r>
              <a:rPr lang="sv-SE" sz="1800" dirty="0">
                <a:solidFill>
                  <a:schemeClr val="dk1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?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, P13 - v </a:t>
            </a:r>
            <a:r>
              <a:rPr lang="sv-SE" sz="1800" dirty="0">
                <a:solidFill>
                  <a:schemeClr val="dk1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?</a:t>
            </a:r>
            <a:endParaRPr sz="18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1907704" y="764704"/>
            <a:ext cx="583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Uppdrag </a:t>
            </a:r>
            <a:endParaRPr sz="1800" b="1" i="0" u="none" strike="noStrike" cap="none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22a886ea8f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22a886ea8f8_0_0"/>
          <p:cNvSpPr txBox="1"/>
          <p:nvPr/>
        </p:nvSpPr>
        <p:spPr>
          <a:xfrm>
            <a:off x="1331640" y="1635028"/>
            <a:ext cx="73449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sv-SE" sz="1800" b="0" i="0" u="none" strike="noStrike" cap="none" dirty="0" smtClean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Disco 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12 april </a:t>
            </a:r>
            <a:endParaRPr dirty="0">
              <a:latin typeface="Century Gothic" panose="020B050202020202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Uppstartsläger 14 april – vilka kan fixa med lunch (2-3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st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)? 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Publicering av bilder och namn på barnen - godkännande behövs från vårdnadshavare</a:t>
            </a:r>
            <a:endParaRPr dirty="0">
              <a:latin typeface="Century Gothic" panose="020B050202020202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Ev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träningsläger i sommar </a:t>
            </a:r>
            <a:endParaRPr sz="18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Utdrag ur belastningsregistret för ledare </a:t>
            </a:r>
            <a:endParaRPr sz="18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Stadium webbshop - klicka på förening, välj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Matfors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</a:t>
            </a:r>
            <a:r>
              <a:rPr lang="sv-SE" sz="1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IF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endParaRPr lang="sv-SE" sz="1800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sv-SE" sz="1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Ekonomiskt läge  </a:t>
            </a:r>
            <a:endParaRPr dirty="0">
              <a:latin typeface="Century Gothic" panose="020B050202020202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278" name="Google Shape;278;g22a886ea8f8_0_0"/>
          <p:cNvSpPr txBox="1"/>
          <p:nvPr/>
        </p:nvSpPr>
        <p:spPr>
          <a:xfrm>
            <a:off x="1907704" y="764704"/>
            <a:ext cx="583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Lite annat</a:t>
            </a:r>
            <a:endParaRPr sz="1800" b="1" i="0" u="none" strike="noStrike" cap="none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76672"/>
            <a:ext cx="1152128" cy="115835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"/>
          <p:cNvSpPr txBox="1"/>
          <p:nvPr/>
        </p:nvSpPr>
        <p:spPr>
          <a:xfrm>
            <a:off x="1331640" y="1635028"/>
            <a:ext cx="73449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0" i="1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Matforshäftet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1 apr - 30 nov (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lagmål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4 häften/spelare, </a:t>
            </a:r>
            <a:b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pris 200 kr/häfte)	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0" i="1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Toapapper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utlämning 5 maj (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lagmål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5 balar/spelare. </a:t>
            </a:r>
            <a:b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pris 300 kr/bal)	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v-SE" sz="1800" b="0" i="1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Restaurangchansen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app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(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lagmål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2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rc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/spelare,</a:t>
            </a:r>
            <a:b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</a:b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pris 300 kr, </a:t>
            </a:r>
            <a:r>
              <a:rPr lang="sv-SE" sz="1800" b="0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familjeapp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 450 kr)</a:t>
            </a:r>
            <a:endParaRPr dirty="0">
              <a:latin typeface="Century Gothic" panose="020B0502020202020204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sv-SE" sz="18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Frivilliga försäljningar har genererat ca 5000 kr per tillfälle med insats av 20% av föräldrarna. Vi kan enkelt dubbla det om vi vill!</a:t>
            </a:r>
            <a:endParaRPr sz="2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-SE" sz="1800" dirty="0">
                <a:latin typeface="Century Gothic" panose="020B0502020202020204" pitchFamily="34" charset="0"/>
              </a:rPr>
              <a:t>Frivilliga aktiviteter genererar i regel det dubbla.</a:t>
            </a: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Förtjänsten bekostar våra cuper, avslutningar mm.</a:t>
            </a:r>
            <a:endParaRPr sz="18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285" name="Google Shape;285;p5"/>
          <p:cNvSpPr txBox="1"/>
          <p:nvPr/>
        </p:nvSpPr>
        <p:spPr>
          <a:xfrm>
            <a:off x="1907704" y="764704"/>
            <a:ext cx="58326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Raleway"/>
                <a:cs typeface="Raleway"/>
                <a:sym typeface="Raleway"/>
              </a:rPr>
              <a:t>Försäljning</a:t>
            </a:r>
            <a:endParaRPr sz="1800" b="1" i="0" u="none" strike="noStrike" cap="none">
              <a:solidFill>
                <a:schemeClr val="dk1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undsvalls kommun - Svartvik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E5352D"/>
      </a:accent1>
      <a:accent2>
        <a:srgbClr val="F08A00"/>
      </a:accent2>
      <a:accent3>
        <a:srgbClr val="6AB023"/>
      </a:accent3>
      <a:accent4>
        <a:srgbClr val="77BEE5"/>
      </a:accent4>
      <a:accent5>
        <a:srgbClr val="9260A0"/>
      </a:accent5>
      <a:accent6>
        <a:srgbClr val="D8519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742</Words>
  <Application>Microsoft Office PowerPoint</Application>
  <PresentationFormat>Bildspel på skärmen (4:3)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Times New Roman</vt:lpstr>
      <vt:lpstr>Raleway</vt:lpstr>
      <vt:lpstr>Arial</vt:lpstr>
      <vt:lpstr>Century Gothic</vt:lpstr>
      <vt:lpstr>Calibri</vt:lpstr>
      <vt:lpstr>Blank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Spelarutbildningsplan</vt:lpstr>
      <vt:lpstr>        Vår målbild 2024</vt:lpstr>
      <vt:lpstr>Föräldrar och ledare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Ulrika Scherman</dc:creator>
  <cp:lastModifiedBy>Andersson Anna</cp:lastModifiedBy>
  <cp:revision>7</cp:revision>
  <dcterms:created xsi:type="dcterms:W3CDTF">2022-03-10T15:34:53Z</dcterms:created>
  <dcterms:modified xsi:type="dcterms:W3CDTF">2024-04-10T20:36:40Z</dcterms:modified>
</cp:coreProperties>
</file>