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9" r:id="rId4"/>
    <p:sldId id="260" r:id="rId5"/>
    <p:sldId id="261" r:id="rId6"/>
    <p:sldId id="262" r:id="rId7"/>
    <p:sldId id="263" r:id="rId8"/>
    <p:sldId id="264" r:id="rId9"/>
    <p:sldId id="258"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7"/>
  </p:normalViewPr>
  <p:slideViewPr>
    <p:cSldViewPr snapToGrid="0">
      <p:cViewPr varScale="1">
        <p:scale>
          <a:sx n="154" d="100"/>
          <a:sy n="154" d="100"/>
        </p:scale>
        <p:origin x="53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hape 115"/>
          <p:cNvSpPr>
            <a:spLocks noGrp="1" noRot="1" noChangeAspect="1"/>
          </p:cNvSpPr>
          <p:nvPr>
            <p:ph type="sldImg"/>
          </p:nvPr>
        </p:nvSpPr>
        <p:spPr>
          <a:xfrm>
            <a:off x="381000" y="685800"/>
            <a:ext cx="6096000" cy="3429000"/>
          </a:xfrm>
          <a:prstGeom prst="rect">
            <a:avLst/>
          </a:prstGeom>
        </p:spPr>
        <p:txBody>
          <a:bodyPr/>
          <a:lstStyle/>
          <a:p>
            <a:endParaRPr/>
          </a:p>
        </p:txBody>
      </p:sp>
      <p:sp>
        <p:nvSpPr>
          <p:cNvPr id="116" name="Shape 116"/>
          <p:cNvSpPr>
            <a:spLocks noGrp="1"/>
          </p:cNvSpPr>
          <p:nvPr>
            <p:ph type="body" sz="quarter" idx="1"/>
          </p:nvPr>
        </p:nvSpPr>
        <p:spPr>
          <a:prstGeom prst="rect">
            <a:avLst/>
          </a:prstGeom>
        </p:spPr>
        <p:txBody>
          <a:bodyPr/>
          <a:lstStyle/>
          <a:p>
            <a:pPr>
              <a:defRPr sz="1600"/>
            </a:pPr>
            <a:r>
              <a:rPr dirty="0" err="1"/>
              <a:t>Både</a:t>
            </a:r>
            <a:r>
              <a:rPr dirty="0"/>
              <a:t> vi </a:t>
            </a:r>
            <a:r>
              <a:rPr dirty="0" err="1"/>
              <a:t>ledare</a:t>
            </a:r>
            <a:r>
              <a:rPr dirty="0"/>
              <a:t> </a:t>
            </a:r>
            <a:r>
              <a:rPr dirty="0" err="1"/>
              <a:t>och</a:t>
            </a:r>
            <a:r>
              <a:rPr dirty="0"/>
              <a:t> MIF </a:t>
            </a:r>
            <a:r>
              <a:rPr dirty="0" err="1"/>
              <a:t>utgår</a:t>
            </a:r>
            <a:r>
              <a:rPr dirty="0"/>
              <a:t> </a:t>
            </a:r>
            <a:r>
              <a:rPr dirty="0" err="1"/>
              <a:t>från</a:t>
            </a:r>
            <a:r>
              <a:rPr dirty="0"/>
              <a:t> laget.se. Se till </a:t>
            </a:r>
            <a:r>
              <a:rPr dirty="0" err="1"/>
              <a:t>att</a:t>
            </a:r>
            <a:r>
              <a:rPr dirty="0"/>
              <a:t> </a:t>
            </a:r>
            <a:r>
              <a:rPr dirty="0" err="1"/>
              <a:t>alla</a:t>
            </a:r>
            <a:r>
              <a:rPr dirty="0"/>
              <a:t> </a:t>
            </a:r>
            <a:r>
              <a:rPr dirty="0" err="1"/>
              <a:t>uppgifter</a:t>
            </a:r>
            <a:r>
              <a:rPr dirty="0"/>
              <a:t> </a:t>
            </a:r>
            <a:r>
              <a:rPr dirty="0" err="1"/>
              <a:t>stämmer</a:t>
            </a:r>
            <a:r>
              <a:rPr dirty="0"/>
              <a:t> </a:t>
            </a:r>
            <a:r>
              <a:rPr dirty="0" err="1"/>
              <a:t>på</a:t>
            </a:r>
            <a:r>
              <a:rPr dirty="0"/>
              <a:t> er </a:t>
            </a:r>
            <a:r>
              <a:rPr dirty="0" err="1"/>
              <a:t>och</a:t>
            </a:r>
            <a:r>
              <a:rPr dirty="0"/>
              <a:t> era barn </a:t>
            </a:r>
            <a:r>
              <a:rPr dirty="0" err="1"/>
              <a:t>innan</a:t>
            </a:r>
            <a:r>
              <a:rPr dirty="0"/>
              <a:t> den 1/4 </a:t>
            </a:r>
            <a:r>
              <a:rPr dirty="0" err="1"/>
              <a:t>då</a:t>
            </a:r>
            <a:r>
              <a:rPr dirty="0"/>
              <a:t> Laila </a:t>
            </a:r>
            <a:r>
              <a:rPr dirty="0" err="1"/>
              <a:t>börjar</a:t>
            </a:r>
            <a:r>
              <a:rPr dirty="0"/>
              <a:t> </a:t>
            </a:r>
            <a:r>
              <a:rPr dirty="0" err="1"/>
              <a:t>skickar</a:t>
            </a:r>
            <a:r>
              <a:rPr dirty="0"/>
              <a:t> </a:t>
            </a:r>
            <a:r>
              <a:rPr dirty="0" err="1"/>
              <a:t>ut</a:t>
            </a:r>
            <a:r>
              <a:rPr dirty="0"/>
              <a:t> </a:t>
            </a:r>
            <a:r>
              <a:rPr dirty="0" err="1"/>
              <a:t>avgifterna</a:t>
            </a:r>
            <a:r>
              <a:rPr dirty="0"/>
              <a:t> för 2023. Vi </a:t>
            </a:r>
            <a:r>
              <a:rPr dirty="0" err="1"/>
              <a:t>ledare</a:t>
            </a:r>
            <a:r>
              <a:rPr dirty="0"/>
              <a:t> </a:t>
            </a:r>
            <a:r>
              <a:rPr dirty="0" err="1"/>
              <a:t>skickar</a:t>
            </a:r>
            <a:r>
              <a:rPr dirty="0"/>
              <a:t> </a:t>
            </a:r>
            <a:r>
              <a:rPr dirty="0" err="1"/>
              <a:t>ut</a:t>
            </a:r>
            <a:r>
              <a:rPr dirty="0"/>
              <a:t> </a:t>
            </a:r>
            <a:r>
              <a:rPr dirty="0" err="1"/>
              <a:t>mycket</a:t>
            </a:r>
            <a:r>
              <a:rPr dirty="0"/>
              <a:t> information under </a:t>
            </a:r>
            <a:r>
              <a:rPr dirty="0" err="1"/>
              <a:t>åren</a:t>
            </a:r>
            <a:r>
              <a:rPr dirty="0"/>
              <a:t>, se till </a:t>
            </a:r>
            <a:r>
              <a:rPr dirty="0" err="1"/>
              <a:t>att</a:t>
            </a:r>
            <a:r>
              <a:rPr dirty="0"/>
              <a:t> </a:t>
            </a:r>
            <a:r>
              <a:rPr dirty="0" err="1"/>
              <a:t>svara</a:t>
            </a:r>
            <a:r>
              <a:rPr dirty="0"/>
              <a:t> </a:t>
            </a:r>
            <a:r>
              <a:rPr dirty="0" err="1"/>
              <a:t>på</a:t>
            </a:r>
            <a:r>
              <a:rPr dirty="0"/>
              <a:t> </a:t>
            </a:r>
            <a:r>
              <a:rPr dirty="0" err="1"/>
              <a:t>anmälningar</a:t>
            </a:r>
            <a:r>
              <a:rPr dirty="0"/>
              <a:t> </a:t>
            </a:r>
            <a:r>
              <a:rPr dirty="0" err="1"/>
              <a:t>och</a:t>
            </a:r>
            <a:r>
              <a:rPr dirty="0"/>
              <a:t> </a:t>
            </a:r>
            <a:r>
              <a:rPr dirty="0" err="1"/>
              <a:t>frågor</a:t>
            </a:r>
            <a:r>
              <a:rPr dirty="0"/>
              <a:t> </a:t>
            </a:r>
            <a:r>
              <a:rPr dirty="0" err="1"/>
              <a:t>så</a:t>
            </a:r>
            <a:r>
              <a:rPr dirty="0"/>
              <a:t> fort </a:t>
            </a:r>
            <a:r>
              <a:rPr dirty="0" err="1"/>
              <a:t>ni</a:t>
            </a:r>
            <a:r>
              <a:rPr dirty="0"/>
              <a:t> </a:t>
            </a:r>
            <a:r>
              <a:rPr dirty="0" err="1"/>
              <a:t>kan.</a:t>
            </a:r>
            <a:r>
              <a:rPr dirty="0"/>
              <a:t> Detta för </a:t>
            </a:r>
            <a:r>
              <a:rPr dirty="0" err="1"/>
              <a:t>att</a:t>
            </a:r>
            <a:r>
              <a:rPr dirty="0"/>
              <a:t> vi ska </a:t>
            </a:r>
            <a:r>
              <a:rPr dirty="0" err="1"/>
              <a:t>kunna</a:t>
            </a:r>
            <a:r>
              <a:rPr dirty="0"/>
              <a:t> </a:t>
            </a:r>
            <a:r>
              <a:rPr dirty="0" err="1"/>
              <a:t>planera</a:t>
            </a:r>
            <a:r>
              <a:rPr dirty="0"/>
              <a:t> </a:t>
            </a:r>
            <a:r>
              <a:rPr dirty="0" err="1"/>
              <a:t>så</a:t>
            </a:r>
            <a:r>
              <a:rPr dirty="0"/>
              <a:t> bra </a:t>
            </a:r>
            <a:r>
              <a:rPr dirty="0" err="1"/>
              <a:t>som</a:t>
            </a:r>
            <a:r>
              <a:rPr dirty="0"/>
              <a:t> </a:t>
            </a:r>
            <a:r>
              <a:rPr dirty="0" err="1"/>
              <a:t>möjligt</a:t>
            </a:r>
            <a:r>
              <a:rPr dirty="0"/>
              <a:t> </a:t>
            </a:r>
            <a:r>
              <a:rPr dirty="0" err="1"/>
              <a:t>och</a:t>
            </a:r>
            <a:r>
              <a:rPr dirty="0"/>
              <a:t> </a:t>
            </a:r>
            <a:r>
              <a:rPr dirty="0" err="1"/>
              <a:t>slippa</a:t>
            </a:r>
            <a:r>
              <a:rPr dirty="0"/>
              <a:t> jaga </a:t>
            </a:r>
            <a:r>
              <a:rPr dirty="0" err="1"/>
              <a:t>svar</a:t>
            </a:r>
            <a:r>
              <a:rPr dirty="0"/>
              <a:t>. </a:t>
            </a:r>
            <a:br>
              <a:rPr dirty="0"/>
            </a:br>
            <a:r>
              <a:rPr dirty="0"/>
              <a:t>Ex. Match </a:t>
            </a:r>
            <a:r>
              <a:rPr dirty="0" err="1"/>
              <a:t>lördag</a:t>
            </a:r>
            <a:r>
              <a:rPr dirty="0"/>
              <a:t>, </a:t>
            </a:r>
            <a:r>
              <a:rPr dirty="0" err="1"/>
              <a:t>svar</a:t>
            </a:r>
            <a:r>
              <a:rPr dirty="0"/>
              <a:t> </a:t>
            </a:r>
            <a:r>
              <a:rPr dirty="0" err="1"/>
              <a:t>från</a:t>
            </a:r>
            <a:r>
              <a:rPr dirty="0"/>
              <a:t> </a:t>
            </a:r>
            <a:r>
              <a:rPr dirty="0" err="1"/>
              <a:t>spelare</a:t>
            </a:r>
            <a:r>
              <a:rPr dirty="0"/>
              <a:t> </a:t>
            </a:r>
            <a:r>
              <a:rPr dirty="0" err="1"/>
              <a:t>senast</a:t>
            </a:r>
            <a:r>
              <a:rPr dirty="0"/>
              <a:t> </a:t>
            </a:r>
            <a:r>
              <a:rPr dirty="0" err="1"/>
              <a:t>onsdag</a:t>
            </a:r>
            <a:r>
              <a:rPr dirty="0"/>
              <a:t> om de </a:t>
            </a:r>
            <a:r>
              <a:rPr dirty="0" err="1"/>
              <a:t>kommer</a:t>
            </a:r>
            <a:r>
              <a:rPr dirty="0"/>
              <a:t> delta.</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Shape 180"/>
          <p:cNvSpPr>
            <a:spLocks noGrp="1" noRot="1" noChangeAspect="1"/>
          </p:cNvSpPr>
          <p:nvPr>
            <p:ph type="sldImg"/>
          </p:nvPr>
        </p:nvSpPr>
        <p:spPr>
          <a:xfrm>
            <a:off x="381000" y="685800"/>
            <a:ext cx="6096000" cy="3429000"/>
          </a:xfrm>
          <a:prstGeom prst="rect">
            <a:avLst/>
          </a:prstGeom>
        </p:spPr>
        <p:txBody>
          <a:bodyPr/>
          <a:lstStyle/>
          <a:p>
            <a:endParaRPr/>
          </a:p>
        </p:txBody>
      </p:sp>
      <p:sp>
        <p:nvSpPr>
          <p:cNvPr id="181" name="Shape 181"/>
          <p:cNvSpPr>
            <a:spLocks noGrp="1"/>
          </p:cNvSpPr>
          <p:nvPr>
            <p:ph type="body" sz="quarter" idx="1"/>
          </p:nvPr>
        </p:nvSpPr>
        <p:spPr>
          <a:prstGeom prst="rect">
            <a:avLst/>
          </a:prstGeom>
        </p:spPr>
        <p:txBody>
          <a:bodyPr/>
          <a:lstStyle>
            <a:lvl1pPr>
              <a:defRPr sz="2300"/>
            </a:lvl1pPr>
          </a:lstStyle>
          <a:p>
            <a:r>
              <a:t>Laila på kansliet kommer att skicka ut avgifterna för 2023. Se till att betala dem innan serien startar så licenser är okej. Känns det jobbigt ekonomiskt, kontakt Laila så kan man dela upp betalningen.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Rubrikbild">
    <p:spTree>
      <p:nvGrpSpPr>
        <p:cNvPr id="1" name=""/>
        <p:cNvGrpSpPr/>
        <p:nvPr/>
      </p:nvGrpSpPr>
      <p:grpSpPr>
        <a:xfrm>
          <a:off x="0" y="0"/>
          <a:ext cx="0" cy="0"/>
          <a:chOff x="0" y="0"/>
          <a:chExt cx="0" cy="0"/>
        </a:xfrm>
      </p:grpSpPr>
      <p:sp>
        <p:nvSpPr>
          <p:cNvPr id="11" name="Titel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Titeltext</a:t>
            </a:r>
          </a:p>
        </p:txBody>
      </p:sp>
      <p:sp>
        <p:nvSpPr>
          <p:cNvPr id="12" name="Brödtext nivå ett…"/>
          <p:cNvSpPr txBox="1">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Brödtext nivå ett</a:t>
            </a:r>
          </a:p>
          <a:p>
            <a:pPr lvl="1"/>
            <a:r>
              <a:t>Brödtext nivå två</a:t>
            </a:r>
          </a:p>
          <a:p>
            <a:pPr lvl="2"/>
            <a:r>
              <a:t>Brödtext nivå tre</a:t>
            </a:r>
          </a:p>
          <a:p>
            <a:pPr lvl="3"/>
            <a:r>
              <a:t>Brödtext nivå fyra</a:t>
            </a:r>
          </a:p>
          <a:p>
            <a:pPr lvl="4"/>
            <a:r>
              <a:t>Brödtext nivå fem</a:t>
            </a:r>
          </a:p>
        </p:txBody>
      </p:sp>
      <p:sp>
        <p:nvSpPr>
          <p:cNvPr id="13"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Rubrik och innehåll">
    <p:spTree>
      <p:nvGrpSpPr>
        <p:cNvPr id="1" name=""/>
        <p:cNvGrpSpPr/>
        <p:nvPr/>
      </p:nvGrpSpPr>
      <p:grpSpPr>
        <a:xfrm>
          <a:off x="0" y="0"/>
          <a:ext cx="0" cy="0"/>
          <a:chOff x="0" y="0"/>
          <a:chExt cx="0" cy="0"/>
        </a:xfrm>
      </p:grpSpPr>
      <p:sp>
        <p:nvSpPr>
          <p:cNvPr id="20" name="Titeltext"/>
          <p:cNvSpPr txBox="1">
            <a:spLocks noGrp="1"/>
          </p:cNvSpPr>
          <p:nvPr>
            <p:ph type="title"/>
          </p:nvPr>
        </p:nvSpPr>
        <p:spPr>
          <a:prstGeom prst="rect">
            <a:avLst/>
          </a:prstGeom>
        </p:spPr>
        <p:txBody>
          <a:bodyPr/>
          <a:lstStyle/>
          <a:p>
            <a:r>
              <a:t>Titeltext</a:t>
            </a:r>
          </a:p>
        </p:txBody>
      </p:sp>
      <p:sp>
        <p:nvSpPr>
          <p:cNvPr id="21" name="Brödtext nivå ett…"/>
          <p:cNvSpPr txBox="1">
            <a:spLocks noGrp="1"/>
          </p:cNvSpPr>
          <p:nvPr>
            <p:ph type="body" idx="1"/>
          </p:nvPr>
        </p:nvSpPr>
        <p:spPr>
          <a:prstGeom prst="rect">
            <a:avLst/>
          </a:prstGeom>
        </p:spPr>
        <p:txBody>
          <a:bodyPr/>
          <a:lstStyle/>
          <a:p>
            <a:r>
              <a:t>Brödtext nivå ett</a:t>
            </a:r>
          </a:p>
          <a:p>
            <a:pPr lvl="1"/>
            <a:r>
              <a:t>Brödtext nivå två</a:t>
            </a:r>
          </a:p>
          <a:p>
            <a:pPr lvl="2"/>
            <a:r>
              <a:t>Brödtext nivå tre</a:t>
            </a:r>
          </a:p>
          <a:p>
            <a:pPr lvl="3"/>
            <a:r>
              <a:t>Brödtext nivå fyra</a:t>
            </a:r>
          </a:p>
          <a:p>
            <a:pPr lvl="4"/>
            <a:r>
              <a:t>Brödtext nivå fem</a:t>
            </a:r>
          </a:p>
        </p:txBody>
      </p:sp>
      <p:sp>
        <p:nvSpPr>
          <p:cNvPr id="22"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Avsnittsrubrik">
    <p:spTree>
      <p:nvGrpSpPr>
        <p:cNvPr id="1" name=""/>
        <p:cNvGrpSpPr/>
        <p:nvPr/>
      </p:nvGrpSpPr>
      <p:grpSpPr>
        <a:xfrm>
          <a:off x="0" y="0"/>
          <a:ext cx="0" cy="0"/>
          <a:chOff x="0" y="0"/>
          <a:chExt cx="0" cy="0"/>
        </a:xfrm>
      </p:grpSpPr>
      <p:sp>
        <p:nvSpPr>
          <p:cNvPr id="29" name="Titeltext"/>
          <p:cNvSpPr txBox="1">
            <a:spLocks noGrp="1"/>
          </p:cNvSpPr>
          <p:nvPr>
            <p:ph type="title"/>
          </p:nvPr>
        </p:nvSpPr>
        <p:spPr>
          <a:xfrm>
            <a:off x="831850" y="1709738"/>
            <a:ext cx="10515600" cy="2852737"/>
          </a:xfrm>
          <a:prstGeom prst="rect">
            <a:avLst/>
          </a:prstGeom>
        </p:spPr>
        <p:txBody>
          <a:bodyPr anchor="b"/>
          <a:lstStyle>
            <a:lvl1pPr>
              <a:defRPr sz="6000"/>
            </a:lvl1pPr>
          </a:lstStyle>
          <a:p>
            <a:r>
              <a:t>Titeltext</a:t>
            </a:r>
          </a:p>
        </p:txBody>
      </p:sp>
      <p:sp>
        <p:nvSpPr>
          <p:cNvPr id="30" name="Brödtext nivå ett…"/>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r>
              <a:t>Brödtext nivå ett</a:t>
            </a:r>
          </a:p>
          <a:p>
            <a:pPr lvl="1"/>
            <a:r>
              <a:t>Brödtext nivå två</a:t>
            </a:r>
          </a:p>
          <a:p>
            <a:pPr lvl="2"/>
            <a:r>
              <a:t>Brödtext nivå tre</a:t>
            </a:r>
          </a:p>
          <a:p>
            <a:pPr lvl="3"/>
            <a:r>
              <a:t>Brödtext nivå fyra</a:t>
            </a:r>
          </a:p>
          <a:p>
            <a:pPr lvl="4"/>
            <a:r>
              <a:t>Brödtext nivå fem</a:t>
            </a:r>
          </a:p>
        </p:txBody>
      </p:sp>
      <p:sp>
        <p:nvSpPr>
          <p:cNvPr id="31"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vå delar">
    <p:spTree>
      <p:nvGrpSpPr>
        <p:cNvPr id="1" name=""/>
        <p:cNvGrpSpPr/>
        <p:nvPr/>
      </p:nvGrpSpPr>
      <p:grpSpPr>
        <a:xfrm>
          <a:off x="0" y="0"/>
          <a:ext cx="0" cy="0"/>
          <a:chOff x="0" y="0"/>
          <a:chExt cx="0" cy="0"/>
        </a:xfrm>
      </p:grpSpPr>
      <p:sp>
        <p:nvSpPr>
          <p:cNvPr id="38" name="Titeltext"/>
          <p:cNvSpPr txBox="1">
            <a:spLocks noGrp="1"/>
          </p:cNvSpPr>
          <p:nvPr>
            <p:ph type="title"/>
          </p:nvPr>
        </p:nvSpPr>
        <p:spPr>
          <a:prstGeom prst="rect">
            <a:avLst/>
          </a:prstGeom>
        </p:spPr>
        <p:txBody>
          <a:bodyPr/>
          <a:lstStyle/>
          <a:p>
            <a:r>
              <a:t>Titeltext</a:t>
            </a:r>
          </a:p>
        </p:txBody>
      </p:sp>
      <p:sp>
        <p:nvSpPr>
          <p:cNvPr id="39" name="Brödtext nivå ett…"/>
          <p:cNvSpPr txBox="1">
            <a:spLocks noGrp="1"/>
          </p:cNvSpPr>
          <p:nvPr>
            <p:ph type="body" sz="half" idx="1"/>
          </p:nvPr>
        </p:nvSpPr>
        <p:spPr>
          <a:xfrm>
            <a:off x="838200" y="1825625"/>
            <a:ext cx="5181600" cy="4351338"/>
          </a:xfrm>
          <a:prstGeom prst="rect">
            <a:avLst/>
          </a:prstGeom>
        </p:spPr>
        <p:txBody>
          <a:bodyPr/>
          <a:lstStyle/>
          <a:p>
            <a:r>
              <a:t>Brödtext nivå ett</a:t>
            </a:r>
          </a:p>
          <a:p>
            <a:pPr lvl="1"/>
            <a:r>
              <a:t>Brödtext nivå två</a:t>
            </a:r>
          </a:p>
          <a:p>
            <a:pPr lvl="2"/>
            <a:r>
              <a:t>Brödtext nivå tre</a:t>
            </a:r>
          </a:p>
          <a:p>
            <a:pPr lvl="3"/>
            <a:r>
              <a:t>Brödtext nivå fyra</a:t>
            </a:r>
          </a:p>
          <a:p>
            <a:pPr lvl="4"/>
            <a:r>
              <a:t>Brödtext nivå fem</a:t>
            </a:r>
          </a:p>
        </p:txBody>
      </p:sp>
      <p:sp>
        <p:nvSpPr>
          <p:cNvPr id="40"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Jämförelse">
    <p:spTree>
      <p:nvGrpSpPr>
        <p:cNvPr id="1" name=""/>
        <p:cNvGrpSpPr/>
        <p:nvPr/>
      </p:nvGrpSpPr>
      <p:grpSpPr>
        <a:xfrm>
          <a:off x="0" y="0"/>
          <a:ext cx="0" cy="0"/>
          <a:chOff x="0" y="0"/>
          <a:chExt cx="0" cy="0"/>
        </a:xfrm>
      </p:grpSpPr>
      <p:sp>
        <p:nvSpPr>
          <p:cNvPr id="47" name="Titeltext"/>
          <p:cNvSpPr txBox="1">
            <a:spLocks noGrp="1"/>
          </p:cNvSpPr>
          <p:nvPr>
            <p:ph type="title"/>
          </p:nvPr>
        </p:nvSpPr>
        <p:spPr>
          <a:xfrm>
            <a:off x="839787" y="365125"/>
            <a:ext cx="10515601" cy="1325563"/>
          </a:xfrm>
          <a:prstGeom prst="rect">
            <a:avLst/>
          </a:prstGeom>
        </p:spPr>
        <p:txBody>
          <a:bodyPr/>
          <a:lstStyle/>
          <a:p>
            <a:r>
              <a:t>Titeltext</a:t>
            </a:r>
          </a:p>
        </p:txBody>
      </p:sp>
      <p:sp>
        <p:nvSpPr>
          <p:cNvPr id="48" name="Brödtext nivå ett…"/>
          <p:cNvSpPr txBox="1">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Brödtext nivå ett</a:t>
            </a:r>
          </a:p>
          <a:p>
            <a:pPr lvl="1"/>
            <a:r>
              <a:t>Brödtext nivå två</a:t>
            </a:r>
          </a:p>
          <a:p>
            <a:pPr lvl="2"/>
            <a:r>
              <a:t>Brödtext nivå tre</a:t>
            </a:r>
          </a:p>
          <a:p>
            <a:pPr lvl="3"/>
            <a:r>
              <a:t>Brödtext nivå fyra</a:t>
            </a:r>
          </a:p>
          <a:p>
            <a:pPr lvl="4"/>
            <a:r>
              <a:t>Brödtext nivå fem</a:t>
            </a:r>
          </a:p>
        </p:txBody>
      </p:sp>
      <p:sp>
        <p:nvSpPr>
          <p:cNvPr id="49" name="Platshållare för text 4"/>
          <p:cNvSpPr>
            <a:spLocks noGrp="1"/>
          </p:cNvSpPr>
          <p:nvPr>
            <p:ph type="body" sz="quarter" idx="21"/>
          </p:nvPr>
        </p:nvSpPr>
        <p:spPr>
          <a:xfrm>
            <a:off x="6172200" y="1681163"/>
            <a:ext cx="5183188" cy="823913"/>
          </a:xfrm>
          <a:prstGeom prst="rect">
            <a:avLst/>
          </a:prstGeom>
        </p:spPr>
        <p:txBody>
          <a:bodyPr anchor="b"/>
          <a:lstStyle/>
          <a:p>
            <a:pPr marL="0" indent="0">
              <a:buSzTx/>
              <a:buFontTx/>
              <a:buNone/>
              <a:defRPr sz="2400" b="1"/>
            </a:pPr>
            <a:endParaRPr/>
          </a:p>
        </p:txBody>
      </p:sp>
      <p:sp>
        <p:nvSpPr>
          <p:cNvPr id="50"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Endast rubrik">
    <p:spTree>
      <p:nvGrpSpPr>
        <p:cNvPr id="1" name=""/>
        <p:cNvGrpSpPr/>
        <p:nvPr/>
      </p:nvGrpSpPr>
      <p:grpSpPr>
        <a:xfrm>
          <a:off x="0" y="0"/>
          <a:ext cx="0" cy="0"/>
          <a:chOff x="0" y="0"/>
          <a:chExt cx="0" cy="0"/>
        </a:xfrm>
      </p:grpSpPr>
      <p:sp>
        <p:nvSpPr>
          <p:cNvPr id="57" name="Titeltext"/>
          <p:cNvSpPr txBox="1">
            <a:spLocks noGrp="1"/>
          </p:cNvSpPr>
          <p:nvPr>
            <p:ph type="title"/>
          </p:nvPr>
        </p:nvSpPr>
        <p:spPr>
          <a:prstGeom prst="rect">
            <a:avLst/>
          </a:prstGeom>
        </p:spPr>
        <p:txBody>
          <a:bodyPr/>
          <a:lstStyle/>
          <a:p>
            <a:r>
              <a:t>Titeltext</a:t>
            </a:r>
          </a:p>
        </p:txBody>
      </p:sp>
      <p:sp>
        <p:nvSpPr>
          <p:cNvPr id="58"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om">
    <p:spTree>
      <p:nvGrpSpPr>
        <p:cNvPr id="1" name=""/>
        <p:cNvGrpSpPr/>
        <p:nvPr/>
      </p:nvGrpSpPr>
      <p:grpSpPr>
        <a:xfrm>
          <a:off x="0" y="0"/>
          <a:ext cx="0" cy="0"/>
          <a:chOff x="0" y="0"/>
          <a:chExt cx="0" cy="0"/>
        </a:xfrm>
      </p:grpSpPr>
      <p:sp>
        <p:nvSpPr>
          <p:cNvPr id="65"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ext med bildtext">
    <p:spTree>
      <p:nvGrpSpPr>
        <p:cNvPr id="1" name=""/>
        <p:cNvGrpSpPr/>
        <p:nvPr/>
      </p:nvGrpSpPr>
      <p:grpSpPr>
        <a:xfrm>
          <a:off x="0" y="0"/>
          <a:ext cx="0" cy="0"/>
          <a:chOff x="0" y="0"/>
          <a:chExt cx="0" cy="0"/>
        </a:xfrm>
      </p:grpSpPr>
      <p:sp>
        <p:nvSpPr>
          <p:cNvPr id="72" name="Titeltext"/>
          <p:cNvSpPr txBox="1">
            <a:spLocks noGrp="1"/>
          </p:cNvSpPr>
          <p:nvPr>
            <p:ph type="title"/>
          </p:nvPr>
        </p:nvSpPr>
        <p:spPr>
          <a:xfrm>
            <a:off x="839787" y="457200"/>
            <a:ext cx="3932239" cy="1600200"/>
          </a:xfrm>
          <a:prstGeom prst="rect">
            <a:avLst/>
          </a:prstGeom>
        </p:spPr>
        <p:txBody>
          <a:bodyPr anchor="b"/>
          <a:lstStyle>
            <a:lvl1pPr>
              <a:defRPr sz="3200"/>
            </a:lvl1pPr>
          </a:lstStyle>
          <a:p>
            <a:r>
              <a:t>Titeltext</a:t>
            </a:r>
          </a:p>
        </p:txBody>
      </p:sp>
      <p:sp>
        <p:nvSpPr>
          <p:cNvPr id="73" name="Brödtext nivå ett…"/>
          <p:cNvSpPr txBox="1">
            <a:spLocks noGrp="1"/>
          </p:cNvSpPr>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Brödtext nivå ett</a:t>
            </a:r>
          </a:p>
          <a:p>
            <a:pPr lvl="1"/>
            <a:r>
              <a:t>Brödtext nivå två</a:t>
            </a:r>
          </a:p>
          <a:p>
            <a:pPr lvl="2"/>
            <a:r>
              <a:t>Brödtext nivå tre</a:t>
            </a:r>
          </a:p>
          <a:p>
            <a:pPr lvl="3"/>
            <a:r>
              <a:t>Brödtext nivå fyra</a:t>
            </a:r>
          </a:p>
          <a:p>
            <a:pPr lvl="4"/>
            <a:r>
              <a:t>Brödtext nivå fem</a:t>
            </a:r>
          </a:p>
        </p:txBody>
      </p:sp>
      <p:sp>
        <p:nvSpPr>
          <p:cNvPr id="74" name="Platshållare för text 3"/>
          <p:cNvSpPr>
            <a:spLocks noGrp="1"/>
          </p:cNvSpPr>
          <p:nvPr>
            <p:ph type="body" sz="quarter" idx="21"/>
          </p:nvPr>
        </p:nvSpPr>
        <p:spPr>
          <a:xfrm>
            <a:off x="839787" y="2057400"/>
            <a:ext cx="3932238" cy="3811588"/>
          </a:xfrm>
          <a:prstGeom prst="rect">
            <a:avLst/>
          </a:prstGeom>
        </p:spPr>
        <p:txBody>
          <a:bodyPr/>
          <a:lstStyle/>
          <a:p>
            <a:pPr marL="0" indent="0">
              <a:buSzTx/>
              <a:buFontTx/>
              <a:buNone/>
              <a:defRPr sz="1600"/>
            </a:pPr>
            <a:endParaRPr/>
          </a:p>
        </p:txBody>
      </p:sp>
      <p:sp>
        <p:nvSpPr>
          <p:cNvPr id="75"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Bild med bildtext">
    <p:spTree>
      <p:nvGrpSpPr>
        <p:cNvPr id="1" name=""/>
        <p:cNvGrpSpPr/>
        <p:nvPr/>
      </p:nvGrpSpPr>
      <p:grpSpPr>
        <a:xfrm>
          <a:off x="0" y="0"/>
          <a:ext cx="0" cy="0"/>
          <a:chOff x="0" y="0"/>
          <a:chExt cx="0" cy="0"/>
        </a:xfrm>
      </p:grpSpPr>
      <p:sp>
        <p:nvSpPr>
          <p:cNvPr id="82" name="Titeltext"/>
          <p:cNvSpPr txBox="1">
            <a:spLocks noGrp="1"/>
          </p:cNvSpPr>
          <p:nvPr>
            <p:ph type="title"/>
          </p:nvPr>
        </p:nvSpPr>
        <p:spPr>
          <a:xfrm>
            <a:off x="839787" y="457200"/>
            <a:ext cx="3932239" cy="1600200"/>
          </a:xfrm>
          <a:prstGeom prst="rect">
            <a:avLst/>
          </a:prstGeom>
        </p:spPr>
        <p:txBody>
          <a:bodyPr anchor="b"/>
          <a:lstStyle>
            <a:lvl1pPr>
              <a:defRPr sz="3200"/>
            </a:lvl1pPr>
          </a:lstStyle>
          <a:p>
            <a:r>
              <a:t>Titeltext</a:t>
            </a:r>
          </a:p>
        </p:txBody>
      </p:sp>
      <p:sp>
        <p:nvSpPr>
          <p:cNvPr id="83" name="Platshållare för bild 2"/>
          <p:cNvSpPr>
            <a:spLocks noGrp="1"/>
          </p:cNvSpPr>
          <p:nvPr>
            <p:ph type="pic" sz="half" idx="21"/>
          </p:nvPr>
        </p:nvSpPr>
        <p:spPr>
          <a:xfrm>
            <a:off x="5183187" y="987425"/>
            <a:ext cx="6172201" cy="4873625"/>
          </a:xfrm>
          <a:prstGeom prst="rect">
            <a:avLst/>
          </a:prstGeom>
        </p:spPr>
        <p:txBody>
          <a:bodyPr lIns="91439" rIns="91439">
            <a:noAutofit/>
          </a:bodyPr>
          <a:lstStyle/>
          <a:p>
            <a:endParaRPr/>
          </a:p>
        </p:txBody>
      </p:sp>
      <p:sp>
        <p:nvSpPr>
          <p:cNvPr id="84" name="Brödtext nivå ett…"/>
          <p:cNvSpPr txBox="1">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Brödtext nivå ett</a:t>
            </a:r>
          </a:p>
          <a:p>
            <a:pPr lvl="1"/>
            <a:r>
              <a:t>Brödtext nivå två</a:t>
            </a:r>
          </a:p>
          <a:p>
            <a:pPr lvl="2"/>
            <a:r>
              <a:t>Brödtext nivå tre</a:t>
            </a:r>
          </a:p>
          <a:p>
            <a:pPr lvl="3"/>
            <a:r>
              <a:t>Brödtext nivå fyra</a:t>
            </a:r>
          </a:p>
          <a:p>
            <a:pPr lvl="4"/>
            <a:r>
              <a:t>Brödtext nivå fem</a:t>
            </a:r>
          </a:p>
        </p:txBody>
      </p:sp>
      <p:sp>
        <p:nvSpPr>
          <p:cNvPr id="85"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el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Titeltext</a:t>
            </a:r>
          </a:p>
        </p:txBody>
      </p:sp>
      <p:sp>
        <p:nvSpPr>
          <p:cNvPr id="3" name="Brödtext nivå ett…"/>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Brödtext nivå ett</a:t>
            </a:r>
          </a:p>
          <a:p>
            <a:pPr lvl="1"/>
            <a:r>
              <a:t>Brödtext nivå två</a:t>
            </a:r>
          </a:p>
          <a:p>
            <a:pPr lvl="2"/>
            <a:r>
              <a:t>Brödtext nivå tre</a:t>
            </a:r>
          </a:p>
          <a:p>
            <a:pPr lvl="3"/>
            <a:r>
              <a:t>Brödtext nivå fyra</a:t>
            </a:r>
          </a:p>
          <a:p>
            <a:pPr lvl="4"/>
            <a:r>
              <a:t>Brödtext nivå fem</a:t>
            </a:r>
          </a:p>
        </p:txBody>
      </p:sp>
      <p:sp>
        <p:nvSpPr>
          <p:cNvPr id="4" name="Diabildsnummer"/>
          <p:cNvSpPr txBox="1">
            <a:spLocks noGrp="1"/>
          </p:cNvSpPr>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folksam.se/forsakringar/idrottsforsakring/fotbol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venskaspel.se/grasroten/sok?q=Matfors%2520IF&amp;qc=grasrot"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laget.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4F8A"/>
            </a:gs>
            <a:gs pos="44000">
              <a:srgbClr val="0070C0"/>
            </a:gs>
            <a:gs pos="74000">
              <a:srgbClr val="00B0F0"/>
            </a:gs>
            <a:gs pos="88000">
              <a:srgbClr val="000000"/>
            </a:gs>
          </a:gsLst>
          <a:lin ang="5400000" scaled="0"/>
        </a:gradFill>
        <a:effectLst/>
      </p:bgPr>
    </p:bg>
    <p:spTree>
      <p:nvGrpSpPr>
        <p:cNvPr id="1" name=""/>
        <p:cNvGrpSpPr/>
        <p:nvPr/>
      </p:nvGrpSpPr>
      <p:grpSpPr>
        <a:xfrm>
          <a:off x="0" y="0"/>
          <a:ext cx="0" cy="0"/>
          <a:chOff x="0" y="0"/>
          <a:chExt cx="0" cy="0"/>
        </a:xfrm>
      </p:grpSpPr>
      <p:sp>
        <p:nvSpPr>
          <p:cNvPr id="94" name="Rubrik 1"/>
          <p:cNvSpPr txBox="1">
            <a:spLocks noGrp="1"/>
          </p:cNvSpPr>
          <p:nvPr>
            <p:ph type="ctrTitle"/>
          </p:nvPr>
        </p:nvSpPr>
        <p:spPr>
          <a:xfrm>
            <a:off x="457199" y="598170"/>
            <a:ext cx="3277434" cy="3063241"/>
          </a:xfrm>
          <a:prstGeom prst="rect">
            <a:avLst/>
          </a:prstGeom>
        </p:spPr>
        <p:txBody>
          <a:bodyPr/>
          <a:lstStyle>
            <a:lvl1pPr>
              <a:defRPr sz="4800"/>
            </a:lvl1pPr>
          </a:lstStyle>
          <a:p>
            <a:r>
              <a:rPr dirty="0"/>
              <a:t>SÄSONG 202</a:t>
            </a:r>
            <a:r>
              <a:rPr lang="sv-SE" dirty="0"/>
              <a:t>4</a:t>
            </a:r>
            <a:endParaRPr dirty="0"/>
          </a:p>
        </p:txBody>
      </p:sp>
      <p:sp>
        <p:nvSpPr>
          <p:cNvPr id="95" name="Underrubrik 2"/>
          <p:cNvSpPr txBox="1">
            <a:spLocks noGrp="1"/>
          </p:cNvSpPr>
          <p:nvPr>
            <p:ph type="subTitle" sz="quarter" idx="1"/>
          </p:nvPr>
        </p:nvSpPr>
        <p:spPr>
          <a:xfrm>
            <a:off x="457199" y="3840481"/>
            <a:ext cx="3277434" cy="2347273"/>
          </a:xfrm>
          <a:prstGeom prst="rect">
            <a:avLst/>
          </a:prstGeom>
        </p:spPr>
        <p:txBody>
          <a:bodyPr/>
          <a:lstStyle/>
          <a:p>
            <a:r>
              <a:rPr dirty="0"/>
              <a:t>MATFORS IF</a:t>
            </a:r>
            <a:br>
              <a:rPr dirty="0"/>
            </a:br>
            <a:r>
              <a:rPr lang="sv-SE" sz="2000" dirty="0"/>
              <a:t>Pojkar</a:t>
            </a:r>
            <a:r>
              <a:rPr sz="2000" dirty="0"/>
              <a:t> 201</a:t>
            </a:r>
            <a:r>
              <a:rPr lang="sv-SE" sz="2000" dirty="0"/>
              <a:t>6</a:t>
            </a:r>
            <a:endParaRPr sz="2000" dirty="0"/>
          </a:p>
        </p:txBody>
      </p:sp>
      <p:pic>
        <p:nvPicPr>
          <p:cNvPr id="96" name="Bildobjekt 8" descr="Bildobjekt 8"/>
          <p:cNvPicPr>
            <a:picLocks noChangeAspect="1"/>
          </p:cNvPicPr>
          <p:nvPr/>
        </p:nvPicPr>
        <p:blipFill>
          <a:blip r:embed="rId2"/>
          <a:srcRect t="18770" b="18769"/>
          <a:stretch>
            <a:fillRect/>
          </a:stretch>
        </p:blipFill>
        <p:spPr>
          <a:xfrm>
            <a:off x="3957240" y="0"/>
            <a:ext cx="8234760" cy="6858001"/>
          </a:xfrm>
          <a:custGeom>
            <a:avLst/>
            <a:gdLst/>
            <a:ahLst/>
            <a:cxnLst>
              <a:cxn ang="0">
                <a:pos x="wd2" y="hd2"/>
              </a:cxn>
              <a:cxn ang="5400000">
                <a:pos x="wd2" y="hd2"/>
              </a:cxn>
              <a:cxn ang="10800000">
                <a:pos x="wd2" y="hd2"/>
              </a:cxn>
              <a:cxn ang="16200000">
                <a:pos x="wd2" y="hd2"/>
              </a:cxn>
            </a:cxnLst>
            <a:rect l="0" t="0" r="r" b="b"/>
            <a:pathLst>
              <a:path w="21600" h="21600" extrusionOk="0">
                <a:moveTo>
                  <a:pt x="6092" y="0"/>
                </a:moveTo>
                <a:lnTo>
                  <a:pt x="5706" y="242"/>
                </a:lnTo>
                <a:cubicBezTo>
                  <a:pt x="2307" y="2507"/>
                  <a:pt x="0" y="6924"/>
                  <a:pt x="0" y="12002"/>
                </a:cubicBezTo>
                <a:lnTo>
                  <a:pt x="0" y="21600"/>
                </a:lnTo>
                <a:lnTo>
                  <a:pt x="18419" y="21600"/>
                </a:lnTo>
                <a:lnTo>
                  <a:pt x="18579" y="21421"/>
                </a:lnTo>
                <a:cubicBezTo>
                  <a:pt x="20059" y="19606"/>
                  <a:pt x="21114" y="17271"/>
                  <a:pt x="21550" y="14659"/>
                </a:cubicBezTo>
                <a:lnTo>
                  <a:pt x="21600" y="14260"/>
                </a:lnTo>
                <a:lnTo>
                  <a:pt x="21600" y="0"/>
                </a:lnTo>
                <a:lnTo>
                  <a:pt x="6092" y="0"/>
                </a:lnTo>
                <a:close/>
              </a:path>
            </a:pathLst>
          </a:cu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Rectangle 9"/>
          <p:cNvSpPr/>
          <p:nvPr/>
        </p:nvSpPr>
        <p:spPr>
          <a:xfrm flipH="1">
            <a:off x="-2" y="-2"/>
            <a:ext cx="12191999" cy="1590744"/>
          </a:xfrm>
          <a:prstGeom prst="rect">
            <a:avLst/>
          </a:prstGeom>
          <a:gradFill>
            <a:gsLst>
              <a:gs pos="0">
                <a:srgbClr val="000000"/>
              </a:gs>
              <a:gs pos="100000">
                <a:srgbClr val="2F5597"/>
              </a:gs>
            </a:gsLst>
            <a:lin ang="8400000"/>
          </a:gradFill>
          <a:ln w="12700">
            <a:miter lim="400000"/>
          </a:ln>
        </p:spPr>
        <p:txBody>
          <a:bodyPr lIns="45719" rIns="45719" anchor="ctr"/>
          <a:lstStyle/>
          <a:p>
            <a:pPr algn="ctr">
              <a:defRPr>
                <a:solidFill>
                  <a:srgbClr val="FFFFFF"/>
                </a:solidFill>
              </a:defRPr>
            </a:pPr>
            <a:endParaRPr/>
          </a:p>
        </p:txBody>
      </p:sp>
      <p:sp>
        <p:nvSpPr>
          <p:cNvPr id="174" name="Rectangle 11"/>
          <p:cNvSpPr/>
          <p:nvPr/>
        </p:nvSpPr>
        <p:spPr>
          <a:xfrm rot="10800000" flipH="1">
            <a:off x="-4" y="-1"/>
            <a:ext cx="8115308" cy="1590743"/>
          </a:xfrm>
          <a:prstGeom prst="rect">
            <a:avLst/>
          </a:prstGeom>
          <a:gradFill>
            <a:gsLst>
              <a:gs pos="20000">
                <a:schemeClr val="accent1">
                  <a:alpha val="0"/>
                </a:schemeClr>
              </a:gs>
              <a:gs pos="100000">
                <a:srgbClr val="203864">
                  <a:alpha val="55000"/>
                </a:srgbClr>
              </a:gs>
            </a:gsLst>
            <a:lin ang="13800000"/>
          </a:gradFill>
          <a:ln w="12700">
            <a:miter lim="400000"/>
          </a:ln>
        </p:spPr>
        <p:txBody>
          <a:bodyPr lIns="45719" rIns="45719" anchor="ctr"/>
          <a:lstStyle/>
          <a:p>
            <a:pPr algn="ctr">
              <a:defRPr>
                <a:solidFill>
                  <a:srgbClr val="FFFFFF"/>
                </a:solidFill>
              </a:defRPr>
            </a:pPr>
            <a:endParaRPr/>
          </a:p>
        </p:txBody>
      </p:sp>
      <p:sp>
        <p:nvSpPr>
          <p:cNvPr id="175" name="Rectangle 13"/>
          <p:cNvSpPr/>
          <p:nvPr/>
        </p:nvSpPr>
        <p:spPr>
          <a:xfrm flipH="1">
            <a:off x="8115299" y="-2"/>
            <a:ext cx="4076699" cy="1590744"/>
          </a:xfrm>
          <a:prstGeom prst="rect">
            <a:avLst/>
          </a:prstGeom>
          <a:gradFill>
            <a:gsLst>
              <a:gs pos="0">
                <a:schemeClr val="accent1">
                  <a:alpha val="66000"/>
                </a:schemeClr>
              </a:gs>
              <a:gs pos="100000">
                <a:srgbClr val="000000">
                  <a:alpha val="30000"/>
                </a:srgbClr>
              </a:gs>
            </a:gsLst>
            <a:lin ang="13200000"/>
          </a:gradFill>
          <a:ln w="12700">
            <a:miter lim="400000"/>
          </a:ln>
        </p:spPr>
        <p:txBody>
          <a:bodyPr lIns="45719" rIns="45719" anchor="ctr"/>
          <a:lstStyle/>
          <a:p>
            <a:pPr algn="ctr">
              <a:defRPr>
                <a:solidFill>
                  <a:srgbClr val="FFFFFF"/>
                </a:solidFill>
              </a:defRPr>
            </a:pPr>
            <a:endParaRPr/>
          </a:p>
        </p:txBody>
      </p:sp>
      <p:sp>
        <p:nvSpPr>
          <p:cNvPr id="176" name="Rectangle 15"/>
          <p:cNvSpPr/>
          <p:nvPr/>
        </p:nvSpPr>
        <p:spPr>
          <a:xfrm>
            <a:off x="459350" y="-2"/>
            <a:ext cx="11732646" cy="1597435"/>
          </a:xfrm>
          <a:prstGeom prst="rect">
            <a:avLst/>
          </a:prstGeom>
          <a:gradFill>
            <a:gsLst>
              <a:gs pos="50000">
                <a:srgbClr val="000000">
                  <a:alpha val="0"/>
                </a:srgbClr>
              </a:gs>
              <a:gs pos="99000">
                <a:srgbClr val="203864">
                  <a:alpha val="52000"/>
                </a:srgbClr>
              </a:gs>
            </a:gsLst>
            <a:lin ang="16800000"/>
          </a:gradFill>
          <a:ln w="12700">
            <a:miter lim="400000"/>
          </a:ln>
        </p:spPr>
        <p:txBody>
          <a:bodyPr lIns="45719" rIns="45719" anchor="ctr"/>
          <a:lstStyle/>
          <a:p>
            <a:pPr algn="ctr">
              <a:defRPr>
                <a:solidFill>
                  <a:srgbClr val="FFFFFF"/>
                </a:solidFill>
              </a:defRPr>
            </a:pPr>
            <a:endParaRPr/>
          </a:p>
        </p:txBody>
      </p:sp>
      <p:sp>
        <p:nvSpPr>
          <p:cNvPr id="177" name="Rubrik 1"/>
          <p:cNvSpPr txBox="1">
            <a:spLocks noGrp="1"/>
          </p:cNvSpPr>
          <p:nvPr>
            <p:ph type="title"/>
          </p:nvPr>
        </p:nvSpPr>
        <p:spPr>
          <a:xfrm>
            <a:off x="459345" y="278535"/>
            <a:ext cx="9895952" cy="1033669"/>
          </a:xfrm>
          <a:prstGeom prst="rect">
            <a:avLst/>
          </a:prstGeom>
        </p:spPr>
        <p:txBody>
          <a:bodyPr/>
          <a:lstStyle>
            <a:lvl1pPr>
              <a:defRPr sz="4000">
                <a:solidFill>
                  <a:srgbClr val="FFFFFF"/>
                </a:solidFill>
                <a:latin typeface="Open Sans"/>
                <a:ea typeface="Open Sans"/>
                <a:cs typeface="Open Sans"/>
                <a:sym typeface="Open Sans"/>
              </a:defRPr>
            </a:lvl1pPr>
          </a:lstStyle>
          <a:p>
            <a:r>
              <a:rPr dirty="0"/>
              <a:t>FÖRÄLDRAMÖTE, </a:t>
            </a:r>
            <a:r>
              <a:rPr lang="sv-SE" dirty="0"/>
              <a:t>25</a:t>
            </a:r>
            <a:r>
              <a:rPr dirty="0"/>
              <a:t> </a:t>
            </a:r>
            <a:r>
              <a:rPr lang="sv-SE" dirty="0"/>
              <a:t>MARS</a:t>
            </a:r>
            <a:r>
              <a:rPr dirty="0"/>
              <a:t> 18.</a:t>
            </a:r>
            <a:r>
              <a:rPr lang="sv-SE" dirty="0"/>
              <a:t>00</a:t>
            </a:r>
            <a:endParaRPr dirty="0"/>
          </a:p>
        </p:txBody>
      </p:sp>
      <p:pic>
        <p:nvPicPr>
          <p:cNvPr id="178" name="Bildobjekt 4" descr="Bildobjekt 4"/>
          <p:cNvPicPr>
            <a:picLocks noChangeAspect="1"/>
          </p:cNvPicPr>
          <p:nvPr/>
        </p:nvPicPr>
        <p:blipFill>
          <a:blip r:embed="rId3"/>
          <a:stretch>
            <a:fillRect/>
          </a:stretch>
        </p:blipFill>
        <p:spPr>
          <a:xfrm>
            <a:off x="10375527" y="193086"/>
            <a:ext cx="1200049" cy="1204568"/>
          </a:xfrm>
          <a:prstGeom prst="rect">
            <a:avLst/>
          </a:prstGeom>
          <a:ln w="12700">
            <a:miter lim="400000"/>
          </a:ln>
        </p:spPr>
      </p:pic>
      <p:sp>
        <p:nvSpPr>
          <p:cNvPr id="179" name="AVGIFTER 2023 Medlemsavgift upp till 14 år: 500kr Familjekort: 700: -…"/>
          <p:cNvSpPr txBox="1"/>
          <p:nvPr/>
        </p:nvSpPr>
        <p:spPr>
          <a:xfrm>
            <a:off x="3705040" y="2581518"/>
            <a:ext cx="4409218" cy="16927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defTabSz="457200">
              <a:defRPr sz="2600">
                <a:uFill>
                  <a:solidFill>
                    <a:srgbClr val="000000"/>
                  </a:solidFill>
                </a:uFill>
                <a:latin typeface="Arial"/>
                <a:ea typeface="Arial"/>
                <a:cs typeface="Arial"/>
                <a:sym typeface="Arial"/>
              </a:defRPr>
            </a:pPr>
            <a:r>
              <a:rPr b="1" dirty="0">
                <a:latin typeface="+mj-lt"/>
                <a:ea typeface="+mj-ea"/>
                <a:cs typeface="+mj-cs"/>
                <a:sym typeface="Calibri"/>
              </a:rPr>
              <a:t>AVGIFTER 202</a:t>
            </a:r>
            <a:r>
              <a:rPr lang="sv-SE" b="1" dirty="0">
                <a:latin typeface="+mj-lt"/>
                <a:ea typeface="+mj-ea"/>
                <a:cs typeface="+mj-cs"/>
                <a:sym typeface="Calibri"/>
              </a:rPr>
              <a:t>4</a:t>
            </a:r>
            <a:br>
              <a:rPr b="1" dirty="0">
                <a:latin typeface="+mj-lt"/>
                <a:ea typeface="+mj-ea"/>
                <a:cs typeface="+mj-cs"/>
                <a:sym typeface="Calibri"/>
              </a:rPr>
            </a:br>
            <a:r>
              <a:rPr dirty="0" err="1">
                <a:latin typeface="+mj-lt"/>
                <a:ea typeface="+mj-ea"/>
                <a:cs typeface="+mj-cs"/>
                <a:sym typeface="Calibri"/>
              </a:rPr>
              <a:t>Medlemsavgift</a:t>
            </a:r>
            <a:r>
              <a:rPr dirty="0">
                <a:latin typeface="+mj-lt"/>
                <a:ea typeface="+mj-ea"/>
                <a:cs typeface="+mj-cs"/>
                <a:sym typeface="Calibri"/>
              </a:rPr>
              <a:t> </a:t>
            </a:r>
            <a:r>
              <a:rPr dirty="0" err="1">
                <a:latin typeface="+mj-lt"/>
                <a:ea typeface="+mj-ea"/>
                <a:cs typeface="+mj-cs"/>
                <a:sym typeface="Calibri"/>
              </a:rPr>
              <a:t>upp</a:t>
            </a:r>
            <a:r>
              <a:rPr dirty="0">
                <a:latin typeface="+mj-lt"/>
                <a:ea typeface="+mj-ea"/>
                <a:cs typeface="+mj-cs"/>
                <a:sym typeface="Calibri"/>
              </a:rPr>
              <a:t> till 14 </a:t>
            </a:r>
            <a:r>
              <a:rPr dirty="0" err="1">
                <a:latin typeface="+mj-lt"/>
                <a:ea typeface="+mj-ea"/>
                <a:cs typeface="+mj-cs"/>
                <a:sym typeface="Calibri"/>
              </a:rPr>
              <a:t>år</a:t>
            </a:r>
            <a:r>
              <a:rPr dirty="0">
                <a:latin typeface="+mj-lt"/>
                <a:ea typeface="+mj-ea"/>
                <a:cs typeface="+mj-cs"/>
                <a:sym typeface="Calibri"/>
              </a:rPr>
              <a:t>: </a:t>
            </a:r>
            <a:r>
              <a:rPr dirty="0" err="1">
                <a:latin typeface="+mj-lt"/>
                <a:ea typeface="+mj-ea"/>
                <a:cs typeface="+mj-cs"/>
                <a:sym typeface="Calibri"/>
              </a:rPr>
              <a:t>kr</a:t>
            </a:r>
            <a:br>
              <a:rPr dirty="0">
                <a:latin typeface="+mj-lt"/>
                <a:ea typeface="+mj-ea"/>
                <a:cs typeface="+mj-cs"/>
                <a:sym typeface="Calibri"/>
              </a:rPr>
            </a:br>
            <a:r>
              <a:rPr dirty="0" err="1">
                <a:latin typeface="+mj-lt"/>
                <a:ea typeface="+mj-ea"/>
                <a:cs typeface="+mj-cs"/>
                <a:sym typeface="Calibri"/>
              </a:rPr>
              <a:t>Familjekort</a:t>
            </a:r>
            <a:r>
              <a:rPr dirty="0">
                <a:latin typeface="+mj-lt"/>
                <a:ea typeface="+mj-ea"/>
                <a:cs typeface="+mj-cs"/>
                <a:sym typeface="Calibri"/>
              </a:rPr>
              <a:t>: </a:t>
            </a:r>
            <a:r>
              <a:rPr lang="sv-SE" dirty="0"/>
              <a:t>kr</a:t>
            </a:r>
            <a:endParaRPr dirty="0">
              <a:latin typeface="+mj-lt"/>
              <a:ea typeface="+mj-ea"/>
              <a:cs typeface="+mj-cs"/>
              <a:sym typeface="Calibri"/>
            </a:endParaRPr>
          </a:p>
          <a:p>
            <a:pPr defTabSz="457200">
              <a:defRPr sz="2600">
                <a:uFill>
                  <a:solidFill>
                    <a:srgbClr val="000000"/>
                  </a:solidFill>
                </a:uFill>
                <a:latin typeface="Arial"/>
                <a:ea typeface="Arial"/>
                <a:cs typeface="Arial"/>
                <a:sym typeface="Arial"/>
              </a:defRPr>
            </a:pPr>
            <a:r>
              <a:rPr dirty="0" err="1">
                <a:latin typeface="+mj-lt"/>
                <a:ea typeface="+mj-ea"/>
                <a:cs typeface="+mj-cs"/>
                <a:sym typeface="Calibri"/>
              </a:rPr>
              <a:t>Spelaravgift</a:t>
            </a:r>
            <a:r>
              <a:rPr dirty="0">
                <a:latin typeface="+mj-lt"/>
                <a:ea typeface="+mj-ea"/>
                <a:cs typeface="+mj-cs"/>
                <a:sym typeface="Calibri"/>
              </a:rPr>
              <a:t> </a:t>
            </a:r>
            <a:r>
              <a:rPr dirty="0" err="1">
                <a:latin typeface="+mj-lt"/>
                <a:ea typeface="+mj-ea"/>
                <a:cs typeface="+mj-cs"/>
                <a:sym typeface="Calibri"/>
              </a:rPr>
              <a:t>upp</a:t>
            </a:r>
            <a:r>
              <a:rPr dirty="0">
                <a:latin typeface="+mj-lt"/>
                <a:ea typeface="+mj-ea"/>
                <a:cs typeface="+mj-cs"/>
                <a:sym typeface="Calibri"/>
              </a:rPr>
              <a:t> till 14 </a:t>
            </a:r>
            <a:r>
              <a:rPr dirty="0" err="1">
                <a:latin typeface="+mj-lt"/>
                <a:ea typeface="+mj-ea"/>
                <a:cs typeface="+mj-cs"/>
                <a:sym typeface="Calibri"/>
              </a:rPr>
              <a:t>år</a:t>
            </a:r>
            <a:r>
              <a:rPr dirty="0">
                <a:latin typeface="+mj-lt"/>
                <a:ea typeface="+mj-ea"/>
                <a:cs typeface="+mj-cs"/>
                <a:sym typeface="Calibri"/>
              </a:rPr>
              <a:t>: </a:t>
            </a:r>
            <a:r>
              <a:rPr lang="sv-SE" dirty="0"/>
              <a:t>kr</a:t>
            </a:r>
            <a:endParaRPr dirty="0">
              <a:latin typeface="+mj-lt"/>
              <a:ea typeface="+mj-ea"/>
              <a:cs typeface="+mj-cs"/>
              <a:sym typeface="Calibri"/>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184" name="Rectangle 9"/>
          <p:cNvSpPr/>
          <p:nvPr/>
        </p:nvSpPr>
        <p:spPr>
          <a:xfrm flipH="1">
            <a:off x="-2" y="-2"/>
            <a:ext cx="12191999" cy="1590744"/>
          </a:xfrm>
          <a:prstGeom prst="rect">
            <a:avLst/>
          </a:prstGeom>
          <a:gradFill>
            <a:gsLst>
              <a:gs pos="0">
                <a:srgbClr val="000000"/>
              </a:gs>
              <a:gs pos="100000">
                <a:srgbClr val="2F5597"/>
              </a:gs>
            </a:gsLst>
            <a:lin ang="8400000"/>
          </a:gradFill>
          <a:ln w="12700">
            <a:miter lim="400000"/>
          </a:ln>
        </p:spPr>
        <p:txBody>
          <a:bodyPr lIns="45719" rIns="45719" anchor="ctr"/>
          <a:lstStyle/>
          <a:p>
            <a:pPr algn="ctr">
              <a:defRPr>
                <a:solidFill>
                  <a:srgbClr val="FFFFFF"/>
                </a:solidFill>
              </a:defRPr>
            </a:pPr>
            <a:endParaRPr/>
          </a:p>
        </p:txBody>
      </p:sp>
      <p:sp>
        <p:nvSpPr>
          <p:cNvPr id="185" name="Rectangle 11"/>
          <p:cNvSpPr/>
          <p:nvPr/>
        </p:nvSpPr>
        <p:spPr>
          <a:xfrm rot="10800000" flipH="1">
            <a:off x="-4" y="-1"/>
            <a:ext cx="8115308" cy="1590743"/>
          </a:xfrm>
          <a:prstGeom prst="rect">
            <a:avLst/>
          </a:prstGeom>
          <a:gradFill>
            <a:gsLst>
              <a:gs pos="20000">
                <a:schemeClr val="accent1">
                  <a:alpha val="0"/>
                </a:schemeClr>
              </a:gs>
              <a:gs pos="100000">
                <a:srgbClr val="203864">
                  <a:alpha val="55000"/>
                </a:srgbClr>
              </a:gs>
            </a:gsLst>
            <a:lin ang="13800000"/>
          </a:gradFill>
          <a:ln w="12700">
            <a:miter lim="400000"/>
          </a:ln>
        </p:spPr>
        <p:txBody>
          <a:bodyPr lIns="45719" rIns="45719" anchor="ctr"/>
          <a:lstStyle/>
          <a:p>
            <a:pPr algn="ctr">
              <a:defRPr>
                <a:solidFill>
                  <a:srgbClr val="FFFFFF"/>
                </a:solidFill>
              </a:defRPr>
            </a:pPr>
            <a:endParaRPr/>
          </a:p>
        </p:txBody>
      </p:sp>
      <p:sp>
        <p:nvSpPr>
          <p:cNvPr id="186" name="Rectangle 13"/>
          <p:cNvSpPr/>
          <p:nvPr/>
        </p:nvSpPr>
        <p:spPr>
          <a:xfrm flipH="1">
            <a:off x="8115299" y="-2"/>
            <a:ext cx="4076699" cy="1590744"/>
          </a:xfrm>
          <a:prstGeom prst="rect">
            <a:avLst/>
          </a:prstGeom>
          <a:gradFill>
            <a:gsLst>
              <a:gs pos="0">
                <a:schemeClr val="accent1">
                  <a:alpha val="66000"/>
                </a:schemeClr>
              </a:gs>
              <a:gs pos="100000">
                <a:srgbClr val="000000">
                  <a:alpha val="30000"/>
                </a:srgbClr>
              </a:gs>
            </a:gsLst>
            <a:lin ang="13200000"/>
          </a:gradFill>
          <a:ln w="12700">
            <a:miter lim="400000"/>
          </a:ln>
        </p:spPr>
        <p:txBody>
          <a:bodyPr lIns="45719" rIns="45719" anchor="ctr"/>
          <a:lstStyle/>
          <a:p>
            <a:pPr algn="ctr">
              <a:defRPr>
                <a:solidFill>
                  <a:srgbClr val="FFFFFF"/>
                </a:solidFill>
              </a:defRPr>
            </a:pPr>
            <a:endParaRPr/>
          </a:p>
        </p:txBody>
      </p:sp>
      <p:sp>
        <p:nvSpPr>
          <p:cNvPr id="187" name="Rectangle 15"/>
          <p:cNvSpPr/>
          <p:nvPr/>
        </p:nvSpPr>
        <p:spPr>
          <a:xfrm>
            <a:off x="459350" y="-2"/>
            <a:ext cx="11732646" cy="1597435"/>
          </a:xfrm>
          <a:prstGeom prst="rect">
            <a:avLst/>
          </a:prstGeom>
          <a:gradFill>
            <a:gsLst>
              <a:gs pos="50000">
                <a:srgbClr val="000000">
                  <a:alpha val="0"/>
                </a:srgbClr>
              </a:gs>
              <a:gs pos="99000">
                <a:srgbClr val="203864">
                  <a:alpha val="52000"/>
                </a:srgbClr>
              </a:gs>
            </a:gsLst>
            <a:lin ang="16800000"/>
          </a:gradFill>
          <a:ln w="12700">
            <a:miter lim="400000"/>
          </a:ln>
        </p:spPr>
        <p:txBody>
          <a:bodyPr lIns="45719" rIns="45719" anchor="ctr"/>
          <a:lstStyle/>
          <a:p>
            <a:pPr algn="ctr">
              <a:defRPr>
                <a:solidFill>
                  <a:srgbClr val="FFFFFF"/>
                </a:solidFill>
              </a:defRPr>
            </a:pPr>
            <a:endParaRPr/>
          </a:p>
        </p:txBody>
      </p:sp>
      <p:sp>
        <p:nvSpPr>
          <p:cNvPr id="188" name="Rubrik 1"/>
          <p:cNvSpPr txBox="1">
            <a:spLocks noGrp="1"/>
          </p:cNvSpPr>
          <p:nvPr>
            <p:ph type="title"/>
          </p:nvPr>
        </p:nvSpPr>
        <p:spPr>
          <a:xfrm>
            <a:off x="459345" y="278535"/>
            <a:ext cx="9895952" cy="1033669"/>
          </a:xfrm>
          <a:prstGeom prst="rect">
            <a:avLst/>
          </a:prstGeom>
        </p:spPr>
        <p:txBody>
          <a:bodyPr/>
          <a:lstStyle>
            <a:lvl1pPr>
              <a:defRPr sz="4000">
                <a:solidFill>
                  <a:srgbClr val="FFFFFF"/>
                </a:solidFill>
                <a:latin typeface="Open Sans"/>
                <a:ea typeface="Open Sans"/>
                <a:cs typeface="Open Sans"/>
                <a:sym typeface="Open Sans"/>
              </a:defRPr>
            </a:lvl1pPr>
          </a:lstStyle>
          <a:p>
            <a:r>
              <a:rPr dirty="0"/>
              <a:t>FÖRÄLDRAMÖTE, </a:t>
            </a:r>
            <a:r>
              <a:rPr lang="sv-SE" dirty="0"/>
              <a:t>25</a:t>
            </a:r>
            <a:r>
              <a:rPr dirty="0"/>
              <a:t> </a:t>
            </a:r>
            <a:r>
              <a:rPr lang="sv-SE" dirty="0"/>
              <a:t>MARS</a:t>
            </a:r>
            <a:r>
              <a:rPr dirty="0"/>
              <a:t> 18.</a:t>
            </a:r>
            <a:r>
              <a:rPr lang="sv-SE" dirty="0"/>
              <a:t>00</a:t>
            </a:r>
            <a:endParaRPr dirty="0"/>
          </a:p>
        </p:txBody>
      </p:sp>
      <p:pic>
        <p:nvPicPr>
          <p:cNvPr id="189" name="Bildobjekt 4" descr="Bildobjekt 4"/>
          <p:cNvPicPr>
            <a:picLocks noChangeAspect="1"/>
          </p:cNvPicPr>
          <p:nvPr/>
        </p:nvPicPr>
        <p:blipFill>
          <a:blip r:embed="rId2"/>
          <a:stretch>
            <a:fillRect/>
          </a:stretch>
        </p:blipFill>
        <p:spPr>
          <a:xfrm>
            <a:off x="10375527" y="193086"/>
            <a:ext cx="1200049" cy="1204568"/>
          </a:xfrm>
          <a:prstGeom prst="rect">
            <a:avLst/>
          </a:prstGeom>
          <a:ln w="12700">
            <a:miter lim="400000"/>
          </a:ln>
        </p:spPr>
      </p:pic>
      <p:sp>
        <p:nvSpPr>
          <p:cNvPr id="190" name="KLÄDER…"/>
          <p:cNvSpPr txBox="1"/>
          <p:nvPr/>
        </p:nvSpPr>
        <p:spPr>
          <a:xfrm>
            <a:off x="2116951" y="2160514"/>
            <a:ext cx="7958098" cy="362650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ctr" defTabSz="457200">
              <a:defRPr sz="2800">
                <a:uFill>
                  <a:solidFill>
                    <a:srgbClr val="000000"/>
                  </a:solidFill>
                </a:uFill>
                <a:latin typeface="Arial"/>
                <a:ea typeface="Arial"/>
                <a:cs typeface="Arial"/>
                <a:sym typeface="Arial"/>
              </a:defRPr>
            </a:pPr>
            <a:r>
              <a:rPr b="1">
                <a:latin typeface="+mj-lt"/>
                <a:ea typeface="+mj-ea"/>
                <a:cs typeface="+mj-cs"/>
                <a:sym typeface="Calibri"/>
              </a:rPr>
              <a:t>KLÄDER </a:t>
            </a:r>
          </a:p>
          <a:p>
            <a:pPr algn="ctr" defTabSz="457200">
              <a:defRPr sz="2800">
                <a:uFill>
                  <a:solidFill>
                    <a:srgbClr val="000000"/>
                  </a:solidFill>
                </a:uFill>
                <a:latin typeface="Arial"/>
                <a:ea typeface="Arial"/>
                <a:cs typeface="Arial"/>
                <a:sym typeface="Arial"/>
              </a:defRPr>
            </a:pPr>
            <a:endParaRPr sz="1300" b="1">
              <a:latin typeface="+mj-lt"/>
              <a:ea typeface="+mj-ea"/>
              <a:cs typeface="+mj-cs"/>
              <a:sym typeface="Calibri"/>
            </a:endParaRPr>
          </a:p>
          <a:p>
            <a:pPr defTabSz="457200">
              <a:defRPr sz="2000">
                <a:uFill>
                  <a:solidFill>
                    <a:srgbClr val="000000"/>
                  </a:solidFill>
                </a:uFill>
                <a:latin typeface="Arial"/>
                <a:ea typeface="Arial"/>
                <a:cs typeface="Arial"/>
                <a:sym typeface="Arial"/>
              </a:defRPr>
            </a:pPr>
            <a:r>
              <a:rPr>
                <a:latin typeface="+mj-lt"/>
                <a:ea typeface="+mj-ea"/>
                <a:cs typeface="+mj-cs"/>
                <a:sym typeface="Calibri"/>
              </a:rPr>
              <a:t>Alla spelare ska ha följande: Benskydd, fotbollsstrumpor samt vattenflaska.</a:t>
            </a:r>
          </a:p>
          <a:p>
            <a:pPr defTabSz="457200">
              <a:defRPr sz="2000">
                <a:uFill>
                  <a:solidFill>
                    <a:srgbClr val="000000"/>
                  </a:solidFill>
                </a:uFill>
                <a:latin typeface="Arial"/>
                <a:ea typeface="Arial"/>
                <a:cs typeface="Arial"/>
                <a:sym typeface="Arial"/>
              </a:defRPr>
            </a:pPr>
            <a:endParaRPr>
              <a:latin typeface="+mj-lt"/>
              <a:ea typeface="+mj-ea"/>
              <a:cs typeface="+mj-cs"/>
              <a:sym typeface="Calibri"/>
            </a:endParaRPr>
          </a:p>
          <a:p>
            <a:pPr defTabSz="457200">
              <a:defRPr sz="2000">
                <a:uFill>
                  <a:solidFill>
                    <a:srgbClr val="000000"/>
                  </a:solidFill>
                </a:uFill>
                <a:latin typeface="Arial"/>
                <a:ea typeface="Arial"/>
                <a:cs typeface="Arial"/>
                <a:sym typeface="Arial"/>
              </a:defRPr>
            </a:pPr>
            <a:r>
              <a:rPr>
                <a:latin typeface="+mj-lt"/>
                <a:ea typeface="+mj-ea"/>
                <a:cs typeface="+mj-cs"/>
                <a:sym typeface="Calibri"/>
              </a:rPr>
              <a:t>På match gäller följande: Blå Adidas shorts, blå matchtröja, blåa fotbollsstrumpor, benskydd samt vattenflaska. Är man bortalag gäller orange matchtröja om andra laget har samma färg.</a:t>
            </a:r>
          </a:p>
          <a:p>
            <a:pPr defTabSz="457200">
              <a:defRPr sz="2000">
                <a:uFill>
                  <a:solidFill>
                    <a:srgbClr val="000000"/>
                  </a:solidFill>
                </a:uFill>
                <a:latin typeface="Arial"/>
                <a:ea typeface="Arial"/>
                <a:cs typeface="Arial"/>
                <a:sym typeface="Arial"/>
              </a:defRPr>
            </a:pPr>
            <a:endParaRPr>
              <a:latin typeface="+mj-lt"/>
              <a:ea typeface="+mj-ea"/>
              <a:cs typeface="+mj-cs"/>
              <a:sym typeface="Calibri"/>
            </a:endParaRPr>
          </a:p>
          <a:p>
            <a:pPr defTabSz="457200">
              <a:defRPr sz="2000">
                <a:uFill>
                  <a:solidFill>
                    <a:srgbClr val="000000"/>
                  </a:solidFill>
                </a:uFill>
                <a:latin typeface="Arial"/>
                <a:ea typeface="Arial"/>
                <a:cs typeface="Arial"/>
                <a:sym typeface="Arial"/>
              </a:defRPr>
            </a:pPr>
            <a:r>
              <a:rPr b="1">
                <a:latin typeface="+mj-lt"/>
                <a:ea typeface="+mj-ea"/>
                <a:cs typeface="+mj-cs"/>
                <a:sym typeface="Calibri"/>
              </a:rPr>
              <a:t>OBS! Den blå matchtröjan äger Matfors IF, den får endast användas på matcherna ej på fritiden eller på träningar. Den orange köper ni själva och får använda fritt.</a:t>
            </a:r>
            <a:endParaRPr sz="1200">
              <a:latin typeface="+mj-lt"/>
              <a:ea typeface="+mj-ea"/>
              <a:cs typeface="+mj-cs"/>
              <a:sym typeface="Calibri"/>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193" name="Rectangle 9"/>
          <p:cNvSpPr/>
          <p:nvPr/>
        </p:nvSpPr>
        <p:spPr>
          <a:xfrm flipH="1">
            <a:off x="-2" y="-2"/>
            <a:ext cx="12191999" cy="1590744"/>
          </a:xfrm>
          <a:prstGeom prst="rect">
            <a:avLst/>
          </a:prstGeom>
          <a:gradFill>
            <a:gsLst>
              <a:gs pos="0">
                <a:srgbClr val="000000"/>
              </a:gs>
              <a:gs pos="100000">
                <a:srgbClr val="2F5597"/>
              </a:gs>
            </a:gsLst>
            <a:lin ang="8400000"/>
          </a:gradFill>
          <a:ln w="12700">
            <a:miter lim="400000"/>
          </a:ln>
        </p:spPr>
        <p:txBody>
          <a:bodyPr lIns="45719" rIns="45719" anchor="ctr"/>
          <a:lstStyle/>
          <a:p>
            <a:pPr algn="ctr">
              <a:defRPr>
                <a:solidFill>
                  <a:srgbClr val="FFFFFF"/>
                </a:solidFill>
              </a:defRPr>
            </a:pPr>
            <a:endParaRPr/>
          </a:p>
        </p:txBody>
      </p:sp>
      <p:sp>
        <p:nvSpPr>
          <p:cNvPr id="194" name="Rectangle 11"/>
          <p:cNvSpPr/>
          <p:nvPr/>
        </p:nvSpPr>
        <p:spPr>
          <a:xfrm rot="10800000" flipH="1">
            <a:off x="-4" y="-1"/>
            <a:ext cx="8115308" cy="1590743"/>
          </a:xfrm>
          <a:prstGeom prst="rect">
            <a:avLst/>
          </a:prstGeom>
          <a:gradFill>
            <a:gsLst>
              <a:gs pos="20000">
                <a:schemeClr val="accent1">
                  <a:alpha val="0"/>
                </a:schemeClr>
              </a:gs>
              <a:gs pos="100000">
                <a:srgbClr val="203864">
                  <a:alpha val="55000"/>
                </a:srgbClr>
              </a:gs>
            </a:gsLst>
            <a:lin ang="13800000"/>
          </a:gradFill>
          <a:ln w="12700">
            <a:miter lim="400000"/>
          </a:ln>
        </p:spPr>
        <p:txBody>
          <a:bodyPr lIns="45719" rIns="45719" anchor="ctr"/>
          <a:lstStyle/>
          <a:p>
            <a:pPr algn="ctr">
              <a:defRPr>
                <a:solidFill>
                  <a:srgbClr val="FFFFFF"/>
                </a:solidFill>
              </a:defRPr>
            </a:pPr>
            <a:endParaRPr/>
          </a:p>
        </p:txBody>
      </p:sp>
      <p:sp>
        <p:nvSpPr>
          <p:cNvPr id="195" name="Rectangle 13"/>
          <p:cNvSpPr/>
          <p:nvPr/>
        </p:nvSpPr>
        <p:spPr>
          <a:xfrm flipH="1">
            <a:off x="8115299" y="-2"/>
            <a:ext cx="4076699" cy="1590744"/>
          </a:xfrm>
          <a:prstGeom prst="rect">
            <a:avLst/>
          </a:prstGeom>
          <a:gradFill>
            <a:gsLst>
              <a:gs pos="0">
                <a:schemeClr val="accent1">
                  <a:alpha val="66000"/>
                </a:schemeClr>
              </a:gs>
              <a:gs pos="100000">
                <a:srgbClr val="000000">
                  <a:alpha val="30000"/>
                </a:srgbClr>
              </a:gs>
            </a:gsLst>
            <a:lin ang="13200000"/>
          </a:gradFill>
          <a:ln w="12700">
            <a:miter lim="400000"/>
          </a:ln>
        </p:spPr>
        <p:txBody>
          <a:bodyPr lIns="45719" rIns="45719" anchor="ctr"/>
          <a:lstStyle/>
          <a:p>
            <a:pPr algn="ctr">
              <a:defRPr>
                <a:solidFill>
                  <a:srgbClr val="FFFFFF"/>
                </a:solidFill>
              </a:defRPr>
            </a:pPr>
            <a:endParaRPr/>
          </a:p>
        </p:txBody>
      </p:sp>
      <p:sp>
        <p:nvSpPr>
          <p:cNvPr id="196" name="Rectangle 15"/>
          <p:cNvSpPr/>
          <p:nvPr/>
        </p:nvSpPr>
        <p:spPr>
          <a:xfrm>
            <a:off x="459350" y="-2"/>
            <a:ext cx="11732646" cy="1597435"/>
          </a:xfrm>
          <a:prstGeom prst="rect">
            <a:avLst/>
          </a:prstGeom>
          <a:gradFill>
            <a:gsLst>
              <a:gs pos="50000">
                <a:srgbClr val="000000">
                  <a:alpha val="0"/>
                </a:srgbClr>
              </a:gs>
              <a:gs pos="99000">
                <a:srgbClr val="203864">
                  <a:alpha val="52000"/>
                </a:srgbClr>
              </a:gs>
            </a:gsLst>
            <a:lin ang="16800000"/>
          </a:gradFill>
          <a:ln w="12700">
            <a:miter lim="400000"/>
          </a:ln>
        </p:spPr>
        <p:txBody>
          <a:bodyPr lIns="45719" rIns="45719" anchor="ctr"/>
          <a:lstStyle/>
          <a:p>
            <a:pPr algn="ctr">
              <a:defRPr>
                <a:solidFill>
                  <a:srgbClr val="FFFFFF"/>
                </a:solidFill>
              </a:defRPr>
            </a:pPr>
            <a:endParaRPr/>
          </a:p>
        </p:txBody>
      </p:sp>
      <p:sp>
        <p:nvSpPr>
          <p:cNvPr id="197" name="Rubrik 1"/>
          <p:cNvSpPr txBox="1">
            <a:spLocks noGrp="1"/>
          </p:cNvSpPr>
          <p:nvPr>
            <p:ph type="title"/>
          </p:nvPr>
        </p:nvSpPr>
        <p:spPr>
          <a:xfrm>
            <a:off x="459345" y="278535"/>
            <a:ext cx="9895952" cy="1033669"/>
          </a:xfrm>
          <a:prstGeom prst="rect">
            <a:avLst/>
          </a:prstGeom>
        </p:spPr>
        <p:txBody>
          <a:bodyPr/>
          <a:lstStyle>
            <a:lvl1pPr>
              <a:defRPr sz="4000">
                <a:solidFill>
                  <a:srgbClr val="FFFFFF"/>
                </a:solidFill>
                <a:latin typeface="Open Sans"/>
                <a:ea typeface="Open Sans"/>
                <a:cs typeface="Open Sans"/>
                <a:sym typeface="Open Sans"/>
              </a:defRPr>
            </a:lvl1pPr>
          </a:lstStyle>
          <a:p>
            <a:r>
              <a:t>FÖRÄLDRAMÖTE, 16 APRIL 18.30</a:t>
            </a:r>
          </a:p>
        </p:txBody>
      </p:sp>
      <p:pic>
        <p:nvPicPr>
          <p:cNvPr id="198" name="Bildobjekt 4" descr="Bildobjekt 4"/>
          <p:cNvPicPr>
            <a:picLocks noChangeAspect="1"/>
          </p:cNvPicPr>
          <p:nvPr/>
        </p:nvPicPr>
        <p:blipFill>
          <a:blip r:embed="rId2"/>
          <a:stretch>
            <a:fillRect/>
          </a:stretch>
        </p:blipFill>
        <p:spPr>
          <a:xfrm>
            <a:off x="10375527" y="193086"/>
            <a:ext cx="1200049" cy="1204568"/>
          </a:xfrm>
          <a:prstGeom prst="rect">
            <a:avLst/>
          </a:prstGeom>
          <a:ln w="12700">
            <a:miter lim="400000"/>
          </a:ln>
        </p:spPr>
      </p:pic>
      <p:sp>
        <p:nvSpPr>
          <p:cNvPr id="199" name="Utan förälder - ingen förening…"/>
          <p:cNvSpPr txBox="1"/>
          <p:nvPr/>
        </p:nvSpPr>
        <p:spPr>
          <a:xfrm>
            <a:off x="2268019" y="1714846"/>
            <a:ext cx="8115307" cy="59876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457200">
              <a:defRPr sz="2300">
                <a:latin typeface="Helvetica Neue"/>
                <a:ea typeface="Helvetica Neue"/>
                <a:cs typeface="Helvetica Neue"/>
                <a:sym typeface="Helvetica Neue"/>
              </a:defRPr>
            </a:pPr>
            <a:endParaRPr/>
          </a:p>
          <a:p>
            <a:pPr defTabSz="457200">
              <a:spcBef>
                <a:spcPts val="1200"/>
              </a:spcBef>
              <a:defRPr sz="2300">
                <a:latin typeface="Helvetica Neue"/>
                <a:ea typeface="Helvetica Neue"/>
                <a:cs typeface="Helvetica Neue"/>
                <a:sym typeface="Helvetica Neue"/>
              </a:defRPr>
            </a:pPr>
            <a:r>
              <a:rPr b="1"/>
              <a:t>Utan förälder - ingen förening</a:t>
            </a:r>
            <a:r>
              <a:t> </a:t>
            </a:r>
          </a:p>
          <a:p>
            <a:pPr marL="584200" indent="-584200" defTabSz="457200">
              <a:spcBef>
                <a:spcPts val="1200"/>
              </a:spcBef>
              <a:buSzPct val="123000"/>
              <a:buChar char="•"/>
              <a:defRPr sz="2300" i="1">
                <a:latin typeface="Helvetica Neue"/>
                <a:ea typeface="Helvetica Neue"/>
                <a:cs typeface="Helvetica Neue"/>
                <a:sym typeface="Helvetica Neue"/>
              </a:defRPr>
            </a:pPr>
            <a:r>
              <a:t>Som förebilder för våra barn uppträder vi förstås som vi vill att våra barn ska uppträda. </a:t>
            </a:r>
          </a:p>
          <a:p>
            <a:pPr marL="584200" indent="-584200" defTabSz="457200">
              <a:spcBef>
                <a:spcPts val="1200"/>
              </a:spcBef>
              <a:buSzPct val="123000"/>
              <a:buChar char="•"/>
              <a:defRPr sz="2300" i="1">
                <a:latin typeface="Helvetica Neue"/>
                <a:ea typeface="Helvetica Neue"/>
                <a:cs typeface="Helvetica Neue"/>
                <a:sym typeface="Helvetica Neue"/>
              </a:defRPr>
            </a:pPr>
            <a:r>
              <a:t>När vi spelar matcher mot andra lag så representerar vi klubben. positiva, glada föräldrar som hejar fram sitt lag och applåderar motståndarna ger klubben gott rykte. </a:t>
            </a:r>
          </a:p>
          <a:p>
            <a:pPr marL="584200" indent="-584200" defTabSz="457200">
              <a:spcBef>
                <a:spcPts val="1200"/>
              </a:spcBef>
              <a:buSzPct val="123000"/>
              <a:buChar char="•"/>
              <a:defRPr sz="2300" i="1">
                <a:latin typeface="Helvetica Neue"/>
                <a:ea typeface="Helvetica Neue"/>
                <a:cs typeface="Helvetica Neue"/>
                <a:sym typeface="Helvetica Neue"/>
              </a:defRPr>
            </a:pPr>
            <a:r>
              <a:t>Föregå med gott exempel! </a:t>
            </a:r>
            <a:endParaRPr i="0"/>
          </a:p>
          <a:p>
            <a:pPr defTabSz="457200">
              <a:spcBef>
                <a:spcPts val="1200"/>
              </a:spcBef>
              <a:defRPr sz="2300" i="1">
                <a:latin typeface="Helvetica Neue"/>
                <a:ea typeface="Helvetica Neue"/>
                <a:cs typeface="Helvetica Neue"/>
                <a:sym typeface="Helvetica Neue"/>
              </a:defRPr>
            </a:pPr>
            <a:br/>
            <a:endParaRPr/>
          </a:p>
          <a:p>
            <a:pPr defTabSz="457200">
              <a:spcBef>
                <a:spcPts val="1200"/>
              </a:spcBef>
              <a:defRPr sz="2300" i="1">
                <a:latin typeface="Helvetica Neue"/>
                <a:ea typeface="Helvetica Neue"/>
                <a:cs typeface="Helvetica Neue"/>
                <a:sym typeface="Helvetica Neue"/>
              </a:defRPr>
            </a:pPr>
            <a:r>
              <a:rPr i="0"/>
              <a:t>Ur; Matfors IF:s informationsblad säsongen 2022 </a:t>
            </a:r>
            <a:br>
              <a:rPr i="0"/>
            </a:br>
            <a:endParaRPr i="0"/>
          </a:p>
          <a:p>
            <a:pPr defTabSz="457200">
              <a:defRPr sz="2300">
                <a:latin typeface="Helvetica Neue"/>
                <a:ea typeface="Helvetica Neue"/>
                <a:cs typeface="Helvetica Neue"/>
                <a:sym typeface="Helvetica Neue"/>
              </a:defRPr>
            </a:pPr>
            <a:r>
              <a:t> </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202" name="Rectangle 9"/>
          <p:cNvSpPr/>
          <p:nvPr/>
        </p:nvSpPr>
        <p:spPr>
          <a:xfrm flipH="1">
            <a:off x="-2" y="-2"/>
            <a:ext cx="12191999" cy="1590744"/>
          </a:xfrm>
          <a:prstGeom prst="rect">
            <a:avLst/>
          </a:prstGeom>
          <a:gradFill>
            <a:gsLst>
              <a:gs pos="0">
                <a:srgbClr val="000000"/>
              </a:gs>
              <a:gs pos="100000">
                <a:srgbClr val="2F5597"/>
              </a:gs>
            </a:gsLst>
            <a:lin ang="8400000"/>
          </a:gradFill>
          <a:ln w="12700">
            <a:miter lim="400000"/>
          </a:ln>
        </p:spPr>
        <p:txBody>
          <a:bodyPr lIns="45719" rIns="45719" anchor="ctr"/>
          <a:lstStyle/>
          <a:p>
            <a:pPr algn="ctr">
              <a:defRPr>
                <a:solidFill>
                  <a:srgbClr val="FFFFFF"/>
                </a:solidFill>
              </a:defRPr>
            </a:pPr>
            <a:endParaRPr/>
          </a:p>
        </p:txBody>
      </p:sp>
      <p:sp>
        <p:nvSpPr>
          <p:cNvPr id="203" name="Rectangle 11"/>
          <p:cNvSpPr/>
          <p:nvPr/>
        </p:nvSpPr>
        <p:spPr>
          <a:xfrm rot="10800000" flipH="1">
            <a:off x="-4" y="-1"/>
            <a:ext cx="8115308" cy="1590743"/>
          </a:xfrm>
          <a:prstGeom prst="rect">
            <a:avLst/>
          </a:prstGeom>
          <a:gradFill>
            <a:gsLst>
              <a:gs pos="20000">
                <a:schemeClr val="accent1">
                  <a:alpha val="0"/>
                </a:schemeClr>
              </a:gs>
              <a:gs pos="100000">
                <a:srgbClr val="203864">
                  <a:alpha val="55000"/>
                </a:srgbClr>
              </a:gs>
            </a:gsLst>
            <a:lin ang="13800000"/>
          </a:gradFill>
          <a:ln w="12700">
            <a:miter lim="400000"/>
          </a:ln>
        </p:spPr>
        <p:txBody>
          <a:bodyPr lIns="45719" rIns="45719" anchor="ctr"/>
          <a:lstStyle/>
          <a:p>
            <a:pPr algn="ctr">
              <a:defRPr>
                <a:solidFill>
                  <a:srgbClr val="FFFFFF"/>
                </a:solidFill>
              </a:defRPr>
            </a:pPr>
            <a:endParaRPr/>
          </a:p>
        </p:txBody>
      </p:sp>
      <p:sp>
        <p:nvSpPr>
          <p:cNvPr id="204" name="Rectangle 13"/>
          <p:cNvSpPr/>
          <p:nvPr/>
        </p:nvSpPr>
        <p:spPr>
          <a:xfrm flipH="1">
            <a:off x="8115299" y="-2"/>
            <a:ext cx="4076699" cy="1590744"/>
          </a:xfrm>
          <a:prstGeom prst="rect">
            <a:avLst/>
          </a:prstGeom>
          <a:gradFill>
            <a:gsLst>
              <a:gs pos="0">
                <a:schemeClr val="accent1">
                  <a:alpha val="66000"/>
                </a:schemeClr>
              </a:gs>
              <a:gs pos="100000">
                <a:srgbClr val="000000">
                  <a:alpha val="30000"/>
                </a:srgbClr>
              </a:gs>
            </a:gsLst>
            <a:lin ang="13200000"/>
          </a:gradFill>
          <a:ln w="12700">
            <a:miter lim="400000"/>
          </a:ln>
        </p:spPr>
        <p:txBody>
          <a:bodyPr lIns="45719" rIns="45719" anchor="ctr"/>
          <a:lstStyle/>
          <a:p>
            <a:pPr algn="ctr">
              <a:defRPr>
                <a:solidFill>
                  <a:srgbClr val="FFFFFF"/>
                </a:solidFill>
              </a:defRPr>
            </a:pPr>
            <a:endParaRPr/>
          </a:p>
        </p:txBody>
      </p:sp>
      <p:sp>
        <p:nvSpPr>
          <p:cNvPr id="205" name="Rectangle 15"/>
          <p:cNvSpPr/>
          <p:nvPr/>
        </p:nvSpPr>
        <p:spPr>
          <a:xfrm>
            <a:off x="459350" y="-2"/>
            <a:ext cx="11732646" cy="1597435"/>
          </a:xfrm>
          <a:prstGeom prst="rect">
            <a:avLst/>
          </a:prstGeom>
          <a:gradFill>
            <a:gsLst>
              <a:gs pos="50000">
                <a:srgbClr val="000000">
                  <a:alpha val="0"/>
                </a:srgbClr>
              </a:gs>
              <a:gs pos="99000">
                <a:srgbClr val="203864">
                  <a:alpha val="52000"/>
                </a:srgbClr>
              </a:gs>
            </a:gsLst>
            <a:lin ang="16800000"/>
          </a:gradFill>
          <a:ln w="12700">
            <a:miter lim="400000"/>
          </a:ln>
        </p:spPr>
        <p:txBody>
          <a:bodyPr lIns="45719" rIns="45719" anchor="ctr"/>
          <a:lstStyle/>
          <a:p>
            <a:pPr algn="ctr">
              <a:defRPr>
                <a:solidFill>
                  <a:srgbClr val="FFFFFF"/>
                </a:solidFill>
              </a:defRPr>
            </a:pPr>
            <a:endParaRPr/>
          </a:p>
        </p:txBody>
      </p:sp>
      <p:sp>
        <p:nvSpPr>
          <p:cNvPr id="206" name="Rubrik 1"/>
          <p:cNvSpPr txBox="1">
            <a:spLocks noGrp="1"/>
          </p:cNvSpPr>
          <p:nvPr>
            <p:ph type="title"/>
          </p:nvPr>
        </p:nvSpPr>
        <p:spPr>
          <a:xfrm>
            <a:off x="459345" y="278535"/>
            <a:ext cx="9895952" cy="1033669"/>
          </a:xfrm>
          <a:prstGeom prst="rect">
            <a:avLst/>
          </a:prstGeom>
        </p:spPr>
        <p:txBody>
          <a:bodyPr/>
          <a:lstStyle>
            <a:lvl1pPr>
              <a:defRPr sz="4000">
                <a:solidFill>
                  <a:srgbClr val="FFFFFF"/>
                </a:solidFill>
                <a:latin typeface="Open Sans"/>
                <a:ea typeface="Open Sans"/>
                <a:cs typeface="Open Sans"/>
                <a:sym typeface="Open Sans"/>
              </a:defRPr>
            </a:lvl1pPr>
          </a:lstStyle>
          <a:p>
            <a:r>
              <a:rPr dirty="0"/>
              <a:t>FÖRÄLDRAMÖTE,</a:t>
            </a:r>
            <a:r>
              <a:rPr lang="sv-SE" dirty="0"/>
              <a:t> 25</a:t>
            </a:r>
            <a:r>
              <a:rPr dirty="0"/>
              <a:t> </a:t>
            </a:r>
            <a:r>
              <a:rPr lang="sv-SE" dirty="0"/>
              <a:t>MARS</a:t>
            </a:r>
            <a:r>
              <a:rPr dirty="0"/>
              <a:t> 18.</a:t>
            </a:r>
            <a:r>
              <a:rPr lang="sv-SE" dirty="0"/>
              <a:t>00</a:t>
            </a:r>
            <a:endParaRPr dirty="0"/>
          </a:p>
        </p:txBody>
      </p:sp>
      <p:pic>
        <p:nvPicPr>
          <p:cNvPr id="207" name="Bildobjekt 4" descr="Bildobjekt 4"/>
          <p:cNvPicPr>
            <a:picLocks noChangeAspect="1"/>
          </p:cNvPicPr>
          <p:nvPr/>
        </p:nvPicPr>
        <p:blipFill>
          <a:blip r:embed="rId2"/>
          <a:stretch>
            <a:fillRect/>
          </a:stretch>
        </p:blipFill>
        <p:spPr>
          <a:xfrm>
            <a:off x="10375527" y="193086"/>
            <a:ext cx="1200049" cy="1204568"/>
          </a:xfrm>
          <a:prstGeom prst="rect">
            <a:avLst/>
          </a:prstGeom>
          <a:ln w="12700">
            <a:miter lim="400000"/>
          </a:ln>
        </p:spPr>
      </p:pic>
      <p:sp>
        <p:nvSpPr>
          <p:cNvPr id="208" name="Som fotbollsförälder i Matfors IF ställer Du upp på:…"/>
          <p:cNvSpPr txBox="1"/>
          <p:nvPr/>
        </p:nvSpPr>
        <p:spPr>
          <a:xfrm>
            <a:off x="1788409" y="1706771"/>
            <a:ext cx="8615182" cy="496077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lvl="3" defTabSz="457200">
              <a:spcBef>
                <a:spcPts val="1200"/>
              </a:spcBef>
              <a:defRPr sz="2100" i="1">
                <a:latin typeface="Helvetica Neue"/>
                <a:ea typeface="Helvetica Neue"/>
                <a:cs typeface="Helvetica Neue"/>
                <a:sym typeface="Helvetica Neue"/>
              </a:defRPr>
            </a:pPr>
            <a:r>
              <a:t>Som fotbollsförälder i Matfors IF ställer Du upp på: </a:t>
            </a:r>
            <a:endParaRPr i="0"/>
          </a:p>
          <a:p>
            <a:pPr marL="1600199" lvl="2" indent="-380999" defTabSz="457200">
              <a:spcBef>
                <a:spcPts val="1200"/>
              </a:spcBef>
              <a:buSzPct val="123000"/>
              <a:buChar char="•"/>
              <a:defRPr sz="2100" i="1">
                <a:latin typeface="Helvetica Neue"/>
                <a:ea typeface="Helvetica Neue"/>
                <a:cs typeface="Helvetica Neue"/>
                <a:sym typeface="Helvetica Neue"/>
              </a:defRPr>
            </a:pPr>
            <a:endParaRPr i="0"/>
          </a:p>
          <a:p>
            <a:pPr marL="1600199" lvl="2" indent="-380999" defTabSz="457200">
              <a:spcBef>
                <a:spcPts val="1200"/>
              </a:spcBef>
              <a:buSzPct val="123000"/>
              <a:buChar char="•"/>
              <a:defRPr sz="2100" i="1">
                <a:latin typeface="Helvetica Neue"/>
                <a:ea typeface="Helvetica Neue"/>
                <a:cs typeface="Helvetica Neue"/>
                <a:sym typeface="Helvetica Neue"/>
              </a:defRPr>
            </a:pPr>
            <a:r>
              <a:t>Att visa intresse för barnens aktiviteter och att närvara vid föräldramöten </a:t>
            </a:r>
            <a:endParaRPr i="0"/>
          </a:p>
          <a:p>
            <a:pPr marL="1600199" lvl="2" indent="-380999" defTabSz="457200">
              <a:spcBef>
                <a:spcPts val="1200"/>
              </a:spcBef>
              <a:buSzPct val="123000"/>
              <a:buChar char="•"/>
              <a:defRPr sz="2100" i="1">
                <a:latin typeface="Helvetica Neue"/>
                <a:ea typeface="Helvetica Neue"/>
                <a:cs typeface="Helvetica Neue"/>
                <a:sym typeface="Helvetica Neue"/>
              </a:defRPr>
            </a:pPr>
            <a:r>
              <a:t>Att hålla dig informerad om lagets verksamhet och aktiviteter </a:t>
            </a:r>
            <a:endParaRPr i="0"/>
          </a:p>
          <a:p>
            <a:pPr marL="1600199" lvl="2" indent="-380999" defTabSz="457200">
              <a:spcBef>
                <a:spcPts val="1200"/>
              </a:spcBef>
              <a:buSzPct val="123000"/>
              <a:buChar char="•"/>
              <a:defRPr sz="2100" i="1">
                <a:latin typeface="Helvetica Neue"/>
                <a:ea typeface="Helvetica Neue"/>
                <a:cs typeface="Helvetica Neue"/>
                <a:sym typeface="Helvetica Neue"/>
              </a:defRPr>
            </a:pPr>
            <a:r>
              <a:t>Att delta när laget ansvarar för aktiviteter i klubbens regi </a:t>
            </a:r>
            <a:endParaRPr i="0"/>
          </a:p>
          <a:p>
            <a:pPr marL="1600199" lvl="2" indent="-380999" defTabSz="457200">
              <a:spcBef>
                <a:spcPts val="1200"/>
              </a:spcBef>
              <a:buSzPct val="123000"/>
              <a:buChar char="•"/>
              <a:defRPr sz="2100" i="1">
                <a:latin typeface="Helvetica Neue"/>
                <a:ea typeface="Helvetica Neue"/>
                <a:cs typeface="Helvetica Neue"/>
                <a:sym typeface="Helvetica Neue"/>
              </a:defRPr>
            </a:pPr>
            <a:r>
              <a:t>Att överlåta all instruktion under träning och match till ledarna </a:t>
            </a:r>
            <a:endParaRPr i="0"/>
          </a:p>
          <a:p>
            <a:pPr marL="1600199" lvl="2" indent="-380999" defTabSz="457200">
              <a:spcBef>
                <a:spcPts val="1200"/>
              </a:spcBef>
              <a:buSzPct val="123000"/>
              <a:buChar char="•"/>
              <a:defRPr sz="2100" i="1">
                <a:latin typeface="Helvetica Neue"/>
                <a:ea typeface="Helvetica Neue"/>
                <a:cs typeface="Helvetica Neue"/>
                <a:sym typeface="Helvetica Neue"/>
              </a:defRPr>
            </a:pPr>
            <a:r>
              <a:t>Att respektera det andra laget, domarna och supporters </a:t>
            </a:r>
            <a:endParaRPr i="0"/>
          </a:p>
          <a:p>
            <a:pPr marL="1600199" lvl="2" indent="-380999" defTabSz="457200">
              <a:spcBef>
                <a:spcPts val="1200"/>
              </a:spcBef>
              <a:buSzPct val="123000"/>
              <a:buChar char="•"/>
              <a:defRPr sz="2100" i="1">
                <a:latin typeface="Helvetica Neue"/>
                <a:ea typeface="Helvetica Neue"/>
                <a:cs typeface="Helvetica Neue"/>
                <a:sym typeface="Helvetica Neue"/>
              </a:defRPr>
            </a:pPr>
            <a:r>
              <a:t>Att heja och stötta Matfors IF </a:t>
            </a:r>
            <a:br>
              <a:rPr i="0"/>
            </a:br>
            <a:endParaRPr i="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211" name="Rectangle 9"/>
          <p:cNvSpPr/>
          <p:nvPr/>
        </p:nvSpPr>
        <p:spPr>
          <a:xfrm flipH="1">
            <a:off x="-2" y="-2"/>
            <a:ext cx="12191999" cy="1590744"/>
          </a:xfrm>
          <a:prstGeom prst="rect">
            <a:avLst/>
          </a:prstGeom>
          <a:gradFill>
            <a:gsLst>
              <a:gs pos="0">
                <a:srgbClr val="000000"/>
              </a:gs>
              <a:gs pos="100000">
                <a:srgbClr val="2F5597"/>
              </a:gs>
            </a:gsLst>
            <a:lin ang="8400000"/>
          </a:gradFill>
          <a:ln w="12700">
            <a:miter lim="400000"/>
          </a:ln>
        </p:spPr>
        <p:txBody>
          <a:bodyPr lIns="45719" rIns="45719" anchor="ctr"/>
          <a:lstStyle/>
          <a:p>
            <a:pPr algn="ctr">
              <a:defRPr>
                <a:solidFill>
                  <a:srgbClr val="FFFFFF"/>
                </a:solidFill>
              </a:defRPr>
            </a:pPr>
            <a:endParaRPr/>
          </a:p>
        </p:txBody>
      </p:sp>
      <p:sp>
        <p:nvSpPr>
          <p:cNvPr id="212" name="Rectangle 11"/>
          <p:cNvSpPr/>
          <p:nvPr/>
        </p:nvSpPr>
        <p:spPr>
          <a:xfrm rot="10800000" flipH="1">
            <a:off x="-4" y="-1"/>
            <a:ext cx="8115308" cy="1590743"/>
          </a:xfrm>
          <a:prstGeom prst="rect">
            <a:avLst/>
          </a:prstGeom>
          <a:gradFill>
            <a:gsLst>
              <a:gs pos="20000">
                <a:schemeClr val="accent1">
                  <a:alpha val="0"/>
                </a:schemeClr>
              </a:gs>
              <a:gs pos="100000">
                <a:srgbClr val="203864">
                  <a:alpha val="55000"/>
                </a:srgbClr>
              </a:gs>
            </a:gsLst>
            <a:lin ang="13800000"/>
          </a:gradFill>
          <a:ln w="12700">
            <a:miter lim="400000"/>
          </a:ln>
        </p:spPr>
        <p:txBody>
          <a:bodyPr lIns="45719" rIns="45719" anchor="ctr"/>
          <a:lstStyle/>
          <a:p>
            <a:pPr algn="ctr">
              <a:defRPr>
                <a:solidFill>
                  <a:srgbClr val="FFFFFF"/>
                </a:solidFill>
              </a:defRPr>
            </a:pPr>
            <a:endParaRPr/>
          </a:p>
        </p:txBody>
      </p:sp>
      <p:sp>
        <p:nvSpPr>
          <p:cNvPr id="213" name="Rectangle 13"/>
          <p:cNvSpPr/>
          <p:nvPr/>
        </p:nvSpPr>
        <p:spPr>
          <a:xfrm flipH="1">
            <a:off x="8115299" y="-2"/>
            <a:ext cx="4076699" cy="1590744"/>
          </a:xfrm>
          <a:prstGeom prst="rect">
            <a:avLst/>
          </a:prstGeom>
          <a:gradFill>
            <a:gsLst>
              <a:gs pos="0">
                <a:schemeClr val="accent1">
                  <a:alpha val="66000"/>
                </a:schemeClr>
              </a:gs>
              <a:gs pos="100000">
                <a:srgbClr val="000000">
                  <a:alpha val="30000"/>
                </a:srgbClr>
              </a:gs>
            </a:gsLst>
            <a:lin ang="13200000"/>
          </a:gradFill>
          <a:ln w="12700">
            <a:miter lim="400000"/>
          </a:ln>
        </p:spPr>
        <p:txBody>
          <a:bodyPr lIns="45719" rIns="45719" anchor="ctr"/>
          <a:lstStyle/>
          <a:p>
            <a:pPr algn="ctr">
              <a:defRPr>
                <a:solidFill>
                  <a:srgbClr val="FFFFFF"/>
                </a:solidFill>
              </a:defRPr>
            </a:pPr>
            <a:endParaRPr/>
          </a:p>
        </p:txBody>
      </p:sp>
      <p:sp>
        <p:nvSpPr>
          <p:cNvPr id="214" name="Rectangle 15"/>
          <p:cNvSpPr/>
          <p:nvPr/>
        </p:nvSpPr>
        <p:spPr>
          <a:xfrm>
            <a:off x="459350" y="-2"/>
            <a:ext cx="11732646" cy="1597435"/>
          </a:xfrm>
          <a:prstGeom prst="rect">
            <a:avLst/>
          </a:prstGeom>
          <a:gradFill>
            <a:gsLst>
              <a:gs pos="50000">
                <a:srgbClr val="000000">
                  <a:alpha val="0"/>
                </a:srgbClr>
              </a:gs>
              <a:gs pos="99000">
                <a:srgbClr val="203864">
                  <a:alpha val="52000"/>
                </a:srgbClr>
              </a:gs>
            </a:gsLst>
            <a:lin ang="16800000"/>
          </a:gradFill>
          <a:ln w="12700">
            <a:miter lim="400000"/>
          </a:ln>
        </p:spPr>
        <p:txBody>
          <a:bodyPr lIns="45719" rIns="45719" anchor="ctr"/>
          <a:lstStyle/>
          <a:p>
            <a:pPr algn="ctr">
              <a:defRPr>
                <a:solidFill>
                  <a:srgbClr val="FFFFFF"/>
                </a:solidFill>
              </a:defRPr>
            </a:pPr>
            <a:endParaRPr/>
          </a:p>
        </p:txBody>
      </p:sp>
      <p:sp>
        <p:nvSpPr>
          <p:cNvPr id="215" name="Rubrik 1"/>
          <p:cNvSpPr txBox="1">
            <a:spLocks noGrp="1"/>
          </p:cNvSpPr>
          <p:nvPr>
            <p:ph type="title"/>
          </p:nvPr>
        </p:nvSpPr>
        <p:spPr>
          <a:xfrm>
            <a:off x="459345" y="278535"/>
            <a:ext cx="9895952" cy="1033669"/>
          </a:xfrm>
          <a:prstGeom prst="rect">
            <a:avLst/>
          </a:prstGeom>
        </p:spPr>
        <p:txBody>
          <a:bodyPr/>
          <a:lstStyle>
            <a:lvl1pPr>
              <a:defRPr sz="4000">
                <a:solidFill>
                  <a:srgbClr val="FFFFFF"/>
                </a:solidFill>
                <a:latin typeface="Open Sans"/>
                <a:ea typeface="Open Sans"/>
                <a:cs typeface="Open Sans"/>
                <a:sym typeface="Open Sans"/>
              </a:defRPr>
            </a:lvl1pPr>
          </a:lstStyle>
          <a:p>
            <a:r>
              <a:rPr dirty="0"/>
              <a:t>FÖRÄLDRAMÖTE, </a:t>
            </a:r>
            <a:r>
              <a:rPr lang="sv-SE" dirty="0"/>
              <a:t>25</a:t>
            </a:r>
            <a:r>
              <a:rPr dirty="0"/>
              <a:t> </a:t>
            </a:r>
            <a:r>
              <a:rPr lang="sv-SE" dirty="0"/>
              <a:t>MARS</a:t>
            </a:r>
            <a:r>
              <a:rPr dirty="0"/>
              <a:t> 18.</a:t>
            </a:r>
            <a:r>
              <a:rPr lang="sv-SE" dirty="0"/>
              <a:t>00</a:t>
            </a:r>
            <a:endParaRPr dirty="0"/>
          </a:p>
        </p:txBody>
      </p:sp>
      <p:pic>
        <p:nvPicPr>
          <p:cNvPr id="216" name="Bildobjekt 4" descr="Bildobjekt 4"/>
          <p:cNvPicPr>
            <a:picLocks noChangeAspect="1"/>
          </p:cNvPicPr>
          <p:nvPr/>
        </p:nvPicPr>
        <p:blipFill>
          <a:blip r:embed="rId2"/>
          <a:stretch>
            <a:fillRect/>
          </a:stretch>
        </p:blipFill>
        <p:spPr>
          <a:xfrm>
            <a:off x="10375527" y="193086"/>
            <a:ext cx="1200049" cy="1204568"/>
          </a:xfrm>
          <a:prstGeom prst="rect">
            <a:avLst/>
          </a:prstGeom>
          <a:ln w="12700">
            <a:miter lim="400000"/>
          </a:ln>
        </p:spPr>
      </p:pic>
      <p:sp>
        <p:nvSpPr>
          <p:cNvPr id="217" name="FÖRSÄLJNING -Föreningsförsäljningar:…"/>
          <p:cNvSpPr txBox="1"/>
          <p:nvPr/>
        </p:nvSpPr>
        <p:spPr>
          <a:xfrm>
            <a:off x="1726387" y="2017856"/>
            <a:ext cx="9594498" cy="39703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defTabSz="457200">
              <a:lnSpc>
                <a:spcPct val="150000"/>
              </a:lnSpc>
              <a:defRPr sz="2100">
                <a:uFill>
                  <a:solidFill>
                    <a:srgbClr val="000000"/>
                  </a:solidFill>
                </a:uFill>
                <a:latin typeface="Arial"/>
                <a:ea typeface="Arial"/>
                <a:cs typeface="Arial"/>
                <a:sym typeface="Arial"/>
              </a:defRPr>
            </a:pPr>
            <a:r>
              <a:rPr b="1" dirty="0">
                <a:latin typeface="+mj-lt"/>
                <a:ea typeface="+mj-ea"/>
                <a:cs typeface="+mj-cs"/>
                <a:sym typeface="Calibri"/>
              </a:rPr>
              <a:t>FÖRSÄLJNING</a:t>
            </a:r>
            <a:br>
              <a:rPr b="1" dirty="0">
                <a:latin typeface="+mj-lt"/>
                <a:ea typeface="+mj-ea"/>
                <a:cs typeface="+mj-cs"/>
                <a:sym typeface="Calibri"/>
              </a:rPr>
            </a:br>
            <a:r>
              <a:rPr b="1" dirty="0">
                <a:latin typeface="+mj-lt"/>
                <a:ea typeface="+mj-ea"/>
                <a:cs typeface="+mj-cs"/>
                <a:sym typeface="Calibri"/>
              </a:rPr>
              <a:t>-</a:t>
            </a:r>
            <a:r>
              <a:rPr b="1" dirty="0" err="1">
                <a:latin typeface="+mj-lt"/>
                <a:ea typeface="+mj-ea"/>
                <a:cs typeface="+mj-cs"/>
                <a:sym typeface="Calibri"/>
              </a:rPr>
              <a:t>Föreningsförsäljningar</a:t>
            </a:r>
            <a:r>
              <a:rPr b="1" dirty="0">
                <a:latin typeface="+mj-lt"/>
                <a:ea typeface="+mj-ea"/>
                <a:cs typeface="+mj-cs"/>
                <a:sym typeface="Calibri"/>
              </a:rPr>
              <a:t>:</a:t>
            </a:r>
            <a:endParaRPr dirty="0">
              <a:latin typeface="+mj-lt"/>
              <a:ea typeface="+mj-ea"/>
              <a:cs typeface="+mj-cs"/>
              <a:sym typeface="Calibri"/>
            </a:endParaRPr>
          </a:p>
          <a:p>
            <a:pPr defTabSz="457200">
              <a:defRPr sz="2100">
                <a:uFill>
                  <a:solidFill>
                    <a:srgbClr val="000000"/>
                  </a:solidFill>
                </a:uFill>
                <a:latin typeface="Arial"/>
                <a:ea typeface="Arial"/>
                <a:cs typeface="Arial"/>
                <a:sym typeface="Arial"/>
              </a:defRPr>
            </a:pPr>
            <a:r>
              <a:rPr b="1" dirty="0" err="1">
                <a:latin typeface="+mj-lt"/>
                <a:ea typeface="+mj-ea"/>
                <a:cs typeface="+mj-cs"/>
                <a:sym typeface="Calibri"/>
              </a:rPr>
              <a:t>Matforshäftet</a:t>
            </a:r>
            <a:r>
              <a:rPr b="1" dirty="0">
                <a:latin typeface="+mj-lt"/>
                <a:ea typeface="+mj-ea"/>
                <a:cs typeface="+mj-cs"/>
                <a:sym typeface="Calibri"/>
              </a:rPr>
              <a:t>:</a:t>
            </a:r>
            <a:r>
              <a:rPr dirty="0">
                <a:latin typeface="+mj-lt"/>
                <a:ea typeface="+mj-ea"/>
                <a:cs typeface="+mj-cs"/>
                <a:sym typeface="Calibri"/>
              </a:rPr>
              <a:t> 1 </a:t>
            </a:r>
            <a:r>
              <a:rPr dirty="0" err="1">
                <a:latin typeface="+mj-lt"/>
                <a:ea typeface="+mj-ea"/>
                <a:cs typeface="+mj-cs"/>
                <a:sym typeface="Calibri"/>
              </a:rPr>
              <a:t>säljtillfälle</a:t>
            </a:r>
            <a:r>
              <a:rPr dirty="0">
                <a:latin typeface="+mj-lt"/>
                <a:ea typeface="+mj-ea"/>
                <a:cs typeface="+mj-cs"/>
                <a:sym typeface="Calibri"/>
              </a:rPr>
              <a:t>. </a:t>
            </a:r>
            <a:r>
              <a:rPr dirty="0" err="1">
                <a:latin typeface="+mj-lt"/>
                <a:ea typeface="+mj-ea"/>
                <a:cs typeface="+mj-cs"/>
                <a:sym typeface="Calibri"/>
              </a:rPr>
              <a:t>Häftet</a:t>
            </a:r>
            <a:r>
              <a:rPr dirty="0">
                <a:latin typeface="+mj-lt"/>
                <a:ea typeface="+mj-ea"/>
                <a:cs typeface="+mj-cs"/>
                <a:sym typeface="Calibri"/>
              </a:rPr>
              <a:t> </a:t>
            </a:r>
            <a:r>
              <a:rPr dirty="0" err="1">
                <a:latin typeface="+mj-lt"/>
                <a:ea typeface="+mj-ea"/>
                <a:cs typeface="+mj-cs"/>
                <a:sym typeface="Calibri"/>
              </a:rPr>
              <a:t>giltigt</a:t>
            </a:r>
            <a:r>
              <a:rPr dirty="0">
                <a:latin typeface="+mj-lt"/>
                <a:ea typeface="+mj-ea"/>
                <a:cs typeface="+mj-cs"/>
                <a:sym typeface="Calibri"/>
              </a:rPr>
              <a:t> 1 april-30 </a:t>
            </a:r>
            <a:r>
              <a:rPr dirty="0" err="1">
                <a:latin typeface="+mj-lt"/>
                <a:ea typeface="+mj-ea"/>
                <a:cs typeface="+mj-cs"/>
                <a:sym typeface="Calibri"/>
              </a:rPr>
              <a:t>november</a:t>
            </a:r>
            <a:r>
              <a:rPr dirty="0">
                <a:latin typeface="+mj-lt"/>
                <a:ea typeface="+mj-ea"/>
                <a:cs typeface="+mj-cs"/>
                <a:sym typeface="Calibri"/>
              </a:rPr>
              <a:t>. </a:t>
            </a:r>
            <a:r>
              <a:rPr dirty="0" err="1">
                <a:latin typeface="+mj-lt"/>
                <a:ea typeface="+mj-ea"/>
                <a:cs typeface="+mj-cs"/>
                <a:sym typeface="Calibri"/>
              </a:rPr>
              <a:t>Försäljningspris</a:t>
            </a:r>
            <a:r>
              <a:rPr dirty="0">
                <a:latin typeface="+mj-lt"/>
                <a:ea typeface="+mj-ea"/>
                <a:cs typeface="+mj-cs"/>
                <a:sym typeface="Calibri"/>
              </a:rPr>
              <a:t> 200</a:t>
            </a:r>
            <a:r>
              <a:rPr lang="sv-SE" dirty="0"/>
              <a:t>kr/</a:t>
            </a:r>
            <a:r>
              <a:rPr lang="sv-SE" dirty="0" err="1"/>
              <a:t>st</a:t>
            </a:r>
            <a:r>
              <a:rPr dirty="0">
                <a:latin typeface="+mj-lt"/>
                <a:ea typeface="+mj-ea"/>
                <a:cs typeface="+mj-cs"/>
                <a:sym typeface="Calibri"/>
              </a:rPr>
              <a:t>. </a:t>
            </a:r>
            <a:r>
              <a:rPr dirty="0" err="1">
                <a:latin typeface="+mj-lt"/>
                <a:ea typeface="+mj-ea"/>
                <a:cs typeface="+mj-cs"/>
                <a:sym typeface="Calibri"/>
              </a:rPr>
              <a:t>Minst</a:t>
            </a:r>
            <a:r>
              <a:rPr dirty="0">
                <a:latin typeface="+mj-lt"/>
                <a:ea typeface="+mj-ea"/>
                <a:cs typeface="+mj-cs"/>
                <a:sym typeface="Calibri"/>
              </a:rPr>
              <a:t> 4 </a:t>
            </a:r>
            <a:r>
              <a:rPr dirty="0" err="1">
                <a:latin typeface="+mj-lt"/>
                <a:ea typeface="+mj-ea"/>
                <a:cs typeface="+mj-cs"/>
                <a:sym typeface="Calibri"/>
              </a:rPr>
              <a:t>st.</a:t>
            </a:r>
            <a:r>
              <a:rPr dirty="0">
                <a:latin typeface="+mj-lt"/>
                <a:ea typeface="+mj-ea"/>
                <a:cs typeface="+mj-cs"/>
                <a:sym typeface="Calibri"/>
              </a:rPr>
              <a:t>/</a:t>
            </a:r>
            <a:r>
              <a:rPr dirty="0" err="1">
                <a:latin typeface="+mj-lt"/>
                <a:ea typeface="+mj-ea"/>
                <a:cs typeface="+mj-cs"/>
                <a:sym typeface="Calibri"/>
              </a:rPr>
              <a:t>spelare</a:t>
            </a:r>
            <a:r>
              <a:rPr dirty="0">
                <a:latin typeface="+mj-lt"/>
                <a:ea typeface="+mj-ea"/>
                <a:cs typeface="+mj-cs"/>
                <a:sym typeface="Calibri"/>
              </a:rPr>
              <a:t>. Vi </a:t>
            </a:r>
            <a:r>
              <a:rPr dirty="0" err="1">
                <a:latin typeface="+mj-lt"/>
                <a:ea typeface="+mj-ea"/>
                <a:cs typeface="+mj-cs"/>
                <a:sym typeface="Calibri"/>
              </a:rPr>
              <a:t>meddelar</a:t>
            </a:r>
            <a:r>
              <a:rPr dirty="0">
                <a:latin typeface="+mj-lt"/>
                <a:ea typeface="+mj-ea"/>
                <a:cs typeface="+mj-cs"/>
                <a:sym typeface="Calibri"/>
              </a:rPr>
              <a:t> </a:t>
            </a:r>
            <a:r>
              <a:rPr dirty="0" err="1">
                <a:latin typeface="+mj-lt"/>
                <a:ea typeface="+mj-ea"/>
                <a:cs typeface="+mj-cs"/>
                <a:sym typeface="Calibri"/>
              </a:rPr>
              <a:t>senare</a:t>
            </a:r>
            <a:r>
              <a:rPr dirty="0">
                <a:latin typeface="+mj-lt"/>
                <a:ea typeface="+mj-ea"/>
                <a:cs typeface="+mj-cs"/>
                <a:sym typeface="Calibri"/>
              </a:rPr>
              <a:t> </a:t>
            </a:r>
            <a:r>
              <a:rPr dirty="0" err="1">
                <a:latin typeface="+mj-lt"/>
                <a:ea typeface="+mj-ea"/>
                <a:cs typeface="+mj-cs"/>
                <a:sym typeface="Calibri"/>
              </a:rPr>
              <a:t>på</a:t>
            </a:r>
            <a:r>
              <a:rPr dirty="0">
                <a:latin typeface="+mj-lt"/>
                <a:ea typeface="+mj-ea"/>
                <a:cs typeface="+mj-cs"/>
                <a:sym typeface="Calibri"/>
              </a:rPr>
              <a:t> </a:t>
            </a:r>
            <a:r>
              <a:rPr dirty="0" err="1">
                <a:latin typeface="+mj-lt"/>
                <a:ea typeface="+mj-ea"/>
                <a:cs typeface="+mj-cs"/>
                <a:sym typeface="Calibri"/>
              </a:rPr>
              <a:t>laget.se</a:t>
            </a:r>
            <a:r>
              <a:rPr dirty="0">
                <a:latin typeface="+mj-lt"/>
                <a:ea typeface="+mj-ea"/>
                <a:cs typeface="+mj-cs"/>
                <a:sym typeface="Calibri"/>
              </a:rPr>
              <a:t> </a:t>
            </a:r>
            <a:r>
              <a:rPr dirty="0" err="1">
                <a:latin typeface="+mj-lt"/>
                <a:ea typeface="+mj-ea"/>
                <a:cs typeface="+mj-cs"/>
                <a:sym typeface="Calibri"/>
              </a:rPr>
              <a:t>när</a:t>
            </a:r>
            <a:r>
              <a:rPr dirty="0">
                <a:latin typeface="+mj-lt"/>
                <a:ea typeface="+mj-ea"/>
                <a:cs typeface="+mj-cs"/>
                <a:sym typeface="Calibri"/>
              </a:rPr>
              <a:t> </a:t>
            </a:r>
            <a:r>
              <a:rPr dirty="0" err="1">
                <a:latin typeface="+mj-lt"/>
                <a:ea typeface="+mj-ea"/>
                <a:cs typeface="+mj-cs"/>
                <a:sym typeface="Calibri"/>
              </a:rPr>
              <a:t>och</a:t>
            </a:r>
            <a:r>
              <a:rPr dirty="0">
                <a:latin typeface="+mj-lt"/>
                <a:ea typeface="+mj-ea"/>
                <a:cs typeface="+mj-cs"/>
                <a:sym typeface="Calibri"/>
              </a:rPr>
              <a:t> var </a:t>
            </a:r>
            <a:r>
              <a:rPr dirty="0" err="1">
                <a:latin typeface="+mj-lt"/>
                <a:ea typeface="+mj-ea"/>
                <a:cs typeface="+mj-cs"/>
                <a:sym typeface="Calibri"/>
              </a:rPr>
              <a:t>ni</a:t>
            </a:r>
            <a:r>
              <a:rPr dirty="0">
                <a:latin typeface="+mj-lt"/>
                <a:ea typeface="+mj-ea"/>
                <a:cs typeface="+mj-cs"/>
                <a:sym typeface="Calibri"/>
              </a:rPr>
              <a:t> </a:t>
            </a:r>
            <a:r>
              <a:rPr dirty="0" err="1">
                <a:latin typeface="+mj-lt"/>
                <a:ea typeface="+mj-ea"/>
                <a:cs typeface="+mj-cs"/>
                <a:sym typeface="Calibri"/>
              </a:rPr>
              <a:t>kan</a:t>
            </a:r>
            <a:r>
              <a:rPr dirty="0">
                <a:latin typeface="+mj-lt"/>
                <a:ea typeface="+mj-ea"/>
                <a:cs typeface="+mj-cs"/>
                <a:sym typeface="Calibri"/>
              </a:rPr>
              <a:t> </a:t>
            </a:r>
            <a:r>
              <a:rPr dirty="0" err="1">
                <a:latin typeface="+mj-lt"/>
                <a:ea typeface="+mj-ea"/>
                <a:cs typeface="+mj-cs"/>
                <a:sym typeface="Calibri"/>
              </a:rPr>
              <a:t>hämta</a:t>
            </a:r>
            <a:r>
              <a:rPr dirty="0">
                <a:latin typeface="+mj-lt"/>
                <a:ea typeface="+mj-ea"/>
                <a:cs typeface="+mj-cs"/>
                <a:sym typeface="Calibri"/>
              </a:rPr>
              <a:t> </a:t>
            </a:r>
            <a:r>
              <a:rPr dirty="0" err="1">
                <a:latin typeface="+mj-lt"/>
                <a:ea typeface="+mj-ea"/>
                <a:cs typeface="+mj-cs"/>
                <a:sym typeface="Calibri"/>
              </a:rPr>
              <a:t>upp</a:t>
            </a:r>
            <a:r>
              <a:rPr dirty="0">
                <a:latin typeface="+mj-lt"/>
                <a:ea typeface="+mj-ea"/>
                <a:cs typeface="+mj-cs"/>
                <a:sym typeface="Calibri"/>
              </a:rPr>
              <a:t> era </a:t>
            </a:r>
            <a:r>
              <a:rPr dirty="0" err="1">
                <a:latin typeface="+mj-lt"/>
                <a:ea typeface="+mj-ea"/>
                <a:cs typeface="+mj-cs"/>
                <a:sym typeface="Calibri"/>
              </a:rPr>
              <a:t>häften</a:t>
            </a:r>
            <a:r>
              <a:rPr dirty="0">
                <a:latin typeface="+mj-lt"/>
                <a:ea typeface="+mj-ea"/>
                <a:cs typeface="+mj-cs"/>
                <a:sym typeface="Calibri"/>
              </a:rPr>
              <a:t>.</a:t>
            </a:r>
          </a:p>
          <a:p>
            <a:pPr defTabSz="457200">
              <a:defRPr sz="2100">
                <a:uFill>
                  <a:solidFill>
                    <a:srgbClr val="000000"/>
                  </a:solidFill>
                </a:uFill>
                <a:latin typeface="Arial"/>
                <a:ea typeface="Arial"/>
                <a:cs typeface="Arial"/>
                <a:sym typeface="Arial"/>
              </a:defRPr>
            </a:pPr>
            <a:r>
              <a:rPr b="1" dirty="0" err="1">
                <a:latin typeface="+mj-lt"/>
                <a:ea typeface="+mj-ea"/>
                <a:cs typeface="+mj-cs"/>
                <a:sym typeface="Calibri"/>
              </a:rPr>
              <a:t>Toabalar</a:t>
            </a:r>
            <a:r>
              <a:rPr b="1" dirty="0">
                <a:latin typeface="+mj-lt"/>
                <a:ea typeface="+mj-ea"/>
                <a:cs typeface="+mj-cs"/>
                <a:sym typeface="Calibri"/>
              </a:rPr>
              <a:t>: </a:t>
            </a:r>
            <a:r>
              <a:rPr dirty="0" err="1">
                <a:latin typeface="+mj-lt"/>
                <a:ea typeface="+mj-ea"/>
                <a:cs typeface="+mj-cs"/>
                <a:sym typeface="Calibri"/>
              </a:rPr>
              <a:t>Vår</a:t>
            </a:r>
            <a:r>
              <a:rPr dirty="0">
                <a:latin typeface="+mj-lt"/>
                <a:ea typeface="+mj-ea"/>
                <a:cs typeface="+mj-cs"/>
                <a:sym typeface="Calibri"/>
              </a:rPr>
              <a:t>. </a:t>
            </a:r>
            <a:r>
              <a:rPr dirty="0" err="1">
                <a:latin typeface="+mj-lt"/>
                <a:ea typeface="+mj-ea"/>
                <a:cs typeface="+mj-cs"/>
                <a:sym typeface="Calibri"/>
              </a:rPr>
              <a:t>Försäljningspris</a:t>
            </a:r>
            <a:r>
              <a:rPr lang="sv-SE" dirty="0"/>
              <a:t> 300kr/</a:t>
            </a:r>
            <a:r>
              <a:rPr lang="sv-SE" dirty="0" err="1"/>
              <a:t>st</a:t>
            </a:r>
            <a:r>
              <a:rPr dirty="0">
                <a:latin typeface="+mj-lt"/>
                <a:ea typeface="+mj-ea"/>
                <a:cs typeface="+mj-cs"/>
                <a:sym typeface="Calibri"/>
              </a:rPr>
              <a:t> 5 </a:t>
            </a:r>
            <a:r>
              <a:rPr dirty="0" err="1">
                <a:latin typeface="+mj-lt"/>
                <a:ea typeface="+mj-ea"/>
                <a:cs typeface="+mj-cs"/>
                <a:sym typeface="Calibri"/>
              </a:rPr>
              <a:t>st.</a:t>
            </a:r>
            <a:r>
              <a:rPr dirty="0">
                <a:latin typeface="+mj-lt"/>
                <a:ea typeface="+mj-ea"/>
                <a:cs typeface="+mj-cs"/>
                <a:sym typeface="Calibri"/>
              </a:rPr>
              <a:t>/</a:t>
            </a:r>
            <a:r>
              <a:rPr dirty="0" err="1">
                <a:latin typeface="+mj-lt"/>
                <a:ea typeface="+mj-ea"/>
                <a:cs typeface="+mj-cs"/>
                <a:sym typeface="Calibri"/>
              </a:rPr>
              <a:t>spelare</a:t>
            </a:r>
            <a:r>
              <a:rPr dirty="0">
                <a:latin typeface="+mj-lt"/>
                <a:ea typeface="+mj-ea"/>
                <a:cs typeface="+mj-cs"/>
                <a:sym typeface="Calibri"/>
              </a:rPr>
              <a:t>. </a:t>
            </a:r>
          </a:p>
          <a:p>
            <a:pPr defTabSz="457200">
              <a:defRPr sz="2100">
                <a:uFill>
                  <a:solidFill>
                    <a:srgbClr val="000000"/>
                  </a:solidFill>
                </a:uFill>
                <a:latin typeface="Arial"/>
                <a:ea typeface="Arial"/>
                <a:cs typeface="Arial"/>
                <a:sym typeface="Arial"/>
              </a:defRPr>
            </a:pPr>
            <a:r>
              <a:rPr dirty="0" err="1">
                <a:latin typeface="+mj-lt"/>
                <a:ea typeface="+mj-ea"/>
                <a:cs typeface="+mj-cs"/>
                <a:sym typeface="Calibri"/>
              </a:rPr>
              <a:t>Utlämning</a:t>
            </a:r>
            <a:r>
              <a:rPr dirty="0">
                <a:latin typeface="+mj-lt"/>
                <a:ea typeface="+mj-ea"/>
                <a:cs typeface="+mj-cs"/>
                <a:sym typeface="Calibri"/>
              </a:rPr>
              <a:t> av </a:t>
            </a:r>
            <a:r>
              <a:rPr dirty="0" err="1">
                <a:latin typeface="+mj-lt"/>
                <a:ea typeface="+mj-ea"/>
                <a:cs typeface="+mj-cs"/>
                <a:sym typeface="Calibri"/>
              </a:rPr>
              <a:t>toabalar</a:t>
            </a:r>
            <a:r>
              <a:rPr dirty="0">
                <a:latin typeface="+mj-lt"/>
                <a:ea typeface="+mj-ea"/>
                <a:cs typeface="+mj-cs"/>
                <a:sym typeface="Calibri"/>
              </a:rPr>
              <a:t> </a:t>
            </a:r>
            <a:r>
              <a:rPr dirty="0" err="1">
                <a:latin typeface="+mj-lt"/>
                <a:ea typeface="+mj-ea"/>
                <a:cs typeface="+mj-cs"/>
                <a:sym typeface="Calibri"/>
              </a:rPr>
              <a:t>på</a:t>
            </a:r>
            <a:r>
              <a:rPr dirty="0">
                <a:latin typeface="+mj-lt"/>
                <a:ea typeface="+mj-ea"/>
                <a:cs typeface="+mj-cs"/>
                <a:sym typeface="Calibri"/>
              </a:rPr>
              <a:t> </a:t>
            </a:r>
            <a:r>
              <a:rPr dirty="0" err="1">
                <a:latin typeface="+mj-lt"/>
                <a:ea typeface="+mj-ea"/>
                <a:cs typeface="+mj-cs"/>
                <a:sym typeface="Calibri"/>
              </a:rPr>
              <a:t>Bällstavägen</a:t>
            </a:r>
            <a:r>
              <a:rPr dirty="0">
                <a:latin typeface="+mj-lt"/>
                <a:ea typeface="+mj-ea"/>
                <a:cs typeface="+mj-cs"/>
                <a:sym typeface="Calibri"/>
              </a:rPr>
              <a:t> </a:t>
            </a:r>
            <a:r>
              <a:rPr dirty="0" err="1">
                <a:latin typeface="+mj-lt"/>
                <a:ea typeface="+mj-ea"/>
                <a:cs typeface="+mj-cs"/>
                <a:sym typeface="Calibri"/>
              </a:rPr>
              <a:t>som</a:t>
            </a:r>
            <a:r>
              <a:rPr dirty="0">
                <a:latin typeface="+mj-lt"/>
                <a:ea typeface="+mj-ea"/>
                <a:cs typeface="+mj-cs"/>
                <a:sym typeface="Calibri"/>
              </a:rPr>
              <a:t> </a:t>
            </a:r>
            <a:r>
              <a:rPr dirty="0" err="1">
                <a:latin typeface="+mj-lt"/>
                <a:ea typeface="+mj-ea"/>
                <a:cs typeface="+mj-cs"/>
                <a:sym typeface="Calibri"/>
              </a:rPr>
              <a:t>tidigare</a:t>
            </a:r>
            <a:r>
              <a:rPr dirty="0">
                <a:latin typeface="+mj-lt"/>
                <a:ea typeface="+mj-ea"/>
                <a:cs typeface="+mj-cs"/>
                <a:sym typeface="Calibri"/>
              </a:rPr>
              <a:t>. </a:t>
            </a:r>
            <a:r>
              <a:rPr lang="sv-SE" dirty="0">
                <a:latin typeface="+mj-lt"/>
                <a:ea typeface="+mj-ea"/>
                <a:cs typeface="+mj-cs"/>
                <a:sym typeface="Calibri"/>
              </a:rPr>
              <a:t>5 Maj</a:t>
            </a:r>
            <a:r>
              <a:rPr dirty="0">
                <a:latin typeface="+mj-lt"/>
                <a:ea typeface="+mj-ea"/>
                <a:cs typeface="+mj-cs"/>
                <a:sym typeface="Calibri"/>
              </a:rPr>
              <a:t>. Mer info </a:t>
            </a:r>
            <a:r>
              <a:rPr dirty="0" err="1">
                <a:latin typeface="+mj-lt"/>
                <a:ea typeface="+mj-ea"/>
                <a:cs typeface="+mj-cs"/>
                <a:sym typeface="Calibri"/>
              </a:rPr>
              <a:t>kommer</a:t>
            </a:r>
            <a:r>
              <a:rPr dirty="0">
                <a:latin typeface="+mj-lt"/>
                <a:ea typeface="+mj-ea"/>
                <a:cs typeface="+mj-cs"/>
                <a:sym typeface="Calibri"/>
              </a:rPr>
              <a:t>.</a:t>
            </a:r>
            <a:br>
              <a:rPr dirty="0">
                <a:latin typeface="+mj-lt"/>
                <a:ea typeface="+mj-ea"/>
                <a:cs typeface="+mj-cs"/>
                <a:sym typeface="Calibri"/>
              </a:rPr>
            </a:br>
            <a:r>
              <a:rPr b="1" dirty="0" err="1">
                <a:latin typeface="+mj-lt"/>
                <a:ea typeface="+mj-ea"/>
                <a:cs typeface="+mj-cs"/>
                <a:sym typeface="Calibri"/>
              </a:rPr>
              <a:t>Restaurangchansen</a:t>
            </a:r>
            <a:r>
              <a:rPr b="1" dirty="0">
                <a:latin typeface="+mj-lt"/>
                <a:ea typeface="+mj-ea"/>
                <a:cs typeface="+mj-cs"/>
                <a:sym typeface="Calibri"/>
              </a:rPr>
              <a:t>:</a:t>
            </a:r>
            <a:r>
              <a:rPr dirty="0">
                <a:latin typeface="+mj-lt"/>
                <a:ea typeface="+mj-ea"/>
                <a:cs typeface="+mj-cs"/>
                <a:sym typeface="Calibri"/>
              </a:rPr>
              <a:t> </a:t>
            </a:r>
            <a:r>
              <a:rPr dirty="0" err="1">
                <a:latin typeface="+mj-lt"/>
                <a:ea typeface="+mj-ea"/>
                <a:cs typeface="+mj-cs"/>
                <a:sym typeface="Calibri"/>
              </a:rPr>
              <a:t>Försäljningspris</a:t>
            </a:r>
            <a:r>
              <a:rPr dirty="0">
                <a:latin typeface="+mj-lt"/>
                <a:ea typeface="+mj-ea"/>
                <a:cs typeface="+mj-cs"/>
                <a:sym typeface="Calibri"/>
              </a:rPr>
              <a:t> : -, </a:t>
            </a:r>
            <a:r>
              <a:rPr dirty="0" err="1">
                <a:latin typeface="+mj-lt"/>
                <a:ea typeface="+mj-ea"/>
                <a:cs typeface="+mj-cs"/>
                <a:sym typeface="Calibri"/>
              </a:rPr>
              <a:t>Minst</a:t>
            </a:r>
            <a:r>
              <a:rPr dirty="0">
                <a:latin typeface="+mj-lt"/>
                <a:ea typeface="+mj-ea"/>
                <a:cs typeface="+mj-cs"/>
                <a:sym typeface="Calibri"/>
              </a:rPr>
              <a:t> 2 </a:t>
            </a:r>
            <a:r>
              <a:rPr dirty="0" err="1">
                <a:latin typeface="+mj-lt"/>
                <a:ea typeface="+mj-ea"/>
                <a:cs typeface="+mj-cs"/>
                <a:sym typeface="Calibri"/>
              </a:rPr>
              <a:t>st.</a:t>
            </a:r>
            <a:r>
              <a:rPr dirty="0">
                <a:latin typeface="+mj-lt"/>
                <a:ea typeface="+mj-ea"/>
                <a:cs typeface="+mj-cs"/>
                <a:sym typeface="Calibri"/>
              </a:rPr>
              <a:t>/</a:t>
            </a:r>
            <a:r>
              <a:rPr dirty="0" err="1">
                <a:latin typeface="+mj-lt"/>
                <a:ea typeface="+mj-ea"/>
                <a:cs typeface="+mj-cs"/>
                <a:sym typeface="Calibri"/>
              </a:rPr>
              <a:t>spelare</a:t>
            </a:r>
            <a:r>
              <a:rPr dirty="0">
                <a:latin typeface="+mj-lt"/>
                <a:ea typeface="+mj-ea"/>
                <a:cs typeface="+mj-cs"/>
                <a:sym typeface="Calibri"/>
              </a:rPr>
              <a:t>. Mer info </a:t>
            </a:r>
            <a:r>
              <a:rPr dirty="0" err="1">
                <a:latin typeface="+mj-lt"/>
                <a:ea typeface="+mj-ea"/>
                <a:cs typeface="+mj-cs"/>
                <a:sym typeface="Calibri"/>
              </a:rPr>
              <a:t>kommer</a:t>
            </a:r>
            <a:r>
              <a:rPr dirty="0">
                <a:latin typeface="+mj-lt"/>
                <a:ea typeface="+mj-ea"/>
                <a:cs typeface="+mj-cs"/>
                <a:sym typeface="Calibri"/>
              </a:rPr>
              <a:t>.</a:t>
            </a:r>
          </a:p>
          <a:p>
            <a:pPr defTabSz="457200">
              <a:defRPr sz="2100">
                <a:uFill>
                  <a:solidFill>
                    <a:srgbClr val="000000"/>
                  </a:solidFill>
                </a:uFill>
                <a:latin typeface="Arial"/>
                <a:ea typeface="Arial"/>
                <a:cs typeface="Arial"/>
                <a:sym typeface="Arial"/>
              </a:defRPr>
            </a:pPr>
            <a:r>
              <a:rPr i="1" dirty="0" err="1">
                <a:latin typeface="+mj-lt"/>
                <a:ea typeface="+mj-ea"/>
                <a:cs typeface="+mj-cs"/>
                <a:sym typeface="Calibri"/>
              </a:rPr>
              <a:t>Svårt</a:t>
            </a:r>
            <a:r>
              <a:rPr i="1" dirty="0">
                <a:latin typeface="+mj-lt"/>
                <a:ea typeface="+mj-ea"/>
                <a:cs typeface="+mj-cs"/>
                <a:sym typeface="Calibri"/>
              </a:rPr>
              <a:t> </a:t>
            </a:r>
            <a:r>
              <a:rPr i="1" dirty="0" err="1">
                <a:latin typeface="+mj-lt"/>
                <a:ea typeface="+mj-ea"/>
                <a:cs typeface="+mj-cs"/>
                <a:sym typeface="Calibri"/>
              </a:rPr>
              <a:t>att</a:t>
            </a:r>
            <a:r>
              <a:rPr i="1" dirty="0">
                <a:latin typeface="+mj-lt"/>
                <a:ea typeface="+mj-ea"/>
                <a:cs typeface="+mj-cs"/>
                <a:sym typeface="Calibri"/>
              </a:rPr>
              <a:t> </a:t>
            </a:r>
            <a:r>
              <a:rPr i="1" dirty="0" err="1">
                <a:latin typeface="+mj-lt"/>
                <a:ea typeface="+mj-ea"/>
                <a:cs typeface="+mj-cs"/>
                <a:sym typeface="Calibri"/>
              </a:rPr>
              <a:t>sälja</a:t>
            </a:r>
            <a:r>
              <a:rPr i="1" dirty="0">
                <a:latin typeface="+mj-lt"/>
                <a:ea typeface="+mj-ea"/>
                <a:cs typeface="+mj-cs"/>
                <a:sym typeface="Calibri"/>
              </a:rPr>
              <a:t>? </a:t>
            </a:r>
            <a:r>
              <a:rPr i="1" dirty="0" err="1">
                <a:latin typeface="+mj-lt"/>
                <a:ea typeface="+mj-ea"/>
                <a:cs typeface="+mj-cs"/>
                <a:sym typeface="Calibri"/>
              </a:rPr>
              <a:t>Skriv</a:t>
            </a:r>
            <a:r>
              <a:rPr i="1" dirty="0">
                <a:latin typeface="+mj-lt"/>
                <a:ea typeface="+mj-ea"/>
                <a:cs typeface="+mj-cs"/>
                <a:sym typeface="Calibri"/>
              </a:rPr>
              <a:t> </a:t>
            </a:r>
            <a:r>
              <a:rPr i="1" dirty="0" err="1">
                <a:latin typeface="+mj-lt"/>
                <a:ea typeface="+mj-ea"/>
                <a:cs typeface="+mj-cs"/>
                <a:sym typeface="Calibri"/>
              </a:rPr>
              <a:t>på</a:t>
            </a:r>
            <a:r>
              <a:rPr i="1" dirty="0">
                <a:latin typeface="+mj-lt"/>
                <a:ea typeface="+mj-ea"/>
                <a:cs typeface="+mj-cs"/>
                <a:sym typeface="Calibri"/>
              </a:rPr>
              <a:t> </a:t>
            </a:r>
            <a:r>
              <a:rPr i="1" dirty="0" err="1">
                <a:latin typeface="+mj-lt"/>
                <a:ea typeface="+mj-ea"/>
                <a:cs typeface="+mj-cs"/>
                <a:sym typeface="Calibri"/>
              </a:rPr>
              <a:t>laget.se</a:t>
            </a:r>
            <a:r>
              <a:rPr i="1" dirty="0">
                <a:latin typeface="+mj-lt"/>
                <a:ea typeface="+mj-ea"/>
                <a:cs typeface="+mj-cs"/>
                <a:sym typeface="Calibri"/>
              </a:rPr>
              <a:t> </a:t>
            </a:r>
            <a:r>
              <a:rPr i="1" dirty="0" err="1">
                <a:latin typeface="+mj-lt"/>
                <a:ea typeface="+mj-ea"/>
                <a:cs typeface="+mj-cs"/>
                <a:sym typeface="Calibri"/>
              </a:rPr>
              <a:t>så</a:t>
            </a:r>
            <a:r>
              <a:rPr i="1" dirty="0">
                <a:latin typeface="+mj-lt"/>
                <a:ea typeface="+mj-ea"/>
                <a:cs typeface="+mj-cs"/>
                <a:sym typeface="Calibri"/>
              </a:rPr>
              <a:t> </a:t>
            </a:r>
            <a:r>
              <a:rPr i="1" dirty="0" err="1">
                <a:latin typeface="+mj-lt"/>
                <a:ea typeface="+mj-ea"/>
                <a:cs typeface="+mj-cs"/>
                <a:sym typeface="Calibri"/>
              </a:rPr>
              <a:t>hjälps</a:t>
            </a:r>
            <a:r>
              <a:rPr i="1" dirty="0">
                <a:latin typeface="+mj-lt"/>
                <a:ea typeface="+mj-ea"/>
                <a:cs typeface="+mj-cs"/>
                <a:sym typeface="Calibri"/>
              </a:rPr>
              <a:t> vi </a:t>
            </a:r>
            <a:r>
              <a:rPr i="1" dirty="0" err="1">
                <a:latin typeface="+mj-lt"/>
                <a:ea typeface="+mj-ea"/>
                <a:cs typeface="+mj-cs"/>
                <a:sym typeface="Calibri"/>
              </a:rPr>
              <a:t>åt</a:t>
            </a:r>
            <a:r>
              <a:rPr i="1" dirty="0">
                <a:latin typeface="+mj-lt"/>
                <a:ea typeface="+mj-ea"/>
                <a:cs typeface="+mj-cs"/>
                <a:sym typeface="Calibri"/>
              </a:rPr>
              <a:t>. </a:t>
            </a:r>
          </a:p>
          <a:p>
            <a:pPr defTabSz="457200">
              <a:defRPr sz="2100" b="1">
                <a:uFill>
                  <a:solidFill>
                    <a:srgbClr val="000000"/>
                  </a:solidFill>
                </a:uFill>
              </a:defRPr>
            </a:pPr>
            <a:endParaRPr i="1" dirty="0">
              <a:latin typeface="+mj-lt"/>
              <a:ea typeface="+mj-ea"/>
              <a:cs typeface="+mj-cs"/>
              <a:sym typeface="Calibri"/>
            </a:endParaRPr>
          </a:p>
          <a:p>
            <a:pPr defTabSz="457200">
              <a:defRPr sz="2100">
                <a:uFill>
                  <a:solidFill>
                    <a:srgbClr val="000000"/>
                  </a:solidFill>
                </a:uFill>
                <a:latin typeface="Arial"/>
                <a:ea typeface="Arial"/>
                <a:cs typeface="Arial"/>
                <a:sym typeface="Arial"/>
              </a:defRPr>
            </a:pPr>
            <a:r>
              <a:rPr b="1" dirty="0">
                <a:latin typeface="+mj-lt"/>
                <a:ea typeface="+mj-ea"/>
                <a:cs typeface="+mj-cs"/>
                <a:sym typeface="Calibri"/>
              </a:rPr>
              <a:t>-</a:t>
            </a:r>
            <a:r>
              <a:rPr b="1" dirty="0" err="1">
                <a:latin typeface="+mj-lt"/>
                <a:ea typeface="+mj-ea"/>
                <a:cs typeface="+mj-cs"/>
                <a:sym typeface="Calibri"/>
              </a:rPr>
              <a:t>Lagförsäljning</a:t>
            </a:r>
            <a:r>
              <a:rPr b="1" dirty="0">
                <a:latin typeface="+mj-lt"/>
                <a:ea typeface="+mj-ea"/>
                <a:cs typeface="+mj-cs"/>
                <a:sym typeface="Calibri"/>
              </a:rPr>
              <a:t>?</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220" name="Rectangle 9"/>
          <p:cNvSpPr/>
          <p:nvPr/>
        </p:nvSpPr>
        <p:spPr>
          <a:xfrm flipH="1">
            <a:off x="-2" y="-2"/>
            <a:ext cx="12191999" cy="1590744"/>
          </a:xfrm>
          <a:prstGeom prst="rect">
            <a:avLst/>
          </a:prstGeom>
          <a:gradFill>
            <a:gsLst>
              <a:gs pos="0">
                <a:srgbClr val="000000"/>
              </a:gs>
              <a:gs pos="100000">
                <a:srgbClr val="2F5597"/>
              </a:gs>
            </a:gsLst>
            <a:lin ang="8400000"/>
          </a:gradFill>
          <a:ln w="12700">
            <a:miter lim="400000"/>
          </a:ln>
        </p:spPr>
        <p:txBody>
          <a:bodyPr lIns="45719" rIns="45719" anchor="ctr"/>
          <a:lstStyle/>
          <a:p>
            <a:pPr algn="ctr">
              <a:defRPr>
                <a:solidFill>
                  <a:srgbClr val="FFFFFF"/>
                </a:solidFill>
              </a:defRPr>
            </a:pPr>
            <a:endParaRPr/>
          </a:p>
        </p:txBody>
      </p:sp>
      <p:sp>
        <p:nvSpPr>
          <p:cNvPr id="221" name="Rectangle 11"/>
          <p:cNvSpPr/>
          <p:nvPr/>
        </p:nvSpPr>
        <p:spPr>
          <a:xfrm rot="10800000" flipH="1">
            <a:off x="-4" y="-1"/>
            <a:ext cx="8115308" cy="1590743"/>
          </a:xfrm>
          <a:prstGeom prst="rect">
            <a:avLst/>
          </a:prstGeom>
          <a:gradFill>
            <a:gsLst>
              <a:gs pos="20000">
                <a:schemeClr val="accent1">
                  <a:alpha val="0"/>
                </a:schemeClr>
              </a:gs>
              <a:gs pos="100000">
                <a:srgbClr val="203864">
                  <a:alpha val="55000"/>
                </a:srgbClr>
              </a:gs>
            </a:gsLst>
            <a:lin ang="13800000"/>
          </a:gradFill>
          <a:ln w="12700">
            <a:miter lim="400000"/>
          </a:ln>
        </p:spPr>
        <p:txBody>
          <a:bodyPr lIns="45719" rIns="45719" anchor="ctr"/>
          <a:lstStyle/>
          <a:p>
            <a:pPr algn="ctr">
              <a:defRPr>
                <a:solidFill>
                  <a:srgbClr val="FFFFFF"/>
                </a:solidFill>
              </a:defRPr>
            </a:pPr>
            <a:endParaRPr/>
          </a:p>
        </p:txBody>
      </p:sp>
      <p:sp>
        <p:nvSpPr>
          <p:cNvPr id="222" name="Rectangle 13"/>
          <p:cNvSpPr/>
          <p:nvPr/>
        </p:nvSpPr>
        <p:spPr>
          <a:xfrm flipH="1">
            <a:off x="8115299" y="-2"/>
            <a:ext cx="4076699" cy="1590744"/>
          </a:xfrm>
          <a:prstGeom prst="rect">
            <a:avLst/>
          </a:prstGeom>
          <a:gradFill>
            <a:gsLst>
              <a:gs pos="0">
                <a:schemeClr val="accent1">
                  <a:alpha val="66000"/>
                </a:schemeClr>
              </a:gs>
              <a:gs pos="100000">
                <a:srgbClr val="000000">
                  <a:alpha val="30000"/>
                </a:srgbClr>
              </a:gs>
            </a:gsLst>
            <a:lin ang="13200000"/>
          </a:gradFill>
          <a:ln w="12700">
            <a:miter lim="400000"/>
          </a:ln>
        </p:spPr>
        <p:txBody>
          <a:bodyPr lIns="45719" rIns="45719" anchor="ctr"/>
          <a:lstStyle/>
          <a:p>
            <a:pPr algn="ctr">
              <a:defRPr>
                <a:solidFill>
                  <a:srgbClr val="FFFFFF"/>
                </a:solidFill>
              </a:defRPr>
            </a:pPr>
            <a:endParaRPr/>
          </a:p>
        </p:txBody>
      </p:sp>
      <p:sp>
        <p:nvSpPr>
          <p:cNvPr id="223" name="Rectangle 15"/>
          <p:cNvSpPr/>
          <p:nvPr/>
        </p:nvSpPr>
        <p:spPr>
          <a:xfrm>
            <a:off x="459350" y="-2"/>
            <a:ext cx="11732646" cy="1597435"/>
          </a:xfrm>
          <a:prstGeom prst="rect">
            <a:avLst/>
          </a:prstGeom>
          <a:gradFill>
            <a:gsLst>
              <a:gs pos="50000">
                <a:srgbClr val="000000">
                  <a:alpha val="0"/>
                </a:srgbClr>
              </a:gs>
              <a:gs pos="99000">
                <a:srgbClr val="203864">
                  <a:alpha val="52000"/>
                </a:srgbClr>
              </a:gs>
            </a:gsLst>
            <a:lin ang="16800000"/>
          </a:gradFill>
          <a:ln w="12700">
            <a:miter lim="400000"/>
          </a:ln>
        </p:spPr>
        <p:txBody>
          <a:bodyPr lIns="45719" rIns="45719" anchor="ctr"/>
          <a:lstStyle/>
          <a:p>
            <a:pPr algn="ctr">
              <a:defRPr>
                <a:solidFill>
                  <a:srgbClr val="FFFFFF"/>
                </a:solidFill>
              </a:defRPr>
            </a:pPr>
            <a:endParaRPr/>
          </a:p>
        </p:txBody>
      </p:sp>
      <p:sp>
        <p:nvSpPr>
          <p:cNvPr id="224" name="Rubrik 1"/>
          <p:cNvSpPr txBox="1">
            <a:spLocks noGrp="1"/>
          </p:cNvSpPr>
          <p:nvPr>
            <p:ph type="title"/>
          </p:nvPr>
        </p:nvSpPr>
        <p:spPr>
          <a:xfrm>
            <a:off x="459345" y="278535"/>
            <a:ext cx="9895952" cy="1033669"/>
          </a:xfrm>
          <a:prstGeom prst="rect">
            <a:avLst/>
          </a:prstGeom>
        </p:spPr>
        <p:txBody>
          <a:bodyPr/>
          <a:lstStyle>
            <a:lvl1pPr>
              <a:defRPr sz="4000">
                <a:solidFill>
                  <a:srgbClr val="FFFFFF"/>
                </a:solidFill>
                <a:latin typeface="Open Sans"/>
                <a:ea typeface="Open Sans"/>
                <a:cs typeface="Open Sans"/>
                <a:sym typeface="Open Sans"/>
              </a:defRPr>
            </a:lvl1pPr>
          </a:lstStyle>
          <a:p>
            <a:r>
              <a:rPr dirty="0"/>
              <a:t>FÖRÄLDRAMÖTE, </a:t>
            </a:r>
            <a:r>
              <a:rPr lang="sv-SE" dirty="0"/>
              <a:t>25</a:t>
            </a:r>
            <a:r>
              <a:rPr dirty="0"/>
              <a:t> </a:t>
            </a:r>
            <a:r>
              <a:rPr lang="sv-SE" dirty="0"/>
              <a:t>MARS</a:t>
            </a:r>
            <a:r>
              <a:rPr dirty="0"/>
              <a:t> 18.</a:t>
            </a:r>
            <a:r>
              <a:rPr lang="sv-SE" dirty="0"/>
              <a:t>00</a:t>
            </a:r>
            <a:endParaRPr dirty="0"/>
          </a:p>
        </p:txBody>
      </p:sp>
      <p:pic>
        <p:nvPicPr>
          <p:cNvPr id="225" name="Bildobjekt 4" descr="Bildobjekt 4"/>
          <p:cNvPicPr>
            <a:picLocks noChangeAspect="1"/>
          </p:cNvPicPr>
          <p:nvPr/>
        </p:nvPicPr>
        <p:blipFill>
          <a:blip r:embed="rId2"/>
          <a:stretch>
            <a:fillRect/>
          </a:stretch>
        </p:blipFill>
        <p:spPr>
          <a:xfrm>
            <a:off x="10375527" y="193086"/>
            <a:ext cx="1200049" cy="1204568"/>
          </a:xfrm>
          <a:prstGeom prst="rect">
            <a:avLst/>
          </a:prstGeom>
          <a:ln w="12700">
            <a:miter lim="400000"/>
          </a:ln>
        </p:spPr>
      </p:pic>
      <p:sp>
        <p:nvSpPr>
          <p:cNvPr id="226" name="ARBETSPASS 1/5 Vårstädning: 3 representanter/lag  Höststädning: 3 representanter/lag…"/>
          <p:cNvSpPr txBox="1"/>
          <p:nvPr/>
        </p:nvSpPr>
        <p:spPr>
          <a:xfrm>
            <a:off x="2505805" y="2350056"/>
            <a:ext cx="9378527" cy="28623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defTabSz="457200">
              <a:defRPr sz="2000">
                <a:uFill>
                  <a:solidFill>
                    <a:srgbClr val="000000"/>
                  </a:solidFill>
                </a:uFill>
                <a:latin typeface="Arial"/>
                <a:ea typeface="Arial"/>
                <a:cs typeface="Arial"/>
                <a:sym typeface="Arial"/>
              </a:defRPr>
            </a:pPr>
            <a:r>
              <a:rPr b="1" dirty="0">
                <a:latin typeface="+mj-lt"/>
                <a:ea typeface="+mj-ea"/>
                <a:cs typeface="+mj-cs"/>
                <a:sym typeface="Calibri"/>
              </a:rPr>
              <a:t>ARBETSPASS</a:t>
            </a:r>
            <a:br>
              <a:rPr b="1" dirty="0">
                <a:latin typeface="+mj-lt"/>
                <a:ea typeface="+mj-ea"/>
                <a:cs typeface="+mj-cs"/>
                <a:sym typeface="Calibri"/>
              </a:rPr>
            </a:br>
            <a:r>
              <a:rPr dirty="0">
                <a:latin typeface="+mj-lt"/>
                <a:ea typeface="+mj-ea"/>
                <a:cs typeface="+mj-cs"/>
                <a:sym typeface="Calibri"/>
              </a:rPr>
              <a:t>1/5 </a:t>
            </a:r>
            <a:r>
              <a:rPr dirty="0" err="1">
                <a:latin typeface="+mj-lt"/>
                <a:ea typeface="+mj-ea"/>
                <a:cs typeface="+mj-cs"/>
                <a:sym typeface="Calibri"/>
              </a:rPr>
              <a:t>Vårstädning</a:t>
            </a:r>
            <a:r>
              <a:rPr dirty="0">
                <a:latin typeface="+mj-lt"/>
                <a:ea typeface="+mj-ea"/>
                <a:cs typeface="+mj-cs"/>
                <a:sym typeface="Calibri"/>
              </a:rPr>
              <a:t>: 3 </a:t>
            </a:r>
            <a:r>
              <a:rPr dirty="0" err="1">
                <a:latin typeface="+mj-lt"/>
                <a:ea typeface="+mj-ea"/>
                <a:cs typeface="+mj-cs"/>
                <a:sym typeface="Calibri"/>
              </a:rPr>
              <a:t>representanter</a:t>
            </a:r>
            <a:r>
              <a:rPr dirty="0">
                <a:latin typeface="+mj-lt"/>
                <a:ea typeface="+mj-ea"/>
                <a:cs typeface="+mj-cs"/>
                <a:sym typeface="Calibri"/>
              </a:rPr>
              <a:t>/lag </a:t>
            </a:r>
            <a:br>
              <a:rPr dirty="0">
                <a:latin typeface="+mj-lt"/>
                <a:ea typeface="+mj-ea"/>
                <a:cs typeface="+mj-cs"/>
                <a:sym typeface="Calibri"/>
              </a:rPr>
            </a:br>
            <a:r>
              <a:rPr dirty="0" err="1">
                <a:latin typeface="+mj-lt"/>
                <a:ea typeface="+mj-ea"/>
                <a:cs typeface="+mj-cs"/>
                <a:sym typeface="Calibri"/>
              </a:rPr>
              <a:t>Höststädning</a:t>
            </a:r>
            <a:r>
              <a:rPr dirty="0">
                <a:latin typeface="+mj-lt"/>
                <a:ea typeface="+mj-ea"/>
                <a:cs typeface="+mj-cs"/>
                <a:sym typeface="Calibri"/>
              </a:rPr>
              <a:t>: 3 </a:t>
            </a:r>
            <a:r>
              <a:rPr dirty="0" err="1">
                <a:latin typeface="+mj-lt"/>
                <a:ea typeface="+mj-ea"/>
                <a:cs typeface="+mj-cs"/>
                <a:sym typeface="Calibri"/>
              </a:rPr>
              <a:t>representanter</a:t>
            </a:r>
            <a:r>
              <a:rPr dirty="0">
                <a:latin typeface="+mj-lt"/>
                <a:ea typeface="+mj-ea"/>
                <a:cs typeface="+mj-cs"/>
                <a:sym typeface="Calibri"/>
              </a:rPr>
              <a:t>/lag </a:t>
            </a:r>
            <a:endParaRPr dirty="0">
              <a:solidFill>
                <a:srgbClr val="0000FF"/>
              </a:solidFill>
              <a:uFill>
                <a:solidFill>
                  <a:srgbClr val="0000FF"/>
                </a:solidFill>
              </a:uFill>
              <a:latin typeface="+mj-lt"/>
              <a:ea typeface="+mj-ea"/>
              <a:cs typeface="+mj-cs"/>
              <a:sym typeface="Calibri"/>
            </a:endParaRPr>
          </a:p>
          <a:p>
            <a:pPr defTabSz="457200">
              <a:defRPr sz="2000">
                <a:uFill>
                  <a:solidFill>
                    <a:srgbClr val="000000"/>
                  </a:solidFill>
                </a:uFill>
                <a:latin typeface="Arial"/>
                <a:ea typeface="Arial"/>
                <a:cs typeface="Arial"/>
                <a:sym typeface="Arial"/>
              </a:defRPr>
            </a:pPr>
            <a:r>
              <a:rPr dirty="0" err="1">
                <a:latin typeface="+mj-lt"/>
                <a:ea typeface="+mj-ea"/>
                <a:cs typeface="+mj-cs"/>
                <a:sym typeface="Calibri"/>
              </a:rPr>
              <a:t>Städ</a:t>
            </a:r>
            <a:r>
              <a:rPr dirty="0">
                <a:latin typeface="+mj-lt"/>
                <a:ea typeface="+mj-ea"/>
                <a:cs typeface="+mj-cs"/>
                <a:sym typeface="Calibri"/>
              </a:rPr>
              <a:t> av ICA </a:t>
            </a:r>
            <a:r>
              <a:rPr dirty="0" err="1">
                <a:latin typeface="+mj-lt"/>
                <a:ea typeface="+mj-ea"/>
                <a:cs typeface="+mj-cs"/>
                <a:sym typeface="Calibri"/>
              </a:rPr>
              <a:t>kundvagnar</a:t>
            </a:r>
            <a:r>
              <a:rPr dirty="0">
                <a:latin typeface="+mj-lt"/>
                <a:ea typeface="+mj-ea"/>
                <a:cs typeface="+mj-cs"/>
                <a:sym typeface="Calibri"/>
              </a:rPr>
              <a:t>: </a:t>
            </a:r>
            <a:r>
              <a:rPr lang="sv-SE" dirty="0">
                <a:latin typeface="+mj-lt"/>
                <a:ea typeface="+mj-ea"/>
                <a:cs typeface="+mj-cs"/>
                <a:sym typeface="Calibri"/>
              </a:rPr>
              <a:t>10</a:t>
            </a:r>
            <a:r>
              <a:rPr dirty="0">
                <a:latin typeface="+mj-lt"/>
                <a:ea typeface="+mj-ea"/>
                <a:cs typeface="+mj-cs"/>
                <a:sym typeface="Calibri"/>
              </a:rPr>
              <a:t> </a:t>
            </a:r>
            <a:r>
              <a:rPr dirty="0" err="1">
                <a:latin typeface="+mj-lt"/>
                <a:ea typeface="+mj-ea"/>
                <a:cs typeface="+mj-cs"/>
                <a:sym typeface="Calibri"/>
              </a:rPr>
              <a:t>vuxna</a:t>
            </a:r>
            <a:r>
              <a:rPr dirty="0">
                <a:latin typeface="+mj-lt"/>
                <a:ea typeface="+mj-ea"/>
                <a:cs typeface="+mj-cs"/>
                <a:sym typeface="Calibri"/>
              </a:rPr>
              <a:t> </a:t>
            </a:r>
            <a:r>
              <a:rPr dirty="0" err="1">
                <a:latin typeface="+mj-lt"/>
                <a:ea typeface="+mj-ea"/>
                <a:cs typeface="+mj-cs"/>
                <a:sym typeface="Calibri"/>
              </a:rPr>
              <a:t>och</a:t>
            </a:r>
            <a:r>
              <a:rPr dirty="0">
                <a:latin typeface="+mj-lt"/>
                <a:ea typeface="+mj-ea"/>
                <a:cs typeface="+mj-cs"/>
                <a:sym typeface="Calibri"/>
              </a:rPr>
              <a:t> </a:t>
            </a:r>
            <a:r>
              <a:rPr lang="sv-SE" dirty="0">
                <a:latin typeface="+mj-lt"/>
                <a:ea typeface="+mj-ea"/>
                <a:cs typeface="+mj-cs"/>
                <a:sym typeface="Calibri"/>
              </a:rPr>
              <a:t>10</a:t>
            </a:r>
            <a:r>
              <a:rPr dirty="0">
                <a:latin typeface="+mj-lt"/>
                <a:ea typeface="+mj-ea"/>
                <a:cs typeface="+mj-cs"/>
                <a:sym typeface="Calibri"/>
              </a:rPr>
              <a:t> </a:t>
            </a:r>
            <a:r>
              <a:rPr dirty="0" err="1">
                <a:latin typeface="+mj-lt"/>
                <a:ea typeface="+mj-ea"/>
                <a:cs typeface="+mj-cs"/>
                <a:sym typeface="Calibri"/>
              </a:rPr>
              <a:t>spelare</a:t>
            </a:r>
            <a:r>
              <a:rPr dirty="0">
                <a:latin typeface="+mj-lt"/>
                <a:ea typeface="+mj-ea"/>
                <a:cs typeface="+mj-cs"/>
                <a:sym typeface="Calibri"/>
              </a:rPr>
              <a:t>/lag. </a:t>
            </a:r>
            <a:r>
              <a:rPr dirty="0" err="1">
                <a:latin typeface="+mj-lt"/>
                <a:ea typeface="+mj-ea"/>
                <a:cs typeface="+mj-cs"/>
                <a:sym typeface="Calibri"/>
              </a:rPr>
              <a:t>Ett</a:t>
            </a:r>
            <a:r>
              <a:rPr dirty="0">
                <a:latin typeface="+mj-lt"/>
                <a:ea typeface="+mj-ea"/>
                <a:cs typeface="+mj-cs"/>
                <a:sym typeface="Calibri"/>
              </a:rPr>
              <a:t> </a:t>
            </a:r>
            <a:r>
              <a:rPr dirty="0" err="1">
                <a:latin typeface="+mj-lt"/>
                <a:ea typeface="+mj-ea"/>
                <a:cs typeface="+mj-cs"/>
                <a:sym typeface="Calibri"/>
              </a:rPr>
              <a:t>tillfälle</a:t>
            </a:r>
            <a:r>
              <a:rPr dirty="0">
                <a:latin typeface="+mj-lt"/>
                <a:ea typeface="+mj-ea"/>
                <a:cs typeface="+mj-cs"/>
                <a:sym typeface="Calibri"/>
              </a:rPr>
              <a:t> per </a:t>
            </a:r>
            <a:r>
              <a:rPr dirty="0" err="1">
                <a:latin typeface="+mj-lt"/>
                <a:ea typeface="+mj-ea"/>
                <a:cs typeface="+mj-cs"/>
                <a:sym typeface="Calibri"/>
              </a:rPr>
              <a:t>säsong</a:t>
            </a:r>
            <a:r>
              <a:rPr dirty="0">
                <a:latin typeface="+mj-lt"/>
                <a:ea typeface="+mj-ea"/>
                <a:cs typeface="+mj-cs"/>
                <a:sym typeface="Calibri"/>
              </a:rPr>
              <a:t> för </a:t>
            </a:r>
            <a:r>
              <a:rPr dirty="0" err="1">
                <a:latin typeface="+mj-lt"/>
                <a:ea typeface="+mj-ea"/>
                <a:cs typeface="+mj-cs"/>
                <a:sym typeface="Calibri"/>
              </a:rPr>
              <a:t>varje</a:t>
            </a:r>
            <a:r>
              <a:rPr dirty="0">
                <a:latin typeface="+mj-lt"/>
                <a:ea typeface="+mj-ea"/>
                <a:cs typeface="+mj-cs"/>
                <a:sym typeface="Calibri"/>
              </a:rPr>
              <a:t> lag. </a:t>
            </a:r>
            <a:endParaRPr dirty="0">
              <a:solidFill>
                <a:srgbClr val="0000FF"/>
              </a:solidFill>
              <a:uFill>
                <a:solidFill>
                  <a:srgbClr val="0000FF"/>
                </a:solidFill>
              </a:uFill>
              <a:latin typeface="+mj-lt"/>
              <a:ea typeface="+mj-ea"/>
              <a:cs typeface="+mj-cs"/>
              <a:sym typeface="Calibri"/>
            </a:endParaRPr>
          </a:p>
          <a:p>
            <a:pPr defTabSz="457200">
              <a:defRPr sz="2000">
                <a:uFill>
                  <a:solidFill>
                    <a:srgbClr val="000000"/>
                  </a:solidFill>
                </a:uFill>
                <a:latin typeface="Arial"/>
                <a:ea typeface="Arial"/>
                <a:cs typeface="Arial"/>
                <a:sym typeface="Arial"/>
              </a:defRPr>
            </a:pPr>
            <a:r>
              <a:rPr dirty="0">
                <a:latin typeface="+mj-lt"/>
                <a:ea typeface="+mj-ea"/>
                <a:cs typeface="+mj-cs"/>
                <a:sym typeface="Calibri"/>
              </a:rPr>
              <a:t>(</a:t>
            </a:r>
            <a:r>
              <a:rPr dirty="0" err="1">
                <a:latin typeface="+mj-lt"/>
                <a:ea typeface="+mj-ea"/>
                <a:cs typeface="+mj-cs"/>
                <a:sym typeface="Calibri"/>
              </a:rPr>
              <a:t>Ev</a:t>
            </a:r>
            <a:r>
              <a:rPr dirty="0">
                <a:latin typeface="+mj-lt"/>
                <a:ea typeface="+mj-ea"/>
                <a:cs typeface="+mj-cs"/>
                <a:sym typeface="Calibri"/>
              </a:rPr>
              <a:t>. </a:t>
            </a:r>
            <a:r>
              <a:rPr dirty="0" err="1">
                <a:latin typeface="+mj-lt"/>
                <a:ea typeface="+mj-ea"/>
                <a:cs typeface="+mj-cs"/>
                <a:sym typeface="Calibri"/>
              </a:rPr>
              <a:t>röjning</a:t>
            </a:r>
            <a:r>
              <a:rPr dirty="0">
                <a:latin typeface="+mj-lt"/>
                <a:ea typeface="+mj-ea"/>
                <a:cs typeface="+mj-cs"/>
                <a:sym typeface="Calibri"/>
              </a:rPr>
              <a:t>. </a:t>
            </a:r>
            <a:r>
              <a:rPr dirty="0" err="1">
                <a:latin typeface="+mj-lt"/>
                <a:ea typeface="+mj-ea"/>
                <a:cs typeface="+mj-cs"/>
                <a:sym typeface="Calibri"/>
              </a:rPr>
              <a:t>mer</a:t>
            </a:r>
            <a:r>
              <a:rPr dirty="0">
                <a:latin typeface="+mj-lt"/>
                <a:ea typeface="+mj-ea"/>
                <a:cs typeface="+mj-cs"/>
                <a:sym typeface="Calibri"/>
              </a:rPr>
              <a:t> info </a:t>
            </a:r>
            <a:r>
              <a:rPr dirty="0" err="1">
                <a:latin typeface="+mj-lt"/>
                <a:ea typeface="+mj-ea"/>
                <a:cs typeface="+mj-cs"/>
                <a:sym typeface="Calibri"/>
              </a:rPr>
              <a:t>kommer</a:t>
            </a:r>
            <a:r>
              <a:rPr dirty="0">
                <a:latin typeface="+mj-lt"/>
                <a:ea typeface="+mj-ea"/>
                <a:cs typeface="+mj-cs"/>
                <a:sym typeface="Calibri"/>
              </a:rPr>
              <a:t>)</a:t>
            </a:r>
          </a:p>
          <a:p>
            <a:pPr defTabSz="457200">
              <a:defRPr sz="2000">
                <a:uFill>
                  <a:solidFill>
                    <a:srgbClr val="000000"/>
                  </a:solidFill>
                </a:uFill>
                <a:latin typeface="Arial"/>
                <a:ea typeface="Arial"/>
                <a:cs typeface="Arial"/>
                <a:sym typeface="Arial"/>
              </a:defRPr>
            </a:pPr>
            <a:r>
              <a:rPr dirty="0" err="1">
                <a:latin typeface="+mj-lt"/>
                <a:ea typeface="+mj-ea"/>
                <a:cs typeface="+mj-cs"/>
                <a:sym typeface="Calibri"/>
              </a:rPr>
              <a:t>Sammankomster</a:t>
            </a:r>
            <a:r>
              <a:rPr dirty="0">
                <a:latin typeface="+mj-lt"/>
                <a:ea typeface="+mj-ea"/>
                <a:cs typeface="+mj-cs"/>
                <a:sym typeface="Calibri"/>
              </a:rPr>
              <a:t> - kiosk, </a:t>
            </a:r>
            <a:r>
              <a:rPr dirty="0" err="1">
                <a:latin typeface="+mj-lt"/>
                <a:ea typeface="+mj-ea"/>
                <a:cs typeface="+mj-cs"/>
                <a:sym typeface="Calibri"/>
              </a:rPr>
              <a:t>matchvärdar</a:t>
            </a:r>
            <a:r>
              <a:rPr dirty="0">
                <a:latin typeface="+mj-lt"/>
                <a:ea typeface="+mj-ea"/>
                <a:cs typeface="+mj-cs"/>
                <a:sym typeface="Calibri"/>
              </a:rPr>
              <a:t> </a:t>
            </a:r>
            <a:r>
              <a:rPr dirty="0" err="1">
                <a:latin typeface="+mj-lt"/>
                <a:ea typeface="+mj-ea"/>
                <a:cs typeface="+mj-cs"/>
                <a:sym typeface="Calibri"/>
              </a:rPr>
              <a:t>samt</a:t>
            </a:r>
            <a:r>
              <a:rPr dirty="0">
                <a:latin typeface="+mj-lt"/>
                <a:ea typeface="+mj-ea"/>
                <a:cs typeface="+mj-cs"/>
                <a:sym typeface="Calibri"/>
              </a:rPr>
              <a:t> </a:t>
            </a:r>
            <a:r>
              <a:rPr dirty="0" err="1">
                <a:latin typeface="+mj-lt"/>
                <a:ea typeface="+mj-ea"/>
                <a:cs typeface="+mj-cs"/>
                <a:sym typeface="Calibri"/>
              </a:rPr>
              <a:t>domarvärd</a:t>
            </a:r>
            <a:endParaRPr dirty="0">
              <a:latin typeface="+mj-lt"/>
              <a:ea typeface="+mj-ea"/>
              <a:cs typeface="+mj-cs"/>
              <a:sym typeface="Calibri"/>
            </a:endParaRPr>
          </a:p>
          <a:p>
            <a:pPr defTabSz="457200">
              <a:defRPr sz="2000" b="1">
                <a:uFill>
                  <a:solidFill>
                    <a:srgbClr val="000000"/>
                  </a:solidFill>
                </a:uFill>
              </a:defRPr>
            </a:pPr>
            <a:endParaRPr dirty="0">
              <a:latin typeface="+mj-lt"/>
              <a:ea typeface="+mj-ea"/>
              <a:cs typeface="+mj-cs"/>
              <a:sym typeface="Calibri"/>
            </a:endParaRPr>
          </a:p>
          <a:p>
            <a:pPr defTabSz="457200">
              <a:defRPr sz="2000">
                <a:uFill>
                  <a:solidFill>
                    <a:srgbClr val="000000"/>
                  </a:solidFill>
                </a:uFill>
                <a:latin typeface="Arial"/>
                <a:ea typeface="Arial"/>
                <a:cs typeface="Arial"/>
                <a:sym typeface="Arial"/>
              </a:defRPr>
            </a:pPr>
            <a:r>
              <a:rPr b="1" dirty="0">
                <a:latin typeface="+mj-lt"/>
                <a:ea typeface="+mj-ea"/>
                <a:cs typeface="+mj-cs"/>
                <a:sym typeface="Calibri"/>
              </a:rPr>
              <a:t>LILLA VM</a:t>
            </a:r>
            <a:br>
              <a:rPr b="1" dirty="0">
                <a:latin typeface="+mj-lt"/>
                <a:ea typeface="+mj-ea"/>
                <a:cs typeface="+mj-cs"/>
                <a:sym typeface="Calibri"/>
              </a:rPr>
            </a:br>
            <a:r>
              <a:rPr dirty="0" err="1">
                <a:latin typeface="+mj-lt"/>
                <a:ea typeface="+mj-ea"/>
                <a:cs typeface="+mj-cs"/>
                <a:sym typeface="Calibri"/>
              </a:rPr>
              <a:t>Alla</a:t>
            </a:r>
            <a:r>
              <a:rPr dirty="0">
                <a:latin typeface="+mj-lt"/>
                <a:ea typeface="+mj-ea"/>
                <a:cs typeface="+mj-cs"/>
                <a:sym typeface="Calibri"/>
              </a:rPr>
              <a:t> </a:t>
            </a:r>
            <a:r>
              <a:rPr dirty="0" err="1">
                <a:latin typeface="+mj-lt"/>
                <a:ea typeface="+mj-ea"/>
                <a:cs typeface="+mj-cs"/>
                <a:sym typeface="Calibri"/>
              </a:rPr>
              <a:t>spelare</a:t>
            </a:r>
            <a:r>
              <a:rPr dirty="0">
                <a:latin typeface="+mj-lt"/>
                <a:ea typeface="+mj-ea"/>
                <a:cs typeface="+mj-cs"/>
                <a:sym typeface="Calibri"/>
              </a:rPr>
              <a:t> ska ha </a:t>
            </a:r>
            <a:r>
              <a:rPr dirty="0" err="1">
                <a:latin typeface="+mj-lt"/>
                <a:ea typeface="+mj-ea"/>
                <a:cs typeface="+mj-cs"/>
                <a:sym typeface="Calibri"/>
              </a:rPr>
              <a:t>en</a:t>
            </a:r>
            <a:r>
              <a:rPr dirty="0">
                <a:latin typeface="+mj-lt"/>
                <a:ea typeface="+mj-ea"/>
                <a:cs typeface="+mj-cs"/>
                <a:sym typeface="Calibri"/>
              </a:rPr>
              <a:t> representant </a:t>
            </a:r>
            <a:r>
              <a:rPr dirty="0" err="1">
                <a:latin typeface="+mj-lt"/>
                <a:ea typeface="+mj-ea"/>
                <a:cs typeface="+mj-cs"/>
                <a:sym typeface="Calibri"/>
              </a:rPr>
              <a:t>som</a:t>
            </a:r>
            <a:r>
              <a:rPr dirty="0">
                <a:latin typeface="+mj-lt"/>
                <a:ea typeface="+mj-ea"/>
                <a:cs typeface="+mj-cs"/>
                <a:sym typeface="Calibri"/>
              </a:rPr>
              <a:t> </a:t>
            </a:r>
            <a:r>
              <a:rPr dirty="0" err="1">
                <a:latin typeface="+mj-lt"/>
                <a:ea typeface="+mj-ea"/>
                <a:cs typeface="+mj-cs"/>
                <a:sym typeface="Calibri"/>
              </a:rPr>
              <a:t>jobbar</a:t>
            </a:r>
            <a:r>
              <a:rPr dirty="0">
                <a:latin typeface="+mj-lt"/>
                <a:ea typeface="+mj-ea"/>
                <a:cs typeface="+mj-cs"/>
                <a:sym typeface="Calibri"/>
              </a:rPr>
              <a:t> </a:t>
            </a:r>
            <a:r>
              <a:rPr dirty="0" err="1">
                <a:latin typeface="+mj-lt"/>
                <a:ea typeface="+mj-ea"/>
                <a:cs typeface="+mj-cs"/>
                <a:sym typeface="Calibri"/>
              </a:rPr>
              <a:t>på</a:t>
            </a:r>
            <a:r>
              <a:rPr dirty="0">
                <a:latin typeface="+mj-lt"/>
                <a:ea typeface="+mj-ea"/>
                <a:cs typeface="+mj-cs"/>
                <a:sym typeface="Calibri"/>
              </a:rPr>
              <a:t> Lilla VM.</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229" name="Rectangle 9"/>
          <p:cNvSpPr/>
          <p:nvPr/>
        </p:nvSpPr>
        <p:spPr>
          <a:xfrm flipH="1">
            <a:off x="-2" y="-2"/>
            <a:ext cx="12191999" cy="1590744"/>
          </a:xfrm>
          <a:prstGeom prst="rect">
            <a:avLst/>
          </a:prstGeom>
          <a:gradFill>
            <a:gsLst>
              <a:gs pos="0">
                <a:srgbClr val="000000"/>
              </a:gs>
              <a:gs pos="100000">
                <a:srgbClr val="2F5597"/>
              </a:gs>
            </a:gsLst>
            <a:lin ang="8400000"/>
          </a:gradFill>
          <a:ln w="12700">
            <a:miter lim="400000"/>
          </a:ln>
        </p:spPr>
        <p:txBody>
          <a:bodyPr lIns="45719" rIns="45719" anchor="ctr"/>
          <a:lstStyle/>
          <a:p>
            <a:pPr algn="ctr">
              <a:defRPr>
                <a:solidFill>
                  <a:srgbClr val="FFFFFF"/>
                </a:solidFill>
              </a:defRPr>
            </a:pPr>
            <a:endParaRPr/>
          </a:p>
        </p:txBody>
      </p:sp>
      <p:sp>
        <p:nvSpPr>
          <p:cNvPr id="230" name="Rectangle 11"/>
          <p:cNvSpPr/>
          <p:nvPr/>
        </p:nvSpPr>
        <p:spPr>
          <a:xfrm rot="10800000" flipH="1">
            <a:off x="-4" y="-1"/>
            <a:ext cx="8115308" cy="1590743"/>
          </a:xfrm>
          <a:prstGeom prst="rect">
            <a:avLst/>
          </a:prstGeom>
          <a:gradFill>
            <a:gsLst>
              <a:gs pos="20000">
                <a:schemeClr val="accent1">
                  <a:alpha val="0"/>
                </a:schemeClr>
              </a:gs>
              <a:gs pos="100000">
                <a:srgbClr val="203864">
                  <a:alpha val="55000"/>
                </a:srgbClr>
              </a:gs>
            </a:gsLst>
            <a:lin ang="13800000"/>
          </a:gradFill>
          <a:ln w="12700">
            <a:miter lim="400000"/>
          </a:ln>
        </p:spPr>
        <p:txBody>
          <a:bodyPr lIns="45719" rIns="45719" anchor="ctr"/>
          <a:lstStyle/>
          <a:p>
            <a:pPr algn="ctr">
              <a:defRPr>
                <a:solidFill>
                  <a:srgbClr val="FFFFFF"/>
                </a:solidFill>
              </a:defRPr>
            </a:pPr>
            <a:endParaRPr/>
          </a:p>
        </p:txBody>
      </p:sp>
      <p:sp>
        <p:nvSpPr>
          <p:cNvPr id="231" name="Rectangle 13"/>
          <p:cNvSpPr/>
          <p:nvPr/>
        </p:nvSpPr>
        <p:spPr>
          <a:xfrm flipH="1">
            <a:off x="8115299" y="-2"/>
            <a:ext cx="4076699" cy="1590744"/>
          </a:xfrm>
          <a:prstGeom prst="rect">
            <a:avLst/>
          </a:prstGeom>
          <a:gradFill>
            <a:gsLst>
              <a:gs pos="0">
                <a:schemeClr val="accent1">
                  <a:alpha val="66000"/>
                </a:schemeClr>
              </a:gs>
              <a:gs pos="100000">
                <a:srgbClr val="000000">
                  <a:alpha val="30000"/>
                </a:srgbClr>
              </a:gs>
            </a:gsLst>
            <a:lin ang="13200000"/>
          </a:gradFill>
          <a:ln w="12700">
            <a:miter lim="400000"/>
          </a:ln>
        </p:spPr>
        <p:txBody>
          <a:bodyPr lIns="45719" rIns="45719" anchor="ctr"/>
          <a:lstStyle/>
          <a:p>
            <a:pPr algn="ctr">
              <a:defRPr>
                <a:solidFill>
                  <a:srgbClr val="FFFFFF"/>
                </a:solidFill>
              </a:defRPr>
            </a:pPr>
            <a:endParaRPr/>
          </a:p>
        </p:txBody>
      </p:sp>
      <p:sp>
        <p:nvSpPr>
          <p:cNvPr id="232" name="Rectangle 15"/>
          <p:cNvSpPr/>
          <p:nvPr/>
        </p:nvSpPr>
        <p:spPr>
          <a:xfrm>
            <a:off x="459350" y="-2"/>
            <a:ext cx="11732646" cy="1597435"/>
          </a:xfrm>
          <a:prstGeom prst="rect">
            <a:avLst/>
          </a:prstGeom>
          <a:gradFill>
            <a:gsLst>
              <a:gs pos="50000">
                <a:srgbClr val="000000">
                  <a:alpha val="0"/>
                </a:srgbClr>
              </a:gs>
              <a:gs pos="99000">
                <a:srgbClr val="203864">
                  <a:alpha val="52000"/>
                </a:srgbClr>
              </a:gs>
            </a:gsLst>
            <a:lin ang="16800000"/>
          </a:gradFill>
          <a:ln w="12700">
            <a:miter lim="400000"/>
          </a:ln>
        </p:spPr>
        <p:txBody>
          <a:bodyPr lIns="45719" rIns="45719" anchor="ctr"/>
          <a:lstStyle/>
          <a:p>
            <a:pPr algn="ctr">
              <a:defRPr>
                <a:solidFill>
                  <a:srgbClr val="FFFFFF"/>
                </a:solidFill>
              </a:defRPr>
            </a:pPr>
            <a:endParaRPr/>
          </a:p>
        </p:txBody>
      </p:sp>
      <p:sp>
        <p:nvSpPr>
          <p:cNvPr id="233" name="Rubrik 1"/>
          <p:cNvSpPr txBox="1">
            <a:spLocks noGrp="1"/>
          </p:cNvSpPr>
          <p:nvPr>
            <p:ph type="title"/>
          </p:nvPr>
        </p:nvSpPr>
        <p:spPr>
          <a:xfrm>
            <a:off x="459345" y="278535"/>
            <a:ext cx="9895952" cy="1033669"/>
          </a:xfrm>
          <a:prstGeom prst="rect">
            <a:avLst/>
          </a:prstGeom>
        </p:spPr>
        <p:txBody>
          <a:bodyPr/>
          <a:lstStyle>
            <a:lvl1pPr>
              <a:defRPr sz="4000">
                <a:solidFill>
                  <a:srgbClr val="FFFFFF"/>
                </a:solidFill>
                <a:latin typeface="Open Sans"/>
                <a:ea typeface="Open Sans"/>
                <a:cs typeface="Open Sans"/>
                <a:sym typeface="Open Sans"/>
              </a:defRPr>
            </a:lvl1pPr>
          </a:lstStyle>
          <a:p>
            <a:r>
              <a:rPr dirty="0"/>
              <a:t>FÖRÄLDRAMÖTE, </a:t>
            </a:r>
            <a:r>
              <a:rPr lang="sv-SE" dirty="0"/>
              <a:t>25</a:t>
            </a:r>
            <a:r>
              <a:rPr dirty="0"/>
              <a:t> </a:t>
            </a:r>
            <a:r>
              <a:rPr lang="sv-SE" dirty="0"/>
              <a:t>MARS</a:t>
            </a:r>
            <a:r>
              <a:rPr dirty="0"/>
              <a:t> 18.</a:t>
            </a:r>
            <a:r>
              <a:rPr lang="sv-SE" dirty="0"/>
              <a:t>00</a:t>
            </a:r>
            <a:endParaRPr dirty="0"/>
          </a:p>
        </p:txBody>
      </p:sp>
      <p:pic>
        <p:nvPicPr>
          <p:cNvPr id="234" name="Bildobjekt 4" descr="Bildobjekt 4"/>
          <p:cNvPicPr>
            <a:picLocks noChangeAspect="1"/>
          </p:cNvPicPr>
          <p:nvPr/>
        </p:nvPicPr>
        <p:blipFill>
          <a:blip r:embed="rId2"/>
          <a:stretch>
            <a:fillRect/>
          </a:stretch>
        </p:blipFill>
        <p:spPr>
          <a:xfrm>
            <a:off x="10375527" y="193086"/>
            <a:ext cx="1200049" cy="1204568"/>
          </a:xfrm>
          <a:prstGeom prst="rect">
            <a:avLst/>
          </a:prstGeom>
          <a:ln w="12700">
            <a:miter lim="400000"/>
          </a:ln>
        </p:spPr>
      </p:pic>
      <p:sp>
        <p:nvSpPr>
          <p:cNvPr id="235" name="SPONSRING 2023 -Vill du sponsra F15? -Kontakta någon av oss ledare"/>
          <p:cNvSpPr txBox="1"/>
          <p:nvPr/>
        </p:nvSpPr>
        <p:spPr>
          <a:xfrm>
            <a:off x="4035643" y="2482721"/>
            <a:ext cx="4580059"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defTabSz="457200">
              <a:defRPr sz="2800">
                <a:uFill>
                  <a:solidFill>
                    <a:srgbClr val="000000"/>
                  </a:solidFill>
                </a:uFill>
                <a:latin typeface="Arial"/>
                <a:ea typeface="Arial"/>
                <a:cs typeface="Arial"/>
                <a:sym typeface="Arial"/>
              </a:defRPr>
            </a:pPr>
            <a:r>
              <a:rPr b="1" dirty="0">
                <a:latin typeface="+mj-lt"/>
                <a:ea typeface="+mj-ea"/>
                <a:cs typeface="+mj-cs"/>
                <a:sym typeface="Calibri"/>
              </a:rPr>
              <a:t>SPONSRING 202</a:t>
            </a:r>
            <a:r>
              <a:rPr lang="sv-SE" b="1" dirty="0">
                <a:latin typeface="+mj-lt"/>
                <a:ea typeface="+mj-ea"/>
                <a:cs typeface="+mj-cs"/>
                <a:sym typeface="Calibri"/>
              </a:rPr>
              <a:t>4</a:t>
            </a:r>
            <a:br>
              <a:rPr b="1" dirty="0">
                <a:latin typeface="+mj-lt"/>
                <a:ea typeface="+mj-ea"/>
                <a:cs typeface="+mj-cs"/>
                <a:sym typeface="Calibri"/>
              </a:rPr>
            </a:br>
            <a:r>
              <a:rPr dirty="0">
                <a:latin typeface="+mj-lt"/>
                <a:ea typeface="+mj-ea"/>
                <a:cs typeface="+mj-cs"/>
                <a:sym typeface="Calibri"/>
              </a:rPr>
              <a:t>-</a:t>
            </a:r>
            <a:r>
              <a:rPr b="1" dirty="0" err="1">
                <a:latin typeface="+mj-lt"/>
                <a:ea typeface="+mj-ea"/>
                <a:cs typeface="+mj-cs"/>
                <a:sym typeface="Calibri"/>
              </a:rPr>
              <a:t>Vill</a:t>
            </a:r>
            <a:r>
              <a:rPr b="1" dirty="0">
                <a:latin typeface="+mj-lt"/>
                <a:ea typeface="+mj-ea"/>
                <a:cs typeface="+mj-cs"/>
                <a:sym typeface="Calibri"/>
              </a:rPr>
              <a:t> du </a:t>
            </a:r>
            <a:r>
              <a:rPr b="1" dirty="0" err="1">
                <a:latin typeface="+mj-lt"/>
                <a:ea typeface="+mj-ea"/>
                <a:cs typeface="+mj-cs"/>
                <a:sym typeface="Calibri"/>
              </a:rPr>
              <a:t>sponsra</a:t>
            </a:r>
            <a:r>
              <a:rPr b="1" dirty="0">
                <a:latin typeface="+mj-lt"/>
                <a:ea typeface="+mj-ea"/>
                <a:cs typeface="+mj-cs"/>
                <a:sym typeface="Calibri"/>
              </a:rPr>
              <a:t> </a:t>
            </a:r>
            <a:r>
              <a:rPr lang="sv-SE" b="1" dirty="0">
                <a:latin typeface="+mj-lt"/>
                <a:ea typeface="+mj-ea"/>
                <a:cs typeface="+mj-cs"/>
                <a:sym typeface="Calibri"/>
              </a:rPr>
              <a:t>P</a:t>
            </a:r>
            <a:r>
              <a:rPr b="1" dirty="0">
                <a:latin typeface="+mj-lt"/>
                <a:ea typeface="+mj-ea"/>
                <a:cs typeface="+mj-cs"/>
                <a:sym typeface="Calibri"/>
              </a:rPr>
              <a:t>1</a:t>
            </a:r>
            <a:r>
              <a:rPr lang="sv-SE" b="1" dirty="0">
                <a:latin typeface="+mj-lt"/>
                <a:ea typeface="+mj-ea"/>
                <a:cs typeface="+mj-cs"/>
                <a:sym typeface="Calibri"/>
              </a:rPr>
              <a:t>6</a:t>
            </a:r>
            <a:r>
              <a:rPr b="1" dirty="0">
                <a:latin typeface="+mj-lt"/>
                <a:ea typeface="+mj-ea"/>
                <a:cs typeface="+mj-cs"/>
                <a:sym typeface="Calibri"/>
              </a:rPr>
              <a:t>? -</a:t>
            </a:r>
            <a:r>
              <a:rPr b="1" dirty="0" err="1">
                <a:latin typeface="+mj-lt"/>
                <a:ea typeface="+mj-ea"/>
                <a:cs typeface="+mj-cs"/>
                <a:sym typeface="Calibri"/>
              </a:rPr>
              <a:t>Kontakta</a:t>
            </a:r>
            <a:r>
              <a:rPr b="1" dirty="0">
                <a:latin typeface="+mj-lt"/>
                <a:ea typeface="+mj-ea"/>
                <a:cs typeface="+mj-cs"/>
                <a:sym typeface="Calibri"/>
              </a:rPr>
              <a:t> </a:t>
            </a:r>
            <a:r>
              <a:rPr b="1" dirty="0" err="1">
                <a:latin typeface="+mj-lt"/>
                <a:ea typeface="+mj-ea"/>
                <a:cs typeface="+mj-cs"/>
                <a:sym typeface="Calibri"/>
              </a:rPr>
              <a:t>någon</a:t>
            </a:r>
            <a:r>
              <a:rPr b="1" dirty="0">
                <a:latin typeface="+mj-lt"/>
                <a:ea typeface="+mj-ea"/>
                <a:cs typeface="+mj-cs"/>
                <a:sym typeface="Calibri"/>
              </a:rPr>
              <a:t> av </a:t>
            </a:r>
            <a:r>
              <a:rPr b="1" dirty="0" err="1">
                <a:latin typeface="+mj-lt"/>
                <a:ea typeface="+mj-ea"/>
                <a:cs typeface="+mj-cs"/>
                <a:sym typeface="Calibri"/>
              </a:rPr>
              <a:t>oss</a:t>
            </a:r>
            <a:r>
              <a:rPr b="1" dirty="0">
                <a:latin typeface="+mj-lt"/>
                <a:ea typeface="+mj-ea"/>
                <a:cs typeface="+mj-cs"/>
                <a:sym typeface="Calibri"/>
              </a:rPr>
              <a:t> </a:t>
            </a:r>
            <a:r>
              <a:rPr b="1" dirty="0" err="1">
                <a:latin typeface="+mj-lt"/>
                <a:ea typeface="+mj-ea"/>
                <a:cs typeface="+mj-cs"/>
                <a:sym typeface="Calibri"/>
              </a:rPr>
              <a:t>ledare</a:t>
            </a:r>
            <a:endParaRPr dirty="0">
              <a:latin typeface="+mj-lt"/>
              <a:ea typeface="+mj-ea"/>
              <a:cs typeface="+mj-cs"/>
              <a:sym typeface="Calibri"/>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238" name="Rectangle 9"/>
          <p:cNvSpPr/>
          <p:nvPr/>
        </p:nvSpPr>
        <p:spPr>
          <a:xfrm flipH="1">
            <a:off x="-2" y="-2"/>
            <a:ext cx="12191999" cy="1590744"/>
          </a:xfrm>
          <a:prstGeom prst="rect">
            <a:avLst/>
          </a:prstGeom>
          <a:gradFill>
            <a:gsLst>
              <a:gs pos="0">
                <a:srgbClr val="000000"/>
              </a:gs>
              <a:gs pos="100000">
                <a:srgbClr val="2F5597"/>
              </a:gs>
            </a:gsLst>
            <a:lin ang="8400000"/>
          </a:gradFill>
          <a:ln w="12700">
            <a:miter lim="400000"/>
          </a:ln>
        </p:spPr>
        <p:txBody>
          <a:bodyPr lIns="45719" rIns="45719" anchor="ctr"/>
          <a:lstStyle/>
          <a:p>
            <a:pPr algn="ctr">
              <a:defRPr>
                <a:solidFill>
                  <a:srgbClr val="FFFFFF"/>
                </a:solidFill>
              </a:defRPr>
            </a:pPr>
            <a:endParaRPr/>
          </a:p>
        </p:txBody>
      </p:sp>
      <p:sp>
        <p:nvSpPr>
          <p:cNvPr id="239" name="Rectangle 11"/>
          <p:cNvSpPr/>
          <p:nvPr/>
        </p:nvSpPr>
        <p:spPr>
          <a:xfrm rot="10800000" flipH="1">
            <a:off x="-4" y="-1"/>
            <a:ext cx="8115308" cy="1590743"/>
          </a:xfrm>
          <a:prstGeom prst="rect">
            <a:avLst/>
          </a:prstGeom>
          <a:gradFill>
            <a:gsLst>
              <a:gs pos="20000">
                <a:schemeClr val="accent1">
                  <a:alpha val="0"/>
                </a:schemeClr>
              </a:gs>
              <a:gs pos="100000">
                <a:srgbClr val="203864">
                  <a:alpha val="55000"/>
                </a:srgbClr>
              </a:gs>
            </a:gsLst>
            <a:lin ang="13800000"/>
          </a:gradFill>
          <a:ln w="12700">
            <a:miter lim="400000"/>
          </a:ln>
        </p:spPr>
        <p:txBody>
          <a:bodyPr lIns="45719" rIns="45719" anchor="ctr"/>
          <a:lstStyle/>
          <a:p>
            <a:pPr algn="ctr">
              <a:defRPr>
                <a:solidFill>
                  <a:srgbClr val="FFFFFF"/>
                </a:solidFill>
              </a:defRPr>
            </a:pPr>
            <a:endParaRPr/>
          </a:p>
        </p:txBody>
      </p:sp>
      <p:sp>
        <p:nvSpPr>
          <p:cNvPr id="240" name="Rectangle 13"/>
          <p:cNvSpPr/>
          <p:nvPr/>
        </p:nvSpPr>
        <p:spPr>
          <a:xfrm flipH="1">
            <a:off x="8115299" y="-2"/>
            <a:ext cx="4076699" cy="1590744"/>
          </a:xfrm>
          <a:prstGeom prst="rect">
            <a:avLst/>
          </a:prstGeom>
          <a:gradFill>
            <a:gsLst>
              <a:gs pos="0">
                <a:schemeClr val="accent1">
                  <a:alpha val="66000"/>
                </a:schemeClr>
              </a:gs>
              <a:gs pos="100000">
                <a:srgbClr val="000000">
                  <a:alpha val="30000"/>
                </a:srgbClr>
              </a:gs>
            </a:gsLst>
            <a:lin ang="13200000"/>
          </a:gradFill>
          <a:ln w="12700">
            <a:miter lim="400000"/>
          </a:ln>
        </p:spPr>
        <p:txBody>
          <a:bodyPr lIns="45719" rIns="45719" anchor="ctr"/>
          <a:lstStyle/>
          <a:p>
            <a:pPr algn="ctr">
              <a:defRPr>
                <a:solidFill>
                  <a:srgbClr val="FFFFFF"/>
                </a:solidFill>
              </a:defRPr>
            </a:pPr>
            <a:endParaRPr/>
          </a:p>
        </p:txBody>
      </p:sp>
      <p:sp>
        <p:nvSpPr>
          <p:cNvPr id="241" name="Rectangle 15"/>
          <p:cNvSpPr/>
          <p:nvPr/>
        </p:nvSpPr>
        <p:spPr>
          <a:xfrm>
            <a:off x="459350" y="-2"/>
            <a:ext cx="11732646" cy="1597435"/>
          </a:xfrm>
          <a:prstGeom prst="rect">
            <a:avLst/>
          </a:prstGeom>
          <a:gradFill>
            <a:gsLst>
              <a:gs pos="50000">
                <a:srgbClr val="000000">
                  <a:alpha val="0"/>
                </a:srgbClr>
              </a:gs>
              <a:gs pos="99000">
                <a:srgbClr val="203864">
                  <a:alpha val="52000"/>
                </a:srgbClr>
              </a:gs>
            </a:gsLst>
            <a:lin ang="16800000"/>
          </a:gradFill>
          <a:ln w="12700">
            <a:miter lim="400000"/>
          </a:ln>
        </p:spPr>
        <p:txBody>
          <a:bodyPr lIns="45719" rIns="45719" anchor="ctr"/>
          <a:lstStyle/>
          <a:p>
            <a:pPr algn="ctr">
              <a:defRPr>
                <a:solidFill>
                  <a:srgbClr val="FFFFFF"/>
                </a:solidFill>
              </a:defRPr>
            </a:pPr>
            <a:endParaRPr/>
          </a:p>
        </p:txBody>
      </p:sp>
      <p:sp>
        <p:nvSpPr>
          <p:cNvPr id="242" name="Rubrik 1"/>
          <p:cNvSpPr txBox="1">
            <a:spLocks noGrp="1"/>
          </p:cNvSpPr>
          <p:nvPr>
            <p:ph type="title"/>
          </p:nvPr>
        </p:nvSpPr>
        <p:spPr>
          <a:xfrm>
            <a:off x="459345" y="278535"/>
            <a:ext cx="9895952" cy="1033669"/>
          </a:xfrm>
          <a:prstGeom prst="rect">
            <a:avLst/>
          </a:prstGeom>
        </p:spPr>
        <p:txBody>
          <a:bodyPr/>
          <a:lstStyle>
            <a:lvl1pPr>
              <a:defRPr sz="4000">
                <a:solidFill>
                  <a:srgbClr val="FFFFFF"/>
                </a:solidFill>
                <a:latin typeface="Open Sans"/>
                <a:ea typeface="Open Sans"/>
                <a:cs typeface="Open Sans"/>
                <a:sym typeface="Open Sans"/>
              </a:defRPr>
            </a:lvl1pPr>
          </a:lstStyle>
          <a:p>
            <a:r>
              <a:rPr dirty="0"/>
              <a:t>FÖRÄLDRAMÖTE, </a:t>
            </a:r>
            <a:r>
              <a:rPr lang="sv-SE" dirty="0"/>
              <a:t>25</a:t>
            </a:r>
            <a:r>
              <a:rPr dirty="0"/>
              <a:t> </a:t>
            </a:r>
            <a:r>
              <a:rPr lang="sv-SE" dirty="0"/>
              <a:t>MARS</a:t>
            </a:r>
            <a:r>
              <a:rPr dirty="0"/>
              <a:t> 18.</a:t>
            </a:r>
            <a:r>
              <a:rPr lang="sv-SE" dirty="0"/>
              <a:t>00</a:t>
            </a:r>
            <a:endParaRPr dirty="0"/>
          </a:p>
        </p:txBody>
      </p:sp>
      <p:pic>
        <p:nvPicPr>
          <p:cNvPr id="243" name="Bildobjekt 4" descr="Bildobjekt 4"/>
          <p:cNvPicPr>
            <a:picLocks noChangeAspect="1"/>
          </p:cNvPicPr>
          <p:nvPr/>
        </p:nvPicPr>
        <p:blipFill>
          <a:blip r:embed="rId2"/>
          <a:stretch>
            <a:fillRect/>
          </a:stretch>
        </p:blipFill>
        <p:spPr>
          <a:xfrm>
            <a:off x="10375527" y="193086"/>
            <a:ext cx="1200049" cy="1204568"/>
          </a:xfrm>
          <a:prstGeom prst="rect">
            <a:avLst/>
          </a:prstGeom>
          <a:ln w="12700">
            <a:miter lim="400000"/>
          </a:ln>
        </p:spPr>
      </p:pic>
      <p:sp>
        <p:nvSpPr>
          <p:cNvPr id="244" name="Råd och vård för idrottsskador…"/>
          <p:cNvSpPr txBox="1"/>
          <p:nvPr/>
        </p:nvSpPr>
        <p:spPr>
          <a:xfrm>
            <a:off x="2482256" y="1759964"/>
            <a:ext cx="7686834" cy="46299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defTabSz="457200">
              <a:defRPr sz="2500">
                <a:uFill>
                  <a:solidFill>
                    <a:srgbClr val="000000"/>
                  </a:solidFill>
                </a:uFill>
                <a:latin typeface="Arial"/>
                <a:ea typeface="Arial"/>
                <a:cs typeface="Arial"/>
                <a:sym typeface="Arial"/>
              </a:defRPr>
            </a:pPr>
            <a:r>
              <a:rPr b="1">
                <a:latin typeface="+mj-lt"/>
                <a:ea typeface="+mj-ea"/>
                <a:cs typeface="+mj-cs"/>
                <a:sym typeface="Calibri"/>
              </a:rPr>
              <a:t>Råd och vård för idrottsskador</a:t>
            </a:r>
          </a:p>
          <a:p>
            <a:pPr defTabSz="457200">
              <a:defRPr sz="2500">
                <a:uFill>
                  <a:solidFill>
                    <a:srgbClr val="000000"/>
                  </a:solidFill>
                </a:uFill>
                <a:latin typeface="Arial"/>
                <a:ea typeface="Arial"/>
                <a:cs typeface="Arial"/>
                <a:sym typeface="Arial"/>
              </a:defRPr>
            </a:pPr>
            <a:r>
              <a:rPr>
                <a:latin typeface="+mj-lt"/>
                <a:ea typeface="+mj-ea"/>
                <a:cs typeface="+mj-cs"/>
                <a:sym typeface="Calibri"/>
              </a:rPr>
              <a:t>Fotbollsspelare i SvFF:s föreningar är försäkrade genom Folksam. Förutom försäkringen erbjuds även telefonrådgivning och besök i sjukvården helt gratis. </a:t>
            </a:r>
          </a:p>
          <a:p>
            <a:pPr defTabSz="457200">
              <a:defRPr sz="2500">
                <a:uFill>
                  <a:solidFill>
                    <a:srgbClr val="000000"/>
                  </a:solidFill>
                </a:uFill>
                <a:latin typeface="Arial"/>
                <a:ea typeface="Arial"/>
                <a:cs typeface="Arial"/>
                <a:sym typeface="Arial"/>
              </a:defRPr>
            </a:pPr>
            <a:r>
              <a:rPr>
                <a:latin typeface="+mj-lt"/>
                <a:ea typeface="+mj-ea"/>
                <a:cs typeface="+mj-cs"/>
                <a:sym typeface="Calibri"/>
              </a:rPr>
              <a:t>Ring </a:t>
            </a:r>
            <a:r>
              <a:rPr b="1" u="sng">
                <a:latin typeface="+mj-lt"/>
                <a:ea typeface="+mj-ea"/>
                <a:cs typeface="+mj-cs"/>
                <a:sym typeface="Calibri"/>
              </a:rPr>
              <a:t>020-44 11 11</a:t>
            </a:r>
            <a:r>
              <a:rPr>
                <a:latin typeface="+mj-lt"/>
                <a:ea typeface="+mj-ea"/>
                <a:cs typeface="+mj-cs"/>
                <a:sym typeface="Calibri"/>
              </a:rPr>
              <a:t> om du vill ha råd om hur du ska hantera en skada. Råd och Vård för idrottsskador är en kostnadsfri rådgivningstjänst och din medlemsförmån. Ett nätverk av erfarna fysioterapeuter och läkare runt om i landet står beredda att hjälpa våra spelare. </a:t>
            </a:r>
          </a:p>
          <a:p>
            <a:pPr defTabSz="457200">
              <a:defRPr sz="2500">
                <a:uFill>
                  <a:solidFill>
                    <a:srgbClr val="000000"/>
                  </a:solidFill>
                </a:uFill>
                <a:latin typeface="Arial"/>
                <a:ea typeface="Arial"/>
                <a:cs typeface="Arial"/>
                <a:sym typeface="Arial"/>
              </a:defRPr>
            </a:pPr>
            <a:endParaRPr>
              <a:latin typeface="+mj-lt"/>
              <a:ea typeface="+mj-ea"/>
              <a:cs typeface="+mj-cs"/>
              <a:sym typeface="Calibri"/>
            </a:endParaRPr>
          </a:p>
          <a:p>
            <a:pPr defTabSz="457200">
              <a:defRPr sz="2100">
                <a:uFill>
                  <a:solidFill>
                    <a:srgbClr val="000000"/>
                  </a:solidFill>
                </a:uFill>
                <a:latin typeface="Arial"/>
                <a:ea typeface="Arial"/>
                <a:cs typeface="Arial"/>
                <a:sym typeface="Arial"/>
              </a:defRPr>
            </a:pPr>
            <a:r>
              <a:rPr>
                <a:latin typeface="+mj-lt"/>
                <a:ea typeface="+mj-ea"/>
                <a:cs typeface="+mj-cs"/>
                <a:sym typeface="Calibri"/>
              </a:rPr>
              <a:t>Här kan du läsa mer om försäkringen:</a:t>
            </a:r>
          </a:p>
          <a:p>
            <a:pPr defTabSz="457200">
              <a:defRPr sz="2100">
                <a:uFill>
                  <a:solidFill>
                    <a:srgbClr val="000000"/>
                  </a:solidFill>
                </a:uFill>
                <a:latin typeface="Arial"/>
                <a:ea typeface="Arial"/>
                <a:cs typeface="Arial"/>
                <a:sym typeface="Arial"/>
              </a:defRPr>
            </a:pPr>
            <a:r>
              <a:rPr u="sng">
                <a:solidFill>
                  <a:srgbClr val="1155CC"/>
                </a:solidFill>
                <a:uFill>
                  <a:solidFill>
                    <a:srgbClr val="1155CC"/>
                  </a:solidFill>
                </a:uFill>
                <a:latin typeface="+mj-lt"/>
                <a:ea typeface="+mj-ea"/>
                <a:cs typeface="+mj-cs"/>
                <a:sym typeface="Calibri"/>
                <a:hlinkClick r:id="rId3"/>
              </a:rPr>
              <a:t>https://www.folksam.se/forsakringar/idrottsforsakring/fotboll</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Rectangle 7"/>
          <p:cNvSpPr/>
          <p:nvPr/>
        </p:nvSpPr>
        <p:spPr>
          <a:xfrm>
            <a:off x="0" y="278535"/>
            <a:ext cx="12192000"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247" name="Rectangle 9"/>
          <p:cNvSpPr/>
          <p:nvPr/>
        </p:nvSpPr>
        <p:spPr>
          <a:xfrm flipH="1">
            <a:off x="-2" y="-2"/>
            <a:ext cx="12191999" cy="1590744"/>
          </a:xfrm>
          <a:prstGeom prst="rect">
            <a:avLst/>
          </a:prstGeom>
          <a:gradFill>
            <a:gsLst>
              <a:gs pos="0">
                <a:srgbClr val="000000"/>
              </a:gs>
              <a:gs pos="100000">
                <a:srgbClr val="2F5597"/>
              </a:gs>
            </a:gsLst>
            <a:lin ang="8400000"/>
          </a:gradFill>
          <a:ln w="12700">
            <a:miter lim="400000"/>
          </a:ln>
        </p:spPr>
        <p:txBody>
          <a:bodyPr lIns="45719" rIns="45719" anchor="ctr"/>
          <a:lstStyle/>
          <a:p>
            <a:pPr algn="ctr">
              <a:defRPr>
                <a:solidFill>
                  <a:srgbClr val="FFFFFF"/>
                </a:solidFill>
              </a:defRPr>
            </a:pPr>
            <a:endParaRPr/>
          </a:p>
        </p:txBody>
      </p:sp>
      <p:sp>
        <p:nvSpPr>
          <p:cNvPr id="248" name="Rectangle 11"/>
          <p:cNvSpPr/>
          <p:nvPr/>
        </p:nvSpPr>
        <p:spPr>
          <a:xfrm rot="10800000" flipH="1">
            <a:off x="-4" y="-1"/>
            <a:ext cx="8115308" cy="1590743"/>
          </a:xfrm>
          <a:prstGeom prst="rect">
            <a:avLst/>
          </a:prstGeom>
          <a:gradFill>
            <a:gsLst>
              <a:gs pos="20000">
                <a:schemeClr val="accent1">
                  <a:alpha val="0"/>
                </a:schemeClr>
              </a:gs>
              <a:gs pos="100000">
                <a:srgbClr val="203864">
                  <a:alpha val="55000"/>
                </a:srgbClr>
              </a:gs>
            </a:gsLst>
            <a:lin ang="13800000"/>
          </a:gradFill>
          <a:ln w="12700">
            <a:miter lim="400000"/>
          </a:ln>
        </p:spPr>
        <p:txBody>
          <a:bodyPr lIns="45719" rIns="45719" anchor="ctr"/>
          <a:lstStyle/>
          <a:p>
            <a:pPr algn="ctr">
              <a:defRPr>
                <a:solidFill>
                  <a:srgbClr val="FFFFFF"/>
                </a:solidFill>
              </a:defRPr>
            </a:pPr>
            <a:endParaRPr/>
          </a:p>
        </p:txBody>
      </p:sp>
      <p:sp>
        <p:nvSpPr>
          <p:cNvPr id="249" name="Rectangle 13"/>
          <p:cNvSpPr/>
          <p:nvPr/>
        </p:nvSpPr>
        <p:spPr>
          <a:xfrm flipH="1">
            <a:off x="8115299" y="-2"/>
            <a:ext cx="4076699" cy="1590744"/>
          </a:xfrm>
          <a:prstGeom prst="rect">
            <a:avLst/>
          </a:prstGeom>
          <a:gradFill>
            <a:gsLst>
              <a:gs pos="0">
                <a:schemeClr val="accent1">
                  <a:alpha val="66000"/>
                </a:schemeClr>
              </a:gs>
              <a:gs pos="100000">
                <a:srgbClr val="000000">
                  <a:alpha val="30000"/>
                </a:srgbClr>
              </a:gs>
            </a:gsLst>
            <a:lin ang="13200000"/>
          </a:gradFill>
          <a:ln w="12700">
            <a:miter lim="400000"/>
          </a:ln>
        </p:spPr>
        <p:txBody>
          <a:bodyPr lIns="45719" rIns="45719" anchor="ctr"/>
          <a:lstStyle/>
          <a:p>
            <a:pPr algn="ctr">
              <a:defRPr>
                <a:solidFill>
                  <a:srgbClr val="FFFFFF"/>
                </a:solidFill>
              </a:defRPr>
            </a:pPr>
            <a:endParaRPr/>
          </a:p>
        </p:txBody>
      </p:sp>
      <p:sp>
        <p:nvSpPr>
          <p:cNvPr id="250" name="Rectangle 15"/>
          <p:cNvSpPr/>
          <p:nvPr/>
        </p:nvSpPr>
        <p:spPr>
          <a:xfrm>
            <a:off x="459350" y="-2"/>
            <a:ext cx="11732646" cy="1597435"/>
          </a:xfrm>
          <a:prstGeom prst="rect">
            <a:avLst/>
          </a:prstGeom>
          <a:gradFill>
            <a:gsLst>
              <a:gs pos="50000">
                <a:srgbClr val="000000">
                  <a:alpha val="0"/>
                </a:srgbClr>
              </a:gs>
              <a:gs pos="99000">
                <a:srgbClr val="203864">
                  <a:alpha val="52000"/>
                </a:srgbClr>
              </a:gs>
            </a:gsLst>
            <a:lin ang="16800000"/>
          </a:gradFill>
          <a:ln w="12700">
            <a:miter lim="400000"/>
          </a:ln>
        </p:spPr>
        <p:txBody>
          <a:bodyPr lIns="45719" rIns="45719" anchor="ctr"/>
          <a:lstStyle/>
          <a:p>
            <a:pPr algn="ctr">
              <a:defRPr>
                <a:solidFill>
                  <a:srgbClr val="FFFFFF"/>
                </a:solidFill>
              </a:defRPr>
            </a:pPr>
            <a:endParaRPr/>
          </a:p>
        </p:txBody>
      </p:sp>
      <p:sp>
        <p:nvSpPr>
          <p:cNvPr id="251" name="Rubrik 1"/>
          <p:cNvSpPr txBox="1">
            <a:spLocks noGrp="1"/>
          </p:cNvSpPr>
          <p:nvPr>
            <p:ph type="title"/>
          </p:nvPr>
        </p:nvSpPr>
        <p:spPr>
          <a:xfrm>
            <a:off x="459345" y="278535"/>
            <a:ext cx="9895952" cy="1033669"/>
          </a:xfrm>
          <a:prstGeom prst="rect">
            <a:avLst/>
          </a:prstGeom>
        </p:spPr>
        <p:txBody>
          <a:bodyPr/>
          <a:lstStyle>
            <a:lvl1pPr>
              <a:defRPr sz="4000">
                <a:solidFill>
                  <a:srgbClr val="FFFFFF"/>
                </a:solidFill>
                <a:latin typeface="Open Sans"/>
                <a:ea typeface="Open Sans"/>
                <a:cs typeface="Open Sans"/>
                <a:sym typeface="Open Sans"/>
              </a:defRPr>
            </a:lvl1pPr>
          </a:lstStyle>
          <a:p>
            <a:r>
              <a:rPr dirty="0"/>
              <a:t>FÖRÄLDRAMÖTE, </a:t>
            </a:r>
            <a:r>
              <a:rPr lang="sv-SE" dirty="0"/>
              <a:t>25</a:t>
            </a:r>
            <a:r>
              <a:rPr dirty="0"/>
              <a:t> </a:t>
            </a:r>
            <a:r>
              <a:rPr lang="sv-SE" dirty="0"/>
              <a:t>MARS</a:t>
            </a:r>
            <a:r>
              <a:rPr dirty="0"/>
              <a:t> 18.</a:t>
            </a:r>
            <a:r>
              <a:rPr lang="sv-SE" dirty="0"/>
              <a:t>00</a:t>
            </a:r>
            <a:endParaRPr dirty="0"/>
          </a:p>
        </p:txBody>
      </p:sp>
      <p:pic>
        <p:nvPicPr>
          <p:cNvPr id="252" name="Bildobjekt 4" descr="Bildobjekt 4"/>
          <p:cNvPicPr>
            <a:picLocks noChangeAspect="1"/>
          </p:cNvPicPr>
          <p:nvPr/>
        </p:nvPicPr>
        <p:blipFill>
          <a:blip r:embed="rId2"/>
          <a:stretch>
            <a:fillRect/>
          </a:stretch>
        </p:blipFill>
        <p:spPr>
          <a:xfrm>
            <a:off x="10375527" y="193086"/>
            <a:ext cx="1200049" cy="1204568"/>
          </a:xfrm>
          <a:prstGeom prst="rect">
            <a:avLst/>
          </a:prstGeom>
          <a:ln w="12700">
            <a:miter lim="400000"/>
          </a:ln>
        </p:spPr>
      </p:pic>
      <p:sp>
        <p:nvSpPr>
          <p:cNvPr id="253" name="GRÄSROTEN Kom ihåg att lägga in Matfors IF som ett av lagen du stöder om du spelar på Svenska Spel. Gratis pengar till föreningen! https://www.svenskaspel.se/grasroten/sok?q=Matfors%20IF&amp;qc=grasrot…"/>
          <p:cNvSpPr txBox="1"/>
          <p:nvPr/>
        </p:nvSpPr>
        <p:spPr>
          <a:xfrm>
            <a:off x="2606837" y="2342544"/>
            <a:ext cx="7437672" cy="28392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defTabSz="457200">
              <a:defRPr sz="2100">
                <a:uFill>
                  <a:solidFill>
                    <a:srgbClr val="000000"/>
                  </a:solidFill>
                </a:uFill>
                <a:latin typeface="Arial"/>
                <a:ea typeface="Arial"/>
                <a:cs typeface="Arial"/>
                <a:sym typeface="Arial"/>
              </a:defRPr>
            </a:pPr>
            <a:r>
              <a:rPr b="1" dirty="0">
                <a:latin typeface="+mj-lt"/>
                <a:ea typeface="+mj-ea"/>
                <a:cs typeface="+mj-cs"/>
                <a:sym typeface="Calibri"/>
              </a:rPr>
              <a:t>GRÄSROTEN </a:t>
            </a:r>
            <a:r>
              <a:rPr dirty="0" err="1">
                <a:latin typeface="+mj-lt"/>
                <a:ea typeface="+mj-ea"/>
                <a:cs typeface="+mj-cs"/>
                <a:sym typeface="Calibri"/>
              </a:rPr>
              <a:t>Kom</a:t>
            </a:r>
            <a:r>
              <a:rPr dirty="0">
                <a:latin typeface="+mj-lt"/>
                <a:ea typeface="+mj-ea"/>
                <a:cs typeface="+mj-cs"/>
                <a:sym typeface="Calibri"/>
              </a:rPr>
              <a:t> </a:t>
            </a:r>
            <a:r>
              <a:rPr dirty="0" err="1">
                <a:latin typeface="+mj-lt"/>
                <a:ea typeface="+mj-ea"/>
                <a:cs typeface="+mj-cs"/>
                <a:sym typeface="Calibri"/>
              </a:rPr>
              <a:t>ihåg</a:t>
            </a:r>
            <a:r>
              <a:rPr dirty="0">
                <a:latin typeface="+mj-lt"/>
                <a:ea typeface="+mj-ea"/>
                <a:cs typeface="+mj-cs"/>
                <a:sym typeface="Calibri"/>
              </a:rPr>
              <a:t> </a:t>
            </a:r>
            <a:r>
              <a:rPr dirty="0" err="1">
                <a:latin typeface="+mj-lt"/>
                <a:ea typeface="+mj-ea"/>
                <a:cs typeface="+mj-cs"/>
                <a:sym typeface="Calibri"/>
              </a:rPr>
              <a:t>att</a:t>
            </a:r>
            <a:r>
              <a:rPr dirty="0">
                <a:latin typeface="+mj-lt"/>
                <a:ea typeface="+mj-ea"/>
                <a:cs typeface="+mj-cs"/>
                <a:sym typeface="Calibri"/>
              </a:rPr>
              <a:t> </a:t>
            </a:r>
            <a:r>
              <a:rPr dirty="0" err="1">
                <a:latin typeface="+mj-lt"/>
                <a:ea typeface="+mj-ea"/>
                <a:cs typeface="+mj-cs"/>
                <a:sym typeface="Calibri"/>
              </a:rPr>
              <a:t>lägga</a:t>
            </a:r>
            <a:r>
              <a:rPr dirty="0">
                <a:latin typeface="+mj-lt"/>
                <a:ea typeface="+mj-ea"/>
                <a:cs typeface="+mj-cs"/>
                <a:sym typeface="Calibri"/>
              </a:rPr>
              <a:t> in </a:t>
            </a:r>
            <a:r>
              <a:rPr dirty="0" err="1">
                <a:latin typeface="+mj-lt"/>
                <a:ea typeface="+mj-ea"/>
                <a:cs typeface="+mj-cs"/>
                <a:sym typeface="Calibri"/>
              </a:rPr>
              <a:t>Matfors</a:t>
            </a:r>
            <a:r>
              <a:rPr dirty="0">
                <a:latin typeface="+mj-lt"/>
                <a:ea typeface="+mj-ea"/>
                <a:cs typeface="+mj-cs"/>
                <a:sym typeface="Calibri"/>
              </a:rPr>
              <a:t> IF </a:t>
            </a:r>
            <a:r>
              <a:rPr dirty="0" err="1">
                <a:latin typeface="+mj-lt"/>
                <a:ea typeface="+mj-ea"/>
                <a:cs typeface="+mj-cs"/>
                <a:sym typeface="Calibri"/>
              </a:rPr>
              <a:t>som</a:t>
            </a:r>
            <a:r>
              <a:rPr dirty="0">
                <a:latin typeface="+mj-lt"/>
                <a:ea typeface="+mj-ea"/>
                <a:cs typeface="+mj-cs"/>
                <a:sym typeface="Calibri"/>
              </a:rPr>
              <a:t> </a:t>
            </a:r>
            <a:r>
              <a:rPr dirty="0" err="1">
                <a:latin typeface="+mj-lt"/>
                <a:ea typeface="+mj-ea"/>
                <a:cs typeface="+mj-cs"/>
                <a:sym typeface="Calibri"/>
              </a:rPr>
              <a:t>ett</a:t>
            </a:r>
            <a:r>
              <a:rPr dirty="0">
                <a:latin typeface="+mj-lt"/>
                <a:ea typeface="+mj-ea"/>
                <a:cs typeface="+mj-cs"/>
                <a:sym typeface="Calibri"/>
              </a:rPr>
              <a:t> av </a:t>
            </a:r>
            <a:r>
              <a:rPr dirty="0" err="1">
                <a:latin typeface="+mj-lt"/>
                <a:ea typeface="+mj-ea"/>
                <a:cs typeface="+mj-cs"/>
                <a:sym typeface="Calibri"/>
              </a:rPr>
              <a:t>lagen</a:t>
            </a:r>
            <a:r>
              <a:rPr dirty="0">
                <a:latin typeface="+mj-lt"/>
                <a:ea typeface="+mj-ea"/>
                <a:cs typeface="+mj-cs"/>
                <a:sym typeface="Calibri"/>
              </a:rPr>
              <a:t> du </a:t>
            </a:r>
            <a:r>
              <a:rPr dirty="0" err="1">
                <a:latin typeface="+mj-lt"/>
                <a:ea typeface="+mj-ea"/>
                <a:cs typeface="+mj-cs"/>
                <a:sym typeface="Calibri"/>
              </a:rPr>
              <a:t>stöder</a:t>
            </a:r>
            <a:r>
              <a:rPr dirty="0">
                <a:latin typeface="+mj-lt"/>
                <a:ea typeface="+mj-ea"/>
                <a:cs typeface="+mj-cs"/>
                <a:sym typeface="Calibri"/>
              </a:rPr>
              <a:t> om du </a:t>
            </a:r>
            <a:r>
              <a:rPr dirty="0" err="1">
                <a:latin typeface="+mj-lt"/>
                <a:ea typeface="+mj-ea"/>
                <a:cs typeface="+mj-cs"/>
                <a:sym typeface="Calibri"/>
              </a:rPr>
              <a:t>spelar</a:t>
            </a:r>
            <a:r>
              <a:rPr dirty="0">
                <a:latin typeface="+mj-lt"/>
                <a:ea typeface="+mj-ea"/>
                <a:cs typeface="+mj-cs"/>
                <a:sym typeface="Calibri"/>
              </a:rPr>
              <a:t> </a:t>
            </a:r>
            <a:r>
              <a:rPr dirty="0" err="1">
                <a:latin typeface="+mj-lt"/>
                <a:ea typeface="+mj-ea"/>
                <a:cs typeface="+mj-cs"/>
                <a:sym typeface="Calibri"/>
              </a:rPr>
              <a:t>på</a:t>
            </a:r>
            <a:r>
              <a:rPr dirty="0">
                <a:latin typeface="+mj-lt"/>
                <a:ea typeface="+mj-ea"/>
                <a:cs typeface="+mj-cs"/>
                <a:sym typeface="Calibri"/>
              </a:rPr>
              <a:t> Svenska </a:t>
            </a:r>
            <a:r>
              <a:rPr dirty="0" err="1">
                <a:latin typeface="+mj-lt"/>
                <a:ea typeface="+mj-ea"/>
                <a:cs typeface="+mj-cs"/>
                <a:sym typeface="Calibri"/>
              </a:rPr>
              <a:t>Spel</a:t>
            </a:r>
            <a:r>
              <a:rPr dirty="0">
                <a:latin typeface="+mj-lt"/>
                <a:ea typeface="+mj-ea"/>
                <a:cs typeface="+mj-cs"/>
                <a:sym typeface="Calibri"/>
              </a:rPr>
              <a:t>. Gratis </a:t>
            </a:r>
            <a:r>
              <a:rPr dirty="0" err="1">
                <a:latin typeface="+mj-lt"/>
                <a:ea typeface="+mj-ea"/>
                <a:cs typeface="+mj-cs"/>
                <a:sym typeface="Calibri"/>
              </a:rPr>
              <a:t>pengar</a:t>
            </a:r>
            <a:r>
              <a:rPr dirty="0">
                <a:latin typeface="+mj-lt"/>
                <a:ea typeface="+mj-ea"/>
                <a:cs typeface="+mj-cs"/>
                <a:sym typeface="Calibri"/>
              </a:rPr>
              <a:t> till </a:t>
            </a:r>
            <a:r>
              <a:rPr dirty="0" err="1">
                <a:latin typeface="+mj-lt"/>
                <a:ea typeface="+mj-ea"/>
                <a:cs typeface="+mj-cs"/>
                <a:sym typeface="Calibri"/>
              </a:rPr>
              <a:t>föreningen</a:t>
            </a:r>
            <a:r>
              <a:rPr dirty="0">
                <a:latin typeface="+mj-lt"/>
                <a:ea typeface="+mj-ea"/>
                <a:cs typeface="+mj-cs"/>
                <a:sym typeface="Calibri"/>
              </a:rPr>
              <a:t>! </a:t>
            </a:r>
            <a:r>
              <a:rPr u="sng" dirty="0">
                <a:solidFill>
                  <a:srgbClr val="1155CC"/>
                </a:solidFill>
                <a:uFill>
                  <a:solidFill>
                    <a:srgbClr val="1155CC"/>
                  </a:solidFill>
                </a:uFill>
                <a:latin typeface="+mj-lt"/>
                <a:ea typeface="+mj-ea"/>
                <a:cs typeface="+mj-cs"/>
                <a:sym typeface="Calibri"/>
                <a:hlinkClick r:id="rId3"/>
              </a:rPr>
              <a:t>https://www.svenskaspel.se/grasroten/sok?q=Matfors%20IF&amp;qc=grasrot</a:t>
            </a:r>
            <a:endParaRPr dirty="0">
              <a:latin typeface="+mj-lt"/>
              <a:ea typeface="+mj-ea"/>
              <a:cs typeface="+mj-cs"/>
              <a:sym typeface="Calibri"/>
            </a:endParaRPr>
          </a:p>
          <a:p>
            <a:pPr defTabSz="457200">
              <a:lnSpc>
                <a:spcPct val="150000"/>
              </a:lnSpc>
              <a:defRPr sz="2100" b="1">
                <a:uFill>
                  <a:solidFill>
                    <a:srgbClr val="000000"/>
                  </a:solidFill>
                </a:uFill>
              </a:defRPr>
            </a:pPr>
            <a:endParaRPr dirty="0">
              <a:latin typeface="+mj-lt"/>
              <a:ea typeface="+mj-ea"/>
              <a:cs typeface="+mj-cs"/>
              <a:sym typeface="Calibri"/>
            </a:endParaRPr>
          </a:p>
          <a:p>
            <a:pPr defTabSz="457200">
              <a:defRPr sz="2100">
                <a:uFill>
                  <a:solidFill>
                    <a:srgbClr val="000000"/>
                  </a:solidFill>
                </a:uFill>
                <a:latin typeface="Arial"/>
                <a:ea typeface="Arial"/>
                <a:cs typeface="Arial"/>
                <a:sym typeface="Arial"/>
              </a:defRPr>
            </a:pPr>
            <a:r>
              <a:rPr b="1" dirty="0">
                <a:latin typeface="+mj-lt"/>
                <a:ea typeface="+mj-ea"/>
                <a:cs typeface="+mj-cs"/>
                <a:sym typeface="Calibri"/>
              </a:rPr>
              <a:t>STADIUM </a:t>
            </a:r>
            <a:r>
              <a:rPr dirty="0">
                <a:latin typeface="+mj-lt"/>
                <a:ea typeface="+mj-ea"/>
                <a:cs typeface="+mj-cs"/>
                <a:sym typeface="Calibri"/>
              </a:rPr>
              <a:t>Stadium </a:t>
            </a:r>
            <a:r>
              <a:rPr dirty="0" err="1">
                <a:latin typeface="+mj-lt"/>
                <a:ea typeface="+mj-ea"/>
                <a:cs typeface="+mj-cs"/>
                <a:sym typeface="Calibri"/>
              </a:rPr>
              <a:t>Kom</a:t>
            </a:r>
            <a:r>
              <a:rPr dirty="0">
                <a:latin typeface="+mj-lt"/>
                <a:ea typeface="+mj-ea"/>
                <a:cs typeface="+mj-cs"/>
                <a:sym typeface="Calibri"/>
              </a:rPr>
              <a:t> </a:t>
            </a:r>
            <a:r>
              <a:rPr dirty="0" err="1">
                <a:latin typeface="+mj-lt"/>
                <a:ea typeface="+mj-ea"/>
                <a:cs typeface="+mj-cs"/>
                <a:sym typeface="Calibri"/>
              </a:rPr>
              <a:t>ihåg</a:t>
            </a:r>
            <a:r>
              <a:rPr dirty="0">
                <a:latin typeface="+mj-lt"/>
                <a:ea typeface="+mj-ea"/>
                <a:cs typeface="+mj-cs"/>
                <a:sym typeface="Calibri"/>
              </a:rPr>
              <a:t> </a:t>
            </a:r>
            <a:r>
              <a:rPr dirty="0" err="1">
                <a:latin typeface="+mj-lt"/>
                <a:ea typeface="+mj-ea"/>
                <a:cs typeface="+mj-cs"/>
                <a:sym typeface="Calibri"/>
              </a:rPr>
              <a:t>att</a:t>
            </a:r>
            <a:r>
              <a:rPr dirty="0">
                <a:latin typeface="+mj-lt"/>
                <a:ea typeface="+mj-ea"/>
                <a:cs typeface="+mj-cs"/>
                <a:sym typeface="Calibri"/>
              </a:rPr>
              <a:t> </a:t>
            </a:r>
            <a:r>
              <a:rPr dirty="0" err="1">
                <a:latin typeface="+mj-lt"/>
                <a:ea typeface="+mj-ea"/>
                <a:cs typeface="+mj-cs"/>
                <a:sym typeface="Calibri"/>
              </a:rPr>
              <a:t>lägga</a:t>
            </a:r>
            <a:r>
              <a:rPr dirty="0">
                <a:latin typeface="+mj-lt"/>
                <a:ea typeface="+mj-ea"/>
                <a:cs typeface="+mj-cs"/>
                <a:sym typeface="Calibri"/>
              </a:rPr>
              <a:t> in </a:t>
            </a:r>
            <a:r>
              <a:rPr dirty="0" err="1">
                <a:latin typeface="+mj-lt"/>
                <a:ea typeface="+mj-ea"/>
                <a:cs typeface="+mj-cs"/>
                <a:sym typeface="Calibri"/>
              </a:rPr>
              <a:t>Matfors</a:t>
            </a:r>
            <a:r>
              <a:rPr dirty="0">
                <a:latin typeface="+mj-lt"/>
                <a:ea typeface="+mj-ea"/>
                <a:cs typeface="+mj-cs"/>
                <a:sym typeface="Calibri"/>
              </a:rPr>
              <a:t> IF </a:t>
            </a:r>
            <a:r>
              <a:rPr dirty="0" err="1">
                <a:latin typeface="+mj-lt"/>
                <a:ea typeface="+mj-ea"/>
                <a:cs typeface="+mj-cs"/>
                <a:sym typeface="Calibri"/>
              </a:rPr>
              <a:t>som</a:t>
            </a:r>
            <a:r>
              <a:rPr dirty="0">
                <a:latin typeface="+mj-lt"/>
                <a:ea typeface="+mj-ea"/>
                <a:cs typeface="+mj-cs"/>
                <a:sym typeface="Calibri"/>
              </a:rPr>
              <a:t> </a:t>
            </a:r>
            <a:r>
              <a:rPr dirty="0" err="1">
                <a:latin typeface="+mj-lt"/>
                <a:ea typeface="+mj-ea"/>
                <a:cs typeface="+mj-cs"/>
                <a:sym typeface="Calibri"/>
              </a:rPr>
              <a:t>ett</a:t>
            </a:r>
            <a:r>
              <a:rPr dirty="0">
                <a:latin typeface="+mj-lt"/>
                <a:ea typeface="+mj-ea"/>
                <a:cs typeface="+mj-cs"/>
                <a:sym typeface="Calibri"/>
              </a:rPr>
              <a:t> av </a:t>
            </a:r>
            <a:r>
              <a:rPr dirty="0" err="1">
                <a:latin typeface="+mj-lt"/>
                <a:ea typeface="+mj-ea"/>
                <a:cs typeface="+mj-cs"/>
                <a:sym typeface="Calibri"/>
              </a:rPr>
              <a:t>lagen</a:t>
            </a:r>
            <a:r>
              <a:rPr dirty="0">
                <a:latin typeface="+mj-lt"/>
                <a:ea typeface="+mj-ea"/>
                <a:cs typeface="+mj-cs"/>
                <a:sym typeface="Calibri"/>
              </a:rPr>
              <a:t> du </a:t>
            </a:r>
            <a:r>
              <a:rPr dirty="0" err="1">
                <a:latin typeface="+mj-lt"/>
                <a:ea typeface="+mj-ea"/>
                <a:cs typeface="+mj-cs"/>
                <a:sym typeface="Calibri"/>
              </a:rPr>
              <a:t>stöder</a:t>
            </a:r>
            <a:r>
              <a:rPr dirty="0">
                <a:latin typeface="+mj-lt"/>
                <a:ea typeface="+mj-ea"/>
                <a:cs typeface="+mj-cs"/>
                <a:sym typeface="Calibri"/>
              </a:rPr>
              <a:t> om du </a:t>
            </a:r>
            <a:r>
              <a:rPr dirty="0" err="1">
                <a:latin typeface="+mj-lt"/>
                <a:ea typeface="+mj-ea"/>
                <a:cs typeface="+mj-cs"/>
                <a:sym typeface="Calibri"/>
              </a:rPr>
              <a:t>handlar</a:t>
            </a:r>
            <a:r>
              <a:rPr dirty="0">
                <a:latin typeface="+mj-lt"/>
                <a:ea typeface="+mj-ea"/>
                <a:cs typeface="+mj-cs"/>
                <a:sym typeface="Calibri"/>
              </a:rPr>
              <a:t> </a:t>
            </a:r>
            <a:r>
              <a:rPr dirty="0" err="1">
                <a:latin typeface="+mj-lt"/>
                <a:ea typeface="+mj-ea"/>
                <a:cs typeface="+mj-cs"/>
                <a:sym typeface="Calibri"/>
              </a:rPr>
              <a:t>på</a:t>
            </a:r>
            <a:r>
              <a:rPr dirty="0">
                <a:latin typeface="+mj-lt"/>
                <a:ea typeface="+mj-ea"/>
                <a:cs typeface="+mj-cs"/>
                <a:sym typeface="Calibri"/>
              </a:rPr>
              <a:t> Stadium. Gratis </a:t>
            </a:r>
            <a:r>
              <a:rPr dirty="0" err="1">
                <a:latin typeface="+mj-lt"/>
                <a:ea typeface="+mj-ea"/>
                <a:cs typeface="+mj-cs"/>
                <a:sym typeface="Calibri"/>
              </a:rPr>
              <a:t>pengar</a:t>
            </a:r>
            <a:r>
              <a:rPr dirty="0">
                <a:latin typeface="+mj-lt"/>
                <a:ea typeface="+mj-ea"/>
                <a:cs typeface="+mj-cs"/>
                <a:sym typeface="Calibri"/>
              </a:rPr>
              <a:t> till </a:t>
            </a:r>
            <a:r>
              <a:rPr dirty="0" err="1">
                <a:latin typeface="+mj-lt"/>
                <a:ea typeface="+mj-ea"/>
                <a:cs typeface="+mj-cs"/>
                <a:sym typeface="Calibri"/>
              </a:rPr>
              <a:t>föreningen</a:t>
            </a:r>
            <a:r>
              <a:rPr dirty="0">
                <a:latin typeface="+mj-lt"/>
                <a:ea typeface="+mj-ea"/>
                <a:cs typeface="+mj-cs"/>
                <a:sym typeface="Calibri"/>
              </a:rPr>
              <a:t>! </a:t>
            </a:r>
            <a:r>
              <a:rPr lang="sv-SE" u="sng" dirty="0" err="1">
                <a:solidFill>
                  <a:srgbClr val="0070C0"/>
                </a:solidFill>
                <a:latin typeface="+mj-lt"/>
                <a:ea typeface="+mj-ea"/>
                <a:cs typeface="+mj-cs"/>
                <a:sym typeface="Calibri"/>
              </a:rPr>
              <a:t>https</a:t>
            </a:r>
            <a:r>
              <a:rPr lang="sv-SE" u="sng" dirty="0">
                <a:solidFill>
                  <a:srgbClr val="0070C0"/>
                </a:solidFill>
                <a:latin typeface="+mj-lt"/>
                <a:ea typeface="+mj-ea"/>
                <a:cs typeface="+mj-cs"/>
                <a:sym typeface="Calibri"/>
              </a:rPr>
              <a:t>://</a:t>
            </a:r>
            <a:r>
              <a:rPr lang="sv-SE" u="sng" dirty="0" err="1">
                <a:solidFill>
                  <a:srgbClr val="0070C0"/>
                </a:solidFill>
                <a:latin typeface="+mj-lt"/>
                <a:ea typeface="+mj-ea"/>
                <a:cs typeface="+mj-cs"/>
                <a:sym typeface="Calibri"/>
              </a:rPr>
              <a:t>www.stadiumteamsales.se</a:t>
            </a:r>
            <a:r>
              <a:rPr lang="sv-SE" u="sng" dirty="0">
                <a:solidFill>
                  <a:srgbClr val="0070C0"/>
                </a:solidFill>
                <a:latin typeface="+mj-lt"/>
                <a:ea typeface="+mj-ea"/>
                <a:cs typeface="+mj-cs"/>
                <a:sym typeface="Calibri"/>
              </a:rPr>
              <a:t>/</a:t>
            </a:r>
            <a:r>
              <a:rPr lang="sv-SE" u="sng" dirty="0" err="1">
                <a:solidFill>
                  <a:srgbClr val="0070C0"/>
                </a:solidFill>
                <a:latin typeface="+mj-lt"/>
                <a:ea typeface="+mj-ea"/>
                <a:cs typeface="+mj-cs"/>
                <a:sym typeface="Calibri"/>
              </a:rPr>
              <a:t>how_to_individual</a:t>
            </a:r>
            <a:endParaRPr u="sng" dirty="0">
              <a:solidFill>
                <a:srgbClr val="0070C0"/>
              </a:solidFill>
              <a:latin typeface="+mj-lt"/>
              <a:ea typeface="+mj-ea"/>
              <a:cs typeface="+mj-cs"/>
              <a:sym typeface="Calibri"/>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256" name="Rectangle 9"/>
          <p:cNvSpPr/>
          <p:nvPr/>
        </p:nvSpPr>
        <p:spPr>
          <a:xfrm flipH="1">
            <a:off x="-2" y="-2"/>
            <a:ext cx="12191999" cy="1590744"/>
          </a:xfrm>
          <a:prstGeom prst="rect">
            <a:avLst/>
          </a:prstGeom>
          <a:gradFill>
            <a:gsLst>
              <a:gs pos="0">
                <a:srgbClr val="000000"/>
              </a:gs>
              <a:gs pos="100000">
                <a:srgbClr val="2F5597"/>
              </a:gs>
            </a:gsLst>
            <a:lin ang="8400000"/>
          </a:gradFill>
          <a:ln w="12700">
            <a:miter lim="400000"/>
          </a:ln>
        </p:spPr>
        <p:txBody>
          <a:bodyPr lIns="45719" rIns="45719" anchor="ctr"/>
          <a:lstStyle/>
          <a:p>
            <a:pPr algn="ctr">
              <a:defRPr>
                <a:solidFill>
                  <a:srgbClr val="FFFFFF"/>
                </a:solidFill>
              </a:defRPr>
            </a:pPr>
            <a:endParaRPr/>
          </a:p>
        </p:txBody>
      </p:sp>
      <p:sp>
        <p:nvSpPr>
          <p:cNvPr id="257" name="Rectangle 11"/>
          <p:cNvSpPr/>
          <p:nvPr/>
        </p:nvSpPr>
        <p:spPr>
          <a:xfrm rot="10800000" flipH="1">
            <a:off x="-4" y="-1"/>
            <a:ext cx="8115308" cy="1590743"/>
          </a:xfrm>
          <a:prstGeom prst="rect">
            <a:avLst/>
          </a:prstGeom>
          <a:gradFill>
            <a:gsLst>
              <a:gs pos="20000">
                <a:schemeClr val="accent1">
                  <a:alpha val="0"/>
                </a:schemeClr>
              </a:gs>
              <a:gs pos="100000">
                <a:srgbClr val="203864">
                  <a:alpha val="55000"/>
                </a:srgbClr>
              </a:gs>
            </a:gsLst>
            <a:lin ang="13800000"/>
          </a:gradFill>
          <a:ln w="12700">
            <a:miter lim="400000"/>
          </a:ln>
        </p:spPr>
        <p:txBody>
          <a:bodyPr lIns="45719" rIns="45719" anchor="ctr"/>
          <a:lstStyle/>
          <a:p>
            <a:pPr algn="ctr">
              <a:defRPr>
                <a:solidFill>
                  <a:srgbClr val="FFFFFF"/>
                </a:solidFill>
              </a:defRPr>
            </a:pPr>
            <a:endParaRPr/>
          </a:p>
        </p:txBody>
      </p:sp>
      <p:sp>
        <p:nvSpPr>
          <p:cNvPr id="258" name="Rectangle 13"/>
          <p:cNvSpPr/>
          <p:nvPr/>
        </p:nvSpPr>
        <p:spPr>
          <a:xfrm flipH="1">
            <a:off x="8115299" y="-2"/>
            <a:ext cx="4076699" cy="1590744"/>
          </a:xfrm>
          <a:prstGeom prst="rect">
            <a:avLst/>
          </a:prstGeom>
          <a:gradFill>
            <a:gsLst>
              <a:gs pos="0">
                <a:schemeClr val="accent1">
                  <a:alpha val="66000"/>
                </a:schemeClr>
              </a:gs>
              <a:gs pos="100000">
                <a:srgbClr val="000000">
                  <a:alpha val="30000"/>
                </a:srgbClr>
              </a:gs>
            </a:gsLst>
            <a:lin ang="13200000"/>
          </a:gradFill>
          <a:ln w="12700">
            <a:miter lim="400000"/>
          </a:ln>
        </p:spPr>
        <p:txBody>
          <a:bodyPr lIns="45719" rIns="45719" anchor="ctr"/>
          <a:lstStyle/>
          <a:p>
            <a:pPr algn="ctr">
              <a:defRPr>
                <a:solidFill>
                  <a:srgbClr val="FFFFFF"/>
                </a:solidFill>
              </a:defRPr>
            </a:pPr>
            <a:endParaRPr/>
          </a:p>
        </p:txBody>
      </p:sp>
      <p:sp>
        <p:nvSpPr>
          <p:cNvPr id="259" name="Rectangle 15"/>
          <p:cNvSpPr/>
          <p:nvPr/>
        </p:nvSpPr>
        <p:spPr>
          <a:xfrm>
            <a:off x="459350" y="-2"/>
            <a:ext cx="11732646" cy="1597435"/>
          </a:xfrm>
          <a:prstGeom prst="rect">
            <a:avLst/>
          </a:prstGeom>
          <a:gradFill>
            <a:gsLst>
              <a:gs pos="50000">
                <a:srgbClr val="000000">
                  <a:alpha val="0"/>
                </a:srgbClr>
              </a:gs>
              <a:gs pos="99000">
                <a:srgbClr val="203864">
                  <a:alpha val="52000"/>
                </a:srgbClr>
              </a:gs>
            </a:gsLst>
            <a:lin ang="16800000"/>
          </a:gradFill>
          <a:ln w="12700">
            <a:miter lim="400000"/>
          </a:ln>
        </p:spPr>
        <p:txBody>
          <a:bodyPr lIns="45719" rIns="45719" anchor="ctr"/>
          <a:lstStyle/>
          <a:p>
            <a:pPr algn="ctr">
              <a:defRPr>
                <a:solidFill>
                  <a:srgbClr val="FFFFFF"/>
                </a:solidFill>
              </a:defRPr>
            </a:pPr>
            <a:endParaRPr/>
          </a:p>
        </p:txBody>
      </p:sp>
      <p:sp>
        <p:nvSpPr>
          <p:cNvPr id="260" name="Rubrik 1"/>
          <p:cNvSpPr txBox="1">
            <a:spLocks noGrp="1"/>
          </p:cNvSpPr>
          <p:nvPr>
            <p:ph type="title"/>
          </p:nvPr>
        </p:nvSpPr>
        <p:spPr>
          <a:xfrm>
            <a:off x="459345" y="278535"/>
            <a:ext cx="9895952" cy="1033669"/>
          </a:xfrm>
          <a:prstGeom prst="rect">
            <a:avLst/>
          </a:prstGeom>
        </p:spPr>
        <p:txBody>
          <a:bodyPr/>
          <a:lstStyle>
            <a:lvl1pPr>
              <a:defRPr sz="4000">
                <a:solidFill>
                  <a:srgbClr val="FFFFFF"/>
                </a:solidFill>
                <a:latin typeface="Open Sans"/>
                <a:ea typeface="Open Sans"/>
                <a:cs typeface="Open Sans"/>
                <a:sym typeface="Open Sans"/>
              </a:defRPr>
            </a:lvl1pPr>
          </a:lstStyle>
          <a:p>
            <a:r>
              <a:rPr dirty="0"/>
              <a:t>FÖRÄLDRAMÖTE, </a:t>
            </a:r>
            <a:r>
              <a:rPr lang="sv-SE" dirty="0"/>
              <a:t>25 MARS </a:t>
            </a:r>
            <a:r>
              <a:rPr dirty="0"/>
              <a:t>18.</a:t>
            </a:r>
            <a:r>
              <a:rPr lang="sv-SE" dirty="0"/>
              <a:t>00</a:t>
            </a:r>
            <a:endParaRPr dirty="0"/>
          </a:p>
        </p:txBody>
      </p:sp>
      <p:pic>
        <p:nvPicPr>
          <p:cNvPr id="261" name="Bildobjekt 4" descr="Bildobjekt 4"/>
          <p:cNvPicPr>
            <a:picLocks noChangeAspect="1"/>
          </p:cNvPicPr>
          <p:nvPr/>
        </p:nvPicPr>
        <p:blipFill>
          <a:blip r:embed="rId2"/>
          <a:stretch>
            <a:fillRect/>
          </a:stretch>
        </p:blipFill>
        <p:spPr>
          <a:xfrm>
            <a:off x="10375527" y="193086"/>
            <a:ext cx="1200049" cy="1204568"/>
          </a:xfrm>
          <a:prstGeom prst="rect">
            <a:avLst/>
          </a:prstGeom>
          <a:ln w="12700">
            <a:miter lim="400000"/>
          </a:ln>
        </p:spPr>
      </p:pic>
      <p:sp>
        <p:nvSpPr>
          <p:cNvPr id="262" name="Föräldragrupp"/>
          <p:cNvSpPr txBox="1"/>
          <p:nvPr/>
        </p:nvSpPr>
        <p:spPr>
          <a:xfrm>
            <a:off x="5063009" y="3488437"/>
            <a:ext cx="2581720" cy="5422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3400"/>
            </a:lvl1pPr>
          </a:lstStyle>
          <a:p>
            <a:r>
              <a:t>Föräldragrupp</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99" name="Rectangle 9"/>
          <p:cNvSpPr/>
          <p:nvPr/>
        </p:nvSpPr>
        <p:spPr>
          <a:xfrm flipH="1">
            <a:off x="-2" y="-2"/>
            <a:ext cx="12191999" cy="1590744"/>
          </a:xfrm>
          <a:prstGeom prst="rect">
            <a:avLst/>
          </a:prstGeom>
          <a:gradFill>
            <a:gsLst>
              <a:gs pos="0">
                <a:srgbClr val="000000"/>
              </a:gs>
              <a:gs pos="100000">
                <a:srgbClr val="2F5597"/>
              </a:gs>
            </a:gsLst>
            <a:lin ang="8400000"/>
          </a:gradFill>
          <a:ln w="12700">
            <a:miter lim="400000"/>
          </a:ln>
        </p:spPr>
        <p:txBody>
          <a:bodyPr lIns="45719" rIns="45719" anchor="ctr"/>
          <a:lstStyle/>
          <a:p>
            <a:pPr algn="ctr">
              <a:defRPr>
                <a:solidFill>
                  <a:srgbClr val="FFFFFF"/>
                </a:solidFill>
              </a:defRPr>
            </a:pPr>
            <a:endParaRPr/>
          </a:p>
        </p:txBody>
      </p:sp>
      <p:sp>
        <p:nvSpPr>
          <p:cNvPr id="100" name="Rectangle 11"/>
          <p:cNvSpPr/>
          <p:nvPr/>
        </p:nvSpPr>
        <p:spPr>
          <a:xfrm rot="10800000" flipH="1">
            <a:off x="-4" y="-1"/>
            <a:ext cx="8115308" cy="1590743"/>
          </a:xfrm>
          <a:prstGeom prst="rect">
            <a:avLst/>
          </a:prstGeom>
          <a:gradFill>
            <a:gsLst>
              <a:gs pos="20000">
                <a:schemeClr val="accent1">
                  <a:alpha val="0"/>
                </a:schemeClr>
              </a:gs>
              <a:gs pos="100000">
                <a:srgbClr val="203864">
                  <a:alpha val="55000"/>
                </a:srgbClr>
              </a:gs>
            </a:gsLst>
            <a:lin ang="13800000"/>
          </a:gradFill>
          <a:ln w="12700">
            <a:miter lim="400000"/>
          </a:ln>
        </p:spPr>
        <p:txBody>
          <a:bodyPr lIns="45719" rIns="45719" anchor="ctr"/>
          <a:lstStyle/>
          <a:p>
            <a:pPr algn="ctr">
              <a:defRPr>
                <a:solidFill>
                  <a:srgbClr val="FFFFFF"/>
                </a:solidFill>
              </a:defRPr>
            </a:pPr>
            <a:endParaRPr/>
          </a:p>
        </p:txBody>
      </p:sp>
      <p:sp>
        <p:nvSpPr>
          <p:cNvPr id="101" name="Rectangle 13"/>
          <p:cNvSpPr/>
          <p:nvPr/>
        </p:nvSpPr>
        <p:spPr>
          <a:xfrm flipH="1">
            <a:off x="8115299" y="-2"/>
            <a:ext cx="4076699" cy="1590744"/>
          </a:xfrm>
          <a:prstGeom prst="rect">
            <a:avLst/>
          </a:prstGeom>
          <a:gradFill>
            <a:gsLst>
              <a:gs pos="0">
                <a:schemeClr val="accent1">
                  <a:alpha val="66000"/>
                </a:schemeClr>
              </a:gs>
              <a:gs pos="100000">
                <a:srgbClr val="000000">
                  <a:alpha val="30000"/>
                </a:srgbClr>
              </a:gs>
            </a:gsLst>
            <a:lin ang="13200000"/>
          </a:gradFill>
          <a:ln w="12700">
            <a:miter lim="400000"/>
          </a:ln>
        </p:spPr>
        <p:txBody>
          <a:bodyPr lIns="45719" rIns="45719" anchor="ctr"/>
          <a:lstStyle/>
          <a:p>
            <a:pPr algn="ctr">
              <a:defRPr>
                <a:solidFill>
                  <a:srgbClr val="FFFFFF"/>
                </a:solidFill>
              </a:defRPr>
            </a:pPr>
            <a:endParaRPr/>
          </a:p>
        </p:txBody>
      </p:sp>
      <p:sp>
        <p:nvSpPr>
          <p:cNvPr id="102" name="Rectangle 15"/>
          <p:cNvSpPr/>
          <p:nvPr/>
        </p:nvSpPr>
        <p:spPr>
          <a:xfrm>
            <a:off x="459350" y="-2"/>
            <a:ext cx="11732646" cy="1597435"/>
          </a:xfrm>
          <a:prstGeom prst="rect">
            <a:avLst/>
          </a:prstGeom>
          <a:gradFill>
            <a:gsLst>
              <a:gs pos="50000">
                <a:srgbClr val="000000">
                  <a:alpha val="0"/>
                </a:srgbClr>
              </a:gs>
              <a:gs pos="99000">
                <a:srgbClr val="203864">
                  <a:alpha val="52000"/>
                </a:srgbClr>
              </a:gs>
            </a:gsLst>
            <a:lin ang="16800000"/>
          </a:gradFill>
          <a:ln w="12700">
            <a:miter lim="400000"/>
          </a:ln>
        </p:spPr>
        <p:txBody>
          <a:bodyPr lIns="45719" rIns="45719" anchor="ctr"/>
          <a:lstStyle/>
          <a:p>
            <a:pPr algn="ctr">
              <a:defRPr>
                <a:solidFill>
                  <a:srgbClr val="FFFFFF"/>
                </a:solidFill>
              </a:defRPr>
            </a:pPr>
            <a:endParaRPr/>
          </a:p>
        </p:txBody>
      </p:sp>
      <p:sp>
        <p:nvSpPr>
          <p:cNvPr id="103" name="Rubrik 1"/>
          <p:cNvSpPr txBox="1">
            <a:spLocks noGrp="1"/>
          </p:cNvSpPr>
          <p:nvPr>
            <p:ph type="title"/>
          </p:nvPr>
        </p:nvSpPr>
        <p:spPr>
          <a:xfrm>
            <a:off x="459345" y="278535"/>
            <a:ext cx="9895952" cy="1033669"/>
          </a:xfrm>
          <a:prstGeom prst="rect">
            <a:avLst/>
          </a:prstGeom>
        </p:spPr>
        <p:txBody>
          <a:bodyPr/>
          <a:lstStyle>
            <a:lvl1pPr>
              <a:defRPr sz="4000">
                <a:solidFill>
                  <a:srgbClr val="FFFFFF"/>
                </a:solidFill>
                <a:latin typeface="Open Sans"/>
                <a:ea typeface="Open Sans"/>
                <a:cs typeface="Open Sans"/>
                <a:sym typeface="Open Sans"/>
              </a:defRPr>
            </a:lvl1pPr>
          </a:lstStyle>
          <a:p>
            <a:r>
              <a:rPr dirty="0"/>
              <a:t>FÖRÄLDRAMÖTE, </a:t>
            </a:r>
            <a:r>
              <a:rPr lang="sv-SE" dirty="0"/>
              <a:t>25 MARS</a:t>
            </a:r>
            <a:r>
              <a:rPr dirty="0"/>
              <a:t> 18.</a:t>
            </a:r>
            <a:r>
              <a:rPr lang="sv-SE" dirty="0"/>
              <a:t>00</a:t>
            </a:r>
            <a:endParaRPr dirty="0"/>
          </a:p>
        </p:txBody>
      </p:sp>
      <p:sp>
        <p:nvSpPr>
          <p:cNvPr id="104" name="Platshållare för innehåll 2"/>
          <p:cNvSpPr txBox="1">
            <a:spLocks noGrp="1"/>
          </p:cNvSpPr>
          <p:nvPr>
            <p:ph type="body" sz="half" idx="1"/>
          </p:nvPr>
        </p:nvSpPr>
        <p:spPr>
          <a:xfrm>
            <a:off x="1371600" y="1981200"/>
            <a:ext cx="3972758" cy="4598266"/>
          </a:xfrm>
          <a:prstGeom prst="rect">
            <a:avLst/>
          </a:prstGeom>
        </p:spPr>
        <p:txBody>
          <a:bodyPr anchor="ctr"/>
          <a:lstStyle/>
          <a:p>
            <a:pPr marL="91440" indent="-91440" defTabSz="365760">
              <a:lnSpc>
                <a:spcPct val="96000"/>
              </a:lnSpc>
              <a:spcBef>
                <a:spcPts val="0"/>
              </a:spcBef>
              <a:buFontTx/>
              <a:buChar char="▪"/>
              <a:defRPr sz="1600">
                <a:latin typeface="Open Sans"/>
                <a:ea typeface="Open Sans"/>
                <a:cs typeface="Open Sans"/>
                <a:sym typeface="Open Sans"/>
              </a:defRPr>
            </a:pPr>
            <a:r>
              <a:rPr dirty="0"/>
              <a:t>LAGET 202</a:t>
            </a:r>
            <a:r>
              <a:rPr lang="sv-SE" dirty="0"/>
              <a:t>4</a:t>
            </a:r>
            <a:endParaRPr dirty="0"/>
          </a:p>
          <a:p>
            <a:pPr marL="91440" indent="-91440" defTabSz="365760">
              <a:lnSpc>
                <a:spcPct val="96000"/>
              </a:lnSpc>
              <a:spcBef>
                <a:spcPts val="0"/>
              </a:spcBef>
              <a:buFontTx/>
              <a:buChar char="▪"/>
              <a:defRPr sz="1600">
                <a:latin typeface="Open Sans"/>
                <a:ea typeface="Open Sans"/>
                <a:cs typeface="Open Sans"/>
                <a:sym typeface="Open Sans"/>
              </a:defRPr>
            </a:pPr>
            <a:r>
              <a:rPr dirty="0"/>
              <a:t>HUR ÄR MAN EN BRA LAGKAMRAT?</a:t>
            </a:r>
          </a:p>
          <a:p>
            <a:pPr marL="91440" indent="-91440" defTabSz="365760">
              <a:lnSpc>
                <a:spcPct val="96000"/>
              </a:lnSpc>
              <a:spcBef>
                <a:spcPts val="0"/>
              </a:spcBef>
              <a:buFontTx/>
              <a:buChar char="▪"/>
              <a:defRPr sz="1600">
                <a:latin typeface="Open Sans"/>
                <a:ea typeface="Open Sans"/>
                <a:cs typeface="Open Sans"/>
                <a:sym typeface="Open Sans"/>
              </a:defRPr>
            </a:pPr>
            <a:r>
              <a:rPr dirty="0"/>
              <a:t>TRÄNINGAR</a:t>
            </a:r>
          </a:p>
          <a:p>
            <a:pPr marL="91440" indent="-91440" defTabSz="365760">
              <a:lnSpc>
                <a:spcPct val="96000"/>
              </a:lnSpc>
              <a:spcBef>
                <a:spcPts val="0"/>
              </a:spcBef>
              <a:buFontTx/>
              <a:buChar char="▪"/>
              <a:defRPr sz="1600">
                <a:latin typeface="Open Sans"/>
                <a:ea typeface="Open Sans"/>
                <a:cs typeface="Open Sans"/>
                <a:sym typeface="Open Sans"/>
              </a:defRPr>
            </a:pPr>
            <a:r>
              <a:rPr dirty="0"/>
              <a:t>SERIESPEL</a:t>
            </a:r>
          </a:p>
          <a:p>
            <a:pPr marL="91440" indent="-91440" defTabSz="365760">
              <a:lnSpc>
                <a:spcPct val="96000"/>
              </a:lnSpc>
              <a:spcBef>
                <a:spcPts val="0"/>
              </a:spcBef>
              <a:buFontTx/>
              <a:buChar char="▪"/>
              <a:defRPr sz="1600">
                <a:latin typeface="Open Sans"/>
                <a:ea typeface="Open Sans"/>
                <a:cs typeface="Open Sans"/>
                <a:sym typeface="Open Sans"/>
              </a:defRPr>
            </a:pPr>
            <a:r>
              <a:rPr dirty="0"/>
              <a:t>CUPER</a:t>
            </a:r>
          </a:p>
          <a:p>
            <a:pPr marL="91440" indent="-91440" defTabSz="365760">
              <a:lnSpc>
                <a:spcPct val="96000"/>
              </a:lnSpc>
              <a:spcBef>
                <a:spcPts val="0"/>
              </a:spcBef>
              <a:buFontTx/>
              <a:buChar char="▪"/>
              <a:defRPr sz="1600">
                <a:latin typeface="Open Sans"/>
                <a:ea typeface="Open Sans"/>
                <a:cs typeface="Open Sans"/>
                <a:sym typeface="Open Sans"/>
              </a:defRPr>
            </a:pPr>
            <a:r>
              <a:rPr dirty="0"/>
              <a:t>LAGET.SE</a:t>
            </a:r>
          </a:p>
          <a:p>
            <a:pPr marL="91440" indent="-91440" defTabSz="365760">
              <a:lnSpc>
                <a:spcPct val="96000"/>
              </a:lnSpc>
              <a:spcBef>
                <a:spcPts val="0"/>
              </a:spcBef>
              <a:buFontTx/>
              <a:buChar char="▪"/>
              <a:defRPr sz="1600">
                <a:latin typeface="Open Sans"/>
                <a:ea typeface="Open Sans"/>
                <a:cs typeface="Open Sans"/>
                <a:sym typeface="Open Sans"/>
              </a:defRPr>
            </a:pPr>
            <a:r>
              <a:rPr dirty="0"/>
              <a:t>AVGIFTER 202</a:t>
            </a:r>
            <a:r>
              <a:rPr lang="sv-SE" dirty="0"/>
              <a:t>4</a:t>
            </a:r>
            <a:endParaRPr dirty="0"/>
          </a:p>
          <a:p>
            <a:pPr marL="91440" indent="-91440" defTabSz="365760">
              <a:lnSpc>
                <a:spcPct val="96000"/>
              </a:lnSpc>
              <a:spcBef>
                <a:spcPts val="0"/>
              </a:spcBef>
              <a:buFontTx/>
              <a:buChar char="▪"/>
              <a:defRPr sz="1600">
                <a:latin typeface="Open Sans"/>
                <a:ea typeface="Open Sans"/>
                <a:cs typeface="Open Sans"/>
                <a:sym typeface="Open Sans"/>
              </a:defRPr>
            </a:pPr>
            <a:r>
              <a:rPr dirty="0"/>
              <a:t>KLÄDER</a:t>
            </a:r>
          </a:p>
          <a:p>
            <a:pPr marL="91440" indent="-91440" defTabSz="365760">
              <a:lnSpc>
                <a:spcPct val="96000"/>
              </a:lnSpc>
              <a:spcBef>
                <a:spcPts val="0"/>
              </a:spcBef>
              <a:buFontTx/>
              <a:buChar char="▪"/>
              <a:defRPr sz="1600">
                <a:latin typeface="Open Sans"/>
                <a:ea typeface="Open Sans"/>
                <a:cs typeface="Open Sans"/>
                <a:sym typeface="Open Sans"/>
              </a:defRPr>
            </a:pPr>
            <a:r>
              <a:rPr dirty="0"/>
              <a:t>EKONOMI</a:t>
            </a:r>
          </a:p>
          <a:p>
            <a:pPr marL="91440" indent="-91440" defTabSz="365760">
              <a:lnSpc>
                <a:spcPct val="96000"/>
              </a:lnSpc>
              <a:spcBef>
                <a:spcPts val="0"/>
              </a:spcBef>
              <a:buFontTx/>
              <a:buChar char="▪"/>
              <a:defRPr sz="1600">
                <a:latin typeface="Open Sans"/>
                <a:ea typeface="Open Sans"/>
                <a:cs typeface="Open Sans"/>
                <a:sym typeface="Open Sans"/>
              </a:defRPr>
            </a:pPr>
            <a:r>
              <a:rPr dirty="0"/>
              <a:t>FÖRSÄLJNINGAR</a:t>
            </a:r>
            <a:br>
              <a:rPr dirty="0"/>
            </a:br>
            <a:r>
              <a:rPr dirty="0"/>
              <a:t>-FÖRENINGSFÖRSÄLJNINGAR</a:t>
            </a:r>
            <a:br>
              <a:rPr dirty="0"/>
            </a:br>
            <a:r>
              <a:rPr dirty="0"/>
              <a:t>-LAGFÖRSÄLJNINGAR?</a:t>
            </a:r>
          </a:p>
          <a:p>
            <a:pPr marL="91440" indent="-91440" defTabSz="365760">
              <a:lnSpc>
                <a:spcPct val="96000"/>
              </a:lnSpc>
              <a:spcBef>
                <a:spcPts val="0"/>
              </a:spcBef>
              <a:buFontTx/>
              <a:buChar char="▪"/>
              <a:defRPr sz="1600">
                <a:latin typeface="Open Sans"/>
                <a:ea typeface="Open Sans"/>
                <a:cs typeface="Open Sans"/>
                <a:sym typeface="Open Sans"/>
              </a:defRPr>
            </a:pPr>
            <a:r>
              <a:rPr dirty="0"/>
              <a:t>ARBETSPASS</a:t>
            </a:r>
          </a:p>
          <a:p>
            <a:pPr marL="91440" indent="-91440" defTabSz="365760">
              <a:lnSpc>
                <a:spcPct val="96000"/>
              </a:lnSpc>
              <a:spcBef>
                <a:spcPts val="0"/>
              </a:spcBef>
              <a:buFontTx/>
              <a:buChar char="▪"/>
              <a:defRPr sz="1600">
                <a:latin typeface="Open Sans"/>
                <a:ea typeface="Open Sans"/>
                <a:cs typeface="Open Sans"/>
                <a:sym typeface="Open Sans"/>
              </a:defRPr>
            </a:pPr>
            <a:r>
              <a:rPr dirty="0"/>
              <a:t>LILLA VM</a:t>
            </a:r>
          </a:p>
          <a:p>
            <a:pPr marL="91440" indent="-91440" defTabSz="365760">
              <a:lnSpc>
                <a:spcPct val="96000"/>
              </a:lnSpc>
              <a:spcBef>
                <a:spcPts val="0"/>
              </a:spcBef>
              <a:buFontTx/>
              <a:buChar char="▪"/>
              <a:defRPr sz="1600">
                <a:latin typeface="Open Sans"/>
                <a:ea typeface="Open Sans"/>
                <a:cs typeface="Open Sans"/>
                <a:sym typeface="Open Sans"/>
              </a:defRPr>
            </a:pPr>
            <a:r>
              <a:rPr dirty="0"/>
              <a:t>SPONSRING</a:t>
            </a:r>
          </a:p>
          <a:p>
            <a:pPr marL="91440" indent="-91440" defTabSz="365760">
              <a:lnSpc>
                <a:spcPct val="96000"/>
              </a:lnSpc>
              <a:spcBef>
                <a:spcPts val="0"/>
              </a:spcBef>
              <a:buFontTx/>
              <a:buChar char="▪"/>
              <a:defRPr sz="1600">
                <a:latin typeface="Open Sans"/>
                <a:ea typeface="Open Sans"/>
                <a:cs typeface="Open Sans"/>
                <a:sym typeface="Open Sans"/>
              </a:defRPr>
            </a:pPr>
            <a:r>
              <a:rPr dirty="0"/>
              <a:t>FÖRÄLDRAGRUPP</a:t>
            </a:r>
          </a:p>
          <a:p>
            <a:pPr marL="91440" indent="-91440" defTabSz="365760">
              <a:lnSpc>
                <a:spcPct val="96000"/>
              </a:lnSpc>
              <a:spcBef>
                <a:spcPts val="0"/>
              </a:spcBef>
              <a:buFontTx/>
              <a:buChar char="▪"/>
              <a:defRPr sz="1600">
                <a:latin typeface="Open Sans"/>
                <a:ea typeface="Open Sans"/>
                <a:cs typeface="Open Sans"/>
                <a:sym typeface="Open Sans"/>
              </a:defRPr>
            </a:pPr>
            <a:r>
              <a:rPr dirty="0"/>
              <a:t>ÖVRIGA FRÅGOR</a:t>
            </a:r>
            <a:br>
              <a:rPr dirty="0"/>
            </a:br>
            <a:endParaRPr sz="2240" dirty="0"/>
          </a:p>
        </p:txBody>
      </p:sp>
      <p:pic>
        <p:nvPicPr>
          <p:cNvPr id="105" name="Bildobjekt 4" descr="Bildobjekt 4"/>
          <p:cNvPicPr>
            <a:picLocks noChangeAspect="1"/>
          </p:cNvPicPr>
          <p:nvPr/>
        </p:nvPicPr>
        <p:blipFill>
          <a:blip r:embed="rId2"/>
          <a:stretch>
            <a:fillRect/>
          </a:stretch>
        </p:blipFill>
        <p:spPr>
          <a:xfrm>
            <a:off x="6325673" y="1981200"/>
            <a:ext cx="4013967" cy="4029075"/>
          </a:xfrm>
          <a:prstGeom prst="rect">
            <a:avLst/>
          </a:prstGeom>
          <a:ln w="12700">
            <a:miter lim="400000"/>
          </a:ln>
        </p:spPr>
      </p:pic>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265" name="Rectangle 9"/>
          <p:cNvSpPr/>
          <p:nvPr/>
        </p:nvSpPr>
        <p:spPr>
          <a:xfrm flipH="1">
            <a:off x="-2" y="-2"/>
            <a:ext cx="12191999" cy="1590744"/>
          </a:xfrm>
          <a:prstGeom prst="rect">
            <a:avLst/>
          </a:prstGeom>
          <a:gradFill>
            <a:gsLst>
              <a:gs pos="0">
                <a:srgbClr val="000000"/>
              </a:gs>
              <a:gs pos="100000">
                <a:srgbClr val="2F5597"/>
              </a:gs>
            </a:gsLst>
            <a:lin ang="8400000"/>
          </a:gradFill>
          <a:ln w="12700">
            <a:miter lim="400000"/>
          </a:ln>
        </p:spPr>
        <p:txBody>
          <a:bodyPr lIns="45719" rIns="45719" anchor="ctr"/>
          <a:lstStyle/>
          <a:p>
            <a:pPr algn="ctr">
              <a:defRPr>
                <a:solidFill>
                  <a:srgbClr val="FFFFFF"/>
                </a:solidFill>
              </a:defRPr>
            </a:pPr>
            <a:endParaRPr/>
          </a:p>
        </p:txBody>
      </p:sp>
      <p:sp>
        <p:nvSpPr>
          <p:cNvPr id="266" name="Rectangle 11"/>
          <p:cNvSpPr/>
          <p:nvPr/>
        </p:nvSpPr>
        <p:spPr>
          <a:xfrm rot="10800000" flipH="1">
            <a:off x="-4" y="-1"/>
            <a:ext cx="8115308" cy="1590743"/>
          </a:xfrm>
          <a:prstGeom prst="rect">
            <a:avLst/>
          </a:prstGeom>
          <a:gradFill>
            <a:gsLst>
              <a:gs pos="20000">
                <a:schemeClr val="accent1">
                  <a:alpha val="0"/>
                </a:schemeClr>
              </a:gs>
              <a:gs pos="100000">
                <a:srgbClr val="203864">
                  <a:alpha val="55000"/>
                </a:srgbClr>
              </a:gs>
            </a:gsLst>
            <a:lin ang="13800000"/>
          </a:gradFill>
          <a:ln w="12700">
            <a:miter lim="400000"/>
          </a:ln>
        </p:spPr>
        <p:txBody>
          <a:bodyPr lIns="45719" rIns="45719" anchor="ctr"/>
          <a:lstStyle/>
          <a:p>
            <a:pPr algn="ctr">
              <a:defRPr>
                <a:solidFill>
                  <a:srgbClr val="FFFFFF"/>
                </a:solidFill>
              </a:defRPr>
            </a:pPr>
            <a:endParaRPr/>
          </a:p>
        </p:txBody>
      </p:sp>
      <p:sp>
        <p:nvSpPr>
          <p:cNvPr id="267" name="Rectangle 13"/>
          <p:cNvSpPr/>
          <p:nvPr/>
        </p:nvSpPr>
        <p:spPr>
          <a:xfrm flipH="1">
            <a:off x="8115299" y="-2"/>
            <a:ext cx="4076699" cy="1590744"/>
          </a:xfrm>
          <a:prstGeom prst="rect">
            <a:avLst/>
          </a:prstGeom>
          <a:gradFill>
            <a:gsLst>
              <a:gs pos="0">
                <a:schemeClr val="accent1">
                  <a:alpha val="66000"/>
                </a:schemeClr>
              </a:gs>
              <a:gs pos="100000">
                <a:srgbClr val="000000">
                  <a:alpha val="30000"/>
                </a:srgbClr>
              </a:gs>
            </a:gsLst>
            <a:lin ang="13200000"/>
          </a:gradFill>
          <a:ln w="12700">
            <a:miter lim="400000"/>
          </a:ln>
        </p:spPr>
        <p:txBody>
          <a:bodyPr lIns="45719" rIns="45719" anchor="ctr"/>
          <a:lstStyle/>
          <a:p>
            <a:pPr algn="ctr">
              <a:defRPr>
                <a:solidFill>
                  <a:srgbClr val="FFFFFF"/>
                </a:solidFill>
              </a:defRPr>
            </a:pPr>
            <a:endParaRPr/>
          </a:p>
        </p:txBody>
      </p:sp>
      <p:sp>
        <p:nvSpPr>
          <p:cNvPr id="268" name="Rectangle 15"/>
          <p:cNvSpPr/>
          <p:nvPr/>
        </p:nvSpPr>
        <p:spPr>
          <a:xfrm>
            <a:off x="459350" y="-2"/>
            <a:ext cx="11732646" cy="1597435"/>
          </a:xfrm>
          <a:prstGeom prst="rect">
            <a:avLst/>
          </a:prstGeom>
          <a:gradFill>
            <a:gsLst>
              <a:gs pos="50000">
                <a:srgbClr val="000000">
                  <a:alpha val="0"/>
                </a:srgbClr>
              </a:gs>
              <a:gs pos="99000">
                <a:srgbClr val="203864">
                  <a:alpha val="52000"/>
                </a:srgbClr>
              </a:gs>
            </a:gsLst>
            <a:lin ang="16800000"/>
          </a:gradFill>
          <a:ln w="12700">
            <a:miter lim="400000"/>
          </a:ln>
        </p:spPr>
        <p:txBody>
          <a:bodyPr lIns="45719" rIns="45719" anchor="ctr"/>
          <a:lstStyle/>
          <a:p>
            <a:pPr algn="ctr">
              <a:defRPr>
                <a:solidFill>
                  <a:srgbClr val="FFFFFF"/>
                </a:solidFill>
              </a:defRPr>
            </a:pPr>
            <a:endParaRPr/>
          </a:p>
        </p:txBody>
      </p:sp>
      <p:sp>
        <p:nvSpPr>
          <p:cNvPr id="269" name="Rubrik 1"/>
          <p:cNvSpPr txBox="1">
            <a:spLocks noGrp="1"/>
          </p:cNvSpPr>
          <p:nvPr>
            <p:ph type="title"/>
          </p:nvPr>
        </p:nvSpPr>
        <p:spPr>
          <a:xfrm>
            <a:off x="459345" y="278535"/>
            <a:ext cx="9895952" cy="1033669"/>
          </a:xfrm>
          <a:prstGeom prst="rect">
            <a:avLst/>
          </a:prstGeom>
        </p:spPr>
        <p:txBody>
          <a:bodyPr/>
          <a:lstStyle>
            <a:lvl1pPr>
              <a:defRPr sz="4000">
                <a:solidFill>
                  <a:srgbClr val="FFFFFF"/>
                </a:solidFill>
                <a:latin typeface="Open Sans"/>
                <a:ea typeface="Open Sans"/>
                <a:cs typeface="Open Sans"/>
                <a:sym typeface="Open Sans"/>
              </a:defRPr>
            </a:lvl1pPr>
          </a:lstStyle>
          <a:p>
            <a:r>
              <a:rPr dirty="0"/>
              <a:t>FÖRÄLDRAMÖTE,</a:t>
            </a:r>
            <a:r>
              <a:rPr lang="sv-SE" dirty="0"/>
              <a:t> 25 MARS</a:t>
            </a:r>
            <a:r>
              <a:rPr dirty="0"/>
              <a:t> 18.</a:t>
            </a:r>
            <a:r>
              <a:rPr lang="sv-SE" dirty="0"/>
              <a:t>00</a:t>
            </a:r>
            <a:endParaRPr dirty="0"/>
          </a:p>
        </p:txBody>
      </p:sp>
      <p:pic>
        <p:nvPicPr>
          <p:cNvPr id="270" name="Bildobjekt 4" descr="Bildobjekt 4"/>
          <p:cNvPicPr>
            <a:picLocks noChangeAspect="1"/>
          </p:cNvPicPr>
          <p:nvPr/>
        </p:nvPicPr>
        <p:blipFill>
          <a:blip r:embed="rId2"/>
          <a:stretch>
            <a:fillRect/>
          </a:stretch>
        </p:blipFill>
        <p:spPr>
          <a:xfrm>
            <a:off x="10375527" y="193086"/>
            <a:ext cx="1200049" cy="1204568"/>
          </a:xfrm>
          <a:prstGeom prst="rect">
            <a:avLst/>
          </a:prstGeom>
          <a:ln w="12700">
            <a:miter lim="400000"/>
          </a:ln>
        </p:spPr>
      </p:pic>
      <p:sp>
        <p:nvSpPr>
          <p:cNvPr id="271" name="Övriga frågor?"/>
          <p:cNvSpPr txBox="1"/>
          <p:nvPr/>
        </p:nvSpPr>
        <p:spPr>
          <a:xfrm>
            <a:off x="4835947" y="3175528"/>
            <a:ext cx="2520106" cy="5069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3300"/>
            </a:lvl1pPr>
          </a:lstStyle>
          <a:p>
            <a:r>
              <a:t>Övriga frågor?</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119" name="Rectangle 9"/>
          <p:cNvSpPr/>
          <p:nvPr/>
        </p:nvSpPr>
        <p:spPr>
          <a:xfrm flipH="1">
            <a:off x="-2" y="-2"/>
            <a:ext cx="12191999" cy="1590744"/>
          </a:xfrm>
          <a:prstGeom prst="rect">
            <a:avLst/>
          </a:prstGeom>
          <a:gradFill>
            <a:gsLst>
              <a:gs pos="0">
                <a:srgbClr val="000000"/>
              </a:gs>
              <a:gs pos="100000">
                <a:srgbClr val="2F5597"/>
              </a:gs>
            </a:gsLst>
            <a:lin ang="8400000"/>
          </a:gradFill>
          <a:ln w="12700">
            <a:miter lim="400000"/>
          </a:ln>
        </p:spPr>
        <p:txBody>
          <a:bodyPr lIns="45719" rIns="45719" anchor="ctr"/>
          <a:lstStyle/>
          <a:p>
            <a:pPr algn="ctr">
              <a:defRPr>
                <a:solidFill>
                  <a:srgbClr val="FFFFFF"/>
                </a:solidFill>
              </a:defRPr>
            </a:pPr>
            <a:endParaRPr/>
          </a:p>
        </p:txBody>
      </p:sp>
      <p:sp>
        <p:nvSpPr>
          <p:cNvPr id="120" name="Rectangle 11"/>
          <p:cNvSpPr/>
          <p:nvPr/>
        </p:nvSpPr>
        <p:spPr>
          <a:xfrm rot="10800000" flipH="1">
            <a:off x="-4" y="-1"/>
            <a:ext cx="8115308" cy="1590743"/>
          </a:xfrm>
          <a:prstGeom prst="rect">
            <a:avLst/>
          </a:prstGeom>
          <a:gradFill>
            <a:gsLst>
              <a:gs pos="20000">
                <a:schemeClr val="accent1">
                  <a:alpha val="0"/>
                </a:schemeClr>
              </a:gs>
              <a:gs pos="100000">
                <a:srgbClr val="203864">
                  <a:alpha val="55000"/>
                </a:srgbClr>
              </a:gs>
            </a:gsLst>
            <a:lin ang="13800000"/>
          </a:gradFill>
          <a:ln w="12700">
            <a:miter lim="400000"/>
          </a:ln>
        </p:spPr>
        <p:txBody>
          <a:bodyPr lIns="45719" rIns="45719" anchor="ctr"/>
          <a:lstStyle/>
          <a:p>
            <a:pPr algn="ctr">
              <a:defRPr>
                <a:solidFill>
                  <a:srgbClr val="FFFFFF"/>
                </a:solidFill>
              </a:defRPr>
            </a:pPr>
            <a:endParaRPr/>
          </a:p>
        </p:txBody>
      </p:sp>
      <p:sp>
        <p:nvSpPr>
          <p:cNvPr id="121" name="Rectangle 13"/>
          <p:cNvSpPr/>
          <p:nvPr/>
        </p:nvSpPr>
        <p:spPr>
          <a:xfrm flipH="1">
            <a:off x="8115299" y="-2"/>
            <a:ext cx="4076699" cy="1590744"/>
          </a:xfrm>
          <a:prstGeom prst="rect">
            <a:avLst/>
          </a:prstGeom>
          <a:gradFill>
            <a:gsLst>
              <a:gs pos="0">
                <a:schemeClr val="accent1">
                  <a:alpha val="66000"/>
                </a:schemeClr>
              </a:gs>
              <a:gs pos="100000">
                <a:srgbClr val="000000">
                  <a:alpha val="30000"/>
                </a:srgbClr>
              </a:gs>
            </a:gsLst>
            <a:lin ang="13200000"/>
          </a:gradFill>
          <a:ln w="12700">
            <a:miter lim="400000"/>
          </a:ln>
        </p:spPr>
        <p:txBody>
          <a:bodyPr lIns="45719" rIns="45719" anchor="ctr"/>
          <a:lstStyle/>
          <a:p>
            <a:pPr algn="ctr">
              <a:defRPr>
                <a:solidFill>
                  <a:srgbClr val="FFFFFF"/>
                </a:solidFill>
              </a:defRPr>
            </a:pPr>
            <a:endParaRPr/>
          </a:p>
        </p:txBody>
      </p:sp>
      <p:sp>
        <p:nvSpPr>
          <p:cNvPr id="122" name="Rectangle 15"/>
          <p:cNvSpPr/>
          <p:nvPr/>
        </p:nvSpPr>
        <p:spPr>
          <a:xfrm>
            <a:off x="459350" y="-2"/>
            <a:ext cx="11732646" cy="1597435"/>
          </a:xfrm>
          <a:prstGeom prst="rect">
            <a:avLst/>
          </a:prstGeom>
          <a:gradFill>
            <a:gsLst>
              <a:gs pos="50000">
                <a:srgbClr val="000000">
                  <a:alpha val="0"/>
                </a:srgbClr>
              </a:gs>
              <a:gs pos="99000">
                <a:srgbClr val="203864">
                  <a:alpha val="52000"/>
                </a:srgbClr>
              </a:gs>
            </a:gsLst>
            <a:lin ang="16800000"/>
          </a:gradFill>
          <a:ln w="12700">
            <a:miter lim="400000"/>
          </a:ln>
        </p:spPr>
        <p:txBody>
          <a:bodyPr lIns="45719" rIns="45719" anchor="ctr"/>
          <a:lstStyle/>
          <a:p>
            <a:pPr algn="ctr">
              <a:defRPr>
                <a:solidFill>
                  <a:srgbClr val="FFFFFF"/>
                </a:solidFill>
              </a:defRPr>
            </a:pPr>
            <a:endParaRPr/>
          </a:p>
        </p:txBody>
      </p:sp>
      <p:sp>
        <p:nvSpPr>
          <p:cNvPr id="123" name="Rubrik 1"/>
          <p:cNvSpPr txBox="1">
            <a:spLocks noGrp="1"/>
          </p:cNvSpPr>
          <p:nvPr>
            <p:ph type="title"/>
          </p:nvPr>
        </p:nvSpPr>
        <p:spPr>
          <a:xfrm>
            <a:off x="459345" y="278535"/>
            <a:ext cx="9895952" cy="1033669"/>
          </a:xfrm>
          <a:prstGeom prst="rect">
            <a:avLst/>
          </a:prstGeom>
        </p:spPr>
        <p:txBody>
          <a:bodyPr/>
          <a:lstStyle>
            <a:lvl1pPr>
              <a:defRPr sz="4000">
                <a:solidFill>
                  <a:srgbClr val="FFFFFF"/>
                </a:solidFill>
                <a:latin typeface="Open Sans"/>
                <a:ea typeface="Open Sans"/>
                <a:cs typeface="Open Sans"/>
                <a:sym typeface="Open Sans"/>
              </a:defRPr>
            </a:lvl1pPr>
          </a:lstStyle>
          <a:p>
            <a:r>
              <a:rPr dirty="0"/>
              <a:t>FÖRÄLDRAMÖTE, </a:t>
            </a:r>
            <a:r>
              <a:rPr lang="sv-SE" dirty="0"/>
              <a:t>25</a:t>
            </a:r>
            <a:r>
              <a:rPr dirty="0"/>
              <a:t> </a:t>
            </a:r>
            <a:r>
              <a:rPr lang="sv-SE" dirty="0"/>
              <a:t>MARS</a:t>
            </a:r>
            <a:r>
              <a:rPr dirty="0"/>
              <a:t> 18.</a:t>
            </a:r>
            <a:r>
              <a:rPr lang="sv-SE" dirty="0"/>
              <a:t>00</a:t>
            </a:r>
            <a:endParaRPr dirty="0"/>
          </a:p>
        </p:txBody>
      </p:sp>
      <p:pic>
        <p:nvPicPr>
          <p:cNvPr id="124" name="Bildobjekt 4" descr="Bildobjekt 4"/>
          <p:cNvPicPr>
            <a:picLocks noChangeAspect="1"/>
          </p:cNvPicPr>
          <p:nvPr/>
        </p:nvPicPr>
        <p:blipFill>
          <a:blip r:embed="rId2"/>
          <a:stretch>
            <a:fillRect/>
          </a:stretch>
        </p:blipFill>
        <p:spPr>
          <a:xfrm>
            <a:off x="10375527" y="193086"/>
            <a:ext cx="1200049" cy="1204568"/>
          </a:xfrm>
          <a:prstGeom prst="rect">
            <a:avLst/>
          </a:prstGeom>
          <a:ln w="12700">
            <a:miter lim="400000"/>
          </a:ln>
        </p:spPr>
      </p:pic>
      <p:sp>
        <p:nvSpPr>
          <p:cNvPr id="125" name="Laget…"/>
          <p:cNvSpPr txBox="1"/>
          <p:nvPr/>
        </p:nvSpPr>
        <p:spPr>
          <a:xfrm>
            <a:off x="3832107" y="2290711"/>
            <a:ext cx="5888558" cy="327782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2300" b="1"/>
            </a:pPr>
            <a:r>
              <a:rPr dirty="0" err="1"/>
              <a:t>Laget</a:t>
            </a:r>
            <a:endParaRPr dirty="0"/>
          </a:p>
          <a:p>
            <a:pPr>
              <a:defRPr sz="2300"/>
            </a:pPr>
            <a:endParaRPr dirty="0"/>
          </a:p>
          <a:p>
            <a:pPr>
              <a:defRPr sz="2300"/>
            </a:pPr>
            <a:r>
              <a:rPr lang="sv-SE" dirty="0"/>
              <a:t>I dagsläget </a:t>
            </a:r>
            <a:r>
              <a:rPr dirty="0"/>
              <a:t>1</a:t>
            </a:r>
            <a:r>
              <a:rPr lang="sv-SE" dirty="0"/>
              <a:t>3</a:t>
            </a:r>
            <a:r>
              <a:rPr dirty="0"/>
              <a:t> </a:t>
            </a:r>
            <a:r>
              <a:rPr dirty="0" err="1"/>
              <a:t>spelare</a:t>
            </a:r>
            <a:r>
              <a:rPr dirty="0"/>
              <a:t> </a:t>
            </a:r>
          </a:p>
          <a:p>
            <a:pPr>
              <a:defRPr sz="2300"/>
            </a:pPr>
            <a:endParaRPr dirty="0"/>
          </a:p>
          <a:p>
            <a:pPr>
              <a:defRPr sz="2300"/>
            </a:pPr>
            <a:br>
              <a:rPr dirty="0"/>
            </a:br>
            <a:r>
              <a:rPr dirty="0" err="1"/>
              <a:t>Tränare</a:t>
            </a:r>
            <a:r>
              <a:rPr lang="sv-SE" dirty="0"/>
              <a:t>/Lagledare</a:t>
            </a:r>
            <a:r>
              <a:rPr dirty="0"/>
              <a:t>: </a:t>
            </a:r>
            <a:r>
              <a:rPr lang="sv-SE" dirty="0"/>
              <a:t>Mikael </a:t>
            </a:r>
            <a:r>
              <a:rPr lang="sv-SE" dirty="0" err="1"/>
              <a:t>Nyhlen</a:t>
            </a:r>
            <a:r>
              <a:rPr dirty="0"/>
              <a:t>, </a:t>
            </a:r>
            <a:endParaRPr lang="sv-SE" dirty="0"/>
          </a:p>
          <a:p>
            <a:pPr>
              <a:defRPr sz="2300"/>
            </a:pPr>
            <a:r>
              <a:rPr lang="sv-SE" dirty="0"/>
              <a:t>Sebastian Andersson</a:t>
            </a:r>
            <a:endParaRPr dirty="0"/>
          </a:p>
          <a:p>
            <a:pPr>
              <a:defRPr sz="2300"/>
            </a:pPr>
            <a:endParaRPr dirty="0"/>
          </a:p>
          <a:p>
            <a:pPr>
              <a:defRPr sz="2300"/>
            </a:pPr>
            <a:r>
              <a:rPr lang="sv-SE" dirty="0"/>
              <a:t>Ledare: Mattias </a:t>
            </a:r>
            <a:r>
              <a:rPr lang="sv-SE" dirty="0" err="1"/>
              <a:t>Tynnemark</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7"/>
          <p:cNvSpPr/>
          <p:nvPr/>
        </p:nvSpPr>
        <p:spPr>
          <a:xfrm>
            <a:off x="-688679" y="-1"/>
            <a:ext cx="12192001" cy="6858001"/>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128" name="Rectangle 9"/>
          <p:cNvSpPr/>
          <p:nvPr/>
        </p:nvSpPr>
        <p:spPr>
          <a:xfrm flipH="1">
            <a:off x="-2" y="-2"/>
            <a:ext cx="12191999" cy="1590744"/>
          </a:xfrm>
          <a:prstGeom prst="rect">
            <a:avLst/>
          </a:prstGeom>
          <a:gradFill>
            <a:gsLst>
              <a:gs pos="0">
                <a:srgbClr val="000000"/>
              </a:gs>
              <a:gs pos="100000">
                <a:srgbClr val="2F5597"/>
              </a:gs>
            </a:gsLst>
            <a:lin ang="8400000"/>
          </a:gradFill>
          <a:ln w="12700">
            <a:miter lim="400000"/>
          </a:ln>
        </p:spPr>
        <p:txBody>
          <a:bodyPr lIns="45719" rIns="45719" anchor="ctr"/>
          <a:lstStyle/>
          <a:p>
            <a:pPr algn="ctr">
              <a:defRPr>
                <a:solidFill>
                  <a:srgbClr val="FFFFFF"/>
                </a:solidFill>
              </a:defRPr>
            </a:pPr>
            <a:endParaRPr/>
          </a:p>
        </p:txBody>
      </p:sp>
      <p:sp>
        <p:nvSpPr>
          <p:cNvPr id="129" name="Rectangle 11"/>
          <p:cNvSpPr/>
          <p:nvPr/>
        </p:nvSpPr>
        <p:spPr>
          <a:xfrm rot="10800000" flipH="1">
            <a:off x="-4" y="-1"/>
            <a:ext cx="8115308" cy="1590743"/>
          </a:xfrm>
          <a:prstGeom prst="rect">
            <a:avLst/>
          </a:prstGeom>
          <a:gradFill>
            <a:gsLst>
              <a:gs pos="20000">
                <a:schemeClr val="accent1">
                  <a:alpha val="0"/>
                </a:schemeClr>
              </a:gs>
              <a:gs pos="100000">
                <a:srgbClr val="203864">
                  <a:alpha val="55000"/>
                </a:srgbClr>
              </a:gs>
            </a:gsLst>
            <a:lin ang="13800000"/>
          </a:gradFill>
          <a:ln w="12700">
            <a:miter lim="400000"/>
          </a:ln>
        </p:spPr>
        <p:txBody>
          <a:bodyPr lIns="45719" rIns="45719" anchor="ctr"/>
          <a:lstStyle/>
          <a:p>
            <a:pPr algn="ctr">
              <a:defRPr>
                <a:solidFill>
                  <a:srgbClr val="FFFFFF"/>
                </a:solidFill>
              </a:defRPr>
            </a:pPr>
            <a:endParaRPr/>
          </a:p>
        </p:txBody>
      </p:sp>
      <p:sp>
        <p:nvSpPr>
          <p:cNvPr id="130" name="Rectangle 13"/>
          <p:cNvSpPr/>
          <p:nvPr/>
        </p:nvSpPr>
        <p:spPr>
          <a:xfrm flipH="1">
            <a:off x="8115299" y="-2"/>
            <a:ext cx="4076699" cy="1590744"/>
          </a:xfrm>
          <a:prstGeom prst="rect">
            <a:avLst/>
          </a:prstGeom>
          <a:gradFill>
            <a:gsLst>
              <a:gs pos="0">
                <a:schemeClr val="accent1">
                  <a:alpha val="66000"/>
                </a:schemeClr>
              </a:gs>
              <a:gs pos="100000">
                <a:srgbClr val="000000">
                  <a:alpha val="30000"/>
                </a:srgbClr>
              </a:gs>
            </a:gsLst>
            <a:lin ang="13200000"/>
          </a:gradFill>
          <a:ln w="12700">
            <a:miter lim="400000"/>
          </a:ln>
        </p:spPr>
        <p:txBody>
          <a:bodyPr lIns="45719" rIns="45719" anchor="ctr"/>
          <a:lstStyle/>
          <a:p>
            <a:pPr algn="ctr">
              <a:defRPr>
                <a:solidFill>
                  <a:srgbClr val="FFFFFF"/>
                </a:solidFill>
              </a:defRPr>
            </a:pPr>
            <a:endParaRPr/>
          </a:p>
        </p:txBody>
      </p:sp>
      <p:sp>
        <p:nvSpPr>
          <p:cNvPr id="131" name="Rectangle 15"/>
          <p:cNvSpPr/>
          <p:nvPr/>
        </p:nvSpPr>
        <p:spPr>
          <a:xfrm>
            <a:off x="459350" y="-2"/>
            <a:ext cx="11732646" cy="1597435"/>
          </a:xfrm>
          <a:prstGeom prst="rect">
            <a:avLst/>
          </a:prstGeom>
          <a:gradFill>
            <a:gsLst>
              <a:gs pos="50000">
                <a:srgbClr val="000000">
                  <a:alpha val="0"/>
                </a:srgbClr>
              </a:gs>
              <a:gs pos="99000">
                <a:srgbClr val="203864">
                  <a:alpha val="52000"/>
                </a:srgbClr>
              </a:gs>
            </a:gsLst>
            <a:lin ang="16800000"/>
          </a:gradFill>
          <a:ln w="12700">
            <a:miter lim="400000"/>
          </a:ln>
        </p:spPr>
        <p:txBody>
          <a:bodyPr lIns="45719" rIns="45719" anchor="ctr"/>
          <a:lstStyle/>
          <a:p>
            <a:pPr algn="ctr">
              <a:defRPr>
                <a:solidFill>
                  <a:srgbClr val="FFFFFF"/>
                </a:solidFill>
              </a:defRPr>
            </a:pPr>
            <a:endParaRPr/>
          </a:p>
        </p:txBody>
      </p:sp>
      <p:sp>
        <p:nvSpPr>
          <p:cNvPr id="132" name="Rubrik 1"/>
          <p:cNvSpPr txBox="1">
            <a:spLocks noGrp="1"/>
          </p:cNvSpPr>
          <p:nvPr>
            <p:ph type="title"/>
          </p:nvPr>
        </p:nvSpPr>
        <p:spPr>
          <a:xfrm>
            <a:off x="459345" y="278535"/>
            <a:ext cx="9895952" cy="1033669"/>
          </a:xfrm>
          <a:prstGeom prst="rect">
            <a:avLst/>
          </a:prstGeom>
        </p:spPr>
        <p:txBody>
          <a:bodyPr/>
          <a:lstStyle>
            <a:lvl1pPr>
              <a:defRPr sz="4000">
                <a:solidFill>
                  <a:srgbClr val="FFFFFF"/>
                </a:solidFill>
                <a:latin typeface="Open Sans"/>
                <a:ea typeface="Open Sans"/>
                <a:cs typeface="Open Sans"/>
                <a:sym typeface="Open Sans"/>
              </a:defRPr>
            </a:lvl1pPr>
          </a:lstStyle>
          <a:p>
            <a:r>
              <a:rPr dirty="0"/>
              <a:t>FÖRÄLDRAMÖTE, </a:t>
            </a:r>
            <a:r>
              <a:rPr lang="sv-SE" dirty="0"/>
              <a:t>25</a:t>
            </a:r>
            <a:r>
              <a:rPr dirty="0"/>
              <a:t> </a:t>
            </a:r>
            <a:r>
              <a:rPr lang="sv-SE" dirty="0"/>
              <a:t>MARS</a:t>
            </a:r>
            <a:r>
              <a:rPr dirty="0"/>
              <a:t> 18.</a:t>
            </a:r>
            <a:r>
              <a:rPr lang="sv-SE" dirty="0"/>
              <a:t>00</a:t>
            </a:r>
            <a:endParaRPr dirty="0"/>
          </a:p>
        </p:txBody>
      </p:sp>
      <p:pic>
        <p:nvPicPr>
          <p:cNvPr id="133" name="Bildobjekt 4" descr="Bildobjekt 4"/>
          <p:cNvPicPr>
            <a:picLocks noChangeAspect="1"/>
          </p:cNvPicPr>
          <p:nvPr/>
        </p:nvPicPr>
        <p:blipFill>
          <a:blip r:embed="rId2"/>
          <a:stretch>
            <a:fillRect/>
          </a:stretch>
        </p:blipFill>
        <p:spPr>
          <a:xfrm>
            <a:off x="10375527" y="193086"/>
            <a:ext cx="1200049" cy="1204568"/>
          </a:xfrm>
          <a:prstGeom prst="rect">
            <a:avLst/>
          </a:prstGeom>
          <a:ln w="12700">
            <a:miter lim="400000"/>
          </a:ln>
        </p:spPr>
      </p:pic>
      <p:sp>
        <p:nvSpPr>
          <p:cNvPr id="134" name="LAGKAMRAT…"/>
          <p:cNvSpPr txBox="1"/>
          <p:nvPr/>
        </p:nvSpPr>
        <p:spPr>
          <a:xfrm>
            <a:off x="2727901" y="2387557"/>
            <a:ext cx="7195544" cy="30162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ctr" defTabSz="457200">
              <a:defRPr sz="1900">
                <a:uFill>
                  <a:solidFill>
                    <a:srgbClr val="000000"/>
                  </a:solidFill>
                </a:uFill>
                <a:latin typeface="Arial"/>
                <a:ea typeface="Arial"/>
                <a:cs typeface="Arial"/>
                <a:sym typeface="Arial"/>
              </a:defRPr>
            </a:pPr>
            <a:r>
              <a:rPr b="1" dirty="0">
                <a:latin typeface="+mj-lt"/>
                <a:ea typeface="+mj-ea"/>
                <a:cs typeface="+mj-cs"/>
                <a:sym typeface="Calibri"/>
              </a:rPr>
              <a:t>LAGKAMRAT</a:t>
            </a:r>
          </a:p>
          <a:p>
            <a:pPr algn="ctr" defTabSz="457200">
              <a:defRPr sz="1900">
                <a:uFill>
                  <a:solidFill>
                    <a:srgbClr val="000000"/>
                  </a:solidFill>
                </a:uFill>
                <a:latin typeface="Arial"/>
                <a:ea typeface="Arial"/>
                <a:cs typeface="Arial"/>
                <a:sym typeface="Arial"/>
              </a:defRPr>
            </a:pPr>
            <a:endParaRPr b="1" dirty="0">
              <a:latin typeface="+mj-lt"/>
              <a:ea typeface="+mj-ea"/>
              <a:cs typeface="+mj-cs"/>
              <a:sym typeface="Calibri"/>
            </a:endParaRPr>
          </a:p>
          <a:p>
            <a:pPr algn="ctr" defTabSz="457200">
              <a:defRPr sz="1900">
                <a:uFill>
                  <a:solidFill>
                    <a:srgbClr val="000000"/>
                  </a:solidFill>
                </a:uFill>
                <a:latin typeface="Arial"/>
                <a:ea typeface="Arial"/>
                <a:cs typeface="Arial"/>
                <a:sym typeface="Arial"/>
              </a:defRPr>
            </a:pPr>
            <a:r>
              <a:rPr lang="sv-SE" dirty="0">
                <a:latin typeface="+mj-lt"/>
                <a:ea typeface="+mj-ea"/>
                <a:cs typeface="+mj-cs"/>
                <a:sym typeface="Calibri"/>
              </a:rPr>
              <a:t>Vi lyssnar på både tränare och lagkamrater. </a:t>
            </a:r>
          </a:p>
          <a:p>
            <a:pPr algn="ctr" defTabSz="457200">
              <a:defRPr sz="1900">
                <a:uFill>
                  <a:solidFill>
                    <a:srgbClr val="000000"/>
                  </a:solidFill>
                </a:uFill>
                <a:latin typeface="Arial"/>
                <a:ea typeface="Arial"/>
                <a:cs typeface="Arial"/>
                <a:sym typeface="Arial"/>
              </a:defRPr>
            </a:pPr>
            <a:r>
              <a:rPr lang="sv-SE" dirty="0">
                <a:latin typeface="+mj-lt"/>
                <a:ea typeface="+mj-ea"/>
                <a:cs typeface="+mj-cs"/>
                <a:sym typeface="Calibri"/>
              </a:rPr>
              <a:t>Vi hjälper varandra både på träning och match, om med eller motspelare gör sig illa så kollar vi så att det gått bra.</a:t>
            </a:r>
          </a:p>
          <a:p>
            <a:pPr algn="ctr" defTabSz="457200">
              <a:defRPr sz="1900">
                <a:uFill>
                  <a:solidFill>
                    <a:srgbClr val="000000"/>
                  </a:solidFill>
                </a:uFill>
                <a:latin typeface="Arial"/>
                <a:ea typeface="Arial"/>
                <a:cs typeface="Arial"/>
                <a:sym typeface="Arial"/>
              </a:defRPr>
            </a:pPr>
            <a:r>
              <a:rPr dirty="0">
                <a:latin typeface="+mj-lt"/>
                <a:ea typeface="+mj-ea"/>
                <a:cs typeface="+mj-cs"/>
                <a:sym typeface="Calibri"/>
              </a:rPr>
              <a:t>Vi </a:t>
            </a:r>
            <a:r>
              <a:rPr dirty="0" err="1">
                <a:latin typeface="+mj-lt"/>
                <a:ea typeface="+mj-ea"/>
                <a:cs typeface="+mj-cs"/>
                <a:sym typeface="Calibri"/>
              </a:rPr>
              <a:t>kommer</a:t>
            </a:r>
            <a:r>
              <a:rPr dirty="0">
                <a:latin typeface="+mj-lt"/>
                <a:ea typeface="+mj-ea"/>
                <a:cs typeface="+mj-cs"/>
                <a:sym typeface="Calibri"/>
              </a:rPr>
              <a:t> </a:t>
            </a:r>
            <a:r>
              <a:rPr dirty="0" err="1">
                <a:latin typeface="+mj-lt"/>
                <a:ea typeface="+mj-ea"/>
                <a:cs typeface="+mj-cs"/>
                <a:sym typeface="Calibri"/>
              </a:rPr>
              <a:t>inte</a:t>
            </a:r>
            <a:r>
              <a:rPr dirty="0">
                <a:latin typeface="+mj-lt"/>
                <a:ea typeface="+mj-ea"/>
                <a:cs typeface="+mj-cs"/>
                <a:sym typeface="Calibri"/>
              </a:rPr>
              <a:t> </a:t>
            </a:r>
            <a:r>
              <a:rPr dirty="0" err="1">
                <a:latin typeface="+mj-lt"/>
                <a:ea typeface="+mj-ea"/>
                <a:cs typeface="+mj-cs"/>
                <a:sym typeface="Calibri"/>
              </a:rPr>
              <a:t>acceptera</a:t>
            </a:r>
            <a:r>
              <a:rPr dirty="0">
                <a:latin typeface="+mj-lt"/>
                <a:ea typeface="+mj-ea"/>
                <a:cs typeface="+mj-cs"/>
                <a:sym typeface="Calibri"/>
              </a:rPr>
              <a:t> </a:t>
            </a:r>
            <a:r>
              <a:rPr dirty="0" err="1">
                <a:latin typeface="+mj-lt"/>
                <a:ea typeface="+mj-ea"/>
                <a:cs typeface="+mj-cs"/>
                <a:sym typeface="Calibri"/>
              </a:rPr>
              <a:t>fula</a:t>
            </a:r>
            <a:r>
              <a:rPr dirty="0">
                <a:latin typeface="+mj-lt"/>
                <a:ea typeface="+mj-ea"/>
                <a:cs typeface="+mj-cs"/>
                <a:sym typeface="Calibri"/>
              </a:rPr>
              <a:t> </a:t>
            </a:r>
            <a:r>
              <a:rPr dirty="0" err="1">
                <a:latin typeface="+mj-lt"/>
                <a:ea typeface="+mj-ea"/>
                <a:cs typeface="+mj-cs"/>
                <a:sym typeface="Calibri"/>
              </a:rPr>
              <a:t>ord</a:t>
            </a:r>
            <a:r>
              <a:rPr dirty="0">
                <a:latin typeface="+mj-lt"/>
                <a:ea typeface="+mj-ea"/>
                <a:cs typeface="+mj-cs"/>
                <a:sym typeface="Calibri"/>
              </a:rPr>
              <a:t> </a:t>
            </a:r>
            <a:r>
              <a:rPr dirty="0" err="1">
                <a:latin typeface="+mj-lt"/>
                <a:ea typeface="+mj-ea"/>
                <a:cs typeface="+mj-cs"/>
                <a:sym typeface="Calibri"/>
              </a:rPr>
              <a:t>på</a:t>
            </a:r>
            <a:r>
              <a:rPr dirty="0">
                <a:latin typeface="+mj-lt"/>
                <a:ea typeface="+mj-ea"/>
                <a:cs typeface="+mj-cs"/>
                <a:sym typeface="Calibri"/>
              </a:rPr>
              <a:t> </a:t>
            </a:r>
            <a:r>
              <a:rPr dirty="0" err="1">
                <a:latin typeface="+mj-lt"/>
                <a:ea typeface="+mj-ea"/>
                <a:cs typeface="+mj-cs"/>
                <a:sym typeface="Calibri"/>
              </a:rPr>
              <a:t>eller</a:t>
            </a:r>
            <a:r>
              <a:rPr dirty="0">
                <a:latin typeface="+mj-lt"/>
                <a:ea typeface="+mj-ea"/>
                <a:cs typeface="+mj-cs"/>
                <a:sym typeface="Calibri"/>
              </a:rPr>
              <a:t> </a:t>
            </a:r>
            <a:r>
              <a:rPr dirty="0" err="1">
                <a:latin typeface="+mj-lt"/>
                <a:ea typeface="+mj-ea"/>
                <a:cs typeface="+mj-cs"/>
                <a:sym typeface="Calibri"/>
              </a:rPr>
              <a:t>utanför</a:t>
            </a:r>
            <a:r>
              <a:rPr dirty="0">
                <a:latin typeface="+mj-lt"/>
                <a:ea typeface="+mj-ea"/>
                <a:cs typeface="+mj-cs"/>
                <a:sym typeface="Calibri"/>
              </a:rPr>
              <a:t> </a:t>
            </a:r>
            <a:r>
              <a:rPr dirty="0" err="1">
                <a:latin typeface="+mj-lt"/>
                <a:ea typeface="+mj-ea"/>
                <a:cs typeface="+mj-cs"/>
                <a:sym typeface="Calibri"/>
              </a:rPr>
              <a:t>fotbollsplan</a:t>
            </a:r>
            <a:r>
              <a:rPr dirty="0">
                <a:latin typeface="+mj-lt"/>
                <a:ea typeface="+mj-ea"/>
                <a:cs typeface="+mj-cs"/>
                <a:sym typeface="Calibri"/>
              </a:rPr>
              <a:t> om </a:t>
            </a:r>
            <a:r>
              <a:rPr dirty="0" err="1">
                <a:latin typeface="+mj-lt"/>
                <a:ea typeface="+mj-ea"/>
                <a:cs typeface="+mj-cs"/>
                <a:sym typeface="Calibri"/>
              </a:rPr>
              <a:t>varandra</a:t>
            </a:r>
            <a:r>
              <a:rPr dirty="0">
                <a:latin typeface="+mj-lt"/>
                <a:ea typeface="+mj-ea"/>
                <a:cs typeface="+mj-cs"/>
                <a:sym typeface="Calibri"/>
              </a:rPr>
              <a:t>.</a:t>
            </a:r>
            <a:r>
              <a:rPr lang="sv-SE" dirty="0">
                <a:latin typeface="+mj-lt"/>
                <a:ea typeface="+mj-ea"/>
                <a:cs typeface="+mj-cs"/>
                <a:sym typeface="Calibri"/>
              </a:rPr>
              <a:t> Inga svordomar eller könsord kommer att accepteras</a:t>
            </a:r>
            <a:r>
              <a:rPr dirty="0">
                <a:latin typeface="+mj-lt"/>
                <a:ea typeface="+mj-ea"/>
                <a:cs typeface="+mj-cs"/>
                <a:sym typeface="Calibri"/>
              </a:rPr>
              <a:t> </a:t>
            </a:r>
          </a:p>
          <a:p>
            <a:pPr algn="ctr" defTabSz="457200">
              <a:defRPr sz="1900">
                <a:uFill>
                  <a:solidFill>
                    <a:srgbClr val="000000"/>
                  </a:solidFill>
                </a:uFill>
                <a:latin typeface="Arial"/>
                <a:ea typeface="Arial"/>
                <a:cs typeface="Arial"/>
                <a:sym typeface="Arial"/>
              </a:defRPr>
            </a:pPr>
            <a:r>
              <a:rPr dirty="0">
                <a:latin typeface="+mj-lt"/>
                <a:ea typeface="+mj-ea"/>
                <a:cs typeface="+mj-cs"/>
                <a:sym typeface="Calibri"/>
              </a:rPr>
              <a:t>Vi </a:t>
            </a:r>
            <a:r>
              <a:rPr dirty="0" err="1">
                <a:latin typeface="+mj-lt"/>
                <a:ea typeface="+mj-ea"/>
                <a:cs typeface="+mj-cs"/>
                <a:sym typeface="Calibri"/>
              </a:rPr>
              <a:t>peppar</a:t>
            </a:r>
            <a:r>
              <a:rPr dirty="0">
                <a:latin typeface="+mj-lt"/>
                <a:ea typeface="+mj-ea"/>
                <a:cs typeface="+mj-cs"/>
                <a:sym typeface="Calibri"/>
              </a:rPr>
              <a:t> </a:t>
            </a:r>
            <a:r>
              <a:rPr dirty="0" err="1">
                <a:latin typeface="+mj-lt"/>
                <a:ea typeface="+mj-ea"/>
                <a:cs typeface="+mj-cs"/>
                <a:sym typeface="Calibri"/>
              </a:rPr>
              <a:t>i</a:t>
            </a:r>
            <a:r>
              <a:rPr dirty="0">
                <a:latin typeface="+mj-lt"/>
                <a:ea typeface="+mj-ea"/>
                <a:cs typeface="+mj-cs"/>
                <a:sym typeface="Calibri"/>
              </a:rPr>
              <a:t> </a:t>
            </a:r>
            <a:r>
              <a:rPr dirty="0" err="1">
                <a:latin typeface="+mj-lt"/>
                <a:ea typeface="+mj-ea"/>
                <a:cs typeface="+mj-cs"/>
                <a:sym typeface="Calibri"/>
              </a:rPr>
              <a:t>stället</a:t>
            </a:r>
            <a:r>
              <a:rPr dirty="0">
                <a:latin typeface="+mj-lt"/>
                <a:ea typeface="+mj-ea"/>
                <a:cs typeface="+mj-cs"/>
                <a:sym typeface="Calibri"/>
              </a:rPr>
              <a:t> för </a:t>
            </a:r>
            <a:r>
              <a:rPr dirty="0" err="1">
                <a:latin typeface="+mj-lt"/>
                <a:ea typeface="+mj-ea"/>
                <a:cs typeface="+mj-cs"/>
                <a:sym typeface="Calibri"/>
              </a:rPr>
              <a:t>att</a:t>
            </a:r>
            <a:r>
              <a:rPr dirty="0">
                <a:latin typeface="+mj-lt"/>
                <a:ea typeface="+mj-ea"/>
                <a:cs typeface="+mj-cs"/>
                <a:sym typeface="Calibri"/>
              </a:rPr>
              <a:t> </a:t>
            </a:r>
            <a:r>
              <a:rPr dirty="0" err="1">
                <a:latin typeface="+mj-lt"/>
                <a:ea typeface="+mj-ea"/>
                <a:cs typeface="+mj-cs"/>
                <a:sym typeface="Calibri"/>
              </a:rPr>
              <a:t>dra</a:t>
            </a:r>
            <a:r>
              <a:rPr dirty="0">
                <a:latin typeface="+mj-lt"/>
                <a:ea typeface="+mj-ea"/>
                <a:cs typeface="+mj-cs"/>
                <a:sym typeface="Calibri"/>
              </a:rPr>
              <a:t> </a:t>
            </a:r>
            <a:r>
              <a:rPr dirty="0" err="1">
                <a:latin typeface="+mj-lt"/>
                <a:ea typeface="+mj-ea"/>
                <a:cs typeface="+mj-cs"/>
                <a:sym typeface="Calibri"/>
              </a:rPr>
              <a:t>ner</a:t>
            </a:r>
            <a:r>
              <a:rPr dirty="0">
                <a:latin typeface="+mj-lt"/>
                <a:ea typeface="+mj-ea"/>
                <a:cs typeface="+mj-cs"/>
                <a:sym typeface="Calibri"/>
              </a:rPr>
              <a:t> </a:t>
            </a:r>
            <a:r>
              <a:rPr dirty="0" err="1">
                <a:latin typeface="+mj-lt"/>
                <a:ea typeface="+mj-ea"/>
                <a:cs typeface="+mj-cs"/>
                <a:sym typeface="Calibri"/>
              </a:rPr>
              <a:t>varandra</a:t>
            </a:r>
            <a:r>
              <a:rPr dirty="0">
                <a:latin typeface="+mj-lt"/>
                <a:ea typeface="+mj-ea"/>
                <a:cs typeface="+mj-cs"/>
                <a:sym typeface="Calibri"/>
              </a:rPr>
              <a:t>. </a:t>
            </a:r>
            <a:r>
              <a:rPr dirty="0" err="1">
                <a:latin typeface="+mj-lt"/>
                <a:ea typeface="+mj-ea"/>
                <a:cs typeface="+mj-cs"/>
                <a:sym typeface="Calibri"/>
              </a:rPr>
              <a:t>Fotboll</a:t>
            </a:r>
            <a:r>
              <a:rPr dirty="0">
                <a:latin typeface="+mj-lt"/>
                <a:ea typeface="+mj-ea"/>
                <a:cs typeface="+mj-cs"/>
                <a:sym typeface="Calibri"/>
              </a:rPr>
              <a:t> </a:t>
            </a:r>
            <a:r>
              <a:rPr dirty="0" err="1">
                <a:latin typeface="+mj-lt"/>
                <a:ea typeface="+mj-ea"/>
                <a:cs typeface="+mj-cs"/>
                <a:sym typeface="Calibri"/>
              </a:rPr>
              <a:t>är</a:t>
            </a:r>
            <a:r>
              <a:rPr dirty="0">
                <a:latin typeface="+mj-lt"/>
                <a:ea typeface="+mj-ea"/>
                <a:cs typeface="+mj-cs"/>
                <a:sym typeface="Calibri"/>
              </a:rPr>
              <a:t> </a:t>
            </a:r>
            <a:r>
              <a:rPr dirty="0" err="1">
                <a:latin typeface="+mj-lt"/>
                <a:ea typeface="+mj-ea"/>
                <a:cs typeface="+mj-cs"/>
                <a:sym typeface="Calibri"/>
              </a:rPr>
              <a:t>en</a:t>
            </a:r>
            <a:r>
              <a:rPr dirty="0">
                <a:latin typeface="+mj-lt"/>
                <a:ea typeface="+mj-ea"/>
                <a:cs typeface="+mj-cs"/>
                <a:sym typeface="Calibri"/>
              </a:rPr>
              <a:t> </a:t>
            </a:r>
            <a:r>
              <a:rPr dirty="0" err="1">
                <a:latin typeface="+mj-lt"/>
                <a:ea typeface="+mj-ea"/>
                <a:cs typeface="+mj-cs"/>
                <a:sym typeface="Calibri"/>
              </a:rPr>
              <a:t>lagsport</a:t>
            </a:r>
            <a:r>
              <a:rPr dirty="0">
                <a:latin typeface="+mj-lt"/>
                <a:ea typeface="+mj-ea"/>
                <a:cs typeface="+mj-cs"/>
                <a:sym typeface="Calibri"/>
              </a:rPr>
              <a:t>, man </a:t>
            </a:r>
            <a:r>
              <a:rPr dirty="0" err="1">
                <a:latin typeface="+mj-lt"/>
                <a:ea typeface="+mj-ea"/>
                <a:cs typeface="+mj-cs"/>
                <a:sym typeface="Calibri"/>
              </a:rPr>
              <a:t>förlorar</a:t>
            </a:r>
            <a:r>
              <a:rPr dirty="0">
                <a:latin typeface="+mj-lt"/>
                <a:ea typeface="+mj-ea"/>
                <a:cs typeface="+mj-cs"/>
                <a:sym typeface="Calibri"/>
              </a:rPr>
              <a:t> </a:t>
            </a:r>
            <a:r>
              <a:rPr dirty="0" err="1">
                <a:latin typeface="+mj-lt"/>
                <a:ea typeface="+mj-ea"/>
                <a:cs typeface="+mj-cs"/>
                <a:sym typeface="Calibri"/>
              </a:rPr>
              <a:t>som</a:t>
            </a:r>
            <a:r>
              <a:rPr dirty="0">
                <a:latin typeface="+mj-lt"/>
                <a:ea typeface="+mj-ea"/>
                <a:cs typeface="+mj-cs"/>
                <a:sym typeface="Calibri"/>
              </a:rPr>
              <a:t> </a:t>
            </a:r>
            <a:r>
              <a:rPr dirty="0" err="1">
                <a:latin typeface="+mj-lt"/>
                <a:ea typeface="+mj-ea"/>
                <a:cs typeface="+mj-cs"/>
                <a:sym typeface="Calibri"/>
              </a:rPr>
              <a:t>ett</a:t>
            </a:r>
            <a:r>
              <a:rPr dirty="0">
                <a:latin typeface="+mj-lt"/>
                <a:ea typeface="+mj-ea"/>
                <a:cs typeface="+mj-cs"/>
                <a:sym typeface="Calibri"/>
              </a:rPr>
              <a:t> lag </a:t>
            </a:r>
            <a:r>
              <a:rPr dirty="0" err="1">
                <a:latin typeface="+mj-lt"/>
                <a:ea typeface="+mj-ea"/>
                <a:cs typeface="+mj-cs"/>
                <a:sym typeface="Calibri"/>
              </a:rPr>
              <a:t>och</a:t>
            </a:r>
            <a:r>
              <a:rPr dirty="0">
                <a:latin typeface="+mj-lt"/>
                <a:ea typeface="+mj-ea"/>
                <a:cs typeface="+mj-cs"/>
                <a:sym typeface="Calibri"/>
              </a:rPr>
              <a:t> </a:t>
            </a:r>
            <a:r>
              <a:rPr dirty="0" err="1">
                <a:latin typeface="+mj-lt"/>
                <a:ea typeface="+mj-ea"/>
                <a:cs typeface="+mj-cs"/>
                <a:sym typeface="Calibri"/>
              </a:rPr>
              <a:t>vinner</a:t>
            </a:r>
            <a:r>
              <a:rPr dirty="0">
                <a:latin typeface="+mj-lt"/>
                <a:ea typeface="+mj-ea"/>
                <a:cs typeface="+mj-cs"/>
                <a:sym typeface="Calibri"/>
              </a:rPr>
              <a:t> </a:t>
            </a:r>
            <a:r>
              <a:rPr dirty="0" err="1">
                <a:latin typeface="+mj-lt"/>
                <a:ea typeface="+mj-ea"/>
                <a:cs typeface="+mj-cs"/>
                <a:sym typeface="Calibri"/>
              </a:rPr>
              <a:t>som</a:t>
            </a:r>
            <a:r>
              <a:rPr dirty="0">
                <a:latin typeface="+mj-lt"/>
                <a:ea typeface="+mj-ea"/>
                <a:cs typeface="+mj-cs"/>
                <a:sym typeface="Calibri"/>
              </a:rPr>
              <a:t> </a:t>
            </a:r>
            <a:r>
              <a:rPr dirty="0" err="1">
                <a:latin typeface="+mj-lt"/>
                <a:ea typeface="+mj-ea"/>
                <a:cs typeface="+mj-cs"/>
                <a:sym typeface="Calibri"/>
              </a:rPr>
              <a:t>ett</a:t>
            </a:r>
            <a:r>
              <a:rPr dirty="0">
                <a:latin typeface="+mj-lt"/>
                <a:ea typeface="+mj-ea"/>
                <a:cs typeface="+mj-cs"/>
                <a:sym typeface="Calibri"/>
              </a:rPr>
              <a:t> lag. </a:t>
            </a:r>
          </a:p>
          <a:p>
            <a:pPr algn="ctr" defTabSz="457200">
              <a:defRPr sz="1900">
                <a:uFill>
                  <a:solidFill>
                    <a:srgbClr val="000000"/>
                  </a:solidFill>
                </a:uFill>
                <a:latin typeface="Arial"/>
                <a:ea typeface="Arial"/>
                <a:cs typeface="Arial"/>
                <a:sym typeface="Arial"/>
              </a:defRPr>
            </a:pPr>
            <a:r>
              <a:rPr dirty="0">
                <a:latin typeface="+mj-lt"/>
                <a:ea typeface="+mj-ea"/>
                <a:cs typeface="+mj-cs"/>
                <a:sym typeface="Calibri"/>
              </a:rPr>
              <a:t>Vid </a:t>
            </a:r>
            <a:r>
              <a:rPr dirty="0" err="1">
                <a:latin typeface="+mj-lt"/>
                <a:ea typeface="+mj-ea"/>
                <a:cs typeface="+mj-cs"/>
                <a:sym typeface="Calibri"/>
              </a:rPr>
              <a:t>dåligt</a:t>
            </a:r>
            <a:r>
              <a:rPr dirty="0">
                <a:latin typeface="+mj-lt"/>
                <a:ea typeface="+mj-ea"/>
                <a:cs typeface="+mj-cs"/>
                <a:sym typeface="Calibri"/>
              </a:rPr>
              <a:t> </a:t>
            </a:r>
            <a:r>
              <a:rPr dirty="0" err="1">
                <a:latin typeface="+mj-lt"/>
                <a:ea typeface="+mj-ea"/>
                <a:cs typeface="+mj-cs"/>
                <a:sym typeface="Calibri"/>
              </a:rPr>
              <a:t>beteende</a:t>
            </a:r>
            <a:r>
              <a:rPr dirty="0">
                <a:latin typeface="+mj-lt"/>
                <a:ea typeface="+mj-ea"/>
                <a:cs typeface="+mj-cs"/>
                <a:sym typeface="Calibri"/>
              </a:rPr>
              <a:t> </a:t>
            </a:r>
            <a:r>
              <a:rPr dirty="0" err="1">
                <a:latin typeface="+mj-lt"/>
                <a:ea typeface="+mj-ea"/>
                <a:cs typeface="+mj-cs"/>
                <a:sym typeface="Calibri"/>
              </a:rPr>
              <a:t>kommer</a:t>
            </a:r>
            <a:r>
              <a:rPr dirty="0">
                <a:latin typeface="+mj-lt"/>
                <a:ea typeface="+mj-ea"/>
                <a:cs typeface="+mj-cs"/>
                <a:sym typeface="Calibri"/>
              </a:rPr>
              <a:t> vi </a:t>
            </a:r>
            <a:r>
              <a:rPr dirty="0" err="1">
                <a:latin typeface="+mj-lt"/>
                <a:ea typeface="+mj-ea"/>
                <a:cs typeface="+mj-cs"/>
                <a:sym typeface="Calibri"/>
              </a:rPr>
              <a:t>plocka</a:t>
            </a:r>
            <a:r>
              <a:rPr dirty="0">
                <a:latin typeface="+mj-lt"/>
                <a:ea typeface="+mj-ea"/>
                <a:cs typeface="+mj-cs"/>
                <a:sym typeface="Calibri"/>
              </a:rPr>
              <a:t> av </a:t>
            </a:r>
            <a:r>
              <a:rPr dirty="0" err="1">
                <a:latin typeface="+mj-lt"/>
                <a:ea typeface="+mj-ea"/>
                <a:cs typeface="+mj-cs"/>
                <a:sym typeface="Calibri"/>
              </a:rPr>
              <a:t>spelaren</a:t>
            </a:r>
            <a:r>
              <a:rPr dirty="0">
                <a:latin typeface="+mj-lt"/>
                <a:ea typeface="+mj-ea"/>
                <a:cs typeface="+mj-cs"/>
                <a:sym typeface="Calibri"/>
              </a:rPr>
              <a:t> </a:t>
            </a:r>
            <a:r>
              <a:rPr dirty="0" err="1">
                <a:latin typeface="+mj-lt"/>
                <a:ea typeface="+mj-ea"/>
                <a:cs typeface="+mj-cs"/>
                <a:sym typeface="Calibri"/>
              </a:rPr>
              <a:t>från</a:t>
            </a:r>
            <a:r>
              <a:rPr dirty="0">
                <a:latin typeface="+mj-lt"/>
                <a:ea typeface="+mj-ea"/>
                <a:cs typeface="+mj-cs"/>
                <a:sym typeface="Calibri"/>
              </a:rPr>
              <a:t> plan.</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137" name="Rectangle 9"/>
          <p:cNvSpPr/>
          <p:nvPr/>
        </p:nvSpPr>
        <p:spPr>
          <a:xfrm flipH="1">
            <a:off x="-2" y="-2"/>
            <a:ext cx="12191999" cy="1590744"/>
          </a:xfrm>
          <a:prstGeom prst="rect">
            <a:avLst/>
          </a:prstGeom>
          <a:gradFill>
            <a:gsLst>
              <a:gs pos="0">
                <a:srgbClr val="000000"/>
              </a:gs>
              <a:gs pos="100000">
                <a:srgbClr val="2F5597"/>
              </a:gs>
            </a:gsLst>
            <a:lin ang="8400000"/>
          </a:gradFill>
          <a:ln w="12700">
            <a:miter lim="400000"/>
          </a:ln>
        </p:spPr>
        <p:txBody>
          <a:bodyPr lIns="45719" rIns="45719" anchor="ctr"/>
          <a:lstStyle/>
          <a:p>
            <a:pPr algn="ctr">
              <a:defRPr>
                <a:solidFill>
                  <a:srgbClr val="FFFFFF"/>
                </a:solidFill>
              </a:defRPr>
            </a:pPr>
            <a:endParaRPr/>
          </a:p>
        </p:txBody>
      </p:sp>
      <p:sp>
        <p:nvSpPr>
          <p:cNvPr id="138" name="Rectangle 11"/>
          <p:cNvSpPr/>
          <p:nvPr/>
        </p:nvSpPr>
        <p:spPr>
          <a:xfrm rot="10800000" flipH="1">
            <a:off x="-4" y="-1"/>
            <a:ext cx="8115308" cy="1590743"/>
          </a:xfrm>
          <a:prstGeom prst="rect">
            <a:avLst/>
          </a:prstGeom>
          <a:gradFill>
            <a:gsLst>
              <a:gs pos="20000">
                <a:schemeClr val="accent1">
                  <a:alpha val="0"/>
                </a:schemeClr>
              </a:gs>
              <a:gs pos="100000">
                <a:srgbClr val="203864">
                  <a:alpha val="55000"/>
                </a:srgbClr>
              </a:gs>
            </a:gsLst>
            <a:lin ang="13800000"/>
          </a:gradFill>
          <a:ln w="12700">
            <a:miter lim="400000"/>
          </a:ln>
        </p:spPr>
        <p:txBody>
          <a:bodyPr lIns="45719" rIns="45719" anchor="ctr"/>
          <a:lstStyle/>
          <a:p>
            <a:pPr algn="ctr">
              <a:defRPr>
                <a:solidFill>
                  <a:srgbClr val="FFFFFF"/>
                </a:solidFill>
              </a:defRPr>
            </a:pPr>
            <a:endParaRPr/>
          </a:p>
        </p:txBody>
      </p:sp>
      <p:sp>
        <p:nvSpPr>
          <p:cNvPr id="139" name="Rectangle 13"/>
          <p:cNvSpPr/>
          <p:nvPr/>
        </p:nvSpPr>
        <p:spPr>
          <a:xfrm flipH="1">
            <a:off x="8115299" y="-2"/>
            <a:ext cx="4076699" cy="1590744"/>
          </a:xfrm>
          <a:prstGeom prst="rect">
            <a:avLst/>
          </a:prstGeom>
          <a:gradFill>
            <a:gsLst>
              <a:gs pos="0">
                <a:schemeClr val="accent1">
                  <a:alpha val="66000"/>
                </a:schemeClr>
              </a:gs>
              <a:gs pos="100000">
                <a:srgbClr val="000000">
                  <a:alpha val="30000"/>
                </a:srgbClr>
              </a:gs>
            </a:gsLst>
            <a:lin ang="13200000"/>
          </a:gradFill>
          <a:ln w="12700">
            <a:miter lim="400000"/>
          </a:ln>
        </p:spPr>
        <p:txBody>
          <a:bodyPr lIns="45719" rIns="45719" anchor="ctr"/>
          <a:lstStyle/>
          <a:p>
            <a:pPr algn="ctr">
              <a:defRPr>
                <a:solidFill>
                  <a:srgbClr val="FFFFFF"/>
                </a:solidFill>
              </a:defRPr>
            </a:pPr>
            <a:endParaRPr/>
          </a:p>
        </p:txBody>
      </p:sp>
      <p:sp>
        <p:nvSpPr>
          <p:cNvPr id="140" name="Rectangle 15"/>
          <p:cNvSpPr/>
          <p:nvPr/>
        </p:nvSpPr>
        <p:spPr>
          <a:xfrm>
            <a:off x="459350" y="-2"/>
            <a:ext cx="11732646" cy="1597435"/>
          </a:xfrm>
          <a:prstGeom prst="rect">
            <a:avLst/>
          </a:prstGeom>
          <a:gradFill>
            <a:gsLst>
              <a:gs pos="50000">
                <a:srgbClr val="000000">
                  <a:alpha val="0"/>
                </a:srgbClr>
              </a:gs>
              <a:gs pos="99000">
                <a:srgbClr val="203864">
                  <a:alpha val="52000"/>
                </a:srgbClr>
              </a:gs>
            </a:gsLst>
            <a:lin ang="16800000"/>
          </a:gradFill>
          <a:ln w="12700">
            <a:miter lim="400000"/>
          </a:ln>
        </p:spPr>
        <p:txBody>
          <a:bodyPr lIns="45719" rIns="45719" anchor="ctr"/>
          <a:lstStyle/>
          <a:p>
            <a:pPr algn="ctr">
              <a:defRPr>
                <a:solidFill>
                  <a:srgbClr val="FFFFFF"/>
                </a:solidFill>
              </a:defRPr>
            </a:pPr>
            <a:endParaRPr/>
          </a:p>
        </p:txBody>
      </p:sp>
      <p:sp>
        <p:nvSpPr>
          <p:cNvPr id="141" name="Rubrik 1"/>
          <p:cNvSpPr txBox="1">
            <a:spLocks noGrp="1"/>
          </p:cNvSpPr>
          <p:nvPr>
            <p:ph type="title"/>
          </p:nvPr>
        </p:nvSpPr>
        <p:spPr>
          <a:xfrm>
            <a:off x="459345" y="278535"/>
            <a:ext cx="9895952" cy="1033669"/>
          </a:xfrm>
          <a:prstGeom prst="rect">
            <a:avLst/>
          </a:prstGeom>
        </p:spPr>
        <p:txBody>
          <a:bodyPr/>
          <a:lstStyle>
            <a:lvl1pPr>
              <a:defRPr sz="4000">
                <a:solidFill>
                  <a:srgbClr val="FFFFFF"/>
                </a:solidFill>
                <a:latin typeface="Open Sans"/>
                <a:ea typeface="Open Sans"/>
                <a:cs typeface="Open Sans"/>
                <a:sym typeface="Open Sans"/>
              </a:defRPr>
            </a:lvl1pPr>
          </a:lstStyle>
          <a:p>
            <a:r>
              <a:rPr dirty="0"/>
              <a:t>FÖRÄLDRAMÖTE, </a:t>
            </a:r>
            <a:r>
              <a:rPr lang="sv-SE" dirty="0"/>
              <a:t>25</a:t>
            </a:r>
            <a:r>
              <a:rPr dirty="0"/>
              <a:t> </a:t>
            </a:r>
            <a:r>
              <a:rPr lang="sv-SE" dirty="0"/>
              <a:t>MARS</a:t>
            </a:r>
            <a:r>
              <a:rPr dirty="0"/>
              <a:t> 18.</a:t>
            </a:r>
            <a:r>
              <a:rPr lang="sv-SE" dirty="0"/>
              <a:t>00</a:t>
            </a:r>
            <a:endParaRPr dirty="0"/>
          </a:p>
        </p:txBody>
      </p:sp>
      <p:pic>
        <p:nvPicPr>
          <p:cNvPr id="142" name="Bildobjekt 4" descr="Bildobjekt 4"/>
          <p:cNvPicPr>
            <a:picLocks noChangeAspect="1"/>
          </p:cNvPicPr>
          <p:nvPr/>
        </p:nvPicPr>
        <p:blipFill>
          <a:blip r:embed="rId2"/>
          <a:stretch>
            <a:fillRect/>
          </a:stretch>
        </p:blipFill>
        <p:spPr>
          <a:xfrm>
            <a:off x="10375527" y="193086"/>
            <a:ext cx="1200049" cy="1204568"/>
          </a:xfrm>
          <a:prstGeom prst="rect">
            <a:avLst/>
          </a:prstGeom>
          <a:ln w="12700">
            <a:miter lim="400000"/>
          </a:ln>
        </p:spPr>
      </p:pic>
      <p:sp>
        <p:nvSpPr>
          <p:cNvPr id="143" name="Träningar…"/>
          <p:cNvSpPr txBox="1"/>
          <p:nvPr/>
        </p:nvSpPr>
        <p:spPr>
          <a:xfrm>
            <a:off x="514695" y="2151228"/>
            <a:ext cx="11478461" cy="41395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lvl="7">
              <a:defRPr sz="2900" b="1"/>
            </a:pPr>
            <a:r>
              <a:rPr dirty="0" err="1"/>
              <a:t>Träningar</a:t>
            </a:r>
            <a:endParaRPr dirty="0"/>
          </a:p>
          <a:p>
            <a:pPr lvl="6">
              <a:defRPr sz="2000"/>
            </a:pPr>
            <a:r>
              <a:rPr lang="sv-SE" dirty="0"/>
              <a:t>Vi kommer att träna 2 dagar i veckan och kommer att börja på skolan grusplan och</a:t>
            </a:r>
          </a:p>
          <a:p>
            <a:pPr lvl="6">
              <a:defRPr sz="2000"/>
            </a:pPr>
            <a:r>
              <a:rPr lang="sv-SE" dirty="0"/>
              <a:t>sedan flyttar vi till Thuledalen när den öppnar. </a:t>
            </a:r>
          </a:p>
          <a:p>
            <a:pPr lvl="6">
              <a:defRPr sz="2000"/>
            </a:pPr>
            <a:r>
              <a:rPr lang="sv-SE" dirty="0"/>
              <a:t>Vi återkommer med tider och dagar när vi fått det av </a:t>
            </a:r>
            <a:r>
              <a:rPr lang="sv-SE" dirty="0" err="1"/>
              <a:t>Matfors</a:t>
            </a:r>
            <a:r>
              <a:rPr lang="sv-SE" dirty="0"/>
              <a:t> IF.</a:t>
            </a:r>
          </a:p>
          <a:p>
            <a:pPr lvl="6">
              <a:defRPr sz="2000"/>
            </a:pPr>
            <a:r>
              <a:rPr lang="sv-SE" dirty="0"/>
              <a:t>Träningsschema ska vara klart efter påsk.</a:t>
            </a:r>
          </a:p>
          <a:p>
            <a:pPr marL="673099" indent="-673099" defTabSz="457200">
              <a:spcBef>
                <a:spcPts val="1200"/>
              </a:spcBef>
              <a:buSzPct val="123000"/>
              <a:buChar char="•"/>
              <a:defRPr sz="2000"/>
            </a:pPr>
            <a:r>
              <a:rPr dirty="0" err="1"/>
              <a:t>Träningar</a:t>
            </a:r>
            <a:r>
              <a:rPr dirty="0"/>
              <a:t> </a:t>
            </a:r>
            <a:r>
              <a:rPr dirty="0" err="1"/>
              <a:t>är</a:t>
            </a:r>
            <a:r>
              <a:rPr dirty="0"/>
              <a:t> </a:t>
            </a:r>
            <a:r>
              <a:rPr dirty="0" err="1"/>
              <a:t>grunden</a:t>
            </a:r>
            <a:r>
              <a:rPr dirty="0"/>
              <a:t> för </a:t>
            </a:r>
            <a:r>
              <a:rPr dirty="0" err="1"/>
              <a:t>att</a:t>
            </a:r>
            <a:r>
              <a:rPr dirty="0"/>
              <a:t> </a:t>
            </a:r>
            <a:r>
              <a:rPr dirty="0" err="1"/>
              <a:t>lära</a:t>
            </a:r>
            <a:r>
              <a:rPr dirty="0"/>
              <a:t> </a:t>
            </a:r>
            <a:r>
              <a:rPr dirty="0" err="1"/>
              <a:t>oss</a:t>
            </a:r>
            <a:r>
              <a:rPr dirty="0"/>
              <a:t> </a:t>
            </a:r>
            <a:r>
              <a:rPr dirty="0" err="1"/>
              <a:t>nya</a:t>
            </a:r>
            <a:r>
              <a:rPr dirty="0"/>
              <a:t> saker, </a:t>
            </a:r>
            <a:r>
              <a:rPr dirty="0" err="1"/>
              <a:t>förebygga</a:t>
            </a:r>
            <a:r>
              <a:rPr dirty="0"/>
              <a:t> </a:t>
            </a:r>
            <a:r>
              <a:rPr dirty="0" err="1"/>
              <a:t>skador</a:t>
            </a:r>
            <a:r>
              <a:rPr dirty="0"/>
              <a:t> </a:t>
            </a:r>
            <a:r>
              <a:rPr dirty="0" err="1"/>
              <a:t>och</a:t>
            </a:r>
            <a:r>
              <a:rPr dirty="0"/>
              <a:t> ha </a:t>
            </a:r>
            <a:r>
              <a:rPr dirty="0" err="1"/>
              <a:t>roligt</a:t>
            </a:r>
            <a:r>
              <a:rPr dirty="0"/>
              <a:t> </a:t>
            </a:r>
            <a:r>
              <a:rPr dirty="0" err="1"/>
              <a:t>tillsammans</a:t>
            </a:r>
            <a:r>
              <a:rPr dirty="0"/>
              <a:t>. </a:t>
            </a:r>
          </a:p>
          <a:p>
            <a:pPr marL="673100" indent="-673100" defTabSz="457200">
              <a:spcBef>
                <a:spcPts val="1200"/>
              </a:spcBef>
              <a:buSzPct val="123000"/>
              <a:buChar char="•"/>
              <a:defRPr sz="2000"/>
            </a:pPr>
            <a:r>
              <a:rPr dirty="0" err="1"/>
              <a:t>Besvara</a:t>
            </a:r>
            <a:r>
              <a:rPr dirty="0"/>
              <a:t> </a:t>
            </a:r>
            <a:r>
              <a:rPr dirty="0" err="1"/>
              <a:t>kallelsen</a:t>
            </a:r>
            <a:r>
              <a:rPr dirty="0"/>
              <a:t> </a:t>
            </a:r>
            <a:r>
              <a:rPr dirty="0" err="1"/>
              <a:t>i</a:t>
            </a:r>
            <a:r>
              <a:rPr dirty="0"/>
              <a:t> </a:t>
            </a:r>
            <a:r>
              <a:rPr dirty="0" err="1"/>
              <a:t>tid</a:t>
            </a:r>
            <a:r>
              <a:rPr lang="sv-SE" dirty="0"/>
              <a:t>, helst dagen innan så vi vet hur många som kommer</a:t>
            </a:r>
            <a:r>
              <a:rPr dirty="0"/>
              <a:t>.</a:t>
            </a:r>
          </a:p>
          <a:p>
            <a:pPr marL="673100" indent="-673100" defTabSz="457200">
              <a:spcBef>
                <a:spcPts val="1200"/>
              </a:spcBef>
              <a:buSzPct val="123000"/>
              <a:buChar char="•"/>
              <a:defRPr sz="2000"/>
            </a:pPr>
            <a:r>
              <a:rPr dirty="0" err="1"/>
              <a:t>Berätta</a:t>
            </a:r>
            <a:r>
              <a:rPr dirty="0"/>
              <a:t> </a:t>
            </a:r>
            <a:r>
              <a:rPr dirty="0" err="1"/>
              <a:t>varför</a:t>
            </a:r>
            <a:r>
              <a:rPr dirty="0"/>
              <a:t> </a:t>
            </a:r>
            <a:r>
              <a:rPr dirty="0" err="1"/>
              <a:t>spelaren</a:t>
            </a:r>
            <a:r>
              <a:rPr dirty="0"/>
              <a:t> </a:t>
            </a:r>
            <a:r>
              <a:rPr dirty="0" err="1"/>
              <a:t>inte</a:t>
            </a:r>
            <a:r>
              <a:rPr dirty="0"/>
              <a:t> </a:t>
            </a:r>
            <a:r>
              <a:rPr dirty="0" err="1"/>
              <a:t>kommer</a:t>
            </a:r>
            <a:r>
              <a:rPr dirty="0"/>
              <a:t> </a:t>
            </a:r>
            <a:r>
              <a:rPr dirty="0" err="1"/>
              <a:t>på</a:t>
            </a:r>
            <a:r>
              <a:rPr dirty="0"/>
              <a:t> </a:t>
            </a:r>
            <a:r>
              <a:rPr dirty="0" err="1"/>
              <a:t>träningen</a:t>
            </a:r>
            <a:r>
              <a:rPr dirty="0"/>
              <a:t> </a:t>
            </a:r>
            <a:r>
              <a:rPr dirty="0" err="1"/>
              <a:t>så</a:t>
            </a:r>
            <a:r>
              <a:rPr dirty="0"/>
              <a:t> </a:t>
            </a:r>
            <a:r>
              <a:rPr dirty="0" err="1"/>
              <a:t>att</a:t>
            </a:r>
            <a:r>
              <a:rPr dirty="0"/>
              <a:t> vi vet </a:t>
            </a:r>
            <a:r>
              <a:rPr dirty="0" err="1"/>
              <a:t>inför</a:t>
            </a:r>
            <a:r>
              <a:rPr dirty="0"/>
              <a:t> match. </a:t>
            </a:r>
          </a:p>
          <a:p>
            <a:pPr marL="673100" indent="-673100" defTabSz="457200">
              <a:spcBef>
                <a:spcPts val="1200"/>
              </a:spcBef>
              <a:buSzPct val="123000"/>
              <a:buChar char="•"/>
              <a:defRPr sz="2000"/>
            </a:pPr>
            <a:r>
              <a:rPr dirty="0" err="1"/>
              <a:t>Kom</a:t>
            </a:r>
            <a:r>
              <a:rPr dirty="0"/>
              <a:t> </a:t>
            </a:r>
            <a:r>
              <a:rPr dirty="0" err="1"/>
              <a:t>senast</a:t>
            </a:r>
            <a:r>
              <a:rPr dirty="0"/>
              <a:t> 10 </a:t>
            </a:r>
            <a:r>
              <a:rPr dirty="0" err="1"/>
              <a:t>minuter</a:t>
            </a:r>
            <a:r>
              <a:rPr dirty="0"/>
              <a:t> </a:t>
            </a:r>
            <a:r>
              <a:rPr dirty="0" err="1"/>
              <a:t>innan</a:t>
            </a:r>
            <a:r>
              <a:rPr dirty="0"/>
              <a:t> </a:t>
            </a:r>
            <a:r>
              <a:rPr dirty="0" err="1"/>
              <a:t>träningen</a:t>
            </a:r>
            <a:r>
              <a:rPr dirty="0"/>
              <a:t> </a:t>
            </a:r>
            <a:r>
              <a:rPr dirty="0" err="1"/>
              <a:t>börjar</a:t>
            </a:r>
            <a:r>
              <a:rPr dirty="0"/>
              <a:t> </a:t>
            </a:r>
            <a:r>
              <a:rPr dirty="0" err="1"/>
              <a:t>så</a:t>
            </a:r>
            <a:r>
              <a:rPr dirty="0"/>
              <a:t> </a:t>
            </a:r>
            <a:r>
              <a:rPr dirty="0" err="1"/>
              <a:t>att</a:t>
            </a:r>
            <a:r>
              <a:rPr dirty="0"/>
              <a:t> </a:t>
            </a:r>
            <a:r>
              <a:rPr dirty="0" err="1"/>
              <a:t>träningen</a:t>
            </a:r>
            <a:r>
              <a:rPr dirty="0"/>
              <a:t> </a:t>
            </a:r>
            <a:r>
              <a:rPr dirty="0" err="1"/>
              <a:t>kan</a:t>
            </a:r>
            <a:r>
              <a:rPr dirty="0"/>
              <a:t> </a:t>
            </a:r>
            <a:r>
              <a:rPr dirty="0" err="1"/>
              <a:t>starta</a:t>
            </a:r>
            <a:r>
              <a:rPr dirty="0"/>
              <a:t> </a:t>
            </a:r>
            <a:r>
              <a:rPr dirty="0" err="1"/>
              <a:t>i</a:t>
            </a:r>
            <a:r>
              <a:rPr dirty="0"/>
              <a:t> </a:t>
            </a:r>
            <a:r>
              <a:rPr dirty="0" err="1"/>
              <a:t>tid</a:t>
            </a:r>
            <a:r>
              <a:rPr dirty="0"/>
              <a:t>. </a:t>
            </a:r>
          </a:p>
          <a:p>
            <a:pPr defTabSz="457200">
              <a:defRPr sz="1700"/>
            </a:pPr>
            <a:endParaRPr dirty="0"/>
          </a:p>
          <a:p>
            <a:pPr>
              <a:defRPr sz="1700"/>
            </a:pPr>
            <a:endParaRPr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146" name="Rectangle 9"/>
          <p:cNvSpPr/>
          <p:nvPr/>
        </p:nvSpPr>
        <p:spPr>
          <a:xfrm flipH="1">
            <a:off x="-2" y="-2"/>
            <a:ext cx="12191999" cy="1590744"/>
          </a:xfrm>
          <a:prstGeom prst="rect">
            <a:avLst/>
          </a:prstGeom>
          <a:gradFill>
            <a:gsLst>
              <a:gs pos="0">
                <a:srgbClr val="000000"/>
              </a:gs>
              <a:gs pos="100000">
                <a:srgbClr val="2F5597"/>
              </a:gs>
            </a:gsLst>
            <a:lin ang="8400000"/>
          </a:gradFill>
          <a:ln w="12700">
            <a:miter lim="400000"/>
          </a:ln>
        </p:spPr>
        <p:txBody>
          <a:bodyPr lIns="45719" rIns="45719" anchor="ctr"/>
          <a:lstStyle/>
          <a:p>
            <a:pPr algn="ctr">
              <a:defRPr>
                <a:solidFill>
                  <a:srgbClr val="FFFFFF"/>
                </a:solidFill>
              </a:defRPr>
            </a:pPr>
            <a:endParaRPr/>
          </a:p>
        </p:txBody>
      </p:sp>
      <p:sp>
        <p:nvSpPr>
          <p:cNvPr id="147" name="Rectangle 11"/>
          <p:cNvSpPr/>
          <p:nvPr/>
        </p:nvSpPr>
        <p:spPr>
          <a:xfrm rot="10800000" flipH="1">
            <a:off x="-4" y="-1"/>
            <a:ext cx="8115308" cy="1590743"/>
          </a:xfrm>
          <a:prstGeom prst="rect">
            <a:avLst/>
          </a:prstGeom>
          <a:gradFill>
            <a:gsLst>
              <a:gs pos="20000">
                <a:schemeClr val="accent1">
                  <a:alpha val="0"/>
                </a:schemeClr>
              </a:gs>
              <a:gs pos="100000">
                <a:srgbClr val="203864">
                  <a:alpha val="55000"/>
                </a:srgbClr>
              </a:gs>
            </a:gsLst>
            <a:lin ang="13800000"/>
          </a:gradFill>
          <a:ln w="12700">
            <a:miter lim="400000"/>
          </a:ln>
        </p:spPr>
        <p:txBody>
          <a:bodyPr lIns="45719" rIns="45719" anchor="ctr"/>
          <a:lstStyle/>
          <a:p>
            <a:pPr algn="ctr">
              <a:defRPr>
                <a:solidFill>
                  <a:srgbClr val="FFFFFF"/>
                </a:solidFill>
              </a:defRPr>
            </a:pPr>
            <a:endParaRPr/>
          </a:p>
        </p:txBody>
      </p:sp>
      <p:sp>
        <p:nvSpPr>
          <p:cNvPr id="148" name="Rectangle 13"/>
          <p:cNvSpPr/>
          <p:nvPr/>
        </p:nvSpPr>
        <p:spPr>
          <a:xfrm flipH="1">
            <a:off x="8115299" y="-2"/>
            <a:ext cx="4076699" cy="1590744"/>
          </a:xfrm>
          <a:prstGeom prst="rect">
            <a:avLst/>
          </a:prstGeom>
          <a:gradFill>
            <a:gsLst>
              <a:gs pos="0">
                <a:schemeClr val="accent1">
                  <a:alpha val="66000"/>
                </a:schemeClr>
              </a:gs>
              <a:gs pos="100000">
                <a:srgbClr val="000000">
                  <a:alpha val="30000"/>
                </a:srgbClr>
              </a:gs>
            </a:gsLst>
            <a:lin ang="13200000"/>
          </a:gradFill>
          <a:ln w="12700">
            <a:miter lim="400000"/>
          </a:ln>
        </p:spPr>
        <p:txBody>
          <a:bodyPr lIns="45719" rIns="45719" anchor="ctr"/>
          <a:lstStyle/>
          <a:p>
            <a:pPr algn="ctr">
              <a:defRPr>
                <a:solidFill>
                  <a:srgbClr val="FFFFFF"/>
                </a:solidFill>
              </a:defRPr>
            </a:pPr>
            <a:endParaRPr/>
          </a:p>
        </p:txBody>
      </p:sp>
      <p:sp>
        <p:nvSpPr>
          <p:cNvPr id="149" name="Rectangle 15"/>
          <p:cNvSpPr/>
          <p:nvPr/>
        </p:nvSpPr>
        <p:spPr>
          <a:xfrm>
            <a:off x="459350" y="-2"/>
            <a:ext cx="11732646" cy="1597435"/>
          </a:xfrm>
          <a:prstGeom prst="rect">
            <a:avLst/>
          </a:prstGeom>
          <a:gradFill>
            <a:gsLst>
              <a:gs pos="50000">
                <a:srgbClr val="000000">
                  <a:alpha val="0"/>
                </a:srgbClr>
              </a:gs>
              <a:gs pos="99000">
                <a:srgbClr val="203864">
                  <a:alpha val="52000"/>
                </a:srgbClr>
              </a:gs>
            </a:gsLst>
            <a:lin ang="16800000"/>
          </a:gradFill>
          <a:ln w="12700">
            <a:miter lim="400000"/>
          </a:ln>
        </p:spPr>
        <p:txBody>
          <a:bodyPr lIns="45719" rIns="45719" anchor="ctr"/>
          <a:lstStyle/>
          <a:p>
            <a:pPr algn="ctr">
              <a:defRPr>
                <a:solidFill>
                  <a:srgbClr val="FFFFFF"/>
                </a:solidFill>
              </a:defRPr>
            </a:pPr>
            <a:endParaRPr/>
          </a:p>
        </p:txBody>
      </p:sp>
      <p:sp>
        <p:nvSpPr>
          <p:cNvPr id="150" name="Rubrik 1"/>
          <p:cNvSpPr txBox="1">
            <a:spLocks noGrp="1"/>
          </p:cNvSpPr>
          <p:nvPr>
            <p:ph type="title"/>
          </p:nvPr>
        </p:nvSpPr>
        <p:spPr>
          <a:xfrm>
            <a:off x="459345" y="278535"/>
            <a:ext cx="9895952" cy="1033669"/>
          </a:xfrm>
          <a:prstGeom prst="rect">
            <a:avLst/>
          </a:prstGeom>
        </p:spPr>
        <p:txBody>
          <a:bodyPr/>
          <a:lstStyle>
            <a:lvl1pPr>
              <a:defRPr sz="4000">
                <a:solidFill>
                  <a:srgbClr val="FFFFFF"/>
                </a:solidFill>
                <a:latin typeface="Open Sans"/>
                <a:ea typeface="Open Sans"/>
                <a:cs typeface="Open Sans"/>
                <a:sym typeface="Open Sans"/>
              </a:defRPr>
            </a:lvl1pPr>
          </a:lstStyle>
          <a:p>
            <a:r>
              <a:rPr dirty="0"/>
              <a:t>FÖRÄLDRAMÖTE, </a:t>
            </a:r>
            <a:r>
              <a:rPr lang="sv-SE" dirty="0"/>
              <a:t>25</a:t>
            </a:r>
            <a:r>
              <a:rPr dirty="0"/>
              <a:t> </a:t>
            </a:r>
            <a:r>
              <a:rPr lang="sv-SE" dirty="0"/>
              <a:t>MARS</a:t>
            </a:r>
            <a:r>
              <a:rPr dirty="0"/>
              <a:t> 18.</a:t>
            </a:r>
            <a:r>
              <a:rPr lang="sv-SE" dirty="0"/>
              <a:t>00</a:t>
            </a:r>
            <a:endParaRPr dirty="0"/>
          </a:p>
        </p:txBody>
      </p:sp>
      <p:pic>
        <p:nvPicPr>
          <p:cNvPr id="151" name="Bildobjekt 4" descr="Bildobjekt 4"/>
          <p:cNvPicPr>
            <a:picLocks noChangeAspect="1"/>
          </p:cNvPicPr>
          <p:nvPr/>
        </p:nvPicPr>
        <p:blipFill>
          <a:blip r:embed="rId2"/>
          <a:stretch>
            <a:fillRect/>
          </a:stretch>
        </p:blipFill>
        <p:spPr>
          <a:xfrm>
            <a:off x="10375527" y="193086"/>
            <a:ext cx="1200049" cy="1204568"/>
          </a:xfrm>
          <a:prstGeom prst="rect">
            <a:avLst/>
          </a:prstGeom>
          <a:ln w="12700">
            <a:miter lim="400000"/>
          </a:ln>
        </p:spPr>
      </p:pic>
      <p:sp>
        <p:nvSpPr>
          <p:cNvPr id="152" name="Seriespel…"/>
          <p:cNvSpPr txBox="1"/>
          <p:nvPr/>
        </p:nvSpPr>
        <p:spPr>
          <a:xfrm>
            <a:off x="4704532" y="2338729"/>
            <a:ext cx="3311161" cy="21852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defRPr sz="3400" b="1"/>
            </a:pPr>
            <a:r>
              <a:rPr dirty="0" err="1"/>
              <a:t>Seriespel</a:t>
            </a:r>
            <a:r>
              <a:rPr dirty="0"/>
              <a:t> </a:t>
            </a:r>
          </a:p>
          <a:p>
            <a:pPr>
              <a:defRPr sz="3400"/>
            </a:pPr>
            <a:endParaRPr dirty="0"/>
          </a:p>
          <a:p>
            <a:pPr marL="180473" indent="-180473">
              <a:buSzPct val="100000"/>
              <a:buChar char="•"/>
              <a:defRPr sz="3400"/>
            </a:pPr>
            <a:r>
              <a:rPr dirty="0"/>
              <a:t>5 mot 5</a:t>
            </a:r>
          </a:p>
          <a:p>
            <a:pPr marL="180473" indent="-180473">
              <a:buSzPct val="100000"/>
              <a:buChar char="•"/>
              <a:defRPr sz="3400"/>
            </a:pPr>
            <a:r>
              <a:rPr lang="sv-SE" dirty="0"/>
              <a:t>S</a:t>
            </a:r>
            <a:r>
              <a:rPr dirty="0" err="1"/>
              <a:t>ammankomster</a:t>
            </a:r>
            <a:endParaRPr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155" name="Rectangle 9"/>
          <p:cNvSpPr/>
          <p:nvPr/>
        </p:nvSpPr>
        <p:spPr>
          <a:xfrm flipH="1">
            <a:off x="-2" y="-2"/>
            <a:ext cx="12191999" cy="1590744"/>
          </a:xfrm>
          <a:prstGeom prst="rect">
            <a:avLst/>
          </a:prstGeom>
          <a:gradFill>
            <a:gsLst>
              <a:gs pos="0">
                <a:srgbClr val="000000"/>
              </a:gs>
              <a:gs pos="100000">
                <a:srgbClr val="2F5597"/>
              </a:gs>
            </a:gsLst>
            <a:lin ang="8400000"/>
          </a:gradFill>
          <a:ln w="12700">
            <a:miter lim="400000"/>
          </a:ln>
        </p:spPr>
        <p:txBody>
          <a:bodyPr lIns="45719" rIns="45719" anchor="ctr"/>
          <a:lstStyle/>
          <a:p>
            <a:pPr algn="ctr">
              <a:defRPr>
                <a:solidFill>
                  <a:srgbClr val="FFFFFF"/>
                </a:solidFill>
              </a:defRPr>
            </a:pPr>
            <a:endParaRPr/>
          </a:p>
        </p:txBody>
      </p:sp>
      <p:sp>
        <p:nvSpPr>
          <p:cNvPr id="156" name="Rectangle 11"/>
          <p:cNvSpPr/>
          <p:nvPr/>
        </p:nvSpPr>
        <p:spPr>
          <a:xfrm rot="10800000" flipH="1">
            <a:off x="-4" y="-1"/>
            <a:ext cx="8115308" cy="1590743"/>
          </a:xfrm>
          <a:prstGeom prst="rect">
            <a:avLst/>
          </a:prstGeom>
          <a:gradFill>
            <a:gsLst>
              <a:gs pos="20000">
                <a:schemeClr val="accent1">
                  <a:alpha val="0"/>
                </a:schemeClr>
              </a:gs>
              <a:gs pos="100000">
                <a:srgbClr val="203864">
                  <a:alpha val="55000"/>
                </a:srgbClr>
              </a:gs>
            </a:gsLst>
            <a:lin ang="13800000"/>
          </a:gradFill>
          <a:ln w="12700">
            <a:miter lim="400000"/>
          </a:ln>
        </p:spPr>
        <p:txBody>
          <a:bodyPr lIns="45719" rIns="45719" anchor="ctr"/>
          <a:lstStyle/>
          <a:p>
            <a:pPr algn="ctr">
              <a:defRPr>
                <a:solidFill>
                  <a:srgbClr val="FFFFFF"/>
                </a:solidFill>
              </a:defRPr>
            </a:pPr>
            <a:endParaRPr/>
          </a:p>
        </p:txBody>
      </p:sp>
      <p:sp>
        <p:nvSpPr>
          <p:cNvPr id="157" name="Rectangle 13"/>
          <p:cNvSpPr/>
          <p:nvPr/>
        </p:nvSpPr>
        <p:spPr>
          <a:xfrm flipH="1">
            <a:off x="8115299" y="-2"/>
            <a:ext cx="4076699" cy="1590744"/>
          </a:xfrm>
          <a:prstGeom prst="rect">
            <a:avLst/>
          </a:prstGeom>
          <a:gradFill>
            <a:gsLst>
              <a:gs pos="0">
                <a:schemeClr val="accent1">
                  <a:alpha val="66000"/>
                </a:schemeClr>
              </a:gs>
              <a:gs pos="100000">
                <a:srgbClr val="000000">
                  <a:alpha val="30000"/>
                </a:srgbClr>
              </a:gs>
            </a:gsLst>
            <a:lin ang="13200000"/>
          </a:gradFill>
          <a:ln w="12700">
            <a:miter lim="400000"/>
          </a:ln>
        </p:spPr>
        <p:txBody>
          <a:bodyPr lIns="45719" rIns="45719" anchor="ctr"/>
          <a:lstStyle/>
          <a:p>
            <a:pPr algn="ctr">
              <a:defRPr>
                <a:solidFill>
                  <a:srgbClr val="FFFFFF"/>
                </a:solidFill>
              </a:defRPr>
            </a:pPr>
            <a:endParaRPr/>
          </a:p>
        </p:txBody>
      </p:sp>
      <p:sp>
        <p:nvSpPr>
          <p:cNvPr id="158" name="Rectangle 15"/>
          <p:cNvSpPr/>
          <p:nvPr/>
        </p:nvSpPr>
        <p:spPr>
          <a:xfrm>
            <a:off x="459350" y="-2"/>
            <a:ext cx="11732646" cy="1597435"/>
          </a:xfrm>
          <a:prstGeom prst="rect">
            <a:avLst/>
          </a:prstGeom>
          <a:gradFill>
            <a:gsLst>
              <a:gs pos="50000">
                <a:srgbClr val="000000">
                  <a:alpha val="0"/>
                </a:srgbClr>
              </a:gs>
              <a:gs pos="99000">
                <a:srgbClr val="203864">
                  <a:alpha val="52000"/>
                </a:srgbClr>
              </a:gs>
            </a:gsLst>
            <a:lin ang="16800000"/>
          </a:gradFill>
          <a:ln w="12700">
            <a:miter lim="400000"/>
          </a:ln>
        </p:spPr>
        <p:txBody>
          <a:bodyPr lIns="45719" rIns="45719" anchor="ctr"/>
          <a:lstStyle/>
          <a:p>
            <a:pPr algn="ctr">
              <a:defRPr>
                <a:solidFill>
                  <a:srgbClr val="FFFFFF"/>
                </a:solidFill>
              </a:defRPr>
            </a:pPr>
            <a:endParaRPr/>
          </a:p>
        </p:txBody>
      </p:sp>
      <p:sp>
        <p:nvSpPr>
          <p:cNvPr id="159" name="Rubrik 1"/>
          <p:cNvSpPr txBox="1">
            <a:spLocks noGrp="1"/>
          </p:cNvSpPr>
          <p:nvPr>
            <p:ph type="title"/>
          </p:nvPr>
        </p:nvSpPr>
        <p:spPr>
          <a:xfrm>
            <a:off x="459345" y="278535"/>
            <a:ext cx="9895952" cy="1033669"/>
          </a:xfrm>
          <a:prstGeom prst="rect">
            <a:avLst/>
          </a:prstGeom>
        </p:spPr>
        <p:txBody>
          <a:bodyPr/>
          <a:lstStyle>
            <a:lvl1pPr>
              <a:defRPr sz="4000">
                <a:solidFill>
                  <a:srgbClr val="FFFFFF"/>
                </a:solidFill>
                <a:latin typeface="Open Sans"/>
                <a:ea typeface="Open Sans"/>
                <a:cs typeface="Open Sans"/>
                <a:sym typeface="Open Sans"/>
              </a:defRPr>
            </a:lvl1pPr>
          </a:lstStyle>
          <a:p>
            <a:r>
              <a:rPr dirty="0"/>
              <a:t>FÖRÄLDRAMÖTE, </a:t>
            </a:r>
            <a:r>
              <a:rPr lang="sv-SE" dirty="0"/>
              <a:t>25</a:t>
            </a:r>
            <a:r>
              <a:rPr dirty="0"/>
              <a:t> </a:t>
            </a:r>
            <a:r>
              <a:rPr lang="sv-SE" dirty="0"/>
              <a:t>MARS</a:t>
            </a:r>
            <a:r>
              <a:rPr dirty="0"/>
              <a:t> 18.</a:t>
            </a:r>
            <a:r>
              <a:rPr lang="sv-SE" dirty="0"/>
              <a:t>00</a:t>
            </a:r>
            <a:endParaRPr dirty="0"/>
          </a:p>
        </p:txBody>
      </p:sp>
      <p:pic>
        <p:nvPicPr>
          <p:cNvPr id="160" name="Bildobjekt 4" descr="Bildobjekt 4"/>
          <p:cNvPicPr>
            <a:picLocks noChangeAspect="1"/>
          </p:cNvPicPr>
          <p:nvPr/>
        </p:nvPicPr>
        <p:blipFill>
          <a:blip r:embed="rId2"/>
          <a:stretch>
            <a:fillRect/>
          </a:stretch>
        </p:blipFill>
        <p:spPr>
          <a:xfrm>
            <a:off x="10375527" y="193086"/>
            <a:ext cx="1200049" cy="1204568"/>
          </a:xfrm>
          <a:prstGeom prst="rect">
            <a:avLst/>
          </a:prstGeom>
          <a:ln w="12700">
            <a:miter lim="400000"/>
          </a:ln>
        </p:spPr>
      </p:pic>
      <p:sp>
        <p:nvSpPr>
          <p:cNvPr id="161" name="Matcher…"/>
          <p:cNvSpPr txBox="1"/>
          <p:nvPr/>
        </p:nvSpPr>
        <p:spPr>
          <a:xfrm>
            <a:off x="584844" y="2187717"/>
            <a:ext cx="11481667" cy="36317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lgn="ctr" defTabSz="457200">
              <a:spcBef>
                <a:spcPts val="1200"/>
              </a:spcBef>
              <a:defRPr sz="3000">
                <a:latin typeface="Arial"/>
                <a:ea typeface="Arial"/>
                <a:cs typeface="Arial"/>
                <a:sym typeface="Arial"/>
              </a:defRPr>
            </a:pPr>
            <a:r>
              <a:rPr dirty="0"/>
              <a:t>Matcher</a:t>
            </a:r>
            <a:endParaRPr dirty="0">
              <a:latin typeface="Times Roman"/>
              <a:ea typeface="Times Roman"/>
              <a:cs typeface="Times Roman"/>
              <a:sym typeface="Times Roman"/>
            </a:endParaRPr>
          </a:p>
          <a:p>
            <a:pPr marL="304800" indent="-304800" defTabSz="457200">
              <a:spcBef>
                <a:spcPts val="1200"/>
              </a:spcBef>
              <a:buSzPct val="123000"/>
              <a:buChar char="•"/>
              <a:defRPr sz="3000">
                <a:latin typeface="Arial"/>
                <a:ea typeface="Arial"/>
                <a:cs typeface="Arial"/>
                <a:sym typeface="Arial"/>
              </a:defRPr>
            </a:pPr>
            <a:r>
              <a:rPr dirty="0" err="1"/>
              <a:t>Matchen</a:t>
            </a:r>
            <a:r>
              <a:rPr dirty="0"/>
              <a:t> </a:t>
            </a:r>
            <a:r>
              <a:rPr dirty="0" err="1"/>
              <a:t>är</a:t>
            </a:r>
            <a:r>
              <a:rPr dirty="0"/>
              <a:t> </a:t>
            </a:r>
            <a:r>
              <a:rPr dirty="0" err="1"/>
              <a:t>chansen</a:t>
            </a:r>
            <a:r>
              <a:rPr dirty="0"/>
              <a:t> </a:t>
            </a:r>
            <a:r>
              <a:rPr dirty="0" err="1"/>
              <a:t>att</a:t>
            </a:r>
            <a:r>
              <a:rPr dirty="0"/>
              <a:t> </a:t>
            </a:r>
            <a:r>
              <a:rPr dirty="0" err="1"/>
              <a:t>använda</a:t>
            </a:r>
            <a:r>
              <a:rPr dirty="0"/>
              <a:t> det vi </a:t>
            </a:r>
            <a:r>
              <a:rPr dirty="0" err="1"/>
              <a:t>tränat</a:t>
            </a:r>
            <a:r>
              <a:rPr dirty="0"/>
              <a:t> </a:t>
            </a:r>
            <a:r>
              <a:rPr dirty="0" err="1"/>
              <a:t>på</a:t>
            </a:r>
            <a:r>
              <a:rPr dirty="0"/>
              <a:t>. </a:t>
            </a:r>
          </a:p>
          <a:p>
            <a:pPr marL="304800" indent="-304800" defTabSz="457200">
              <a:spcBef>
                <a:spcPts val="1200"/>
              </a:spcBef>
              <a:buSzPct val="123000"/>
              <a:buChar char="•"/>
              <a:defRPr sz="3000">
                <a:latin typeface="Arial"/>
                <a:ea typeface="Arial"/>
                <a:cs typeface="Arial"/>
                <a:sym typeface="Arial"/>
              </a:defRPr>
            </a:pPr>
            <a:r>
              <a:rPr dirty="0" err="1"/>
              <a:t>Spelarna</a:t>
            </a:r>
            <a:r>
              <a:rPr dirty="0"/>
              <a:t> </a:t>
            </a:r>
            <a:r>
              <a:rPr dirty="0" err="1"/>
              <a:t>är</a:t>
            </a:r>
            <a:r>
              <a:rPr dirty="0"/>
              <a:t> </a:t>
            </a:r>
            <a:r>
              <a:rPr dirty="0" err="1"/>
              <a:t>på</a:t>
            </a:r>
            <a:r>
              <a:rPr dirty="0"/>
              <a:t> plats </a:t>
            </a:r>
            <a:r>
              <a:rPr dirty="0" err="1"/>
              <a:t>innan</a:t>
            </a:r>
            <a:r>
              <a:rPr dirty="0"/>
              <a:t> </a:t>
            </a:r>
            <a:r>
              <a:rPr dirty="0" err="1"/>
              <a:t>samlingstiden</a:t>
            </a:r>
            <a:r>
              <a:rPr dirty="0"/>
              <a:t>. </a:t>
            </a:r>
          </a:p>
          <a:p>
            <a:pPr marL="304800" indent="-304800" defTabSz="457200">
              <a:spcBef>
                <a:spcPts val="1200"/>
              </a:spcBef>
              <a:buSzPct val="123000"/>
              <a:buChar char="•"/>
              <a:defRPr sz="3000">
                <a:latin typeface="Arial"/>
                <a:ea typeface="Arial"/>
                <a:cs typeface="Arial"/>
                <a:sym typeface="Arial"/>
              </a:defRPr>
            </a:pPr>
            <a:r>
              <a:rPr dirty="0"/>
              <a:t>Samling </a:t>
            </a:r>
            <a:r>
              <a:rPr dirty="0" err="1"/>
              <a:t>efter</a:t>
            </a:r>
            <a:r>
              <a:rPr dirty="0"/>
              <a:t> </a:t>
            </a:r>
            <a:r>
              <a:rPr dirty="0" err="1"/>
              <a:t>varje</a:t>
            </a:r>
            <a:r>
              <a:rPr dirty="0"/>
              <a:t> match.</a:t>
            </a:r>
          </a:p>
          <a:p>
            <a:pPr marL="304800" indent="-304800" defTabSz="457200">
              <a:spcBef>
                <a:spcPts val="1200"/>
              </a:spcBef>
              <a:buSzPct val="123000"/>
              <a:buChar char="•"/>
              <a:defRPr sz="3000">
                <a:latin typeface="Arial"/>
                <a:ea typeface="Arial"/>
                <a:cs typeface="Arial"/>
                <a:sym typeface="Arial"/>
              </a:defRPr>
            </a:pPr>
            <a:r>
              <a:rPr dirty="0" err="1"/>
              <a:t>Föräldrafritt</a:t>
            </a:r>
            <a:r>
              <a:rPr dirty="0"/>
              <a:t> under </a:t>
            </a:r>
            <a:r>
              <a:rPr dirty="0" err="1"/>
              <a:t>samlingar</a:t>
            </a:r>
            <a:r>
              <a:rPr dirty="0"/>
              <a:t> </a:t>
            </a:r>
            <a:r>
              <a:rPr dirty="0" err="1"/>
              <a:t>före</a:t>
            </a:r>
            <a:r>
              <a:rPr dirty="0"/>
              <a:t> </a:t>
            </a:r>
            <a:r>
              <a:rPr dirty="0" err="1"/>
              <a:t>och</a:t>
            </a:r>
            <a:r>
              <a:rPr dirty="0"/>
              <a:t> </a:t>
            </a:r>
            <a:r>
              <a:rPr dirty="0" err="1"/>
              <a:t>efter</a:t>
            </a:r>
            <a:r>
              <a:rPr dirty="0"/>
              <a:t> match. </a:t>
            </a:r>
          </a:p>
          <a:p>
            <a:pPr marL="304800" indent="-304800" defTabSz="457200">
              <a:spcBef>
                <a:spcPts val="1200"/>
              </a:spcBef>
              <a:buSzPct val="123000"/>
              <a:buChar char="•"/>
              <a:defRPr sz="3000">
                <a:latin typeface="Arial"/>
                <a:ea typeface="Arial"/>
                <a:cs typeface="Arial"/>
                <a:sym typeface="Arial"/>
              </a:defRPr>
            </a:pPr>
            <a:r>
              <a:rPr dirty="0" err="1"/>
              <a:t>Föräldrar</a:t>
            </a:r>
            <a:r>
              <a:rPr dirty="0"/>
              <a:t> </a:t>
            </a:r>
            <a:r>
              <a:rPr dirty="0" err="1"/>
              <a:t>hejar</a:t>
            </a:r>
            <a:r>
              <a:rPr dirty="0"/>
              <a:t> </a:t>
            </a:r>
            <a:r>
              <a:rPr dirty="0" err="1"/>
              <a:t>på</a:t>
            </a:r>
            <a:r>
              <a:rPr dirty="0"/>
              <a:t> </a:t>
            </a:r>
            <a:r>
              <a:rPr dirty="0" err="1"/>
              <a:t>laget</a:t>
            </a:r>
            <a:r>
              <a:rPr lang="sv-SE" dirty="0"/>
              <a:t>,</a:t>
            </a:r>
            <a:r>
              <a:rPr dirty="0"/>
              <a:t> </a:t>
            </a:r>
            <a:r>
              <a:rPr dirty="0" err="1"/>
              <a:t>tränarna</a:t>
            </a:r>
            <a:r>
              <a:rPr dirty="0"/>
              <a:t> </a:t>
            </a:r>
            <a:r>
              <a:rPr dirty="0" err="1"/>
              <a:t>coachar</a:t>
            </a:r>
            <a:r>
              <a:rPr lang="sv-SE" dirty="0"/>
              <a:t> och domarna </a:t>
            </a:r>
            <a:r>
              <a:rPr lang="sv-SE" dirty="0" err="1"/>
              <a:t>dömmer</a:t>
            </a:r>
            <a:r>
              <a:rPr dirty="0"/>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164" name="Rectangle 9"/>
          <p:cNvSpPr/>
          <p:nvPr/>
        </p:nvSpPr>
        <p:spPr>
          <a:xfrm flipH="1">
            <a:off x="-2" y="-2"/>
            <a:ext cx="12191999" cy="1590744"/>
          </a:xfrm>
          <a:prstGeom prst="rect">
            <a:avLst/>
          </a:prstGeom>
          <a:gradFill>
            <a:gsLst>
              <a:gs pos="0">
                <a:srgbClr val="000000"/>
              </a:gs>
              <a:gs pos="100000">
                <a:srgbClr val="2F5597"/>
              </a:gs>
            </a:gsLst>
            <a:lin ang="8400000"/>
          </a:gradFill>
          <a:ln w="12700">
            <a:miter lim="400000"/>
          </a:ln>
        </p:spPr>
        <p:txBody>
          <a:bodyPr lIns="45719" rIns="45719" anchor="ctr"/>
          <a:lstStyle/>
          <a:p>
            <a:pPr algn="ctr">
              <a:defRPr>
                <a:solidFill>
                  <a:srgbClr val="FFFFFF"/>
                </a:solidFill>
              </a:defRPr>
            </a:pPr>
            <a:endParaRPr/>
          </a:p>
        </p:txBody>
      </p:sp>
      <p:sp>
        <p:nvSpPr>
          <p:cNvPr id="165" name="Rectangle 11"/>
          <p:cNvSpPr/>
          <p:nvPr/>
        </p:nvSpPr>
        <p:spPr>
          <a:xfrm rot="10800000" flipH="1">
            <a:off x="-4" y="-1"/>
            <a:ext cx="8115308" cy="1590743"/>
          </a:xfrm>
          <a:prstGeom prst="rect">
            <a:avLst/>
          </a:prstGeom>
          <a:gradFill>
            <a:gsLst>
              <a:gs pos="20000">
                <a:schemeClr val="accent1">
                  <a:alpha val="0"/>
                </a:schemeClr>
              </a:gs>
              <a:gs pos="100000">
                <a:srgbClr val="203864">
                  <a:alpha val="55000"/>
                </a:srgbClr>
              </a:gs>
            </a:gsLst>
            <a:lin ang="13800000"/>
          </a:gradFill>
          <a:ln w="12700">
            <a:miter lim="400000"/>
          </a:ln>
        </p:spPr>
        <p:txBody>
          <a:bodyPr lIns="45719" rIns="45719" anchor="ctr"/>
          <a:lstStyle/>
          <a:p>
            <a:pPr algn="ctr">
              <a:defRPr>
                <a:solidFill>
                  <a:srgbClr val="FFFFFF"/>
                </a:solidFill>
              </a:defRPr>
            </a:pPr>
            <a:endParaRPr/>
          </a:p>
        </p:txBody>
      </p:sp>
      <p:sp>
        <p:nvSpPr>
          <p:cNvPr id="166" name="Rectangle 13"/>
          <p:cNvSpPr/>
          <p:nvPr/>
        </p:nvSpPr>
        <p:spPr>
          <a:xfrm flipH="1">
            <a:off x="8115299" y="-2"/>
            <a:ext cx="4076699" cy="1590744"/>
          </a:xfrm>
          <a:prstGeom prst="rect">
            <a:avLst/>
          </a:prstGeom>
          <a:gradFill>
            <a:gsLst>
              <a:gs pos="0">
                <a:schemeClr val="accent1">
                  <a:alpha val="66000"/>
                </a:schemeClr>
              </a:gs>
              <a:gs pos="100000">
                <a:srgbClr val="000000">
                  <a:alpha val="30000"/>
                </a:srgbClr>
              </a:gs>
            </a:gsLst>
            <a:lin ang="13200000"/>
          </a:gradFill>
          <a:ln w="12700">
            <a:miter lim="400000"/>
          </a:ln>
        </p:spPr>
        <p:txBody>
          <a:bodyPr lIns="45719" rIns="45719" anchor="ctr"/>
          <a:lstStyle/>
          <a:p>
            <a:pPr algn="ctr">
              <a:defRPr>
                <a:solidFill>
                  <a:srgbClr val="FFFFFF"/>
                </a:solidFill>
              </a:defRPr>
            </a:pPr>
            <a:endParaRPr/>
          </a:p>
        </p:txBody>
      </p:sp>
      <p:sp>
        <p:nvSpPr>
          <p:cNvPr id="167" name="Rectangle 15"/>
          <p:cNvSpPr/>
          <p:nvPr/>
        </p:nvSpPr>
        <p:spPr>
          <a:xfrm>
            <a:off x="459350" y="-2"/>
            <a:ext cx="11732646" cy="1597435"/>
          </a:xfrm>
          <a:prstGeom prst="rect">
            <a:avLst/>
          </a:prstGeom>
          <a:gradFill>
            <a:gsLst>
              <a:gs pos="50000">
                <a:srgbClr val="000000">
                  <a:alpha val="0"/>
                </a:srgbClr>
              </a:gs>
              <a:gs pos="99000">
                <a:srgbClr val="203864">
                  <a:alpha val="52000"/>
                </a:srgbClr>
              </a:gs>
            </a:gsLst>
            <a:lin ang="16800000"/>
          </a:gradFill>
          <a:ln w="12700">
            <a:miter lim="400000"/>
          </a:ln>
        </p:spPr>
        <p:txBody>
          <a:bodyPr lIns="45719" rIns="45719" anchor="ctr"/>
          <a:lstStyle/>
          <a:p>
            <a:pPr algn="ctr">
              <a:defRPr>
                <a:solidFill>
                  <a:srgbClr val="FFFFFF"/>
                </a:solidFill>
              </a:defRPr>
            </a:pPr>
            <a:endParaRPr/>
          </a:p>
        </p:txBody>
      </p:sp>
      <p:sp>
        <p:nvSpPr>
          <p:cNvPr id="168" name="Rubrik 1"/>
          <p:cNvSpPr txBox="1">
            <a:spLocks noGrp="1"/>
          </p:cNvSpPr>
          <p:nvPr>
            <p:ph type="title"/>
          </p:nvPr>
        </p:nvSpPr>
        <p:spPr>
          <a:xfrm>
            <a:off x="459345" y="278535"/>
            <a:ext cx="9895952" cy="1033669"/>
          </a:xfrm>
          <a:prstGeom prst="rect">
            <a:avLst/>
          </a:prstGeom>
        </p:spPr>
        <p:txBody>
          <a:bodyPr/>
          <a:lstStyle>
            <a:lvl1pPr>
              <a:defRPr sz="4000">
                <a:solidFill>
                  <a:srgbClr val="FFFFFF"/>
                </a:solidFill>
                <a:latin typeface="Open Sans"/>
                <a:ea typeface="Open Sans"/>
                <a:cs typeface="Open Sans"/>
                <a:sym typeface="Open Sans"/>
              </a:defRPr>
            </a:lvl1pPr>
          </a:lstStyle>
          <a:p>
            <a:r>
              <a:rPr dirty="0"/>
              <a:t>FÖRÄLDRAMÖTE, </a:t>
            </a:r>
            <a:r>
              <a:rPr lang="sv-SE" dirty="0"/>
              <a:t>25</a:t>
            </a:r>
            <a:r>
              <a:rPr dirty="0"/>
              <a:t> </a:t>
            </a:r>
            <a:r>
              <a:rPr lang="sv-SE" dirty="0"/>
              <a:t>MARS</a:t>
            </a:r>
            <a:r>
              <a:rPr dirty="0"/>
              <a:t> 18.</a:t>
            </a:r>
            <a:r>
              <a:rPr lang="sv-SE" dirty="0"/>
              <a:t>00</a:t>
            </a:r>
            <a:endParaRPr dirty="0"/>
          </a:p>
        </p:txBody>
      </p:sp>
      <p:pic>
        <p:nvPicPr>
          <p:cNvPr id="169" name="Bildobjekt 4" descr="Bildobjekt 4"/>
          <p:cNvPicPr>
            <a:picLocks noChangeAspect="1"/>
          </p:cNvPicPr>
          <p:nvPr/>
        </p:nvPicPr>
        <p:blipFill>
          <a:blip r:embed="rId2"/>
          <a:stretch>
            <a:fillRect/>
          </a:stretch>
        </p:blipFill>
        <p:spPr>
          <a:xfrm>
            <a:off x="10375527" y="193086"/>
            <a:ext cx="1200049" cy="1204568"/>
          </a:xfrm>
          <a:prstGeom prst="rect">
            <a:avLst/>
          </a:prstGeom>
          <a:ln w="12700">
            <a:miter lim="400000"/>
          </a:ln>
        </p:spPr>
      </p:pic>
      <p:sp>
        <p:nvSpPr>
          <p:cNvPr id="170" name="Cuper…"/>
          <p:cNvSpPr txBox="1"/>
          <p:nvPr/>
        </p:nvSpPr>
        <p:spPr>
          <a:xfrm>
            <a:off x="5130956" y="2611779"/>
            <a:ext cx="2389435" cy="21852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lgn="ctr">
              <a:defRPr sz="3400"/>
            </a:pPr>
            <a:r>
              <a:rPr dirty="0" err="1"/>
              <a:t>Cuper</a:t>
            </a:r>
            <a:endParaRPr dirty="0"/>
          </a:p>
          <a:p>
            <a:pPr algn="ctr">
              <a:defRPr sz="3400"/>
            </a:pPr>
            <a:endParaRPr dirty="0"/>
          </a:p>
          <a:p>
            <a:pPr marL="180473" indent="-180473" algn="ctr">
              <a:buSzPct val="100000"/>
              <a:buChar char="•"/>
              <a:defRPr sz="3400"/>
            </a:pPr>
            <a:r>
              <a:rPr dirty="0" err="1"/>
              <a:t>Ånäs-cupen</a:t>
            </a:r>
            <a:endParaRPr lang="sv-SE" dirty="0"/>
          </a:p>
          <a:p>
            <a:pPr marL="180473" indent="-180473" algn="ctr">
              <a:buSzPct val="100000"/>
              <a:buChar char="•"/>
              <a:defRPr sz="3400"/>
            </a:pPr>
            <a:r>
              <a:rPr lang="sv-SE" dirty="0"/>
              <a:t>Lilla VM</a:t>
            </a:r>
            <a:endParaRPr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108" name="Rectangle 9"/>
          <p:cNvSpPr/>
          <p:nvPr/>
        </p:nvSpPr>
        <p:spPr>
          <a:xfrm flipH="1">
            <a:off x="-2" y="-2"/>
            <a:ext cx="12191999" cy="1590744"/>
          </a:xfrm>
          <a:prstGeom prst="rect">
            <a:avLst/>
          </a:prstGeom>
          <a:gradFill>
            <a:gsLst>
              <a:gs pos="0">
                <a:srgbClr val="000000"/>
              </a:gs>
              <a:gs pos="100000">
                <a:srgbClr val="2F5597"/>
              </a:gs>
            </a:gsLst>
            <a:lin ang="8400000"/>
          </a:gradFill>
          <a:ln w="12700">
            <a:miter lim="400000"/>
          </a:ln>
        </p:spPr>
        <p:txBody>
          <a:bodyPr lIns="45719" rIns="45719" anchor="ctr"/>
          <a:lstStyle/>
          <a:p>
            <a:pPr algn="ctr">
              <a:defRPr>
                <a:solidFill>
                  <a:srgbClr val="FFFFFF"/>
                </a:solidFill>
              </a:defRPr>
            </a:pPr>
            <a:endParaRPr/>
          </a:p>
        </p:txBody>
      </p:sp>
      <p:sp>
        <p:nvSpPr>
          <p:cNvPr id="109" name="Rectangle 11"/>
          <p:cNvSpPr/>
          <p:nvPr/>
        </p:nvSpPr>
        <p:spPr>
          <a:xfrm rot="10800000" flipH="1">
            <a:off x="-4" y="-1"/>
            <a:ext cx="8115308" cy="1590743"/>
          </a:xfrm>
          <a:prstGeom prst="rect">
            <a:avLst/>
          </a:prstGeom>
          <a:gradFill>
            <a:gsLst>
              <a:gs pos="20000">
                <a:schemeClr val="accent1">
                  <a:alpha val="0"/>
                </a:schemeClr>
              </a:gs>
              <a:gs pos="100000">
                <a:srgbClr val="203864">
                  <a:alpha val="55000"/>
                </a:srgbClr>
              </a:gs>
            </a:gsLst>
            <a:lin ang="13800000"/>
          </a:gradFill>
          <a:ln w="12700">
            <a:miter lim="400000"/>
          </a:ln>
        </p:spPr>
        <p:txBody>
          <a:bodyPr lIns="45719" rIns="45719" anchor="ctr"/>
          <a:lstStyle/>
          <a:p>
            <a:pPr algn="ctr">
              <a:defRPr>
                <a:solidFill>
                  <a:srgbClr val="FFFFFF"/>
                </a:solidFill>
              </a:defRPr>
            </a:pPr>
            <a:endParaRPr/>
          </a:p>
        </p:txBody>
      </p:sp>
      <p:sp>
        <p:nvSpPr>
          <p:cNvPr id="110" name="Rectangle 13"/>
          <p:cNvSpPr/>
          <p:nvPr/>
        </p:nvSpPr>
        <p:spPr>
          <a:xfrm flipH="1">
            <a:off x="8115299" y="-2"/>
            <a:ext cx="4076699" cy="1590744"/>
          </a:xfrm>
          <a:prstGeom prst="rect">
            <a:avLst/>
          </a:prstGeom>
          <a:gradFill>
            <a:gsLst>
              <a:gs pos="0">
                <a:schemeClr val="accent1">
                  <a:alpha val="66000"/>
                </a:schemeClr>
              </a:gs>
              <a:gs pos="100000">
                <a:srgbClr val="000000">
                  <a:alpha val="30000"/>
                </a:srgbClr>
              </a:gs>
            </a:gsLst>
            <a:lin ang="13200000"/>
          </a:gradFill>
          <a:ln w="12700">
            <a:miter lim="400000"/>
          </a:ln>
        </p:spPr>
        <p:txBody>
          <a:bodyPr lIns="45719" rIns="45719" anchor="ctr"/>
          <a:lstStyle/>
          <a:p>
            <a:pPr algn="ctr">
              <a:defRPr>
                <a:solidFill>
                  <a:srgbClr val="FFFFFF"/>
                </a:solidFill>
              </a:defRPr>
            </a:pPr>
            <a:endParaRPr/>
          </a:p>
        </p:txBody>
      </p:sp>
      <p:sp>
        <p:nvSpPr>
          <p:cNvPr id="111" name="Rectangle 15"/>
          <p:cNvSpPr/>
          <p:nvPr/>
        </p:nvSpPr>
        <p:spPr>
          <a:xfrm>
            <a:off x="459350" y="-2"/>
            <a:ext cx="11732646" cy="1597435"/>
          </a:xfrm>
          <a:prstGeom prst="rect">
            <a:avLst/>
          </a:prstGeom>
          <a:gradFill>
            <a:gsLst>
              <a:gs pos="50000">
                <a:srgbClr val="000000">
                  <a:alpha val="0"/>
                </a:srgbClr>
              </a:gs>
              <a:gs pos="99000">
                <a:srgbClr val="203864">
                  <a:alpha val="52000"/>
                </a:srgbClr>
              </a:gs>
            </a:gsLst>
            <a:lin ang="16800000"/>
          </a:gradFill>
          <a:ln w="12700">
            <a:miter lim="400000"/>
          </a:ln>
        </p:spPr>
        <p:txBody>
          <a:bodyPr lIns="45719" rIns="45719" anchor="ctr"/>
          <a:lstStyle/>
          <a:p>
            <a:pPr algn="ctr">
              <a:defRPr>
                <a:solidFill>
                  <a:srgbClr val="FFFFFF"/>
                </a:solidFill>
              </a:defRPr>
            </a:pPr>
            <a:endParaRPr/>
          </a:p>
        </p:txBody>
      </p:sp>
      <p:sp>
        <p:nvSpPr>
          <p:cNvPr id="112" name="Rubrik 1"/>
          <p:cNvSpPr txBox="1">
            <a:spLocks noGrp="1"/>
          </p:cNvSpPr>
          <p:nvPr>
            <p:ph type="title"/>
          </p:nvPr>
        </p:nvSpPr>
        <p:spPr>
          <a:xfrm>
            <a:off x="459345" y="278535"/>
            <a:ext cx="9895952" cy="1033669"/>
          </a:xfrm>
          <a:prstGeom prst="rect">
            <a:avLst/>
          </a:prstGeom>
        </p:spPr>
        <p:txBody>
          <a:bodyPr/>
          <a:lstStyle>
            <a:lvl1pPr>
              <a:defRPr sz="4000">
                <a:solidFill>
                  <a:srgbClr val="FFFFFF"/>
                </a:solidFill>
                <a:latin typeface="Open Sans"/>
                <a:ea typeface="Open Sans"/>
                <a:cs typeface="Open Sans"/>
                <a:sym typeface="Open Sans"/>
              </a:defRPr>
            </a:lvl1pPr>
          </a:lstStyle>
          <a:p>
            <a:r>
              <a:rPr dirty="0"/>
              <a:t>FÖRÄLDRAMÖTE, </a:t>
            </a:r>
            <a:r>
              <a:rPr lang="sv-SE" dirty="0"/>
              <a:t>25 MARS </a:t>
            </a:r>
            <a:r>
              <a:rPr dirty="0"/>
              <a:t>18.</a:t>
            </a:r>
            <a:r>
              <a:rPr lang="sv-SE" dirty="0"/>
              <a:t>00</a:t>
            </a:r>
            <a:endParaRPr dirty="0"/>
          </a:p>
        </p:txBody>
      </p:sp>
      <p:pic>
        <p:nvPicPr>
          <p:cNvPr id="113" name="Bildobjekt 4" descr="Bildobjekt 4"/>
          <p:cNvPicPr>
            <a:picLocks noChangeAspect="1"/>
          </p:cNvPicPr>
          <p:nvPr/>
        </p:nvPicPr>
        <p:blipFill>
          <a:blip r:embed="rId3"/>
          <a:stretch>
            <a:fillRect/>
          </a:stretch>
        </p:blipFill>
        <p:spPr>
          <a:xfrm>
            <a:off x="10375527" y="193086"/>
            <a:ext cx="1200049" cy="1204568"/>
          </a:xfrm>
          <a:prstGeom prst="rect">
            <a:avLst/>
          </a:prstGeom>
          <a:ln w="12700">
            <a:miter lim="400000"/>
          </a:ln>
        </p:spPr>
      </p:pic>
      <p:sp>
        <p:nvSpPr>
          <p:cNvPr id="114" name="Kommunikation - laget.se…"/>
          <p:cNvSpPr txBox="1"/>
          <p:nvPr/>
        </p:nvSpPr>
        <p:spPr>
          <a:xfrm>
            <a:off x="1093500" y="2182217"/>
            <a:ext cx="10005000" cy="33650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lvl="6" defTabSz="457200">
              <a:spcBef>
                <a:spcPts val="1200"/>
              </a:spcBef>
              <a:defRPr sz="1900" b="1">
                <a:latin typeface="Arial"/>
                <a:ea typeface="Arial"/>
                <a:cs typeface="Arial"/>
                <a:sym typeface="Arial"/>
              </a:defRPr>
            </a:pPr>
            <a:r>
              <a:rPr dirty="0" err="1"/>
              <a:t>Kommunikation</a:t>
            </a:r>
            <a:r>
              <a:rPr dirty="0"/>
              <a:t> - </a:t>
            </a:r>
            <a:r>
              <a:rPr u="sng" dirty="0">
                <a:solidFill>
                  <a:srgbClr val="0563C1"/>
                </a:solidFill>
                <a:uFill>
                  <a:solidFill>
                    <a:srgbClr val="0563C1"/>
                  </a:solidFill>
                </a:uFill>
                <a:hlinkClick r:id="rId4"/>
              </a:rPr>
              <a:t>laget.se</a:t>
            </a:r>
          </a:p>
          <a:p>
            <a:pPr lvl="6" algn="ctr" defTabSz="457200">
              <a:spcBef>
                <a:spcPts val="1200"/>
              </a:spcBef>
              <a:defRPr sz="1900">
                <a:latin typeface="Arial"/>
                <a:ea typeface="Arial"/>
                <a:cs typeface="Arial"/>
                <a:sym typeface="Arial"/>
              </a:defRPr>
            </a:pPr>
            <a:endParaRPr dirty="0">
              <a:latin typeface="Times Roman"/>
              <a:ea typeface="Times Roman"/>
              <a:cs typeface="Times Roman"/>
              <a:sym typeface="Times Roman"/>
            </a:endParaRPr>
          </a:p>
          <a:p>
            <a:pPr marL="673099" indent="-673099" defTabSz="457200">
              <a:spcBef>
                <a:spcPts val="1200"/>
              </a:spcBef>
              <a:buSzPct val="123000"/>
              <a:buChar char="•"/>
              <a:defRPr sz="1900">
                <a:latin typeface="Arial"/>
                <a:ea typeface="Arial"/>
                <a:cs typeface="Arial"/>
                <a:sym typeface="Arial"/>
              </a:defRPr>
            </a:pPr>
            <a:r>
              <a:rPr dirty="0"/>
              <a:t>All information </a:t>
            </a:r>
            <a:r>
              <a:rPr dirty="0" err="1"/>
              <a:t>kommer</a:t>
            </a:r>
            <a:r>
              <a:rPr dirty="0"/>
              <a:t> via </a:t>
            </a:r>
            <a:r>
              <a:rPr dirty="0" err="1"/>
              <a:t>laget.se</a:t>
            </a:r>
            <a:r>
              <a:rPr dirty="0"/>
              <a:t>/</a:t>
            </a:r>
            <a:r>
              <a:rPr dirty="0" err="1"/>
              <a:t>MatforsIF</a:t>
            </a:r>
            <a:r>
              <a:rPr lang="sv-SE" dirty="0"/>
              <a:t>P2016</a:t>
            </a:r>
            <a:endParaRPr dirty="0">
              <a:latin typeface="Times Roman"/>
              <a:ea typeface="Times Roman"/>
              <a:cs typeface="Times Roman"/>
              <a:sym typeface="Times Roman"/>
            </a:endParaRPr>
          </a:p>
          <a:p>
            <a:pPr marL="673099" indent="-673099" defTabSz="457200">
              <a:spcBef>
                <a:spcPts val="1200"/>
              </a:spcBef>
              <a:buSzPct val="123000"/>
              <a:buChar char="•"/>
              <a:defRPr sz="1900">
                <a:latin typeface="Arial"/>
                <a:ea typeface="Arial"/>
                <a:cs typeface="Arial"/>
                <a:sym typeface="Arial"/>
              </a:defRPr>
            </a:pPr>
            <a:r>
              <a:rPr dirty="0" err="1"/>
              <a:t>Alla</a:t>
            </a:r>
            <a:r>
              <a:rPr dirty="0"/>
              <a:t> </a:t>
            </a:r>
            <a:r>
              <a:rPr dirty="0" err="1"/>
              <a:t>aktiviteter</a:t>
            </a:r>
            <a:r>
              <a:rPr dirty="0"/>
              <a:t> </a:t>
            </a:r>
            <a:r>
              <a:rPr dirty="0" err="1"/>
              <a:t>finns</a:t>
            </a:r>
            <a:r>
              <a:rPr dirty="0"/>
              <a:t> </a:t>
            </a:r>
            <a:r>
              <a:rPr dirty="0" err="1"/>
              <a:t>i</a:t>
            </a:r>
            <a:r>
              <a:rPr dirty="0"/>
              <a:t> </a:t>
            </a:r>
            <a:r>
              <a:rPr dirty="0" err="1"/>
              <a:t>laget.se</a:t>
            </a:r>
            <a:r>
              <a:rPr dirty="0"/>
              <a:t>/</a:t>
            </a:r>
            <a:r>
              <a:rPr dirty="0" err="1"/>
              <a:t>MatforsIF</a:t>
            </a:r>
            <a:r>
              <a:rPr lang="sv-SE" dirty="0"/>
              <a:t>P</a:t>
            </a:r>
            <a:r>
              <a:rPr dirty="0"/>
              <a:t>201</a:t>
            </a:r>
            <a:r>
              <a:rPr lang="sv-SE" dirty="0"/>
              <a:t>6</a:t>
            </a:r>
            <a:r>
              <a:rPr dirty="0"/>
              <a:t> </a:t>
            </a:r>
            <a:endParaRPr dirty="0">
              <a:latin typeface="Times Roman"/>
              <a:ea typeface="Times Roman"/>
              <a:cs typeface="Times Roman"/>
              <a:sym typeface="Times Roman"/>
            </a:endParaRPr>
          </a:p>
          <a:p>
            <a:pPr marL="673099" indent="-673099" defTabSz="457200">
              <a:spcBef>
                <a:spcPts val="1200"/>
              </a:spcBef>
              <a:buSzPct val="123000"/>
              <a:buChar char="•"/>
              <a:defRPr sz="1900">
                <a:latin typeface="Arial"/>
                <a:ea typeface="Arial"/>
                <a:cs typeface="Arial"/>
                <a:sym typeface="Arial"/>
              </a:defRPr>
            </a:pPr>
            <a:r>
              <a:rPr dirty="0"/>
              <a:t>SMS-</a:t>
            </a:r>
            <a:r>
              <a:rPr dirty="0" err="1"/>
              <a:t>gruppen</a:t>
            </a:r>
            <a:r>
              <a:rPr dirty="0"/>
              <a:t> </a:t>
            </a:r>
            <a:r>
              <a:rPr dirty="0" err="1"/>
              <a:t>är</a:t>
            </a:r>
            <a:r>
              <a:rPr dirty="0"/>
              <a:t> </a:t>
            </a:r>
            <a:r>
              <a:rPr dirty="0" err="1"/>
              <a:t>ledarnas</a:t>
            </a:r>
            <a:r>
              <a:rPr dirty="0"/>
              <a:t> </a:t>
            </a:r>
            <a:r>
              <a:rPr dirty="0" err="1"/>
              <a:t>möjlighet</a:t>
            </a:r>
            <a:r>
              <a:rPr dirty="0"/>
              <a:t> </a:t>
            </a:r>
            <a:r>
              <a:rPr dirty="0" err="1"/>
              <a:t>att</a:t>
            </a:r>
            <a:r>
              <a:rPr dirty="0"/>
              <a:t> </a:t>
            </a:r>
            <a:r>
              <a:rPr dirty="0" err="1"/>
              <a:t>skicka</a:t>
            </a:r>
            <a:r>
              <a:rPr dirty="0"/>
              <a:t> </a:t>
            </a:r>
            <a:r>
              <a:rPr dirty="0" err="1"/>
              <a:t>ut</a:t>
            </a:r>
            <a:r>
              <a:rPr dirty="0"/>
              <a:t> information </a:t>
            </a:r>
            <a:r>
              <a:rPr dirty="0" err="1"/>
              <a:t>snabbt</a:t>
            </a:r>
            <a:r>
              <a:rPr dirty="0"/>
              <a:t>. </a:t>
            </a:r>
            <a:endParaRPr dirty="0">
              <a:latin typeface="Times Roman"/>
              <a:ea typeface="Times Roman"/>
              <a:cs typeface="Times Roman"/>
              <a:sym typeface="Times Roman"/>
            </a:endParaRPr>
          </a:p>
          <a:p>
            <a:pPr marL="673099" indent="-673099" defTabSz="457200">
              <a:spcBef>
                <a:spcPts val="1200"/>
              </a:spcBef>
              <a:buSzPct val="123000"/>
              <a:buChar char="•"/>
              <a:defRPr sz="1900">
                <a:latin typeface="Arial"/>
                <a:ea typeface="Arial"/>
                <a:cs typeface="Arial"/>
                <a:sym typeface="Arial"/>
              </a:defRPr>
            </a:pPr>
            <a:r>
              <a:rPr dirty="0" err="1"/>
              <a:t>Sjukanmälan</a:t>
            </a:r>
            <a:r>
              <a:rPr dirty="0"/>
              <a:t> </a:t>
            </a:r>
            <a:r>
              <a:rPr dirty="0" err="1"/>
              <a:t>och</a:t>
            </a:r>
            <a:r>
              <a:rPr dirty="0"/>
              <a:t> </a:t>
            </a:r>
            <a:r>
              <a:rPr dirty="0" err="1"/>
              <a:t>när</a:t>
            </a:r>
            <a:r>
              <a:rPr dirty="0"/>
              <a:t> </a:t>
            </a:r>
            <a:r>
              <a:rPr dirty="0" err="1"/>
              <a:t>ni</a:t>
            </a:r>
            <a:r>
              <a:rPr dirty="0"/>
              <a:t> </a:t>
            </a:r>
            <a:r>
              <a:rPr dirty="0" err="1"/>
              <a:t>vill</a:t>
            </a:r>
            <a:r>
              <a:rPr dirty="0"/>
              <a:t> </a:t>
            </a:r>
            <a:r>
              <a:rPr dirty="0" err="1"/>
              <a:t>något</a:t>
            </a:r>
            <a:r>
              <a:rPr dirty="0"/>
              <a:t> </a:t>
            </a:r>
            <a:r>
              <a:rPr dirty="0" err="1"/>
              <a:t>annat</a:t>
            </a:r>
            <a:r>
              <a:rPr dirty="0"/>
              <a:t> </a:t>
            </a:r>
            <a:r>
              <a:rPr dirty="0" err="1"/>
              <a:t>görs</a:t>
            </a:r>
            <a:r>
              <a:rPr dirty="0"/>
              <a:t> </a:t>
            </a:r>
            <a:r>
              <a:rPr dirty="0" err="1"/>
              <a:t>direkt</a:t>
            </a:r>
            <a:r>
              <a:rPr dirty="0"/>
              <a:t> till </a:t>
            </a:r>
            <a:r>
              <a:rPr dirty="0" err="1"/>
              <a:t>tränare</a:t>
            </a:r>
            <a:r>
              <a:rPr dirty="0"/>
              <a:t> </a:t>
            </a:r>
            <a:r>
              <a:rPr dirty="0" err="1"/>
              <a:t>och</a:t>
            </a:r>
            <a:r>
              <a:rPr dirty="0"/>
              <a:t> </a:t>
            </a:r>
            <a:r>
              <a:rPr dirty="0" err="1"/>
              <a:t>inte</a:t>
            </a:r>
            <a:r>
              <a:rPr dirty="0"/>
              <a:t> </a:t>
            </a:r>
            <a:r>
              <a:rPr dirty="0" err="1"/>
              <a:t>i</a:t>
            </a:r>
            <a:r>
              <a:rPr dirty="0"/>
              <a:t> SMS-</a:t>
            </a:r>
            <a:r>
              <a:rPr dirty="0" err="1"/>
              <a:t>gruppen</a:t>
            </a:r>
            <a:r>
              <a:rPr dirty="0"/>
              <a:t>. </a:t>
            </a:r>
            <a:endParaRPr dirty="0">
              <a:latin typeface="Times Roman"/>
              <a:ea typeface="Times Roman"/>
              <a:cs typeface="Times Roman"/>
              <a:sym typeface="Times Roman"/>
            </a:endParaRPr>
          </a:p>
          <a:p>
            <a:pPr marL="673099" indent="-673099" defTabSz="457200">
              <a:spcBef>
                <a:spcPts val="1200"/>
              </a:spcBef>
              <a:buSzPct val="123000"/>
              <a:buChar char="•"/>
              <a:defRPr sz="1900">
                <a:latin typeface="Arial"/>
                <a:ea typeface="Arial"/>
                <a:cs typeface="Arial"/>
                <a:sym typeface="Arial"/>
              </a:defRPr>
            </a:pPr>
            <a:r>
              <a:rPr dirty="0" err="1"/>
              <a:t>Använd</a:t>
            </a:r>
            <a:r>
              <a:rPr dirty="0"/>
              <a:t> </a:t>
            </a:r>
            <a:r>
              <a:rPr dirty="0" err="1"/>
              <a:t>gärna</a:t>
            </a:r>
            <a:r>
              <a:rPr dirty="0"/>
              <a:t> </a:t>
            </a:r>
            <a:r>
              <a:rPr dirty="0" err="1"/>
              <a:t>appen</a:t>
            </a:r>
            <a:r>
              <a:rPr dirty="0"/>
              <a:t> </a:t>
            </a:r>
            <a:r>
              <a:rPr dirty="0" err="1"/>
              <a:t>Supertext</a:t>
            </a:r>
            <a:r>
              <a:rPr dirty="0"/>
              <a:t>?! </a:t>
            </a:r>
            <a:endParaRPr dirty="0">
              <a:latin typeface="Times Roman"/>
              <a:ea typeface="Times Roman"/>
              <a:cs typeface="Times Roman"/>
              <a:sym typeface="Times Roman"/>
            </a:endParaRPr>
          </a:p>
          <a:p>
            <a:pPr defTabSz="457200">
              <a:defRPr sz="1900">
                <a:latin typeface="Times Roman"/>
                <a:ea typeface="Times Roman"/>
                <a:cs typeface="Times Roman"/>
                <a:sym typeface="Times Roman"/>
              </a:defRPr>
            </a:pPr>
            <a:r>
              <a:rPr dirty="0"/>
              <a:t> </a:t>
            </a:r>
          </a:p>
        </p:txBody>
      </p:sp>
    </p:spTree>
  </p:cSld>
  <p:clrMapOvr>
    <a:masterClrMapping/>
  </p:clrMapOvr>
  <p:transition spd="med"/>
</p:sld>
</file>

<file path=ppt/theme/theme1.xml><?xml version="1.0" encoding="utf-8"?>
<a:theme xmlns:a="http://schemas.openxmlformats.org/drawingml/2006/main" name="Office-tema">
  <a:themeElements>
    <a:clrScheme name="Office-tema">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tema">
      <a:majorFont>
        <a:latin typeface="Calibri"/>
        <a:ea typeface="Calibri"/>
        <a:cs typeface="Calibri"/>
      </a:majorFont>
      <a:minorFont>
        <a:latin typeface="Helvetica"/>
        <a:ea typeface="Helvetica"/>
        <a:cs typeface="Helvetica"/>
      </a:minorFont>
    </a:fontScheme>
    <a:fmtScheme name="Office-tem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tema">
  <a:themeElements>
    <a:clrScheme name="Office-tema">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tema">
      <a:majorFont>
        <a:latin typeface="Calibri"/>
        <a:ea typeface="Calibri"/>
        <a:cs typeface="Calibri"/>
      </a:majorFont>
      <a:minorFont>
        <a:latin typeface="Helvetica"/>
        <a:ea typeface="Helvetica"/>
        <a:cs typeface="Helvetica"/>
      </a:minorFont>
    </a:fontScheme>
    <a:fmtScheme name="Office-tem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83</TotalTime>
  <Words>1228</Words>
  <Application>Microsoft Office PowerPoint</Application>
  <PresentationFormat>Bredbild</PresentationFormat>
  <Paragraphs>134</Paragraphs>
  <Slides>20</Slides>
  <Notes>2</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20</vt:i4>
      </vt:variant>
    </vt:vector>
  </HeadingPairs>
  <TitlesOfParts>
    <vt:vector size="27" baseType="lpstr">
      <vt:lpstr>Arial</vt:lpstr>
      <vt:lpstr>Calibri</vt:lpstr>
      <vt:lpstr>Calibri Light</vt:lpstr>
      <vt:lpstr>Helvetica Neue</vt:lpstr>
      <vt:lpstr>Open Sans</vt:lpstr>
      <vt:lpstr>Times Roman</vt:lpstr>
      <vt:lpstr>Office-tema</vt:lpstr>
      <vt:lpstr>SÄSONG 2024</vt:lpstr>
      <vt:lpstr>FÖRÄLDRAMÖTE, 25 MARS 18.00</vt:lpstr>
      <vt:lpstr>FÖRÄLDRAMÖTE, 25 MARS 18.00</vt:lpstr>
      <vt:lpstr>FÖRÄLDRAMÖTE, 25 MARS 18.00</vt:lpstr>
      <vt:lpstr>FÖRÄLDRAMÖTE, 25 MARS 18.00</vt:lpstr>
      <vt:lpstr>FÖRÄLDRAMÖTE, 25 MARS 18.00</vt:lpstr>
      <vt:lpstr>FÖRÄLDRAMÖTE, 25 MARS 18.00</vt:lpstr>
      <vt:lpstr>FÖRÄLDRAMÖTE, 25 MARS 18.00</vt:lpstr>
      <vt:lpstr>FÖRÄLDRAMÖTE, 25 MARS 18.00</vt:lpstr>
      <vt:lpstr>FÖRÄLDRAMÖTE, 25 MARS 18.00</vt:lpstr>
      <vt:lpstr>FÖRÄLDRAMÖTE, 25 MARS 18.00</vt:lpstr>
      <vt:lpstr>FÖRÄLDRAMÖTE, 16 APRIL 18.30</vt:lpstr>
      <vt:lpstr>FÖRÄLDRAMÖTE, 25 MARS 18.00</vt:lpstr>
      <vt:lpstr>FÖRÄLDRAMÖTE, 25 MARS 18.00</vt:lpstr>
      <vt:lpstr>FÖRÄLDRAMÖTE, 25 MARS 18.00</vt:lpstr>
      <vt:lpstr>FÖRÄLDRAMÖTE, 25 MARS 18.00</vt:lpstr>
      <vt:lpstr>FÖRÄLDRAMÖTE, 25 MARS 18.00</vt:lpstr>
      <vt:lpstr>FÖRÄLDRAMÖTE, 25 MARS 18.00</vt:lpstr>
      <vt:lpstr>FÖRÄLDRAMÖTE, 25 MARS 18.00</vt:lpstr>
      <vt:lpstr>FÖRÄLDRAMÖTE, 25 MARS 18.00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SÄSONG 2024</dc:title>
  <dc:creator>Mikael Nyhlén</dc:creator>
  <cp:lastModifiedBy>Mikael Nyhlén</cp:lastModifiedBy>
  <cp:revision>3</cp:revision>
  <dcterms:modified xsi:type="dcterms:W3CDTF">2024-03-21T09:03:57Z</dcterms:modified>
</cp:coreProperties>
</file>