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3" r:id="rId3"/>
    <p:sldId id="274" r:id="rId4"/>
    <p:sldId id="275" r:id="rId5"/>
    <p:sldId id="276"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3" d="100"/>
          <a:sy n="123" d="100"/>
        </p:scale>
        <p:origin x="138" y="2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AB2965-782C-BD8B-18E1-255055911D39}"/>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77C9ECDE-9FC7-E30B-810D-B24DFF116E4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B937B9E-6AF5-35C8-C9D5-8123953C1400}"/>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5" name="Platshållare för sidfot 4">
            <a:extLst>
              <a:ext uri="{FF2B5EF4-FFF2-40B4-BE49-F238E27FC236}">
                <a16:creationId xmlns:a16="http://schemas.microsoft.com/office/drawing/2014/main" id="{4CA3A631-7CD2-88FC-3D96-3EDBF522BA1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A86C157-571E-D233-7F9B-A15E3F9E281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386389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DA6D214-B9A7-BAB7-9F10-F02C96B6E8A0}"/>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711DC594-CCE8-FAA2-4782-5B8ECC918EE2}"/>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AD92935-1B2F-C916-A313-034E35EDD43E}"/>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5" name="Platshållare för sidfot 4">
            <a:extLst>
              <a:ext uri="{FF2B5EF4-FFF2-40B4-BE49-F238E27FC236}">
                <a16:creationId xmlns:a16="http://schemas.microsoft.com/office/drawing/2014/main" id="{42A73D3F-0C6F-34C7-A831-A5151B4253A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DFEEED45-CC1D-AE51-CE75-6A541E602887}"/>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890370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6C90866B-AE05-CD5F-FC6E-853BD7DED0BA}"/>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7D97012-3407-57CD-B4A3-8614CC2A1B2D}"/>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4D84475-AFB5-802B-FA12-DF47BA028D0A}"/>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5" name="Platshållare för sidfot 4">
            <a:extLst>
              <a:ext uri="{FF2B5EF4-FFF2-40B4-BE49-F238E27FC236}">
                <a16:creationId xmlns:a16="http://schemas.microsoft.com/office/drawing/2014/main" id="{933B2710-F479-C7EA-FAC6-42DB5ABCBF6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F05771D-8C3C-3F27-035F-FB5A8E7BB10E}"/>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828557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E10012-19AD-9723-AA82-ACADFD11B2D5}"/>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38850C87-3524-7CB3-3AB3-DBEDF8C0D4EC}"/>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15FCBA2B-93B7-7773-BDA4-C1DCCB6CD4B6}"/>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5" name="Platshållare för sidfot 4">
            <a:extLst>
              <a:ext uri="{FF2B5EF4-FFF2-40B4-BE49-F238E27FC236}">
                <a16:creationId xmlns:a16="http://schemas.microsoft.com/office/drawing/2014/main" id="{5CA497A7-6AD5-7CDC-342F-62A4E52ADF2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EFBAEBC-1C6E-9B5F-1F74-91A6C0E1A84B}"/>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2069342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6603BB-CB39-4B06-2D47-25F0FF36A198}"/>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71EE9DC0-2660-319F-AE6E-6A3CB2535EE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826E1FC-207E-F091-52BF-D2B68AF31F87}"/>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5" name="Platshållare för sidfot 4">
            <a:extLst>
              <a:ext uri="{FF2B5EF4-FFF2-40B4-BE49-F238E27FC236}">
                <a16:creationId xmlns:a16="http://schemas.microsoft.com/office/drawing/2014/main" id="{A3C7283A-2357-95D8-E48F-D8B89E5015C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10DEAF0-372A-0F37-32FD-3A2C1ABD4E4D}"/>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067733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FC1FE2-1F81-78D5-7C3A-5CF3F35C8E42}"/>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3726D40-8464-B0F7-8193-8A502F6BD952}"/>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34393970-6C2C-61C9-367B-B1AADC7003E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3A755C13-F32F-4F44-A267-1478320626D6}"/>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6" name="Platshållare för sidfot 5">
            <a:extLst>
              <a:ext uri="{FF2B5EF4-FFF2-40B4-BE49-F238E27FC236}">
                <a16:creationId xmlns:a16="http://schemas.microsoft.com/office/drawing/2014/main" id="{440FE2D7-1581-00A1-8281-A6CA73CF212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55A3750A-D7F0-22B9-28A7-C98DC98747D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004630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E0C3BF0-8BFB-EF88-B121-4554AD32ED87}"/>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4152DF0-42D9-E60C-1485-0F901A30CA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2879CA17-2EF3-1900-514A-860D49A20F13}"/>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E2CED515-3614-5186-98A2-B088C699A4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BCAB42E0-FC61-0B41-7CEC-2B1822CBE50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9E70ACB2-A9C9-1323-D6A3-DFABE27AFC69}"/>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8" name="Platshållare för sidfot 7">
            <a:extLst>
              <a:ext uri="{FF2B5EF4-FFF2-40B4-BE49-F238E27FC236}">
                <a16:creationId xmlns:a16="http://schemas.microsoft.com/office/drawing/2014/main" id="{D61055C8-B9F3-8F6C-9939-51FC8EC1A2D0}"/>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A9CA3546-80B8-CFAB-BBC4-1F4C131C7BFC}"/>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178671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E0BEFBC-A0E7-A557-0942-4F5BB646CF08}"/>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D1A8C55C-4709-79C0-A64E-6F68F4ECED28}"/>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4" name="Platshållare för sidfot 3">
            <a:extLst>
              <a:ext uri="{FF2B5EF4-FFF2-40B4-BE49-F238E27FC236}">
                <a16:creationId xmlns:a16="http://schemas.microsoft.com/office/drawing/2014/main" id="{699D27BB-3B9E-FC56-E2ED-AC605E18CFBC}"/>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1E77A670-3071-631E-B805-32C615DE23F1}"/>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2678849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C05C7143-15F4-FB17-2CC6-770A17CD1674}"/>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3" name="Platshållare för sidfot 2">
            <a:extLst>
              <a:ext uri="{FF2B5EF4-FFF2-40B4-BE49-F238E27FC236}">
                <a16:creationId xmlns:a16="http://schemas.microsoft.com/office/drawing/2014/main" id="{5CBDAA3C-FEBD-105F-2592-368E93FBDAB4}"/>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25927CF-10B2-3122-4798-6DE40B055F1F}"/>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294229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1EA916A-0DED-2871-5FC7-C6733141A3B5}"/>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F3E16810-F69F-6C21-459B-40E12132C3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5677802C-BDDD-891B-7119-C3AD5C1358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1B44C452-E714-7785-B3F0-5E5F40D4249A}"/>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6" name="Platshållare för sidfot 5">
            <a:extLst>
              <a:ext uri="{FF2B5EF4-FFF2-40B4-BE49-F238E27FC236}">
                <a16:creationId xmlns:a16="http://schemas.microsoft.com/office/drawing/2014/main" id="{E13CCB6B-4B0A-9979-CE23-1BF98D71EF5E}"/>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CEB8526-7FEE-3338-6427-88F92BF1589D}"/>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318341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AAB41C0-2C71-AA82-1927-49520788A81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3993FA0F-9B42-B176-EC97-B8E97F8D3C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0242C499-45E6-2D17-25C9-6695A7BA67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8C83E4DA-2C7A-E2B0-9AD8-C557BC838ACA}"/>
              </a:ext>
            </a:extLst>
          </p:cNvPr>
          <p:cNvSpPr>
            <a:spLocks noGrp="1"/>
          </p:cNvSpPr>
          <p:nvPr>
            <p:ph type="dt" sz="half" idx="10"/>
          </p:nvPr>
        </p:nvSpPr>
        <p:spPr/>
        <p:txBody>
          <a:bodyPr/>
          <a:lstStyle/>
          <a:p>
            <a:fld id="{35E38074-6886-42BA-B109-85FE32389A7A}" type="datetimeFigureOut">
              <a:rPr lang="sv-SE" smtClean="0"/>
              <a:t>2024-08-19</a:t>
            </a:fld>
            <a:endParaRPr lang="sv-SE"/>
          </a:p>
        </p:txBody>
      </p:sp>
      <p:sp>
        <p:nvSpPr>
          <p:cNvPr id="6" name="Platshållare för sidfot 5">
            <a:extLst>
              <a:ext uri="{FF2B5EF4-FFF2-40B4-BE49-F238E27FC236}">
                <a16:creationId xmlns:a16="http://schemas.microsoft.com/office/drawing/2014/main" id="{4F5B6447-E767-383C-0057-77A603D492CD}"/>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64B57A2B-DA89-6C2A-91B7-3A30FE6A1725}"/>
              </a:ext>
            </a:extLst>
          </p:cNvPr>
          <p:cNvSpPr>
            <a:spLocks noGrp="1"/>
          </p:cNvSpPr>
          <p:nvPr>
            <p:ph type="sldNum" sz="quarter" idx="12"/>
          </p:nvPr>
        </p:nvSpPr>
        <p:spPr/>
        <p:txBody>
          <a:bodyPr/>
          <a:lstStyle/>
          <a:p>
            <a:fld id="{25466EF1-848A-4632-AEA8-016805DF5C21}" type="slidenum">
              <a:rPr lang="sv-SE" smtClean="0"/>
              <a:t>‹#›</a:t>
            </a:fld>
            <a:endParaRPr lang="sv-SE"/>
          </a:p>
        </p:txBody>
      </p:sp>
    </p:spTree>
    <p:extLst>
      <p:ext uri="{BB962C8B-B14F-4D97-AF65-F5344CB8AC3E}">
        <p14:creationId xmlns:p14="http://schemas.microsoft.com/office/powerpoint/2010/main" val="1908174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28B43056-EE3E-CE11-0D9C-AB52B248C0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BF82261-077B-96E5-2FEA-A53E04AA046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8B9637E-2715-FF1B-4321-FD4BBB8526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E38074-6886-42BA-B109-85FE32389A7A}" type="datetimeFigureOut">
              <a:rPr lang="sv-SE" smtClean="0"/>
              <a:t>2024-08-19</a:t>
            </a:fld>
            <a:endParaRPr lang="sv-SE"/>
          </a:p>
        </p:txBody>
      </p:sp>
      <p:sp>
        <p:nvSpPr>
          <p:cNvPr id="5" name="Platshållare för sidfot 4">
            <a:extLst>
              <a:ext uri="{FF2B5EF4-FFF2-40B4-BE49-F238E27FC236}">
                <a16:creationId xmlns:a16="http://schemas.microsoft.com/office/drawing/2014/main" id="{8BB8E3EA-B2D0-012D-AC97-C79034B33ED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6B85F48C-F157-54AF-4A95-4489C34811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66EF1-848A-4632-AEA8-016805DF5C21}" type="slidenum">
              <a:rPr lang="sv-SE" smtClean="0"/>
              <a:t>‹#›</a:t>
            </a:fld>
            <a:endParaRPr lang="sv-SE"/>
          </a:p>
        </p:txBody>
      </p:sp>
      <p:sp>
        <p:nvSpPr>
          <p:cNvPr id="8" name="textruta 7">
            <a:extLst>
              <a:ext uri="{FF2B5EF4-FFF2-40B4-BE49-F238E27FC236}">
                <a16:creationId xmlns:a16="http://schemas.microsoft.com/office/drawing/2014/main" id="{F5CF0F27-29E8-343C-F964-966F0FE377B6}"/>
              </a:ext>
            </a:extLst>
          </p:cNvPr>
          <p:cNvSpPr txBox="1"/>
          <p:nvPr userDrawn="1">
            <p:extLst>
              <p:ext uri="{1162E1C5-73C7-4A58-AE30-91384D911F3F}">
                <p184:classification xmlns:p184="http://schemas.microsoft.com/office/powerpoint/2018/4/main" val="hdr"/>
              </p:ext>
            </p:extLst>
          </p:nvPr>
        </p:nvSpPr>
        <p:spPr>
          <a:xfrm>
            <a:off x="4929950" y="63500"/>
            <a:ext cx="2389187" cy="152400"/>
          </a:xfrm>
          <a:prstGeom prst="rect">
            <a:avLst/>
          </a:prstGeom>
        </p:spPr>
        <p:txBody>
          <a:bodyPr horzOverflow="overflow" lIns="0" tIns="0" rIns="0" bIns="0">
            <a:spAutoFit/>
          </a:bodyPr>
          <a:lstStyle/>
          <a:p>
            <a:pPr algn="l"/>
            <a:r>
              <a:rPr lang="sv-SE" sz="1000">
                <a:solidFill>
                  <a:srgbClr val="000000"/>
                </a:solidFill>
                <a:latin typeface="Calibri" panose="020F0502020204030204" pitchFamily="34" charset="0"/>
                <a:cs typeface="Calibri" panose="020F0502020204030204" pitchFamily="34" charset="0"/>
              </a:rPr>
              <a:t>Information classification: Ramirent Standard </a:t>
            </a:r>
          </a:p>
        </p:txBody>
      </p:sp>
    </p:spTree>
    <p:extLst>
      <p:ext uri="{BB962C8B-B14F-4D97-AF65-F5344CB8AC3E}">
        <p14:creationId xmlns:p14="http://schemas.microsoft.com/office/powerpoint/2010/main" val="4157702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hemmaplansmodellen.se/for-tranare/" TargetMode="Externa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096000" y="153974"/>
            <a:ext cx="6096000" cy="5778505"/>
          </a:xfrm>
          <a:prstGeom prst="rect">
            <a:avLst/>
          </a:prstGeom>
          <a:noFill/>
        </p:spPr>
        <p:txBody>
          <a:bodyPr wrap="square" rtlCol="0">
            <a:spAutoFit/>
          </a:bodyPr>
          <a:lstStyle/>
          <a:p>
            <a:pPr algn="ctr"/>
            <a:r>
              <a:rPr lang="sv-SE" sz="3200" dirty="0">
                <a:solidFill>
                  <a:schemeClr val="accent1">
                    <a:lumMod val="75000"/>
                  </a:schemeClr>
                </a:solidFill>
              </a:rPr>
              <a:t>U14-U13</a:t>
            </a:r>
            <a:endParaRPr lang="sv-SE" dirty="0"/>
          </a:p>
          <a:p>
            <a:r>
              <a:rPr lang="sv-SE" sz="1250" dirty="0">
                <a:solidFill>
                  <a:schemeClr val="accent1">
                    <a:lumMod val="75000"/>
                  </a:schemeClr>
                </a:solidFill>
              </a:rPr>
              <a:t>MÅLSÄTTNING</a:t>
            </a:r>
          </a:p>
          <a:p>
            <a:r>
              <a:rPr lang="sv-SE" sz="1250" dirty="0">
                <a:solidFill>
                  <a:schemeClr val="accent1">
                    <a:lumMod val="75000"/>
                  </a:schemeClr>
                </a:solidFill>
              </a:rPr>
              <a:t>- Att så många som möjligt ska klara av den ökade träningsdosen med både is- och fysträning.</a:t>
            </a:r>
            <a:br>
              <a:rPr lang="sv-SE" sz="1250" dirty="0">
                <a:solidFill>
                  <a:schemeClr val="accent1">
                    <a:lumMod val="75000"/>
                  </a:schemeClr>
                </a:solidFill>
              </a:rPr>
            </a:br>
            <a:r>
              <a:rPr lang="sv-SE" sz="1250" dirty="0">
                <a:solidFill>
                  <a:schemeClr val="accent1">
                    <a:lumMod val="75000"/>
                  </a:schemeClr>
                </a:solidFill>
              </a:rPr>
              <a:t>- Att förbereda så många som möjligt för spel i U15-16.</a:t>
            </a:r>
            <a:br>
              <a:rPr lang="sv-SE" sz="1250" dirty="0">
                <a:solidFill>
                  <a:schemeClr val="accent1">
                    <a:lumMod val="75000"/>
                  </a:schemeClr>
                </a:solidFill>
              </a:rPr>
            </a:br>
            <a:r>
              <a:rPr lang="sv-SE" sz="1250" dirty="0">
                <a:solidFill>
                  <a:schemeClr val="accent1">
                    <a:lumMod val="75000"/>
                  </a:schemeClr>
                </a:solidFill>
              </a:rPr>
              <a:t>- Att alla fortsatt använder sig av goda värderingar och har respekt för kamrater och ledare.</a:t>
            </a:r>
          </a:p>
          <a:p>
            <a:endParaRPr lang="sv-SE" sz="1250" dirty="0">
              <a:solidFill>
                <a:schemeClr val="accent1">
                  <a:lumMod val="75000"/>
                </a:schemeClr>
              </a:solidFill>
            </a:endParaRPr>
          </a:p>
          <a:p>
            <a:r>
              <a:rPr lang="sv-SE" sz="1250" dirty="0">
                <a:solidFill>
                  <a:schemeClr val="accent1">
                    <a:lumMod val="75000"/>
                  </a:schemeClr>
                </a:solidFill>
              </a:rPr>
              <a:t>TRÄNING</a:t>
            </a:r>
            <a:br>
              <a:rPr lang="sv-SE" sz="1250" dirty="0">
                <a:solidFill>
                  <a:schemeClr val="accent1">
                    <a:lumMod val="75000"/>
                  </a:schemeClr>
                </a:solidFill>
              </a:rPr>
            </a:br>
            <a:r>
              <a:rPr lang="sv-SE" sz="1250" dirty="0">
                <a:solidFill>
                  <a:schemeClr val="accent1">
                    <a:lumMod val="75000"/>
                  </a:schemeClr>
                </a:solidFill>
              </a:rPr>
              <a:t>- SIFs Hemmaplansmodell, </a:t>
            </a:r>
            <a:r>
              <a:rPr lang="sv-SE" sz="1250" dirty="0">
                <a:hlinkClick r:id="rId3"/>
              </a:rPr>
              <a:t>https://hemmaplansmodellen.se/for-tranare/</a:t>
            </a:r>
            <a:endParaRPr lang="sv-SE" sz="1250" dirty="0"/>
          </a:p>
          <a:p>
            <a:r>
              <a:rPr lang="sv-SE" sz="1250" dirty="0">
                <a:solidFill>
                  <a:schemeClr val="accent1">
                    <a:lumMod val="75000"/>
                  </a:schemeClr>
                </a:solidFill>
              </a:rPr>
              <a:t>- 3 pass / vecka</a:t>
            </a:r>
          </a:p>
          <a:p>
            <a:r>
              <a:rPr lang="sv-SE" sz="1250" dirty="0">
                <a:solidFill>
                  <a:schemeClr val="accent1">
                    <a:lumMod val="75000"/>
                  </a:schemeClr>
                </a:solidFill>
              </a:rPr>
              <a:t>- Off-</a:t>
            </a:r>
            <a:r>
              <a:rPr lang="sv-SE" sz="1250" dirty="0" err="1">
                <a:solidFill>
                  <a:schemeClr val="accent1">
                    <a:lumMod val="75000"/>
                  </a:schemeClr>
                </a:solidFill>
              </a:rPr>
              <a:t>ice</a:t>
            </a:r>
            <a:r>
              <a:rPr lang="sv-SE" sz="1250" dirty="0">
                <a:solidFill>
                  <a:schemeClr val="accent1">
                    <a:lumMod val="75000"/>
                  </a:schemeClr>
                </a:solidFill>
              </a:rPr>
              <a:t> träning i samband med </a:t>
            </a:r>
            <a:r>
              <a:rPr lang="sv-SE" sz="1250" dirty="0" err="1">
                <a:solidFill>
                  <a:schemeClr val="accent1">
                    <a:lumMod val="75000"/>
                  </a:schemeClr>
                </a:solidFill>
              </a:rPr>
              <a:t>ispass</a:t>
            </a:r>
            <a:endParaRPr lang="sv-SE" sz="1250" dirty="0">
              <a:solidFill>
                <a:schemeClr val="accent1">
                  <a:lumMod val="75000"/>
                </a:schemeClr>
              </a:solidFill>
            </a:endParaRPr>
          </a:p>
          <a:p>
            <a:r>
              <a:rPr lang="sv-SE" sz="1250" dirty="0">
                <a:solidFill>
                  <a:schemeClr val="accent1">
                    <a:lumMod val="75000"/>
                  </a:schemeClr>
                </a:solidFill>
              </a:rPr>
              <a:t>- Om behov finns kan träningsgruppen delas in i två träningsgrupper på is. Indelningen sker då baserat på var respektive spelare befinner sig i utvecklingskurvan</a:t>
            </a:r>
          </a:p>
          <a:p>
            <a:r>
              <a:rPr lang="sv-SE" sz="1250" dirty="0">
                <a:solidFill>
                  <a:schemeClr val="accent1">
                    <a:lumMod val="75000"/>
                  </a:schemeClr>
                </a:solidFill>
              </a:rPr>
              <a:t>- Teori inkl. spel, kost- &amp; hälsa</a:t>
            </a:r>
          </a:p>
          <a:p>
            <a:endParaRPr lang="sv-SE" sz="1250" dirty="0">
              <a:solidFill>
                <a:schemeClr val="accent1">
                  <a:lumMod val="75000"/>
                </a:schemeClr>
              </a:solidFill>
            </a:endParaRPr>
          </a:p>
          <a:p>
            <a:r>
              <a:rPr lang="sv-SE" sz="1250" dirty="0">
                <a:solidFill>
                  <a:schemeClr val="accent1">
                    <a:lumMod val="75000"/>
                  </a:schemeClr>
                </a:solidFill>
              </a:rPr>
              <a:t>FÖRSÄSONGSTRÄNING</a:t>
            </a:r>
          </a:p>
          <a:p>
            <a:r>
              <a:rPr lang="sv-SE" sz="1250" dirty="0">
                <a:solidFill>
                  <a:schemeClr val="accent1">
                    <a:lumMod val="75000"/>
                  </a:schemeClr>
                </a:solidFill>
              </a:rPr>
              <a:t>- Genomförs med 2 pass gemensamt om tränare anser att det finns tillräckligt med deltagare. Uppehåll från midsommar och hela juli månad.</a:t>
            </a:r>
            <a:br>
              <a:rPr lang="sv-SE" sz="1250" dirty="0">
                <a:solidFill>
                  <a:schemeClr val="accent1">
                    <a:lumMod val="75000"/>
                  </a:schemeClr>
                </a:solidFill>
              </a:rPr>
            </a:br>
            <a:r>
              <a:rPr lang="sv-SE" sz="1250" dirty="0">
                <a:solidFill>
                  <a:schemeClr val="accent1">
                    <a:lumMod val="75000"/>
                  </a:schemeClr>
                </a:solidFill>
              </a:rPr>
              <a:t>- Sommaridrott under april – september går dock före och räknas som tillräcklig fys.</a:t>
            </a:r>
          </a:p>
          <a:p>
            <a:endParaRPr lang="sv-SE" sz="1250" dirty="0">
              <a:solidFill>
                <a:schemeClr val="accent1">
                  <a:lumMod val="75000"/>
                </a:schemeClr>
              </a:solidFill>
            </a:endParaRPr>
          </a:p>
          <a:p>
            <a:r>
              <a:rPr lang="sv-SE" sz="1250" dirty="0">
                <a:solidFill>
                  <a:schemeClr val="accent1">
                    <a:lumMod val="75000"/>
                  </a:schemeClr>
                </a:solidFill>
              </a:rPr>
              <a:t>MATCHER</a:t>
            </a:r>
          </a:p>
          <a:p>
            <a:r>
              <a:rPr lang="sv-SE" sz="1250" dirty="0">
                <a:solidFill>
                  <a:schemeClr val="accent1">
                    <a:lumMod val="75000"/>
                  </a:schemeClr>
                </a:solidFill>
              </a:rPr>
              <a:t>- Deltar i seriespel inom Västergötlands Ishockeyförbund med spel i B1 resp. B2</a:t>
            </a:r>
          </a:p>
          <a:p>
            <a:r>
              <a:rPr lang="sv-SE" sz="1250" dirty="0">
                <a:solidFill>
                  <a:schemeClr val="accent1">
                    <a:lumMod val="75000"/>
                  </a:schemeClr>
                </a:solidFill>
              </a:rPr>
              <a:t>- B2 deltar även i poolspel med 2 lag.</a:t>
            </a:r>
          </a:p>
          <a:p>
            <a:r>
              <a:rPr lang="sv-SE" sz="1250" dirty="0">
                <a:solidFill>
                  <a:schemeClr val="accent1">
                    <a:lumMod val="75000"/>
                  </a:schemeClr>
                </a:solidFill>
              </a:rPr>
              <a:t>- Alla som tränat regelbundet enligt direktiv spelar matcher och alla spelar lika mycket.</a:t>
            </a:r>
            <a:br>
              <a:rPr lang="sv-SE" sz="1250" dirty="0">
                <a:solidFill>
                  <a:schemeClr val="accent1">
                    <a:lumMod val="75000"/>
                  </a:schemeClr>
                </a:solidFill>
              </a:rPr>
            </a:br>
            <a:endParaRPr lang="sv-SE" sz="1250" dirty="0">
              <a:solidFill>
                <a:schemeClr val="accent1">
                  <a:lumMod val="75000"/>
                </a:schemeClr>
              </a:solidFill>
            </a:endParaRPr>
          </a:p>
          <a:p>
            <a:r>
              <a:rPr lang="sv-SE" sz="1250" dirty="0">
                <a:solidFill>
                  <a:schemeClr val="accent1">
                    <a:lumMod val="75000"/>
                  </a:schemeClr>
                </a:solidFill>
              </a:rPr>
              <a:t>SPELARSAMTAL</a:t>
            </a:r>
          </a:p>
          <a:p>
            <a:r>
              <a:rPr lang="sv-SE" sz="1250" dirty="0">
                <a:solidFill>
                  <a:schemeClr val="accent1">
                    <a:lumMod val="75000"/>
                  </a:schemeClr>
                </a:solidFill>
              </a:rPr>
              <a:t>- En gång per säsong håller ansvariga ledare ett spelarsamtal med varje spelare och minst en vårdnadshavare. </a:t>
            </a:r>
            <a:endParaRPr lang="sv-SE" sz="1250" dirty="0"/>
          </a:p>
        </p:txBody>
      </p:sp>
    </p:spTree>
    <p:extLst>
      <p:ext uri="{BB962C8B-B14F-4D97-AF65-F5344CB8AC3E}">
        <p14:creationId xmlns:p14="http://schemas.microsoft.com/office/powerpoint/2010/main" val="11128301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376736" y="153974"/>
            <a:ext cx="5815263" cy="5601533"/>
          </a:xfrm>
          <a:prstGeom prst="rect">
            <a:avLst/>
          </a:prstGeom>
          <a:noFill/>
        </p:spPr>
        <p:txBody>
          <a:bodyPr wrap="square" rtlCol="0">
            <a:spAutoFit/>
          </a:bodyPr>
          <a:lstStyle/>
          <a:p>
            <a:pPr algn="ctr"/>
            <a:endParaRPr lang="sv-SE" sz="3200" dirty="0">
              <a:solidFill>
                <a:schemeClr val="accent1">
                  <a:lumMod val="75000"/>
                </a:schemeClr>
              </a:solidFill>
            </a:endParaRPr>
          </a:p>
          <a:p>
            <a:pPr algn="ctr"/>
            <a:r>
              <a:rPr lang="sv-SE" sz="3200" dirty="0">
                <a:solidFill>
                  <a:schemeClr val="accent1">
                    <a:lumMod val="75000"/>
                  </a:schemeClr>
                </a:solidFill>
              </a:rPr>
              <a:t>DIREKTIV FÖR U14-13</a:t>
            </a:r>
          </a:p>
          <a:p>
            <a:endParaRPr lang="sv-SE" sz="1400" dirty="0">
              <a:solidFill>
                <a:schemeClr val="accent1">
                  <a:lumMod val="75000"/>
                </a:schemeClr>
              </a:solidFill>
            </a:endParaRPr>
          </a:p>
          <a:p>
            <a:r>
              <a:rPr lang="sv-SE" sz="1400" dirty="0">
                <a:solidFill>
                  <a:schemeClr val="accent1">
                    <a:lumMod val="75000"/>
                  </a:schemeClr>
                </a:solidFill>
              </a:rPr>
              <a:t>INTRODUKTION MARIESTAD BOIS DIREKTIV GÄLLANDE U14-13</a:t>
            </a:r>
          </a:p>
          <a:p>
            <a:endParaRPr lang="sv-SE" sz="1400" dirty="0">
              <a:solidFill>
                <a:schemeClr val="accent1">
                  <a:lumMod val="75000"/>
                </a:schemeClr>
              </a:solidFill>
            </a:endParaRPr>
          </a:p>
          <a:p>
            <a:r>
              <a:rPr lang="sv-SE" sz="1400" dirty="0">
                <a:solidFill>
                  <a:schemeClr val="accent1">
                    <a:lumMod val="75000"/>
                  </a:schemeClr>
                </a:solidFill>
              </a:rPr>
              <a:t>Vi ska säkerställa att alla våra barn och ungdomar får samma villkor att utvecklas. I det ingår standardiserade träningsmetoder, ett gott ledarskap och hur vi bemöter våra barn och ungdomar.</a:t>
            </a:r>
          </a:p>
          <a:p>
            <a:endParaRPr lang="sv-SE" sz="1400" dirty="0">
              <a:solidFill>
                <a:schemeClr val="accent1">
                  <a:lumMod val="75000"/>
                </a:schemeClr>
              </a:solidFill>
            </a:endParaRPr>
          </a:p>
          <a:p>
            <a:r>
              <a:rPr lang="sv-SE" sz="1400" dirty="0">
                <a:solidFill>
                  <a:schemeClr val="accent1">
                    <a:lumMod val="75000"/>
                  </a:schemeClr>
                </a:solidFill>
              </a:rPr>
              <a:t>Ett steg i det arbetet är författande av dessa direktiv.</a:t>
            </a:r>
          </a:p>
          <a:p>
            <a:endParaRPr lang="sv-SE" sz="1400" dirty="0">
              <a:solidFill>
                <a:schemeClr val="accent1">
                  <a:lumMod val="75000"/>
                </a:schemeClr>
              </a:solidFill>
            </a:endParaRPr>
          </a:p>
          <a:p>
            <a:r>
              <a:rPr lang="sv-SE" sz="1400" dirty="0">
                <a:solidFill>
                  <a:schemeClr val="accent1">
                    <a:lumMod val="75000"/>
                  </a:schemeClr>
                </a:solidFill>
              </a:rPr>
              <a:t>Vår verksamhet baseras på Hemmaplansmodellens fyra principer;</a:t>
            </a:r>
          </a:p>
          <a:p>
            <a:r>
              <a:rPr lang="sv-SE" sz="1400" dirty="0">
                <a:solidFill>
                  <a:schemeClr val="accent1">
                    <a:lumMod val="75000"/>
                  </a:schemeClr>
                </a:solidFill>
              </a:rPr>
              <a:t>1 Sätt människan i fokus</a:t>
            </a:r>
          </a:p>
          <a:p>
            <a:r>
              <a:rPr lang="sv-SE" sz="1400" dirty="0">
                <a:solidFill>
                  <a:schemeClr val="accent1">
                    <a:lumMod val="75000"/>
                  </a:schemeClr>
                </a:solidFill>
              </a:rPr>
              <a:t>2 Ge alla chansen att utvecklas</a:t>
            </a:r>
          </a:p>
          <a:p>
            <a:r>
              <a:rPr lang="sv-SE" sz="1400" dirty="0">
                <a:solidFill>
                  <a:schemeClr val="accent1">
                    <a:lumMod val="75000"/>
                  </a:schemeClr>
                </a:solidFill>
              </a:rPr>
              <a:t>3 Bedriv en allsidig träning</a:t>
            </a:r>
            <a:br>
              <a:rPr lang="sv-SE" sz="1400" dirty="0">
                <a:solidFill>
                  <a:schemeClr val="accent1">
                    <a:lumMod val="75000"/>
                  </a:schemeClr>
                </a:solidFill>
              </a:rPr>
            </a:br>
            <a:r>
              <a:rPr lang="sv-SE" sz="1400" dirty="0">
                <a:solidFill>
                  <a:schemeClr val="accent1">
                    <a:lumMod val="75000"/>
                  </a:schemeClr>
                </a:solidFill>
              </a:rPr>
              <a:t>4 Anpassa träning och match efter målgrupp</a:t>
            </a:r>
          </a:p>
          <a:p>
            <a:endParaRPr lang="sv-SE" sz="1400" dirty="0">
              <a:solidFill>
                <a:schemeClr val="accent1">
                  <a:lumMod val="75000"/>
                </a:schemeClr>
              </a:solidFill>
            </a:endParaRPr>
          </a:p>
          <a:p>
            <a:r>
              <a:rPr lang="sv-SE" sz="1400" dirty="0">
                <a:solidFill>
                  <a:schemeClr val="accent1">
                    <a:lumMod val="75000"/>
                  </a:schemeClr>
                </a:solidFill>
              </a:rPr>
              <a:t>Mariestad BoIS vill ge alla spelare samma möjlighet att utvecklas som människa.</a:t>
            </a:r>
          </a:p>
          <a:p>
            <a:r>
              <a:rPr lang="sv-SE" sz="1400" dirty="0">
                <a:solidFill>
                  <a:schemeClr val="accent1">
                    <a:lumMod val="75000"/>
                  </a:schemeClr>
                </a:solidFill>
              </a:rPr>
              <a:t>För att lyckas med det måste hela föreningen så som tränare, spelare och föräldrar tillsammans vara med och skapa en positiv, inkluderande &amp; rättvis miljö.</a:t>
            </a:r>
          </a:p>
          <a:p>
            <a:endParaRPr lang="sv-SE" sz="1400" dirty="0"/>
          </a:p>
        </p:txBody>
      </p:sp>
    </p:spTree>
    <p:extLst>
      <p:ext uri="{BB962C8B-B14F-4D97-AF65-F5344CB8AC3E}">
        <p14:creationId xmlns:p14="http://schemas.microsoft.com/office/powerpoint/2010/main" val="17805647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376736" y="153974"/>
            <a:ext cx="5815263" cy="6247864"/>
          </a:xfrm>
          <a:prstGeom prst="rect">
            <a:avLst/>
          </a:prstGeom>
          <a:noFill/>
        </p:spPr>
        <p:txBody>
          <a:bodyPr wrap="square" rtlCol="0">
            <a:spAutoFit/>
          </a:bodyPr>
          <a:lstStyle/>
          <a:p>
            <a:pPr algn="ctr"/>
            <a:endParaRPr lang="sv-SE" sz="3200" dirty="0">
              <a:solidFill>
                <a:schemeClr val="accent1">
                  <a:lumMod val="75000"/>
                </a:schemeClr>
              </a:solidFill>
            </a:endParaRPr>
          </a:p>
          <a:p>
            <a:pPr algn="ctr"/>
            <a:r>
              <a:rPr lang="sv-SE" sz="3200" dirty="0">
                <a:solidFill>
                  <a:schemeClr val="accent1">
                    <a:lumMod val="75000"/>
                  </a:schemeClr>
                </a:solidFill>
              </a:rPr>
              <a:t>DIREKTIV FÖR U14-13</a:t>
            </a:r>
          </a:p>
          <a:p>
            <a:endParaRPr lang="sv-SE" sz="1400" dirty="0">
              <a:solidFill>
                <a:schemeClr val="accent1">
                  <a:lumMod val="75000"/>
                </a:schemeClr>
              </a:solidFill>
            </a:endParaRPr>
          </a:p>
          <a:p>
            <a:r>
              <a:rPr lang="sv-SE" sz="1400" dirty="0">
                <a:solidFill>
                  <a:schemeClr val="accent1">
                    <a:lumMod val="75000"/>
                  </a:schemeClr>
                </a:solidFill>
              </a:rPr>
              <a:t>DESSA DIREKTIV SKALL FÖLJAS OCH GÄLLER FÖR HELA U14-13</a:t>
            </a:r>
          </a:p>
          <a:p>
            <a:endParaRPr lang="sv-SE" sz="1400" dirty="0">
              <a:solidFill>
                <a:schemeClr val="accent1">
                  <a:lumMod val="75000"/>
                </a:schemeClr>
              </a:solidFill>
            </a:endParaRPr>
          </a:p>
          <a:p>
            <a:r>
              <a:rPr lang="sv-SE" sz="1400" dirty="0">
                <a:solidFill>
                  <a:schemeClr val="accent1">
                    <a:lumMod val="75000"/>
                  </a:schemeClr>
                </a:solidFill>
              </a:rPr>
              <a:t>DEFINITION AV MERTRÄNING</a:t>
            </a:r>
          </a:p>
          <a:p>
            <a:r>
              <a:rPr lang="sv-SE" sz="1200" dirty="0">
                <a:solidFill>
                  <a:schemeClr val="accent1">
                    <a:lumMod val="75000"/>
                  </a:schemeClr>
                </a:solidFill>
              </a:rPr>
              <a:t>Möjlighet till merträning ges till alla som vill. Detta sker genom att huvudtränare låter spelare i samråd med äldre och yngre lag, träna extra. Detta görs utifrån bedömning kring spelarens utveckling. Bedömning görs av huvudtränare i respektive lag. </a:t>
            </a:r>
            <a:br>
              <a:rPr lang="sv-SE" sz="1200" dirty="0">
                <a:solidFill>
                  <a:schemeClr val="accent1">
                    <a:lumMod val="75000"/>
                  </a:schemeClr>
                </a:solidFill>
              </a:rPr>
            </a:br>
            <a:r>
              <a:rPr lang="sv-SE" sz="1200" dirty="0">
                <a:solidFill>
                  <a:schemeClr val="accent1">
                    <a:lumMod val="75000"/>
                  </a:schemeClr>
                </a:solidFill>
              </a:rPr>
              <a:t>Definition merträning innebär både träning och matchspel.</a:t>
            </a:r>
          </a:p>
          <a:p>
            <a:endParaRPr lang="sv-SE" sz="1400" dirty="0">
              <a:solidFill>
                <a:schemeClr val="accent1">
                  <a:lumMod val="75000"/>
                </a:schemeClr>
              </a:solidFill>
            </a:endParaRPr>
          </a:p>
          <a:p>
            <a:r>
              <a:rPr lang="sv-SE" sz="1400" dirty="0">
                <a:solidFill>
                  <a:schemeClr val="accent1">
                    <a:lumMod val="75000"/>
                  </a:schemeClr>
                </a:solidFill>
              </a:rPr>
              <a:t>DEFINITION AV ROTERA POSITIONER</a:t>
            </a:r>
          </a:p>
          <a:p>
            <a:r>
              <a:rPr lang="sv-SE" sz="1200" dirty="0">
                <a:solidFill>
                  <a:schemeClr val="accent1">
                    <a:lumMod val="75000"/>
                  </a:schemeClr>
                </a:solidFill>
              </a:rPr>
              <a:t>Mariestad BoIS följer Svenska Ishockeyförbundets rekommendation kring att rotera positioner. Innebär att möjligheten att prova olika spelarpositioner gäller upp till U14. Det är först i U15-16 som tränare beslutar om var respektive spelare är lämpad. Dock om man tränar på en position, spelar man också där på match.</a:t>
            </a:r>
          </a:p>
          <a:p>
            <a:endParaRPr lang="sv-SE" sz="1400" dirty="0">
              <a:solidFill>
                <a:schemeClr val="accent1">
                  <a:lumMod val="75000"/>
                </a:schemeClr>
              </a:solidFill>
            </a:endParaRPr>
          </a:p>
          <a:p>
            <a:r>
              <a:rPr lang="sv-SE" sz="1400" dirty="0">
                <a:solidFill>
                  <a:schemeClr val="accent1">
                    <a:lumMod val="75000"/>
                  </a:schemeClr>
                </a:solidFill>
              </a:rPr>
              <a:t>DEFINITION AV MATCHNING</a:t>
            </a:r>
          </a:p>
          <a:p>
            <a:r>
              <a:rPr lang="sv-SE" sz="1200" dirty="0">
                <a:solidFill>
                  <a:schemeClr val="accent1">
                    <a:lumMod val="75000"/>
                  </a:schemeClr>
                </a:solidFill>
              </a:rPr>
              <a:t>Ingen matchning eller toppning av lagen får ske.</a:t>
            </a:r>
          </a:p>
          <a:p>
            <a:endParaRPr lang="sv-SE" sz="1400" dirty="0">
              <a:solidFill>
                <a:schemeClr val="accent1">
                  <a:lumMod val="75000"/>
                </a:schemeClr>
              </a:solidFill>
            </a:endParaRPr>
          </a:p>
          <a:p>
            <a:r>
              <a:rPr lang="sv-SE" sz="1400" dirty="0">
                <a:solidFill>
                  <a:schemeClr val="accent1">
                    <a:lumMod val="75000"/>
                  </a:schemeClr>
                </a:solidFill>
              </a:rPr>
              <a:t>DEFINITION AV INDIVIDANPASSNING</a:t>
            </a:r>
          </a:p>
          <a:p>
            <a:r>
              <a:rPr lang="sv-SE" sz="1200" dirty="0">
                <a:solidFill>
                  <a:schemeClr val="accent1">
                    <a:lumMod val="75000"/>
                  </a:schemeClr>
                </a:solidFill>
              </a:rPr>
              <a:t>Tränarna skall individanpassa träning till var och en utifrån färdigheter, kunskaps- och mognadsnivå. Kan genomföras oavsett hur träningsgruppen eller laget är sammansatt.</a:t>
            </a:r>
          </a:p>
          <a:p>
            <a:endParaRPr lang="sv-SE" sz="1400" dirty="0">
              <a:solidFill>
                <a:schemeClr val="accent1">
                  <a:lumMod val="75000"/>
                </a:schemeClr>
              </a:solidFill>
            </a:endParaRPr>
          </a:p>
          <a:p>
            <a:r>
              <a:rPr lang="sv-SE" sz="1400" dirty="0">
                <a:solidFill>
                  <a:schemeClr val="accent1">
                    <a:lumMod val="75000"/>
                  </a:schemeClr>
                </a:solidFill>
              </a:rPr>
              <a:t> DEFINITION UPPFLYTTNING</a:t>
            </a:r>
            <a:br>
              <a:rPr lang="sv-SE" sz="1400" dirty="0">
                <a:solidFill>
                  <a:schemeClr val="accent1">
                    <a:lumMod val="75000"/>
                  </a:schemeClr>
                </a:solidFill>
              </a:rPr>
            </a:br>
            <a:r>
              <a:rPr lang="sv-SE" sz="1200" dirty="0">
                <a:solidFill>
                  <a:schemeClr val="accent1">
                    <a:lumMod val="75000"/>
                  </a:schemeClr>
                </a:solidFill>
              </a:rPr>
              <a:t>I ungdomslagen sker ingen permanent uppflyttning av spelare till äldre lag.</a:t>
            </a:r>
            <a:br>
              <a:rPr lang="sv-SE" sz="1200" dirty="0">
                <a:solidFill>
                  <a:schemeClr val="accent1">
                    <a:lumMod val="75000"/>
                  </a:schemeClr>
                </a:solidFill>
              </a:rPr>
            </a:br>
            <a:r>
              <a:rPr lang="sv-SE" sz="1200" dirty="0">
                <a:solidFill>
                  <a:schemeClr val="accent1">
                    <a:lumMod val="75000"/>
                  </a:schemeClr>
                </a:solidFill>
              </a:rPr>
              <a:t>Undantaget om en spelare tillhör toppskiktet i åldersklassen över. Beslut tas då av Ungdomsansvarig i samråd med huvudtränare i båda lagen samt Klubbchef.</a:t>
            </a:r>
            <a:endParaRPr lang="sv-SE" sz="1400" dirty="0">
              <a:solidFill>
                <a:schemeClr val="accent1">
                  <a:lumMod val="75000"/>
                </a:schemeClr>
              </a:solidFill>
            </a:endParaRPr>
          </a:p>
        </p:txBody>
      </p:sp>
    </p:spTree>
    <p:extLst>
      <p:ext uri="{BB962C8B-B14F-4D97-AF65-F5344CB8AC3E}">
        <p14:creationId xmlns:p14="http://schemas.microsoft.com/office/powerpoint/2010/main" val="1482291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376736" y="153974"/>
            <a:ext cx="5815263" cy="5755422"/>
          </a:xfrm>
          <a:prstGeom prst="rect">
            <a:avLst/>
          </a:prstGeom>
          <a:noFill/>
        </p:spPr>
        <p:txBody>
          <a:bodyPr wrap="square" rtlCol="0">
            <a:spAutoFit/>
          </a:bodyPr>
          <a:lstStyle/>
          <a:p>
            <a:pPr algn="ctr"/>
            <a:endParaRPr lang="sv-SE" sz="3200" dirty="0">
              <a:solidFill>
                <a:schemeClr val="accent1">
                  <a:lumMod val="75000"/>
                </a:schemeClr>
              </a:solidFill>
            </a:endParaRPr>
          </a:p>
          <a:p>
            <a:pPr algn="ctr"/>
            <a:r>
              <a:rPr lang="sv-SE" sz="3200" dirty="0">
                <a:solidFill>
                  <a:schemeClr val="accent1">
                    <a:lumMod val="75000"/>
                  </a:schemeClr>
                </a:solidFill>
              </a:rPr>
              <a:t>DIREKTIV FÖR U14-13</a:t>
            </a:r>
          </a:p>
          <a:p>
            <a:endParaRPr lang="sv-SE" sz="1400" dirty="0">
              <a:solidFill>
                <a:schemeClr val="accent1">
                  <a:lumMod val="75000"/>
                </a:schemeClr>
              </a:solidFill>
            </a:endParaRPr>
          </a:p>
          <a:p>
            <a:r>
              <a:rPr lang="sv-SE" sz="1400" dirty="0">
                <a:solidFill>
                  <a:schemeClr val="accent1">
                    <a:lumMod val="75000"/>
                  </a:schemeClr>
                </a:solidFill>
              </a:rPr>
              <a:t>DESSA DIREKTIV SKALL FÖLJAS OCH GÄLLER FÖR HELA U14-13</a:t>
            </a:r>
          </a:p>
          <a:p>
            <a:endParaRPr lang="sv-SE" sz="1400" dirty="0">
              <a:solidFill>
                <a:schemeClr val="accent1">
                  <a:lumMod val="75000"/>
                </a:schemeClr>
              </a:solidFill>
            </a:endParaRPr>
          </a:p>
          <a:p>
            <a:r>
              <a:rPr lang="sv-SE" sz="1400" dirty="0">
                <a:solidFill>
                  <a:schemeClr val="accent1">
                    <a:lumMod val="75000"/>
                  </a:schemeClr>
                </a:solidFill>
              </a:rPr>
              <a:t>TRÄNING</a:t>
            </a:r>
            <a:br>
              <a:rPr lang="sv-SE" sz="1400" dirty="0">
                <a:solidFill>
                  <a:schemeClr val="accent1">
                    <a:lumMod val="75000"/>
                  </a:schemeClr>
                </a:solidFill>
              </a:rPr>
            </a:br>
            <a:r>
              <a:rPr lang="sv-SE" sz="1200" dirty="0">
                <a:solidFill>
                  <a:schemeClr val="accent1">
                    <a:lumMod val="75000"/>
                  </a:schemeClr>
                </a:solidFill>
              </a:rPr>
              <a:t>- Träningsnärvaro påverkar matchdeltagande</a:t>
            </a:r>
          </a:p>
          <a:p>
            <a:r>
              <a:rPr lang="sv-SE" sz="1200" dirty="0">
                <a:solidFill>
                  <a:schemeClr val="accent1">
                    <a:lumMod val="75000"/>
                  </a:schemeClr>
                </a:solidFill>
              </a:rPr>
              <a:t>- För att bli uttagen till match bör man ha en träningsnärvaro under samma vecka</a:t>
            </a:r>
          </a:p>
          <a:p>
            <a:r>
              <a:rPr lang="sv-SE" sz="1200" dirty="0">
                <a:solidFill>
                  <a:schemeClr val="accent1">
                    <a:lumMod val="75000"/>
                  </a:schemeClr>
                </a:solidFill>
              </a:rPr>
              <a:t>- Med närvaro innebär minst 75% närvaro på is- &amp; </a:t>
            </a:r>
            <a:r>
              <a:rPr lang="sv-SE" sz="1200" dirty="0" err="1">
                <a:solidFill>
                  <a:schemeClr val="accent1">
                    <a:lumMod val="75000"/>
                  </a:schemeClr>
                </a:solidFill>
              </a:rPr>
              <a:t>fyspass</a:t>
            </a:r>
            <a:r>
              <a:rPr lang="sv-SE" sz="1200" dirty="0">
                <a:solidFill>
                  <a:schemeClr val="accent1">
                    <a:lumMod val="75000"/>
                  </a:schemeClr>
                </a:solidFill>
              </a:rPr>
              <a:t> oavsett om </a:t>
            </a:r>
            <a:r>
              <a:rPr lang="sv-SE" sz="1200" dirty="0" err="1">
                <a:solidFill>
                  <a:schemeClr val="accent1">
                    <a:lumMod val="75000"/>
                  </a:schemeClr>
                </a:solidFill>
              </a:rPr>
              <a:t>fys</a:t>
            </a:r>
            <a:r>
              <a:rPr lang="sv-SE" sz="1200" dirty="0">
                <a:solidFill>
                  <a:schemeClr val="accent1">
                    <a:lumMod val="75000"/>
                  </a:schemeClr>
                </a:solidFill>
              </a:rPr>
              <a:t> ligger i anslutning till is-passet eller separat.</a:t>
            </a:r>
          </a:p>
          <a:p>
            <a:r>
              <a:rPr lang="sv-SE" sz="1200" dirty="0">
                <a:solidFill>
                  <a:schemeClr val="accent1">
                    <a:lumMod val="75000"/>
                  </a:schemeClr>
                </a:solidFill>
              </a:rPr>
              <a:t>- Frånvaro anmälan och anledning till frånvaro påverkar matchdeltagande, vilket gäller frånvaro från all aktivitet arrangerade av laget.</a:t>
            </a:r>
          </a:p>
          <a:p>
            <a:endParaRPr lang="sv-SE" sz="1400" dirty="0">
              <a:solidFill>
                <a:schemeClr val="accent1">
                  <a:lumMod val="75000"/>
                </a:schemeClr>
              </a:solidFill>
            </a:endParaRPr>
          </a:p>
          <a:p>
            <a:r>
              <a:rPr lang="sv-SE" sz="1200" dirty="0">
                <a:solidFill>
                  <a:schemeClr val="accent1">
                    <a:lumMod val="75000"/>
                  </a:schemeClr>
                </a:solidFill>
              </a:rPr>
              <a:t>Off-</a:t>
            </a:r>
            <a:r>
              <a:rPr lang="sv-SE" sz="1200" dirty="0" err="1">
                <a:solidFill>
                  <a:schemeClr val="accent1">
                    <a:lumMod val="75000"/>
                  </a:schemeClr>
                </a:solidFill>
              </a:rPr>
              <a:t>ice</a:t>
            </a:r>
            <a:r>
              <a:rPr lang="sv-SE" sz="1200" dirty="0">
                <a:solidFill>
                  <a:schemeClr val="accent1">
                    <a:lumMod val="75000"/>
                  </a:schemeClr>
                </a:solidFill>
              </a:rPr>
              <a:t> träning under maj – september som bedrivs inom laget och där tränare anser det finns underlag för att bedriva träning, förväntas deltagande så länge inte annan idrott utövas och krockar. Frånvaro förs dialog mellan förälder och ledare.</a:t>
            </a:r>
          </a:p>
          <a:p>
            <a:endParaRPr lang="sv-SE" sz="1200" dirty="0">
              <a:solidFill>
                <a:schemeClr val="accent1">
                  <a:lumMod val="75000"/>
                </a:schemeClr>
              </a:solidFill>
            </a:endParaRPr>
          </a:p>
          <a:p>
            <a:r>
              <a:rPr lang="sv-SE" sz="1200" dirty="0">
                <a:solidFill>
                  <a:schemeClr val="accent1">
                    <a:lumMod val="75000"/>
                  </a:schemeClr>
                </a:solidFill>
              </a:rPr>
              <a:t>Minst en ledare byter om/ befinner sig i omklädningsrummet tillsammans med ungdomarna. Som ledare räknas även lagledare och </a:t>
            </a:r>
            <a:r>
              <a:rPr lang="sv-SE" sz="1200" dirty="0" err="1">
                <a:solidFill>
                  <a:schemeClr val="accent1">
                    <a:lumMod val="75000"/>
                  </a:schemeClr>
                </a:solidFill>
              </a:rPr>
              <a:t>materialare</a:t>
            </a:r>
            <a:r>
              <a:rPr lang="sv-SE" sz="1200" dirty="0">
                <a:solidFill>
                  <a:schemeClr val="accent1">
                    <a:lumMod val="75000"/>
                  </a:schemeClr>
                </a:solidFill>
              </a:rPr>
              <a:t>.</a:t>
            </a:r>
          </a:p>
          <a:p>
            <a:endParaRPr lang="sv-SE" sz="1200" dirty="0">
              <a:solidFill>
                <a:schemeClr val="accent1">
                  <a:lumMod val="75000"/>
                </a:schemeClr>
              </a:solidFill>
            </a:endParaRPr>
          </a:p>
          <a:p>
            <a:r>
              <a:rPr lang="sv-SE" sz="1400" dirty="0">
                <a:solidFill>
                  <a:schemeClr val="accent1">
                    <a:lumMod val="75000"/>
                  </a:schemeClr>
                </a:solidFill>
              </a:rPr>
              <a:t>DM SPEL</a:t>
            </a:r>
            <a:br>
              <a:rPr lang="sv-SE" sz="1400" dirty="0">
                <a:solidFill>
                  <a:schemeClr val="accent1">
                    <a:lumMod val="75000"/>
                  </a:schemeClr>
                </a:solidFill>
              </a:rPr>
            </a:br>
            <a:r>
              <a:rPr lang="sv-SE" sz="1200" dirty="0">
                <a:solidFill>
                  <a:schemeClr val="accent1">
                    <a:lumMod val="75000"/>
                  </a:schemeClr>
                </a:solidFill>
              </a:rPr>
              <a:t>DM spel kommer ske i U14. Ingen matchning eller toppning av laget får ske utan DM spel genomförs med samma regelverk som övrigt seriespel där alla spelar lika mycket.</a:t>
            </a:r>
            <a:br>
              <a:rPr lang="sv-SE" sz="1200" dirty="0">
                <a:solidFill>
                  <a:schemeClr val="accent1">
                    <a:lumMod val="75000"/>
                  </a:schemeClr>
                </a:solidFill>
              </a:rPr>
            </a:br>
            <a:r>
              <a:rPr lang="sv-SE" sz="1200" dirty="0">
                <a:solidFill>
                  <a:schemeClr val="accent1">
                    <a:lumMod val="75000"/>
                  </a:schemeClr>
                </a:solidFill>
              </a:rPr>
              <a:t>Träningsnärvaro påverkar deltagande i DM spel.</a:t>
            </a:r>
            <a:endParaRPr lang="sv-SE" sz="1400" dirty="0">
              <a:solidFill>
                <a:schemeClr val="accent1">
                  <a:lumMod val="75000"/>
                </a:schemeClr>
              </a:solidFill>
            </a:endParaRPr>
          </a:p>
          <a:p>
            <a:endParaRPr lang="sv-SE" sz="1200" dirty="0">
              <a:solidFill>
                <a:schemeClr val="accent1">
                  <a:lumMod val="75000"/>
                </a:schemeClr>
              </a:solidFill>
            </a:endParaRPr>
          </a:p>
          <a:p>
            <a:endParaRPr lang="sv-SE" sz="1400" dirty="0">
              <a:solidFill>
                <a:schemeClr val="accent1">
                  <a:lumMod val="75000"/>
                </a:schemeClr>
              </a:solidFill>
            </a:endParaRPr>
          </a:p>
        </p:txBody>
      </p:sp>
    </p:spTree>
    <p:extLst>
      <p:ext uri="{BB962C8B-B14F-4D97-AF65-F5344CB8AC3E}">
        <p14:creationId xmlns:p14="http://schemas.microsoft.com/office/powerpoint/2010/main" val="3362414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Bildobjekt 2" descr="En bild som visar symbol, emblem, logotyp, prydnad&#10;&#10;Automatiskt genererad beskrivning">
            <a:extLst>
              <a:ext uri="{FF2B5EF4-FFF2-40B4-BE49-F238E27FC236}">
                <a16:creationId xmlns:a16="http://schemas.microsoft.com/office/drawing/2014/main" id="{946CDAC2-9689-44CA-7FF5-3B35BB7D7CAD}"/>
              </a:ext>
            </a:extLst>
          </p:cNvPr>
          <p:cNvPicPr>
            <a:picLocks noChangeAspect="1"/>
          </p:cNvPicPr>
          <p:nvPr/>
        </p:nvPicPr>
        <p:blipFill rotWithShape="1">
          <a:blip r:embed="rId2">
            <a:extLst>
              <a:ext uri="{28A0092B-C50C-407E-A947-70E740481C1C}">
                <a14:useLocalDpi xmlns:a14="http://schemas.microsoft.com/office/drawing/2010/main" val="0"/>
              </a:ext>
            </a:extLst>
          </a:blip>
          <a:srcRect t="12302" b="31448"/>
          <a:stretch/>
        </p:blipFill>
        <p:spPr>
          <a:xfrm>
            <a:off x="-359575" y="10"/>
            <a:ext cx="12191980" cy="6857990"/>
          </a:xfrm>
          <a:prstGeom prst="rect">
            <a:avLst/>
          </a:prstGeom>
        </p:spPr>
      </p:pic>
      <p:sp>
        <p:nvSpPr>
          <p:cNvPr id="18" name="Rectangle 7">
            <a:extLst>
              <a:ext uri="{FF2B5EF4-FFF2-40B4-BE49-F238E27FC236}">
                <a16:creationId xmlns:a16="http://schemas.microsoft.com/office/drawing/2014/main" id="{3B432D73-5C38-474F-AF96-A3228731BF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a:gsLst>
              <a:gs pos="0">
                <a:schemeClr val="tx1">
                  <a:lumMod val="95000"/>
                  <a:lumOff val="5000"/>
                </a:schemeClr>
              </a:gs>
              <a:gs pos="45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ruta 3">
            <a:extLst>
              <a:ext uri="{FF2B5EF4-FFF2-40B4-BE49-F238E27FC236}">
                <a16:creationId xmlns:a16="http://schemas.microsoft.com/office/drawing/2014/main" id="{2E31C729-BEB2-8E1F-C81E-2481A1931BE0}"/>
              </a:ext>
            </a:extLst>
          </p:cNvPr>
          <p:cNvSpPr txBox="1"/>
          <p:nvPr/>
        </p:nvSpPr>
        <p:spPr>
          <a:xfrm>
            <a:off x="6376736" y="153974"/>
            <a:ext cx="5815263" cy="5909310"/>
          </a:xfrm>
          <a:prstGeom prst="rect">
            <a:avLst/>
          </a:prstGeom>
          <a:noFill/>
        </p:spPr>
        <p:txBody>
          <a:bodyPr wrap="square" rtlCol="0">
            <a:spAutoFit/>
          </a:bodyPr>
          <a:lstStyle/>
          <a:p>
            <a:pPr algn="ctr"/>
            <a:endParaRPr lang="sv-SE" sz="3200" dirty="0">
              <a:solidFill>
                <a:schemeClr val="accent1">
                  <a:lumMod val="75000"/>
                </a:schemeClr>
              </a:solidFill>
            </a:endParaRPr>
          </a:p>
          <a:p>
            <a:pPr algn="ctr"/>
            <a:r>
              <a:rPr lang="sv-SE" sz="3200" dirty="0">
                <a:solidFill>
                  <a:schemeClr val="accent1">
                    <a:lumMod val="75000"/>
                  </a:schemeClr>
                </a:solidFill>
              </a:rPr>
              <a:t>DIREKTIV FÖR U14-13</a:t>
            </a:r>
          </a:p>
          <a:p>
            <a:endParaRPr lang="sv-SE" sz="1400" dirty="0">
              <a:solidFill>
                <a:schemeClr val="accent1">
                  <a:lumMod val="75000"/>
                </a:schemeClr>
              </a:solidFill>
            </a:endParaRPr>
          </a:p>
          <a:p>
            <a:r>
              <a:rPr lang="sv-SE" sz="1400" dirty="0">
                <a:solidFill>
                  <a:schemeClr val="accent1">
                    <a:lumMod val="75000"/>
                  </a:schemeClr>
                </a:solidFill>
              </a:rPr>
              <a:t>DESSA DIREKTIV SKALL FÖLJAS OCH GÄLLER FÖR HELA U14-13</a:t>
            </a:r>
          </a:p>
          <a:p>
            <a:endParaRPr lang="sv-SE" sz="1400" dirty="0">
              <a:solidFill>
                <a:schemeClr val="accent1">
                  <a:lumMod val="75000"/>
                </a:schemeClr>
              </a:solidFill>
            </a:endParaRPr>
          </a:p>
          <a:p>
            <a:endParaRPr lang="sv-SE" sz="1400" dirty="0">
              <a:solidFill>
                <a:schemeClr val="accent1">
                  <a:lumMod val="75000"/>
                </a:schemeClr>
              </a:solidFill>
            </a:endParaRPr>
          </a:p>
          <a:p>
            <a:r>
              <a:rPr lang="sv-SE" sz="1400" dirty="0">
                <a:solidFill>
                  <a:schemeClr val="accent1">
                    <a:lumMod val="75000"/>
                  </a:schemeClr>
                </a:solidFill>
              </a:rPr>
              <a:t>MATCH</a:t>
            </a:r>
          </a:p>
          <a:p>
            <a:r>
              <a:rPr lang="sv-SE" sz="1200" dirty="0">
                <a:solidFill>
                  <a:schemeClr val="accent1">
                    <a:lumMod val="75000"/>
                  </a:schemeClr>
                </a:solidFill>
              </a:rPr>
              <a:t>- Matcher genomförs med 15+1 utespelare och MV.</a:t>
            </a:r>
          </a:p>
          <a:p>
            <a:r>
              <a:rPr lang="sv-SE" sz="1200" dirty="0">
                <a:solidFill>
                  <a:schemeClr val="accent1">
                    <a:lumMod val="75000"/>
                  </a:schemeClr>
                </a:solidFill>
              </a:rPr>
              <a:t>- Spelare i egna laget ska alltid erbjudas plats först.</a:t>
            </a:r>
          </a:p>
          <a:p>
            <a:r>
              <a:rPr lang="sv-SE" sz="1200" dirty="0">
                <a:solidFill>
                  <a:schemeClr val="accent1">
                    <a:lumMod val="75000"/>
                  </a:schemeClr>
                </a:solidFill>
              </a:rPr>
              <a:t>- Saknas spelare lånas spelare in från yngre ålderslag.</a:t>
            </a:r>
            <a:br>
              <a:rPr lang="sv-SE" sz="1200" dirty="0">
                <a:solidFill>
                  <a:schemeClr val="accent1">
                    <a:lumMod val="75000"/>
                  </a:schemeClr>
                </a:solidFill>
              </a:rPr>
            </a:br>
            <a:r>
              <a:rPr lang="sv-SE" sz="1200" dirty="0">
                <a:solidFill>
                  <a:schemeClr val="accent1">
                    <a:lumMod val="75000"/>
                  </a:schemeClr>
                </a:solidFill>
              </a:rPr>
              <a:t>- Alla spelare som har godkänd träningsnärvaro erbjuds samma antal matcher och cuper</a:t>
            </a:r>
          </a:p>
          <a:p>
            <a:r>
              <a:rPr lang="sv-SE" sz="1200" dirty="0">
                <a:solidFill>
                  <a:schemeClr val="accent1">
                    <a:lumMod val="75000"/>
                  </a:schemeClr>
                </a:solidFill>
              </a:rPr>
              <a:t>- Alla spelare som är uttagna i match och cup, spelar lika mycket oavsett utgången i matchen. Ingen matchning får förekomma.</a:t>
            </a:r>
          </a:p>
          <a:p>
            <a:r>
              <a:rPr lang="sv-SE" sz="1200" dirty="0">
                <a:solidFill>
                  <a:schemeClr val="accent1">
                    <a:lumMod val="75000"/>
                  </a:schemeClr>
                </a:solidFill>
              </a:rPr>
              <a:t>- I B2 Poolspel, spelar alla spelare med olika spelare i varje omgång. Inga ”fasta” lag får förekomma i poolspelen under hela säsongen.</a:t>
            </a:r>
          </a:p>
          <a:p>
            <a:endParaRPr lang="sv-SE" sz="1200" dirty="0">
              <a:solidFill>
                <a:schemeClr val="accent1">
                  <a:lumMod val="75000"/>
                </a:schemeClr>
              </a:solidFill>
            </a:endParaRPr>
          </a:p>
          <a:p>
            <a:endParaRPr lang="sv-SE" sz="1200" dirty="0">
              <a:solidFill>
                <a:schemeClr val="accent1">
                  <a:lumMod val="75000"/>
                </a:schemeClr>
              </a:solidFill>
            </a:endParaRPr>
          </a:p>
          <a:p>
            <a:r>
              <a:rPr lang="sv-SE" sz="1400" dirty="0">
                <a:solidFill>
                  <a:schemeClr val="accent1">
                    <a:lumMod val="75000"/>
                  </a:schemeClr>
                </a:solidFill>
              </a:rPr>
              <a:t>KONKURRERANDE VERKSAMHET</a:t>
            </a:r>
          </a:p>
          <a:p>
            <a:r>
              <a:rPr lang="sv-SE" sz="1200" dirty="0">
                <a:solidFill>
                  <a:schemeClr val="accent1">
                    <a:lumMod val="75000"/>
                  </a:schemeClr>
                </a:solidFill>
              </a:rPr>
              <a:t>- Om spelare aktivt tackar nej till Mariestad BoIS planerade träningar / matcher under ordinarie säsong för att delta i annan ishockeyverksamhet, utan godkännande från Huvudtränare &amp; Ungdomsansvarig, leder det till tidsbestämd avstängning från matchspel i Mariestad BoIS verksamhet.</a:t>
            </a:r>
          </a:p>
          <a:p>
            <a:r>
              <a:rPr lang="sv-SE" sz="1200" dirty="0">
                <a:solidFill>
                  <a:schemeClr val="accent1">
                    <a:lumMod val="75000"/>
                  </a:schemeClr>
                </a:solidFill>
              </a:rPr>
              <a:t>- Utgångspunkt är alltid att all träning och matchspel i laget prioriteras.</a:t>
            </a:r>
          </a:p>
          <a:p>
            <a:r>
              <a:rPr lang="sv-SE" sz="1200" dirty="0">
                <a:solidFill>
                  <a:schemeClr val="accent1">
                    <a:lumMod val="75000"/>
                  </a:schemeClr>
                </a:solidFill>
              </a:rPr>
              <a:t>- Ordinarie säsong för U14-13 menas med oktober – mars.</a:t>
            </a:r>
          </a:p>
          <a:p>
            <a:br>
              <a:rPr lang="sv-SE" sz="1200" dirty="0">
                <a:solidFill>
                  <a:schemeClr val="accent1">
                    <a:lumMod val="75000"/>
                  </a:schemeClr>
                </a:solidFill>
              </a:rPr>
            </a:br>
            <a:endParaRPr lang="sv-SE" sz="1200" dirty="0">
              <a:solidFill>
                <a:schemeClr val="accent1">
                  <a:lumMod val="75000"/>
                </a:schemeClr>
              </a:solidFill>
            </a:endParaRPr>
          </a:p>
          <a:p>
            <a:endParaRPr lang="sv-SE" sz="1400" dirty="0">
              <a:solidFill>
                <a:schemeClr val="accent1">
                  <a:lumMod val="75000"/>
                </a:schemeClr>
              </a:solidFill>
            </a:endParaRPr>
          </a:p>
        </p:txBody>
      </p:sp>
    </p:spTree>
    <p:extLst>
      <p:ext uri="{BB962C8B-B14F-4D97-AF65-F5344CB8AC3E}">
        <p14:creationId xmlns:p14="http://schemas.microsoft.com/office/powerpoint/2010/main" val="416007038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904</Words>
  <Application>Microsoft Office PowerPoint</Application>
  <PresentationFormat>Bredbild</PresentationFormat>
  <Paragraphs>87</Paragraphs>
  <Slides>5</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5</vt:i4>
      </vt:variant>
    </vt:vector>
  </HeadingPairs>
  <TitlesOfParts>
    <vt:vector size="9" baseType="lpstr">
      <vt:lpstr>Arial</vt:lpstr>
      <vt:lpstr>Calibri</vt:lpstr>
      <vt:lpstr>Calibri Light</vt:lpstr>
      <vt:lpstr>Office-tema</vt:lpstr>
      <vt:lpstr>PowerPoint-presentation</vt:lpstr>
      <vt:lpstr>PowerPoint-presentation</vt:lpstr>
      <vt:lpstr>PowerPoint-presentation</vt:lpstr>
      <vt:lpstr>PowerPoint-presentation</vt:lpstr>
      <vt:lpstr>PowerPoint-presentation</vt:lpstr>
    </vt:vector>
  </TitlesOfParts>
  <Company>Ramirent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Varmt välkomna till säsongen 2023/24</dc:title>
  <dc:creator>Lindqvist Christoffer</dc:creator>
  <cp:lastModifiedBy>Edstrom, Erica</cp:lastModifiedBy>
  <cp:revision>15</cp:revision>
  <dcterms:created xsi:type="dcterms:W3CDTF">2023-09-18T19:57:37Z</dcterms:created>
  <dcterms:modified xsi:type="dcterms:W3CDTF">2024-08-19T08:11:51Z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5626f38-0d03-4995-be82-470b32c0f686_Enabled">
    <vt:lpwstr>true</vt:lpwstr>
  </property>
  <property fmtid="{D5CDD505-2E9C-101B-9397-08002B2CF9AE}" pid="3" name="MSIP_Label_b5626f38-0d03-4995-be82-470b32c0f686_SetDate">
    <vt:lpwstr>2023-09-18T20:35:19Z</vt:lpwstr>
  </property>
  <property fmtid="{D5CDD505-2E9C-101B-9397-08002B2CF9AE}" pid="4" name="MSIP_Label_b5626f38-0d03-4995-be82-470b32c0f686_Method">
    <vt:lpwstr>Standard</vt:lpwstr>
  </property>
  <property fmtid="{D5CDD505-2E9C-101B-9397-08002B2CF9AE}" pid="5" name="MSIP_Label_b5626f38-0d03-4995-be82-470b32c0f686_Name">
    <vt:lpwstr>Standard</vt:lpwstr>
  </property>
  <property fmtid="{D5CDD505-2E9C-101B-9397-08002B2CF9AE}" pid="6" name="MSIP_Label_b5626f38-0d03-4995-be82-470b32c0f686_SiteId">
    <vt:lpwstr>9e2a23af-98f4-4ad5-b266-ef9b2b0b80a5</vt:lpwstr>
  </property>
  <property fmtid="{D5CDD505-2E9C-101B-9397-08002B2CF9AE}" pid="7" name="MSIP_Label_b5626f38-0d03-4995-be82-470b32c0f686_ActionId">
    <vt:lpwstr>4c9ec516-182b-4c86-b914-9525a0c6b004</vt:lpwstr>
  </property>
  <property fmtid="{D5CDD505-2E9C-101B-9397-08002B2CF9AE}" pid="8" name="MSIP_Label_b5626f38-0d03-4995-be82-470b32c0f686_ContentBits">
    <vt:lpwstr>3</vt:lpwstr>
  </property>
  <property fmtid="{D5CDD505-2E9C-101B-9397-08002B2CF9AE}" pid="9" name="ClassificationContentMarkingHeaderLocations">
    <vt:lpwstr>Office-tema:8</vt:lpwstr>
  </property>
  <property fmtid="{D5CDD505-2E9C-101B-9397-08002B2CF9AE}" pid="10" name="ClassificationContentMarkingHeaderText">
    <vt:lpwstr>Information classification: Ramirent Standard </vt:lpwstr>
  </property>
  <property fmtid="{D5CDD505-2E9C-101B-9397-08002B2CF9AE}" pid="11" name="MSIP_Label_4976fac2-3147-4095-89f0-ec332fb3dd02_Enabled">
    <vt:lpwstr>true</vt:lpwstr>
  </property>
  <property fmtid="{D5CDD505-2E9C-101B-9397-08002B2CF9AE}" pid="12" name="MSIP_Label_4976fac2-3147-4095-89f0-ec332fb3dd02_SetDate">
    <vt:lpwstr>2024-05-24T14:17:51Z</vt:lpwstr>
  </property>
  <property fmtid="{D5CDD505-2E9C-101B-9397-08002B2CF9AE}" pid="13" name="MSIP_Label_4976fac2-3147-4095-89f0-ec332fb3dd02_Method">
    <vt:lpwstr>Standard</vt:lpwstr>
  </property>
  <property fmtid="{D5CDD505-2E9C-101B-9397-08002B2CF9AE}" pid="14" name="MSIP_Label_4976fac2-3147-4095-89f0-ec332fb3dd02_Name">
    <vt:lpwstr>4976fac2-3147-4095-89f0-ec332fb3dd02</vt:lpwstr>
  </property>
  <property fmtid="{D5CDD505-2E9C-101B-9397-08002B2CF9AE}" pid="15" name="MSIP_Label_4976fac2-3147-4095-89f0-ec332fb3dd02_SiteId">
    <vt:lpwstr>c0e017e8-740f-4b42-aae5-0b63598c7942</vt:lpwstr>
  </property>
  <property fmtid="{D5CDD505-2E9C-101B-9397-08002B2CF9AE}" pid="16" name="MSIP_Label_4976fac2-3147-4095-89f0-ec332fb3dd02_ActionId">
    <vt:lpwstr>ce751f4d-8547-4ed9-9fe1-b1c65afa0109</vt:lpwstr>
  </property>
  <property fmtid="{D5CDD505-2E9C-101B-9397-08002B2CF9AE}" pid="17" name="MSIP_Label_4976fac2-3147-4095-89f0-ec332fb3dd02_ContentBits">
    <vt:lpwstr>0</vt:lpwstr>
  </property>
</Properties>
</file>