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557" autoAdjust="0"/>
  </p:normalViewPr>
  <p:slideViewPr>
    <p:cSldViewPr snapToGrid="0">
      <p:cViewPr varScale="1">
        <p:scale>
          <a:sx n="80" d="100"/>
          <a:sy n="80" d="100"/>
        </p:scale>
        <p:origin x="103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koppling 10">
            <a:extLst>
              <a:ext uri="{FF2B5EF4-FFF2-40B4-BE49-F238E27FC236}">
                <a16:creationId xmlns:a16="http://schemas.microsoft.com/office/drawing/2014/main" id="{7C5CA2A3-1AA9-1294-AD93-FEAFD3770042}"/>
              </a:ext>
            </a:extLst>
          </p:cNvPr>
          <p:cNvCxnSpPr/>
          <p:nvPr userDrawn="1"/>
        </p:nvCxnSpPr>
        <p:spPr>
          <a:xfrm>
            <a:off x="557213" y="403225"/>
            <a:ext cx="1072832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Bildobjekt 4">
            <a:extLst>
              <a:ext uri="{FF2B5EF4-FFF2-40B4-BE49-F238E27FC236}">
                <a16:creationId xmlns:a16="http://schemas.microsoft.com/office/drawing/2014/main" id="{672DB221-CA79-1CE6-87AD-9BCFEABF29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0" y="1990725"/>
            <a:ext cx="2630488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Rak koppling 10">
            <a:extLst>
              <a:ext uri="{FF2B5EF4-FFF2-40B4-BE49-F238E27FC236}">
                <a16:creationId xmlns:a16="http://schemas.microsoft.com/office/drawing/2014/main" id="{8B4CE28F-B1CE-B943-28B9-84C72992755A}"/>
              </a:ext>
            </a:extLst>
          </p:cNvPr>
          <p:cNvCxnSpPr/>
          <p:nvPr userDrawn="1"/>
        </p:nvCxnSpPr>
        <p:spPr>
          <a:xfrm>
            <a:off x="557213" y="447675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ubrik 6"/>
          <p:cNvSpPr>
            <a:spLocks noGrp="1"/>
          </p:cNvSpPr>
          <p:nvPr>
            <p:ph type="title"/>
          </p:nvPr>
        </p:nvSpPr>
        <p:spPr>
          <a:xfrm>
            <a:off x="4656897" y="2616299"/>
            <a:ext cx="6628703" cy="1260376"/>
          </a:xfrm>
          <a:prstGeom prst="rect">
            <a:avLst/>
          </a:prstGeom>
        </p:spPr>
        <p:txBody>
          <a:bodyPr anchor="t" anchorCtr="0"/>
          <a:lstStyle>
            <a:lvl1pPr>
              <a:defRPr sz="4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4656897" y="4433986"/>
            <a:ext cx="4639503" cy="5666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3" name="Platshållare för text 15"/>
          <p:cNvSpPr>
            <a:spLocks noGrp="1"/>
          </p:cNvSpPr>
          <p:nvPr>
            <p:ph type="body" sz="quarter" idx="13"/>
          </p:nvPr>
        </p:nvSpPr>
        <p:spPr>
          <a:xfrm>
            <a:off x="4656897" y="2299442"/>
            <a:ext cx="2524953" cy="25167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7798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koppling 10">
            <a:extLst>
              <a:ext uri="{FF2B5EF4-FFF2-40B4-BE49-F238E27FC236}">
                <a16:creationId xmlns:a16="http://schemas.microsoft.com/office/drawing/2014/main" id="{3A59EF3F-47BC-1412-F311-85EE2CB6EE13}"/>
              </a:ext>
            </a:extLst>
          </p:cNvPr>
          <p:cNvCxnSpPr/>
          <p:nvPr userDrawn="1"/>
        </p:nvCxnSpPr>
        <p:spPr>
          <a:xfrm>
            <a:off x="515938" y="412750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koppling 10">
            <a:extLst>
              <a:ext uri="{FF2B5EF4-FFF2-40B4-BE49-F238E27FC236}">
                <a16:creationId xmlns:a16="http://schemas.microsoft.com/office/drawing/2014/main" id="{55C583E9-4523-48A3-180A-8921F39E5826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Underrubrik 2"/>
          <p:cNvSpPr>
            <a:spLocks noGrp="1"/>
          </p:cNvSpPr>
          <p:nvPr>
            <p:ph type="subTitle" idx="1"/>
          </p:nvPr>
        </p:nvSpPr>
        <p:spPr>
          <a:xfrm>
            <a:off x="784226" y="2062214"/>
            <a:ext cx="5092699" cy="59705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3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226" y="2763785"/>
            <a:ext cx="5092699" cy="3221090"/>
          </a:xfrm>
          <a:prstGeom prst="rect">
            <a:avLst/>
          </a:prstGeom>
        </p:spPr>
        <p:txBody>
          <a:bodyPr anchor="t" anchorCtr="0"/>
          <a:lstStyle>
            <a:lvl1pPr algn="l">
              <a:defRPr sz="43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E213ADEF-4018-8F46-376E-2C09D841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EC8B898-DDF6-121C-8A86-FFB37AD2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</a:p>
        </p:txBody>
      </p:sp>
    </p:spTree>
    <p:extLst>
      <p:ext uri="{BB962C8B-B14F-4D97-AF65-F5344CB8AC3E}">
        <p14:creationId xmlns:p14="http://schemas.microsoft.com/office/powerpoint/2010/main" val="206855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koppling 10">
            <a:extLst>
              <a:ext uri="{FF2B5EF4-FFF2-40B4-BE49-F238E27FC236}">
                <a16:creationId xmlns:a16="http://schemas.microsoft.com/office/drawing/2014/main" id="{71B9F9C8-599B-1BCB-55DB-299D914E58D6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koppling 10">
            <a:extLst>
              <a:ext uri="{FF2B5EF4-FFF2-40B4-BE49-F238E27FC236}">
                <a16:creationId xmlns:a16="http://schemas.microsoft.com/office/drawing/2014/main" id="{729D835F-DA0F-75DE-3415-922765B3C844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ubrik 1"/>
          <p:cNvSpPr>
            <a:spLocks noGrp="1"/>
          </p:cNvSpPr>
          <p:nvPr>
            <p:ph type="ctrTitle"/>
          </p:nvPr>
        </p:nvSpPr>
        <p:spPr>
          <a:xfrm>
            <a:off x="784225" y="1459577"/>
            <a:ext cx="2339975" cy="1979255"/>
          </a:xfrm>
          <a:prstGeom prst="rect">
            <a:avLst/>
          </a:prstGeom>
        </p:spPr>
        <p:txBody>
          <a:bodyPr anchor="t" anchorCtr="0"/>
          <a:lstStyle>
            <a:lvl1pPr algn="l">
              <a:defRPr sz="43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3"/>
          </p:nvPr>
        </p:nvSpPr>
        <p:spPr>
          <a:xfrm>
            <a:off x="3421624" y="1459578"/>
            <a:ext cx="7606739" cy="4535130"/>
          </a:xfrm>
          <a:prstGeom prst="rect">
            <a:avLst/>
          </a:prstGeom>
        </p:spPr>
        <p:txBody>
          <a:bodyPr/>
          <a:lstStyle>
            <a:lvl1pPr marL="0" indent="0" defTabSz="7620000">
              <a:buNone/>
              <a:tabLst>
                <a:tab pos="1435100" algn="l"/>
                <a:tab pos="6724650" algn="l"/>
              </a:tabLst>
              <a:defRPr sz="1700">
                <a:solidFill>
                  <a:schemeClr val="tx1"/>
                </a:solidFill>
              </a:defRPr>
            </a:lvl1pPr>
            <a:lvl2pPr marL="198000" indent="0" defTabSz="7620000">
              <a:buNone/>
              <a:tabLst>
                <a:tab pos="1612900" algn="l"/>
                <a:tab pos="6724650" algn="l"/>
              </a:tabLst>
              <a:defRPr>
                <a:solidFill>
                  <a:schemeClr val="bg1"/>
                </a:solidFill>
              </a:defRPr>
            </a:lvl2pPr>
            <a:lvl3pPr marL="396000" indent="0" defTabSz="7620000">
              <a:buNone/>
              <a:tabLst>
                <a:tab pos="1612900" algn="l"/>
                <a:tab pos="6724650" algn="l"/>
              </a:tabLst>
              <a:defRPr>
                <a:solidFill>
                  <a:schemeClr val="bg1"/>
                </a:solidFill>
              </a:defRPr>
            </a:lvl3pPr>
            <a:lvl4pPr marL="594000" indent="0" defTabSz="7620000">
              <a:buNone/>
              <a:tabLst>
                <a:tab pos="1612900" algn="l"/>
                <a:tab pos="6724650" algn="l"/>
              </a:tabLst>
              <a:defRPr>
                <a:solidFill>
                  <a:schemeClr val="bg1"/>
                </a:solidFill>
              </a:defRPr>
            </a:lvl4pPr>
            <a:lvl5pPr marL="792000" indent="0" defTabSz="7620000">
              <a:buNone/>
              <a:tabLst>
                <a:tab pos="1612900" algn="l"/>
                <a:tab pos="6724650" algn="l"/>
              </a:tabLs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998D054F-B8DD-4B17-D5F1-1EE74EC6258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62E44CD1-893D-1D7D-B73C-C566AF5F18A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</a:p>
        </p:txBody>
      </p:sp>
    </p:spTree>
    <p:extLst>
      <p:ext uri="{BB962C8B-B14F-4D97-AF65-F5344CB8AC3E}">
        <p14:creationId xmlns:p14="http://schemas.microsoft.com/office/powerpoint/2010/main" val="75870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koppling 10">
            <a:extLst>
              <a:ext uri="{FF2B5EF4-FFF2-40B4-BE49-F238E27FC236}">
                <a16:creationId xmlns:a16="http://schemas.microsoft.com/office/drawing/2014/main" id="{2377B671-8323-70CA-B709-8AD3D85D5E87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koppling 10">
            <a:extLst>
              <a:ext uri="{FF2B5EF4-FFF2-40B4-BE49-F238E27FC236}">
                <a16:creationId xmlns:a16="http://schemas.microsoft.com/office/drawing/2014/main" id="{9A5278AD-0153-65D9-0986-B09CBE36E60E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ubrik 1"/>
          <p:cNvSpPr>
            <a:spLocks noGrp="1"/>
          </p:cNvSpPr>
          <p:nvPr>
            <p:ph type="ctrTitle"/>
          </p:nvPr>
        </p:nvSpPr>
        <p:spPr>
          <a:xfrm>
            <a:off x="784225" y="1173479"/>
            <a:ext cx="6175376" cy="770256"/>
          </a:xfrm>
          <a:prstGeom prst="rect">
            <a:avLst/>
          </a:prstGeom>
        </p:spPr>
        <p:txBody>
          <a:bodyPr anchor="b" anchorCtr="0"/>
          <a:lstStyle>
            <a:lvl1pPr algn="l"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11"/>
          <p:cNvSpPr>
            <a:spLocks noGrp="1"/>
          </p:cNvSpPr>
          <p:nvPr>
            <p:ph type="body" sz="quarter" idx="13"/>
          </p:nvPr>
        </p:nvSpPr>
        <p:spPr>
          <a:xfrm>
            <a:off x="784225" y="2561955"/>
            <a:ext cx="6175375" cy="3422921"/>
          </a:xfrm>
          <a:prstGeom prst="rect">
            <a:avLst/>
          </a:prstGeom>
        </p:spPr>
        <p:txBody>
          <a:bodyPr/>
          <a:lstStyle>
            <a:lvl1pPr>
              <a:buClrTx/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32D52091-A670-81A2-C62F-482F5A38E99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F046F727-EC61-9972-552B-3FC1029133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247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koppling 10">
            <a:extLst>
              <a:ext uri="{FF2B5EF4-FFF2-40B4-BE49-F238E27FC236}">
                <a16:creationId xmlns:a16="http://schemas.microsoft.com/office/drawing/2014/main" id="{50978193-472A-B0F3-0D97-CF6F99B2EDB4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koppling 10">
            <a:extLst>
              <a:ext uri="{FF2B5EF4-FFF2-40B4-BE49-F238E27FC236}">
                <a16:creationId xmlns:a16="http://schemas.microsoft.com/office/drawing/2014/main" id="{52D78831-ADB5-7825-7253-B694699405CC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784225" y="1173479"/>
            <a:ext cx="10242000" cy="770256"/>
          </a:xfrm>
          <a:prstGeom prst="rect">
            <a:avLst/>
          </a:prstGeom>
        </p:spPr>
        <p:txBody>
          <a:bodyPr anchor="b" anchorCtr="0"/>
          <a:lstStyle>
            <a:lvl1pPr algn="l"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3"/>
          </p:nvPr>
        </p:nvSpPr>
        <p:spPr>
          <a:xfrm>
            <a:off x="784225" y="2561955"/>
            <a:ext cx="4932363" cy="3422650"/>
          </a:xfrm>
          <a:prstGeom prst="rect">
            <a:avLst/>
          </a:prstGeom>
        </p:spPr>
        <p:txBody>
          <a:bodyPr/>
          <a:lstStyle>
            <a:lvl1pPr>
              <a:buClrTx/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6096000" y="2562225"/>
            <a:ext cx="4932363" cy="3422650"/>
          </a:xfrm>
          <a:prstGeom prst="rect">
            <a:avLst/>
          </a:prstGeom>
        </p:spPr>
        <p:txBody>
          <a:bodyPr/>
          <a:lstStyle>
            <a:lvl1pPr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F85749EB-AE7D-C649-76DE-04A23C6D870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45EE2F73-5E90-2B70-41CF-B48183CE98C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594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koppling 10">
            <a:extLst>
              <a:ext uri="{FF2B5EF4-FFF2-40B4-BE49-F238E27FC236}">
                <a16:creationId xmlns:a16="http://schemas.microsoft.com/office/drawing/2014/main" id="{9C16878A-C18F-FBEE-59F3-4D45F032B53D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koppling 10">
            <a:extLst>
              <a:ext uri="{FF2B5EF4-FFF2-40B4-BE49-F238E27FC236}">
                <a16:creationId xmlns:a16="http://schemas.microsoft.com/office/drawing/2014/main" id="{69EA069B-9D95-F7E9-A473-6C5A53AC6BC3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6095999" y="1350455"/>
            <a:ext cx="4930225" cy="1294422"/>
          </a:xfrm>
          <a:prstGeom prst="rect">
            <a:avLst/>
          </a:prstGeom>
        </p:spPr>
        <p:txBody>
          <a:bodyPr anchor="t" anchorCtr="0"/>
          <a:lstStyle>
            <a:lvl1pPr algn="l"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6096000" y="2844801"/>
            <a:ext cx="4932363" cy="3140074"/>
          </a:xfrm>
          <a:prstGeom prst="rect">
            <a:avLst/>
          </a:prstGeom>
        </p:spPr>
        <p:txBody>
          <a:bodyPr/>
          <a:lstStyle>
            <a:lvl1pPr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bild 6"/>
          <p:cNvSpPr>
            <a:spLocks noGrp="1"/>
          </p:cNvSpPr>
          <p:nvPr>
            <p:ph type="pic" sz="quarter" idx="15"/>
          </p:nvPr>
        </p:nvSpPr>
        <p:spPr>
          <a:xfrm>
            <a:off x="784225" y="1173479"/>
            <a:ext cx="4932363" cy="5166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ECC8C712-7F10-E296-A981-EE2D3DB5354F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CF2BA3D4-A6C5-1033-DB66-38DE60C1035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755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koppling 10">
            <a:extLst>
              <a:ext uri="{FF2B5EF4-FFF2-40B4-BE49-F238E27FC236}">
                <a16:creationId xmlns:a16="http://schemas.microsoft.com/office/drawing/2014/main" id="{788D420E-FB05-074E-9EA3-A468C1037281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8184C2AB-96A8-29B0-B3F3-1025D9957E7A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784225" y="1173479"/>
            <a:ext cx="10242000" cy="770256"/>
          </a:xfrm>
          <a:prstGeom prst="rect">
            <a:avLst/>
          </a:prstGeom>
        </p:spPr>
        <p:txBody>
          <a:bodyPr anchor="b"/>
          <a:lstStyle>
            <a:lvl1pPr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Platshållare för innehåll 11"/>
          <p:cNvSpPr>
            <a:spLocks noGrp="1"/>
          </p:cNvSpPr>
          <p:nvPr>
            <p:ph sz="quarter" idx="13"/>
          </p:nvPr>
        </p:nvSpPr>
        <p:spPr>
          <a:xfrm>
            <a:off x="784223" y="2561954"/>
            <a:ext cx="10242000" cy="3422921"/>
          </a:xfrm>
          <a:prstGeom prst="rect">
            <a:avLst/>
          </a:prstGeom>
        </p:spPr>
        <p:txBody>
          <a:bodyPr/>
          <a:lstStyle>
            <a:lvl1pPr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datum 7">
            <a:extLst>
              <a:ext uri="{FF2B5EF4-FFF2-40B4-BE49-F238E27FC236}">
                <a16:creationId xmlns:a16="http://schemas.microsoft.com/office/drawing/2014/main" id="{1EB7A81A-5130-13FF-FEC8-078FA51B608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3446DB2A-307F-3DC6-FA11-A6966785F23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501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ak koppling 10">
            <a:extLst>
              <a:ext uri="{FF2B5EF4-FFF2-40B4-BE49-F238E27FC236}">
                <a16:creationId xmlns:a16="http://schemas.microsoft.com/office/drawing/2014/main" id="{98FF2332-6E40-3956-79B7-AE291E113505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koppling 10">
            <a:extLst>
              <a:ext uri="{FF2B5EF4-FFF2-40B4-BE49-F238E27FC236}">
                <a16:creationId xmlns:a16="http://schemas.microsoft.com/office/drawing/2014/main" id="{1147B2F6-83C4-8738-4CAD-E9136713E25E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84225" y="1173479"/>
            <a:ext cx="10242000" cy="7702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b"/>
          <a:lstStyle>
            <a:lvl1pPr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datum 7">
            <a:extLst>
              <a:ext uri="{FF2B5EF4-FFF2-40B4-BE49-F238E27FC236}">
                <a16:creationId xmlns:a16="http://schemas.microsoft.com/office/drawing/2014/main" id="{0CB93F67-8982-9786-121F-C56342CEE2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7" name="Platshållare för sidfot 8">
            <a:extLst>
              <a:ext uri="{FF2B5EF4-FFF2-40B4-BE49-F238E27FC236}">
                <a16:creationId xmlns:a16="http://schemas.microsoft.com/office/drawing/2014/main" id="{1F318981-876F-2038-8AFF-1C2F5323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338" y="131763"/>
            <a:ext cx="5335587" cy="2190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630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1603DB1D-1AA6-F243-0846-5F4ADDACDED6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10">
            <a:extLst>
              <a:ext uri="{FF2B5EF4-FFF2-40B4-BE49-F238E27FC236}">
                <a16:creationId xmlns:a16="http://schemas.microsoft.com/office/drawing/2014/main" id="{0BDDF8C9-50A4-5A44-1701-1A47A0CB0B65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datum 7">
            <a:extLst>
              <a:ext uri="{FF2B5EF4-FFF2-40B4-BE49-F238E27FC236}">
                <a16:creationId xmlns:a16="http://schemas.microsoft.com/office/drawing/2014/main" id="{60CE08E4-D63E-C66E-00E4-A0A448CA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  <a:endParaRPr lang="sv-SE" dirty="0"/>
          </a:p>
        </p:txBody>
      </p:sp>
      <p:sp>
        <p:nvSpPr>
          <p:cNvPr id="5" name="Platshållare för sidfot 8">
            <a:extLst>
              <a:ext uri="{FF2B5EF4-FFF2-40B4-BE49-F238E27FC236}">
                <a16:creationId xmlns:a16="http://schemas.microsoft.com/office/drawing/2014/main" id="{B873D380-31A3-F212-333E-D1239B3AB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219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2">
            <a:extLst>
              <a:ext uri="{FF2B5EF4-FFF2-40B4-BE49-F238E27FC236}">
                <a16:creationId xmlns:a16="http://schemas.microsoft.com/office/drawing/2014/main" id="{BDB8C6B4-F41C-C744-BAB1-8E6E830A05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613" y="112713"/>
            <a:ext cx="508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obias.fridholm@gmail.com" TargetMode="External"/><Relationship Id="rId2" Type="http://schemas.openxmlformats.org/officeDocument/2006/relationships/hyperlink" Target="http://www.laget.se/MIKP13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iafbodin@gmail.com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MIKP13/Documen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CF845D79-1FC8-62DE-80A1-5FBB976B5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6138" y="2616200"/>
            <a:ext cx="6629400" cy="12604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dirty="0"/>
              <a:t>Föräldramöte</a:t>
            </a:r>
            <a:br>
              <a:rPr lang="sv-SE" dirty="0"/>
            </a:br>
            <a:r>
              <a:rPr lang="sv-SE" dirty="0"/>
              <a:t>Mariebo IK P13</a:t>
            </a:r>
          </a:p>
        </p:txBody>
      </p:sp>
      <p:sp>
        <p:nvSpPr>
          <p:cNvPr id="11267" name="Platshållare för text 7">
            <a:extLst>
              <a:ext uri="{FF2B5EF4-FFF2-40B4-BE49-F238E27FC236}">
                <a16:creationId xmlns:a16="http://schemas.microsoft.com/office/drawing/2014/main" id="{804AAF43-9E20-1AE7-C749-17809C04AFD4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4656138" y="2298700"/>
            <a:ext cx="2525712" cy="25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altLang="sv-SE" dirty="0"/>
          </a:p>
        </p:txBody>
      </p:sp>
      <p:sp>
        <p:nvSpPr>
          <p:cNvPr id="11268" name="Underrubrik 9">
            <a:extLst>
              <a:ext uri="{FF2B5EF4-FFF2-40B4-BE49-F238E27FC236}">
                <a16:creationId xmlns:a16="http://schemas.microsoft.com/office/drawing/2014/main" id="{747F2AD8-8EA2-239F-7A28-537CE4686B7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656138" y="4433888"/>
            <a:ext cx="4640262" cy="566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>
                <a:latin typeface="Arial Black" panose="020B0A04020102020204" pitchFamily="34" charset="0"/>
              </a:rPr>
              <a:t>8 maj 2022</a:t>
            </a:r>
          </a:p>
          <a:p>
            <a:pPr>
              <a:spcBef>
                <a:spcPct val="0"/>
              </a:spcBef>
            </a:pPr>
            <a:endParaRPr lang="sv-SE" alt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A46A8D-A459-4896-FD12-9BBF7427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1173163"/>
            <a:ext cx="6175375" cy="769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dirty="0"/>
              <a:t>Upplägg</a:t>
            </a:r>
          </a:p>
        </p:txBody>
      </p:sp>
      <p:sp>
        <p:nvSpPr>
          <p:cNvPr id="13315" name="Platshållare för text 4">
            <a:extLst>
              <a:ext uri="{FF2B5EF4-FFF2-40B4-BE49-F238E27FC236}">
                <a16:creationId xmlns:a16="http://schemas.microsoft.com/office/drawing/2014/main" id="{825594B3-9076-6D45-6244-F13CB08142B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784225" y="2562225"/>
            <a:ext cx="6175375" cy="3422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/>
              <a:t>Träningsfilosofi</a:t>
            </a:r>
          </a:p>
          <a:p>
            <a:r>
              <a:rPr lang="sv-SE" dirty="0"/>
              <a:t>Plan för säsongen</a:t>
            </a:r>
          </a:p>
          <a:p>
            <a:r>
              <a:rPr lang="sv-SE" dirty="0"/>
              <a:t>Matcher</a:t>
            </a:r>
          </a:p>
          <a:p>
            <a:r>
              <a:rPr lang="sv-SE" dirty="0"/>
              <a:t>Laget.se</a:t>
            </a:r>
          </a:p>
          <a:p>
            <a:r>
              <a:rPr lang="sv-SE" dirty="0"/>
              <a:t>Lagförälder</a:t>
            </a:r>
          </a:p>
          <a:p>
            <a:r>
              <a:rPr lang="sv-SE" dirty="0"/>
              <a:t>Hjälp från föräldrar</a:t>
            </a:r>
          </a:p>
          <a:p>
            <a:r>
              <a:rPr lang="sv-SE" dirty="0"/>
              <a:t>Arbetsuppgifter 2022</a:t>
            </a:r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A46A8D-A459-4896-FD12-9BBF7427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1173163"/>
            <a:ext cx="6175375" cy="769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dirty="0"/>
              <a:t>Träningsfilosofi</a:t>
            </a:r>
          </a:p>
        </p:txBody>
      </p:sp>
      <p:sp>
        <p:nvSpPr>
          <p:cNvPr id="13315" name="Platshållare för text 4">
            <a:extLst>
              <a:ext uri="{FF2B5EF4-FFF2-40B4-BE49-F238E27FC236}">
                <a16:creationId xmlns:a16="http://schemas.microsoft.com/office/drawing/2014/main" id="{825594B3-9076-6D45-6244-F13CB08142B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784225" y="2262187"/>
            <a:ext cx="6967393" cy="3422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/>
              <a:t>Glädje är grunden – fotboll ska vara kul!</a:t>
            </a:r>
          </a:p>
          <a:p>
            <a:r>
              <a:rPr lang="sv-SE" dirty="0"/>
              <a:t>Fokus på teknik och koordination</a:t>
            </a:r>
          </a:p>
          <a:p>
            <a:pPr lvl="1"/>
            <a:r>
              <a:rPr lang="sv-SE" dirty="0"/>
              <a:t>Mycket bollkontakt</a:t>
            </a:r>
          </a:p>
          <a:p>
            <a:pPr lvl="1"/>
            <a:r>
              <a:rPr lang="sv-SE" dirty="0"/>
              <a:t>Enkelt positionsspel</a:t>
            </a:r>
          </a:p>
          <a:p>
            <a:r>
              <a:rPr lang="sv-SE" dirty="0"/>
              <a:t>Utgångspunkt i Svenska Fotbollsförbundets spelarutbildningsplan</a:t>
            </a:r>
          </a:p>
          <a:p>
            <a:pPr lvl="1"/>
            <a:r>
              <a:rPr lang="sv-SE" dirty="0"/>
              <a:t>Rekommenderade träningsupplägg</a:t>
            </a:r>
          </a:p>
          <a:p>
            <a:pPr lvl="1"/>
            <a:r>
              <a:rPr lang="sv-SE" dirty="0"/>
              <a:t>Stort inslag av spelövningar</a:t>
            </a:r>
          </a:p>
          <a:p>
            <a:r>
              <a:rPr lang="sv-SE" dirty="0"/>
              <a:t>Planerade teman sommarsäsongen 2022</a:t>
            </a:r>
          </a:p>
          <a:p>
            <a:pPr lvl="1"/>
            <a:r>
              <a:rPr lang="sv-SE" dirty="0"/>
              <a:t>Driva, vända – pressa</a:t>
            </a:r>
          </a:p>
          <a:p>
            <a:pPr lvl="1"/>
            <a:r>
              <a:rPr lang="sv-SE" dirty="0"/>
              <a:t>Passa, ta emot – markera</a:t>
            </a:r>
          </a:p>
          <a:p>
            <a:pPr lvl="1"/>
            <a:r>
              <a:rPr lang="sv-SE" dirty="0"/>
              <a:t>Utmana, finta, dribbla – bryta </a:t>
            </a:r>
          </a:p>
          <a:p>
            <a:r>
              <a:rPr lang="sv-SE" dirty="0"/>
              <a:t>Inslag av skadeförebyggande träning planeras </a:t>
            </a:r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68860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A46A8D-A459-4896-FD12-9BBF7427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1173163"/>
            <a:ext cx="6175375" cy="769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dirty="0"/>
              <a:t>Plan för säsongen</a:t>
            </a:r>
          </a:p>
        </p:txBody>
      </p:sp>
      <p:sp>
        <p:nvSpPr>
          <p:cNvPr id="13315" name="Platshållare för text 4">
            <a:extLst>
              <a:ext uri="{FF2B5EF4-FFF2-40B4-BE49-F238E27FC236}">
                <a16:creationId xmlns:a16="http://schemas.microsoft.com/office/drawing/2014/main" id="{825594B3-9076-6D45-6244-F13CB08142B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784225" y="2262186"/>
            <a:ext cx="6967393" cy="38164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/>
              <a:t>Träningar på konstgräsplanen</a:t>
            </a:r>
          </a:p>
          <a:p>
            <a:pPr lvl="1"/>
            <a:r>
              <a:rPr lang="sv-SE" dirty="0"/>
              <a:t>Onsdagar 17.00-18.00</a:t>
            </a:r>
          </a:p>
          <a:p>
            <a:pPr lvl="1"/>
            <a:r>
              <a:rPr lang="sv-SE" dirty="0"/>
              <a:t>Söndagar 11.00-12.15</a:t>
            </a:r>
          </a:p>
          <a:p>
            <a:r>
              <a:rPr lang="sv-SE" dirty="0"/>
              <a:t>Matcher och cuper spelas maj-sep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Sista träningen före sommaren: Onsdag 22 juni</a:t>
            </a:r>
          </a:p>
          <a:p>
            <a:r>
              <a:rPr lang="sv-SE" dirty="0"/>
              <a:t>Fotbollsskola 27 juni–1 juli</a:t>
            </a:r>
          </a:p>
          <a:p>
            <a:r>
              <a:rPr lang="sv-SE" dirty="0"/>
              <a:t>Sommaruppehåll till ca 10 aug</a:t>
            </a:r>
          </a:p>
          <a:p>
            <a:r>
              <a:rPr lang="sv-SE" dirty="0"/>
              <a:t>Sommarsäsongen slutar ca 30 sep</a:t>
            </a:r>
          </a:p>
          <a:p>
            <a:r>
              <a:rPr lang="sv-SE" dirty="0"/>
              <a:t>Vinterträningen startar efter ett par veckors uppehåll</a:t>
            </a:r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87208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A46A8D-A459-4896-FD12-9BBF7427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1173163"/>
            <a:ext cx="6175375" cy="769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dirty="0"/>
              <a:t>Matcher</a:t>
            </a:r>
          </a:p>
        </p:txBody>
      </p:sp>
      <p:sp>
        <p:nvSpPr>
          <p:cNvPr id="13315" name="Platshållare för text 4">
            <a:extLst>
              <a:ext uri="{FF2B5EF4-FFF2-40B4-BE49-F238E27FC236}">
                <a16:creationId xmlns:a16="http://schemas.microsoft.com/office/drawing/2014/main" id="{825594B3-9076-6D45-6244-F13CB08142B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784225" y="2262186"/>
            <a:ext cx="6967393" cy="38164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/>
              <a:t>Tre cuper dit alla kallas:</a:t>
            </a:r>
          </a:p>
          <a:p>
            <a:pPr lvl="1"/>
            <a:r>
              <a:rPr lang="sv-SE" dirty="0" err="1"/>
              <a:t>EKOcup</a:t>
            </a:r>
            <a:r>
              <a:rPr lang="sv-SE" dirty="0"/>
              <a:t> lördag 4 juni (Ekhagens IF arrangerar)</a:t>
            </a:r>
          </a:p>
          <a:p>
            <a:pPr lvl="1"/>
            <a:r>
              <a:rPr lang="sv-SE" dirty="0"/>
              <a:t>KABE-cupen lördag 18 juni (Tenhult)</a:t>
            </a:r>
          </a:p>
          <a:p>
            <a:pPr lvl="1"/>
            <a:r>
              <a:rPr lang="sv-SE" dirty="0"/>
              <a:t>Hagadagarna </a:t>
            </a:r>
            <a:r>
              <a:rPr lang="sv-SE" dirty="0" err="1"/>
              <a:t>lör</a:t>
            </a:r>
            <a:r>
              <a:rPr lang="sv-SE" dirty="0"/>
              <a:t> eller sön 21/22 aug (IF Haga)</a:t>
            </a:r>
          </a:p>
          <a:p>
            <a:pPr lvl="1"/>
            <a:endParaRPr lang="sv-SE" dirty="0"/>
          </a:p>
          <a:p>
            <a:r>
              <a:rPr lang="sv-SE" dirty="0"/>
              <a:t>Poolspel/andra matcher:</a:t>
            </a:r>
          </a:p>
          <a:p>
            <a:pPr lvl="1"/>
            <a:r>
              <a:rPr lang="sv-SE" dirty="0"/>
              <a:t>Sön 15 maj, Habo IF (Mariebovallen, alla är kallade)</a:t>
            </a:r>
          </a:p>
          <a:p>
            <a:pPr lvl="1"/>
            <a:r>
              <a:rPr lang="sv-SE" dirty="0" err="1"/>
              <a:t>Lör</a:t>
            </a:r>
            <a:r>
              <a:rPr lang="sv-SE" dirty="0"/>
              <a:t> 21 maj, </a:t>
            </a:r>
            <a:r>
              <a:rPr lang="sv-SE" dirty="0" err="1"/>
              <a:t>Bubs</a:t>
            </a:r>
            <a:r>
              <a:rPr lang="sv-SE" dirty="0"/>
              <a:t>-cupen (Barnarps IF, vi får delta med två lag)</a:t>
            </a:r>
          </a:p>
          <a:p>
            <a:pPr lvl="1"/>
            <a:r>
              <a:rPr lang="sv-SE" dirty="0"/>
              <a:t>Fler poolspel är på gång</a:t>
            </a:r>
          </a:p>
          <a:p>
            <a:endParaRPr lang="sv-SE" dirty="0"/>
          </a:p>
          <a:p>
            <a:r>
              <a:rPr lang="sv-SE" dirty="0"/>
              <a:t>Alla kan inte alltid delta, vi är många i laget</a:t>
            </a:r>
          </a:p>
          <a:p>
            <a:r>
              <a:rPr lang="sv-SE" dirty="0"/>
              <a:t>Kallelser sker rättvist – alla ska stå över lika mycket</a:t>
            </a:r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171009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A46A8D-A459-4896-FD12-9BBF7427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1173163"/>
            <a:ext cx="6175375" cy="769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dirty="0"/>
              <a:t>Laget.se</a:t>
            </a:r>
          </a:p>
        </p:txBody>
      </p:sp>
      <p:sp>
        <p:nvSpPr>
          <p:cNvPr id="13315" name="Platshållare för text 4">
            <a:extLst>
              <a:ext uri="{FF2B5EF4-FFF2-40B4-BE49-F238E27FC236}">
                <a16:creationId xmlns:a16="http://schemas.microsoft.com/office/drawing/2014/main" id="{825594B3-9076-6D45-6244-F13CB08142B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784225" y="2262186"/>
            <a:ext cx="6967393" cy="38164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>
                <a:hlinkClick r:id="rId2"/>
              </a:rPr>
              <a:t>www.laget.se/MIKP13</a:t>
            </a:r>
            <a:r>
              <a:rPr lang="sv-SE" dirty="0"/>
              <a:t>	</a:t>
            </a:r>
          </a:p>
          <a:p>
            <a:pPr lvl="1"/>
            <a:r>
              <a:rPr lang="sv-SE" dirty="0"/>
              <a:t>Nyheter</a:t>
            </a:r>
          </a:p>
          <a:p>
            <a:pPr lvl="1"/>
            <a:r>
              <a:rPr lang="sv-SE" dirty="0"/>
              <a:t>Kallelser till träningar, matcher etc.</a:t>
            </a:r>
          </a:p>
          <a:p>
            <a:pPr lvl="1"/>
            <a:r>
              <a:rPr lang="sv-SE" dirty="0"/>
              <a:t>Info från klubben</a:t>
            </a:r>
          </a:p>
          <a:p>
            <a:pPr lvl="1"/>
            <a:endParaRPr lang="sv-SE" dirty="0"/>
          </a:p>
          <a:p>
            <a:r>
              <a:rPr lang="sv-SE" dirty="0"/>
              <a:t>Fungerar som närvarolista och medlemsregister</a:t>
            </a:r>
          </a:p>
          <a:p>
            <a:pPr lvl="1"/>
            <a:r>
              <a:rPr lang="sv-SE" dirty="0"/>
              <a:t>Alla barn ska vara registrerade</a:t>
            </a:r>
          </a:p>
          <a:p>
            <a:pPr lvl="1"/>
            <a:r>
              <a:rPr lang="sv-SE" dirty="0"/>
              <a:t>Kontaktuppgifter till förälder: namn, e-post och telefonnummer</a:t>
            </a:r>
          </a:p>
          <a:p>
            <a:endParaRPr lang="sv-SE" dirty="0"/>
          </a:p>
          <a:p>
            <a:r>
              <a:rPr lang="sv-SE" dirty="0"/>
              <a:t>Vid förändringar, kontakta </a:t>
            </a:r>
            <a:r>
              <a:rPr lang="sv-SE" dirty="0">
                <a:hlinkClick r:id="rId3"/>
              </a:rPr>
              <a:t>tobias.fridholm@gmail.com</a:t>
            </a:r>
            <a:endParaRPr 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030497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A46A8D-A459-4896-FD12-9BBF7427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1173163"/>
            <a:ext cx="6175375" cy="769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dirty="0"/>
              <a:t>Lagförälder</a:t>
            </a:r>
          </a:p>
        </p:txBody>
      </p:sp>
      <p:sp>
        <p:nvSpPr>
          <p:cNvPr id="13315" name="Platshållare för text 4">
            <a:extLst>
              <a:ext uri="{FF2B5EF4-FFF2-40B4-BE49-F238E27FC236}">
                <a16:creationId xmlns:a16="http://schemas.microsoft.com/office/drawing/2014/main" id="{825594B3-9076-6D45-6244-F13CB08142B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784225" y="2262186"/>
            <a:ext cx="6967393" cy="38164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/>
              <a:t>Hjälper till med praktiska saker runt laget</a:t>
            </a:r>
          </a:p>
          <a:p>
            <a:pPr lvl="1"/>
            <a:r>
              <a:rPr lang="sv-SE" dirty="0"/>
              <a:t>Administration</a:t>
            </a:r>
          </a:p>
          <a:p>
            <a:pPr lvl="1"/>
            <a:r>
              <a:rPr lang="sv-SE" dirty="0"/>
              <a:t>Kontaktpersoner vid försäljningar</a:t>
            </a:r>
          </a:p>
          <a:p>
            <a:pPr lvl="1"/>
            <a:r>
              <a:rPr lang="sv-SE" dirty="0"/>
              <a:t>Bemannar kiosk (om vi vill öppna den vid våra matcher)</a:t>
            </a:r>
          </a:p>
          <a:p>
            <a:pPr lvl="1"/>
            <a:r>
              <a:rPr lang="sv-SE" dirty="0"/>
              <a:t>Kallar föräldrar till städvecka, bingo etc.</a:t>
            </a:r>
          </a:p>
          <a:p>
            <a:r>
              <a:rPr lang="sv-SE" dirty="0"/>
              <a:t>Vi behöver någon lagförälder ytterligare!</a:t>
            </a:r>
          </a:p>
          <a:p>
            <a:endParaRPr lang="sv-SE" dirty="0"/>
          </a:p>
          <a:p>
            <a:r>
              <a:rPr lang="sv-SE" dirty="0"/>
              <a:t>För frågor, kontakta </a:t>
            </a:r>
            <a:r>
              <a:rPr lang="sv-SE" dirty="0">
                <a:hlinkClick r:id="rId2"/>
              </a:rPr>
              <a:t>mariafbodin@gmail.com</a:t>
            </a:r>
            <a:endParaRPr lang="sv-SE" dirty="0"/>
          </a:p>
          <a:p>
            <a:endParaRPr 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241070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A46A8D-A459-4896-FD12-9BBF7427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1173163"/>
            <a:ext cx="8442902" cy="769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dirty="0"/>
              <a:t>Hjälp från föräldrar och anhöriga</a:t>
            </a:r>
          </a:p>
        </p:txBody>
      </p:sp>
      <p:sp>
        <p:nvSpPr>
          <p:cNvPr id="13315" name="Platshållare för text 4">
            <a:extLst>
              <a:ext uri="{FF2B5EF4-FFF2-40B4-BE49-F238E27FC236}">
                <a16:creationId xmlns:a16="http://schemas.microsoft.com/office/drawing/2014/main" id="{825594B3-9076-6D45-6244-F13CB08142B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784225" y="2262186"/>
            <a:ext cx="8079220" cy="420095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/>
              <a:t>Vid träningar och matcher</a:t>
            </a:r>
          </a:p>
          <a:p>
            <a:pPr lvl="1"/>
            <a:r>
              <a:rPr lang="sv-SE" dirty="0"/>
              <a:t>Stötta och uppmuntra killarna</a:t>
            </a:r>
          </a:p>
          <a:p>
            <a:pPr lvl="1"/>
            <a:r>
              <a:rPr lang="sv-SE" dirty="0"/>
              <a:t>Stötta motståndare, domare och andra funktionärer</a:t>
            </a:r>
          </a:p>
          <a:p>
            <a:pPr lvl="1"/>
            <a:r>
              <a:rPr lang="sv-SE" dirty="0"/>
              <a:t>Befinn er vid sidan av planen</a:t>
            </a:r>
          </a:p>
          <a:p>
            <a:pPr lvl="1"/>
            <a:endParaRPr lang="sv-SE" dirty="0"/>
          </a:p>
          <a:p>
            <a:r>
              <a:rPr lang="sv-SE" dirty="0"/>
              <a:t>Praktisk hjälp</a:t>
            </a:r>
          </a:p>
          <a:p>
            <a:pPr lvl="1"/>
            <a:r>
              <a:rPr lang="sv-SE" dirty="0"/>
              <a:t>Svara på kallelser etc. från laget.se</a:t>
            </a:r>
          </a:p>
          <a:p>
            <a:r>
              <a:rPr lang="sv-SE" dirty="0"/>
              <a:t>Förväntningar från klubben</a:t>
            </a:r>
          </a:p>
          <a:p>
            <a:pPr lvl="1"/>
            <a:r>
              <a:rPr lang="sv-SE" dirty="0" err="1"/>
              <a:t>Newbody</a:t>
            </a:r>
            <a:r>
              <a:rPr lang="sv-SE" dirty="0"/>
              <a:t>-försäljning i höst</a:t>
            </a:r>
          </a:p>
          <a:p>
            <a:pPr lvl="1"/>
            <a:r>
              <a:rPr lang="sv-SE" dirty="0"/>
              <a:t>Deltagande vid städvecka, cafeteria, bilbingo</a:t>
            </a:r>
          </a:p>
          <a:p>
            <a:pPr lvl="1"/>
            <a:endParaRPr lang="sv-SE" dirty="0"/>
          </a:p>
          <a:p>
            <a:r>
              <a:rPr lang="sv-SE" dirty="0"/>
              <a:t>Hjälp gärna Mariebo IK på andra sätt, t.ex. vid ”fixardagar”, fotbollsskola </a:t>
            </a:r>
            <a:r>
              <a:rPr lang="sv-SE" dirty="0" err="1"/>
              <a:t>etc</a:t>
            </a:r>
            <a:endParaRPr lang="sv-SE" dirty="0"/>
          </a:p>
          <a:p>
            <a:endParaRPr 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00611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BF499D-3C84-5C7C-FA17-256EA7E8A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1014" y="2313809"/>
            <a:ext cx="4497750" cy="2017683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ADA46A8D-A459-4896-FD12-9BBF7427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1173163"/>
            <a:ext cx="8442902" cy="769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/>
              <a:t>Uppgifter för P13 2022</a:t>
            </a:r>
            <a:endParaRPr lang="sv-SE" dirty="0"/>
          </a:p>
        </p:txBody>
      </p:sp>
      <p:sp>
        <p:nvSpPr>
          <p:cNvPr id="13315" name="Platshållare för text 4">
            <a:extLst>
              <a:ext uri="{FF2B5EF4-FFF2-40B4-BE49-F238E27FC236}">
                <a16:creationId xmlns:a16="http://schemas.microsoft.com/office/drawing/2014/main" id="{825594B3-9076-6D45-6244-F13CB08142B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784225" y="2262186"/>
            <a:ext cx="8079220" cy="420095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/>
              <a:t>Ansvara på Mariebovallen vid herrlagets match mot Månsarp</a:t>
            </a:r>
          </a:p>
          <a:p>
            <a:pPr lvl="1"/>
            <a:r>
              <a:rPr lang="sv-SE" dirty="0"/>
              <a:t>Cafeterian - Föräldrar står i kafeterian</a:t>
            </a:r>
          </a:p>
          <a:p>
            <a:pPr lvl="1"/>
            <a:r>
              <a:rPr lang="sv-SE" dirty="0"/>
              <a:t>Bollkallar - Några barn som bollkalle</a:t>
            </a:r>
          </a:p>
          <a:p>
            <a:r>
              <a:rPr lang="sv-SE" dirty="0"/>
              <a:t>Bilbingo 27 Juli på Barnarps gamla idrottsplats</a:t>
            </a:r>
          </a:p>
          <a:p>
            <a:pPr lvl="1"/>
            <a:r>
              <a:rPr lang="sv-SE" dirty="0"/>
              <a:t>2 från F 13 samt 3 från P 13</a:t>
            </a:r>
          </a:p>
          <a:p>
            <a:r>
              <a:rPr lang="sv-SE" dirty="0"/>
              <a:t>Städning av klubblokalen</a:t>
            </a:r>
          </a:p>
          <a:p>
            <a:pPr lvl="1"/>
            <a:r>
              <a:rPr lang="sv-SE" dirty="0"/>
              <a:t>Vecka 28</a:t>
            </a:r>
          </a:p>
          <a:p>
            <a:pPr lvl="1"/>
            <a:r>
              <a:rPr lang="sv-SE" dirty="0"/>
              <a:t>Vecka 47</a:t>
            </a:r>
          </a:p>
          <a:p>
            <a:pPr lvl="1"/>
            <a:endParaRPr lang="sv-SE" dirty="0"/>
          </a:p>
          <a:p>
            <a:pPr marL="0" indent="0">
              <a:buNone/>
            </a:pPr>
            <a:r>
              <a:rPr lang="sv-SE" dirty="0"/>
              <a:t>Instruktioner och mer info finns på </a:t>
            </a:r>
            <a:r>
              <a:rPr lang="sv-SE" dirty="0">
                <a:hlinkClick r:id="rId3"/>
              </a:rPr>
              <a:t>www.laget.se/MIKP13/Document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Mer &gt; Dokument &gt; Uppgifter för laget</a:t>
            </a:r>
          </a:p>
          <a:p>
            <a:pPr lvl="1"/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  <a:p>
            <a:endParaRPr lang="sv-SE" altLang="sv-S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8340D1-6268-0DF6-98D7-B577F2EDF856}"/>
              </a:ext>
            </a:extLst>
          </p:cNvPr>
          <p:cNvSpPr/>
          <p:nvPr/>
        </p:nvSpPr>
        <p:spPr>
          <a:xfrm>
            <a:off x="11107881" y="2867891"/>
            <a:ext cx="426028" cy="301336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EFE7B7-410A-03E0-A414-369E4D0F8BFA}"/>
              </a:ext>
            </a:extLst>
          </p:cNvPr>
          <p:cNvSpPr/>
          <p:nvPr/>
        </p:nvSpPr>
        <p:spPr>
          <a:xfrm>
            <a:off x="9757062" y="3283527"/>
            <a:ext cx="644238" cy="259774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C639B1-106E-62CB-9275-CAD39459D9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5576" y="4689535"/>
            <a:ext cx="4497750" cy="159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42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u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314E358C4A304A8405DA17B175E692" ma:contentTypeVersion="8" ma:contentTypeDescription="Skapa ett nytt dokument." ma:contentTypeScope="" ma:versionID="05d6c13fa3685d49b915086e94a3e4d4">
  <xsd:schema xmlns:xsd="http://www.w3.org/2001/XMLSchema" xmlns:xs="http://www.w3.org/2001/XMLSchema" xmlns:p="http://schemas.microsoft.com/office/2006/metadata/properties" xmlns:ns2="ed45432d-ca40-4d00-951a-f5941fd2b014" targetNamespace="http://schemas.microsoft.com/office/2006/metadata/properties" ma:root="true" ma:fieldsID="18c466cf4790552d6c725d904b8ae3b1" ns2:_="">
    <xsd:import namespace="ed45432d-ca40-4d00-951a-f5941fd2b0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45432d-ca40-4d00-951a-f5941fd2b0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D8E4DA-8C4C-401E-9163-12E2177EAE81}">
  <ds:schemaRefs>
    <ds:schemaRef ds:uri="http://schemas.microsoft.com/office/2006/metadata/properties"/>
    <ds:schemaRef ds:uri="ed45432d-ca40-4d00-951a-f5941fd2b014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FDD32EC-65F0-4BF4-A987-F3F0DA9648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6C59FB-1435-49D7-8B31-09E2C5B304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45432d-ca40-4d00-951a-f5941fd2b0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455</Words>
  <Application>Microsoft Office PowerPoint</Application>
  <PresentationFormat>Widescreen</PresentationFormat>
  <Paragraphs>121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Arial</vt:lpstr>
      <vt:lpstr>Calibri Light</vt:lpstr>
      <vt:lpstr>Office-tema</vt:lpstr>
      <vt:lpstr>Föräldramöte Mariebo IK P13</vt:lpstr>
      <vt:lpstr>Upplägg</vt:lpstr>
      <vt:lpstr>Träningsfilosofi</vt:lpstr>
      <vt:lpstr>Plan för säsongen</vt:lpstr>
      <vt:lpstr>Matcher</vt:lpstr>
      <vt:lpstr>Laget.se</vt:lpstr>
      <vt:lpstr>Lagförälder</vt:lpstr>
      <vt:lpstr>Hjälp från föräldrar och anhöriga</vt:lpstr>
      <vt:lpstr>Uppgifter för P13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Johanna Karlsson Smålands Fotbollförbund</dc:creator>
  <cp:lastModifiedBy>Maria Fyhr Bodin</cp:lastModifiedBy>
  <cp:revision>34</cp:revision>
  <dcterms:created xsi:type="dcterms:W3CDTF">2020-11-17T08:05:28Z</dcterms:created>
  <dcterms:modified xsi:type="dcterms:W3CDTF">2022-05-07T05:14:01Z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0x0101001E314E358C4A304A8405DA17B175E692</vt:lpwstr>
  </property>
</Properties>
</file>