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5" r:id="rId3"/>
    <p:sldId id="257" r:id="rId4"/>
    <p:sldId id="258" r:id="rId5"/>
    <p:sldId id="259" r:id="rId6"/>
    <p:sldId id="272" r:id="rId7"/>
    <p:sldId id="261" r:id="rId8"/>
    <p:sldId id="279" r:id="rId9"/>
    <p:sldId id="266" r:id="rId10"/>
    <p:sldId id="273" r:id="rId11"/>
    <p:sldId id="277" r:id="rId12"/>
    <p:sldId id="278" r:id="rId13"/>
    <p:sldId id="267" r:id="rId14"/>
    <p:sldId id="268" r:id="rId15"/>
    <p:sldId id="260" r:id="rId16"/>
    <p:sldId id="280" r:id="rId17"/>
    <p:sldId id="276"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D618C-1485-4A67-A921-FE57506B5A16}" v="31" dt="2024-03-11T22:37:13.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4" autoAdjust="0"/>
    <p:restoredTop sz="87151" autoAdjust="0"/>
  </p:normalViewPr>
  <p:slideViewPr>
    <p:cSldViewPr snapToGrid="0">
      <p:cViewPr varScale="1">
        <p:scale>
          <a:sx n="72" d="100"/>
          <a:sy n="72" d="100"/>
        </p:scale>
        <p:origin x="93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orunet\dfs\home07\iden\my%20documents\Arbetsmapp\Privat\Fotboll\Mariebergs%20IK\Matcher%20och%20cuper%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Statistik:</a:t>
            </a:r>
            <a:r>
              <a:rPr lang="sv-SE" baseline="0"/>
              <a:t> match och träning</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Sheet1!$L$2</c:f>
              <c:strCache>
                <c:ptCount val="1"/>
                <c:pt idx="0">
                  <c:v>Match</c:v>
                </c:pt>
              </c:strCache>
            </c:strRef>
          </c:tx>
          <c:spPr>
            <a:solidFill>
              <a:schemeClr val="accent1"/>
            </a:solidFill>
            <a:ln>
              <a:noFill/>
            </a:ln>
            <a:effectLst/>
          </c:spPr>
          <c:invertIfNegative val="0"/>
          <c:val>
            <c:numRef>
              <c:f>Sheet1!$L$3:$L$19</c:f>
              <c:numCache>
                <c:formatCode>0%</c:formatCode>
                <c:ptCount val="17"/>
                <c:pt idx="0">
                  <c:v>0.88888888888888884</c:v>
                </c:pt>
                <c:pt idx="1">
                  <c:v>0.44444444444444442</c:v>
                </c:pt>
                <c:pt idx="2">
                  <c:v>0.44444444444444442</c:v>
                </c:pt>
                <c:pt idx="3">
                  <c:v>0.77777777777777779</c:v>
                </c:pt>
                <c:pt idx="4">
                  <c:v>0.88888888888888884</c:v>
                </c:pt>
                <c:pt idx="5">
                  <c:v>0.44444444444444442</c:v>
                </c:pt>
                <c:pt idx="6">
                  <c:v>0.44444444444444442</c:v>
                </c:pt>
                <c:pt idx="7">
                  <c:v>0.77777777777777779</c:v>
                </c:pt>
                <c:pt idx="8">
                  <c:v>0.66666666666666663</c:v>
                </c:pt>
                <c:pt idx="9">
                  <c:v>0.55555555555555558</c:v>
                </c:pt>
                <c:pt idx="10">
                  <c:v>0.66666666666666663</c:v>
                </c:pt>
                <c:pt idx="11">
                  <c:v>0.66666666666666663</c:v>
                </c:pt>
                <c:pt idx="12">
                  <c:v>0.66666666666666663</c:v>
                </c:pt>
                <c:pt idx="13">
                  <c:v>1</c:v>
                </c:pt>
                <c:pt idx="14">
                  <c:v>0.66666666666666663</c:v>
                </c:pt>
                <c:pt idx="15">
                  <c:v>0.66666666666666663</c:v>
                </c:pt>
                <c:pt idx="16">
                  <c:v>0.55555555555555558</c:v>
                </c:pt>
              </c:numCache>
            </c:numRef>
          </c:val>
          <c:extLst>
            <c:ext xmlns:c16="http://schemas.microsoft.com/office/drawing/2014/chart" uri="{C3380CC4-5D6E-409C-BE32-E72D297353CC}">
              <c16:uniqueId val="{00000000-3853-40A9-BD0E-AD2118A1DBD9}"/>
            </c:ext>
          </c:extLst>
        </c:ser>
        <c:ser>
          <c:idx val="1"/>
          <c:order val="1"/>
          <c:tx>
            <c:strRef>
              <c:f>Sheet1!$M$2</c:f>
              <c:strCache>
                <c:ptCount val="1"/>
                <c:pt idx="0">
                  <c:v>Träning</c:v>
                </c:pt>
              </c:strCache>
            </c:strRef>
          </c:tx>
          <c:spPr>
            <a:solidFill>
              <a:schemeClr val="accent2"/>
            </a:solidFill>
            <a:ln>
              <a:noFill/>
            </a:ln>
            <a:effectLst/>
          </c:spPr>
          <c:invertIfNegative val="0"/>
          <c:val>
            <c:numRef>
              <c:f>Sheet1!$M$3:$M$19</c:f>
              <c:numCache>
                <c:formatCode>0%</c:formatCode>
                <c:ptCount val="17"/>
                <c:pt idx="0">
                  <c:v>0.61</c:v>
                </c:pt>
                <c:pt idx="1">
                  <c:v>0.47</c:v>
                </c:pt>
                <c:pt idx="2">
                  <c:v>0.33</c:v>
                </c:pt>
                <c:pt idx="3">
                  <c:v>0.61</c:v>
                </c:pt>
                <c:pt idx="4">
                  <c:v>0.92</c:v>
                </c:pt>
                <c:pt idx="5">
                  <c:v>0.44</c:v>
                </c:pt>
                <c:pt idx="6">
                  <c:v>0.57999999999999996</c:v>
                </c:pt>
                <c:pt idx="7">
                  <c:v>0.81</c:v>
                </c:pt>
                <c:pt idx="8">
                  <c:v>0.61</c:v>
                </c:pt>
                <c:pt idx="9">
                  <c:v>0.56000000000000005</c:v>
                </c:pt>
                <c:pt idx="10">
                  <c:v>0.86</c:v>
                </c:pt>
                <c:pt idx="11">
                  <c:v>0.64</c:v>
                </c:pt>
                <c:pt idx="12">
                  <c:v>0.81</c:v>
                </c:pt>
                <c:pt idx="13">
                  <c:v>0.78</c:v>
                </c:pt>
                <c:pt idx="14">
                  <c:v>0.78</c:v>
                </c:pt>
                <c:pt idx="15">
                  <c:v>0.17</c:v>
                </c:pt>
                <c:pt idx="16">
                  <c:v>0.57999999999999996</c:v>
                </c:pt>
              </c:numCache>
            </c:numRef>
          </c:val>
          <c:extLst>
            <c:ext xmlns:c16="http://schemas.microsoft.com/office/drawing/2014/chart" uri="{C3380CC4-5D6E-409C-BE32-E72D297353CC}">
              <c16:uniqueId val="{00000001-3853-40A9-BD0E-AD2118A1DBD9}"/>
            </c:ext>
          </c:extLst>
        </c:ser>
        <c:dLbls>
          <c:showLegendKey val="0"/>
          <c:showVal val="0"/>
          <c:showCatName val="0"/>
          <c:showSerName val="0"/>
          <c:showPercent val="0"/>
          <c:showBubbleSize val="0"/>
        </c:dLbls>
        <c:gapWidth val="219"/>
        <c:overlap val="-27"/>
        <c:axId val="496805824"/>
        <c:axId val="422084928"/>
      </c:barChart>
      <c:catAx>
        <c:axId val="4968058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22084928"/>
        <c:crosses val="autoZero"/>
        <c:auto val="1"/>
        <c:lblAlgn val="ctr"/>
        <c:lblOffset val="100"/>
        <c:noMultiLvlLbl val="0"/>
      </c:catAx>
      <c:valAx>
        <c:axId val="42208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9680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46ACB-A52B-449A-B931-54491F749425}" type="datetimeFigureOut">
              <a:rPr lang="sv-SE" smtClean="0"/>
              <a:t>2024-03-11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65689-1715-4CD3-959A-212AD19F8608}" type="slidenum">
              <a:rPr lang="sv-SE" smtClean="0"/>
              <a:t>‹#›</a:t>
            </a:fld>
            <a:endParaRPr lang="sv-SE"/>
          </a:p>
        </p:txBody>
      </p:sp>
    </p:spTree>
    <p:extLst>
      <p:ext uri="{BB962C8B-B14F-4D97-AF65-F5344CB8AC3E}">
        <p14:creationId xmlns:p14="http://schemas.microsoft.com/office/powerpoint/2010/main" val="352770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Träningsmatcher april: </a:t>
            </a:r>
            <a:r>
              <a:rPr lang="sv-SE" dirty="0" err="1"/>
              <a:t>Latorp</a:t>
            </a:r>
            <a:r>
              <a:rPr lang="sv-SE" dirty="0"/>
              <a:t>, Kumla, KIF Örebro, Sturehov</a:t>
            </a:r>
            <a:br>
              <a:rPr lang="sv-SE" dirty="0"/>
            </a:br>
            <a:r>
              <a:rPr lang="sv-SE" dirty="0"/>
              <a:t>Eskilstuna, Köping, Arboga, </a:t>
            </a:r>
            <a:r>
              <a:rPr lang="sv-SE" dirty="0" err="1"/>
              <a:t>Rävåsen</a:t>
            </a:r>
            <a:endParaRPr lang="sv-SE" dirty="0"/>
          </a:p>
        </p:txBody>
      </p:sp>
      <p:sp>
        <p:nvSpPr>
          <p:cNvPr id="4" name="Slide Number Placeholder 3"/>
          <p:cNvSpPr>
            <a:spLocks noGrp="1"/>
          </p:cNvSpPr>
          <p:nvPr>
            <p:ph type="sldNum" sz="quarter" idx="5"/>
          </p:nvPr>
        </p:nvSpPr>
        <p:spPr/>
        <p:txBody>
          <a:bodyPr/>
          <a:lstStyle/>
          <a:p>
            <a:fld id="{31665689-1715-4CD3-959A-212AD19F8608}" type="slidenum">
              <a:rPr lang="sv-SE" smtClean="0"/>
              <a:t>5</a:t>
            </a:fld>
            <a:endParaRPr lang="sv-SE"/>
          </a:p>
        </p:txBody>
      </p:sp>
    </p:spTree>
    <p:extLst>
      <p:ext uri="{BB962C8B-B14F-4D97-AF65-F5344CB8AC3E}">
        <p14:creationId xmlns:p14="http://schemas.microsoft.com/office/powerpoint/2010/main" val="256510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Funderingar inför framtiden. Hur kan vi behålla våra tjejer så länge som möjligt? Hur kan vi möjliggöra att de spelar fotboll så länge som möjligt?</a:t>
            </a:r>
            <a:br>
              <a:rPr lang="sv-SE" dirty="0"/>
            </a:br>
            <a:r>
              <a:rPr lang="sv-SE" dirty="0"/>
              <a:t>Förfrågningar från närliggande föreningar. 1. Mosjö (ta emot 2012-tjejer). 2. Adolfsberg (samarbetsavtal för spel 9 mot 9).</a:t>
            </a:r>
          </a:p>
          <a:p>
            <a:r>
              <a:rPr lang="sv-SE" dirty="0"/>
              <a:t>Fördelar: Möjlighet till bra träningsmöjligheter med fler tränare. Möjlighet till utmaning och spel 9 mot 9 för dem som är intresserade, både träning och match. Vi har dialog med AIK i stället för att tjejer väljer att lämna för att spela med dem.</a:t>
            </a:r>
            <a:br>
              <a:rPr lang="sv-SE" dirty="0"/>
            </a:br>
            <a:r>
              <a:rPr lang="sv-SE" dirty="0"/>
              <a:t>Nackdelar: Hur påverkar det vår grupp?</a:t>
            </a:r>
          </a:p>
          <a:p>
            <a:r>
              <a:rPr lang="sv-SE" dirty="0"/>
              <a:t>De sträckte ut en hand och vi vill hjälpa dem.</a:t>
            </a:r>
          </a:p>
        </p:txBody>
      </p:sp>
      <p:sp>
        <p:nvSpPr>
          <p:cNvPr id="4" name="Slide Number Placeholder 3"/>
          <p:cNvSpPr>
            <a:spLocks noGrp="1"/>
          </p:cNvSpPr>
          <p:nvPr>
            <p:ph type="sldNum" sz="quarter" idx="5"/>
          </p:nvPr>
        </p:nvSpPr>
        <p:spPr/>
        <p:txBody>
          <a:bodyPr/>
          <a:lstStyle/>
          <a:p>
            <a:fld id="{31665689-1715-4CD3-959A-212AD19F8608}" type="slidenum">
              <a:rPr lang="sv-SE" smtClean="0"/>
              <a:t>14</a:t>
            </a:fld>
            <a:endParaRPr lang="sv-SE"/>
          </a:p>
        </p:txBody>
      </p:sp>
    </p:spTree>
    <p:extLst>
      <p:ext uri="{BB962C8B-B14F-4D97-AF65-F5344CB8AC3E}">
        <p14:creationId xmlns:p14="http://schemas.microsoft.com/office/powerpoint/2010/main" val="54532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3CF8E3-6A37-4CF0-ADC8-25E352B76336}" type="datetimeFigureOut">
              <a:rPr lang="sv-SE" smtClean="0"/>
              <a:t>2024-03-11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19534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CF8E3-6A37-4CF0-ADC8-25E352B76336}" type="datetimeFigureOut">
              <a:rPr lang="sv-SE" smtClean="0"/>
              <a:t>2024-03-11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179622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CF8E3-6A37-4CF0-ADC8-25E352B76336}" type="datetimeFigureOut">
              <a:rPr lang="sv-SE" smtClean="0"/>
              <a:t>2024-03-11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276031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CF8E3-6A37-4CF0-ADC8-25E352B76336}" type="datetimeFigureOut">
              <a:rPr lang="sv-SE" smtClean="0"/>
              <a:t>2024-03-11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235905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CF8E3-6A37-4CF0-ADC8-25E352B76336}" type="datetimeFigureOut">
              <a:rPr lang="sv-SE" smtClean="0"/>
              <a:t>2024-03-11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121318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3CF8E3-6A37-4CF0-ADC8-25E352B76336}" type="datetimeFigureOut">
              <a:rPr lang="sv-SE" smtClean="0"/>
              <a:t>2024-03-11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19173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3CF8E3-6A37-4CF0-ADC8-25E352B76336}" type="datetimeFigureOut">
              <a:rPr lang="sv-SE" smtClean="0"/>
              <a:t>2024-03-11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83938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3CF8E3-6A37-4CF0-ADC8-25E352B76336}" type="datetimeFigureOut">
              <a:rPr lang="sv-SE" smtClean="0"/>
              <a:t>2024-03-11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342786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8E3-6A37-4CF0-ADC8-25E352B76336}" type="datetimeFigureOut">
              <a:rPr lang="sv-SE" smtClean="0"/>
              <a:t>2024-03-11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428037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CF8E3-6A37-4CF0-ADC8-25E352B76336}" type="datetimeFigureOut">
              <a:rPr lang="sv-SE" smtClean="0"/>
              <a:t>2024-03-11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272697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CF8E3-6A37-4CF0-ADC8-25E352B76336}" type="datetimeFigureOut">
              <a:rPr lang="sv-SE" smtClean="0"/>
              <a:t>2024-03-11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7673F29-02EF-43AB-89AD-80355FB052ED}" type="slidenum">
              <a:rPr lang="sv-SE" smtClean="0"/>
              <a:t>‹#›</a:t>
            </a:fld>
            <a:endParaRPr lang="sv-SE"/>
          </a:p>
        </p:txBody>
      </p:sp>
    </p:spTree>
    <p:extLst>
      <p:ext uri="{BB962C8B-B14F-4D97-AF65-F5344CB8AC3E}">
        <p14:creationId xmlns:p14="http://schemas.microsoft.com/office/powerpoint/2010/main" val="90371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8E3-6A37-4CF0-ADC8-25E352B76336}" type="datetimeFigureOut">
              <a:rPr lang="sv-SE" smtClean="0"/>
              <a:t>2024-03-11</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3F29-02EF-43AB-89AD-80355FB052ED}" type="slidenum">
              <a:rPr lang="sv-SE" smtClean="0"/>
              <a:t>‹#›</a:t>
            </a:fld>
            <a:endParaRPr lang="sv-SE"/>
          </a:p>
        </p:txBody>
      </p:sp>
      <p:sp>
        <p:nvSpPr>
          <p:cNvPr id="8" name="textruta 7">
            <a:extLst>
              <a:ext uri="{FF2B5EF4-FFF2-40B4-BE49-F238E27FC236}">
                <a16:creationId xmlns:a16="http://schemas.microsoft.com/office/drawing/2014/main" id="{B699CEA1-12D8-EF60-E2E9-4E9CC4A912D7}"/>
              </a:ext>
            </a:extLst>
          </p:cNvPr>
          <p:cNvSpPr txBox="1"/>
          <p:nvPr userDrawn="1">
            <p:extLst>
              <p:ext uri="{1162E1C5-73C7-4A58-AE30-91384D911F3F}">
                <p184:classification xmlns:p184="http://schemas.microsoft.com/office/powerpoint/2018/4/main" val="ftr"/>
              </p:ext>
            </p:extLst>
          </p:nvPr>
        </p:nvSpPr>
        <p:spPr>
          <a:xfrm>
            <a:off x="5372862" y="6642100"/>
            <a:ext cx="1474788"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ea typeface="Calibri" panose="020F0502020204030204" pitchFamily="34" charset="0"/>
                <a:cs typeface="Calibri" panose="020F0502020204030204" pitchFamily="34" charset="0"/>
              </a:rPr>
              <a:t>C1 Internt bruk/Internal use</a:t>
            </a:r>
          </a:p>
        </p:txBody>
      </p:sp>
    </p:spTree>
    <p:extLst>
      <p:ext uri="{BB962C8B-B14F-4D97-AF65-F5344CB8AC3E}">
        <p14:creationId xmlns:p14="http://schemas.microsoft.com/office/powerpoint/2010/main" val="18933284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4657-90F8-533C-47AA-E2F620E0A501}"/>
              </a:ext>
            </a:extLst>
          </p:cNvPr>
          <p:cNvSpPr>
            <a:spLocks noGrp="1"/>
          </p:cNvSpPr>
          <p:nvPr>
            <p:ph type="ctrTitle"/>
          </p:nvPr>
        </p:nvSpPr>
        <p:spPr/>
        <p:txBody>
          <a:bodyPr/>
          <a:lstStyle/>
          <a:p>
            <a:r>
              <a:rPr lang="sv-SE" dirty="0"/>
              <a:t>Mariebergs IK F2012</a:t>
            </a:r>
          </a:p>
        </p:txBody>
      </p:sp>
      <p:sp>
        <p:nvSpPr>
          <p:cNvPr id="3" name="Subtitle 2">
            <a:extLst>
              <a:ext uri="{FF2B5EF4-FFF2-40B4-BE49-F238E27FC236}">
                <a16:creationId xmlns:a16="http://schemas.microsoft.com/office/drawing/2014/main" id="{F634075E-F660-DE90-E0D2-2FBDCF5894D5}"/>
              </a:ext>
            </a:extLst>
          </p:cNvPr>
          <p:cNvSpPr>
            <a:spLocks noGrp="1"/>
          </p:cNvSpPr>
          <p:nvPr>
            <p:ph type="subTitle" idx="1"/>
          </p:nvPr>
        </p:nvSpPr>
        <p:spPr/>
        <p:txBody>
          <a:bodyPr/>
          <a:lstStyle/>
          <a:p>
            <a:r>
              <a:rPr lang="sv-SE" dirty="0"/>
              <a:t>Föräldramöte 11 mars 2023</a:t>
            </a:r>
          </a:p>
        </p:txBody>
      </p:sp>
      <p:pic>
        <p:nvPicPr>
          <p:cNvPr id="1026" name="Picture 2">
            <a:extLst>
              <a:ext uri="{FF2B5EF4-FFF2-40B4-BE49-F238E27FC236}">
                <a16:creationId xmlns:a16="http://schemas.microsoft.com/office/drawing/2014/main" id="{1BE0BE4F-0598-8C4F-BEA9-B10DB3FD3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81" y="4524456"/>
            <a:ext cx="1650837" cy="165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9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D608-9010-E3C8-DA47-CFA07C1FC2A3}"/>
              </a:ext>
            </a:extLst>
          </p:cNvPr>
          <p:cNvSpPr>
            <a:spLocks noGrp="1"/>
          </p:cNvSpPr>
          <p:nvPr>
            <p:ph type="title"/>
          </p:nvPr>
        </p:nvSpPr>
        <p:spPr/>
        <p:txBody>
          <a:bodyPr/>
          <a:lstStyle/>
          <a:p>
            <a:r>
              <a:rPr lang="sv-SE" dirty="0"/>
              <a:t>Ekonomi, försäljningar och aktiviteter</a:t>
            </a:r>
          </a:p>
        </p:txBody>
      </p:sp>
      <p:sp>
        <p:nvSpPr>
          <p:cNvPr id="3" name="Content Placeholder 2">
            <a:extLst>
              <a:ext uri="{FF2B5EF4-FFF2-40B4-BE49-F238E27FC236}">
                <a16:creationId xmlns:a16="http://schemas.microsoft.com/office/drawing/2014/main" id="{888B89CE-2DBE-2D83-41E0-CB3719B76B61}"/>
              </a:ext>
            </a:extLst>
          </p:cNvPr>
          <p:cNvSpPr>
            <a:spLocks noGrp="1"/>
          </p:cNvSpPr>
          <p:nvPr>
            <p:ph idx="1"/>
          </p:nvPr>
        </p:nvSpPr>
        <p:spPr/>
        <p:txBody>
          <a:bodyPr>
            <a:normAutofit fontScale="92500" lnSpcReduction="20000"/>
          </a:bodyPr>
          <a:lstStyle/>
          <a:p>
            <a:r>
              <a:rPr lang="sv-SE" dirty="0"/>
              <a:t>Lagets ekonomi: ca 40 000 kr</a:t>
            </a:r>
          </a:p>
          <a:p>
            <a:pPr lvl="1"/>
            <a:r>
              <a:rPr lang="sv-SE" dirty="0"/>
              <a:t>Utgifter 2024: bollar, reseersättning, ledarjackor</a:t>
            </a:r>
          </a:p>
          <a:p>
            <a:pPr lvl="1"/>
            <a:endParaRPr lang="sv-SE" dirty="0"/>
          </a:p>
          <a:p>
            <a:r>
              <a:rPr lang="sv-SE" dirty="0"/>
              <a:t>Försäljningar</a:t>
            </a:r>
          </a:p>
          <a:p>
            <a:pPr lvl="1"/>
            <a:r>
              <a:rPr lang="sv-SE" dirty="0"/>
              <a:t>Föreningsförsäljningar MIK: vår (inte bestämt), höst/vinter (bingolotter)</a:t>
            </a:r>
          </a:p>
          <a:p>
            <a:pPr lvl="1"/>
            <a:r>
              <a:rPr lang="sv-SE" dirty="0"/>
              <a:t>Potatisförsäljning: min 6400 kr</a:t>
            </a:r>
          </a:p>
          <a:p>
            <a:pPr lvl="1"/>
            <a:r>
              <a:rPr lang="sv-SE" dirty="0"/>
              <a:t>Andra förslag</a:t>
            </a:r>
          </a:p>
          <a:p>
            <a:pPr lvl="1"/>
            <a:endParaRPr lang="sv-SE" dirty="0"/>
          </a:p>
          <a:p>
            <a:r>
              <a:rPr lang="sv-SE" dirty="0"/>
              <a:t>Aktiviteter</a:t>
            </a:r>
          </a:p>
          <a:p>
            <a:pPr lvl="1"/>
            <a:r>
              <a:rPr lang="sv-SE" dirty="0" err="1"/>
              <a:t>Adolfsbergskyrkans</a:t>
            </a:r>
            <a:r>
              <a:rPr lang="sv-SE" dirty="0"/>
              <a:t> familjedag 26 maj (Mat: grill och våfflor)</a:t>
            </a:r>
          </a:p>
          <a:p>
            <a:pPr lvl="1"/>
            <a:r>
              <a:rPr lang="sv-SE" dirty="0"/>
              <a:t>Andra idéer/tips</a:t>
            </a:r>
          </a:p>
          <a:p>
            <a:pPr lvl="1"/>
            <a:endParaRPr lang="sv-SE" dirty="0"/>
          </a:p>
          <a:p>
            <a:r>
              <a:rPr lang="sv-SE" dirty="0"/>
              <a:t>Klubbens ekonomi</a:t>
            </a:r>
          </a:p>
        </p:txBody>
      </p:sp>
      <p:pic>
        <p:nvPicPr>
          <p:cNvPr id="4098" name="Picture 2" descr="Vad är pengar? | Sveriges Riksbank">
            <a:extLst>
              <a:ext uri="{FF2B5EF4-FFF2-40B4-BE49-F238E27FC236}">
                <a16:creationId xmlns:a16="http://schemas.microsoft.com/office/drawing/2014/main" id="{019CE713-F901-3333-79BD-90B286C7B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384" y="142706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1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0A46A0-CF11-D68A-2F02-13B4B4869458}"/>
              </a:ext>
            </a:extLst>
          </p:cNvPr>
          <p:cNvSpPr>
            <a:spLocks noGrp="1"/>
          </p:cNvSpPr>
          <p:nvPr>
            <p:ph type="title"/>
          </p:nvPr>
        </p:nvSpPr>
        <p:spPr/>
        <p:txBody>
          <a:bodyPr/>
          <a:lstStyle/>
          <a:p>
            <a:r>
              <a:rPr lang="sv-SE" dirty="0"/>
              <a:t>Ord från styrelsen </a:t>
            </a:r>
          </a:p>
        </p:txBody>
      </p:sp>
      <p:sp>
        <p:nvSpPr>
          <p:cNvPr id="4" name="Platshållare för innehåll 3">
            <a:extLst>
              <a:ext uri="{FF2B5EF4-FFF2-40B4-BE49-F238E27FC236}">
                <a16:creationId xmlns:a16="http://schemas.microsoft.com/office/drawing/2014/main" id="{1CBE1D65-E018-3CD5-9BE4-53F3CFB0191E}"/>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förstår att det finns många frågor om nya planerna, vad vi får kvar av nuvarande yta, ekonomi mm så här kommer lite information från styrelsen som förhoppningsvis besvarar en del av de frågor som finns. Vi har ett utmanande år framför oss att få till träningstider mm med hänsyn till de byggnationer som pågår. Men vi är helt övertygade om att det går att lösa om vi hjälps åt och nästa år kommer vi inte att ha några problem med att få ytorna att räcka. </a:t>
            </a:r>
          </a:p>
          <a:p>
            <a:pPr marL="0" indent="0">
              <a:lnSpc>
                <a:spcPct val="107000"/>
              </a:lnSpc>
              <a:spcAft>
                <a:spcPts val="800"/>
              </a:spcAft>
              <a:buNone/>
            </a:pP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Flytt av planer</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Inom kort kommer entreprenören att gräva på vår nuvarande yta för en väg. Den del man gräver bort är ungefär mitt på nuvarande yta. Vi kommer därefter att ha ytor på båda sidor av vägen att utnyttja denna säsong (östra och västra sidan). Eftersom vi har en ny 11-mannaplan att tillgå bedömer vi i styrelsen att ytorna kommer att räcka till för vår barn- och ungdomsverksamhet (3–3, 5–5, 7–7). </a:t>
            </a:r>
          </a:p>
          <a:p>
            <a:pPr marL="0" indent="0">
              <a:lnSpc>
                <a:spcPct val="107000"/>
              </a:lnSpc>
              <a:spcAft>
                <a:spcPts val="800"/>
              </a:spcAft>
              <a:buNone/>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Kommunen har meddelat att det pågår diskussioner med entreprenören om den västra sidan som eventuellt skulle kunna behöva tas i anspråk innan säsongen är över. Vi har meddelat att då behöver de lösa ersättningsytor till oss. Som vi förstått det kommer det att sättas upp tillfälliga staket mellan väg och planer. </a:t>
            </a:r>
          </a:p>
          <a:p>
            <a:pPr marL="0" indent="0">
              <a:lnSpc>
                <a:spcPct val="107000"/>
              </a:lnSpc>
              <a:spcAft>
                <a:spcPts val="800"/>
              </a:spcAft>
              <a:buNone/>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Den nya ytan vid travet kommer att iordningsställas med vårsådd samt höstsådd av gräs så att det ska kunna användas säsongen 2025. Vi kommer att få ca 120 kvm byggnad intill de planerna med pentry, toalett, materialförvaring samt omklädningsrum. Planerna kommer att inhägnas med staket. Ytorna vid de nya planerna räcker till en 11-plan, två 7-planer och fyra 5-planer. Sedan kritar vi dem såklart efter de behov vi har i föreningen. </a:t>
            </a:r>
          </a:p>
          <a:p>
            <a:pPr marL="0" indent="0">
              <a:lnSpc>
                <a:spcPct val="107000"/>
              </a:lnSpc>
              <a:spcAft>
                <a:spcPts val="800"/>
              </a:spcAft>
              <a:buNone/>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Från och med säsongen 2025 står vi därför väldigt väl rustade med ytor inför framtiden. </a:t>
            </a:r>
          </a:p>
          <a:p>
            <a:pPr marL="0" indent="0">
              <a:buNone/>
            </a:pPr>
            <a:endParaRPr lang="sv-SE" sz="1000" dirty="0"/>
          </a:p>
        </p:txBody>
      </p:sp>
    </p:spTree>
    <p:extLst>
      <p:ext uri="{BB962C8B-B14F-4D97-AF65-F5344CB8AC3E}">
        <p14:creationId xmlns:p14="http://schemas.microsoft.com/office/powerpoint/2010/main" val="11629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98551D-5EA2-B653-95C8-D8E8CEA12760}"/>
              </a:ext>
            </a:extLst>
          </p:cNvPr>
          <p:cNvSpPr>
            <a:spLocks noGrp="1"/>
          </p:cNvSpPr>
          <p:nvPr>
            <p:ph type="title"/>
          </p:nvPr>
        </p:nvSpPr>
        <p:spPr/>
        <p:txBody>
          <a:bodyPr/>
          <a:lstStyle/>
          <a:p>
            <a:r>
              <a:rPr lang="sv-SE" dirty="0"/>
              <a:t>Ekonomi från klubben</a:t>
            </a:r>
          </a:p>
        </p:txBody>
      </p:sp>
      <p:sp>
        <p:nvSpPr>
          <p:cNvPr id="3" name="Platshållare för innehåll 2">
            <a:extLst>
              <a:ext uri="{FF2B5EF4-FFF2-40B4-BE49-F238E27FC236}">
                <a16:creationId xmlns:a16="http://schemas.microsoft.com/office/drawing/2014/main" id="{B02A200E-4F56-B87E-5CD5-10A234896BAC}"/>
              </a:ext>
            </a:extLst>
          </p:cNvPr>
          <p:cNvSpPr>
            <a:spLocks noGrp="1"/>
          </p:cNvSpPr>
          <p:nvPr>
            <p:ph sz="half" idx="1"/>
          </p:nvPr>
        </p:nvSpPr>
        <p:spPr/>
        <p:txBody>
          <a:bodyPr>
            <a:normAutofit fontScale="25000" lnSpcReduction="20000"/>
          </a:bodyPr>
          <a:lstStyle/>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Förra säsongen gick föreningen med ett minus på -219 000 kr. Föreningen har sparade medel som täcker detta, men vi kan naturligtvis inte i längden ha en ekonomi som går med underskott. För att ge lite perspektiv så kostade plan/hallhyrorna 2023 ungefär lika mycket som vi fick in i medlemsavgifter. Utöver det så betalade vi ca 65 000 kr i arrende för våra planer och vår klubbstuga under 2023 och 2024 kommer vi ha ungefär samma kostnader. </a:t>
            </a:r>
          </a:p>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Kommunen har dock informerat om att man lägger om vad man tar betalt för samt att arrendeavgifterna kommer att höjas rejält från och med 2025 (gäller för alla föreningar, inte bara MIK).  För vår del innebär det att 2025 kommer vi ha en arrendeavgift om ca 200 000 jmf med de 65 000 vi har nu. Dessutom kommer de att ha en årlig uppräkning med 3 %. </a:t>
            </a:r>
          </a:p>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Mot den bakgrunden har vi i styrelsen pratat om hur vi ska agera för att få en ekonomi i balans med hänsyn till kommande kostnadsökningar. </a:t>
            </a:r>
          </a:p>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Vad gäller intäktssidan så har vi beslutat att höja medlems/träningsavgifterna för ungdomslagen med 300 kr (vilket innebär att de blir 1 000 kr eller 1 300 kr beroende på ålder) redan i år. Vi kommer hålla kvar vid två försäljningar per år i föreningens regi men kraven på hur mycket man ska sälja för kommer att öka. Vi återkommer med besked om vilken försäljning det blir till våren, medan det till hösten/vintern blir bingolotter inför jul som vanligt. </a:t>
            </a:r>
          </a:p>
          <a:p>
            <a:endParaRPr lang="sv-SE" sz="1600" dirty="0"/>
          </a:p>
        </p:txBody>
      </p:sp>
      <p:sp>
        <p:nvSpPr>
          <p:cNvPr id="4" name="Platshållare för innehåll 3">
            <a:extLst>
              <a:ext uri="{FF2B5EF4-FFF2-40B4-BE49-F238E27FC236}">
                <a16:creationId xmlns:a16="http://schemas.microsoft.com/office/drawing/2014/main" id="{A2BC22D4-C7BC-6DAF-3CE2-9C161ADB47B2}"/>
              </a:ext>
            </a:extLst>
          </p:cNvPr>
          <p:cNvSpPr>
            <a:spLocks noGrp="1"/>
          </p:cNvSpPr>
          <p:nvPr>
            <p:ph sz="half" idx="2"/>
          </p:nvPr>
        </p:nvSpPr>
        <p:spPr>
          <a:xfrm>
            <a:off x="6172200" y="1825625"/>
            <a:ext cx="5181600" cy="4862558"/>
          </a:xfrm>
        </p:spPr>
        <p:txBody>
          <a:bodyPr>
            <a:normAutofit fontScale="25000" lnSpcReduction="20000"/>
          </a:bodyPr>
          <a:lstStyle/>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Om du känner till företag som vill sponsra föreningen så finns möjligheter att få vepor och liknande vid vår anläggning, hör av er till någon i styrelsen för mer info. Sponsring och sidoaktiviteter kan givetvis även stärka lagkassan.</a:t>
            </a:r>
          </a:p>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När det kommer till kostnadssidan så ber vi lagen att vara återhållsamma med inköp. Vi pratar inte om ett köpstopp men vi ber alla lag att tänka till ett varv extra innan man köper in material (behöver hela laget nytt matchställ eller är det några få kompletteringar som behövs </a:t>
            </a:r>
            <a:r>
              <a:rPr lang="sv-SE" sz="4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 Det finns info på vår sida på laget.se (mariebergsik.se) under Dokument  =&gt; Ekonomihantering, som beskriver hur inköp av material fungerar i MIK.</a:t>
            </a:r>
          </a:p>
          <a:p>
            <a:pPr marL="0" indent="0">
              <a:lnSpc>
                <a:spcPct val="107000"/>
              </a:lnSpc>
              <a:spcAft>
                <a:spcPts val="800"/>
              </a:spcAft>
              <a:buNone/>
            </a:pPr>
            <a:r>
              <a:rPr lang="sv-SE" sz="4800" b="1" kern="100" dirty="0">
                <a:effectLst/>
                <a:latin typeface="Calibri" panose="020F0502020204030204" pitchFamily="34" charset="0"/>
                <a:ea typeface="Calibri" panose="020F0502020204030204" pitchFamily="34" charset="0"/>
                <a:cs typeface="Times New Roman" panose="02020603050405020304" pitchFamily="18" charset="0"/>
              </a:rPr>
              <a:t>Inköp av material till lagen</a:t>
            </a:r>
            <a:endParaRPr lang="sv-SE"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Varje lag ska ha en utsedd person för de inköp på Klubbteamet som ska gå på föreningens kostnader. Föräldrar kan självklart åka dit och handla till sina barn </a:t>
            </a:r>
            <a:r>
              <a:rPr lang="sv-SE" sz="4800" u="sng" kern="100" dirty="0">
                <a:effectLst/>
                <a:latin typeface="Calibri" panose="020F0502020204030204" pitchFamily="34" charset="0"/>
                <a:ea typeface="Calibri" panose="020F0502020204030204" pitchFamily="34" charset="0"/>
                <a:cs typeface="Times New Roman" panose="02020603050405020304" pitchFamily="18" charset="0"/>
              </a:rPr>
              <a:t>men då är det kontant betalning hos Klubbteamet som gäller</a:t>
            </a: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Barn och ungdomslagen kan en gång per år köpa ett matchställ (byxor, matchtröja samt ett par strumpor) om det behövs. I de yngre åren kan det ofta räcka med inköp vartannat år och en komplettering till de som vuxit mycket. Bollar, koner samt en medicinväska per lag går också på föreningen. Fotbollar är ganska dyra och bör normalt kunna användas flera säsonger med vissa kompletterande inköp. När man byter storlek på boll kan nya bollar köpas in men lagen kollar först med andra lag om det går att ”ärva” bollar.  Kostnader för kläder till ledare går på lagens egen budget.</a:t>
            </a:r>
          </a:p>
          <a:p>
            <a:pPr marL="0" indent="0">
              <a:lnSpc>
                <a:spcPct val="107000"/>
              </a:lnSpc>
              <a:spcAft>
                <a:spcPts val="800"/>
              </a:spcAft>
              <a:buNone/>
            </a:pPr>
            <a:r>
              <a:rPr lang="sv-SE" sz="4800" kern="100" dirty="0" err="1">
                <a:effectLst/>
                <a:latin typeface="Calibri" panose="020F0502020204030204" pitchFamily="34" charset="0"/>
                <a:ea typeface="Calibri" panose="020F0502020204030204" pitchFamily="34" charset="0"/>
                <a:cs typeface="Times New Roman" panose="02020603050405020304" pitchFamily="18" charset="0"/>
              </a:rPr>
              <a:t>Frivaror</a:t>
            </a:r>
            <a:r>
              <a:rPr lang="sv-SE" sz="4800" kern="100" dirty="0">
                <a:effectLst/>
                <a:latin typeface="Calibri" panose="020F0502020204030204" pitchFamily="34" charset="0"/>
                <a:ea typeface="Calibri" panose="020F0502020204030204" pitchFamily="34" charset="0"/>
                <a:cs typeface="Times New Roman" panose="02020603050405020304" pitchFamily="18" charset="0"/>
              </a:rPr>
              <a:t> enligt avtalet med Klubbteamet minskar föreningens kostnader och någon separat fördelning till lagen sker inte. </a:t>
            </a:r>
          </a:p>
          <a:p>
            <a:pPr marL="0" indent="0">
              <a:buNone/>
            </a:pPr>
            <a:endParaRPr lang="sv-SE" sz="1600" dirty="0"/>
          </a:p>
        </p:txBody>
      </p:sp>
    </p:spTree>
    <p:extLst>
      <p:ext uri="{BB962C8B-B14F-4D97-AF65-F5344CB8AC3E}">
        <p14:creationId xmlns:p14="http://schemas.microsoft.com/office/powerpoint/2010/main" val="258196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D498-AD66-DFB9-2774-710527C11442}"/>
              </a:ext>
            </a:extLst>
          </p:cNvPr>
          <p:cNvSpPr>
            <a:spLocks noGrp="1"/>
          </p:cNvSpPr>
          <p:nvPr>
            <p:ph type="title"/>
          </p:nvPr>
        </p:nvSpPr>
        <p:spPr/>
        <p:txBody>
          <a:bodyPr/>
          <a:lstStyle/>
          <a:p>
            <a:r>
              <a:rPr lang="sv-SE" dirty="0"/>
              <a:t>Träningar utomhussäsongen</a:t>
            </a:r>
          </a:p>
        </p:txBody>
      </p:sp>
      <p:sp>
        <p:nvSpPr>
          <p:cNvPr id="3" name="Content Placeholder 2">
            <a:extLst>
              <a:ext uri="{FF2B5EF4-FFF2-40B4-BE49-F238E27FC236}">
                <a16:creationId xmlns:a16="http://schemas.microsoft.com/office/drawing/2014/main" id="{EE33EE8E-DB45-2C38-7BAA-6F8FB1F638B9}"/>
              </a:ext>
            </a:extLst>
          </p:cNvPr>
          <p:cNvSpPr>
            <a:spLocks noGrp="1"/>
          </p:cNvSpPr>
          <p:nvPr>
            <p:ph idx="1"/>
          </p:nvPr>
        </p:nvSpPr>
        <p:spPr/>
        <p:txBody>
          <a:bodyPr/>
          <a:lstStyle/>
          <a:p>
            <a:r>
              <a:rPr lang="sv-SE" dirty="0"/>
              <a:t>Önskar erbjuda tre träningar per vecka på gräs</a:t>
            </a:r>
          </a:p>
          <a:p>
            <a:endParaRPr lang="sv-SE" dirty="0"/>
          </a:p>
          <a:p>
            <a:r>
              <a:rPr lang="sv-SE" dirty="0"/>
              <a:t>Utmaningar</a:t>
            </a:r>
          </a:p>
          <a:p>
            <a:pPr lvl="1"/>
            <a:r>
              <a:rPr lang="sv-SE" dirty="0"/>
              <a:t>Träningsplan</a:t>
            </a:r>
          </a:p>
          <a:p>
            <a:pPr lvl="1"/>
            <a:r>
              <a:rPr lang="sv-SE" dirty="0"/>
              <a:t>Ledare</a:t>
            </a:r>
          </a:p>
        </p:txBody>
      </p:sp>
      <p:pic>
        <p:nvPicPr>
          <p:cNvPr id="3074" name="Picture 2" descr="Så målar du linjer på fotbollsplaner - Svensexa-guiden">
            <a:extLst>
              <a:ext uri="{FF2B5EF4-FFF2-40B4-BE49-F238E27FC236}">
                <a16:creationId xmlns:a16="http://schemas.microsoft.com/office/drawing/2014/main" id="{EA2D7761-4D1F-BF01-5F93-332403FE8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838" y="2221348"/>
            <a:ext cx="6418962" cy="42715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ikipedia i utbildning 2012/långsiktighet - Wikimedia">
            <a:extLst>
              <a:ext uri="{FF2B5EF4-FFF2-40B4-BE49-F238E27FC236}">
                <a16:creationId xmlns:a16="http://schemas.microsoft.com/office/drawing/2014/main" id="{D0A2CC24-5E5B-D1D1-F253-36989D2C9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295" y="2221348"/>
            <a:ext cx="2656047" cy="42715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rken. Del 15 (Regissör. Dirigent. Fotbollstränare.) | JanCarlo">
            <a:extLst>
              <a:ext uri="{FF2B5EF4-FFF2-40B4-BE49-F238E27FC236}">
                <a16:creationId xmlns:a16="http://schemas.microsoft.com/office/drawing/2014/main" id="{AE603E07-40B3-E311-C774-646E95C5A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658" y="4242487"/>
            <a:ext cx="1587790" cy="1011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änarlyftet ska få fler tjejer att bli fotbollstränare – Hudiksvalls  Tidning">
            <a:extLst>
              <a:ext uri="{FF2B5EF4-FFF2-40B4-BE49-F238E27FC236}">
                <a16:creationId xmlns:a16="http://schemas.microsoft.com/office/drawing/2014/main" id="{BFF0DEBD-6226-1D7C-AB9A-08CB97893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13" y="5435016"/>
            <a:ext cx="2149045" cy="120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1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8C65-BF9F-CD3B-5954-8A9C70E99ADD}"/>
              </a:ext>
            </a:extLst>
          </p:cNvPr>
          <p:cNvSpPr>
            <a:spLocks noGrp="1"/>
          </p:cNvSpPr>
          <p:nvPr>
            <p:ph type="title"/>
          </p:nvPr>
        </p:nvSpPr>
        <p:spPr/>
        <p:txBody>
          <a:bodyPr/>
          <a:lstStyle/>
          <a:p>
            <a:r>
              <a:rPr lang="sv-SE" dirty="0"/>
              <a:t>Så många som möjligt, så länge som möjligt</a:t>
            </a:r>
          </a:p>
        </p:txBody>
      </p:sp>
      <p:pic>
        <p:nvPicPr>
          <p:cNvPr id="5" name="Content Placeholder 4">
            <a:extLst>
              <a:ext uri="{FF2B5EF4-FFF2-40B4-BE49-F238E27FC236}">
                <a16:creationId xmlns:a16="http://schemas.microsoft.com/office/drawing/2014/main" id="{16895C5D-628F-BEC1-860B-5CB8639B1ADE}"/>
              </a:ext>
            </a:extLst>
          </p:cNvPr>
          <p:cNvPicPr>
            <a:picLocks noGrp="1" noChangeAspect="1"/>
          </p:cNvPicPr>
          <p:nvPr>
            <p:ph idx="1"/>
          </p:nvPr>
        </p:nvPicPr>
        <p:blipFill rotWithShape="1">
          <a:blip r:embed="rId3"/>
          <a:srcRect l="33013" r="27276"/>
          <a:stretch/>
        </p:blipFill>
        <p:spPr>
          <a:xfrm>
            <a:off x="7656226" y="1690688"/>
            <a:ext cx="3394065" cy="5023417"/>
          </a:xfrm>
        </p:spPr>
      </p:pic>
      <p:pic>
        <p:nvPicPr>
          <p:cNvPr id="6" name="E2DF3197-EF85-43E1-A5DD-4B6449B56CB1">
            <a:extLst>
              <a:ext uri="{FF2B5EF4-FFF2-40B4-BE49-F238E27FC236}">
                <a16:creationId xmlns:a16="http://schemas.microsoft.com/office/drawing/2014/main" id="{E87E60EC-EDCB-3B28-59F7-979F6399E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93" y="1690688"/>
            <a:ext cx="5425763" cy="41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ariebergs IK">
            <a:extLst>
              <a:ext uri="{FF2B5EF4-FFF2-40B4-BE49-F238E27FC236}">
                <a16:creationId xmlns:a16="http://schemas.microsoft.com/office/drawing/2014/main" id="{CDB445E7-7C1F-4D56-743A-319ABFF6A92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31077" y="3748538"/>
            <a:ext cx="1418774" cy="14187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osjö SK | Mosås">
            <a:extLst>
              <a:ext uri="{FF2B5EF4-FFF2-40B4-BE49-F238E27FC236}">
                <a16:creationId xmlns:a16="http://schemas.microsoft.com/office/drawing/2014/main" id="{4B944E2E-CFE9-8BD0-4C14-4CF15ED972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40463" y="5635504"/>
            <a:ext cx="857371" cy="8573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dolfsbergs IK - Wikipedia">
            <a:extLst>
              <a:ext uri="{FF2B5EF4-FFF2-40B4-BE49-F238E27FC236}">
                <a16:creationId xmlns:a16="http://schemas.microsoft.com/office/drawing/2014/main" id="{97AF53F1-2906-B5E1-B557-A9A3AAC475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494" y="2681317"/>
            <a:ext cx="857372" cy="84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CBF5-DA99-011C-A832-02DDD33A8C31}"/>
              </a:ext>
            </a:extLst>
          </p:cNvPr>
          <p:cNvSpPr>
            <a:spLocks noGrp="1"/>
          </p:cNvSpPr>
          <p:nvPr>
            <p:ph type="title"/>
          </p:nvPr>
        </p:nvSpPr>
        <p:spPr/>
        <p:txBody>
          <a:bodyPr/>
          <a:lstStyle/>
          <a:p>
            <a:r>
              <a:rPr lang="sv-SE" dirty="0"/>
              <a:t>Samarbetsavtal</a:t>
            </a:r>
          </a:p>
        </p:txBody>
      </p:sp>
      <p:sp>
        <p:nvSpPr>
          <p:cNvPr id="3" name="Content Placeholder 2">
            <a:extLst>
              <a:ext uri="{FF2B5EF4-FFF2-40B4-BE49-F238E27FC236}">
                <a16:creationId xmlns:a16="http://schemas.microsoft.com/office/drawing/2014/main" id="{49BB3DEC-7AB2-C3D1-C94E-E850C40D0E56}"/>
              </a:ext>
            </a:extLst>
          </p:cNvPr>
          <p:cNvSpPr>
            <a:spLocks noGrp="1"/>
          </p:cNvSpPr>
          <p:nvPr>
            <p:ph idx="1"/>
          </p:nvPr>
        </p:nvSpPr>
        <p:spPr>
          <a:xfrm>
            <a:off x="838200" y="1825625"/>
            <a:ext cx="10515600" cy="4667250"/>
          </a:xfrm>
        </p:spPr>
        <p:txBody>
          <a:bodyPr>
            <a:normAutofit fontScale="92500" lnSpcReduction="20000"/>
          </a:bodyPr>
          <a:lstStyle/>
          <a:p>
            <a:r>
              <a:rPr lang="sv-SE" dirty="0"/>
              <a:t>Syfte: så många tjejer i området ska spela fotboll så länge som möjligt</a:t>
            </a:r>
          </a:p>
          <a:p>
            <a:r>
              <a:rPr lang="sv-SE" dirty="0"/>
              <a:t>MIK</a:t>
            </a:r>
          </a:p>
          <a:p>
            <a:pPr lvl="1"/>
            <a:r>
              <a:rPr lang="sv-SE" dirty="0"/>
              <a:t>Två egna träningar i veckan</a:t>
            </a:r>
          </a:p>
          <a:p>
            <a:pPr lvl="1"/>
            <a:r>
              <a:rPr lang="sv-SE" dirty="0"/>
              <a:t>Anmälda till 7-7, nivå 1 och serie för 12-13-åringar</a:t>
            </a:r>
          </a:p>
          <a:p>
            <a:pPr lvl="1"/>
            <a:endParaRPr lang="sv-SE" dirty="0"/>
          </a:p>
          <a:p>
            <a:r>
              <a:rPr lang="sv-SE" dirty="0"/>
              <a:t>Adolfsbergs IK/Mariebergs IK</a:t>
            </a:r>
          </a:p>
          <a:p>
            <a:pPr lvl="1"/>
            <a:r>
              <a:rPr lang="sv-SE" dirty="0"/>
              <a:t>En gemensam träning i veckan för alla. Tränare från AIK och MIK.</a:t>
            </a:r>
          </a:p>
          <a:p>
            <a:pPr lvl="1"/>
            <a:r>
              <a:rPr lang="sv-SE" dirty="0"/>
              <a:t>Möjligt att låna in spelare till matcher 9-9</a:t>
            </a:r>
          </a:p>
          <a:p>
            <a:pPr lvl="2"/>
            <a:r>
              <a:rPr lang="sv-SE" dirty="0"/>
              <a:t>AIK väljer antal och positioner</a:t>
            </a:r>
          </a:p>
          <a:p>
            <a:pPr lvl="2"/>
            <a:r>
              <a:rPr lang="sv-SE" dirty="0"/>
              <a:t>MIK väljer vilka utifrån träningsnärvaro gemensamma träningar och antal matcher totalt</a:t>
            </a:r>
          </a:p>
          <a:p>
            <a:pPr lvl="2"/>
            <a:r>
              <a:rPr lang="sv-SE" dirty="0"/>
              <a:t>Matchkläder AIK</a:t>
            </a:r>
          </a:p>
          <a:p>
            <a:pPr lvl="2"/>
            <a:endParaRPr lang="sv-SE" dirty="0"/>
          </a:p>
          <a:p>
            <a:r>
              <a:rPr lang="sv-SE" dirty="0"/>
              <a:t>Vårsäsongen 2024</a:t>
            </a:r>
          </a:p>
          <a:p>
            <a:pPr lvl="1"/>
            <a:r>
              <a:rPr lang="sv-SE" dirty="0"/>
              <a:t>Avstämningar och uppföljningar hur vi tycker det fungerar</a:t>
            </a:r>
          </a:p>
        </p:txBody>
      </p:sp>
    </p:spTree>
    <p:extLst>
      <p:ext uri="{BB962C8B-B14F-4D97-AF65-F5344CB8AC3E}">
        <p14:creationId xmlns:p14="http://schemas.microsoft.com/office/powerpoint/2010/main" val="258392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285B2493-8AEE-4084-A85A-AB82F808F217" descr="IMG_8047.PNG">
            <a:extLst>
              <a:ext uri="{FF2B5EF4-FFF2-40B4-BE49-F238E27FC236}">
                <a16:creationId xmlns:a16="http://schemas.microsoft.com/office/drawing/2014/main" id="{FC900158-964F-90B7-2FEF-1F908254B8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6460" y="1123527"/>
            <a:ext cx="2129719"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4" name="Straight Connector 1033">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4B9B9DCB-9911-4974-83CC-AF5D8A0DD6E5" descr="IMG_8046.PNG">
            <a:extLst>
              <a:ext uri="{FF2B5EF4-FFF2-40B4-BE49-F238E27FC236}">
                <a16:creationId xmlns:a16="http://schemas.microsoft.com/office/drawing/2014/main" id="{E45A91CF-3DBC-787D-2F20-4210158DB5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69931" y="1123527"/>
            <a:ext cx="2129719"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6" name="Straight Connector 1035">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7" name="D4F983AB-CBA7-4971-8191-4981F2C730BF" descr="IMG_8045.PNG">
            <a:extLst>
              <a:ext uri="{FF2B5EF4-FFF2-40B4-BE49-F238E27FC236}">
                <a16:creationId xmlns:a16="http://schemas.microsoft.com/office/drawing/2014/main" id="{E2BA94E8-7FE5-8B94-2BAC-960C590599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023" y="1049367"/>
            <a:ext cx="2129719"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8" name="Straight Connector 103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skärmbild, Webbsida, Datorikon&#10;&#10;Automatiskt genererad beskrivning">
            <a:extLst>
              <a:ext uri="{FF2B5EF4-FFF2-40B4-BE49-F238E27FC236}">
                <a16:creationId xmlns:a16="http://schemas.microsoft.com/office/drawing/2014/main" id="{E9109B0F-8AA9-8442-CDCC-6B2E6C3DEF51}"/>
              </a:ext>
            </a:extLst>
          </p:cNvPr>
          <p:cNvPicPr>
            <a:picLocks noChangeAspect="1"/>
          </p:cNvPicPr>
          <p:nvPr/>
        </p:nvPicPr>
        <p:blipFill>
          <a:blip r:embed="rId5"/>
          <a:stretch>
            <a:fillRect/>
          </a:stretch>
        </p:blipFill>
        <p:spPr>
          <a:xfrm>
            <a:off x="9122990" y="1123527"/>
            <a:ext cx="2555663" cy="4604800"/>
          </a:xfrm>
          <a:prstGeom prst="rect">
            <a:avLst/>
          </a:prstGeom>
        </p:spPr>
      </p:pic>
    </p:spTree>
    <p:extLst>
      <p:ext uri="{BB962C8B-B14F-4D97-AF65-F5344CB8AC3E}">
        <p14:creationId xmlns:p14="http://schemas.microsoft.com/office/powerpoint/2010/main" val="156587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AA4FF5-796B-ABBB-91A4-71ED8079ED95}"/>
              </a:ext>
            </a:extLst>
          </p:cNvPr>
          <p:cNvSpPr>
            <a:spLocks noGrp="1"/>
          </p:cNvSpPr>
          <p:nvPr>
            <p:ph type="title"/>
          </p:nvPr>
        </p:nvSpPr>
        <p:spPr/>
        <p:txBody>
          <a:bodyPr/>
          <a:lstStyle/>
          <a:p>
            <a:r>
              <a:rPr lang="sv-SE" dirty="0"/>
              <a:t>Tack för att vi får låna era tjejer</a:t>
            </a:r>
          </a:p>
        </p:txBody>
      </p:sp>
      <p:pic>
        <p:nvPicPr>
          <p:cNvPr id="3075" name="1F4DDA24-323C-418D-A8FA-5016417E6777" descr="FullSizeRender.jpg">
            <a:extLst>
              <a:ext uri="{FF2B5EF4-FFF2-40B4-BE49-F238E27FC236}">
                <a16:creationId xmlns:a16="http://schemas.microsoft.com/office/drawing/2014/main" id="{EE02C48F-858B-0A32-7DEE-FC5B32B44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414463"/>
            <a:ext cx="2628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4DE13981-A26C-471B-AE80-ABB552A48F75" descr="FullSizeRender.jpg">
            <a:extLst>
              <a:ext uri="{FF2B5EF4-FFF2-40B4-BE49-F238E27FC236}">
                <a16:creationId xmlns:a16="http://schemas.microsoft.com/office/drawing/2014/main" id="{841DFDBB-5765-DAEC-2925-D324B882B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4529931"/>
            <a:ext cx="2874684"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7060A6F4-1EC7-4FFE-AEB3-113C00D92B1B" descr="FullSizeRender.jpg">
            <a:extLst>
              <a:ext uri="{FF2B5EF4-FFF2-40B4-BE49-F238E27FC236}">
                <a16:creationId xmlns:a16="http://schemas.microsoft.com/office/drawing/2014/main" id="{AEED141D-8432-7CA4-0F1F-5CC06566F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338" y="365125"/>
            <a:ext cx="3048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BD9F0D5B-5519-4BD9-871A-C334067AF359" descr="FullSizeRender.jpg">
            <a:extLst>
              <a:ext uri="{FF2B5EF4-FFF2-40B4-BE49-F238E27FC236}">
                <a16:creationId xmlns:a16="http://schemas.microsoft.com/office/drawing/2014/main" id="{0676DAE5-05DB-DAAC-6978-A6745E97B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0852" y="1401764"/>
            <a:ext cx="269551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D50CAAE7-4A9E-488C-B89A-A53A85889436" descr="FullSizeRender.jpg">
            <a:extLst>
              <a:ext uri="{FF2B5EF4-FFF2-40B4-BE49-F238E27FC236}">
                <a16:creationId xmlns:a16="http://schemas.microsoft.com/office/drawing/2014/main" id="{2E2F30C0-B928-98DB-8899-0628C5185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595" y="3827626"/>
            <a:ext cx="253781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0EF5E242-532B-490E-8358-5C66BDF9FD8E" descr="FullSizeRender.jpg">
            <a:extLst>
              <a:ext uri="{FF2B5EF4-FFF2-40B4-BE49-F238E27FC236}">
                <a16:creationId xmlns:a16="http://schemas.microsoft.com/office/drawing/2014/main" id="{69648E17-AF93-A521-04B5-E797F34BCE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1084" y="2865275"/>
            <a:ext cx="2519362" cy="20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792A70D7-EAF2-4DFF-BE5F-3512266506CB" descr="FullSizeRender.jpg">
            <a:extLst>
              <a:ext uri="{FF2B5EF4-FFF2-40B4-BE49-F238E27FC236}">
                <a16:creationId xmlns:a16="http://schemas.microsoft.com/office/drawing/2014/main" id="{16615D2A-3196-2202-B965-9E956460CF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3179" y="4110038"/>
            <a:ext cx="33143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8A837043-D710-4514-97C2-DFB76C2BCD45" descr="FullSizeRender.jpg">
            <a:extLst>
              <a:ext uri="{FF2B5EF4-FFF2-40B4-BE49-F238E27FC236}">
                <a16:creationId xmlns:a16="http://schemas.microsoft.com/office/drawing/2014/main" id="{AE30BE5C-ABBC-492D-527F-CEA1636B26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7346652" y="4687792"/>
            <a:ext cx="1368226" cy="222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88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5DB8-1B53-336F-50C3-D8A1F0D3D6C3}"/>
              </a:ext>
            </a:extLst>
          </p:cNvPr>
          <p:cNvSpPr>
            <a:spLocks noGrp="1"/>
          </p:cNvSpPr>
          <p:nvPr>
            <p:ph type="title"/>
          </p:nvPr>
        </p:nvSpPr>
        <p:spPr>
          <a:xfrm>
            <a:off x="838200" y="365125"/>
            <a:ext cx="5917602" cy="1325563"/>
          </a:xfrm>
        </p:spPr>
        <p:txBody>
          <a:bodyPr/>
          <a:lstStyle/>
          <a:p>
            <a:r>
              <a:rPr lang="sv-SE" dirty="0"/>
              <a:t>Frågor och funderingar?</a:t>
            </a:r>
          </a:p>
        </p:txBody>
      </p:sp>
      <p:sp>
        <p:nvSpPr>
          <p:cNvPr id="3" name="Content Placeholder 2">
            <a:extLst>
              <a:ext uri="{FF2B5EF4-FFF2-40B4-BE49-F238E27FC236}">
                <a16:creationId xmlns:a16="http://schemas.microsoft.com/office/drawing/2014/main" id="{A811854F-2C94-38DC-8952-4EA12BF5422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4295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7DB1-5A21-348C-7247-B4E28B61E729}"/>
              </a:ext>
            </a:extLst>
          </p:cNvPr>
          <p:cNvSpPr>
            <a:spLocks noGrp="1"/>
          </p:cNvSpPr>
          <p:nvPr>
            <p:ph type="title"/>
          </p:nvPr>
        </p:nvSpPr>
        <p:spPr/>
        <p:txBody>
          <a:bodyPr/>
          <a:lstStyle/>
          <a:p>
            <a:r>
              <a:rPr lang="sv-SE" dirty="0"/>
              <a:t>Dagens möte</a:t>
            </a:r>
          </a:p>
        </p:txBody>
      </p:sp>
      <p:sp>
        <p:nvSpPr>
          <p:cNvPr id="3" name="Content Placeholder 2">
            <a:extLst>
              <a:ext uri="{FF2B5EF4-FFF2-40B4-BE49-F238E27FC236}">
                <a16:creationId xmlns:a16="http://schemas.microsoft.com/office/drawing/2014/main" id="{32212B2E-B5D6-70BA-482C-088F009AB760}"/>
              </a:ext>
            </a:extLst>
          </p:cNvPr>
          <p:cNvSpPr>
            <a:spLocks noGrp="1"/>
          </p:cNvSpPr>
          <p:nvPr>
            <p:ph idx="1"/>
          </p:nvPr>
        </p:nvSpPr>
        <p:spPr/>
        <p:txBody>
          <a:bodyPr>
            <a:normAutofit lnSpcReduction="10000"/>
          </a:bodyPr>
          <a:lstStyle/>
          <a:p>
            <a:r>
              <a:rPr lang="sv-SE" dirty="0"/>
              <a:t>Ledare/spelare</a:t>
            </a:r>
          </a:p>
          <a:p>
            <a:r>
              <a:rPr lang="sv-SE" dirty="0"/>
              <a:t>Vintersäsongen 23/24</a:t>
            </a:r>
          </a:p>
          <a:p>
            <a:r>
              <a:rPr lang="sv-SE" dirty="0"/>
              <a:t>Utomhussäsongen 2024</a:t>
            </a:r>
          </a:p>
          <a:p>
            <a:pPr lvl="1"/>
            <a:r>
              <a:rPr lang="sv-SE" dirty="0"/>
              <a:t>Träningar</a:t>
            </a:r>
          </a:p>
          <a:p>
            <a:pPr lvl="1"/>
            <a:r>
              <a:rPr lang="sv-SE" dirty="0"/>
              <a:t>Matcher</a:t>
            </a:r>
          </a:p>
          <a:p>
            <a:pPr lvl="1"/>
            <a:r>
              <a:rPr lang="sv-SE" dirty="0"/>
              <a:t>Cuper</a:t>
            </a:r>
          </a:p>
          <a:p>
            <a:pPr lvl="1"/>
            <a:r>
              <a:rPr lang="sv-SE" dirty="0"/>
              <a:t>9-9</a:t>
            </a:r>
          </a:p>
          <a:p>
            <a:pPr lvl="1"/>
            <a:r>
              <a:rPr lang="sv-SE" dirty="0" err="1"/>
              <a:t>Teambuilding</a:t>
            </a:r>
            <a:endParaRPr lang="sv-SE" dirty="0"/>
          </a:p>
          <a:p>
            <a:r>
              <a:rPr lang="sv-SE" dirty="0"/>
              <a:t>Ekonomi, försäljningar, aktiviteter</a:t>
            </a:r>
          </a:p>
          <a:p>
            <a:r>
              <a:rPr lang="sv-SE" dirty="0"/>
              <a:t>Långsiktigt mål</a:t>
            </a:r>
          </a:p>
        </p:txBody>
      </p:sp>
    </p:spTree>
    <p:extLst>
      <p:ext uri="{BB962C8B-B14F-4D97-AF65-F5344CB8AC3E}">
        <p14:creationId xmlns:p14="http://schemas.microsoft.com/office/powerpoint/2010/main" val="330846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F03B-C7A1-411E-093D-151BD9E8A827}"/>
              </a:ext>
            </a:extLst>
          </p:cNvPr>
          <p:cNvSpPr>
            <a:spLocks noGrp="1"/>
          </p:cNvSpPr>
          <p:nvPr>
            <p:ph type="title"/>
          </p:nvPr>
        </p:nvSpPr>
        <p:spPr/>
        <p:txBody>
          <a:bodyPr/>
          <a:lstStyle/>
          <a:p>
            <a:r>
              <a:rPr lang="sv-SE" dirty="0"/>
              <a:t>Ledare</a:t>
            </a:r>
          </a:p>
        </p:txBody>
      </p:sp>
      <p:sp>
        <p:nvSpPr>
          <p:cNvPr id="3" name="Content Placeholder 2">
            <a:extLst>
              <a:ext uri="{FF2B5EF4-FFF2-40B4-BE49-F238E27FC236}">
                <a16:creationId xmlns:a16="http://schemas.microsoft.com/office/drawing/2014/main" id="{16A6806C-79E3-D02D-3243-8256EA48248C}"/>
              </a:ext>
            </a:extLst>
          </p:cNvPr>
          <p:cNvSpPr>
            <a:spLocks noGrp="1"/>
          </p:cNvSpPr>
          <p:nvPr>
            <p:ph idx="1"/>
          </p:nvPr>
        </p:nvSpPr>
        <p:spPr/>
        <p:txBody>
          <a:bodyPr/>
          <a:lstStyle/>
          <a:p>
            <a:r>
              <a:rPr lang="sv-SE" dirty="0"/>
              <a:t>Ingrid Ericson Jogsten (tränare)</a:t>
            </a:r>
          </a:p>
          <a:p>
            <a:r>
              <a:rPr lang="sv-SE" dirty="0"/>
              <a:t>Björn Jogsten (tränare)</a:t>
            </a:r>
          </a:p>
          <a:p>
            <a:r>
              <a:rPr lang="sv-SE" dirty="0"/>
              <a:t>Joakim Björkegren (tränare)</a:t>
            </a:r>
          </a:p>
          <a:p>
            <a:r>
              <a:rPr lang="sv-SE" dirty="0"/>
              <a:t>Pia Schill (lagledare, försäljningar, </a:t>
            </a:r>
            <a:r>
              <a:rPr lang="sv-SE" dirty="0" err="1"/>
              <a:t>admin</a:t>
            </a:r>
            <a:r>
              <a:rPr lang="sv-SE" dirty="0"/>
              <a:t>)</a:t>
            </a:r>
          </a:p>
        </p:txBody>
      </p:sp>
      <p:pic>
        <p:nvPicPr>
          <p:cNvPr id="5" name="Picture 4">
            <a:extLst>
              <a:ext uri="{FF2B5EF4-FFF2-40B4-BE49-F238E27FC236}">
                <a16:creationId xmlns:a16="http://schemas.microsoft.com/office/drawing/2014/main" id="{5517F6C6-310C-51B3-5AA8-04C53C5973C5}"/>
              </a:ext>
            </a:extLst>
          </p:cNvPr>
          <p:cNvPicPr>
            <a:picLocks noChangeAspect="1"/>
          </p:cNvPicPr>
          <p:nvPr/>
        </p:nvPicPr>
        <p:blipFill>
          <a:blip r:embed="rId2"/>
          <a:stretch>
            <a:fillRect/>
          </a:stretch>
        </p:blipFill>
        <p:spPr>
          <a:xfrm>
            <a:off x="1569320" y="4178990"/>
            <a:ext cx="9053359" cy="2132910"/>
          </a:xfrm>
          <a:prstGeom prst="rect">
            <a:avLst/>
          </a:prstGeom>
        </p:spPr>
      </p:pic>
    </p:spTree>
    <p:extLst>
      <p:ext uri="{BB962C8B-B14F-4D97-AF65-F5344CB8AC3E}">
        <p14:creationId xmlns:p14="http://schemas.microsoft.com/office/powerpoint/2010/main" val="25039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14F4-2A1D-BC76-B1CA-4A4D322858CF}"/>
              </a:ext>
            </a:extLst>
          </p:cNvPr>
          <p:cNvSpPr>
            <a:spLocks noGrp="1"/>
          </p:cNvSpPr>
          <p:nvPr>
            <p:ph type="title"/>
          </p:nvPr>
        </p:nvSpPr>
        <p:spPr/>
        <p:txBody>
          <a:bodyPr/>
          <a:lstStyle/>
          <a:p>
            <a:r>
              <a:rPr lang="sv-SE" dirty="0"/>
              <a:t>Spelare</a:t>
            </a:r>
          </a:p>
        </p:txBody>
      </p:sp>
      <p:sp>
        <p:nvSpPr>
          <p:cNvPr id="3" name="Content Placeholder 2">
            <a:extLst>
              <a:ext uri="{FF2B5EF4-FFF2-40B4-BE49-F238E27FC236}">
                <a16:creationId xmlns:a16="http://schemas.microsoft.com/office/drawing/2014/main" id="{7D8A437F-D32E-8B67-7A56-95351326C538}"/>
              </a:ext>
            </a:extLst>
          </p:cNvPr>
          <p:cNvSpPr>
            <a:spLocks noGrp="1"/>
          </p:cNvSpPr>
          <p:nvPr>
            <p:ph idx="1"/>
          </p:nvPr>
        </p:nvSpPr>
        <p:spPr/>
        <p:txBody>
          <a:bodyPr/>
          <a:lstStyle/>
          <a:p>
            <a:r>
              <a:rPr lang="sv-SE" dirty="0"/>
              <a:t>17 spelare</a:t>
            </a:r>
          </a:p>
          <a:p>
            <a:pPr lvl="1"/>
            <a:endParaRPr lang="sv-SE" dirty="0"/>
          </a:p>
          <a:p>
            <a:r>
              <a:rPr lang="sv-SE" dirty="0"/>
              <a:t>15 spelare födda 2012</a:t>
            </a:r>
          </a:p>
          <a:p>
            <a:r>
              <a:rPr lang="sv-SE" dirty="0"/>
              <a:t>2 spelare födda 2013 (+1)</a:t>
            </a:r>
          </a:p>
        </p:txBody>
      </p:sp>
      <p:pic>
        <p:nvPicPr>
          <p:cNvPr id="6" name="Picture 5">
            <a:extLst>
              <a:ext uri="{FF2B5EF4-FFF2-40B4-BE49-F238E27FC236}">
                <a16:creationId xmlns:a16="http://schemas.microsoft.com/office/drawing/2014/main" id="{C897D230-D585-BF94-A791-8C93FA3B8E0C}"/>
              </a:ext>
            </a:extLst>
          </p:cNvPr>
          <p:cNvPicPr>
            <a:picLocks noChangeAspect="1"/>
          </p:cNvPicPr>
          <p:nvPr/>
        </p:nvPicPr>
        <p:blipFill>
          <a:blip r:embed="rId2"/>
          <a:stretch>
            <a:fillRect/>
          </a:stretch>
        </p:blipFill>
        <p:spPr>
          <a:xfrm>
            <a:off x="5810250" y="1195629"/>
            <a:ext cx="5543550" cy="4838700"/>
          </a:xfrm>
          <a:prstGeom prst="rect">
            <a:avLst/>
          </a:prstGeom>
        </p:spPr>
      </p:pic>
    </p:spTree>
    <p:extLst>
      <p:ext uri="{BB962C8B-B14F-4D97-AF65-F5344CB8AC3E}">
        <p14:creationId xmlns:p14="http://schemas.microsoft.com/office/powerpoint/2010/main" val="254098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A3AA-7F76-B033-CE02-3ABA8E09E389}"/>
              </a:ext>
            </a:extLst>
          </p:cNvPr>
          <p:cNvSpPr>
            <a:spLocks noGrp="1"/>
          </p:cNvSpPr>
          <p:nvPr>
            <p:ph type="title"/>
          </p:nvPr>
        </p:nvSpPr>
        <p:spPr/>
        <p:txBody>
          <a:bodyPr/>
          <a:lstStyle/>
          <a:p>
            <a:r>
              <a:rPr lang="sv-SE" dirty="0"/>
              <a:t>Träningar/matcher vinter 23/24</a:t>
            </a:r>
            <a:br>
              <a:rPr lang="sv-SE" dirty="0"/>
            </a:br>
            <a:r>
              <a:rPr lang="sv-SE" sz="2800" dirty="0"/>
              <a:t>Från 1 nov</a:t>
            </a:r>
          </a:p>
        </p:txBody>
      </p:sp>
      <p:sp>
        <p:nvSpPr>
          <p:cNvPr id="3" name="Content Placeholder 2">
            <a:extLst>
              <a:ext uri="{FF2B5EF4-FFF2-40B4-BE49-F238E27FC236}">
                <a16:creationId xmlns:a16="http://schemas.microsoft.com/office/drawing/2014/main" id="{8C8E105F-7153-2CBF-0E29-0B685EC54B8F}"/>
              </a:ext>
            </a:extLst>
          </p:cNvPr>
          <p:cNvSpPr>
            <a:spLocks noGrp="1"/>
          </p:cNvSpPr>
          <p:nvPr>
            <p:ph idx="1"/>
          </p:nvPr>
        </p:nvSpPr>
        <p:spPr>
          <a:xfrm>
            <a:off x="187271" y="1749505"/>
            <a:ext cx="10515600" cy="5032375"/>
          </a:xfrm>
        </p:spPr>
        <p:txBody>
          <a:bodyPr>
            <a:normAutofit fontScale="85000" lnSpcReduction="20000"/>
          </a:bodyPr>
          <a:lstStyle/>
          <a:p>
            <a:r>
              <a:rPr lang="sv-SE" dirty="0"/>
              <a:t>Träningar</a:t>
            </a:r>
          </a:p>
          <a:p>
            <a:pPr lvl="1"/>
            <a:r>
              <a:rPr lang="sv-SE" dirty="0"/>
              <a:t>Tisdag 17:40-19:00, Lugnet</a:t>
            </a:r>
          </a:p>
          <a:p>
            <a:pPr lvl="1"/>
            <a:r>
              <a:rPr lang="sv-SE" dirty="0"/>
              <a:t>Onsdag 18:00-19:30, Mariebergsskolan</a:t>
            </a:r>
          </a:p>
          <a:p>
            <a:pPr lvl="1"/>
            <a:r>
              <a:rPr lang="sv-SE" dirty="0"/>
              <a:t>Söndag 16:40-18:00, Lugnet</a:t>
            </a:r>
          </a:p>
          <a:p>
            <a:pPr lvl="1"/>
            <a:r>
              <a:rPr lang="sv-SE" dirty="0"/>
              <a:t>Alternativa pass (löpning)</a:t>
            </a:r>
          </a:p>
          <a:p>
            <a:r>
              <a:rPr lang="sv-SE" dirty="0"/>
              <a:t>Träningsmatcher/cuper</a:t>
            </a:r>
          </a:p>
          <a:p>
            <a:pPr lvl="1"/>
            <a:r>
              <a:rPr lang="sv-SE" dirty="0"/>
              <a:t>MIK P2013</a:t>
            </a:r>
          </a:p>
          <a:p>
            <a:pPr lvl="1"/>
            <a:r>
              <a:rPr lang="sv-SE" dirty="0"/>
              <a:t>KIF Örebro 2012</a:t>
            </a:r>
          </a:p>
          <a:p>
            <a:pPr lvl="1"/>
            <a:r>
              <a:rPr lang="sv-SE" dirty="0"/>
              <a:t>Sturehov 2012</a:t>
            </a:r>
          </a:p>
          <a:p>
            <a:pPr lvl="1"/>
            <a:r>
              <a:rPr lang="sv-SE" dirty="0"/>
              <a:t>Mosjö SK 2011 (+3 2012)</a:t>
            </a:r>
          </a:p>
          <a:p>
            <a:pPr lvl="1"/>
            <a:r>
              <a:rPr lang="sv-SE" dirty="0"/>
              <a:t>Cup Hagfors: ÖSK, IK Viking, Icons Arvika</a:t>
            </a:r>
          </a:p>
          <a:p>
            <a:pPr lvl="1"/>
            <a:r>
              <a:rPr lang="sv-SE" dirty="0"/>
              <a:t>Degerfors</a:t>
            </a:r>
          </a:p>
          <a:p>
            <a:pPr lvl="1"/>
            <a:r>
              <a:rPr lang="sv-SE" dirty="0"/>
              <a:t>Sturehov</a:t>
            </a:r>
          </a:p>
          <a:p>
            <a:pPr lvl="1"/>
            <a:r>
              <a:rPr lang="sv-SE" dirty="0"/>
              <a:t>KIF Örebro</a:t>
            </a:r>
          </a:p>
          <a:p>
            <a:pPr lvl="1"/>
            <a:r>
              <a:rPr lang="sv-SE" dirty="0" err="1"/>
              <a:t>LUXcup</a:t>
            </a:r>
            <a:endParaRPr lang="sv-SE" dirty="0"/>
          </a:p>
          <a:p>
            <a:pPr lvl="1"/>
            <a:r>
              <a:rPr lang="sv-SE" dirty="0"/>
              <a:t>Rynninge</a:t>
            </a:r>
          </a:p>
          <a:p>
            <a:pPr lvl="1"/>
            <a:r>
              <a:rPr lang="sv-SE" dirty="0"/>
              <a:t>Träningsmatcher april</a:t>
            </a:r>
          </a:p>
        </p:txBody>
      </p:sp>
      <p:pic>
        <p:nvPicPr>
          <p:cNvPr id="5" name="Picture 4">
            <a:extLst>
              <a:ext uri="{FF2B5EF4-FFF2-40B4-BE49-F238E27FC236}">
                <a16:creationId xmlns:a16="http://schemas.microsoft.com/office/drawing/2014/main" id="{74AB59E2-8DF7-BD91-773E-91A8A411A4CC}"/>
              </a:ext>
            </a:extLst>
          </p:cNvPr>
          <p:cNvPicPr>
            <a:picLocks noChangeAspect="1"/>
          </p:cNvPicPr>
          <p:nvPr/>
        </p:nvPicPr>
        <p:blipFill rotWithShape="1">
          <a:blip r:embed="rId3"/>
          <a:srcRect l="1036" r="5692"/>
          <a:stretch/>
        </p:blipFill>
        <p:spPr>
          <a:xfrm>
            <a:off x="5155769" y="1466849"/>
            <a:ext cx="7036231" cy="5391150"/>
          </a:xfrm>
          <a:prstGeom prst="rect">
            <a:avLst/>
          </a:prstGeom>
        </p:spPr>
      </p:pic>
    </p:spTree>
    <p:extLst>
      <p:ext uri="{BB962C8B-B14F-4D97-AF65-F5344CB8AC3E}">
        <p14:creationId xmlns:p14="http://schemas.microsoft.com/office/powerpoint/2010/main" val="401008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11D2-5ADD-D9F6-4F68-CBAD9C592377}"/>
              </a:ext>
            </a:extLst>
          </p:cNvPr>
          <p:cNvSpPr>
            <a:spLocks noGrp="1"/>
          </p:cNvSpPr>
          <p:nvPr>
            <p:ph type="title"/>
          </p:nvPr>
        </p:nvSpPr>
        <p:spPr/>
        <p:txBody>
          <a:bodyPr/>
          <a:lstStyle/>
          <a:p>
            <a:r>
              <a:rPr lang="sv-SE" dirty="0"/>
              <a:t>Träningsnärvaro vs match</a:t>
            </a:r>
          </a:p>
        </p:txBody>
      </p:sp>
      <p:graphicFrame>
        <p:nvGraphicFramePr>
          <p:cNvPr id="7" name="Chart 6">
            <a:extLst>
              <a:ext uri="{FF2B5EF4-FFF2-40B4-BE49-F238E27FC236}">
                <a16:creationId xmlns:a16="http://schemas.microsoft.com/office/drawing/2014/main" id="{97D09DB5-BDD5-15D7-88FD-8C4613BFA29C}"/>
              </a:ext>
            </a:extLst>
          </p:cNvPr>
          <p:cNvGraphicFramePr>
            <a:graphicFrameLocks/>
          </p:cNvGraphicFramePr>
          <p:nvPr>
            <p:extLst>
              <p:ext uri="{D42A27DB-BD31-4B8C-83A1-F6EECF244321}">
                <p14:modId xmlns:p14="http://schemas.microsoft.com/office/powerpoint/2010/main" val="3076136812"/>
              </p:ext>
            </p:extLst>
          </p:nvPr>
        </p:nvGraphicFramePr>
        <p:xfrm>
          <a:off x="1952787" y="1828801"/>
          <a:ext cx="7857640" cy="4897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636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0202-03A4-7F14-A547-E395F0061408}"/>
              </a:ext>
            </a:extLst>
          </p:cNvPr>
          <p:cNvSpPr>
            <a:spLocks noGrp="1"/>
          </p:cNvSpPr>
          <p:nvPr>
            <p:ph type="title"/>
          </p:nvPr>
        </p:nvSpPr>
        <p:spPr>
          <a:xfrm>
            <a:off x="599661" y="413025"/>
            <a:ext cx="10515600" cy="536023"/>
          </a:xfrm>
        </p:spPr>
        <p:txBody>
          <a:bodyPr>
            <a:normAutofit fontScale="90000"/>
          </a:bodyPr>
          <a:lstStyle/>
          <a:p>
            <a:r>
              <a:rPr lang="sv-SE" dirty="0"/>
              <a:t>Träningsstatistik, 1 nov-10 mars</a:t>
            </a:r>
          </a:p>
        </p:txBody>
      </p:sp>
      <p:pic>
        <p:nvPicPr>
          <p:cNvPr id="10" name="Picture 9">
            <a:extLst>
              <a:ext uri="{FF2B5EF4-FFF2-40B4-BE49-F238E27FC236}">
                <a16:creationId xmlns:a16="http://schemas.microsoft.com/office/drawing/2014/main" id="{6E1EFC49-193B-D90B-840A-EE3DD8C32294}"/>
              </a:ext>
            </a:extLst>
          </p:cNvPr>
          <p:cNvPicPr>
            <a:picLocks noChangeAspect="1"/>
          </p:cNvPicPr>
          <p:nvPr/>
        </p:nvPicPr>
        <p:blipFill rotWithShape="1">
          <a:blip r:embed="rId2"/>
          <a:srcRect l="14128"/>
          <a:stretch/>
        </p:blipFill>
        <p:spPr>
          <a:xfrm>
            <a:off x="1441342" y="1223399"/>
            <a:ext cx="7492209" cy="5372100"/>
          </a:xfrm>
          <a:prstGeom prst="rect">
            <a:avLst/>
          </a:prstGeom>
        </p:spPr>
      </p:pic>
    </p:spTree>
    <p:extLst>
      <p:ext uri="{BB962C8B-B14F-4D97-AF65-F5344CB8AC3E}">
        <p14:creationId xmlns:p14="http://schemas.microsoft.com/office/powerpoint/2010/main" val="1066080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5951-6B55-5C6B-0187-2776FF49367E}"/>
              </a:ext>
            </a:extLst>
          </p:cNvPr>
          <p:cNvSpPr>
            <a:spLocks noGrp="1"/>
          </p:cNvSpPr>
          <p:nvPr>
            <p:ph type="title"/>
          </p:nvPr>
        </p:nvSpPr>
        <p:spPr/>
        <p:txBody>
          <a:bodyPr/>
          <a:lstStyle/>
          <a:p>
            <a:r>
              <a:rPr lang="sv-SE" dirty="0"/>
              <a:t>Utomhussäsongen 2024</a:t>
            </a:r>
          </a:p>
        </p:txBody>
      </p:sp>
      <p:sp>
        <p:nvSpPr>
          <p:cNvPr id="3" name="Content Placeholder 2">
            <a:extLst>
              <a:ext uri="{FF2B5EF4-FFF2-40B4-BE49-F238E27FC236}">
                <a16:creationId xmlns:a16="http://schemas.microsoft.com/office/drawing/2014/main" id="{A9952FFD-0C14-975F-E1FE-68E1B9033538}"/>
              </a:ext>
            </a:extLst>
          </p:cNvPr>
          <p:cNvSpPr>
            <a:spLocks noGrp="1"/>
          </p:cNvSpPr>
          <p:nvPr>
            <p:ph idx="1"/>
          </p:nvPr>
        </p:nvSpPr>
        <p:spPr/>
        <p:txBody>
          <a:bodyPr/>
          <a:lstStyle/>
          <a:p>
            <a:r>
              <a:rPr lang="sv-SE" dirty="0"/>
              <a:t>Träning 3 gånger i veckan (kan ersättas av match vid något tillfälle)</a:t>
            </a:r>
          </a:p>
          <a:p>
            <a:r>
              <a:rPr lang="sv-SE" dirty="0"/>
              <a:t>Matcher: 2 lag anmälda till 7 mot 7-spel (två olika serier)</a:t>
            </a:r>
          </a:p>
          <a:p>
            <a:pPr lvl="1"/>
            <a:r>
              <a:rPr lang="sv-SE" dirty="0"/>
              <a:t>6 matcher per lag mellan v 18-24</a:t>
            </a:r>
          </a:p>
        </p:txBody>
      </p:sp>
      <p:pic>
        <p:nvPicPr>
          <p:cNvPr id="5" name="Picture 4">
            <a:extLst>
              <a:ext uri="{FF2B5EF4-FFF2-40B4-BE49-F238E27FC236}">
                <a16:creationId xmlns:a16="http://schemas.microsoft.com/office/drawing/2014/main" id="{F6DF4643-EF26-6A07-7D3D-5C8AD20D2678}"/>
              </a:ext>
            </a:extLst>
          </p:cNvPr>
          <p:cNvPicPr>
            <a:picLocks noChangeAspect="1"/>
          </p:cNvPicPr>
          <p:nvPr/>
        </p:nvPicPr>
        <p:blipFill>
          <a:blip r:embed="rId2"/>
          <a:stretch>
            <a:fillRect/>
          </a:stretch>
        </p:blipFill>
        <p:spPr>
          <a:xfrm>
            <a:off x="174084" y="3757193"/>
            <a:ext cx="5760660" cy="1883293"/>
          </a:xfrm>
          <a:prstGeom prst="rect">
            <a:avLst/>
          </a:prstGeom>
        </p:spPr>
      </p:pic>
      <p:pic>
        <p:nvPicPr>
          <p:cNvPr id="7" name="Picture 6">
            <a:extLst>
              <a:ext uri="{FF2B5EF4-FFF2-40B4-BE49-F238E27FC236}">
                <a16:creationId xmlns:a16="http://schemas.microsoft.com/office/drawing/2014/main" id="{8FA0BE04-BF12-65F2-8F5D-505150DB5B6F}"/>
              </a:ext>
            </a:extLst>
          </p:cNvPr>
          <p:cNvPicPr>
            <a:picLocks noChangeAspect="1"/>
          </p:cNvPicPr>
          <p:nvPr/>
        </p:nvPicPr>
        <p:blipFill>
          <a:blip r:embed="rId3"/>
          <a:stretch>
            <a:fillRect/>
          </a:stretch>
        </p:blipFill>
        <p:spPr>
          <a:xfrm>
            <a:off x="6096000" y="3757193"/>
            <a:ext cx="5921916" cy="2960958"/>
          </a:xfrm>
          <a:prstGeom prst="rect">
            <a:avLst/>
          </a:prstGeom>
        </p:spPr>
      </p:pic>
    </p:spTree>
    <p:extLst>
      <p:ext uri="{BB962C8B-B14F-4D97-AF65-F5344CB8AC3E}">
        <p14:creationId xmlns:p14="http://schemas.microsoft.com/office/powerpoint/2010/main" val="143784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9893-E7C5-5DB7-5C25-7D9BC75291FB}"/>
              </a:ext>
            </a:extLst>
          </p:cNvPr>
          <p:cNvSpPr>
            <a:spLocks noGrp="1"/>
          </p:cNvSpPr>
          <p:nvPr>
            <p:ph type="title"/>
          </p:nvPr>
        </p:nvSpPr>
        <p:spPr/>
        <p:txBody>
          <a:bodyPr/>
          <a:lstStyle/>
          <a:p>
            <a:r>
              <a:rPr lang="sv-SE" dirty="0"/>
              <a:t>Cuper: vår, sommar, höst (slutspel, 9-9)</a:t>
            </a:r>
          </a:p>
        </p:txBody>
      </p:sp>
      <p:sp>
        <p:nvSpPr>
          <p:cNvPr id="3" name="Content Placeholder 2">
            <a:extLst>
              <a:ext uri="{FF2B5EF4-FFF2-40B4-BE49-F238E27FC236}">
                <a16:creationId xmlns:a16="http://schemas.microsoft.com/office/drawing/2014/main" id="{F7A9EB22-5B1B-AE65-134A-DDFF90F38A49}"/>
              </a:ext>
            </a:extLst>
          </p:cNvPr>
          <p:cNvSpPr>
            <a:spLocks noGrp="1"/>
          </p:cNvSpPr>
          <p:nvPr>
            <p:ph idx="1"/>
          </p:nvPr>
        </p:nvSpPr>
        <p:spPr/>
        <p:txBody>
          <a:bodyPr/>
          <a:lstStyle/>
          <a:p>
            <a:r>
              <a:rPr lang="sv-SE" dirty="0"/>
              <a:t>Vår: Axelssons cup, 8-11 maj</a:t>
            </a:r>
          </a:p>
          <a:p>
            <a:r>
              <a:rPr lang="sv-SE" dirty="0"/>
              <a:t>Sommar?</a:t>
            </a:r>
          </a:p>
          <a:p>
            <a:r>
              <a:rPr lang="sv-SE" dirty="0"/>
              <a:t>Höst?</a:t>
            </a:r>
          </a:p>
          <a:p>
            <a:r>
              <a:rPr lang="sv-SE" dirty="0"/>
              <a:t>Olika alternativ på cuper</a:t>
            </a:r>
          </a:p>
          <a:p>
            <a:pPr lvl="1"/>
            <a:r>
              <a:rPr lang="sv-SE" dirty="0"/>
              <a:t>Nivå på cuper?</a:t>
            </a:r>
          </a:p>
          <a:p>
            <a:pPr lvl="1"/>
            <a:r>
              <a:rPr lang="sv-SE" dirty="0"/>
              <a:t>Slutspel/inte slutspel</a:t>
            </a:r>
          </a:p>
          <a:p>
            <a:pPr lvl="1"/>
            <a:r>
              <a:rPr lang="sv-SE" dirty="0"/>
              <a:t>7-7 cup, 9-9 cup</a:t>
            </a:r>
          </a:p>
          <a:p>
            <a:r>
              <a:rPr lang="sv-SE" dirty="0"/>
              <a:t>Långsiktigt mål cup?</a:t>
            </a:r>
          </a:p>
        </p:txBody>
      </p:sp>
      <p:pic>
        <p:nvPicPr>
          <p:cNvPr id="2050" name="Picture 2" descr="Örebrocupen">
            <a:extLst>
              <a:ext uri="{FF2B5EF4-FFF2-40B4-BE49-F238E27FC236}">
                <a16:creationId xmlns:a16="http://schemas.microsoft.com/office/drawing/2014/main" id="{3FCD2E83-06EC-DE16-35D5-8E2EA40C6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798" y="3172754"/>
            <a:ext cx="1236877" cy="12368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uxcuper">
            <a:extLst>
              <a:ext uri="{FF2B5EF4-FFF2-40B4-BE49-F238E27FC236}">
                <a16:creationId xmlns:a16="http://schemas.microsoft.com/office/drawing/2014/main" id="{6B1CCB19-1913-DC7B-3492-70EA54F49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1455" y="164806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bollsfesten">
            <a:extLst>
              <a:ext uri="{FF2B5EF4-FFF2-40B4-BE49-F238E27FC236}">
                <a16:creationId xmlns:a16="http://schemas.microsoft.com/office/drawing/2014/main" id="{32C9FCF6-3CA9-910B-5567-F8DC4B0A7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659" y="1690688"/>
            <a:ext cx="909153" cy="10909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vet Cup">
            <a:extLst>
              <a:ext uri="{FF2B5EF4-FFF2-40B4-BE49-F238E27FC236}">
                <a16:creationId xmlns:a16="http://schemas.microsoft.com/office/drawing/2014/main" id="{077566A1-A36E-8459-C514-6F294BAE4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053" y="1648068"/>
            <a:ext cx="1286117" cy="9633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nstenscupen">
            <a:extLst>
              <a:ext uri="{FF2B5EF4-FFF2-40B4-BE49-F238E27FC236}">
                <a16:creationId xmlns:a16="http://schemas.microsoft.com/office/drawing/2014/main" id="{6A942FF7-E01E-19B2-BBE7-D262099A4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5448" y="2846703"/>
            <a:ext cx="1236878" cy="12535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lect Cup">
            <a:extLst>
              <a:ext uri="{FF2B5EF4-FFF2-40B4-BE49-F238E27FC236}">
                <a16:creationId xmlns:a16="http://schemas.microsoft.com/office/drawing/2014/main" id="{D01231A1-6785-8B92-C07D-D3EE761754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9819" y="3926130"/>
            <a:ext cx="2000458" cy="12538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Åk till världens största turnering Gothia Cup">
            <a:extLst>
              <a:ext uri="{FF2B5EF4-FFF2-40B4-BE49-F238E27FC236}">
                <a16:creationId xmlns:a16="http://schemas.microsoft.com/office/drawing/2014/main" id="{F38DB462-B79D-387C-4A4B-08DF38399F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1976" y="5637536"/>
            <a:ext cx="1775485" cy="107885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kadevi Cup Fotboll – Fotbollscup Skövde 28/6 – 30/6 2024">
            <a:extLst>
              <a:ext uri="{FF2B5EF4-FFF2-40B4-BE49-F238E27FC236}">
                <a16:creationId xmlns:a16="http://schemas.microsoft.com/office/drawing/2014/main" id="{81E36BED-D031-3025-E50C-433C1DE2AF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9959" y="4337545"/>
            <a:ext cx="1207362" cy="144883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kara Sommarland Cup">
            <a:extLst>
              <a:ext uri="{FF2B5EF4-FFF2-40B4-BE49-F238E27FC236}">
                <a16:creationId xmlns:a16="http://schemas.microsoft.com/office/drawing/2014/main" id="{1514FF9C-716B-8637-2607-801CD7E27E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4378" y="2425804"/>
            <a:ext cx="1125726" cy="117689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ana Cup – Appar på Google Play">
            <a:extLst>
              <a:ext uri="{FF2B5EF4-FFF2-40B4-BE49-F238E27FC236}">
                <a16:creationId xmlns:a16="http://schemas.microsoft.com/office/drawing/2014/main" id="{DC56AB16-C0CD-B0C8-CA35-EADB617402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4377" y="5179938"/>
            <a:ext cx="1431010" cy="143101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McDonald's Cup Västerås">
            <a:extLst>
              <a:ext uri="{FF2B5EF4-FFF2-40B4-BE49-F238E27FC236}">
                <a16:creationId xmlns:a16="http://schemas.microsoft.com/office/drawing/2014/main" id="{67840CC6-1FD0-EF0E-5547-3A66F16957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2326" y="4800713"/>
            <a:ext cx="1546843" cy="154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01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5993</TotalTime>
  <Words>1440</Words>
  <Application>Microsoft Office PowerPoint</Application>
  <PresentationFormat>Bredbild</PresentationFormat>
  <Paragraphs>119</Paragraphs>
  <Slides>18</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Aptos</vt:lpstr>
      <vt:lpstr>Arial</vt:lpstr>
      <vt:lpstr>Calibri</vt:lpstr>
      <vt:lpstr>Calibri Light</vt:lpstr>
      <vt:lpstr>Office Theme</vt:lpstr>
      <vt:lpstr>Mariebergs IK F2012</vt:lpstr>
      <vt:lpstr>Dagens möte</vt:lpstr>
      <vt:lpstr>Ledare</vt:lpstr>
      <vt:lpstr>Spelare</vt:lpstr>
      <vt:lpstr>Träningar/matcher vinter 23/24 Från 1 nov</vt:lpstr>
      <vt:lpstr>Träningsnärvaro vs match</vt:lpstr>
      <vt:lpstr>Träningsstatistik, 1 nov-10 mars</vt:lpstr>
      <vt:lpstr>Utomhussäsongen 2024</vt:lpstr>
      <vt:lpstr>Cuper: vår, sommar, höst (slutspel, 9-9)</vt:lpstr>
      <vt:lpstr>Ekonomi, försäljningar och aktiviteter</vt:lpstr>
      <vt:lpstr>Ord från styrelsen </vt:lpstr>
      <vt:lpstr>Ekonomi från klubben</vt:lpstr>
      <vt:lpstr>Träningar utomhussäsongen</vt:lpstr>
      <vt:lpstr>Så många som möjligt, så länge som möjligt</vt:lpstr>
      <vt:lpstr>Samarbetsavtal</vt:lpstr>
      <vt:lpstr>PowerPoint-presentation</vt:lpstr>
      <vt:lpstr>Tack för att vi får låna era tjejer</vt:lpstr>
      <vt:lpstr>Frågor och funderingar?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Mariebergs IK F2012</dc:title>
  <dc:creator>Ingrid Ericson</dc:creator>
  <cp:lastModifiedBy>JOGSTEN Björn</cp:lastModifiedBy>
  <cp:revision>13</cp:revision>
  <dcterms:created xsi:type="dcterms:W3CDTF">2024-02-27T15:15:33Z</dcterms:created>
  <dcterms:modified xsi:type="dcterms:W3CDTF">2024-03-11T22:44:09Z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8464a9-bb80-47a6-8c9b-992123f2524e_Enabled">
    <vt:lpwstr>true</vt:lpwstr>
  </property>
  <property fmtid="{D5CDD505-2E9C-101B-9397-08002B2CF9AE}" pid="3" name="MSIP_Label_828464a9-bb80-47a6-8c9b-992123f2524e_SetDate">
    <vt:lpwstr>2024-03-11T17:43:26Z</vt:lpwstr>
  </property>
  <property fmtid="{D5CDD505-2E9C-101B-9397-08002B2CF9AE}" pid="4" name="MSIP_Label_828464a9-bb80-47a6-8c9b-992123f2524e_Method">
    <vt:lpwstr>Standard</vt:lpwstr>
  </property>
  <property fmtid="{D5CDD505-2E9C-101B-9397-08002B2CF9AE}" pid="5" name="MSIP_Label_828464a9-bb80-47a6-8c9b-992123f2524e_Name">
    <vt:lpwstr>C1 Internt bruk-Internal use</vt:lpwstr>
  </property>
  <property fmtid="{D5CDD505-2E9C-101B-9397-08002B2CF9AE}" pid="6" name="MSIP_Label_828464a9-bb80-47a6-8c9b-992123f2524e_SiteId">
    <vt:lpwstr>687bbaa1-7c7d-4e66-8aa1-4633a953046b</vt:lpwstr>
  </property>
  <property fmtid="{D5CDD505-2E9C-101B-9397-08002B2CF9AE}" pid="7" name="MSIP_Label_828464a9-bb80-47a6-8c9b-992123f2524e_ActionId">
    <vt:lpwstr>7fad0a4c-7d11-40d3-831b-c4ab90571f63</vt:lpwstr>
  </property>
  <property fmtid="{D5CDD505-2E9C-101B-9397-08002B2CF9AE}" pid="8" name="MSIP_Label_828464a9-bb80-47a6-8c9b-992123f2524e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C1 Internt bruk/Internal use</vt:lpwstr>
  </property>
</Properties>
</file>