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9" r:id="rId11"/>
    <p:sldId id="266" r:id="rId12"/>
    <p:sldId id="267"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gruiesku@forex.se" initials="s" lastIdx="1" clrIdx="0">
    <p:extLst>
      <p:ext uri="{19B8F6BF-5375-455C-9EA6-DF929625EA0E}">
        <p15:presenceInfo xmlns:p15="http://schemas.microsoft.com/office/powerpoint/2012/main" userId="S::silvia.gruiesku@forex.se::380980e2-e14e-40d3-80b2-73a4671ea4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1774" autoAdjust="0"/>
  </p:normalViewPr>
  <p:slideViewPr>
    <p:cSldViewPr snapToGrid="0">
      <p:cViewPr varScale="1">
        <p:scale>
          <a:sx n="106" d="100"/>
          <a:sy n="106" d="100"/>
        </p:scale>
        <p:origin x="558"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AEA59-703C-478D-9170-3C547347A2FC}" type="datetimeFigureOut">
              <a:rPr lang="sv-SE" smtClean="0"/>
              <a:t>2022-09-20</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200A8-E225-4666-A973-CD7B363D113C}" type="slidenum">
              <a:rPr lang="sv-SE" smtClean="0"/>
              <a:t>‹#›</a:t>
            </a:fld>
            <a:endParaRPr lang="sv-SE"/>
          </a:p>
        </p:txBody>
      </p:sp>
    </p:spTree>
    <p:extLst>
      <p:ext uri="{BB962C8B-B14F-4D97-AF65-F5344CB8AC3E}">
        <p14:creationId xmlns:p14="http://schemas.microsoft.com/office/powerpoint/2010/main" val="2749127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Format på loggan ska helst vara i PNG</a:t>
            </a:r>
          </a:p>
          <a:p>
            <a:r>
              <a:rPr lang="sv-SE" dirty="0"/>
              <a:t>Är loggan svår att ha transparant går det bra även som jpg eller </a:t>
            </a:r>
            <a:r>
              <a:rPr lang="sv-SE" dirty="0" err="1"/>
              <a:t>gif</a:t>
            </a:r>
            <a:r>
              <a:rPr lang="sv-SE" dirty="0"/>
              <a:t>.</a:t>
            </a:r>
          </a:p>
        </p:txBody>
      </p:sp>
      <p:sp>
        <p:nvSpPr>
          <p:cNvPr id="4" name="Slide Number Placeholder 3"/>
          <p:cNvSpPr>
            <a:spLocks noGrp="1"/>
          </p:cNvSpPr>
          <p:nvPr>
            <p:ph type="sldNum" sz="quarter" idx="5"/>
          </p:nvPr>
        </p:nvSpPr>
        <p:spPr/>
        <p:txBody>
          <a:bodyPr/>
          <a:lstStyle/>
          <a:p>
            <a:fld id="{CB4200A8-E225-4666-A973-CD7B363D113C}" type="slidenum">
              <a:rPr lang="sv-SE" smtClean="0"/>
              <a:t>10</a:t>
            </a:fld>
            <a:endParaRPr lang="sv-SE"/>
          </a:p>
        </p:txBody>
      </p:sp>
    </p:spTree>
    <p:extLst>
      <p:ext uri="{BB962C8B-B14F-4D97-AF65-F5344CB8AC3E}">
        <p14:creationId xmlns:p14="http://schemas.microsoft.com/office/powerpoint/2010/main" val="409828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1F21-D6EF-475F-BC92-BFDA65EC58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1EFC9389-A8F0-492D-959E-B3A4C9B50D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130CF895-317E-4BEA-A3C1-4728FD33D0AD}"/>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59CFF0C4-88FF-4B4C-A3A9-E3F72DF2DF07}"/>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26EDCF2-6D78-41FE-8ECA-4BAD3A8782C0}"/>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175904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1C343-5CD4-4AFA-870C-8B3600C9901D}"/>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19F2B369-113A-4F92-89E1-7277D20A1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8BFE8111-7560-4F39-9B43-33C7F634ED2A}"/>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4430B825-CC7B-498B-8194-8D3DDEC054B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C1203300-91C9-4FC3-8908-83E482B5A506}"/>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58114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B81CB8-DF36-4292-8CA1-B032DD1ADF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74B1D99F-ED3F-448B-A91F-25BF83941C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2421ECAA-C8AC-40BC-AB8E-2756B8EBAC46}"/>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50330D5B-79D1-4E90-A7B2-829C3675C01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7644AF0B-0FCB-4D2D-A437-F4BDAFAA86B8}"/>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312951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07E9-C28F-4F9E-A91D-AD77C18A61AC}"/>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8FF6B31-ECA9-475C-85C0-F1EC93CA9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7FEDE9B8-B373-4348-B4D0-0D6C67A437D7}"/>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EA28927F-B88A-4D70-BC1F-ACC8A066714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AC8F898E-9A03-4E76-B1E6-1E302E20B393}"/>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1365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7883-0CFA-485A-BA6A-21339425D0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4DF069BD-EBF8-43F6-8417-FD51E9DA5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A458F-2C0C-40D9-9087-25C7B80FBFBB}"/>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07221F5A-E467-46D7-A5F2-786A8DBFABF7}"/>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271BF296-90F5-484A-ACDE-7C1D96A10360}"/>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365685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1D98-EEA0-4502-A782-FAF2AAF5CF50}"/>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6E1480C-F770-457A-9C4F-BA88E7154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913F4F12-4ADC-43A6-84E3-67D2A8BC31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D53FE5BB-7385-45FD-98C6-31B23E89F8DB}"/>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6" name="Footer Placeholder 5">
            <a:extLst>
              <a:ext uri="{FF2B5EF4-FFF2-40B4-BE49-F238E27FC236}">
                <a16:creationId xmlns:a16="http://schemas.microsoft.com/office/drawing/2014/main" id="{D63F3F9A-E80B-45BA-8233-2DFB8736B97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0A76C3E-199A-4758-B785-E9D088A28EBC}"/>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272498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7AF3-A964-4F14-99AC-940FC912C573}"/>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8DCA8CF9-1CFF-4526-9175-8E0E2D9EF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7119A-3815-4DF8-A3E9-62564D4608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2F8BA59D-9F01-433E-8479-EF52F28A8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05BC1-AF6D-4FE8-BC16-2D43F1E31B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27EAE759-02E2-4DAE-9503-CE2AA644327E}"/>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8" name="Footer Placeholder 7">
            <a:extLst>
              <a:ext uri="{FF2B5EF4-FFF2-40B4-BE49-F238E27FC236}">
                <a16:creationId xmlns:a16="http://schemas.microsoft.com/office/drawing/2014/main" id="{4AD39A50-6668-4C03-A112-C9F6B9D6E635}"/>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F96327EA-BD39-4062-A6CC-9F716AA43152}"/>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372207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D193-D88F-4114-9071-6BBB8FCF989D}"/>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25356B38-95EC-4041-A57B-F21EF1F80382}"/>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4" name="Footer Placeholder 3">
            <a:extLst>
              <a:ext uri="{FF2B5EF4-FFF2-40B4-BE49-F238E27FC236}">
                <a16:creationId xmlns:a16="http://schemas.microsoft.com/office/drawing/2014/main" id="{312DE173-538A-4DBF-86AA-4CBEE826B9D3}"/>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39520399-30EC-45A5-BBAF-419B77AD5BB2}"/>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329002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86FEE-501E-4BA6-BDF3-AFD59F4E68C6}"/>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3" name="Footer Placeholder 2">
            <a:extLst>
              <a:ext uri="{FF2B5EF4-FFF2-40B4-BE49-F238E27FC236}">
                <a16:creationId xmlns:a16="http://schemas.microsoft.com/office/drawing/2014/main" id="{DDFB61CB-A561-4005-80B5-81423FD79474}"/>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9A9A01BF-CD84-4E7F-A7A7-FC0211B3FF71}"/>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193736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FC19-9144-48A8-A5C4-EDD6D96BB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C810BF5C-7C3A-4867-BD1C-39AD87D6E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7C419895-852B-48E5-A163-5568EE20D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0F3D5-4F52-490E-892E-21173E9E9875}"/>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6" name="Footer Placeholder 5">
            <a:extLst>
              <a:ext uri="{FF2B5EF4-FFF2-40B4-BE49-F238E27FC236}">
                <a16:creationId xmlns:a16="http://schemas.microsoft.com/office/drawing/2014/main" id="{8D6B524A-CD77-4AA3-9691-121E367986A5}"/>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3D5151F-6FE7-4109-B212-5BB2FD743807}"/>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2045726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1A8E-A348-4C87-BCFE-019F494DE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9AE69556-360B-40E7-A133-6C9E376F1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9D00D715-5CBC-457D-B407-8D5C9F4EF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C0FF5A-0DD1-4F37-BED9-8781CD1F5575}"/>
              </a:ext>
            </a:extLst>
          </p:cNvPr>
          <p:cNvSpPr>
            <a:spLocks noGrp="1"/>
          </p:cNvSpPr>
          <p:nvPr>
            <p:ph type="dt" sz="half" idx="10"/>
          </p:nvPr>
        </p:nvSpPr>
        <p:spPr/>
        <p:txBody>
          <a:bodyPr/>
          <a:lstStyle/>
          <a:p>
            <a:fld id="{B0662B88-5EDA-4657-9124-44044C15F8A3}" type="datetimeFigureOut">
              <a:rPr lang="sv-SE" smtClean="0"/>
              <a:t>2022-09-20</a:t>
            </a:fld>
            <a:endParaRPr lang="sv-SE"/>
          </a:p>
        </p:txBody>
      </p:sp>
      <p:sp>
        <p:nvSpPr>
          <p:cNvPr id="6" name="Footer Placeholder 5">
            <a:extLst>
              <a:ext uri="{FF2B5EF4-FFF2-40B4-BE49-F238E27FC236}">
                <a16:creationId xmlns:a16="http://schemas.microsoft.com/office/drawing/2014/main" id="{1E712F47-C55E-4BE7-B3B2-CA5967BDAC69}"/>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E1241A45-442F-472D-8025-83138B2A7C91}"/>
              </a:ext>
            </a:extLst>
          </p:cNvPr>
          <p:cNvSpPr>
            <a:spLocks noGrp="1"/>
          </p:cNvSpPr>
          <p:nvPr>
            <p:ph type="sldNum" sz="quarter" idx="12"/>
          </p:nvPr>
        </p:nvSpPr>
        <p:spPr/>
        <p:txBody>
          <a:bodyPr/>
          <a:lstStyle/>
          <a:p>
            <a:fld id="{7F822760-3CF5-4A80-AA85-36C0991DD21D}" type="slidenum">
              <a:rPr lang="sv-SE" smtClean="0"/>
              <a:t>‹#›</a:t>
            </a:fld>
            <a:endParaRPr lang="sv-SE"/>
          </a:p>
        </p:txBody>
      </p:sp>
    </p:spTree>
    <p:extLst>
      <p:ext uri="{BB962C8B-B14F-4D97-AF65-F5344CB8AC3E}">
        <p14:creationId xmlns:p14="http://schemas.microsoft.com/office/powerpoint/2010/main" val="1899888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B3069D-F59D-4C41-9665-83EA411D1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64BF8AD1-2E0A-4030-8C5E-BAD764A6E4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36F9DDA1-637E-4A56-AB50-CD8665B65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62B88-5EDA-4657-9124-44044C15F8A3}" type="datetimeFigureOut">
              <a:rPr lang="sv-SE" smtClean="0"/>
              <a:t>2022-09-20</a:t>
            </a:fld>
            <a:endParaRPr lang="sv-SE"/>
          </a:p>
        </p:txBody>
      </p:sp>
      <p:sp>
        <p:nvSpPr>
          <p:cNvPr id="5" name="Footer Placeholder 4">
            <a:extLst>
              <a:ext uri="{FF2B5EF4-FFF2-40B4-BE49-F238E27FC236}">
                <a16:creationId xmlns:a16="http://schemas.microsoft.com/office/drawing/2014/main" id="{EB2A5191-412F-4AD5-96EE-BD2CEA667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822E144C-D80A-4025-B228-94C3EEDA8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22760-3CF5-4A80-AA85-36C0991DD21D}" type="slidenum">
              <a:rPr lang="sv-SE" smtClean="0"/>
              <a:t>‹#›</a:t>
            </a:fld>
            <a:endParaRPr lang="sv-SE"/>
          </a:p>
        </p:txBody>
      </p:sp>
    </p:spTree>
    <p:extLst>
      <p:ext uri="{BB962C8B-B14F-4D97-AF65-F5344CB8AC3E}">
        <p14:creationId xmlns:p14="http://schemas.microsoft.com/office/powerpoint/2010/main" val="3962696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FCB0953A-5E94-41F2-A350-07F594A91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226" y="1371009"/>
            <a:ext cx="7869547" cy="3756245"/>
          </a:xfrm>
          <a:prstGeom prst="rect">
            <a:avLst/>
          </a:prstGeom>
          <a:effectLst>
            <a:innerShdw blurRad="63500" dist="50800" dir="5400000">
              <a:prstClr val="black">
                <a:alpha val="50000"/>
              </a:prstClr>
            </a:innerShdw>
          </a:effectLst>
        </p:spPr>
      </p:pic>
      <p:sp>
        <p:nvSpPr>
          <p:cNvPr id="6" name="TextBox 5">
            <a:extLst>
              <a:ext uri="{FF2B5EF4-FFF2-40B4-BE49-F238E27FC236}">
                <a16:creationId xmlns:a16="http://schemas.microsoft.com/office/drawing/2014/main" id="{85CAA29C-D436-43D4-821C-70C74F46A55C}"/>
              </a:ext>
            </a:extLst>
          </p:cNvPr>
          <p:cNvSpPr txBox="1"/>
          <p:nvPr/>
        </p:nvSpPr>
        <p:spPr>
          <a:xfrm>
            <a:off x="250429" y="5796555"/>
            <a:ext cx="8168128" cy="892552"/>
          </a:xfrm>
          <a:prstGeom prst="rect">
            <a:avLst/>
          </a:prstGeom>
          <a:noFill/>
          <a:effectLst>
            <a:innerShdw blurRad="63500" dist="50800" dir="18900000">
              <a:prstClr val="black">
                <a:alpha val="50000"/>
              </a:prstClr>
            </a:innerShdw>
          </a:effectLst>
        </p:spPr>
        <p:txBody>
          <a:bodyPr wrap="square" rtlCol="0">
            <a:spAutoFit/>
          </a:bodyPr>
          <a:lstStyle/>
          <a:p>
            <a:r>
              <a:rPr lang="sv-SE" sz="2800" dirty="0">
                <a:solidFill>
                  <a:schemeClr val="bg1"/>
                </a:solidFill>
              </a:rPr>
              <a:t>PARTNER MÖLNDAL HOCKEY</a:t>
            </a:r>
          </a:p>
          <a:p>
            <a:r>
              <a:rPr lang="sv-SE" sz="2400" dirty="0" smtClean="0">
                <a:solidFill>
                  <a:schemeClr val="bg1"/>
                </a:solidFill>
              </a:rPr>
              <a:t>2022/2023</a:t>
            </a:r>
            <a:endParaRPr lang="sv-SE" sz="2400" dirty="0">
              <a:solidFill>
                <a:schemeClr val="bg1"/>
              </a:solidFill>
            </a:endParaRPr>
          </a:p>
        </p:txBody>
      </p:sp>
    </p:spTree>
    <p:extLst>
      <p:ext uri="{BB962C8B-B14F-4D97-AF65-F5344CB8AC3E}">
        <p14:creationId xmlns:p14="http://schemas.microsoft.com/office/powerpoint/2010/main" val="4181480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grpSp>
        <p:nvGrpSpPr>
          <p:cNvPr id="13" name="Group 12">
            <a:extLst>
              <a:ext uri="{FF2B5EF4-FFF2-40B4-BE49-F238E27FC236}">
                <a16:creationId xmlns:a16="http://schemas.microsoft.com/office/drawing/2014/main" id="{01CC2039-7441-4BB4-8BD0-316A27E596C1}"/>
              </a:ext>
            </a:extLst>
          </p:cNvPr>
          <p:cNvGrpSpPr/>
          <p:nvPr/>
        </p:nvGrpSpPr>
        <p:grpSpPr>
          <a:xfrm>
            <a:off x="2925" y="3487704"/>
            <a:ext cx="4018877" cy="3370296"/>
            <a:chOff x="2925" y="3487704"/>
            <a:chExt cx="4018877" cy="3370296"/>
          </a:xfrm>
        </p:grpSpPr>
        <p:sp>
          <p:nvSpPr>
            <p:cNvPr id="53" name="Rectangle 52">
              <a:extLst>
                <a:ext uri="{FF2B5EF4-FFF2-40B4-BE49-F238E27FC236}">
                  <a16:creationId xmlns:a16="http://schemas.microsoft.com/office/drawing/2014/main" id="{17F52FA5-A53B-4CCC-BFD3-1A2487E42764}"/>
                </a:ext>
              </a:extLst>
            </p:cNvPr>
            <p:cNvSpPr/>
            <p:nvPr/>
          </p:nvSpPr>
          <p:spPr>
            <a:xfrm>
              <a:off x="2925" y="3487704"/>
              <a:ext cx="4018877" cy="3370296"/>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1" name="Rectangle 40">
              <a:extLst>
                <a:ext uri="{FF2B5EF4-FFF2-40B4-BE49-F238E27FC236}">
                  <a16:creationId xmlns:a16="http://schemas.microsoft.com/office/drawing/2014/main" id="{C0185669-9D1E-4AEB-8AEC-BF1323C3CF88}"/>
                </a:ext>
              </a:extLst>
            </p:cNvPr>
            <p:cNvSpPr/>
            <p:nvPr/>
          </p:nvSpPr>
          <p:spPr>
            <a:xfrm>
              <a:off x="422644" y="4315098"/>
              <a:ext cx="3086191" cy="1384995"/>
            </a:xfrm>
            <a:prstGeom prst="rect">
              <a:avLst/>
            </a:prstGeom>
          </p:spPr>
          <p:txBody>
            <a:bodyPr wrap="square">
              <a:spAutoFit/>
            </a:bodyPr>
            <a:lstStyle/>
            <a:p>
              <a:pPr algn="ctr"/>
              <a:r>
                <a:rPr lang="sv-SE" sz="1400" dirty="0">
                  <a:solidFill>
                    <a:schemeClr val="bg1"/>
                  </a:solidFill>
                </a:rPr>
                <a:t>SOM MATCHSPONSOR får ni</a:t>
              </a:r>
            </a:p>
            <a:p>
              <a:pPr algn="ctr"/>
              <a:r>
                <a:rPr lang="sv-SE" sz="1400" dirty="0">
                  <a:solidFill>
                    <a:schemeClr val="bg1"/>
                  </a:solidFill>
                </a:rPr>
                <a:t>Mycket exponering i våra sociala medier </a:t>
              </a:r>
              <a:r>
                <a:rPr lang="sv-SE" sz="1400" dirty="0" err="1">
                  <a:solidFill>
                    <a:schemeClr val="bg1"/>
                  </a:solidFill>
                </a:rPr>
                <a:t>Instagram</a:t>
              </a:r>
              <a:r>
                <a:rPr lang="sv-SE" sz="1400" dirty="0">
                  <a:solidFill>
                    <a:schemeClr val="bg1"/>
                  </a:solidFill>
                </a:rPr>
                <a:t> och </a:t>
              </a:r>
              <a:r>
                <a:rPr lang="sv-SE" sz="1400" dirty="0" err="1">
                  <a:solidFill>
                    <a:schemeClr val="bg1"/>
                  </a:solidFill>
                </a:rPr>
                <a:t>StayLive</a:t>
              </a:r>
              <a:r>
                <a:rPr lang="sv-SE" sz="1400" dirty="0">
                  <a:solidFill>
                    <a:schemeClr val="bg1"/>
                  </a:solidFill>
                </a:rPr>
                <a:t> (där matchen </a:t>
              </a:r>
              <a:r>
                <a:rPr lang="sv-SE" sz="1400" dirty="0" err="1">
                  <a:solidFill>
                    <a:schemeClr val="bg1"/>
                  </a:solidFill>
                </a:rPr>
                <a:t>livestreamas</a:t>
              </a:r>
              <a:r>
                <a:rPr lang="sv-SE" sz="1400" dirty="0">
                  <a:solidFill>
                    <a:schemeClr val="bg1"/>
                  </a:solidFill>
                </a:rPr>
                <a:t>). </a:t>
              </a:r>
            </a:p>
            <a:p>
              <a:pPr algn="ctr"/>
              <a:r>
                <a:rPr lang="sv-SE" sz="1400" dirty="0">
                  <a:solidFill>
                    <a:schemeClr val="bg1"/>
                  </a:solidFill>
                </a:rPr>
                <a:t>Vår matchspeaker nämner även företaget under matchens gång. </a:t>
              </a:r>
            </a:p>
          </p:txBody>
        </p:sp>
        <p:sp>
          <p:nvSpPr>
            <p:cNvPr id="65" name="Rectangle 64">
              <a:extLst>
                <a:ext uri="{FF2B5EF4-FFF2-40B4-BE49-F238E27FC236}">
                  <a16:creationId xmlns:a16="http://schemas.microsoft.com/office/drawing/2014/main" id="{F5F80746-5F9C-4B5E-8EF2-3142B1CD016B}"/>
                </a:ext>
              </a:extLst>
            </p:cNvPr>
            <p:cNvSpPr/>
            <p:nvPr/>
          </p:nvSpPr>
          <p:spPr>
            <a:xfrm>
              <a:off x="672094" y="3784100"/>
              <a:ext cx="2680542" cy="523220"/>
            </a:xfrm>
            <a:prstGeom prst="rect">
              <a:avLst/>
            </a:prstGeom>
          </p:spPr>
          <p:txBody>
            <a:bodyPr wrap="none">
              <a:spAutoFit/>
            </a:bodyPr>
            <a:lstStyle/>
            <a:p>
              <a:pPr algn="ctr"/>
              <a:r>
                <a:rPr lang="sv-SE" sz="2800" dirty="0">
                  <a:solidFill>
                    <a:schemeClr val="bg1"/>
                  </a:solidFill>
                </a:rPr>
                <a:t>SOCIALA MEDIER</a:t>
              </a:r>
            </a:p>
          </p:txBody>
        </p:sp>
      </p:grpSp>
      <p:grpSp>
        <p:nvGrpSpPr>
          <p:cNvPr id="12" name="Group 11">
            <a:extLst>
              <a:ext uri="{FF2B5EF4-FFF2-40B4-BE49-F238E27FC236}">
                <a16:creationId xmlns:a16="http://schemas.microsoft.com/office/drawing/2014/main" id="{50620289-19E8-4A0D-8D79-2C007014F2DB}"/>
              </a:ext>
            </a:extLst>
          </p:cNvPr>
          <p:cNvGrpSpPr/>
          <p:nvPr/>
        </p:nvGrpSpPr>
        <p:grpSpPr>
          <a:xfrm>
            <a:off x="-3675" y="-1"/>
            <a:ext cx="4032351" cy="3420805"/>
            <a:chOff x="-3675" y="-1"/>
            <a:chExt cx="4032351" cy="3420805"/>
          </a:xfrm>
        </p:grpSpPr>
        <p:sp>
          <p:nvSpPr>
            <p:cNvPr id="64" name="Rectangle 63">
              <a:extLst>
                <a:ext uri="{FF2B5EF4-FFF2-40B4-BE49-F238E27FC236}">
                  <a16:creationId xmlns:a16="http://schemas.microsoft.com/office/drawing/2014/main" id="{49F50B4A-4108-41DA-95A3-3440F4AA21FE}"/>
                </a:ext>
              </a:extLst>
            </p:cNvPr>
            <p:cNvSpPr/>
            <p:nvPr/>
          </p:nvSpPr>
          <p:spPr>
            <a:xfrm>
              <a:off x="-3675" y="-1"/>
              <a:ext cx="4032351" cy="3420805"/>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TextBox 31">
              <a:extLst>
                <a:ext uri="{FF2B5EF4-FFF2-40B4-BE49-F238E27FC236}">
                  <a16:creationId xmlns:a16="http://schemas.microsoft.com/office/drawing/2014/main" id="{CE27542C-E6AC-4726-9217-26FD56A94516}"/>
                </a:ext>
              </a:extLst>
            </p:cNvPr>
            <p:cNvSpPr txBox="1"/>
            <p:nvPr/>
          </p:nvSpPr>
          <p:spPr>
            <a:xfrm>
              <a:off x="297257" y="443520"/>
              <a:ext cx="3380704" cy="584775"/>
            </a:xfrm>
            <a:prstGeom prst="rect">
              <a:avLst/>
            </a:prstGeom>
            <a:noFill/>
          </p:spPr>
          <p:txBody>
            <a:bodyPr wrap="square" rtlCol="0">
              <a:spAutoFit/>
            </a:bodyPr>
            <a:lstStyle/>
            <a:p>
              <a:pPr algn="ctr"/>
              <a:r>
                <a:rPr lang="sv-SE" sz="3200" b="1" dirty="0">
                  <a:solidFill>
                    <a:schemeClr val="bg1"/>
                  </a:solidFill>
                </a:rPr>
                <a:t>MATCHSPONSOR</a:t>
              </a:r>
              <a:endParaRPr lang="sv-SE" sz="3200" dirty="0">
                <a:solidFill>
                  <a:schemeClr val="bg1"/>
                </a:solidFill>
              </a:endParaRPr>
            </a:p>
          </p:txBody>
        </p:sp>
        <p:sp>
          <p:nvSpPr>
            <p:cNvPr id="45" name="Rectangle 44">
              <a:extLst>
                <a:ext uri="{FF2B5EF4-FFF2-40B4-BE49-F238E27FC236}">
                  <a16:creationId xmlns:a16="http://schemas.microsoft.com/office/drawing/2014/main" id="{9C8202F4-D3D2-4DEB-9D45-C1495939A0C7}"/>
                </a:ext>
              </a:extLst>
            </p:cNvPr>
            <p:cNvSpPr/>
            <p:nvPr/>
          </p:nvSpPr>
          <p:spPr>
            <a:xfrm>
              <a:off x="1475657" y="1049029"/>
              <a:ext cx="906151" cy="338554"/>
            </a:xfrm>
            <a:prstGeom prst="rect">
              <a:avLst/>
            </a:prstGeom>
          </p:spPr>
          <p:txBody>
            <a:bodyPr wrap="square">
              <a:spAutoFit/>
            </a:bodyPr>
            <a:lstStyle/>
            <a:p>
              <a:pPr algn="ctr"/>
              <a:r>
                <a:rPr lang="sv-SE" sz="1600" dirty="0">
                  <a:solidFill>
                    <a:schemeClr val="bg1"/>
                  </a:solidFill>
                </a:rPr>
                <a:t>A-LAG</a:t>
              </a:r>
            </a:p>
          </p:txBody>
        </p:sp>
        <p:pic>
          <p:nvPicPr>
            <p:cNvPr id="76" name="Picture 75" descr="A picture containing drawing&#10;&#10;Description automatically generated">
              <a:extLst>
                <a:ext uri="{FF2B5EF4-FFF2-40B4-BE49-F238E27FC236}">
                  <a16:creationId xmlns:a16="http://schemas.microsoft.com/office/drawing/2014/main" id="{1575EC26-4F56-47E6-880E-DA94C0ABA6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8603" y="1594927"/>
              <a:ext cx="2135657" cy="1019379"/>
            </a:xfrm>
            <a:prstGeom prst="rect">
              <a:avLst/>
            </a:prstGeom>
          </p:spPr>
        </p:pic>
      </p:grpSp>
      <p:grpSp>
        <p:nvGrpSpPr>
          <p:cNvPr id="33" name="Group 32">
            <a:extLst>
              <a:ext uri="{FF2B5EF4-FFF2-40B4-BE49-F238E27FC236}">
                <a16:creationId xmlns:a16="http://schemas.microsoft.com/office/drawing/2014/main" id="{36E13C43-839A-4BD9-A071-02002A95F24D}"/>
              </a:ext>
            </a:extLst>
          </p:cNvPr>
          <p:cNvGrpSpPr/>
          <p:nvPr/>
        </p:nvGrpSpPr>
        <p:grpSpPr>
          <a:xfrm>
            <a:off x="8173123" y="3487704"/>
            <a:ext cx="4018877" cy="3370296"/>
            <a:chOff x="8173123" y="3487704"/>
            <a:chExt cx="4018877" cy="3370296"/>
          </a:xfrm>
        </p:grpSpPr>
        <p:grpSp>
          <p:nvGrpSpPr>
            <p:cNvPr id="78" name="Group 77">
              <a:extLst>
                <a:ext uri="{FF2B5EF4-FFF2-40B4-BE49-F238E27FC236}">
                  <a16:creationId xmlns:a16="http://schemas.microsoft.com/office/drawing/2014/main" id="{1AE7CB2A-1124-49EE-B1B5-012CBD7422B9}"/>
                </a:ext>
              </a:extLst>
            </p:cNvPr>
            <p:cNvGrpSpPr/>
            <p:nvPr/>
          </p:nvGrpSpPr>
          <p:grpSpPr>
            <a:xfrm>
              <a:off x="8173123" y="3487704"/>
              <a:ext cx="4018877" cy="3370296"/>
              <a:chOff x="2925" y="3487704"/>
              <a:chExt cx="4018877" cy="3370296"/>
            </a:xfrm>
          </p:grpSpPr>
          <p:sp>
            <p:nvSpPr>
              <p:cNvPr id="79" name="Rectangle 78">
                <a:extLst>
                  <a:ext uri="{FF2B5EF4-FFF2-40B4-BE49-F238E27FC236}">
                    <a16:creationId xmlns:a16="http://schemas.microsoft.com/office/drawing/2014/main" id="{C6EF9EC6-DB12-4827-8FFD-51EBFC486371}"/>
                  </a:ext>
                </a:extLst>
              </p:cNvPr>
              <p:cNvSpPr/>
              <p:nvPr/>
            </p:nvSpPr>
            <p:spPr>
              <a:xfrm>
                <a:off x="2925" y="3487704"/>
                <a:ext cx="4018877" cy="3370296"/>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6" name="Rectangle 85">
                <a:extLst>
                  <a:ext uri="{FF2B5EF4-FFF2-40B4-BE49-F238E27FC236}">
                    <a16:creationId xmlns:a16="http://schemas.microsoft.com/office/drawing/2014/main" id="{CF681F57-83EC-45C1-9C71-8F0BD9F5D45B}"/>
                  </a:ext>
                </a:extLst>
              </p:cNvPr>
              <p:cNvSpPr/>
              <p:nvPr/>
            </p:nvSpPr>
            <p:spPr>
              <a:xfrm>
                <a:off x="1213256" y="4157693"/>
                <a:ext cx="1590308" cy="523220"/>
              </a:xfrm>
              <a:prstGeom prst="rect">
                <a:avLst/>
              </a:prstGeom>
            </p:spPr>
            <p:txBody>
              <a:bodyPr wrap="none">
                <a:spAutoFit/>
              </a:bodyPr>
              <a:lstStyle/>
              <a:p>
                <a:pPr algn="ctr"/>
                <a:r>
                  <a:rPr lang="sv-SE" sz="2800" dirty="0">
                    <a:solidFill>
                      <a:schemeClr val="bg1"/>
                    </a:solidFill>
                  </a:rPr>
                  <a:t>KOSTNAD</a:t>
                </a:r>
              </a:p>
            </p:txBody>
          </p:sp>
        </p:grpSp>
        <p:sp>
          <p:nvSpPr>
            <p:cNvPr id="66" name="Rectangle 65">
              <a:extLst>
                <a:ext uri="{FF2B5EF4-FFF2-40B4-BE49-F238E27FC236}">
                  <a16:creationId xmlns:a16="http://schemas.microsoft.com/office/drawing/2014/main" id="{BFF93FDE-9B68-49B6-80ED-889942469812}"/>
                </a:ext>
              </a:extLst>
            </p:cNvPr>
            <p:cNvSpPr/>
            <p:nvPr/>
          </p:nvSpPr>
          <p:spPr>
            <a:xfrm>
              <a:off x="8721895" y="4788131"/>
              <a:ext cx="2913425" cy="1446550"/>
            </a:xfrm>
            <a:prstGeom prst="rect">
              <a:avLst/>
            </a:prstGeom>
          </p:spPr>
          <p:txBody>
            <a:bodyPr wrap="none">
              <a:spAutoFit/>
            </a:bodyPr>
            <a:lstStyle/>
            <a:p>
              <a:pPr algn="ctr"/>
              <a:r>
                <a:rPr lang="sv-SE" sz="4400" b="1" dirty="0">
                  <a:solidFill>
                    <a:schemeClr val="bg1"/>
                  </a:solidFill>
                </a:rPr>
                <a:t>1 000 </a:t>
              </a:r>
            </a:p>
            <a:p>
              <a:pPr algn="ctr"/>
              <a:r>
                <a:rPr lang="sv-SE" sz="4400" dirty="0">
                  <a:solidFill>
                    <a:schemeClr val="bg1"/>
                  </a:solidFill>
                </a:rPr>
                <a:t>SEK/MATCH</a:t>
              </a:r>
            </a:p>
          </p:txBody>
        </p:sp>
      </p:grpSp>
      <p:sp>
        <p:nvSpPr>
          <p:cNvPr id="34" name="Rectangle 33">
            <a:extLst>
              <a:ext uri="{FF2B5EF4-FFF2-40B4-BE49-F238E27FC236}">
                <a16:creationId xmlns:a16="http://schemas.microsoft.com/office/drawing/2014/main" id="{2D640CE6-B5A3-40FD-A001-EEF42D5AECBC}"/>
              </a:ext>
            </a:extLst>
          </p:cNvPr>
          <p:cNvSpPr/>
          <p:nvPr/>
        </p:nvSpPr>
        <p:spPr>
          <a:xfrm>
            <a:off x="1340984" y="5624305"/>
            <a:ext cx="1249509" cy="369332"/>
          </a:xfrm>
          <a:prstGeom prst="rect">
            <a:avLst/>
          </a:prstGeom>
        </p:spPr>
        <p:txBody>
          <a:bodyPr wrap="none">
            <a:spAutoFit/>
          </a:bodyPr>
          <a:lstStyle/>
          <a:p>
            <a:r>
              <a:rPr lang="sv-SE" dirty="0">
                <a:solidFill>
                  <a:schemeClr val="bg1"/>
                </a:solidFill>
              </a:rPr>
              <a:t>MERVÄRDE</a:t>
            </a:r>
            <a:endParaRPr lang="sv-SE" dirty="0"/>
          </a:p>
        </p:txBody>
      </p:sp>
      <p:sp>
        <p:nvSpPr>
          <p:cNvPr id="36" name="Rectangle 35">
            <a:extLst>
              <a:ext uri="{FF2B5EF4-FFF2-40B4-BE49-F238E27FC236}">
                <a16:creationId xmlns:a16="http://schemas.microsoft.com/office/drawing/2014/main" id="{AFDF6CCB-81D1-445D-94A0-72369DF66C63}"/>
              </a:ext>
            </a:extLst>
          </p:cNvPr>
          <p:cNvSpPr/>
          <p:nvPr/>
        </p:nvSpPr>
        <p:spPr>
          <a:xfrm>
            <a:off x="4074046" y="2579759"/>
            <a:ext cx="4026783" cy="848821"/>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a:extLst>
              <a:ext uri="{FF2B5EF4-FFF2-40B4-BE49-F238E27FC236}">
                <a16:creationId xmlns:a16="http://schemas.microsoft.com/office/drawing/2014/main" id="{117D5F10-A950-425E-9355-25866DED0898}"/>
              </a:ext>
            </a:extLst>
          </p:cNvPr>
          <p:cNvSpPr/>
          <p:nvPr/>
        </p:nvSpPr>
        <p:spPr>
          <a:xfrm>
            <a:off x="4310903" y="319438"/>
            <a:ext cx="3761810" cy="646331"/>
          </a:xfrm>
          <a:prstGeom prst="rect">
            <a:avLst/>
          </a:prstGeom>
        </p:spPr>
        <p:txBody>
          <a:bodyPr wrap="square">
            <a:spAutoFit/>
          </a:bodyPr>
          <a:lstStyle/>
          <a:p>
            <a:pPr algn="ctr"/>
            <a:r>
              <a:rPr lang="sv-SE" sz="1200" i="1" dirty="0">
                <a:effectLst>
                  <a:outerShdw blurRad="38100" dist="38100" dir="2700000" algn="tl">
                    <a:srgbClr val="000000">
                      <a:alpha val="43137"/>
                    </a:srgbClr>
                  </a:outerShdw>
                </a:effectLst>
              </a:rPr>
              <a:t>Som företagare har ni tillgång till en mängd attraktiva exponeringsytor som skapar mycket goda förutsättningar till ett stort uppmärksamhetsvärde. </a:t>
            </a:r>
          </a:p>
        </p:txBody>
      </p:sp>
      <p:sp>
        <p:nvSpPr>
          <p:cNvPr id="2" name="AutoShape 2">
            <a:extLst>
              <a:ext uri="{FF2B5EF4-FFF2-40B4-BE49-F238E27FC236}">
                <a16:creationId xmlns:a16="http://schemas.microsoft.com/office/drawing/2014/main" id="{63884FEB-73C5-4513-BD1E-5878111771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TextBox 10">
            <a:extLst>
              <a:ext uri="{FF2B5EF4-FFF2-40B4-BE49-F238E27FC236}">
                <a16:creationId xmlns:a16="http://schemas.microsoft.com/office/drawing/2014/main" id="{A2EF42FE-A3FC-47ED-A582-BE1AE5464DB4}"/>
              </a:ext>
            </a:extLst>
          </p:cNvPr>
          <p:cNvSpPr txBox="1"/>
          <p:nvPr/>
        </p:nvSpPr>
        <p:spPr>
          <a:xfrm>
            <a:off x="9675385" y="0"/>
            <a:ext cx="1006443" cy="338554"/>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sv-SE" sz="1600" dirty="0" err="1"/>
              <a:t>StayLive</a:t>
            </a:r>
            <a:endParaRPr lang="sv-SE" sz="1600" dirty="0"/>
          </a:p>
        </p:txBody>
      </p:sp>
      <p:sp>
        <p:nvSpPr>
          <p:cNvPr id="14" name="TextBox 13">
            <a:extLst>
              <a:ext uri="{FF2B5EF4-FFF2-40B4-BE49-F238E27FC236}">
                <a16:creationId xmlns:a16="http://schemas.microsoft.com/office/drawing/2014/main" id="{09ADD7C4-A75F-45D3-88E1-BE178D1CA2B1}"/>
              </a:ext>
            </a:extLst>
          </p:cNvPr>
          <p:cNvSpPr txBox="1"/>
          <p:nvPr/>
        </p:nvSpPr>
        <p:spPr>
          <a:xfrm>
            <a:off x="5657183" y="1072168"/>
            <a:ext cx="1006443" cy="338554"/>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sv-SE" sz="1600" dirty="0" err="1"/>
              <a:t>Instagram</a:t>
            </a:r>
            <a:endParaRPr lang="sv-SE" sz="1600" dirty="0"/>
          </a:p>
        </p:txBody>
      </p:sp>
      <p:pic>
        <p:nvPicPr>
          <p:cNvPr id="4" name="Picture 3">
            <a:extLst>
              <a:ext uri="{FF2B5EF4-FFF2-40B4-BE49-F238E27FC236}">
                <a16:creationId xmlns:a16="http://schemas.microsoft.com/office/drawing/2014/main" id="{E90BF897-4E64-47DB-9274-9A9D7CC9328D}"/>
              </a:ext>
            </a:extLst>
          </p:cNvPr>
          <p:cNvPicPr>
            <a:picLocks noChangeAspect="1"/>
          </p:cNvPicPr>
          <p:nvPr/>
        </p:nvPicPr>
        <p:blipFill>
          <a:blip r:embed="rId4"/>
          <a:stretch>
            <a:fillRect/>
          </a:stretch>
        </p:blipFill>
        <p:spPr>
          <a:xfrm>
            <a:off x="8114277" y="388936"/>
            <a:ext cx="4077723" cy="2757569"/>
          </a:xfrm>
          <a:prstGeom prst="rect">
            <a:avLst/>
          </a:prstGeom>
        </p:spPr>
      </p:pic>
      <p:pic>
        <p:nvPicPr>
          <p:cNvPr id="6" name="Picture 5">
            <a:extLst>
              <a:ext uri="{FF2B5EF4-FFF2-40B4-BE49-F238E27FC236}">
                <a16:creationId xmlns:a16="http://schemas.microsoft.com/office/drawing/2014/main" id="{645BF8A8-CBF9-4979-B9CE-4657311D59CA}"/>
              </a:ext>
            </a:extLst>
          </p:cNvPr>
          <p:cNvPicPr>
            <a:picLocks noChangeAspect="1"/>
          </p:cNvPicPr>
          <p:nvPr/>
        </p:nvPicPr>
        <p:blipFill>
          <a:blip r:embed="rId5"/>
          <a:stretch>
            <a:fillRect/>
          </a:stretch>
        </p:blipFill>
        <p:spPr>
          <a:xfrm>
            <a:off x="4163787" y="1661097"/>
            <a:ext cx="3815379" cy="4769225"/>
          </a:xfrm>
          <a:prstGeom prst="rect">
            <a:avLst/>
          </a:prstGeom>
        </p:spPr>
      </p:pic>
    </p:spTree>
    <p:extLst>
      <p:ext uri="{BB962C8B-B14F-4D97-AF65-F5344CB8AC3E}">
        <p14:creationId xmlns:p14="http://schemas.microsoft.com/office/powerpoint/2010/main" val="233697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B0A01594-9258-425F-8DEE-278840FF860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4A156F-A7AC-4B14-9E0C-69356FD4CE84}"/>
              </a:ext>
            </a:extLst>
          </p:cNvPr>
          <p:cNvSpPr txBox="1"/>
          <p:nvPr/>
        </p:nvSpPr>
        <p:spPr>
          <a:xfrm>
            <a:off x="3183714" y="360946"/>
            <a:ext cx="5824572" cy="707886"/>
          </a:xfrm>
          <a:prstGeom prst="rect">
            <a:avLst/>
          </a:prstGeom>
          <a:noFill/>
        </p:spPr>
        <p:txBody>
          <a:bodyPr wrap="square" rtlCol="0">
            <a:spAutoFit/>
          </a:bodyPr>
          <a:lstStyle/>
          <a:p>
            <a:pPr algn="ctr"/>
            <a:r>
              <a:rPr lang="sv-SE" sz="4000" b="1" dirty="0">
                <a:solidFill>
                  <a:schemeClr val="bg1"/>
                </a:solidFill>
              </a:rPr>
              <a:t>ÖVRIG SPONSRING</a:t>
            </a:r>
            <a:endParaRPr lang="sv-SE" sz="4000" dirty="0">
              <a:solidFill>
                <a:schemeClr val="bg1"/>
              </a:solidFill>
            </a:endParaRPr>
          </a:p>
        </p:txBody>
      </p:sp>
      <p:sp>
        <p:nvSpPr>
          <p:cNvPr id="7" name="Rectangle 6">
            <a:extLst>
              <a:ext uri="{FF2B5EF4-FFF2-40B4-BE49-F238E27FC236}">
                <a16:creationId xmlns:a16="http://schemas.microsoft.com/office/drawing/2014/main" id="{0D0F4208-3655-4625-95AE-CE871D0CFA12}"/>
              </a:ext>
            </a:extLst>
          </p:cNvPr>
          <p:cNvSpPr/>
          <p:nvPr/>
        </p:nvSpPr>
        <p:spPr>
          <a:xfrm>
            <a:off x="2250869" y="2505670"/>
            <a:ext cx="9941131" cy="1200329"/>
          </a:xfrm>
          <a:prstGeom prst="rect">
            <a:avLst/>
          </a:prstGeom>
        </p:spPr>
        <p:txBody>
          <a:bodyPr wrap="square">
            <a:spAutoFit/>
          </a:bodyPr>
          <a:lstStyle/>
          <a:p>
            <a:pPr marL="285750" indent="-285750">
              <a:buFont typeface="Arial" panose="020B0604020202020204" pitchFamily="34" charset="0"/>
              <a:buChar char="•"/>
            </a:pPr>
            <a:r>
              <a:rPr lang="sv-SE" sz="2400" dirty="0">
                <a:solidFill>
                  <a:schemeClr val="bg1"/>
                </a:solidFill>
              </a:rPr>
              <a:t>Profilkläder</a:t>
            </a:r>
          </a:p>
          <a:p>
            <a:pPr marL="285750" indent="-285750">
              <a:buFont typeface="Arial" panose="020B0604020202020204" pitchFamily="34" charset="0"/>
              <a:buChar char="•"/>
            </a:pPr>
            <a:endParaRPr lang="sv-SE" sz="2400" dirty="0">
              <a:solidFill>
                <a:schemeClr val="bg1"/>
              </a:solidFill>
            </a:endParaRPr>
          </a:p>
          <a:p>
            <a:pPr marL="285750" indent="-285750">
              <a:buFont typeface="Arial" panose="020B0604020202020204" pitchFamily="34" charset="0"/>
              <a:buChar char="•"/>
            </a:pPr>
            <a:r>
              <a:rPr lang="nn-NO" sz="2400" dirty="0">
                <a:solidFill>
                  <a:schemeClr val="bg1"/>
                </a:solidFill>
              </a:rPr>
              <a:t>Materialsponsring A-lag - skylt i hallen</a:t>
            </a:r>
            <a:endParaRPr lang="sv-SE" sz="2400" dirty="0">
              <a:solidFill>
                <a:schemeClr val="bg1"/>
              </a:solidFill>
              <a:latin typeface="Calibri" panose="020F0502020204030204" pitchFamily="34" charset="0"/>
            </a:endParaRPr>
          </a:p>
        </p:txBody>
      </p:sp>
      <p:pic>
        <p:nvPicPr>
          <p:cNvPr id="18" name="Picture 17" descr="A picture containing drawing&#10;&#10;Description automatically generated">
            <a:extLst>
              <a:ext uri="{FF2B5EF4-FFF2-40B4-BE49-F238E27FC236}">
                <a16:creationId xmlns:a16="http://schemas.microsoft.com/office/drawing/2014/main" id="{1B0D860C-3FDD-4D1C-A834-C7010ABA38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8944" y="6143112"/>
            <a:ext cx="1277260" cy="609654"/>
          </a:xfrm>
          <a:prstGeom prst="rect">
            <a:avLst/>
          </a:prstGeom>
        </p:spPr>
      </p:pic>
    </p:spTree>
    <p:extLst>
      <p:ext uri="{BB962C8B-B14F-4D97-AF65-F5344CB8AC3E}">
        <p14:creationId xmlns:p14="http://schemas.microsoft.com/office/powerpoint/2010/main" val="249522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B0A01594-9258-425F-8DEE-278840FF860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4A156F-A7AC-4B14-9E0C-69356FD4CE84}"/>
              </a:ext>
            </a:extLst>
          </p:cNvPr>
          <p:cNvSpPr txBox="1"/>
          <p:nvPr/>
        </p:nvSpPr>
        <p:spPr>
          <a:xfrm>
            <a:off x="3183713" y="360946"/>
            <a:ext cx="6603753" cy="707886"/>
          </a:xfrm>
          <a:prstGeom prst="rect">
            <a:avLst/>
          </a:prstGeom>
          <a:noFill/>
        </p:spPr>
        <p:txBody>
          <a:bodyPr wrap="square" rtlCol="0">
            <a:spAutoFit/>
          </a:bodyPr>
          <a:lstStyle/>
          <a:p>
            <a:pPr algn="ctr"/>
            <a:r>
              <a:rPr lang="sv-SE" sz="4000" b="1" dirty="0">
                <a:solidFill>
                  <a:schemeClr val="bg1"/>
                </a:solidFill>
              </a:rPr>
              <a:t>TILLKOMMANDE KOSTNADER</a:t>
            </a:r>
            <a:endParaRPr lang="sv-SE" sz="4000" dirty="0">
              <a:solidFill>
                <a:schemeClr val="bg1"/>
              </a:solidFill>
            </a:endParaRPr>
          </a:p>
        </p:txBody>
      </p:sp>
      <p:sp>
        <p:nvSpPr>
          <p:cNvPr id="7" name="Rectangle 6">
            <a:extLst>
              <a:ext uri="{FF2B5EF4-FFF2-40B4-BE49-F238E27FC236}">
                <a16:creationId xmlns:a16="http://schemas.microsoft.com/office/drawing/2014/main" id="{0D0F4208-3655-4625-95AE-CE871D0CFA12}"/>
              </a:ext>
            </a:extLst>
          </p:cNvPr>
          <p:cNvSpPr/>
          <p:nvPr/>
        </p:nvSpPr>
        <p:spPr>
          <a:xfrm>
            <a:off x="2250869" y="2505670"/>
            <a:ext cx="9941131" cy="1631216"/>
          </a:xfrm>
          <a:prstGeom prst="rect">
            <a:avLst/>
          </a:prstGeom>
        </p:spPr>
        <p:txBody>
          <a:bodyPr wrap="square">
            <a:spAutoFit/>
          </a:bodyPr>
          <a:lstStyle/>
          <a:p>
            <a:pPr marL="285750" indent="-285750">
              <a:buFont typeface="Arial" panose="020B0604020202020204" pitchFamily="34" charset="0"/>
              <a:buChar char="•"/>
            </a:pPr>
            <a:r>
              <a:rPr lang="sv-SE" sz="2400" dirty="0">
                <a:solidFill>
                  <a:schemeClr val="bg1"/>
                </a:solidFill>
              </a:rPr>
              <a:t>Reklamskatt 8 % </a:t>
            </a:r>
          </a:p>
          <a:p>
            <a:pPr marL="285750" indent="-285750">
              <a:buFont typeface="Arial" panose="020B0604020202020204" pitchFamily="34" charset="0"/>
              <a:buChar char="•"/>
            </a:pPr>
            <a:r>
              <a:rPr lang="sv-SE" sz="2400" dirty="0">
                <a:solidFill>
                  <a:schemeClr val="bg1"/>
                </a:solidFill>
              </a:rPr>
              <a:t>Tillverkning av eventuellt original för tryck</a:t>
            </a:r>
          </a:p>
          <a:p>
            <a:pPr algn="ctr"/>
            <a:endParaRPr lang="sv-SE" sz="2400" dirty="0">
              <a:solidFill>
                <a:schemeClr val="bg1"/>
              </a:solidFill>
              <a:latin typeface="Calibri" panose="020F0502020204030204" pitchFamily="34" charset="0"/>
            </a:endParaRPr>
          </a:p>
          <a:p>
            <a:r>
              <a:rPr lang="sv-SE" sz="2800" dirty="0">
                <a:solidFill>
                  <a:schemeClr val="bg1"/>
                </a:solidFill>
                <a:latin typeface="Calibri" panose="020F0502020204030204" pitchFamily="34" charset="0"/>
              </a:rPr>
              <a:t>TACK FÖR ATT DU HJÄLPER OSS BEDRIVA BREDDIDROTT</a:t>
            </a:r>
          </a:p>
        </p:txBody>
      </p:sp>
      <p:pic>
        <p:nvPicPr>
          <p:cNvPr id="18" name="Picture 17" descr="A picture containing drawing&#10;&#10;Description automatically generated">
            <a:extLst>
              <a:ext uri="{FF2B5EF4-FFF2-40B4-BE49-F238E27FC236}">
                <a16:creationId xmlns:a16="http://schemas.microsoft.com/office/drawing/2014/main" id="{1B0D860C-3FDD-4D1C-A834-C7010ABA38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8944" y="6143112"/>
            <a:ext cx="1277260" cy="609654"/>
          </a:xfrm>
          <a:prstGeom prst="rect">
            <a:avLst/>
          </a:prstGeom>
        </p:spPr>
      </p:pic>
    </p:spTree>
    <p:extLst>
      <p:ext uri="{BB962C8B-B14F-4D97-AF65-F5344CB8AC3E}">
        <p14:creationId xmlns:p14="http://schemas.microsoft.com/office/powerpoint/2010/main" val="85387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4A156F-A7AC-4B14-9E0C-69356FD4CE84}"/>
              </a:ext>
            </a:extLst>
          </p:cNvPr>
          <p:cNvSpPr txBox="1"/>
          <p:nvPr/>
        </p:nvSpPr>
        <p:spPr>
          <a:xfrm>
            <a:off x="6096000" y="169818"/>
            <a:ext cx="5824572" cy="707886"/>
          </a:xfrm>
          <a:prstGeom prst="rect">
            <a:avLst/>
          </a:prstGeom>
          <a:noFill/>
        </p:spPr>
        <p:txBody>
          <a:bodyPr wrap="square" rtlCol="0">
            <a:spAutoFit/>
          </a:bodyPr>
          <a:lstStyle/>
          <a:p>
            <a:pPr algn="r"/>
            <a:r>
              <a:rPr lang="sv-SE" sz="4000" b="1" dirty="0">
                <a:solidFill>
                  <a:srgbClr val="990000"/>
                </a:solidFill>
              </a:rPr>
              <a:t>FÖRENINGEN IDAG</a:t>
            </a:r>
            <a:endParaRPr lang="sv-SE" sz="4000" dirty="0">
              <a:solidFill>
                <a:srgbClr val="990000"/>
              </a:solidFill>
            </a:endParaRPr>
          </a:p>
        </p:txBody>
      </p:sp>
      <p:pic>
        <p:nvPicPr>
          <p:cNvPr id="6" name="Picture 5" descr="A close up of a logo&#10;&#10;Description automatically generated">
            <a:extLst>
              <a:ext uri="{FF2B5EF4-FFF2-40B4-BE49-F238E27FC236}">
                <a16:creationId xmlns:a16="http://schemas.microsoft.com/office/drawing/2014/main" id="{D830D208-EB3E-4C45-B82F-7808ED0685F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58967" y="6143112"/>
            <a:ext cx="1277260" cy="609654"/>
          </a:xfrm>
          <a:prstGeom prst="rect">
            <a:avLst/>
          </a:prstGeom>
        </p:spPr>
      </p:pic>
      <p:grpSp>
        <p:nvGrpSpPr>
          <p:cNvPr id="10" name="Group 9">
            <a:extLst>
              <a:ext uri="{FF2B5EF4-FFF2-40B4-BE49-F238E27FC236}">
                <a16:creationId xmlns:a16="http://schemas.microsoft.com/office/drawing/2014/main" id="{44684CE8-3C48-44D0-9697-39902CE366D5}"/>
              </a:ext>
            </a:extLst>
          </p:cNvPr>
          <p:cNvGrpSpPr/>
          <p:nvPr/>
        </p:nvGrpSpPr>
        <p:grpSpPr>
          <a:xfrm>
            <a:off x="1611018" y="1336006"/>
            <a:ext cx="10104224" cy="4990208"/>
            <a:chOff x="1349815" y="1046428"/>
            <a:chExt cx="10104224" cy="4990208"/>
          </a:xfrm>
        </p:grpSpPr>
        <p:sp>
          <p:nvSpPr>
            <p:cNvPr id="2" name="Rectangle 1">
              <a:extLst>
                <a:ext uri="{FF2B5EF4-FFF2-40B4-BE49-F238E27FC236}">
                  <a16:creationId xmlns:a16="http://schemas.microsoft.com/office/drawing/2014/main" id="{7995B28B-9257-45B8-98C4-F08652E9136F}"/>
                </a:ext>
              </a:extLst>
            </p:cNvPr>
            <p:cNvSpPr/>
            <p:nvPr/>
          </p:nvSpPr>
          <p:spPr>
            <a:xfrm>
              <a:off x="1349815" y="4713197"/>
              <a:ext cx="10104224" cy="1323439"/>
            </a:xfrm>
            <a:prstGeom prst="rect">
              <a:avLst/>
            </a:prstGeom>
          </p:spPr>
          <p:txBody>
            <a:bodyPr wrap="square">
              <a:spAutoFit/>
            </a:bodyPr>
            <a:lstStyle/>
            <a:p>
              <a:r>
                <a:rPr lang="sv-SE" sz="1600" b="0" i="0" u="none" strike="noStrike" baseline="0" dirty="0">
                  <a:latin typeface="Calibri" panose="020F0502020204030204" pitchFamily="34" charset="0"/>
                </a:rPr>
                <a:t>Vårt seniorlag, till merparten bestående av spelare fostrade och utbildade i vår egen juniorverksamhet, vann säsongen (2017/2018) division 3. Första säsongen i HockeyTvåan 2018/2019 var framgångsrikt och vi nådde våra mål och spelade play-off mot kvalserien till HockeyEttan. Vi är stolta över vårt lag och vår förening och ser med tillförsikt fram emot den kommande säsongen 2022/2023 då vi i likhet med i fjol kommer att mönstra ett talangfullt seniorlag med spel och utveckling av juniorer</a:t>
              </a:r>
              <a:r>
                <a:rPr lang="sv-SE" sz="1600" dirty="0">
                  <a:latin typeface="Calibri" panose="020F0502020204030204" pitchFamily="34" charset="0"/>
                </a:rPr>
                <a:t> </a:t>
              </a:r>
              <a:r>
                <a:rPr lang="sv-SE" sz="1600" b="0" i="0" u="none" strike="noStrike" baseline="0" dirty="0">
                  <a:latin typeface="Calibri" panose="020F0502020204030204" pitchFamily="34" charset="0"/>
                </a:rPr>
                <a:t>i den tuffa HockeyTvåan Södra.</a:t>
              </a:r>
              <a:endParaRPr lang="sv-SE" sz="1600" dirty="0"/>
            </a:p>
          </p:txBody>
        </p:sp>
        <p:sp>
          <p:nvSpPr>
            <p:cNvPr id="7" name="Rectangle 6">
              <a:extLst>
                <a:ext uri="{FF2B5EF4-FFF2-40B4-BE49-F238E27FC236}">
                  <a16:creationId xmlns:a16="http://schemas.microsoft.com/office/drawing/2014/main" id="{0D0F4208-3655-4625-95AE-CE871D0CFA12}"/>
                </a:ext>
              </a:extLst>
            </p:cNvPr>
            <p:cNvSpPr/>
            <p:nvPr/>
          </p:nvSpPr>
          <p:spPr>
            <a:xfrm>
              <a:off x="1354911" y="1046428"/>
              <a:ext cx="9941131" cy="584775"/>
            </a:xfrm>
            <a:prstGeom prst="rect">
              <a:avLst/>
            </a:prstGeom>
          </p:spPr>
          <p:txBody>
            <a:bodyPr wrap="square">
              <a:spAutoFit/>
            </a:bodyPr>
            <a:lstStyle/>
            <a:p>
              <a:r>
                <a:rPr lang="sv-SE" sz="1600" dirty="0">
                  <a:latin typeface="Calibri" panose="020F0502020204030204" pitchFamily="34" charset="0"/>
                </a:rPr>
                <a:t>Mölndal Hockey har under de senaste åren påbörjat en fokuserad </a:t>
              </a:r>
              <a:r>
                <a:rPr lang="sv-SE" sz="1600" i="1" dirty="0">
                  <a:latin typeface="Calibri" panose="020F0502020204030204" pitchFamily="34" charset="0"/>
                </a:rPr>
                <a:t>”utvecklingsresa”. </a:t>
              </a:r>
              <a:r>
                <a:rPr lang="sv-SE" sz="1600" dirty="0">
                  <a:latin typeface="Calibri" panose="020F0502020204030204" pitchFamily="34" charset="0"/>
                </a:rPr>
                <a:t>Vi arbetar aktivt med vår hockeyskola som har vuxit markant de senaste åren. </a:t>
              </a:r>
              <a:r>
                <a:rPr lang="sv-SE" sz="1600" dirty="0"/>
                <a:t>Säsongen </a:t>
              </a:r>
              <a:r>
                <a:rPr lang="sv-SE" sz="1600" dirty="0" smtClean="0"/>
                <a:t>2020/2021 hade vi </a:t>
              </a:r>
              <a:r>
                <a:rPr lang="sv-SE" sz="1600" dirty="0"/>
                <a:t>140 inskrivna barn</a:t>
              </a:r>
              <a:r>
                <a:rPr lang="sv-SE" sz="1600" dirty="0" smtClean="0"/>
                <a:t>. </a:t>
              </a:r>
              <a:endParaRPr lang="sv-SE" sz="1600" dirty="0">
                <a:latin typeface="Calibri" panose="020F0502020204030204" pitchFamily="34" charset="0"/>
              </a:endParaRPr>
            </a:p>
          </p:txBody>
        </p:sp>
        <p:sp>
          <p:nvSpPr>
            <p:cNvPr id="8" name="Rectangle 7">
              <a:extLst>
                <a:ext uri="{FF2B5EF4-FFF2-40B4-BE49-F238E27FC236}">
                  <a16:creationId xmlns:a16="http://schemas.microsoft.com/office/drawing/2014/main" id="{648C188E-2815-4AB8-8003-77EEE8418925}"/>
                </a:ext>
              </a:extLst>
            </p:cNvPr>
            <p:cNvSpPr/>
            <p:nvPr/>
          </p:nvSpPr>
          <p:spPr>
            <a:xfrm>
              <a:off x="1349815" y="2286638"/>
              <a:ext cx="9643687" cy="1077218"/>
            </a:xfrm>
            <a:prstGeom prst="rect">
              <a:avLst/>
            </a:prstGeom>
          </p:spPr>
          <p:txBody>
            <a:bodyPr wrap="square">
              <a:spAutoFit/>
            </a:bodyPr>
            <a:lstStyle/>
            <a:p>
              <a:r>
                <a:rPr lang="sv-SE" sz="1600" dirty="0">
                  <a:latin typeface="Calibri" panose="020F0502020204030204" pitchFamily="34" charset="0"/>
                </a:rPr>
                <a:t>Våra ungdomslag (A-D Grupper) i åldrarna 8–16, bedriver en bra verksamhet som numera har större spelartrupper och utvecklingen av våra spelare känns mycket positiv. Alla ungdomslag visar på bra sportsliga framgångar samt en fin social gemenskap. Säsongen 2021/2022 startade vi även Tjejhockey med egna </a:t>
              </a:r>
              <a:r>
                <a:rPr lang="sv-SE" sz="1600" dirty="0" smtClean="0">
                  <a:latin typeface="Calibri" panose="020F0502020204030204" pitchFamily="34" charset="0"/>
                </a:rPr>
                <a:t>isträningar som vi är oerhört glada över.</a:t>
              </a:r>
              <a:endParaRPr lang="sv-SE" sz="1600" dirty="0">
                <a:latin typeface="Calibri" panose="020F0502020204030204" pitchFamily="34" charset="0"/>
              </a:endParaRPr>
            </a:p>
          </p:txBody>
        </p:sp>
        <p:sp>
          <p:nvSpPr>
            <p:cNvPr id="9" name="Rectangle 8">
              <a:extLst>
                <a:ext uri="{FF2B5EF4-FFF2-40B4-BE49-F238E27FC236}">
                  <a16:creationId xmlns:a16="http://schemas.microsoft.com/office/drawing/2014/main" id="{BD11E507-D40B-4649-9CFC-0DD798FE4FCE}"/>
                </a:ext>
              </a:extLst>
            </p:cNvPr>
            <p:cNvSpPr/>
            <p:nvPr/>
          </p:nvSpPr>
          <p:spPr>
            <a:xfrm>
              <a:off x="1349815" y="3742293"/>
              <a:ext cx="9643686" cy="830997"/>
            </a:xfrm>
            <a:prstGeom prst="rect">
              <a:avLst/>
            </a:prstGeom>
          </p:spPr>
          <p:txBody>
            <a:bodyPr wrap="square">
              <a:spAutoFit/>
            </a:bodyPr>
            <a:lstStyle/>
            <a:p>
              <a:r>
                <a:rPr lang="sv-SE" sz="1600" dirty="0">
                  <a:latin typeface="Calibri" panose="020F0502020204030204" pitchFamily="34" charset="0"/>
                </a:rPr>
                <a:t>Vår juniorverksamhet, har haft bra sportsliga framgångar, kvalet till J20 superelit under våren 2017, </a:t>
              </a:r>
              <a:br>
                <a:rPr lang="sv-SE" sz="1600" dirty="0">
                  <a:latin typeface="Calibri" panose="020F0502020204030204" pitchFamily="34" charset="0"/>
                </a:rPr>
              </a:br>
              <a:r>
                <a:rPr lang="sv-SE" sz="1600" dirty="0">
                  <a:latin typeface="Calibri" panose="020F0502020204030204" pitchFamily="34" charset="0"/>
                </a:rPr>
                <a:t>(att jämföras med spel i SHL för juniorer), kan nämnas som ett av många framgångsrika resultat. Vi är stabilt kvar i J20 RS syd och har ett J18 som är fortsatt stabilt kvar i Div1.</a:t>
              </a:r>
            </a:p>
          </p:txBody>
        </p:sp>
      </p:grpSp>
      <p:sp>
        <p:nvSpPr>
          <p:cNvPr id="11" name="Rectangle 10">
            <a:extLst>
              <a:ext uri="{FF2B5EF4-FFF2-40B4-BE49-F238E27FC236}">
                <a16:creationId xmlns:a16="http://schemas.microsoft.com/office/drawing/2014/main" id="{4113FF7D-0DB0-460E-A9A3-FECD216EA61E}"/>
              </a:ext>
            </a:extLst>
          </p:cNvPr>
          <p:cNvSpPr/>
          <p:nvPr/>
        </p:nvSpPr>
        <p:spPr>
          <a:xfrm>
            <a:off x="0" y="0"/>
            <a:ext cx="1075269" cy="6858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3" name="Group 22">
            <a:extLst>
              <a:ext uri="{FF2B5EF4-FFF2-40B4-BE49-F238E27FC236}">
                <a16:creationId xmlns:a16="http://schemas.microsoft.com/office/drawing/2014/main" id="{5EC844B1-E10F-426E-B597-4E0E40AFA56A}"/>
              </a:ext>
            </a:extLst>
          </p:cNvPr>
          <p:cNvGrpSpPr/>
          <p:nvPr/>
        </p:nvGrpSpPr>
        <p:grpSpPr>
          <a:xfrm>
            <a:off x="443219" y="907457"/>
            <a:ext cx="1257419" cy="1290322"/>
            <a:chOff x="634755" y="1362967"/>
            <a:chExt cx="881028" cy="942825"/>
          </a:xfrm>
        </p:grpSpPr>
        <p:sp>
          <p:nvSpPr>
            <p:cNvPr id="13" name="Oval 12">
              <a:extLst>
                <a:ext uri="{FF2B5EF4-FFF2-40B4-BE49-F238E27FC236}">
                  <a16:creationId xmlns:a16="http://schemas.microsoft.com/office/drawing/2014/main" id="{5ACBEB76-E199-4732-A589-969EE8D3762C}"/>
                </a:ext>
              </a:extLst>
            </p:cNvPr>
            <p:cNvSpPr/>
            <p:nvPr/>
          </p:nvSpPr>
          <p:spPr>
            <a:xfrm>
              <a:off x="634755" y="1362967"/>
              <a:ext cx="881028" cy="8820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TextBox 16">
              <a:extLst>
                <a:ext uri="{FF2B5EF4-FFF2-40B4-BE49-F238E27FC236}">
                  <a16:creationId xmlns:a16="http://schemas.microsoft.com/office/drawing/2014/main" id="{61C5CC46-FB63-44C8-AEBB-99D1720A89EA}"/>
                </a:ext>
              </a:extLst>
            </p:cNvPr>
            <p:cNvSpPr txBox="1"/>
            <p:nvPr/>
          </p:nvSpPr>
          <p:spPr>
            <a:xfrm>
              <a:off x="648103" y="1496191"/>
              <a:ext cx="840980" cy="809601"/>
            </a:xfrm>
            <a:prstGeom prst="rect">
              <a:avLst/>
            </a:prstGeom>
            <a:noFill/>
          </p:spPr>
          <p:txBody>
            <a:bodyPr wrap="square" rtlCol="0">
              <a:spAutoFit/>
            </a:bodyPr>
            <a:lstStyle/>
            <a:p>
              <a:pPr algn="ctr"/>
              <a:r>
                <a:rPr lang="sv-SE" sz="2400" b="1" dirty="0">
                  <a:solidFill>
                    <a:schemeClr val="bg1"/>
                  </a:solidFill>
                </a:rPr>
                <a:t>Hockeyskola</a:t>
              </a:r>
            </a:p>
            <a:p>
              <a:pPr algn="ctr"/>
              <a:endParaRPr lang="sv-SE" b="1" dirty="0" smtClean="0">
                <a:solidFill>
                  <a:schemeClr val="bg1"/>
                </a:solidFill>
              </a:endParaRPr>
            </a:p>
          </p:txBody>
        </p:sp>
      </p:grpSp>
      <p:grpSp>
        <p:nvGrpSpPr>
          <p:cNvPr id="21" name="Group 20">
            <a:extLst>
              <a:ext uri="{FF2B5EF4-FFF2-40B4-BE49-F238E27FC236}">
                <a16:creationId xmlns:a16="http://schemas.microsoft.com/office/drawing/2014/main" id="{3D12325F-2270-40A8-8974-44DBB00E677E}"/>
              </a:ext>
            </a:extLst>
          </p:cNvPr>
          <p:cNvGrpSpPr/>
          <p:nvPr/>
        </p:nvGrpSpPr>
        <p:grpSpPr>
          <a:xfrm>
            <a:off x="631416" y="3883259"/>
            <a:ext cx="881028" cy="882000"/>
            <a:chOff x="608164" y="4127162"/>
            <a:chExt cx="881028" cy="882000"/>
          </a:xfrm>
        </p:grpSpPr>
        <p:sp>
          <p:nvSpPr>
            <p:cNvPr id="15" name="Oval 14">
              <a:extLst>
                <a:ext uri="{FF2B5EF4-FFF2-40B4-BE49-F238E27FC236}">
                  <a16:creationId xmlns:a16="http://schemas.microsoft.com/office/drawing/2014/main" id="{F01E1BD1-20A5-4F21-84D3-7654CB29549A}"/>
                </a:ext>
              </a:extLst>
            </p:cNvPr>
            <p:cNvSpPr/>
            <p:nvPr/>
          </p:nvSpPr>
          <p:spPr>
            <a:xfrm>
              <a:off x="608164" y="4127162"/>
              <a:ext cx="881028" cy="8820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TextBox 18">
              <a:extLst>
                <a:ext uri="{FF2B5EF4-FFF2-40B4-BE49-F238E27FC236}">
                  <a16:creationId xmlns:a16="http://schemas.microsoft.com/office/drawing/2014/main" id="{D5791974-7C32-40A6-8E2D-0161422B0C0D}"/>
                </a:ext>
              </a:extLst>
            </p:cNvPr>
            <p:cNvSpPr txBox="1"/>
            <p:nvPr/>
          </p:nvSpPr>
          <p:spPr>
            <a:xfrm>
              <a:off x="631524" y="4275774"/>
              <a:ext cx="834307" cy="584775"/>
            </a:xfrm>
            <a:prstGeom prst="rect">
              <a:avLst/>
            </a:prstGeom>
            <a:noFill/>
          </p:spPr>
          <p:txBody>
            <a:bodyPr wrap="square" rtlCol="0">
              <a:spAutoFit/>
            </a:bodyPr>
            <a:lstStyle/>
            <a:p>
              <a:pPr algn="ctr"/>
              <a:r>
                <a:rPr lang="sv-SE" sz="3200" b="1" dirty="0">
                  <a:solidFill>
                    <a:schemeClr val="bg1"/>
                  </a:solidFill>
                </a:rPr>
                <a:t>J</a:t>
              </a:r>
            </a:p>
          </p:txBody>
        </p:sp>
      </p:grpSp>
      <p:grpSp>
        <p:nvGrpSpPr>
          <p:cNvPr id="22" name="Group 21">
            <a:extLst>
              <a:ext uri="{FF2B5EF4-FFF2-40B4-BE49-F238E27FC236}">
                <a16:creationId xmlns:a16="http://schemas.microsoft.com/office/drawing/2014/main" id="{E394DC91-1ED2-48D3-8AD0-82E5086AB331}"/>
              </a:ext>
            </a:extLst>
          </p:cNvPr>
          <p:cNvGrpSpPr/>
          <p:nvPr/>
        </p:nvGrpSpPr>
        <p:grpSpPr>
          <a:xfrm>
            <a:off x="631416" y="2543021"/>
            <a:ext cx="881028" cy="882000"/>
            <a:chOff x="608164" y="2730838"/>
            <a:chExt cx="881028" cy="882000"/>
          </a:xfrm>
        </p:grpSpPr>
        <p:sp>
          <p:nvSpPr>
            <p:cNvPr id="14" name="Oval 13">
              <a:extLst>
                <a:ext uri="{FF2B5EF4-FFF2-40B4-BE49-F238E27FC236}">
                  <a16:creationId xmlns:a16="http://schemas.microsoft.com/office/drawing/2014/main" id="{66E1E61A-0ACF-4533-92DB-820A54CBADC1}"/>
                </a:ext>
              </a:extLst>
            </p:cNvPr>
            <p:cNvSpPr/>
            <p:nvPr/>
          </p:nvSpPr>
          <p:spPr>
            <a:xfrm>
              <a:off x="608164" y="2730838"/>
              <a:ext cx="881028" cy="8820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TextBox 19">
              <a:extLst>
                <a:ext uri="{FF2B5EF4-FFF2-40B4-BE49-F238E27FC236}">
                  <a16:creationId xmlns:a16="http://schemas.microsoft.com/office/drawing/2014/main" id="{BB5B4A8F-9556-45E6-8F55-7A7AF359C1B0}"/>
                </a:ext>
              </a:extLst>
            </p:cNvPr>
            <p:cNvSpPr txBox="1"/>
            <p:nvPr/>
          </p:nvSpPr>
          <p:spPr>
            <a:xfrm>
              <a:off x="634755" y="2879450"/>
              <a:ext cx="834307" cy="584775"/>
            </a:xfrm>
            <a:prstGeom prst="rect">
              <a:avLst/>
            </a:prstGeom>
            <a:noFill/>
          </p:spPr>
          <p:txBody>
            <a:bodyPr wrap="square" rtlCol="0">
              <a:spAutoFit/>
            </a:bodyPr>
            <a:lstStyle/>
            <a:p>
              <a:pPr algn="ctr"/>
              <a:r>
                <a:rPr lang="sv-SE" sz="3200" b="1" dirty="0">
                  <a:solidFill>
                    <a:schemeClr val="bg1"/>
                  </a:solidFill>
                </a:rPr>
                <a:t>U</a:t>
              </a:r>
            </a:p>
          </p:txBody>
        </p:sp>
      </p:grpSp>
      <p:grpSp>
        <p:nvGrpSpPr>
          <p:cNvPr id="25" name="Group 24">
            <a:extLst>
              <a:ext uri="{FF2B5EF4-FFF2-40B4-BE49-F238E27FC236}">
                <a16:creationId xmlns:a16="http://schemas.microsoft.com/office/drawing/2014/main" id="{3104635E-7B13-4ACB-BF52-8950D87E798C}"/>
              </a:ext>
            </a:extLst>
          </p:cNvPr>
          <p:cNvGrpSpPr/>
          <p:nvPr/>
        </p:nvGrpSpPr>
        <p:grpSpPr>
          <a:xfrm>
            <a:off x="631416" y="5223497"/>
            <a:ext cx="881028" cy="882000"/>
            <a:chOff x="634755" y="5450161"/>
            <a:chExt cx="881028" cy="882000"/>
          </a:xfrm>
        </p:grpSpPr>
        <p:sp>
          <p:nvSpPr>
            <p:cNvPr id="16" name="Oval 15">
              <a:extLst>
                <a:ext uri="{FF2B5EF4-FFF2-40B4-BE49-F238E27FC236}">
                  <a16:creationId xmlns:a16="http://schemas.microsoft.com/office/drawing/2014/main" id="{C6B4E69C-22BD-4A0E-8FA8-53975A3A781D}"/>
                </a:ext>
              </a:extLst>
            </p:cNvPr>
            <p:cNvSpPr/>
            <p:nvPr/>
          </p:nvSpPr>
          <p:spPr>
            <a:xfrm>
              <a:off x="634755" y="5450161"/>
              <a:ext cx="881028" cy="8820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a:extLst>
                <a:ext uri="{FF2B5EF4-FFF2-40B4-BE49-F238E27FC236}">
                  <a16:creationId xmlns:a16="http://schemas.microsoft.com/office/drawing/2014/main" id="{B0CBAC8F-EB8D-431E-8B0A-B5F74DF2B6E0}"/>
                </a:ext>
              </a:extLst>
            </p:cNvPr>
            <p:cNvSpPr txBox="1"/>
            <p:nvPr/>
          </p:nvSpPr>
          <p:spPr>
            <a:xfrm>
              <a:off x="662349" y="5598772"/>
              <a:ext cx="834307" cy="584775"/>
            </a:xfrm>
            <a:prstGeom prst="rect">
              <a:avLst/>
            </a:prstGeom>
            <a:noFill/>
          </p:spPr>
          <p:txBody>
            <a:bodyPr wrap="square" rtlCol="0">
              <a:spAutoFit/>
            </a:bodyPr>
            <a:lstStyle/>
            <a:p>
              <a:pPr algn="ctr"/>
              <a:r>
                <a:rPr lang="sv-SE" sz="3200" b="1" dirty="0">
                  <a:solidFill>
                    <a:schemeClr val="bg1"/>
                  </a:solidFill>
                </a:rPr>
                <a:t>S</a:t>
              </a:r>
            </a:p>
          </p:txBody>
        </p:sp>
      </p:grpSp>
    </p:spTree>
    <p:extLst>
      <p:ext uri="{BB962C8B-B14F-4D97-AF65-F5344CB8AC3E}">
        <p14:creationId xmlns:p14="http://schemas.microsoft.com/office/powerpoint/2010/main" val="39402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B0A01594-9258-425F-8DEE-278840FF860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4A156F-A7AC-4B14-9E0C-69356FD4CE84}"/>
              </a:ext>
            </a:extLst>
          </p:cNvPr>
          <p:cNvSpPr txBox="1"/>
          <p:nvPr/>
        </p:nvSpPr>
        <p:spPr>
          <a:xfrm>
            <a:off x="3183714" y="1200108"/>
            <a:ext cx="5824572" cy="707886"/>
          </a:xfrm>
          <a:prstGeom prst="rect">
            <a:avLst/>
          </a:prstGeom>
          <a:noFill/>
        </p:spPr>
        <p:txBody>
          <a:bodyPr wrap="square" rtlCol="0">
            <a:spAutoFit/>
          </a:bodyPr>
          <a:lstStyle/>
          <a:p>
            <a:pPr algn="ctr"/>
            <a:r>
              <a:rPr lang="sv-SE" sz="4000" b="1" dirty="0">
                <a:solidFill>
                  <a:schemeClr val="bg1"/>
                </a:solidFill>
              </a:rPr>
              <a:t>VISION</a:t>
            </a:r>
            <a:endParaRPr lang="sv-SE" sz="4000" dirty="0">
              <a:solidFill>
                <a:schemeClr val="bg1"/>
              </a:solidFill>
            </a:endParaRPr>
          </a:p>
        </p:txBody>
      </p:sp>
      <p:sp>
        <p:nvSpPr>
          <p:cNvPr id="2" name="Rectangle 1">
            <a:extLst>
              <a:ext uri="{FF2B5EF4-FFF2-40B4-BE49-F238E27FC236}">
                <a16:creationId xmlns:a16="http://schemas.microsoft.com/office/drawing/2014/main" id="{7995B28B-9257-45B8-98C4-F08652E9136F}"/>
              </a:ext>
            </a:extLst>
          </p:cNvPr>
          <p:cNvSpPr/>
          <p:nvPr/>
        </p:nvSpPr>
        <p:spPr>
          <a:xfrm>
            <a:off x="1043888" y="4120801"/>
            <a:ext cx="10104224" cy="830997"/>
          </a:xfrm>
          <a:prstGeom prst="rect">
            <a:avLst/>
          </a:prstGeom>
        </p:spPr>
        <p:txBody>
          <a:bodyPr wrap="square">
            <a:spAutoFit/>
          </a:bodyPr>
          <a:lstStyle/>
          <a:p>
            <a:pPr algn="ctr"/>
            <a:r>
              <a:rPr lang="sv-SE" sz="1600" dirty="0">
                <a:solidFill>
                  <a:schemeClr val="bg1"/>
                </a:solidFill>
              </a:rPr>
              <a:t>Vårt samhällsbidrag är att fostra ansvarsfulla människor, som respekterar regler och</a:t>
            </a:r>
          </a:p>
          <a:p>
            <a:pPr algn="ctr"/>
            <a:r>
              <a:rPr lang="sv-SE" sz="1600" dirty="0">
                <a:solidFill>
                  <a:schemeClr val="bg1"/>
                </a:solidFill>
              </a:rPr>
              <a:t>normer, och som både på och utanför hockeyrinken tar aktiv ställning mot våld,</a:t>
            </a:r>
          </a:p>
          <a:p>
            <a:pPr algn="ctr"/>
            <a:r>
              <a:rPr lang="sv-SE" sz="1600" dirty="0">
                <a:solidFill>
                  <a:schemeClr val="bg1"/>
                </a:solidFill>
              </a:rPr>
              <a:t>mobbning, rasism och droger.</a:t>
            </a:r>
          </a:p>
        </p:txBody>
      </p:sp>
      <p:sp>
        <p:nvSpPr>
          <p:cNvPr id="7" name="Rectangle 6">
            <a:extLst>
              <a:ext uri="{FF2B5EF4-FFF2-40B4-BE49-F238E27FC236}">
                <a16:creationId xmlns:a16="http://schemas.microsoft.com/office/drawing/2014/main" id="{0D0F4208-3655-4625-95AE-CE871D0CFA12}"/>
              </a:ext>
            </a:extLst>
          </p:cNvPr>
          <p:cNvSpPr/>
          <p:nvPr/>
        </p:nvSpPr>
        <p:spPr>
          <a:xfrm>
            <a:off x="1258617" y="1906203"/>
            <a:ext cx="9941131" cy="830997"/>
          </a:xfrm>
          <a:prstGeom prst="rect">
            <a:avLst/>
          </a:prstGeom>
        </p:spPr>
        <p:txBody>
          <a:bodyPr wrap="square">
            <a:spAutoFit/>
          </a:bodyPr>
          <a:lstStyle/>
          <a:p>
            <a:pPr algn="ctr"/>
            <a:r>
              <a:rPr lang="sv-SE" sz="1600" dirty="0">
                <a:solidFill>
                  <a:schemeClr val="bg1"/>
                </a:solidFill>
              </a:rPr>
              <a:t>Vår vision är att bedriva hög kvalitativ hockeyverksamhet på högsta nivå för alla åldrar</a:t>
            </a:r>
          </a:p>
          <a:p>
            <a:pPr algn="ctr"/>
            <a:r>
              <a:rPr lang="sv-SE" sz="1600" dirty="0">
                <a:solidFill>
                  <a:schemeClr val="bg1"/>
                </a:solidFill>
              </a:rPr>
              <a:t>med utövare från närområdet -där rolig barnidrott, breddidrott i ungdomslagen och</a:t>
            </a:r>
          </a:p>
          <a:p>
            <a:pPr algn="ctr"/>
            <a:r>
              <a:rPr lang="sv-SE" sz="1600" dirty="0">
                <a:solidFill>
                  <a:schemeClr val="bg1"/>
                </a:solidFill>
              </a:rPr>
              <a:t>elitidrott i junior-och seniorlaget är naturliga inslag och drivs på ett ansvarsfullt sätt.</a:t>
            </a:r>
            <a:endParaRPr lang="sv-SE" sz="1600" dirty="0">
              <a:solidFill>
                <a:schemeClr val="bg1"/>
              </a:solidFill>
              <a:latin typeface="Calibri" panose="020F0502020204030204" pitchFamily="34" charset="0"/>
            </a:endParaRPr>
          </a:p>
        </p:txBody>
      </p:sp>
      <p:sp>
        <p:nvSpPr>
          <p:cNvPr id="26" name="TextBox 25">
            <a:extLst>
              <a:ext uri="{FF2B5EF4-FFF2-40B4-BE49-F238E27FC236}">
                <a16:creationId xmlns:a16="http://schemas.microsoft.com/office/drawing/2014/main" id="{B6B36A09-2C4B-4D08-A950-D51A079951DC}"/>
              </a:ext>
            </a:extLst>
          </p:cNvPr>
          <p:cNvSpPr txBox="1"/>
          <p:nvPr/>
        </p:nvSpPr>
        <p:spPr>
          <a:xfrm>
            <a:off x="3183714" y="3358174"/>
            <a:ext cx="5824572" cy="707886"/>
          </a:xfrm>
          <a:prstGeom prst="rect">
            <a:avLst/>
          </a:prstGeom>
          <a:noFill/>
        </p:spPr>
        <p:txBody>
          <a:bodyPr wrap="square" rtlCol="0">
            <a:spAutoFit/>
          </a:bodyPr>
          <a:lstStyle/>
          <a:p>
            <a:pPr algn="ctr"/>
            <a:r>
              <a:rPr lang="sv-SE" sz="4000" b="1" dirty="0">
                <a:solidFill>
                  <a:schemeClr val="bg1"/>
                </a:solidFill>
              </a:rPr>
              <a:t>MISSION</a:t>
            </a:r>
            <a:endParaRPr lang="sv-SE" sz="40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1B0D860C-3FDD-4D1C-A834-C7010ABA38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8944" y="6143112"/>
            <a:ext cx="1277260" cy="609654"/>
          </a:xfrm>
          <a:prstGeom prst="rect">
            <a:avLst/>
          </a:prstGeom>
        </p:spPr>
      </p:pic>
    </p:spTree>
    <p:extLst>
      <p:ext uri="{BB962C8B-B14F-4D97-AF65-F5344CB8AC3E}">
        <p14:creationId xmlns:p14="http://schemas.microsoft.com/office/powerpoint/2010/main" val="304757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8" name="Picture 17" descr="A store front at night&#10;&#10;Description automatically generated">
            <a:extLst>
              <a:ext uri="{FF2B5EF4-FFF2-40B4-BE49-F238E27FC236}">
                <a16:creationId xmlns:a16="http://schemas.microsoft.com/office/drawing/2014/main" id="{1DC7E1D8-226E-4006-910B-CE5A47951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 y="0"/>
            <a:ext cx="12190699" cy="6858000"/>
          </a:xfrm>
          <a:prstGeom prst="rect">
            <a:avLst/>
          </a:prstGeom>
        </p:spPr>
      </p:pic>
      <p:sp>
        <p:nvSpPr>
          <p:cNvPr id="4" name="TextBox 3">
            <a:extLst>
              <a:ext uri="{FF2B5EF4-FFF2-40B4-BE49-F238E27FC236}">
                <a16:creationId xmlns:a16="http://schemas.microsoft.com/office/drawing/2014/main" id="{6C4A156F-A7AC-4B14-9E0C-69356FD4CE84}"/>
              </a:ext>
            </a:extLst>
          </p:cNvPr>
          <p:cNvSpPr txBox="1"/>
          <p:nvPr/>
        </p:nvSpPr>
        <p:spPr>
          <a:xfrm>
            <a:off x="563546" y="357135"/>
            <a:ext cx="3642987" cy="707886"/>
          </a:xfrm>
          <a:prstGeom prst="rect">
            <a:avLst/>
          </a:prstGeom>
          <a:noFill/>
        </p:spPr>
        <p:txBody>
          <a:bodyPr wrap="square" rtlCol="0">
            <a:spAutoFit/>
          </a:bodyPr>
          <a:lstStyle/>
          <a:p>
            <a:r>
              <a:rPr lang="sv-SE" sz="4000" b="1" dirty="0">
                <a:solidFill>
                  <a:schemeClr val="bg1"/>
                </a:solidFill>
              </a:rPr>
              <a:t>REKLAM</a:t>
            </a:r>
            <a:endParaRPr lang="sv-SE" sz="4000" dirty="0">
              <a:solidFill>
                <a:schemeClr val="bg1"/>
              </a:solidFill>
            </a:endParaRPr>
          </a:p>
        </p:txBody>
      </p:sp>
      <p:pic>
        <p:nvPicPr>
          <p:cNvPr id="26" name="Picture 25" descr="A picture containing drawing&#10;&#10;Description automatically generated">
            <a:extLst>
              <a:ext uri="{FF2B5EF4-FFF2-40B4-BE49-F238E27FC236}">
                <a16:creationId xmlns:a16="http://schemas.microsoft.com/office/drawing/2014/main" id="{FFC6FC33-6E27-40D0-82E5-C2ED827EE6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3120" y="286090"/>
            <a:ext cx="1277260" cy="609654"/>
          </a:xfrm>
          <a:prstGeom prst="rect">
            <a:avLst/>
          </a:prstGeom>
        </p:spPr>
      </p:pic>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grpSp>
        <p:nvGrpSpPr>
          <p:cNvPr id="37" name="Group 36">
            <a:extLst>
              <a:ext uri="{FF2B5EF4-FFF2-40B4-BE49-F238E27FC236}">
                <a16:creationId xmlns:a16="http://schemas.microsoft.com/office/drawing/2014/main" id="{5C0C2D97-464B-4124-9AED-12FD22DC9BE3}"/>
              </a:ext>
            </a:extLst>
          </p:cNvPr>
          <p:cNvGrpSpPr/>
          <p:nvPr/>
        </p:nvGrpSpPr>
        <p:grpSpPr>
          <a:xfrm>
            <a:off x="7645459" y="1421659"/>
            <a:ext cx="2725649" cy="2282662"/>
            <a:chOff x="7645459" y="1421659"/>
            <a:chExt cx="2725649" cy="2282662"/>
          </a:xfrm>
        </p:grpSpPr>
        <p:cxnSp>
          <p:nvCxnSpPr>
            <p:cNvPr id="28" name="Straight Connector 27">
              <a:extLst>
                <a:ext uri="{FF2B5EF4-FFF2-40B4-BE49-F238E27FC236}">
                  <a16:creationId xmlns:a16="http://schemas.microsoft.com/office/drawing/2014/main" id="{4852BA8E-1330-4114-A7FB-9873AD63C065}"/>
                </a:ext>
              </a:extLst>
            </p:cNvPr>
            <p:cNvCxnSpPr>
              <a:cxnSpLocks/>
            </p:cNvCxnSpPr>
            <p:nvPr/>
          </p:nvCxnSpPr>
          <p:spPr>
            <a:xfrm>
              <a:off x="9012734" y="2669611"/>
              <a:ext cx="0" cy="103471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A5E1476-75D8-4D21-BBA5-C58521ED7DBA}"/>
                </a:ext>
              </a:extLst>
            </p:cNvPr>
            <p:cNvSpPr/>
            <p:nvPr/>
          </p:nvSpPr>
          <p:spPr>
            <a:xfrm>
              <a:off x="7645459" y="1421659"/>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ctangle 32">
              <a:extLst>
                <a:ext uri="{FF2B5EF4-FFF2-40B4-BE49-F238E27FC236}">
                  <a16:creationId xmlns:a16="http://schemas.microsoft.com/office/drawing/2014/main" id="{AA3D7855-E333-4996-A475-4C18EE3563E4}"/>
                </a:ext>
              </a:extLst>
            </p:cNvPr>
            <p:cNvSpPr/>
            <p:nvPr/>
          </p:nvSpPr>
          <p:spPr>
            <a:xfrm>
              <a:off x="7748481" y="1450035"/>
              <a:ext cx="2519601" cy="338554"/>
            </a:xfrm>
            <a:prstGeom prst="rect">
              <a:avLst/>
            </a:prstGeom>
          </p:spPr>
          <p:txBody>
            <a:bodyPr wrap="none">
              <a:spAutoFit/>
            </a:bodyPr>
            <a:lstStyle/>
            <a:p>
              <a:pPr algn="ctr"/>
              <a:r>
                <a:rPr lang="sv-SE" sz="1600" dirty="0">
                  <a:solidFill>
                    <a:schemeClr val="bg1"/>
                  </a:solidFill>
                </a:rPr>
                <a:t>VEPA STOR - MATCHKLOCKA</a:t>
              </a:r>
              <a:endParaRPr lang="sv-SE" sz="1600" dirty="0"/>
            </a:p>
          </p:txBody>
        </p:sp>
        <p:sp>
          <p:nvSpPr>
            <p:cNvPr id="34" name="Rectangle 33">
              <a:extLst>
                <a:ext uri="{FF2B5EF4-FFF2-40B4-BE49-F238E27FC236}">
                  <a16:creationId xmlns:a16="http://schemas.microsoft.com/office/drawing/2014/main" id="{560DD8C9-39A6-453C-82FA-01DBEE9C4778}"/>
                </a:ext>
              </a:extLst>
            </p:cNvPr>
            <p:cNvSpPr/>
            <p:nvPr/>
          </p:nvSpPr>
          <p:spPr>
            <a:xfrm>
              <a:off x="8344478" y="1725759"/>
              <a:ext cx="1327608" cy="307777"/>
            </a:xfrm>
            <a:prstGeom prst="rect">
              <a:avLst/>
            </a:prstGeom>
          </p:spPr>
          <p:txBody>
            <a:bodyPr wrap="none">
              <a:spAutoFit/>
            </a:bodyPr>
            <a:lstStyle/>
            <a:p>
              <a:r>
                <a:rPr lang="sv-SE" sz="1400" i="1" dirty="0">
                  <a:solidFill>
                    <a:schemeClr val="bg1"/>
                  </a:solidFill>
                </a:rPr>
                <a:t>150cm x 300cm</a:t>
              </a:r>
              <a:endParaRPr lang="sv-SE" sz="1400" i="1" dirty="0"/>
            </a:p>
          </p:txBody>
        </p:sp>
        <p:sp>
          <p:nvSpPr>
            <p:cNvPr id="35" name="Rectangle 34">
              <a:extLst>
                <a:ext uri="{FF2B5EF4-FFF2-40B4-BE49-F238E27FC236}">
                  <a16:creationId xmlns:a16="http://schemas.microsoft.com/office/drawing/2014/main" id="{B0B81EBE-D564-4606-BBD1-57EB4EEE176B}"/>
                </a:ext>
              </a:extLst>
            </p:cNvPr>
            <p:cNvSpPr/>
            <p:nvPr/>
          </p:nvSpPr>
          <p:spPr>
            <a:xfrm>
              <a:off x="8364516" y="1981675"/>
              <a:ext cx="1287533" cy="400110"/>
            </a:xfrm>
            <a:prstGeom prst="rect">
              <a:avLst/>
            </a:prstGeom>
          </p:spPr>
          <p:txBody>
            <a:bodyPr wrap="none">
              <a:spAutoFit/>
            </a:bodyPr>
            <a:lstStyle/>
            <a:p>
              <a:pPr algn="ctr"/>
              <a:r>
                <a:rPr lang="sv-SE" sz="2000" b="1" dirty="0">
                  <a:solidFill>
                    <a:schemeClr val="bg1"/>
                  </a:solidFill>
                </a:rPr>
                <a:t>13 000 </a:t>
              </a:r>
              <a:r>
                <a:rPr lang="sv-SE" dirty="0">
                  <a:solidFill>
                    <a:schemeClr val="bg1"/>
                  </a:solidFill>
                </a:rPr>
                <a:t>SEK</a:t>
              </a:r>
              <a:endParaRPr lang="sv-SE" sz="1100" dirty="0"/>
            </a:p>
          </p:txBody>
        </p:sp>
        <p:sp>
          <p:nvSpPr>
            <p:cNvPr id="36" name="Rectangle 35">
              <a:extLst>
                <a:ext uri="{FF2B5EF4-FFF2-40B4-BE49-F238E27FC236}">
                  <a16:creationId xmlns:a16="http://schemas.microsoft.com/office/drawing/2014/main" id="{F8DDC7EB-3311-4783-A418-56CF7CA6833C}"/>
                </a:ext>
              </a:extLst>
            </p:cNvPr>
            <p:cNvSpPr/>
            <p:nvPr/>
          </p:nvSpPr>
          <p:spPr>
            <a:xfrm>
              <a:off x="8450275" y="229285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grpSp>
        <p:nvGrpSpPr>
          <p:cNvPr id="38" name="Group 37">
            <a:extLst>
              <a:ext uri="{FF2B5EF4-FFF2-40B4-BE49-F238E27FC236}">
                <a16:creationId xmlns:a16="http://schemas.microsoft.com/office/drawing/2014/main" id="{F6C9A14F-1183-4FBF-912D-719107A99ABF}"/>
              </a:ext>
            </a:extLst>
          </p:cNvPr>
          <p:cNvGrpSpPr/>
          <p:nvPr/>
        </p:nvGrpSpPr>
        <p:grpSpPr>
          <a:xfrm>
            <a:off x="4021802" y="2137984"/>
            <a:ext cx="2725649" cy="2300527"/>
            <a:chOff x="7645459" y="1421659"/>
            <a:chExt cx="2725649" cy="2300527"/>
          </a:xfrm>
        </p:grpSpPr>
        <p:cxnSp>
          <p:nvCxnSpPr>
            <p:cNvPr id="39" name="Straight Connector 38">
              <a:extLst>
                <a:ext uri="{FF2B5EF4-FFF2-40B4-BE49-F238E27FC236}">
                  <a16:creationId xmlns:a16="http://schemas.microsoft.com/office/drawing/2014/main" id="{3B324BD9-7B45-49F7-B664-C6AF4C326C91}"/>
                </a:ext>
              </a:extLst>
            </p:cNvPr>
            <p:cNvCxnSpPr>
              <a:cxnSpLocks/>
            </p:cNvCxnSpPr>
            <p:nvPr/>
          </p:nvCxnSpPr>
          <p:spPr>
            <a:xfrm flipH="1">
              <a:off x="9008280" y="2669611"/>
              <a:ext cx="4454" cy="105257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4A920BF-53B5-4A5D-A93A-166658A9B219}"/>
                </a:ext>
              </a:extLst>
            </p:cNvPr>
            <p:cNvSpPr/>
            <p:nvPr/>
          </p:nvSpPr>
          <p:spPr>
            <a:xfrm>
              <a:off x="7645459" y="1421659"/>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C0185669-9D1E-4AEB-8AEC-BF1323C3CF88}"/>
                </a:ext>
              </a:extLst>
            </p:cNvPr>
            <p:cNvSpPr/>
            <p:nvPr/>
          </p:nvSpPr>
          <p:spPr>
            <a:xfrm>
              <a:off x="7730432" y="1450035"/>
              <a:ext cx="2555700" cy="338554"/>
            </a:xfrm>
            <a:prstGeom prst="rect">
              <a:avLst/>
            </a:prstGeom>
          </p:spPr>
          <p:txBody>
            <a:bodyPr wrap="none">
              <a:spAutoFit/>
            </a:bodyPr>
            <a:lstStyle/>
            <a:p>
              <a:pPr algn="ctr"/>
              <a:r>
                <a:rPr lang="sv-SE" sz="1600" dirty="0">
                  <a:solidFill>
                    <a:schemeClr val="bg1"/>
                  </a:solidFill>
                </a:rPr>
                <a:t>VEPA LITEN - MATCHKLOCKA</a:t>
              </a:r>
              <a:endParaRPr lang="sv-SE" sz="1600" dirty="0"/>
            </a:p>
          </p:txBody>
        </p:sp>
        <p:sp>
          <p:nvSpPr>
            <p:cNvPr id="42" name="Rectangle 41">
              <a:extLst>
                <a:ext uri="{FF2B5EF4-FFF2-40B4-BE49-F238E27FC236}">
                  <a16:creationId xmlns:a16="http://schemas.microsoft.com/office/drawing/2014/main" id="{634651F5-FFDD-404F-BABD-721328AAD260}"/>
                </a:ext>
              </a:extLst>
            </p:cNvPr>
            <p:cNvSpPr/>
            <p:nvPr/>
          </p:nvSpPr>
          <p:spPr>
            <a:xfrm>
              <a:off x="8344478" y="1725759"/>
              <a:ext cx="1327608" cy="307777"/>
            </a:xfrm>
            <a:prstGeom prst="rect">
              <a:avLst/>
            </a:prstGeom>
          </p:spPr>
          <p:txBody>
            <a:bodyPr wrap="none">
              <a:spAutoFit/>
            </a:bodyPr>
            <a:lstStyle/>
            <a:p>
              <a:r>
                <a:rPr lang="sv-SE" sz="1400" i="1" dirty="0">
                  <a:solidFill>
                    <a:schemeClr val="bg1"/>
                  </a:solidFill>
                </a:rPr>
                <a:t>200cm x 100cm</a:t>
              </a:r>
              <a:endParaRPr lang="sv-SE" sz="1400" i="1" dirty="0"/>
            </a:p>
          </p:txBody>
        </p:sp>
        <p:sp>
          <p:nvSpPr>
            <p:cNvPr id="43" name="Rectangle 42">
              <a:extLst>
                <a:ext uri="{FF2B5EF4-FFF2-40B4-BE49-F238E27FC236}">
                  <a16:creationId xmlns:a16="http://schemas.microsoft.com/office/drawing/2014/main" id="{A01BDABE-79D2-41A0-989A-8A3F5994186E}"/>
                </a:ext>
              </a:extLst>
            </p:cNvPr>
            <p:cNvSpPr/>
            <p:nvPr/>
          </p:nvSpPr>
          <p:spPr>
            <a:xfrm>
              <a:off x="8429438" y="1981675"/>
              <a:ext cx="1157689" cy="400110"/>
            </a:xfrm>
            <a:prstGeom prst="rect">
              <a:avLst/>
            </a:prstGeom>
          </p:spPr>
          <p:txBody>
            <a:bodyPr wrap="none">
              <a:spAutoFit/>
            </a:bodyPr>
            <a:lstStyle/>
            <a:p>
              <a:pPr algn="ctr"/>
              <a:r>
                <a:rPr lang="sv-SE" sz="2000" b="1" dirty="0">
                  <a:solidFill>
                    <a:schemeClr val="bg1"/>
                  </a:solidFill>
                </a:rPr>
                <a:t>8 000 </a:t>
              </a:r>
              <a:r>
                <a:rPr lang="sv-SE" dirty="0">
                  <a:solidFill>
                    <a:schemeClr val="bg1"/>
                  </a:solidFill>
                </a:rPr>
                <a:t>SEK</a:t>
              </a:r>
              <a:endParaRPr lang="sv-SE" sz="1100" dirty="0"/>
            </a:p>
          </p:txBody>
        </p:sp>
        <p:sp>
          <p:nvSpPr>
            <p:cNvPr id="44" name="Rectangle 43">
              <a:extLst>
                <a:ext uri="{FF2B5EF4-FFF2-40B4-BE49-F238E27FC236}">
                  <a16:creationId xmlns:a16="http://schemas.microsoft.com/office/drawing/2014/main" id="{EE7C23B9-0165-477A-A2D8-29EBFDE7105E}"/>
                </a:ext>
              </a:extLst>
            </p:cNvPr>
            <p:cNvSpPr/>
            <p:nvPr/>
          </p:nvSpPr>
          <p:spPr>
            <a:xfrm>
              <a:off x="8450275" y="229285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sp>
        <p:nvSpPr>
          <p:cNvPr id="20" name="Rectangle 19">
            <a:extLst>
              <a:ext uri="{FF2B5EF4-FFF2-40B4-BE49-F238E27FC236}">
                <a16:creationId xmlns:a16="http://schemas.microsoft.com/office/drawing/2014/main" id="{9CC9D0B1-F2BF-4B82-9759-CB1C61549FA0}"/>
              </a:ext>
            </a:extLst>
          </p:cNvPr>
          <p:cNvSpPr/>
          <p:nvPr/>
        </p:nvSpPr>
        <p:spPr>
          <a:xfrm>
            <a:off x="563546" y="895744"/>
            <a:ext cx="3746326" cy="338554"/>
          </a:xfrm>
          <a:prstGeom prst="rect">
            <a:avLst/>
          </a:prstGeom>
        </p:spPr>
        <p:txBody>
          <a:bodyPr wrap="square">
            <a:spAutoFit/>
          </a:bodyPr>
          <a:lstStyle/>
          <a:p>
            <a:r>
              <a:rPr lang="sv-SE" sz="1600" dirty="0">
                <a:solidFill>
                  <a:schemeClr val="bg1"/>
                </a:solidFill>
              </a:rPr>
              <a:t>ARENA</a:t>
            </a:r>
            <a:r>
              <a:rPr lang="sv-SE" sz="1600" b="1" dirty="0">
                <a:solidFill>
                  <a:schemeClr val="bg1"/>
                </a:solidFill>
              </a:rPr>
              <a:t> - </a:t>
            </a:r>
            <a:r>
              <a:rPr lang="sv-SE" sz="1600" dirty="0">
                <a:solidFill>
                  <a:schemeClr val="bg1"/>
                </a:solidFill>
              </a:rPr>
              <a:t>VÄGG VID MATCHKLOCKAN</a:t>
            </a:r>
            <a:endParaRPr lang="sv-SE" sz="1600" dirty="0"/>
          </a:p>
        </p:txBody>
      </p:sp>
    </p:spTree>
    <p:extLst>
      <p:ext uri="{BB962C8B-B14F-4D97-AF65-F5344CB8AC3E}">
        <p14:creationId xmlns:p14="http://schemas.microsoft.com/office/powerpoint/2010/main" val="58141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icture containing fence, snow, building, train&#10;&#10;Description automatically generated">
            <a:extLst>
              <a:ext uri="{FF2B5EF4-FFF2-40B4-BE49-F238E27FC236}">
                <a16:creationId xmlns:a16="http://schemas.microsoft.com/office/drawing/2014/main" id="{67D39BBD-B0DD-4883-9212-1F5170585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 y="0"/>
            <a:ext cx="12190699" cy="6858000"/>
          </a:xfrm>
          <a:prstGeom prst="rect">
            <a:avLst/>
          </a:prstGeom>
        </p:spPr>
      </p:pic>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grpSp>
        <p:nvGrpSpPr>
          <p:cNvPr id="37" name="Group 36">
            <a:extLst>
              <a:ext uri="{FF2B5EF4-FFF2-40B4-BE49-F238E27FC236}">
                <a16:creationId xmlns:a16="http://schemas.microsoft.com/office/drawing/2014/main" id="{5C0C2D97-464B-4124-9AED-12FD22DC9BE3}"/>
              </a:ext>
            </a:extLst>
          </p:cNvPr>
          <p:cNvGrpSpPr/>
          <p:nvPr/>
        </p:nvGrpSpPr>
        <p:grpSpPr>
          <a:xfrm>
            <a:off x="5930764" y="1678632"/>
            <a:ext cx="2725649" cy="2282662"/>
            <a:chOff x="7645459" y="1421659"/>
            <a:chExt cx="2725649" cy="2282662"/>
          </a:xfrm>
        </p:grpSpPr>
        <p:cxnSp>
          <p:nvCxnSpPr>
            <p:cNvPr id="28" name="Straight Connector 27">
              <a:extLst>
                <a:ext uri="{FF2B5EF4-FFF2-40B4-BE49-F238E27FC236}">
                  <a16:creationId xmlns:a16="http://schemas.microsoft.com/office/drawing/2014/main" id="{4852BA8E-1330-4114-A7FB-9873AD63C065}"/>
                </a:ext>
              </a:extLst>
            </p:cNvPr>
            <p:cNvCxnSpPr>
              <a:cxnSpLocks/>
            </p:cNvCxnSpPr>
            <p:nvPr/>
          </p:nvCxnSpPr>
          <p:spPr>
            <a:xfrm>
              <a:off x="9012734" y="2669611"/>
              <a:ext cx="0" cy="103471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A5E1476-75D8-4D21-BBA5-C58521ED7DBA}"/>
                </a:ext>
              </a:extLst>
            </p:cNvPr>
            <p:cNvSpPr/>
            <p:nvPr/>
          </p:nvSpPr>
          <p:spPr>
            <a:xfrm>
              <a:off x="7645459" y="1421659"/>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ctangle 32">
              <a:extLst>
                <a:ext uri="{FF2B5EF4-FFF2-40B4-BE49-F238E27FC236}">
                  <a16:creationId xmlns:a16="http://schemas.microsoft.com/office/drawing/2014/main" id="{AA3D7855-E333-4996-A475-4C18EE3563E4}"/>
                </a:ext>
              </a:extLst>
            </p:cNvPr>
            <p:cNvSpPr/>
            <p:nvPr/>
          </p:nvSpPr>
          <p:spPr>
            <a:xfrm>
              <a:off x="8196458" y="1450035"/>
              <a:ext cx="1623650" cy="338554"/>
            </a:xfrm>
            <a:prstGeom prst="rect">
              <a:avLst/>
            </a:prstGeom>
          </p:spPr>
          <p:txBody>
            <a:bodyPr wrap="none">
              <a:spAutoFit/>
            </a:bodyPr>
            <a:lstStyle/>
            <a:p>
              <a:pPr algn="ctr"/>
              <a:r>
                <a:rPr lang="sv-SE" sz="1600" dirty="0">
                  <a:solidFill>
                    <a:schemeClr val="bg1"/>
                  </a:solidFill>
                </a:rPr>
                <a:t>VEPA - LÅNGSIDA</a:t>
              </a:r>
              <a:endParaRPr lang="sv-SE" sz="1600" dirty="0"/>
            </a:p>
          </p:txBody>
        </p:sp>
        <p:sp>
          <p:nvSpPr>
            <p:cNvPr id="34" name="Rectangle 33">
              <a:extLst>
                <a:ext uri="{FF2B5EF4-FFF2-40B4-BE49-F238E27FC236}">
                  <a16:creationId xmlns:a16="http://schemas.microsoft.com/office/drawing/2014/main" id="{560DD8C9-39A6-453C-82FA-01DBEE9C4778}"/>
                </a:ext>
              </a:extLst>
            </p:cNvPr>
            <p:cNvSpPr/>
            <p:nvPr/>
          </p:nvSpPr>
          <p:spPr>
            <a:xfrm>
              <a:off x="8344478" y="1725759"/>
              <a:ext cx="1327608" cy="307777"/>
            </a:xfrm>
            <a:prstGeom prst="rect">
              <a:avLst/>
            </a:prstGeom>
          </p:spPr>
          <p:txBody>
            <a:bodyPr wrap="none">
              <a:spAutoFit/>
            </a:bodyPr>
            <a:lstStyle/>
            <a:p>
              <a:r>
                <a:rPr lang="sv-SE" sz="1400" i="1" dirty="0">
                  <a:solidFill>
                    <a:schemeClr val="bg1"/>
                  </a:solidFill>
                </a:rPr>
                <a:t>100cm x 200cm</a:t>
              </a:r>
              <a:endParaRPr lang="sv-SE" sz="1400" i="1" dirty="0"/>
            </a:p>
          </p:txBody>
        </p:sp>
        <p:sp>
          <p:nvSpPr>
            <p:cNvPr id="35" name="Rectangle 34">
              <a:extLst>
                <a:ext uri="{FF2B5EF4-FFF2-40B4-BE49-F238E27FC236}">
                  <a16:creationId xmlns:a16="http://schemas.microsoft.com/office/drawing/2014/main" id="{B0B81EBE-D564-4606-BBD1-57EB4EEE176B}"/>
                </a:ext>
              </a:extLst>
            </p:cNvPr>
            <p:cNvSpPr/>
            <p:nvPr/>
          </p:nvSpPr>
          <p:spPr>
            <a:xfrm>
              <a:off x="8429438" y="1981675"/>
              <a:ext cx="1157689" cy="400110"/>
            </a:xfrm>
            <a:prstGeom prst="rect">
              <a:avLst/>
            </a:prstGeom>
          </p:spPr>
          <p:txBody>
            <a:bodyPr wrap="none">
              <a:spAutoFit/>
            </a:bodyPr>
            <a:lstStyle/>
            <a:p>
              <a:pPr algn="ctr"/>
              <a:r>
                <a:rPr lang="sv-SE" sz="2000" b="1" dirty="0">
                  <a:solidFill>
                    <a:schemeClr val="bg1"/>
                  </a:solidFill>
                </a:rPr>
                <a:t>6 0</a:t>
              </a:r>
              <a:r>
                <a:rPr lang="sv-SE" sz="2000" dirty="0">
                  <a:solidFill>
                    <a:schemeClr val="bg1"/>
                  </a:solidFill>
                </a:rPr>
                <a:t>00 </a:t>
              </a:r>
              <a:r>
                <a:rPr lang="sv-SE" dirty="0">
                  <a:solidFill>
                    <a:schemeClr val="bg1"/>
                  </a:solidFill>
                </a:rPr>
                <a:t>SEK</a:t>
              </a:r>
              <a:endParaRPr lang="sv-SE" sz="1100" dirty="0"/>
            </a:p>
          </p:txBody>
        </p:sp>
        <p:sp>
          <p:nvSpPr>
            <p:cNvPr id="36" name="Rectangle 35">
              <a:extLst>
                <a:ext uri="{FF2B5EF4-FFF2-40B4-BE49-F238E27FC236}">
                  <a16:creationId xmlns:a16="http://schemas.microsoft.com/office/drawing/2014/main" id="{F8DDC7EB-3311-4783-A418-56CF7CA6833C}"/>
                </a:ext>
              </a:extLst>
            </p:cNvPr>
            <p:cNvSpPr/>
            <p:nvPr/>
          </p:nvSpPr>
          <p:spPr>
            <a:xfrm>
              <a:off x="8450275" y="229285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cxnSp>
        <p:nvCxnSpPr>
          <p:cNvPr id="39" name="Straight Connector 38">
            <a:extLst>
              <a:ext uri="{FF2B5EF4-FFF2-40B4-BE49-F238E27FC236}">
                <a16:creationId xmlns:a16="http://schemas.microsoft.com/office/drawing/2014/main" id="{3B324BD9-7B45-49F7-B664-C6AF4C326C91}"/>
              </a:ext>
            </a:extLst>
          </p:cNvPr>
          <p:cNvCxnSpPr>
            <a:cxnSpLocks/>
          </p:cNvCxnSpPr>
          <p:nvPr/>
        </p:nvCxnSpPr>
        <p:spPr>
          <a:xfrm>
            <a:off x="3315542" y="3201285"/>
            <a:ext cx="0" cy="5802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4A920BF-53B5-4A5D-A93A-166658A9B219}"/>
              </a:ext>
            </a:extLst>
          </p:cNvPr>
          <p:cNvSpPr/>
          <p:nvPr/>
        </p:nvSpPr>
        <p:spPr>
          <a:xfrm>
            <a:off x="1952717" y="1998567"/>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oup 4">
            <a:extLst>
              <a:ext uri="{FF2B5EF4-FFF2-40B4-BE49-F238E27FC236}">
                <a16:creationId xmlns:a16="http://schemas.microsoft.com/office/drawing/2014/main" id="{BCC2ED07-2FB6-43B0-BE3B-0807132D3D59}"/>
              </a:ext>
            </a:extLst>
          </p:cNvPr>
          <p:cNvGrpSpPr/>
          <p:nvPr/>
        </p:nvGrpSpPr>
        <p:grpSpPr>
          <a:xfrm>
            <a:off x="2093347" y="2016522"/>
            <a:ext cx="2444388" cy="1104432"/>
            <a:chOff x="2093353" y="1509355"/>
            <a:chExt cx="2444388" cy="1104432"/>
          </a:xfrm>
        </p:grpSpPr>
        <p:sp>
          <p:nvSpPr>
            <p:cNvPr id="41" name="Rectangle 40">
              <a:extLst>
                <a:ext uri="{FF2B5EF4-FFF2-40B4-BE49-F238E27FC236}">
                  <a16:creationId xmlns:a16="http://schemas.microsoft.com/office/drawing/2014/main" id="{C0185669-9D1E-4AEB-8AEC-BF1323C3CF88}"/>
                </a:ext>
              </a:extLst>
            </p:cNvPr>
            <p:cNvSpPr/>
            <p:nvPr/>
          </p:nvSpPr>
          <p:spPr>
            <a:xfrm>
              <a:off x="2093353" y="1509355"/>
              <a:ext cx="2444388" cy="338554"/>
            </a:xfrm>
            <a:prstGeom prst="rect">
              <a:avLst/>
            </a:prstGeom>
          </p:spPr>
          <p:txBody>
            <a:bodyPr wrap="none">
              <a:spAutoFit/>
            </a:bodyPr>
            <a:lstStyle/>
            <a:p>
              <a:pPr algn="ctr"/>
              <a:r>
                <a:rPr lang="sv-SE" sz="1600" dirty="0">
                  <a:solidFill>
                    <a:schemeClr val="bg1"/>
                  </a:solidFill>
                </a:rPr>
                <a:t>VEPA KVADRAT - LÅNGSIDA</a:t>
              </a:r>
              <a:endParaRPr lang="sv-SE" sz="1600" dirty="0"/>
            </a:p>
          </p:txBody>
        </p:sp>
        <p:sp>
          <p:nvSpPr>
            <p:cNvPr id="42" name="Rectangle 41">
              <a:extLst>
                <a:ext uri="{FF2B5EF4-FFF2-40B4-BE49-F238E27FC236}">
                  <a16:creationId xmlns:a16="http://schemas.microsoft.com/office/drawing/2014/main" id="{634651F5-FFDD-404F-BABD-721328AAD260}"/>
                </a:ext>
              </a:extLst>
            </p:cNvPr>
            <p:cNvSpPr/>
            <p:nvPr/>
          </p:nvSpPr>
          <p:spPr>
            <a:xfrm>
              <a:off x="2651740" y="1785079"/>
              <a:ext cx="1327608" cy="307777"/>
            </a:xfrm>
            <a:prstGeom prst="rect">
              <a:avLst/>
            </a:prstGeom>
          </p:spPr>
          <p:txBody>
            <a:bodyPr wrap="none">
              <a:spAutoFit/>
            </a:bodyPr>
            <a:lstStyle/>
            <a:p>
              <a:r>
                <a:rPr lang="sv-SE" sz="1400" i="1" dirty="0">
                  <a:solidFill>
                    <a:schemeClr val="bg1"/>
                  </a:solidFill>
                </a:rPr>
                <a:t>100cm x 100cm</a:t>
              </a:r>
              <a:endParaRPr lang="sv-SE" sz="1400" i="1" dirty="0"/>
            </a:p>
          </p:txBody>
        </p:sp>
        <p:sp>
          <p:nvSpPr>
            <p:cNvPr id="43" name="Rectangle 42">
              <a:extLst>
                <a:ext uri="{FF2B5EF4-FFF2-40B4-BE49-F238E27FC236}">
                  <a16:creationId xmlns:a16="http://schemas.microsoft.com/office/drawing/2014/main" id="{A01BDABE-79D2-41A0-989A-8A3F5994186E}"/>
                </a:ext>
              </a:extLst>
            </p:cNvPr>
            <p:cNvSpPr/>
            <p:nvPr/>
          </p:nvSpPr>
          <p:spPr>
            <a:xfrm>
              <a:off x="2736701" y="2040995"/>
              <a:ext cx="1157689" cy="400110"/>
            </a:xfrm>
            <a:prstGeom prst="rect">
              <a:avLst/>
            </a:prstGeom>
          </p:spPr>
          <p:txBody>
            <a:bodyPr wrap="none">
              <a:spAutoFit/>
            </a:bodyPr>
            <a:lstStyle/>
            <a:p>
              <a:pPr algn="ctr"/>
              <a:r>
                <a:rPr lang="sv-SE" sz="2000" b="1" dirty="0">
                  <a:solidFill>
                    <a:schemeClr val="bg1"/>
                  </a:solidFill>
                </a:rPr>
                <a:t>4 000 </a:t>
              </a:r>
              <a:r>
                <a:rPr lang="sv-SE" dirty="0">
                  <a:solidFill>
                    <a:schemeClr val="bg1"/>
                  </a:solidFill>
                </a:rPr>
                <a:t>SEK</a:t>
              </a:r>
              <a:endParaRPr lang="sv-SE" sz="1100" dirty="0"/>
            </a:p>
          </p:txBody>
        </p:sp>
        <p:sp>
          <p:nvSpPr>
            <p:cNvPr id="44" name="Rectangle 43">
              <a:extLst>
                <a:ext uri="{FF2B5EF4-FFF2-40B4-BE49-F238E27FC236}">
                  <a16:creationId xmlns:a16="http://schemas.microsoft.com/office/drawing/2014/main" id="{EE7C23B9-0165-477A-A2D8-29EBFDE7105E}"/>
                </a:ext>
              </a:extLst>
            </p:cNvPr>
            <p:cNvSpPr/>
            <p:nvPr/>
          </p:nvSpPr>
          <p:spPr>
            <a:xfrm>
              <a:off x="2757537" y="235217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sp>
        <p:nvSpPr>
          <p:cNvPr id="21" name="Rectangle 20">
            <a:extLst>
              <a:ext uri="{FF2B5EF4-FFF2-40B4-BE49-F238E27FC236}">
                <a16:creationId xmlns:a16="http://schemas.microsoft.com/office/drawing/2014/main" id="{9F02BBB9-F6C4-4269-821D-62B759F60C44}"/>
              </a:ext>
            </a:extLst>
          </p:cNvPr>
          <p:cNvSpPr/>
          <p:nvPr/>
        </p:nvSpPr>
        <p:spPr>
          <a:xfrm>
            <a:off x="563546" y="895744"/>
            <a:ext cx="3458256" cy="338554"/>
          </a:xfrm>
          <a:prstGeom prst="rect">
            <a:avLst/>
          </a:prstGeom>
        </p:spPr>
        <p:txBody>
          <a:bodyPr wrap="square">
            <a:spAutoFit/>
          </a:bodyPr>
          <a:lstStyle/>
          <a:p>
            <a:r>
              <a:rPr lang="sv-SE" sz="1600" dirty="0">
                <a:solidFill>
                  <a:schemeClr val="bg1"/>
                </a:solidFill>
              </a:rPr>
              <a:t>ARENA</a:t>
            </a:r>
            <a:r>
              <a:rPr lang="sv-SE" sz="1600" b="1" dirty="0">
                <a:solidFill>
                  <a:schemeClr val="bg1"/>
                </a:solidFill>
              </a:rPr>
              <a:t> - </a:t>
            </a:r>
            <a:r>
              <a:rPr lang="sv-SE" sz="1600" dirty="0">
                <a:solidFill>
                  <a:schemeClr val="bg1"/>
                </a:solidFill>
              </a:rPr>
              <a:t>LÅNGSIDA</a:t>
            </a:r>
            <a:endParaRPr lang="sv-SE" sz="1600" dirty="0"/>
          </a:p>
        </p:txBody>
      </p:sp>
      <p:sp>
        <p:nvSpPr>
          <p:cNvPr id="24" name="TextBox 23">
            <a:extLst>
              <a:ext uri="{FF2B5EF4-FFF2-40B4-BE49-F238E27FC236}">
                <a16:creationId xmlns:a16="http://schemas.microsoft.com/office/drawing/2014/main" id="{2FEF0D31-3A71-40E5-B95E-ED0025CF855C}"/>
              </a:ext>
            </a:extLst>
          </p:cNvPr>
          <p:cNvSpPr txBox="1"/>
          <p:nvPr/>
        </p:nvSpPr>
        <p:spPr>
          <a:xfrm>
            <a:off x="563546" y="357135"/>
            <a:ext cx="3642987" cy="707886"/>
          </a:xfrm>
          <a:prstGeom prst="rect">
            <a:avLst/>
          </a:prstGeom>
          <a:noFill/>
        </p:spPr>
        <p:txBody>
          <a:bodyPr wrap="square" rtlCol="0">
            <a:spAutoFit/>
          </a:bodyPr>
          <a:lstStyle/>
          <a:p>
            <a:r>
              <a:rPr lang="sv-SE" sz="4000" b="1" dirty="0">
                <a:solidFill>
                  <a:schemeClr val="bg1"/>
                </a:solidFill>
              </a:rPr>
              <a:t>REKLAM</a:t>
            </a:r>
            <a:endParaRPr lang="sv-SE" sz="4000" dirty="0">
              <a:solidFill>
                <a:schemeClr val="bg1"/>
              </a:solidFill>
            </a:endParaRPr>
          </a:p>
        </p:txBody>
      </p:sp>
      <p:pic>
        <p:nvPicPr>
          <p:cNvPr id="25" name="Picture 24" descr="A picture containing drawing&#10;&#10;Description automatically generated">
            <a:extLst>
              <a:ext uri="{FF2B5EF4-FFF2-40B4-BE49-F238E27FC236}">
                <a16:creationId xmlns:a16="http://schemas.microsoft.com/office/drawing/2014/main" id="{7F43295A-0EE6-4243-8124-CBD1998DD4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10928" y="286090"/>
            <a:ext cx="1277260" cy="609654"/>
          </a:xfrm>
          <a:prstGeom prst="rect">
            <a:avLst/>
          </a:prstGeom>
        </p:spPr>
      </p:pic>
    </p:spTree>
    <p:extLst>
      <p:ext uri="{BB962C8B-B14F-4D97-AF65-F5344CB8AC3E}">
        <p14:creationId xmlns:p14="http://schemas.microsoft.com/office/powerpoint/2010/main" val="2337593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descr="A picture containing building, snow, skiing, man&#10;&#10;Description automatically generated">
            <a:extLst>
              <a:ext uri="{FF2B5EF4-FFF2-40B4-BE49-F238E27FC236}">
                <a16:creationId xmlns:a16="http://schemas.microsoft.com/office/drawing/2014/main" id="{C6CAD95C-B8AF-44D4-8034-813EDB418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 y="0"/>
            <a:ext cx="12190699" cy="6858000"/>
          </a:xfrm>
          <a:prstGeom prst="rect">
            <a:avLst/>
          </a:prstGeom>
        </p:spPr>
      </p:pic>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grpSp>
        <p:nvGrpSpPr>
          <p:cNvPr id="38" name="Group 37">
            <a:extLst>
              <a:ext uri="{FF2B5EF4-FFF2-40B4-BE49-F238E27FC236}">
                <a16:creationId xmlns:a16="http://schemas.microsoft.com/office/drawing/2014/main" id="{F6C9A14F-1183-4FBF-912D-719107A99ABF}"/>
              </a:ext>
            </a:extLst>
          </p:cNvPr>
          <p:cNvGrpSpPr/>
          <p:nvPr/>
        </p:nvGrpSpPr>
        <p:grpSpPr>
          <a:xfrm>
            <a:off x="4021802" y="2082848"/>
            <a:ext cx="2725649" cy="3178000"/>
            <a:chOff x="7645459" y="1421659"/>
            <a:chExt cx="2725649" cy="3178000"/>
          </a:xfrm>
        </p:grpSpPr>
        <p:cxnSp>
          <p:nvCxnSpPr>
            <p:cNvPr id="39" name="Straight Connector 38">
              <a:extLst>
                <a:ext uri="{FF2B5EF4-FFF2-40B4-BE49-F238E27FC236}">
                  <a16:creationId xmlns:a16="http://schemas.microsoft.com/office/drawing/2014/main" id="{3B324BD9-7B45-49F7-B664-C6AF4C326C91}"/>
                </a:ext>
              </a:extLst>
            </p:cNvPr>
            <p:cNvCxnSpPr>
              <a:cxnSpLocks/>
            </p:cNvCxnSpPr>
            <p:nvPr/>
          </p:nvCxnSpPr>
          <p:spPr>
            <a:xfrm>
              <a:off x="9012734" y="2669611"/>
              <a:ext cx="0" cy="193004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4A920BF-53B5-4A5D-A93A-166658A9B219}"/>
                </a:ext>
              </a:extLst>
            </p:cNvPr>
            <p:cNvSpPr/>
            <p:nvPr/>
          </p:nvSpPr>
          <p:spPr>
            <a:xfrm>
              <a:off x="7645459" y="1421659"/>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C0185669-9D1E-4AEB-8AEC-BF1323C3CF88}"/>
                </a:ext>
              </a:extLst>
            </p:cNvPr>
            <p:cNvSpPr/>
            <p:nvPr/>
          </p:nvSpPr>
          <p:spPr>
            <a:xfrm>
              <a:off x="7833929" y="1450035"/>
              <a:ext cx="2348721" cy="338554"/>
            </a:xfrm>
            <a:prstGeom prst="rect">
              <a:avLst/>
            </a:prstGeom>
          </p:spPr>
          <p:txBody>
            <a:bodyPr wrap="none">
              <a:spAutoFit/>
            </a:bodyPr>
            <a:lstStyle/>
            <a:p>
              <a:pPr algn="ctr"/>
              <a:r>
                <a:rPr lang="sv-SE" sz="1600" dirty="0">
                  <a:solidFill>
                    <a:schemeClr val="bg1"/>
                  </a:solidFill>
                </a:rPr>
                <a:t>SARGREKLAM - LÅNGSIDA</a:t>
              </a:r>
              <a:endParaRPr lang="sv-SE" sz="1600" dirty="0"/>
            </a:p>
          </p:txBody>
        </p:sp>
        <p:sp>
          <p:nvSpPr>
            <p:cNvPr id="43" name="Rectangle 42">
              <a:extLst>
                <a:ext uri="{FF2B5EF4-FFF2-40B4-BE49-F238E27FC236}">
                  <a16:creationId xmlns:a16="http://schemas.microsoft.com/office/drawing/2014/main" id="{A01BDABE-79D2-41A0-989A-8A3F5994186E}"/>
                </a:ext>
              </a:extLst>
            </p:cNvPr>
            <p:cNvSpPr/>
            <p:nvPr/>
          </p:nvSpPr>
          <p:spPr>
            <a:xfrm>
              <a:off x="7968829" y="1816965"/>
              <a:ext cx="2078902" cy="400110"/>
            </a:xfrm>
            <a:prstGeom prst="rect">
              <a:avLst/>
            </a:prstGeom>
          </p:spPr>
          <p:txBody>
            <a:bodyPr wrap="none">
              <a:spAutoFit/>
            </a:bodyPr>
            <a:lstStyle/>
            <a:p>
              <a:pPr algn="ctr"/>
              <a:r>
                <a:rPr lang="sv-SE" sz="2000" b="1" dirty="0">
                  <a:solidFill>
                    <a:schemeClr val="bg1"/>
                  </a:solidFill>
                </a:rPr>
                <a:t>12 000 </a:t>
              </a:r>
              <a:r>
                <a:rPr lang="sv-SE" dirty="0">
                  <a:solidFill>
                    <a:schemeClr val="bg1"/>
                  </a:solidFill>
                </a:rPr>
                <a:t>SEK 3 meter</a:t>
              </a:r>
              <a:endParaRPr lang="sv-SE" sz="1100" dirty="0"/>
            </a:p>
          </p:txBody>
        </p:sp>
        <p:sp>
          <p:nvSpPr>
            <p:cNvPr id="44" name="Rectangle 43">
              <a:extLst>
                <a:ext uri="{FF2B5EF4-FFF2-40B4-BE49-F238E27FC236}">
                  <a16:creationId xmlns:a16="http://schemas.microsoft.com/office/drawing/2014/main" id="{EE7C23B9-0165-477A-A2D8-29EBFDE7105E}"/>
                </a:ext>
              </a:extLst>
            </p:cNvPr>
            <p:cNvSpPr/>
            <p:nvPr/>
          </p:nvSpPr>
          <p:spPr>
            <a:xfrm>
              <a:off x="8450275" y="229285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grpSp>
        <p:nvGrpSpPr>
          <p:cNvPr id="22" name="Group 21">
            <a:extLst>
              <a:ext uri="{FF2B5EF4-FFF2-40B4-BE49-F238E27FC236}">
                <a16:creationId xmlns:a16="http://schemas.microsoft.com/office/drawing/2014/main" id="{7F282ADF-557B-4046-AFA0-E1E498F22535}"/>
              </a:ext>
            </a:extLst>
          </p:cNvPr>
          <p:cNvGrpSpPr/>
          <p:nvPr/>
        </p:nvGrpSpPr>
        <p:grpSpPr>
          <a:xfrm>
            <a:off x="9065584" y="2082499"/>
            <a:ext cx="2725649" cy="3513629"/>
            <a:chOff x="7645459" y="1421659"/>
            <a:chExt cx="2725649" cy="3513629"/>
          </a:xfrm>
        </p:grpSpPr>
        <p:cxnSp>
          <p:nvCxnSpPr>
            <p:cNvPr id="23" name="Straight Connector 22">
              <a:extLst>
                <a:ext uri="{FF2B5EF4-FFF2-40B4-BE49-F238E27FC236}">
                  <a16:creationId xmlns:a16="http://schemas.microsoft.com/office/drawing/2014/main" id="{FE7E6BFB-2C20-4FB4-A7B0-0D794361937A}"/>
                </a:ext>
              </a:extLst>
            </p:cNvPr>
            <p:cNvCxnSpPr>
              <a:cxnSpLocks/>
            </p:cNvCxnSpPr>
            <p:nvPr/>
          </p:nvCxnSpPr>
          <p:spPr>
            <a:xfrm>
              <a:off x="10036862" y="2683377"/>
              <a:ext cx="0" cy="225191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613D83A-EF17-49B8-9FC6-39D053EA9138}"/>
                </a:ext>
              </a:extLst>
            </p:cNvPr>
            <p:cNvSpPr/>
            <p:nvPr/>
          </p:nvSpPr>
          <p:spPr>
            <a:xfrm>
              <a:off x="7645459" y="1421659"/>
              <a:ext cx="2725649"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a:extLst>
                <a:ext uri="{FF2B5EF4-FFF2-40B4-BE49-F238E27FC236}">
                  <a16:creationId xmlns:a16="http://schemas.microsoft.com/office/drawing/2014/main" id="{3D292F18-7FE5-4BCC-8C26-1C71D8E9F8EB}"/>
                </a:ext>
              </a:extLst>
            </p:cNvPr>
            <p:cNvSpPr/>
            <p:nvPr/>
          </p:nvSpPr>
          <p:spPr>
            <a:xfrm>
              <a:off x="7846723" y="1450035"/>
              <a:ext cx="2323136" cy="338554"/>
            </a:xfrm>
            <a:prstGeom prst="rect">
              <a:avLst/>
            </a:prstGeom>
          </p:spPr>
          <p:txBody>
            <a:bodyPr wrap="none">
              <a:spAutoFit/>
            </a:bodyPr>
            <a:lstStyle/>
            <a:p>
              <a:pPr algn="ctr"/>
              <a:r>
                <a:rPr lang="sv-SE" sz="1600" dirty="0">
                  <a:solidFill>
                    <a:schemeClr val="bg1"/>
                  </a:solidFill>
                </a:rPr>
                <a:t>SARGREKLAM - KORTSIDA</a:t>
              </a:r>
              <a:endParaRPr lang="sv-SE" sz="1600" dirty="0"/>
            </a:p>
          </p:txBody>
        </p:sp>
        <p:sp>
          <p:nvSpPr>
            <p:cNvPr id="27" name="Rectangle 26">
              <a:extLst>
                <a:ext uri="{FF2B5EF4-FFF2-40B4-BE49-F238E27FC236}">
                  <a16:creationId xmlns:a16="http://schemas.microsoft.com/office/drawing/2014/main" id="{8DDB98EA-C465-4608-ACD7-785CB5F35F2E}"/>
                </a:ext>
              </a:extLst>
            </p:cNvPr>
            <p:cNvSpPr/>
            <p:nvPr/>
          </p:nvSpPr>
          <p:spPr>
            <a:xfrm>
              <a:off x="7968829" y="1816965"/>
              <a:ext cx="2078902" cy="400110"/>
            </a:xfrm>
            <a:prstGeom prst="rect">
              <a:avLst/>
            </a:prstGeom>
          </p:spPr>
          <p:txBody>
            <a:bodyPr wrap="none">
              <a:spAutoFit/>
            </a:bodyPr>
            <a:lstStyle/>
            <a:p>
              <a:pPr algn="ctr"/>
              <a:r>
                <a:rPr lang="sv-SE" sz="2000" b="1" dirty="0">
                  <a:solidFill>
                    <a:schemeClr val="bg1"/>
                  </a:solidFill>
                </a:rPr>
                <a:t>17 000 </a:t>
              </a:r>
              <a:r>
                <a:rPr lang="sv-SE" dirty="0">
                  <a:solidFill>
                    <a:schemeClr val="bg1"/>
                  </a:solidFill>
                </a:rPr>
                <a:t>SEK 3 meter</a:t>
              </a:r>
              <a:endParaRPr lang="sv-SE" sz="1100" dirty="0"/>
            </a:p>
          </p:txBody>
        </p:sp>
        <p:sp>
          <p:nvSpPr>
            <p:cNvPr id="30" name="Rectangle 29">
              <a:extLst>
                <a:ext uri="{FF2B5EF4-FFF2-40B4-BE49-F238E27FC236}">
                  <a16:creationId xmlns:a16="http://schemas.microsoft.com/office/drawing/2014/main" id="{958C9606-A80F-437E-AED3-A7E84A43A0B0}"/>
                </a:ext>
              </a:extLst>
            </p:cNvPr>
            <p:cNvSpPr/>
            <p:nvPr/>
          </p:nvSpPr>
          <p:spPr>
            <a:xfrm>
              <a:off x="8450275" y="2292857"/>
              <a:ext cx="1090363" cy="261610"/>
            </a:xfrm>
            <a:prstGeom prst="rect">
              <a:avLst/>
            </a:prstGeom>
          </p:spPr>
          <p:txBody>
            <a:bodyPr wrap="none">
              <a:spAutoFit/>
            </a:bodyPr>
            <a:lstStyle/>
            <a:p>
              <a:r>
                <a:rPr lang="sv-SE" sz="1100" dirty="0">
                  <a:solidFill>
                    <a:schemeClr val="bg1"/>
                  </a:solidFill>
                </a:rPr>
                <a:t>inkl. tillverkning</a:t>
              </a:r>
              <a:endParaRPr lang="sv-SE" sz="1100" dirty="0"/>
            </a:p>
          </p:txBody>
        </p:sp>
      </p:grpSp>
      <p:sp>
        <p:nvSpPr>
          <p:cNvPr id="32" name="TextBox 31">
            <a:extLst>
              <a:ext uri="{FF2B5EF4-FFF2-40B4-BE49-F238E27FC236}">
                <a16:creationId xmlns:a16="http://schemas.microsoft.com/office/drawing/2014/main" id="{CE27542C-E6AC-4726-9217-26FD56A94516}"/>
              </a:ext>
            </a:extLst>
          </p:cNvPr>
          <p:cNvSpPr txBox="1"/>
          <p:nvPr/>
        </p:nvSpPr>
        <p:spPr>
          <a:xfrm>
            <a:off x="563546" y="357135"/>
            <a:ext cx="5824572" cy="707886"/>
          </a:xfrm>
          <a:prstGeom prst="rect">
            <a:avLst/>
          </a:prstGeom>
          <a:noFill/>
        </p:spPr>
        <p:txBody>
          <a:bodyPr wrap="square" rtlCol="0">
            <a:spAutoFit/>
          </a:bodyPr>
          <a:lstStyle/>
          <a:p>
            <a:r>
              <a:rPr lang="sv-SE" sz="4000" b="1" dirty="0">
                <a:solidFill>
                  <a:schemeClr val="bg1"/>
                </a:solidFill>
              </a:rPr>
              <a:t>REKLAM</a:t>
            </a:r>
            <a:endParaRPr lang="sv-SE" sz="4000" dirty="0">
              <a:solidFill>
                <a:schemeClr val="bg1"/>
              </a:solidFill>
            </a:endParaRPr>
          </a:p>
        </p:txBody>
      </p:sp>
      <p:sp>
        <p:nvSpPr>
          <p:cNvPr id="45" name="Rectangle 44">
            <a:extLst>
              <a:ext uri="{FF2B5EF4-FFF2-40B4-BE49-F238E27FC236}">
                <a16:creationId xmlns:a16="http://schemas.microsoft.com/office/drawing/2014/main" id="{9C8202F4-D3D2-4DEB-9D45-C1495939A0C7}"/>
              </a:ext>
            </a:extLst>
          </p:cNvPr>
          <p:cNvSpPr/>
          <p:nvPr/>
        </p:nvSpPr>
        <p:spPr>
          <a:xfrm>
            <a:off x="563546" y="895744"/>
            <a:ext cx="3746326" cy="338554"/>
          </a:xfrm>
          <a:prstGeom prst="rect">
            <a:avLst/>
          </a:prstGeom>
        </p:spPr>
        <p:txBody>
          <a:bodyPr wrap="square">
            <a:spAutoFit/>
          </a:bodyPr>
          <a:lstStyle/>
          <a:p>
            <a:r>
              <a:rPr lang="sv-SE" sz="1600" dirty="0">
                <a:solidFill>
                  <a:schemeClr val="bg1"/>
                </a:solidFill>
              </a:rPr>
              <a:t>ARENA</a:t>
            </a:r>
            <a:r>
              <a:rPr lang="sv-SE" sz="1600" b="1" dirty="0">
                <a:solidFill>
                  <a:schemeClr val="bg1"/>
                </a:solidFill>
              </a:rPr>
              <a:t> - </a:t>
            </a:r>
            <a:r>
              <a:rPr lang="sv-SE" sz="1600" dirty="0">
                <a:solidFill>
                  <a:schemeClr val="bg1"/>
                </a:solidFill>
              </a:rPr>
              <a:t>SARG LÅNG- &amp; KORTSIDA</a:t>
            </a:r>
            <a:endParaRPr lang="sv-SE" sz="1600" dirty="0"/>
          </a:p>
        </p:txBody>
      </p:sp>
      <p:pic>
        <p:nvPicPr>
          <p:cNvPr id="46" name="Picture 45" descr="A picture containing drawing&#10;&#10;Description automatically generated">
            <a:extLst>
              <a:ext uri="{FF2B5EF4-FFF2-40B4-BE49-F238E27FC236}">
                <a16:creationId xmlns:a16="http://schemas.microsoft.com/office/drawing/2014/main" id="{8AD06EC8-C433-43D5-BDCB-992FFBF55F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04832" y="286090"/>
            <a:ext cx="1277260" cy="609654"/>
          </a:xfrm>
          <a:prstGeom prst="rect">
            <a:avLst/>
          </a:prstGeom>
        </p:spPr>
      </p:pic>
    </p:spTree>
    <p:extLst>
      <p:ext uri="{BB962C8B-B14F-4D97-AF65-F5344CB8AC3E}">
        <p14:creationId xmlns:p14="http://schemas.microsoft.com/office/powerpoint/2010/main" val="149883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close up of a clock&#10;&#10;Description automatically generated">
            <a:extLst>
              <a:ext uri="{FF2B5EF4-FFF2-40B4-BE49-F238E27FC236}">
                <a16:creationId xmlns:a16="http://schemas.microsoft.com/office/drawing/2014/main" id="{BA0A8093-8CF7-47C7-83EF-ADC0773DAE39}"/>
              </a:ext>
            </a:extLst>
          </p:cNvPr>
          <p:cNvPicPr>
            <a:picLocks noChangeAspect="1"/>
          </p:cNvPicPr>
          <p:nvPr/>
        </p:nvPicPr>
        <p:blipFill rotWithShape="1">
          <a:blip r:embed="rId4">
            <a:extLst>
              <a:ext uri="{28A0092B-C50C-407E-A947-70E740481C1C}">
                <a14:useLocalDpi xmlns:a14="http://schemas.microsoft.com/office/drawing/2010/main" val="0"/>
              </a:ext>
            </a:extLst>
          </a:blip>
          <a:srcRect l="10846" t="17998" r="10245" b="6222"/>
          <a:stretch/>
        </p:blipFill>
        <p:spPr>
          <a:xfrm>
            <a:off x="2546798" y="2070877"/>
            <a:ext cx="7279201" cy="3932628"/>
          </a:xfrm>
          <a:prstGeom prst="rect">
            <a:avLst/>
          </a:prstGeom>
        </p:spPr>
      </p:pic>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sp>
        <p:nvSpPr>
          <p:cNvPr id="32" name="TextBox 31">
            <a:extLst>
              <a:ext uri="{FF2B5EF4-FFF2-40B4-BE49-F238E27FC236}">
                <a16:creationId xmlns:a16="http://schemas.microsoft.com/office/drawing/2014/main" id="{CE27542C-E6AC-4726-9217-26FD56A94516}"/>
              </a:ext>
            </a:extLst>
          </p:cNvPr>
          <p:cNvSpPr txBox="1"/>
          <p:nvPr/>
        </p:nvSpPr>
        <p:spPr>
          <a:xfrm>
            <a:off x="563546" y="357135"/>
            <a:ext cx="5824572" cy="707886"/>
          </a:xfrm>
          <a:prstGeom prst="rect">
            <a:avLst/>
          </a:prstGeom>
          <a:noFill/>
        </p:spPr>
        <p:txBody>
          <a:bodyPr wrap="square" rtlCol="0">
            <a:spAutoFit/>
          </a:bodyPr>
          <a:lstStyle/>
          <a:p>
            <a:r>
              <a:rPr lang="sv-SE" sz="4000" b="1" dirty="0">
                <a:solidFill>
                  <a:schemeClr val="bg1"/>
                </a:solidFill>
              </a:rPr>
              <a:t>REKLAM</a:t>
            </a:r>
            <a:endParaRPr lang="sv-SE" sz="4000" dirty="0">
              <a:solidFill>
                <a:schemeClr val="bg1"/>
              </a:solidFill>
            </a:endParaRPr>
          </a:p>
        </p:txBody>
      </p:sp>
      <p:sp>
        <p:nvSpPr>
          <p:cNvPr id="45" name="Rectangle 44">
            <a:extLst>
              <a:ext uri="{FF2B5EF4-FFF2-40B4-BE49-F238E27FC236}">
                <a16:creationId xmlns:a16="http://schemas.microsoft.com/office/drawing/2014/main" id="{9C8202F4-D3D2-4DEB-9D45-C1495939A0C7}"/>
              </a:ext>
            </a:extLst>
          </p:cNvPr>
          <p:cNvSpPr/>
          <p:nvPr/>
        </p:nvSpPr>
        <p:spPr>
          <a:xfrm>
            <a:off x="563546" y="895744"/>
            <a:ext cx="3746326" cy="338554"/>
          </a:xfrm>
          <a:prstGeom prst="rect">
            <a:avLst/>
          </a:prstGeom>
        </p:spPr>
        <p:txBody>
          <a:bodyPr wrap="square">
            <a:spAutoFit/>
          </a:bodyPr>
          <a:lstStyle/>
          <a:p>
            <a:r>
              <a:rPr lang="sv-SE" sz="1600" dirty="0">
                <a:solidFill>
                  <a:schemeClr val="bg1"/>
                </a:solidFill>
              </a:rPr>
              <a:t>ARENA</a:t>
            </a:r>
            <a:r>
              <a:rPr lang="sv-SE" sz="1600" b="1" dirty="0">
                <a:solidFill>
                  <a:schemeClr val="bg1"/>
                </a:solidFill>
              </a:rPr>
              <a:t> - </a:t>
            </a:r>
            <a:r>
              <a:rPr lang="sv-SE" sz="1600" dirty="0">
                <a:solidFill>
                  <a:schemeClr val="bg1"/>
                </a:solidFill>
              </a:rPr>
              <a:t>IS</a:t>
            </a:r>
            <a:endParaRPr lang="sv-SE" sz="1600" dirty="0"/>
          </a:p>
        </p:txBody>
      </p:sp>
      <p:pic>
        <p:nvPicPr>
          <p:cNvPr id="18" name="Picture 17" descr="A picture containing drawing&#10;&#10;Description automatically generated">
            <a:extLst>
              <a:ext uri="{FF2B5EF4-FFF2-40B4-BE49-F238E27FC236}">
                <a16:creationId xmlns:a16="http://schemas.microsoft.com/office/drawing/2014/main" id="{970DD54B-E88E-4FC3-87C4-BF1E59FD544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80448" y="286090"/>
            <a:ext cx="1277260" cy="609654"/>
          </a:xfrm>
          <a:prstGeom prst="rect">
            <a:avLst/>
          </a:prstGeom>
        </p:spPr>
      </p:pic>
      <p:grpSp>
        <p:nvGrpSpPr>
          <p:cNvPr id="19" name="Group 18">
            <a:extLst>
              <a:ext uri="{FF2B5EF4-FFF2-40B4-BE49-F238E27FC236}">
                <a16:creationId xmlns:a16="http://schemas.microsoft.com/office/drawing/2014/main" id="{5EA2B72E-547F-4614-8CCC-FDEAD3C859F8}"/>
              </a:ext>
            </a:extLst>
          </p:cNvPr>
          <p:cNvGrpSpPr/>
          <p:nvPr/>
        </p:nvGrpSpPr>
        <p:grpSpPr>
          <a:xfrm>
            <a:off x="332016" y="2463844"/>
            <a:ext cx="3075065" cy="1160290"/>
            <a:chOff x="400767" y="3717535"/>
            <a:chExt cx="3075065" cy="1160290"/>
          </a:xfrm>
        </p:grpSpPr>
        <p:grpSp>
          <p:nvGrpSpPr>
            <p:cNvPr id="8" name="Group 7">
              <a:extLst>
                <a:ext uri="{FF2B5EF4-FFF2-40B4-BE49-F238E27FC236}">
                  <a16:creationId xmlns:a16="http://schemas.microsoft.com/office/drawing/2014/main" id="{F10924A4-4294-4019-8D67-23E1B0BF4692}"/>
                </a:ext>
              </a:extLst>
            </p:cNvPr>
            <p:cNvGrpSpPr/>
            <p:nvPr/>
          </p:nvGrpSpPr>
          <p:grpSpPr>
            <a:xfrm>
              <a:off x="400767" y="3717535"/>
              <a:ext cx="1743453" cy="1160290"/>
              <a:chOff x="3425955" y="5269000"/>
              <a:chExt cx="1743453" cy="1160290"/>
            </a:xfrm>
          </p:grpSpPr>
          <p:sp>
            <p:nvSpPr>
              <p:cNvPr id="40" name="Rectangle 39">
                <a:extLst>
                  <a:ext uri="{FF2B5EF4-FFF2-40B4-BE49-F238E27FC236}">
                    <a16:creationId xmlns:a16="http://schemas.microsoft.com/office/drawing/2014/main" id="{04A920BF-53B5-4A5D-A93A-166658A9B219}"/>
                  </a:ext>
                </a:extLst>
              </p:cNvPr>
              <p:cNvSpPr/>
              <p:nvPr/>
            </p:nvSpPr>
            <p:spPr>
              <a:xfrm>
                <a:off x="3425955" y="5269000"/>
                <a:ext cx="1743453"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C0185669-9D1E-4AEB-8AEC-BF1323C3CF88}"/>
                  </a:ext>
                </a:extLst>
              </p:cNvPr>
              <p:cNvSpPr/>
              <p:nvPr/>
            </p:nvSpPr>
            <p:spPr>
              <a:xfrm>
                <a:off x="3509020" y="5297376"/>
                <a:ext cx="1601722" cy="338554"/>
              </a:xfrm>
              <a:prstGeom prst="rect">
                <a:avLst/>
              </a:prstGeom>
            </p:spPr>
            <p:txBody>
              <a:bodyPr wrap="none">
                <a:spAutoFit/>
              </a:bodyPr>
              <a:lstStyle/>
              <a:p>
                <a:pPr algn="ctr"/>
                <a:r>
                  <a:rPr lang="sv-SE" sz="1600" dirty="0">
                    <a:solidFill>
                      <a:schemeClr val="bg1"/>
                    </a:solidFill>
                  </a:rPr>
                  <a:t>TEKNINGSCIRKEL</a:t>
                </a:r>
                <a:endParaRPr lang="sv-SE" sz="1600" dirty="0"/>
              </a:p>
            </p:txBody>
          </p:sp>
          <p:sp>
            <p:nvSpPr>
              <p:cNvPr id="43" name="Rectangle 42">
                <a:extLst>
                  <a:ext uri="{FF2B5EF4-FFF2-40B4-BE49-F238E27FC236}">
                    <a16:creationId xmlns:a16="http://schemas.microsoft.com/office/drawing/2014/main" id="{A01BDABE-79D2-41A0-989A-8A3F5994186E}"/>
                  </a:ext>
                </a:extLst>
              </p:cNvPr>
              <p:cNvSpPr/>
              <p:nvPr/>
            </p:nvSpPr>
            <p:spPr>
              <a:xfrm>
                <a:off x="3666101" y="5664306"/>
                <a:ext cx="1287533" cy="400110"/>
              </a:xfrm>
              <a:prstGeom prst="rect">
                <a:avLst/>
              </a:prstGeom>
            </p:spPr>
            <p:txBody>
              <a:bodyPr wrap="none">
                <a:spAutoFit/>
              </a:bodyPr>
              <a:lstStyle/>
              <a:p>
                <a:pPr algn="ctr"/>
                <a:r>
                  <a:rPr lang="sv-SE" sz="2000" b="1" dirty="0">
                    <a:solidFill>
                      <a:schemeClr val="bg1"/>
                    </a:solidFill>
                  </a:rPr>
                  <a:t>42 000 </a:t>
                </a:r>
                <a:r>
                  <a:rPr lang="sv-SE" dirty="0">
                    <a:solidFill>
                      <a:schemeClr val="bg1"/>
                    </a:solidFill>
                  </a:rPr>
                  <a:t>SEK</a:t>
                </a:r>
                <a:endParaRPr lang="sv-SE" sz="1100" dirty="0"/>
              </a:p>
            </p:txBody>
          </p:sp>
          <p:sp>
            <p:nvSpPr>
              <p:cNvPr id="44" name="Rectangle 43">
                <a:extLst>
                  <a:ext uri="{FF2B5EF4-FFF2-40B4-BE49-F238E27FC236}">
                    <a16:creationId xmlns:a16="http://schemas.microsoft.com/office/drawing/2014/main" id="{EE7C23B9-0165-477A-A2D8-29EBFDE7105E}"/>
                  </a:ext>
                </a:extLst>
              </p:cNvPr>
              <p:cNvSpPr/>
              <p:nvPr/>
            </p:nvSpPr>
            <p:spPr>
              <a:xfrm>
                <a:off x="3751863" y="6140198"/>
                <a:ext cx="1116011" cy="261610"/>
              </a:xfrm>
              <a:prstGeom prst="rect">
                <a:avLst/>
              </a:prstGeom>
            </p:spPr>
            <p:txBody>
              <a:bodyPr wrap="none">
                <a:spAutoFit/>
              </a:bodyPr>
              <a:lstStyle/>
              <a:p>
                <a:r>
                  <a:rPr lang="sv-SE" sz="1100" dirty="0">
                    <a:solidFill>
                      <a:schemeClr val="bg1"/>
                    </a:solidFill>
                  </a:rPr>
                  <a:t>exkl. tillverkning</a:t>
                </a:r>
                <a:endParaRPr lang="sv-SE" sz="1100" dirty="0"/>
              </a:p>
            </p:txBody>
          </p:sp>
        </p:grpSp>
        <p:grpSp>
          <p:nvGrpSpPr>
            <p:cNvPr id="14" name="Group 13">
              <a:extLst>
                <a:ext uri="{FF2B5EF4-FFF2-40B4-BE49-F238E27FC236}">
                  <a16:creationId xmlns:a16="http://schemas.microsoft.com/office/drawing/2014/main" id="{22C682F4-457E-44BE-8BEC-3DE8F184DA35}"/>
                </a:ext>
              </a:extLst>
            </p:cNvPr>
            <p:cNvGrpSpPr/>
            <p:nvPr/>
          </p:nvGrpSpPr>
          <p:grpSpPr>
            <a:xfrm>
              <a:off x="2298192" y="4297680"/>
              <a:ext cx="1177640" cy="0"/>
              <a:chOff x="2298192" y="4297680"/>
              <a:chExt cx="1177640" cy="0"/>
            </a:xfrm>
          </p:grpSpPr>
          <p:cxnSp>
            <p:nvCxnSpPr>
              <p:cNvPr id="39" name="Straight Connector 38">
                <a:extLst>
                  <a:ext uri="{FF2B5EF4-FFF2-40B4-BE49-F238E27FC236}">
                    <a16:creationId xmlns:a16="http://schemas.microsoft.com/office/drawing/2014/main" id="{3B324BD9-7B45-49F7-B664-C6AF4C326C91}"/>
                  </a:ext>
                </a:extLst>
              </p:cNvPr>
              <p:cNvCxnSpPr>
                <a:cxnSpLocks/>
              </p:cNvCxnSpPr>
              <p:nvPr/>
            </p:nvCxnSpPr>
            <p:spPr>
              <a:xfrm flipH="1">
                <a:off x="2298192" y="4297680"/>
                <a:ext cx="117764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AB9503-DE36-40A5-AA10-4C16BA0BFD9C}"/>
                  </a:ext>
                </a:extLst>
              </p:cNvPr>
              <p:cNvCxnSpPr>
                <a:cxnSpLocks/>
              </p:cNvCxnSpPr>
              <p:nvPr/>
            </p:nvCxnSpPr>
            <p:spPr>
              <a:xfrm flipH="1">
                <a:off x="2773680" y="4297680"/>
                <a:ext cx="702152" cy="0"/>
              </a:xfrm>
              <a:prstGeom prst="line">
                <a:avLst/>
              </a:prstGeom>
              <a:ln w="28575">
                <a:solidFill>
                  <a:srgbClr val="990000"/>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F441EE9E-C573-4B55-9166-E277D8EAD39E}"/>
              </a:ext>
            </a:extLst>
          </p:cNvPr>
          <p:cNvGrpSpPr/>
          <p:nvPr/>
        </p:nvGrpSpPr>
        <p:grpSpPr>
          <a:xfrm>
            <a:off x="6838822" y="659035"/>
            <a:ext cx="1743453" cy="2129017"/>
            <a:chOff x="6668071" y="751226"/>
            <a:chExt cx="1743453" cy="2129017"/>
          </a:xfrm>
        </p:grpSpPr>
        <p:grpSp>
          <p:nvGrpSpPr>
            <p:cNvPr id="31" name="Group 30">
              <a:extLst>
                <a:ext uri="{FF2B5EF4-FFF2-40B4-BE49-F238E27FC236}">
                  <a16:creationId xmlns:a16="http://schemas.microsoft.com/office/drawing/2014/main" id="{8A9FFAB6-5B27-4B1E-83EF-B8929BEE4E38}"/>
                </a:ext>
              </a:extLst>
            </p:cNvPr>
            <p:cNvGrpSpPr/>
            <p:nvPr/>
          </p:nvGrpSpPr>
          <p:grpSpPr>
            <a:xfrm>
              <a:off x="6668071" y="751226"/>
              <a:ext cx="1743453" cy="1160290"/>
              <a:chOff x="3425955" y="5269000"/>
              <a:chExt cx="1743453" cy="1160290"/>
            </a:xfrm>
          </p:grpSpPr>
          <p:sp>
            <p:nvSpPr>
              <p:cNvPr id="33" name="Rectangle 32">
                <a:extLst>
                  <a:ext uri="{FF2B5EF4-FFF2-40B4-BE49-F238E27FC236}">
                    <a16:creationId xmlns:a16="http://schemas.microsoft.com/office/drawing/2014/main" id="{05CB0100-EB9B-4515-A022-983857AD8BBF}"/>
                  </a:ext>
                </a:extLst>
              </p:cNvPr>
              <p:cNvSpPr/>
              <p:nvPr/>
            </p:nvSpPr>
            <p:spPr>
              <a:xfrm>
                <a:off x="3425955" y="5269000"/>
                <a:ext cx="1743453" cy="11602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4" name="Rectangle 33">
                <a:extLst>
                  <a:ext uri="{FF2B5EF4-FFF2-40B4-BE49-F238E27FC236}">
                    <a16:creationId xmlns:a16="http://schemas.microsoft.com/office/drawing/2014/main" id="{CDA11EF9-9EFF-4819-830E-1313D8F2961C}"/>
                  </a:ext>
                </a:extLst>
              </p:cNvPr>
              <p:cNvSpPr/>
              <p:nvPr/>
            </p:nvSpPr>
            <p:spPr>
              <a:xfrm>
                <a:off x="3773517" y="5297376"/>
                <a:ext cx="1072731" cy="338554"/>
              </a:xfrm>
              <a:prstGeom prst="rect">
                <a:avLst/>
              </a:prstGeom>
            </p:spPr>
            <p:txBody>
              <a:bodyPr wrap="none">
                <a:spAutoFit/>
              </a:bodyPr>
              <a:lstStyle/>
              <a:p>
                <a:pPr algn="ctr"/>
                <a:r>
                  <a:rPr lang="sv-SE" sz="1600" dirty="0">
                    <a:solidFill>
                      <a:schemeClr val="bg1"/>
                    </a:solidFill>
                  </a:rPr>
                  <a:t>BLÅLINJEN</a:t>
                </a:r>
                <a:endParaRPr lang="sv-SE" sz="1600" dirty="0"/>
              </a:p>
            </p:txBody>
          </p:sp>
          <p:sp>
            <p:nvSpPr>
              <p:cNvPr id="35" name="Rectangle 34">
                <a:extLst>
                  <a:ext uri="{FF2B5EF4-FFF2-40B4-BE49-F238E27FC236}">
                    <a16:creationId xmlns:a16="http://schemas.microsoft.com/office/drawing/2014/main" id="{C46CAAC6-B333-4B17-B7E5-8FB7EDC41B49}"/>
                  </a:ext>
                </a:extLst>
              </p:cNvPr>
              <p:cNvSpPr/>
              <p:nvPr/>
            </p:nvSpPr>
            <p:spPr>
              <a:xfrm>
                <a:off x="3666101" y="5664306"/>
                <a:ext cx="1287533" cy="400110"/>
              </a:xfrm>
              <a:prstGeom prst="rect">
                <a:avLst/>
              </a:prstGeom>
            </p:spPr>
            <p:txBody>
              <a:bodyPr wrap="none">
                <a:spAutoFit/>
              </a:bodyPr>
              <a:lstStyle/>
              <a:p>
                <a:pPr algn="ctr"/>
                <a:r>
                  <a:rPr lang="sv-SE" sz="2000" b="1" dirty="0">
                    <a:solidFill>
                      <a:schemeClr val="bg1"/>
                    </a:solidFill>
                  </a:rPr>
                  <a:t>17 000 </a:t>
                </a:r>
                <a:r>
                  <a:rPr lang="sv-SE" dirty="0">
                    <a:solidFill>
                      <a:schemeClr val="bg1"/>
                    </a:solidFill>
                  </a:rPr>
                  <a:t>SEK</a:t>
                </a:r>
                <a:endParaRPr lang="sv-SE" sz="1100" dirty="0"/>
              </a:p>
            </p:txBody>
          </p:sp>
          <p:sp>
            <p:nvSpPr>
              <p:cNvPr id="36" name="Rectangle 35">
                <a:extLst>
                  <a:ext uri="{FF2B5EF4-FFF2-40B4-BE49-F238E27FC236}">
                    <a16:creationId xmlns:a16="http://schemas.microsoft.com/office/drawing/2014/main" id="{DEB29145-04B4-47C8-B023-4F245D710EA1}"/>
                  </a:ext>
                </a:extLst>
              </p:cNvPr>
              <p:cNvSpPr/>
              <p:nvPr/>
            </p:nvSpPr>
            <p:spPr>
              <a:xfrm>
                <a:off x="3751863" y="6140198"/>
                <a:ext cx="1116011" cy="261610"/>
              </a:xfrm>
              <a:prstGeom prst="rect">
                <a:avLst/>
              </a:prstGeom>
            </p:spPr>
            <p:txBody>
              <a:bodyPr wrap="none">
                <a:spAutoFit/>
              </a:bodyPr>
              <a:lstStyle/>
              <a:p>
                <a:r>
                  <a:rPr lang="sv-SE" sz="1100" dirty="0">
                    <a:solidFill>
                      <a:schemeClr val="bg1"/>
                    </a:solidFill>
                  </a:rPr>
                  <a:t>exkl. tillverkning</a:t>
                </a:r>
                <a:endParaRPr lang="sv-SE" sz="1100" dirty="0"/>
              </a:p>
            </p:txBody>
          </p:sp>
        </p:grpSp>
        <p:grpSp>
          <p:nvGrpSpPr>
            <p:cNvPr id="17" name="Group 16">
              <a:extLst>
                <a:ext uri="{FF2B5EF4-FFF2-40B4-BE49-F238E27FC236}">
                  <a16:creationId xmlns:a16="http://schemas.microsoft.com/office/drawing/2014/main" id="{2C479A0F-FCE4-45F9-B45F-F3B10DF30000}"/>
                </a:ext>
              </a:extLst>
            </p:cNvPr>
            <p:cNvGrpSpPr/>
            <p:nvPr/>
          </p:nvGrpSpPr>
          <p:grpSpPr>
            <a:xfrm rot="10800000">
              <a:off x="7539798" y="2028144"/>
              <a:ext cx="0" cy="852099"/>
              <a:chOff x="7561261" y="4481333"/>
              <a:chExt cx="0" cy="852099"/>
            </a:xfrm>
          </p:grpSpPr>
          <p:cxnSp>
            <p:nvCxnSpPr>
              <p:cNvPr id="42" name="Straight Connector 41">
                <a:extLst>
                  <a:ext uri="{FF2B5EF4-FFF2-40B4-BE49-F238E27FC236}">
                    <a16:creationId xmlns:a16="http://schemas.microsoft.com/office/drawing/2014/main" id="{80AB8EFB-FDD1-453C-AA1B-97565E1F1590}"/>
                  </a:ext>
                </a:extLst>
              </p:cNvPr>
              <p:cNvCxnSpPr>
                <a:cxnSpLocks/>
              </p:cNvCxnSpPr>
              <p:nvPr/>
            </p:nvCxnSpPr>
            <p:spPr>
              <a:xfrm rot="16200000" flipH="1">
                <a:off x="7170095" y="4942266"/>
                <a:ext cx="782332"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66153CE-3107-4C44-A2AA-2612F8FF3C63}"/>
                  </a:ext>
                </a:extLst>
              </p:cNvPr>
              <p:cNvCxnSpPr>
                <a:cxnSpLocks/>
              </p:cNvCxnSpPr>
              <p:nvPr/>
            </p:nvCxnSpPr>
            <p:spPr>
              <a:xfrm>
                <a:off x="7561261" y="4481333"/>
                <a:ext cx="0" cy="602731"/>
              </a:xfrm>
              <a:prstGeom prst="line">
                <a:avLst/>
              </a:prstGeom>
              <a:ln w="28575">
                <a:solidFill>
                  <a:srgbClr val="990000"/>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288E8401-C2B0-449C-B308-5210384C80D3}"/>
              </a:ext>
            </a:extLst>
          </p:cNvPr>
          <p:cNvGrpSpPr/>
          <p:nvPr/>
        </p:nvGrpSpPr>
        <p:grpSpPr>
          <a:xfrm>
            <a:off x="9445055" y="4301124"/>
            <a:ext cx="2270786" cy="2270786"/>
            <a:chOff x="9141310" y="1707404"/>
            <a:chExt cx="2270786" cy="2270786"/>
          </a:xfrm>
        </p:grpSpPr>
        <p:pic>
          <p:nvPicPr>
            <p:cNvPr id="52" name="Picture 51" descr="A close up of a bowl&#10;&#10;Description automatically generated">
              <a:extLst>
                <a:ext uri="{FF2B5EF4-FFF2-40B4-BE49-F238E27FC236}">
                  <a16:creationId xmlns:a16="http://schemas.microsoft.com/office/drawing/2014/main" id="{4DF68423-AB55-4934-BF0A-A5A20D2DE8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1310" y="1707404"/>
              <a:ext cx="2270786" cy="2270786"/>
            </a:xfrm>
            <a:prstGeom prst="rect">
              <a:avLst/>
            </a:prstGeom>
          </p:spPr>
        </p:pic>
        <p:sp>
          <p:nvSpPr>
            <p:cNvPr id="21" name="Rectangle 20">
              <a:extLst>
                <a:ext uri="{FF2B5EF4-FFF2-40B4-BE49-F238E27FC236}">
                  <a16:creationId xmlns:a16="http://schemas.microsoft.com/office/drawing/2014/main" id="{C5A4C0D1-96E0-432E-839E-2A68B0A1BC6A}"/>
                </a:ext>
              </a:extLst>
            </p:cNvPr>
            <p:cNvSpPr/>
            <p:nvPr/>
          </p:nvSpPr>
          <p:spPr>
            <a:xfrm>
              <a:off x="9232418" y="2104133"/>
              <a:ext cx="2088569" cy="1477328"/>
            </a:xfrm>
            <a:prstGeom prst="rect">
              <a:avLst/>
            </a:prstGeom>
          </p:spPr>
          <p:txBody>
            <a:bodyPr wrap="square">
              <a:spAutoFit/>
            </a:bodyPr>
            <a:lstStyle/>
            <a:p>
              <a:pPr algn="ctr"/>
              <a:r>
                <a:rPr lang="sv-SE" b="1" dirty="0">
                  <a:solidFill>
                    <a:schemeClr val="bg1"/>
                  </a:solidFill>
                  <a:latin typeface="Calibri" panose="020F0502020204030204" pitchFamily="34" charset="0"/>
                </a:rPr>
                <a:t>DUK MÅSTE </a:t>
              </a:r>
              <a:br>
                <a:rPr lang="sv-SE" b="1" dirty="0">
                  <a:solidFill>
                    <a:schemeClr val="bg1"/>
                  </a:solidFill>
                  <a:latin typeface="Calibri" panose="020F0502020204030204" pitchFamily="34" charset="0"/>
                </a:rPr>
              </a:br>
              <a:r>
                <a:rPr lang="sv-SE" b="1" dirty="0">
                  <a:solidFill>
                    <a:schemeClr val="bg1"/>
                  </a:solidFill>
                  <a:latin typeface="Calibri" panose="020F0502020204030204" pitchFamily="34" charset="0"/>
                </a:rPr>
                <a:t>VARA KLAR INFÖR</a:t>
              </a:r>
            </a:p>
            <a:p>
              <a:pPr algn="ctr"/>
              <a:r>
                <a:rPr lang="sv-SE" b="1" dirty="0">
                  <a:solidFill>
                    <a:schemeClr val="bg1"/>
                  </a:solidFill>
                  <a:latin typeface="Calibri" panose="020F0502020204030204" pitchFamily="34" charset="0"/>
                </a:rPr>
                <a:t>NEDFRYSNING </a:t>
              </a:r>
              <a:br>
                <a:rPr lang="sv-SE" b="1" dirty="0">
                  <a:solidFill>
                    <a:schemeClr val="bg1"/>
                  </a:solidFill>
                  <a:latin typeface="Calibri" panose="020F0502020204030204" pitchFamily="34" charset="0"/>
                </a:rPr>
              </a:br>
              <a:endParaRPr lang="sv-SE" sz="3600" b="1" dirty="0">
                <a:solidFill>
                  <a:schemeClr val="bg1"/>
                </a:solidFill>
              </a:endParaRPr>
            </a:p>
          </p:txBody>
        </p:sp>
      </p:grpSp>
    </p:spTree>
    <p:extLst>
      <p:ext uri="{BB962C8B-B14F-4D97-AF65-F5344CB8AC3E}">
        <p14:creationId xmlns:p14="http://schemas.microsoft.com/office/powerpoint/2010/main" val="256933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sp>
        <p:nvSpPr>
          <p:cNvPr id="32" name="TextBox 31">
            <a:extLst>
              <a:ext uri="{FF2B5EF4-FFF2-40B4-BE49-F238E27FC236}">
                <a16:creationId xmlns:a16="http://schemas.microsoft.com/office/drawing/2014/main" id="{CE27542C-E6AC-4726-9217-26FD56A94516}"/>
              </a:ext>
            </a:extLst>
          </p:cNvPr>
          <p:cNvSpPr txBox="1"/>
          <p:nvPr/>
        </p:nvSpPr>
        <p:spPr>
          <a:xfrm>
            <a:off x="563546" y="357135"/>
            <a:ext cx="5824572" cy="707886"/>
          </a:xfrm>
          <a:prstGeom prst="rect">
            <a:avLst/>
          </a:prstGeom>
          <a:noFill/>
        </p:spPr>
        <p:txBody>
          <a:bodyPr wrap="square" rtlCol="0">
            <a:spAutoFit/>
          </a:bodyPr>
          <a:lstStyle/>
          <a:p>
            <a:r>
              <a:rPr lang="sv-SE" sz="4000" b="1" dirty="0"/>
              <a:t>REKLAM</a:t>
            </a:r>
            <a:endParaRPr lang="sv-SE" sz="4000" dirty="0"/>
          </a:p>
        </p:txBody>
      </p:sp>
      <p:sp>
        <p:nvSpPr>
          <p:cNvPr id="45" name="Rectangle 44">
            <a:extLst>
              <a:ext uri="{FF2B5EF4-FFF2-40B4-BE49-F238E27FC236}">
                <a16:creationId xmlns:a16="http://schemas.microsoft.com/office/drawing/2014/main" id="{9C8202F4-D3D2-4DEB-9D45-C1495939A0C7}"/>
              </a:ext>
            </a:extLst>
          </p:cNvPr>
          <p:cNvSpPr/>
          <p:nvPr/>
        </p:nvSpPr>
        <p:spPr>
          <a:xfrm>
            <a:off x="563546" y="895744"/>
            <a:ext cx="3746326" cy="338554"/>
          </a:xfrm>
          <a:prstGeom prst="rect">
            <a:avLst/>
          </a:prstGeom>
        </p:spPr>
        <p:txBody>
          <a:bodyPr wrap="square">
            <a:spAutoFit/>
          </a:bodyPr>
          <a:lstStyle/>
          <a:p>
            <a:r>
              <a:rPr lang="sv-SE" sz="1600" dirty="0"/>
              <a:t>MATCHSTÄLL</a:t>
            </a:r>
          </a:p>
        </p:txBody>
      </p:sp>
      <p:grpSp>
        <p:nvGrpSpPr>
          <p:cNvPr id="8" name="Group 7">
            <a:extLst>
              <a:ext uri="{FF2B5EF4-FFF2-40B4-BE49-F238E27FC236}">
                <a16:creationId xmlns:a16="http://schemas.microsoft.com/office/drawing/2014/main" id="{F10924A4-4294-4019-8D67-23E1B0BF4692}"/>
              </a:ext>
            </a:extLst>
          </p:cNvPr>
          <p:cNvGrpSpPr/>
          <p:nvPr/>
        </p:nvGrpSpPr>
        <p:grpSpPr>
          <a:xfrm>
            <a:off x="676909" y="3956529"/>
            <a:ext cx="1758204" cy="1160290"/>
            <a:chOff x="3425955" y="5269000"/>
            <a:chExt cx="1758204" cy="1160290"/>
          </a:xfrm>
        </p:grpSpPr>
        <p:sp>
          <p:nvSpPr>
            <p:cNvPr id="40" name="Rectangle 39">
              <a:extLst>
                <a:ext uri="{FF2B5EF4-FFF2-40B4-BE49-F238E27FC236}">
                  <a16:creationId xmlns:a16="http://schemas.microsoft.com/office/drawing/2014/main" id="{04A920BF-53B5-4A5D-A93A-166658A9B219}"/>
                </a:ext>
              </a:extLst>
            </p:cNvPr>
            <p:cNvSpPr/>
            <p:nvPr/>
          </p:nvSpPr>
          <p:spPr>
            <a:xfrm>
              <a:off x="3425955" y="5269000"/>
              <a:ext cx="1743453" cy="11602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C0185669-9D1E-4AEB-8AEC-BF1323C3CF88}"/>
                </a:ext>
              </a:extLst>
            </p:cNvPr>
            <p:cNvSpPr/>
            <p:nvPr/>
          </p:nvSpPr>
          <p:spPr>
            <a:xfrm>
              <a:off x="3435603" y="5297376"/>
              <a:ext cx="1748556" cy="369332"/>
            </a:xfrm>
            <a:prstGeom prst="rect">
              <a:avLst/>
            </a:prstGeom>
          </p:spPr>
          <p:txBody>
            <a:bodyPr wrap="none">
              <a:spAutoFit/>
            </a:bodyPr>
            <a:lstStyle/>
            <a:p>
              <a:pPr algn="ctr"/>
              <a:r>
                <a:rPr lang="sv-SE" dirty="0"/>
                <a:t>BYXA FRAM/BAK</a:t>
              </a:r>
            </a:p>
          </p:txBody>
        </p:sp>
        <p:sp>
          <p:nvSpPr>
            <p:cNvPr id="43" name="Rectangle 42">
              <a:extLst>
                <a:ext uri="{FF2B5EF4-FFF2-40B4-BE49-F238E27FC236}">
                  <a16:creationId xmlns:a16="http://schemas.microsoft.com/office/drawing/2014/main" id="{A01BDABE-79D2-41A0-989A-8A3F5994186E}"/>
                </a:ext>
              </a:extLst>
            </p:cNvPr>
            <p:cNvSpPr/>
            <p:nvPr/>
          </p:nvSpPr>
          <p:spPr>
            <a:xfrm>
              <a:off x="3666101" y="5664306"/>
              <a:ext cx="1287533" cy="400110"/>
            </a:xfrm>
            <a:prstGeom prst="rect">
              <a:avLst/>
            </a:prstGeom>
          </p:spPr>
          <p:txBody>
            <a:bodyPr wrap="none">
              <a:spAutoFit/>
            </a:bodyPr>
            <a:lstStyle/>
            <a:p>
              <a:pPr algn="ctr"/>
              <a:r>
                <a:rPr lang="sv-SE" sz="2000" b="1" dirty="0"/>
                <a:t>13 000 </a:t>
              </a:r>
              <a:r>
                <a:rPr lang="sv-SE" dirty="0"/>
                <a:t>SEK</a:t>
              </a:r>
              <a:endParaRPr lang="sv-SE" sz="1100" dirty="0"/>
            </a:p>
          </p:txBody>
        </p:sp>
        <p:sp>
          <p:nvSpPr>
            <p:cNvPr id="44" name="Rectangle 43">
              <a:extLst>
                <a:ext uri="{FF2B5EF4-FFF2-40B4-BE49-F238E27FC236}">
                  <a16:creationId xmlns:a16="http://schemas.microsoft.com/office/drawing/2014/main" id="{EE7C23B9-0165-477A-A2D8-29EBFDE7105E}"/>
                </a:ext>
              </a:extLst>
            </p:cNvPr>
            <p:cNvSpPr/>
            <p:nvPr/>
          </p:nvSpPr>
          <p:spPr>
            <a:xfrm>
              <a:off x="3751863" y="6140198"/>
              <a:ext cx="1090363" cy="261610"/>
            </a:xfrm>
            <a:prstGeom prst="rect">
              <a:avLst/>
            </a:prstGeom>
          </p:spPr>
          <p:txBody>
            <a:bodyPr wrap="none">
              <a:spAutoFit/>
            </a:bodyPr>
            <a:lstStyle/>
            <a:p>
              <a:r>
                <a:rPr lang="sv-SE" sz="1100" dirty="0"/>
                <a:t>inkl. tillverkning</a:t>
              </a:r>
            </a:p>
          </p:txBody>
        </p:sp>
      </p:grpSp>
      <p:grpSp>
        <p:nvGrpSpPr>
          <p:cNvPr id="57" name="Group 56">
            <a:extLst>
              <a:ext uri="{FF2B5EF4-FFF2-40B4-BE49-F238E27FC236}">
                <a16:creationId xmlns:a16="http://schemas.microsoft.com/office/drawing/2014/main" id="{A020AE8D-7901-4F8B-BE98-5FCBA7BE830C}"/>
              </a:ext>
            </a:extLst>
          </p:cNvPr>
          <p:cNvGrpSpPr/>
          <p:nvPr/>
        </p:nvGrpSpPr>
        <p:grpSpPr>
          <a:xfrm>
            <a:off x="9708721" y="3956529"/>
            <a:ext cx="1743453" cy="1160290"/>
            <a:chOff x="3425955" y="5269000"/>
            <a:chExt cx="1743453" cy="1160290"/>
          </a:xfrm>
        </p:grpSpPr>
        <p:sp>
          <p:nvSpPr>
            <p:cNvPr id="58" name="Rectangle 57">
              <a:extLst>
                <a:ext uri="{FF2B5EF4-FFF2-40B4-BE49-F238E27FC236}">
                  <a16:creationId xmlns:a16="http://schemas.microsoft.com/office/drawing/2014/main" id="{34A01D2B-CE73-48F6-8002-7839FCABF3D0}"/>
                </a:ext>
              </a:extLst>
            </p:cNvPr>
            <p:cNvSpPr/>
            <p:nvPr/>
          </p:nvSpPr>
          <p:spPr>
            <a:xfrm>
              <a:off x="3425955" y="5269000"/>
              <a:ext cx="1743453" cy="11602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ectangle 58">
              <a:extLst>
                <a:ext uri="{FF2B5EF4-FFF2-40B4-BE49-F238E27FC236}">
                  <a16:creationId xmlns:a16="http://schemas.microsoft.com/office/drawing/2014/main" id="{2C29ACF0-2AAB-4680-A33D-883480BF2696}"/>
                </a:ext>
              </a:extLst>
            </p:cNvPr>
            <p:cNvSpPr/>
            <p:nvPr/>
          </p:nvSpPr>
          <p:spPr>
            <a:xfrm>
              <a:off x="3731133" y="5297376"/>
              <a:ext cx="1157496" cy="369332"/>
            </a:xfrm>
            <a:prstGeom prst="rect">
              <a:avLst/>
            </a:prstGeom>
          </p:spPr>
          <p:txBody>
            <a:bodyPr wrap="none">
              <a:spAutoFit/>
            </a:bodyPr>
            <a:lstStyle/>
            <a:p>
              <a:pPr algn="ctr"/>
              <a:r>
                <a:rPr lang="sv-SE" dirty="0"/>
                <a:t>BYXA SIDA</a:t>
              </a:r>
            </a:p>
          </p:txBody>
        </p:sp>
        <p:sp>
          <p:nvSpPr>
            <p:cNvPr id="60" name="Rectangle 59">
              <a:extLst>
                <a:ext uri="{FF2B5EF4-FFF2-40B4-BE49-F238E27FC236}">
                  <a16:creationId xmlns:a16="http://schemas.microsoft.com/office/drawing/2014/main" id="{CA6C1663-192D-4D8D-8F09-864AD60C82A0}"/>
                </a:ext>
              </a:extLst>
            </p:cNvPr>
            <p:cNvSpPr/>
            <p:nvPr/>
          </p:nvSpPr>
          <p:spPr>
            <a:xfrm>
              <a:off x="3666101" y="5664306"/>
              <a:ext cx="1287533" cy="400110"/>
            </a:xfrm>
            <a:prstGeom prst="rect">
              <a:avLst/>
            </a:prstGeom>
          </p:spPr>
          <p:txBody>
            <a:bodyPr wrap="none">
              <a:spAutoFit/>
            </a:bodyPr>
            <a:lstStyle/>
            <a:p>
              <a:pPr algn="ctr"/>
              <a:r>
                <a:rPr lang="sv-SE" sz="2000" b="1" dirty="0"/>
                <a:t>13 000 </a:t>
              </a:r>
              <a:r>
                <a:rPr lang="sv-SE" dirty="0"/>
                <a:t>SEK</a:t>
              </a:r>
              <a:endParaRPr lang="sv-SE" sz="1100" dirty="0"/>
            </a:p>
          </p:txBody>
        </p:sp>
        <p:sp>
          <p:nvSpPr>
            <p:cNvPr id="61" name="Rectangle 60">
              <a:extLst>
                <a:ext uri="{FF2B5EF4-FFF2-40B4-BE49-F238E27FC236}">
                  <a16:creationId xmlns:a16="http://schemas.microsoft.com/office/drawing/2014/main" id="{C0E03252-0E4D-43FA-B551-D3616AA348D1}"/>
                </a:ext>
              </a:extLst>
            </p:cNvPr>
            <p:cNvSpPr/>
            <p:nvPr/>
          </p:nvSpPr>
          <p:spPr>
            <a:xfrm>
              <a:off x="3751863" y="6140198"/>
              <a:ext cx="1090363" cy="261610"/>
            </a:xfrm>
            <a:prstGeom prst="rect">
              <a:avLst/>
            </a:prstGeom>
          </p:spPr>
          <p:txBody>
            <a:bodyPr wrap="none">
              <a:spAutoFit/>
            </a:bodyPr>
            <a:lstStyle/>
            <a:p>
              <a:r>
                <a:rPr lang="sv-SE" sz="1100" dirty="0"/>
                <a:t>inkl. tillverkning</a:t>
              </a:r>
            </a:p>
          </p:txBody>
        </p:sp>
      </p:grpSp>
      <p:grpSp>
        <p:nvGrpSpPr>
          <p:cNvPr id="63" name="Group 62">
            <a:extLst>
              <a:ext uri="{FF2B5EF4-FFF2-40B4-BE49-F238E27FC236}">
                <a16:creationId xmlns:a16="http://schemas.microsoft.com/office/drawing/2014/main" id="{3737CB04-C84D-4F8D-9D73-F9E50C58EEC7}"/>
              </a:ext>
            </a:extLst>
          </p:cNvPr>
          <p:cNvGrpSpPr/>
          <p:nvPr/>
        </p:nvGrpSpPr>
        <p:grpSpPr>
          <a:xfrm>
            <a:off x="635054" y="2260561"/>
            <a:ext cx="1851534" cy="1160290"/>
            <a:chOff x="3384114" y="5269000"/>
            <a:chExt cx="1851534" cy="1160290"/>
          </a:xfrm>
        </p:grpSpPr>
        <p:sp>
          <p:nvSpPr>
            <p:cNvPr id="64" name="Rectangle 63">
              <a:extLst>
                <a:ext uri="{FF2B5EF4-FFF2-40B4-BE49-F238E27FC236}">
                  <a16:creationId xmlns:a16="http://schemas.microsoft.com/office/drawing/2014/main" id="{49F50B4A-4108-41DA-95A3-3440F4AA21FE}"/>
                </a:ext>
              </a:extLst>
            </p:cNvPr>
            <p:cNvSpPr/>
            <p:nvPr/>
          </p:nvSpPr>
          <p:spPr>
            <a:xfrm>
              <a:off x="3425955" y="5269000"/>
              <a:ext cx="1743453" cy="11602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ctangle 64">
              <a:extLst>
                <a:ext uri="{FF2B5EF4-FFF2-40B4-BE49-F238E27FC236}">
                  <a16:creationId xmlns:a16="http://schemas.microsoft.com/office/drawing/2014/main" id="{F5F80746-5F9C-4B5E-8EF2-3142B1CD016B}"/>
                </a:ext>
              </a:extLst>
            </p:cNvPr>
            <p:cNvSpPr/>
            <p:nvPr/>
          </p:nvSpPr>
          <p:spPr>
            <a:xfrm>
              <a:off x="3384114" y="5297376"/>
              <a:ext cx="1851534" cy="369332"/>
            </a:xfrm>
            <a:prstGeom prst="rect">
              <a:avLst/>
            </a:prstGeom>
          </p:spPr>
          <p:txBody>
            <a:bodyPr wrap="none">
              <a:spAutoFit/>
            </a:bodyPr>
            <a:lstStyle/>
            <a:p>
              <a:pPr algn="ctr"/>
              <a:r>
                <a:rPr lang="sv-SE" dirty="0"/>
                <a:t>TRÖJA FRAM/BAK</a:t>
              </a:r>
            </a:p>
          </p:txBody>
        </p:sp>
        <p:sp>
          <p:nvSpPr>
            <p:cNvPr id="66" name="Rectangle 65">
              <a:extLst>
                <a:ext uri="{FF2B5EF4-FFF2-40B4-BE49-F238E27FC236}">
                  <a16:creationId xmlns:a16="http://schemas.microsoft.com/office/drawing/2014/main" id="{BFF93FDE-9B68-49B6-80ED-889942469812}"/>
                </a:ext>
              </a:extLst>
            </p:cNvPr>
            <p:cNvSpPr/>
            <p:nvPr/>
          </p:nvSpPr>
          <p:spPr>
            <a:xfrm>
              <a:off x="3666101" y="5664306"/>
              <a:ext cx="1287533" cy="400110"/>
            </a:xfrm>
            <a:prstGeom prst="rect">
              <a:avLst/>
            </a:prstGeom>
          </p:spPr>
          <p:txBody>
            <a:bodyPr wrap="none">
              <a:spAutoFit/>
            </a:bodyPr>
            <a:lstStyle/>
            <a:p>
              <a:pPr algn="ctr"/>
              <a:r>
                <a:rPr lang="sv-SE" sz="2000" b="1" dirty="0"/>
                <a:t>15 000 </a:t>
              </a:r>
              <a:r>
                <a:rPr lang="sv-SE" dirty="0"/>
                <a:t>SEK</a:t>
              </a:r>
              <a:endParaRPr lang="sv-SE" sz="1100" dirty="0"/>
            </a:p>
          </p:txBody>
        </p:sp>
        <p:sp>
          <p:nvSpPr>
            <p:cNvPr id="67" name="Rectangle 66">
              <a:extLst>
                <a:ext uri="{FF2B5EF4-FFF2-40B4-BE49-F238E27FC236}">
                  <a16:creationId xmlns:a16="http://schemas.microsoft.com/office/drawing/2014/main" id="{FC663A70-1DFF-4C9A-9695-18FD3F5C40F0}"/>
                </a:ext>
              </a:extLst>
            </p:cNvPr>
            <p:cNvSpPr/>
            <p:nvPr/>
          </p:nvSpPr>
          <p:spPr>
            <a:xfrm>
              <a:off x="3751863" y="6140198"/>
              <a:ext cx="1090363" cy="261610"/>
            </a:xfrm>
            <a:prstGeom prst="rect">
              <a:avLst/>
            </a:prstGeom>
          </p:spPr>
          <p:txBody>
            <a:bodyPr wrap="none">
              <a:spAutoFit/>
            </a:bodyPr>
            <a:lstStyle/>
            <a:p>
              <a:r>
                <a:rPr lang="sv-SE" sz="1100" dirty="0"/>
                <a:t>inkl. tillverkning</a:t>
              </a:r>
            </a:p>
          </p:txBody>
        </p:sp>
      </p:grpSp>
      <p:grpSp>
        <p:nvGrpSpPr>
          <p:cNvPr id="22" name="Group 21">
            <a:extLst>
              <a:ext uri="{FF2B5EF4-FFF2-40B4-BE49-F238E27FC236}">
                <a16:creationId xmlns:a16="http://schemas.microsoft.com/office/drawing/2014/main" id="{CB6208B2-F590-4D81-A6F9-D2C84DD44CF4}"/>
              </a:ext>
            </a:extLst>
          </p:cNvPr>
          <p:cNvGrpSpPr/>
          <p:nvPr/>
        </p:nvGrpSpPr>
        <p:grpSpPr>
          <a:xfrm>
            <a:off x="7745190" y="895744"/>
            <a:ext cx="1633297" cy="5792933"/>
            <a:chOff x="8183638" y="809517"/>
            <a:chExt cx="1545095" cy="5676166"/>
          </a:xfrm>
        </p:grpSpPr>
        <p:pic>
          <p:nvPicPr>
            <p:cNvPr id="3" name="Picture 2" descr="A picture containing wearing, red, dark, holding&#10;&#10;Description automatically generated">
              <a:extLst>
                <a:ext uri="{FF2B5EF4-FFF2-40B4-BE49-F238E27FC236}">
                  <a16:creationId xmlns:a16="http://schemas.microsoft.com/office/drawing/2014/main" id="{2B00FE82-37CE-48D7-ACE5-613915BC4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638" y="809517"/>
              <a:ext cx="1545095" cy="5676166"/>
            </a:xfrm>
            <a:prstGeom prst="rect">
              <a:avLst/>
            </a:prstGeom>
          </p:spPr>
        </p:pic>
        <p:sp>
          <p:nvSpPr>
            <p:cNvPr id="55" name="TextBox 54">
              <a:extLst>
                <a:ext uri="{FF2B5EF4-FFF2-40B4-BE49-F238E27FC236}">
                  <a16:creationId xmlns:a16="http://schemas.microsoft.com/office/drawing/2014/main" id="{D63812FC-51CC-4842-82C6-5D54278F96C1}"/>
                </a:ext>
              </a:extLst>
            </p:cNvPr>
            <p:cNvSpPr txBox="1"/>
            <p:nvPr/>
          </p:nvSpPr>
          <p:spPr>
            <a:xfrm rot="16200000">
              <a:off x="8595288" y="4132315"/>
              <a:ext cx="852586" cy="291156"/>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grpSp>
      <p:grpSp>
        <p:nvGrpSpPr>
          <p:cNvPr id="16" name="Group 15">
            <a:extLst>
              <a:ext uri="{FF2B5EF4-FFF2-40B4-BE49-F238E27FC236}">
                <a16:creationId xmlns:a16="http://schemas.microsoft.com/office/drawing/2014/main" id="{25CE1CAE-E07F-440C-87C6-E144416806A2}"/>
              </a:ext>
            </a:extLst>
          </p:cNvPr>
          <p:cNvGrpSpPr/>
          <p:nvPr/>
        </p:nvGrpSpPr>
        <p:grpSpPr>
          <a:xfrm>
            <a:off x="5358232" y="895744"/>
            <a:ext cx="2433369" cy="5852253"/>
            <a:chOff x="5168610" y="746030"/>
            <a:chExt cx="2433369" cy="5852253"/>
          </a:xfrm>
        </p:grpSpPr>
        <p:pic>
          <p:nvPicPr>
            <p:cNvPr id="7" name="Picture 6" descr="A person wearing a uniform&#10;&#10;Description automatically generated">
              <a:extLst>
                <a:ext uri="{FF2B5EF4-FFF2-40B4-BE49-F238E27FC236}">
                  <a16:creationId xmlns:a16="http://schemas.microsoft.com/office/drawing/2014/main" id="{F633AB7E-6E43-413B-972E-0B1AA2254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610" y="746030"/>
              <a:ext cx="2433369" cy="5852253"/>
            </a:xfrm>
            <a:prstGeom prst="rect">
              <a:avLst/>
            </a:prstGeom>
          </p:spPr>
        </p:pic>
        <p:sp>
          <p:nvSpPr>
            <p:cNvPr id="51" name="TextBox 50">
              <a:extLst>
                <a:ext uri="{FF2B5EF4-FFF2-40B4-BE49-F238E27FC236}">
                  <a16:creationId xmlns:a16="http://schemas.microsoft.com/office/drawing/2014/main" id="{1A53C208-0E7B-4296-B87D-0056112C72C6}"/>
                </a:ext>
              </a:extLst>
            </p:cNvPr>
            <p:cNvSpPr txBox="1"/>
            <p:nvPr/>
          </p:nvSpPr>
          <p:spPr>
            <a:xfrm rot="16200000">
              <a:off x="5482190" y="4237967"/>
              <a:ext cx="852586"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sp>
          <p:nvSpPr>
            <p:cNvPr id="54" name="TextBox 53">
              <a:extLst>
                <a:ext uri="{FF2B5EF4-FFF2-40B4-BE49-F238E27FC236}">
                  <a16:creationId xmlns:a16="http://schemas.microsoft.com/office/drawing/2014/main" id="{5510D989-4AB2-4AFF-98C5-80DC9BE7996D}"/>
                </a:ext>
              </a:extLst>
            </p:cNvPr>
            <p:cNvSpPr txBox="1"/>
            <p:nvPr/>
          </p:nvSpPr>
          <p:spPr>
            <a:xfrm rot="16200000">
              <a:off x="6371627" y="4237967"/>
              <a:ext cx="852586"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sp>
          <p:nvSpPr>
            <p:cNvPr id="56" name="TextBox 55">
              <a:extLst>
                <a:ext uri="{FF2B5EF4-FFF2-40B4-BE49-F238E27FC236}">
                  <a16:creationId xmlns:a16="http://schemas.microsoft.com/office/drawing/2014/main" id="{9AC535EF-277C-484B-94A7-DFCFAEE01FA2}"/>
                </a:ext>
              </a:extLst>
            </p:cNvPr>
            <p:cNvSpPr txBox="1"/>
            <p:nvPr/>
          </p:nvSpPr>
          <p:spPr>
            <a:xfrm>
              <a:off x="5945334" y="3275111"/>
              <a:ext cx="852586"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grpSp>
      <p:grpSp>
        <p:nvGrpSpPr>
          <p:cNvPr id="37" name="Group 36">
            <a:extLst>
              <a:ext uri="{FF2B5EF4-FFF2-40B4-BE49-F238E27FC236}">
                <a16:creationId xmlns:a16="http://schemas.microsoft.com/office/drawing/2014/main" id="{7948AE96-2522-4AD1-BDD7-B8C0C5CBEFA4}"/>
              </a:ext>
            </a:extLst>
          </p:cNvPr>
          <p:cNvGrpSpPr/>
          <p:nvPr/>
        </p:nvGrpSpPr>
        <p:grpSpPr>
          <a:xfrm>
            <a:off x="2813512" y="895744"/>
            <a:ext cx="2251314" cy="5909701"/>
            <a:chOff x="2167845" y="890849"/>
            <a:chExt cx="2251314" cy="5909701"/>
          </a:xfrm>
        </p:grpSpPr>
        <p:pic>
          <p:nvPicPr>
            <p:cNvPr id="30" name="Picture 29" descr="A person wearing a uniform&#10;&#10;Description automatically generated">
              <a:extLst>
                <a:ext uri="{FF2B5EF4-FFF2-40B4-BE49-F238E27FC236}">
                  <a16:creationId xmlns:a16="http://schemas.microsoft.com/office/drawing/2014/main" id="{6444D00D-0B95-4F76-B92B-9318D2A2B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845" y="890849"/>
              <a:ext cx="2251314" cy="5909701"/>
            </a:xfrm>
            <a:prstGeom prst="rect">
              <a:avLst/>
            </a:prstGeom>
          </p:spPr>
        </p:pic>
        <p:grpSp>
          <p:nvGrpSpPr>
            <p:cNvPr id="23" name="Group 22">
              <a:extLst>
                <a:ext uri="{FF2B5EF4-FFF2-40B4-BE49-F238E27FC236}">
                  <a16:creationId xmlns:a16="http://schemas.microsoft.com/office/drawing/2014/main" id="{B7FF5B9D-D9B7-4D41-A5C2-ADC3BDFBB229}"/>
                </a:ext>
              </a:extLst>
            </p:cNvPr>
            <p:cNvGrpSpPr/>
            <p:nvPr/>
          </p:nvGrpSpPr>
          <p:grpSpPr>
            <a:xfrm>
              <a:off x="2780113" y="3428017"/>
              <a:ext cx="1131186" cy="1433137"/>
              <a:chOff x="2940133" y="3235175"/>
              <a:chExt cx="1131186" cy="1433137"/>
            </a:xfrm>
          </p:grpSpPr>
          <p:sp>
            <p:nvSpPr>
              <p:cNvPr id="15" name="TextBox 14">
                <a:extLst>
                  <a:ext uri="{FF2B5EF4-FFF2-40B4-BE49-F238E27FC236}">
                    <a16:creationId xmlns:a16="http://schemas.microsoft.com/office/drawing/2014/main" id="{51ECDCAB-D6DD-4563-8EB7-0697414EDB26}"/>
                  </a:ext>
                </a:extLst>
              </p:cNvPr>
              <p:cNvSpPr txBox="1"/>
              <p:nvPr/>
            </p:nvSpPr>
            <p:spPr>
              <a:xfrm rot="16200000">
                <a:off x="2667729" y="4088130"/>
                <a:ext cx="852586"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sp>
            <p:nvSpPr>
              <p:cNvPr id="47" name="TextBox 46">
                <a:extLst>
                  <a:ext uri="{FF2B5EF4-FFF2-40B4-BE49-F238E27FC236}">
                    <a16:creationId xmlns:a16="http://schemas.microsoft.com/office/drawing/2014/main" id="{BCE90336-0A21-4C4C-B5A2-3FD09ED7AE1E}"/>
                  </a:ext>
                </a:extLst>
              </p:cNvPr>
              <p:cNvSpPr txBox="1"/>
              <p:nvPr/>
            </p:nvSpPr>
            <p:spPr>
              <a:xfrm rot="16200000">
                <a:off x="3496703" y="4082563"/>
                <a:ext cx="841455"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sp>
            <p:nvSpPr>
              <p:cNvPr id="68" name="TextBox 67">
                <a:extLst>
                  <a:ext uri="{FF2B5EF4-FFF2-40B4-BE49-F238E27FC236}">
                    <a16:creationId xmlns:a16="http://schemas.microsoft.com/office/drawing/2014/main" id="{346F3889-5B25-4224-94E4-4CD23DA0CFEC}"/>
                  </a:ext>
                </a:extLst>
              </p:cNvPr>
              <p:cNvSpPr txBox="1"/>
              <p:nvPr/>
            </p:nvSpPr>
            <p:spPr>
              <a:xfrm>
                <a:off x="3024990" y="3235175"/>
                <a:ext cx="852586" cy="307777"/>
              </a:xfrm>
              <a:prstGeom prst="rect">
                <a:avLst/>
              </a:prstGeom>
              <a:noFill/>
              <a:ln>
                <a:solidFill>
                  <a:schemeClr val="bg1"/>
                </a:solidFill>
                <a:prstDash val="sysDash"/>
              </a:ln>
            </p:spPr>
            <p:txBody>
              <a:bodyPr wrap="square" rtlCol="0">
                <a:spAutoFit/>
              </a:bodyPr>
              <a:lstStyle/>
              <a:p>
                <a:pPr algn="ctr"/>
                <a:r>
                  <a:rPr lang="sv-SE" sz="1400" dirty="0">
                    <a:solidFill>
                      <a:schemeClr val="bg1"/>
                    </a:solidFill>
                  </a:rPr>
                  <a:t>REKLAM</a:t>
                </a:r>
              </a:p>
            </p:txBody>
          </p:sp>
        </p:grpSp>
      </p:grpSp>
      <p:grpSp>
        <p:nvGrpSpPr>
          <p:cNvPr id="70" name="Group 69">
            <a:extLst>
              <a:ext uri="{FF2B5EF4-FFF2-40B4-BE49-F238E27FC236}">
                <a16:creationId xmlns:a16="http://schemas.microsoft.com/office/drawing/2014/main" id="{F1116CCA-69E7-42DC-A937-D86F9ABFD0CC}"/>
              </a:ext>
            </a:extLst>
          </p:cNvPr>
          <p:cNvGrpSpPr/>
          <p:nvPr/>
        </p:nvGrpSpPr>
        <p:grpSpPr>
          <a:xfrm>
            <a:off x="9708720" y="2260561"/>
            <a:ext cx="1743453" cy="1160290"/>
            <a:chOff x="3425955" y="5269000"/>
            <a:chExt cx="1743453" cy="1160290"/>
          </a:xfrm>
        </p:grpSpPr>
        <p:sp>
          <p:nvSpPr>
            <p:cNvPr id="71" name="Rectangle 70">
              <a:extLst>
                <a:ext uri="{FF2B5EF4-FFF2-40B4-BE49-F238E27FC236}">
                  <a16:creationId xmlns:a16="http://schemas.microsoft.com/office/drawing/2014/main" id="{CDBB2251-01B8-4DBD-BF0F-AEA2E528D040}"/>
                </a:ext>
              </a:extLst>
            </p:cNvPr>
            <p:cNvSpPr/>
            <p:nvPr/>
          </p:nvSpPr>
          <p:spPr>
            <a:xfrm>
              <a:off x="3425955" y="5269000"/>
              <a:ext cx="1743453" cy="11602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Rectangle 71">
              <a:extLst>
                <a:ext uri="{FF2B5EF4-FFF2-40B4-BE49-F238E27FC236}">
                  <a16:creationId xmlns:a16="http://schemas.microsoft.com/office/drawing/2014/main" id="{B4C40C8D-9D6D-4B76-8886-62EC77CCB48E}"/>
                </a:ext>
              </a:extLst>
            </p:cNvPr>
            <p:cNvSpPr/>
            <p:nvPr/>
          </p:nvSpPr>
          <p:spPr>
            <a:xfrm>
              <a:off x="3896531" y="5297376"/>
              <a:ext cx="826701" cy="369332"/>
            </a:xfrm>
            <a:prstGeom prst="rect">
              <a:avLst/>
            </a:prstGeom>
          </p:spPr>
          <p:txBody>
            <a:bodyPr wrap="none">
              <a:spAutoFit/>
            </a:bodyPr>
            <a:lstStyle/>
            <a:p>
              <a:pPr algn="ctr"/>
              <a:r>
                <a:rPr lang="sv-SE" dirty="0"/>
                <a:t>HJÄLM</a:t>
              </a:r>
            </a:p>
          </p:txBody>
        </p:sp>
        <p:sp>
          <p:nvSpPr>
            <p:cNvPr id="73" name="Rectangle 72">
              <a:extLst>
                <a:ext uri="{FF2B5EF4-FFF2-40B4-BE49-F238E27FC236}">
                  <a16:creationId xmlns:a16="http://schemas.microsoft.com/office/drawing/2014/main" id="{D6F6231E-4C6E-461B-A169-1850E88A2234}"/>
                </a:ext>
              </a:extLst>
            </p:cNvPr>
            <p:cNvSpPr/>
            <p:nvPr/>
          </p:nvSpPr>
          <p:spPr>
            <a:xfrm>
              <a:off x="3731023" y="5664306"/>
              <a:ext cx="1157689" cy="400110"/>
            </a:xfrm>
            <a:prstGeom prst="rect">
              <a:avLst/>
            </a:prstGeom>
          </p:spPr>
          <p:txBody>
            <a:bodyPr wrap="none">
              <a:spAutoFit/>
            </a:bodyPr>
            <a:lstStyle/>
            <a:p>
              <a:pPr algn="ctr"/>
              <a:r>
                <a:rPr lang="sv-SE" sz="2000" b="1" dirty="0"/>
                <a:t>7 500 </a:t>
              </a:r>
              <a:r>
                <a:rPr lang="sv-SE" dirty="0"/>
                <a:t>SEK</a:t>
              </a:r>
              <a:endParaRPr lang="sv-SE" sz="1100" dirty="0"/>
            </a:p>
          </p:txBody>
        </p:sp>
        <p:sp>
          <p:nvSpPr>
            <p:cNvPr id="74" name="Rectangle 73">
              <a:extLst>
                <a:ext uri="{FF2B5EF4-FFF2-40B4-BE49-F238E27FC236}">
                  <a16:creationId xmlns:a16="http://schemas.microsoft.com/office/drawing/2014/main" id="{8F5EAB26-44F6-4C3E-B9F0-347E31B2D221}"/>
                </a:ext>
              </a:extLst>
            </p:cNvPr>
            <p:cNvSpPr/>
            <p:nvPr/>
          </p:nvSpPr>
          <p:spPr>
            <a:xfrm>
              <a:off x="3751863" y="6140198"/>
              <a:ext cx="1090363" cy="261610"/>
            </a:xfrm>
            <a:prstGeom prst="rect">
              <a:avLst/>
            </a:prstGeom>
          </p:spPr>
          <p:txBody>
            <a:bodyPr wrap="none">
              <a:spAutoFit/>
            </a:bodyPr>
            <a:lstStyle/>
            <a:p>
              <a:r>
                <a:rPr lang="sv-SE" sz="1100" dirty="0"/>
                <a:t>inkl. tillverkning</a:t>
              </a:r>
            </a:p>
          </p:txBody>
        </p:sp>
      </p:grpSp>
      <p:pic>
        <p:nvPicPr>
          <p:cNvPr id="75" name="Picture 74" descr="A close up of a logo&#10;&#10;Description automatically generated">
            <a:extLst>
              <a:ext uri="{FF2B5EF4-FFF2-40B4-BE49-F238E27FC236}">
                <a16:creationId xmlns:a16="http://schemas.microsoft.com/office/drawing/2014/main" id="{D72A3CD2-4446-485F-8D72-B08234616AC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13043" y="286090"/>
            <a:ext cx="1277260" cy="609654"/>
          </a:xfrm>
          <a:prstGeom prst="rect">
            <a:avLst/>
          </a:prstGeom>
        </p:spPr>
      </p:pic>
      <p:grpSp>
        <p:nvGrpSpPr>
          <p:cNvPr id="81" name="Group 80">
            <a:extLst>
              <a:ext uri="{FF2B5EF4-FFF2-40B4-BE49-F238E27FC236}">
                <a16:creationId xmlns:a16="http://schemas.microsoft.com/office/drawing/2014/main" id="{B61EF65C-9844-4D25-81FD-D129295DAFB5}"/>
              </a:ext>
            </a:extLst>
          </p:cNvPr>
          <p:cNvGrpSpPr/>
          <p:nvPr/>
        </p:nvGrpSpPr>
        <p:grpSpPr>
          <a:xfrm>
            <a:off x="3678339" y="1092521"/>
            <a:ext cx="552820" cy="184666"/>
            <a:chOff x="3678339" y="1092521"/>
            <a:chExt cx="552820" cy="184666"/>
          </a:xfrm>
        </p:grpSpPr>
        <p:sp>
          <p:nvSpPr>
            <p:cNvPr id="77" name="Rectangle: Rounded Corners 76">
              <a:extLst>
                <a:ext uri="{FF2B5EF4-FFF2-40B4-BE49-F238E27FC236}">
                  <a16:creationId xmlns:a16="http://schemas.microsoft.com/office/drawing/2014/main" id="{FCF3D1F6-9AC9-4BA1-8ECA-B9C049A2E690}"/>
                </a:ext>
              </a:extLst>
            </p:cNvPr>
            <p:cNvSpPr/>
            <p:nvPr/>
          </p:nvSpPr>
          <p:spPr>
            <a:xfrm>
              <a:off x="3777283" y="1113781"/>
              <a:ext cx="336884" cy="151403"/>
            </a:xfrm>
            <a:prstGeom prst="round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TextBox 79">
              <a:extLst>
                <a:ext uri="{FF2B5EF4-FFF2-40B4-BE49-F238E27FC236}">
                  <a16:creationId xmlns:a16="http://schemas.microsoft.com/office/drawing/2014/main" id="{6718C297-2615-4050-AE38-B18F07B09426}"/>
                </a:ext>
              </a:extLst>
            </p:cNvPr>
            <p:cNvSpPr txBox="1"/>
            <p:nvPr/>
          </p:nvSpPr>
          <p:spPr>
            <a:xfrm>
              <a:off x="3678339" y="1092521"/>
              <a:ext cx="552820" cy="184666"/>
            </a:xfrm>
            <a:prstGeom prst="rect">
              <a:avLst/>
            </a:prstGeom>
            <a:noFill/>
          </p:spPr>
          <p:txBody>
            <a:bodyPr wrap="square" rtlCol="0">
              <a:spAutoFit/>
            </a:bodyPr>
            <a:lstStyle/>
            <a:p>
              <a:pPr algn="ctr"/>
              <a:r>
                <a:rPr lang="sv-SE" sz="600" dirty="0"/>
                <a:t>REKLAM</a:t>
              </a:r>
            </a:p>
          </p:txBody>
        </p:sp>
      </p:grpSp>
      <p:grpSp>
        <p:nvGrpSpPr>
          <p:cNvPr id="82" name="Group 81">
            <a:extLst>
              <a:ext uri="{FF2B5EF4-FFF2-40B4-BE49-F238E27FC236}">
                <a16:creationId xmlns:a16="http://schemas.microsoft.com/office/drawing/2014/main" id="{7031AEC2-4C46-4AA2-898D-424984A1BB36}"/>
              </a:ext>
            </a:extLst>
          </p:cNvPr>
          <p:cNvGrpSpPr/>
          <p:nvPr/>
        </p:nvGrpSpPr>
        <p:grpSpPr>
          <a:xfrm>
            <a:off x="6298506" y="1113781"/>
            <a:ext cx="552820" cy="184666"/>
            <a:chOff x="3678339" y="1092521"/>
            <a:chExt cx="552820" cy="184666"/>
          </a:xfrm>
        </p:grpSpPr>
        <p:sp>
          <p:nvSpPr>
            <p:cNvPr id="83" name="Rectangle: Rounded Corners 82">
              <a:extLst>
                <a:ext uri="{FF2B5EF4-FFF2-40B4-BE49-F238E27FC236}">
                  <a16:creationId xmlns:a16="http://schemas.microsoft.com/office/drawing/2014/main" id="{078D953A-771F-40CA-8EC3-25887EA29116}"/>
                </a:ext>
              </a:extLst>
            </p:cNvPr>
            <p:cNvSpPr/>
            <p:nvPr/>
          </p:nvSpPr>
          <p:spPr>
            <a:xfrm>
              <a:off x="3777283" y="1113781"/>
              <a:ext cx="336884" cy="151403"/>
            </a:xfrm>
            <a:prstGeom prst="round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extBox 83">
              <a:extLst>
                <a:ext uri="{FF2B5EF4-FFF2-40B4-BE49-F238E27FC236}">
                  <a16:creationId xmlns:a16="http://schemas.microsoft.com/office/drawing/2014/main" id="{644291D1-4494-4BB9-A94F-56697CDB0544}"/>
                </a:ext>
              </a:extLst>
            </p:cNvPr>
            <p:cNvSpPr txBox="1"/>
            <p:nvPr/>
          </p:nvSpPr>
          <p:spPr>
            <a:xfrm>
              <a:off x="3678339" y="1092521"/>
              <a:ext cx="552820" cy="184666"/>
            </a:xfrm>
            <a:prstGeom prst="rect">
              <a:avLst/>
            </a:prstGeom>
            <a:noFill/>
          </p:spPr>
          <p:txBody>
            <a:bodyPr wrap="square" rtlCol="0">
              <a:spAutoFit/>
            </a:bodyPr>
            <a:lstStyle/>
            <a:p>
              <a:pPr algn="ctr"/>
              <a:r>
                <a:rPr lang="sv-SE" sz="600" dirty="0"/>
                <a:t>REKLAM</a:t>
              </a:r>
            </a:p>
          </p:txBody>
        </p:sp>
      </p:grpSp>
    </p:spTree>
    <p:extLst>
      <p:ext uri="{BB962C8B-B14F-4D97-AF65-F5344CB8AC3E}">
        <p14:creationId xmlns:p14="http://schemas.microsoft.com/office/powerpoint/2010/main" val="156047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F1FF79-A415-45B2-A372-47E52C615A72}"/>
              </a:ext>
            </a:extLst>
          </p:cNvPr>
          <p:cNvSpPr/>
          <p:nvPr/>
        </p:nvSpPr>
        <p:spPr>
          <a:xfrm>
            <a:off x="4021802" y="1265185"/>
            <a:ext cx="184731" cy="646331"/>
          </a:xfrm>
          <a:prstGeom prst="rect">
            <a:avLst/>
          </a:prstGeom>
        </p:spPr>
        <p:txBody>
          <a:bodyPr wrap="none">
            <a:spAutoFit/>
          </a:bodyPr>
          <a:lstStyle/>
          <a:p>
            <a:pPr algn="ctr"/>
            <a:r>
              <a:rPr lang="sv-SE" dirty="0">
                <a:solidFill>
                  <a:schemeClr val="bg1"/>
                </a:solidFill>
              </a:rPr>
              <a:t/>
            </a:r>
            <a:br>
              <a:rPr lang="sv-SE" dirty="0">
                <a:solidFill>
                  <a:schemeClr val="bg1"/>
                </a:solidFill>
              </a:rPr>
            </a:br>
            <a:endParaRPr lang="sv-SE" dirty="0"/>
          </a:p>
        </p:txBody>
      </p:sp>
      <p:grpSp>
        <p:nvGrpSpPr>
          <p:cNvPr id="13" name="Group 12">
            <a:extLst>
              <a:ext uri="{FF2B5EF4-FFF2-40B4-BE49-F238E27FC236}">
                <a16:creationId xmlns:a16="http://schemas.microsoft.com/office/drawing/2014/main" id="{01CC2039-7441-4BB4-8BD0-316A27E596C1}"/>
              </a:ext>
            </a:extLst>
          </p:cNvPr>
          <p:cNvGrpSpPr/>
          <p:nvPr/>
        </p:nvGrpSpPr>
        <p:grpSpPr>
          <a:xfrm>
            <a:off x="2925" y="3487704"/>
            <a:ext cx="4018877" cy="3370296"/>
            <a:chOff x="2925" y="3487704"/>
            <a:chExt cx="4018877" cy="3370296"/>
          </a:xfrm>
        </p:grpSpPr>
        <p:sp>
          <p:nvSpPr>
            <p:cNvPr id="53" name="Rectangle 52">
              <a:extLst>
                <a:ext uri="{FF2B5EF4-FFF2-40B4-BE49-F238E27FC236}">
                  <a16:creationId xmlns:a16="http://schemas.microsoft.com/office/drawing/2014/main" id="{17F52FA5-A53B-4CCC-BFD3-1A2487E42764}"/>
                </a:ext>
              </a:extLst>
            </p:cNvPr>
            <p:cNvSpPr/>
            <p:nvPr/>
          </p:nvSpPr>
          <p:spPr>
            <a:xfrm>
              <a:off x="2925" y="3487704"/>
              <a:ext cx="4018877" cy="3370296"/>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a:extLst>
                <a:ext uri="{FF2B5EF4-FFF2-40B4-BE49-F238E27FC236}">
                  <a16:creationId xmlns:a16="http://schemas.microsoft.com/office/drawing/2014/main" id="{C0185669-9D1E-4AEB-8AEC-BF1323C3CF88}"/>
                </a:ext>
              </a:extLst>
            </p:cNvPr>
            <p:cNvSpPr/>
            <p:nvPr/>
          </p:nvSpPr>
          <p:spPr>
            <a:xfrm>
              <a:off x="422644" y="4315098"/>
              <a:ext cx="3086191" cy="1169551"/>
            </a:xfrm>
            <a:prstGeom prst="rect">
              <a:avLst/>
            </a:prstGeom>
          </p:spPr>
          <p:txBody>
            <a:bodyPr wrap="square">
              <a:spAutoFit/>
            </a:bodyPr>
            <a:lstStyle/>
            <a:p>
              <a:pPr algn="ctr"/>
              <a:r>
                <a:rPr lang="sv-SE" sz="1400" dirty="0">
                  <a:solidFill>
                    <a:schemeClr val="bg1"/>
                  </a:solidFill>
                </a:rPr>
                <a:t>SOM MATCHVÄRD är man </a:t>
              </a:r>
            </a:p>
            <a:p>
              <a:pPr algn="ctr"/>
              <a:r>
                <a:rPr lang="sv-SE" sz="1400" dirty="0">
                  <a:solidFill>
                    <a:schemeClr val="bg1"/>
                  </a:solidFill>
                </a:rPr>
                <a:t>ensam för att uppnå maximalt uppmärksamhetsvärde. </a:t>
              </a:r>
            </a:p>
            <a:p>
              <a:pPr algn="ctr"/>
              <a:r>
                <a:rPr lang="sv-SE" sz="1400" dirty="0">
                  <a:solidFill>
                    <a:schemeClr val="bg1"/>
                  </a:solidFill>
                </a:rPr>
                <a:t>Vår matchspeaker nämner även värdföretaget under matchens gång. </a:t>
              </a:r>
            </a:p>
          </p:txBody>
        </p:sp>
        <p:sp>
          <p:nvSpPr>
            <p:cNvPr id="65" name="Rectangle 64">
              <a:extLst>
                <a:ext uri="{FF2B5EF4-FFF2-40B4-BE49-F238E27FC236}">
                  <a16:creationId xmlns:a16="http://schemas.microsoft.com/office/drawing/2014/main" id="{F5F80746-5F9C-4B5E-8EF2-3142B1CD016B}"/>
                </a:ext>
              </a:extLst>
            </p:cNvPr>
            <p:cNvSpPr/>
            <p:nvPr/>
          </p:nvSpPr>
          <p:spPr>
            <a:xfrm>
              <a:off x="1074926" y="3784100"/>
              <a:ext cx="1874872" cy="523220"/>
            </a:xfrm>
            <a:prstGeom prst="rect">
              <a:avLst/>
            </a:prstGeom>
          </p:spPr>
          <p:txBody>
            <a:bodyPr wrap="none">
              <a:spAutoFit/>
            </a:bodyPr>
            <a:lstStyle/>
            <a:p>
              <a:pPr algn="ctr"/>
              <a:r>
                <a:rPr lang="sv-SE" sz="2800" dirty="0">
                  <a:solidFill>
                    <a:schemeClr val="bg1"/>
                  </a:solidFill>
                </a:rPr>
                <a:t>KONCEPT &amp;</a:t>
              </a:r>
            </a:p>
          </p:txBody>
        </p:sp>
      </p:grpSp>
      <p:grpSp>
        <p:nvGrpSpPr>
          <p:cNvPr id="12" name="Group 11">
            <a:extLst>
              <a:ext uri="{FF2B5EF4-FFF2-40B4-BE49-F238E27FC236}">
                <a16:creationId xmlns:a16="http://schemas.microsoft.com/office/drawing/2014/main" id="{50620289-19E8-4A0D-8D79-2C007014F2DB}"/>
              </a:ext>
            </a:extLst>
          </p:cNvPr>
          <p:cNvGrpSpPr/>
          <p:nvPr/>
        </p:nvGrpSpPr>
        <p:grpSpPr>
          <a:xfrm>
            <a:off x="-3675" y="-1"/>
            <a:ext cx="4032351" cy="3420805"/>
            <a:chOff x="-3675" y="-1"/>
            <a:chExt cx="4032351" cy="3420805"/>
          </a:xfrm>
        </p:grpSpPr>
        <p:sp>
          <p:nvSpPr>
            <p:cNvPr id="64" name="Rectangle 63">
              <a:extLst>
                <a:ext uri="{FF2B5EF4-FFF2-40B4-BE49-F238E27FC236}">
                  <a16:creationId xmlns:a16="http://schemas.microsoft.com/office/drawing/2014/main" id="{49F50B4A-4108-41DA-95A3-3440F4AA21FE}"/>
                </a:ext>
              </a:extLst>
            </p:cNvPr>
            <p:cNvSpPr/>
            <p:nvPr/>
          </p:nvSpPr>
          <p:spPr>
            <a:xfrm>
              <a:off x="-3675" y="-1"/>
              <a:ext cx="4032351" cy="3420805"/>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TextBox 31">
              <a:extLst>
                <a:ext uri="{FF2B5EF4-FFF2-40B4-BE49-F238E27FC236}">
                  <a16:creationId xmlns:a16="http://schemas.microsoft.com/office/drawing/2014/main" id="{CE27542C-E6AC-4726-9217-26FD56A94516}"/>
                </a:ext>
              </a:extLst>
            </p:cNvPr>
            <p:cNvSpPr txBox="1"/>
            <p:nvPr/>
          </p:nvSpPr>
          <p:spPr>
            <a:xfrm>
              <a:off x="297257" y="443520"/>
              <a:ext cx="3380704" cy="707886"/>
            </a:xfrm>
            <a:prstGeom prst="rect">
              <a:avLst/>
            </a:prstGeom>
            <a:noFill/>
          </p:spPr>
          <p:txBody>
            <a:bodyPr wrap="square" rtlCol="0">
              <a:spAutoFit/>
            </a:bodyPr>
            <a:lstStyle/>
            <a:p>
              <a:pPr algn="ctr"/>
              <a:r>
                <a:rPr lang="sv-SE" sz="4000" b="1" dirty="0">
                  <a:solidFill>
                    <a:schemeClr val="bg1"/>
                  </a:solidFill>
                </a:rPr>
                <a:t>MATCHVÄRD</a:t>
              </a:r>
              <a:endParaRPr lang="sv-SE" sz="4000" dirty="0">
                <a:solidFill>
                  <a:schemeClr val="bg1"/>
                </a:solidFill>
              </a:endParaRPr>
            </a:p>
          </p:txBody>
        </p:sp>
        <p:sp>
          <p:nvSpPr>
            <p:cNvPr id="45" name="Rectangle 44">
              <a:extLst>
                <a:ext uri="{FF2B5EF4-FFF2-40B4-BE49-F238E27FC236}">
                  <a16:creationId xmlns:a16="http://schemas.microsoft.com/office/drawing/2014/main" id="{9C8202F4-D3D2-4DEB-9D45-C1495939A0C7}"/>
                </a:ext>
              </a:extLst>
            </p:cNvPr>
            <p:cNvSpPr/>
            <p:nvPr/>
          </p:nvSpPr>
          <p:spPr>
            <a:xfrm>
              <a:off x="1475657" y="1049029"/>
              <a:ext cx="906151" cy="338554"/>
            </a:xfrm>
            <a:prstGeom prst="rect">
              <a:avLst/>
            </a:prstGeom>
          </p:spPr>
          <p:txBody>
            <a:bodyPr wrap="square">
              <a:spAutoFit/>
            </a:bodyPr>
            <a:lstStyle/>
            <a:p>
              <a:pPr algn="ctr"/>
              <a:r>
                <a:rPr lang="sv-SE" sz="1600" dirty="0">
                  <a:solidFill>
                    <a:schemeClr val="bg1"/>
                  </a:solidFill>
                </a:rPr>
                <a:t>A-LAG</a:t>
              </a:r>
            </a:p>
          </p:txBody>
        </p:sp>
        <p:pic>
          <p:nvPicPr>
            <p:cNvPr id="76" name="Picture 75" descr="A picture containing drawing&#10;&#10;Description automatically generated">
              <a:extLst>
                <a:ext uri="{FF2B5EF4-FFF2-40B4-BE49-F238E27FC236}">
                  <a16:creationId xmlns:a16="http://schemas.microsoft.com/office/drawing/2014/main" id="{1575EC26-4F56-47E6-880E-DA94C0ABA6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8603" y="1594927"/>
              <a:ext cx="2135657" cy="1019379"/>
            </a:xfrm>
            <a:prstGeom prst="rect">
              <a:avLst/>
            </a:prstGeom>
          </p:spPr>
        </p:pic>
      </p:grpSp>
      <p:grpSp>
        <p:nvGrpSpPr>
          <p:cNvPr id="33" name="Group 32">
            <a:extLst>
              <a:ext uri="{FF2B5EF4-FFF2-40B4-BE49-F238E27FC236}">
                <a16:creationId xmlns:a16="http://schemas.microsoft.com/office/drawing/2014/main" id="{36E13C43-839A-4BD9-A071-02002A95F24D}"/>
              </a:ext>
            </a:extLst>
          </p:cNvPr>
          <p:cNvGrpSpPr/>
          <p:nvPr/>
        </p:nvGrpSpPr>
        <p:grpSpPr>
          <a:xfrm>
            <a:off x="8173123" y="3487704"/>
            <a:ext cx="4018877" cy="3370296"/>
            <a:chOff x="8173123" y="3487704"/>
            <a:chExt cx="4018877" cy="3370296"/>
          </a:xfrm>
        </p:grpSpPr>
        <p:grpSp>
          <p:nvGrpSpPr>
            <p:cNvPr id="78" name="Group 77">
              <a:extLst>
                <a:ext uri="{FF2B5EF4-FFF2-40B4-BE49-F238E27FC236}">
                  <a16:creationId xmlns:a16="http://schemas.microsoft.com/office/drawing/2014/main" id="{1AE7CB2A-1124-49EE-B1B5-012CBD7422B9}"/>
                </a:ext>
              </a:extLst>
            </p:cNvPr>
            <p:cNvGrpSpPr/>
            <p:nvPr/>
          </p:nvGrpSpPr>
          <p:grpSpPr>
            <a:xfrm>
              <a:off x="8173123" y="3487704"/>
              <a:ext cx="4018877" cy="3370296"/>
              <a:chOff x="2925" y="3487704"/>
              <a:chExt cx="4018877" cy="3370296"/>
            </a:xfrm>
          </p:grpSpPr>
          <p:sp>
            <p:nvSpPr>
              <p:cNvPr id="79" name="Rectangle 78">
                <a:extLst>
                  <a:ext uri="{FF2B5EF4-FFF2-40B4-BE49-F238E27FC236}">
                    <a16:creationId xmlns:a16="http://schemas.microsoft.com/office/drawing/2014/main" id="{C6EF9EC6-DB12-4827-8FFD-51EBFC486371}"/>
                  </a:ext>
                </a:extLst>
              </p:cNvPr>
              <p:cNvSpPr/>
              <p:nvPr/>
            </p:nvSpPr>
            <p:spPr>
              <a:xfrm>
                <a:off x="2925" y="3487704"/>
                <a:ext cx="4018877" cy="3370296"/>
              </a:xfrm>
              <a:prstGeom prst="rect">
                <a:avLst/>
              </a:prstGeom>
              <a:solidFill>
                <a:srgbClr val="99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Rectangle 85">
                <a:extLst>
                  <a:ext uri="{FF2B5EF4-FFF2-40B4-BE49-F238E27FC236}">
                    <a16:creationId xmlns:a16="http://schemas.microsoft.com/office/drawing/2014/main" id="{CF681F57-83EC-45C1-9C71-8F0BD9F5D45B}"/>
                  </a:ext>
                </a:extLst>
              </p:cNvPr>
              <p:cNvSpPr/>
              <p:nvPr/>
            </p:nvSpPr>
            <p:spPr>
              <a:xfrm>
                <a:off x="1213256" y="4157693"/>
                <a:ext cx="1590308" cy="523220"/>
              </a:xfrm>
              <a:prstGeom prst="rect">
                <a:avLst/>
              </a:prstGeom>
            </p:spPr>
            <p:txBody>
              <a:bodyPr wrap="none">
                <a:spAutoFit/>
              </a:bodyPr>
              <a:lstStyle/>
              <a:p>
                <a:pPr algn="ctr"/>
                <a:r>
                  <a:rPr lang="sv-SE" sz="2800" dirty="0">
                    <a:solidFill>
                      <a:schemeClr val="bg1"/>
                    </a:solidFill>
                  </a:rPr>
                  <a:t>KOSTNAD</a:t>
                </a:r>
              </a:p>
            </p:txBody>
          </p:sp>
        </p:grpSp>
        <p:sp>
          <p:nvSpPr>
            <p:cNvPr id="66" name="Rectangle 65">
              <a:extLst>
                <a:ext uri="{FF2B5EF4-FFF2-40B4-BE49-F238E27FC236}">
                  <a16:creationId xmlns:a16="http://schemas.microsoft.com/office/drawing/2014/main" id="{BFF93FDE-9B68-49B6-80ED-889942469812}"/>
                </a:ext>
              </a:extLst>
            </p:cNvPr>
            <p:cNvSpPr/>
            <p:nvPr/>
          </p:nvSpPr>
          <p:spPr>
            <a:xfrm>
              <a:off x="8972987" y="4788131"/>
              <a:ext cx="2411237" cy="769441"/>
            </a:xfrm>
            <a:prstGeom prst="rect">
              <a:avLst/>
            </a:prstGeom>
          </p:spPr>
          <p:txBody>
            <a:bodyPr wrap="none">
              <a:spAutoFit/>
            </a:bodyPr>
            <a:lstStyle/>
            <a:p>
              <a:pPr algn="ctr"/>
              <a:r>
                <a:rPr lang="sv-SE" sz="4400" b="1" dirty="0">
                  <a:solidFill>
                    <a:schemeClr val="bg1"/>
                  </a:solidFill>
                </a:rPr>
                <a:t>8 000 </a:t>
              </a:r>
              <a:r>
                <a:rPr lang="sv-SE" sz="4400" dirty="0">
                  <a:solidFill>
                    <a:schemeClr val="bg1"/>
                  </a:solidFill>
                </a:rPr>
                <a:t>SEK</a:t>
              </a:r>
            </a:p>
          </p:txBody>
        </p:sp>
      </p:grpSp>
      <p:grpSp>
        <p:nvGrpSpPr>
          <p:cNvPr id="27" name="Group 26">
            <a:extLst>
              <a:ext uri="{FF2B5EF4-FFF2-40B4-BE49-F238E27FC236}">
                <a16:creationId xmlns:a16="http://schemas.microsoft.com/office/drawing/2014/main" id="{DDB9B18F-3F3A-44CC-BADB-BDD8FDBBB8BB}"/>
              </a:ext>
            </a:extLst>
          </p:cNvPr>
          <p:cNvGrpSpPr/>
          <p:nvPr/>
        </p:nvGrpSpPr>
        <p:grpSpPr>
          <a:xfrm>
            <a:off x="4080771" y="-8196"/>
            <a:ext cx="4026783" cy="3429000"/>
            <a:chOff x="4080771" y="-8196"/>
            <a:chExt cx="4026783" cy="3429000"/>
          </a:xfrm>
        </p:grpSpPr>
        <p:pic>
          <p:nvPicPr>
            <p:cNvPr id="4" name="Picture 3" descr="A house that is parked on the side of a building&#10;&#10;Description automatically generated">
              <a:extLst>
                <a:ext uri="{FF2B5EF4-FFF2-40B4-BE49-F238E27FC236}">
                  <a16:creationId xmlns:a16="http://schemas.microsoft.com/office/drawing/2014/main" id="{CA7DC723-F5D6-4F9C-B439-6F1CB841B3C1}"/>
                </a:ext>
              </a:extLst>
            </p:cNvPr>
            <p:cNvPicPr>
              <a:picLocks noChangeAspect="1"/>
            </p:cNvPicPr>
            <p:nvPr/>
          </p:nvPicPr>
          <p:blipFill rotWithShape="1">
            <a:blip r:embed="rId3">
              <a:extLst>
                <a:ext uri="{28A0092B-C50C-407E-A947-70E740481C1C}">
                  <a14:useLocalDpi xmlns:a14="http://schemas.microsoft.com/office/drawing/2010/main" val="0"/>
                </a:ext>
              </a:extLst>
            </a:blip>
            <a:srcRect l="9172"/>
            <a:stretch/>
          </p:blipFill>
          <p:spPr>
            <a:xfrm>
              <a:off x="4080771" y="-8196"/>
              <a:ext cx="4026783" cy="3429000"/>
            </a:xfrm>
            <a:prstGeom prst="rect">
              <a:avLst/>
            </a:prstGeom>
          </p:spPr>
        </p:pic>
        <p:grpSp>
          <p:nvGrpSpPr>
            <p:cNvPr id="21" name="Group 20">
              <a:extLst>
                <a:ext uri="{FF2B5EF4-FFF2-40B4-BE49-F238E27FC236}">
                  <a16:creationId xmlns:a16="http://schemas.microsoft.com/office/drawing/2014/main" id="{E9CBA8AD-B6A7-4BDF-9A42-C7AFDB73E424}"/>
                </a:ext>
              </a:extLst>
            </p:cNvPr>
            <p:cNvGrpSpPr/>
            <p:nvPr/>
          </p:nvGrpSpPr>
          <p:grpSpPr>
            <a:xfrm>
              <a:off x="4658683" y="907525"/>
              <a:ext cx="423003" cy="1375236"/>
              <a:chOff x="4658683" y="907525"/>
              <a:chExt cx="423003" cy="1375236"/>
            </a:xfrm>
          </p:grpSpPr>
          <p:pic>
            <p:nvPicPr>
              <p:cNvPr id="19" name="Picture 18" descr="A picture containing table, mirror&#10;&#10;Description automatically generated">
                <a:extLst>
                  <a:ext uri="{FF2B5EF4-FFF2-40B4-BE49-F238E27FC236}">
                    <a16:creationId xmlns:a16="http://schemas.microsoft.com/office/drawing/2014/main" id="{3A1D0DE9-88E8-4982-8150-6470D43899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58683" y="907525"/>
                <a:ext cx="394171" cy="1375236"/>
              </a:xfrm>
              <a:prstGeom prst="rect">
                <a:avLst/>
              </a:prstGeom>
            </p:spPr>
          </p:pic>
          <p:sp>
            <p:nvSpPr>
              <p:cNvPr id="20" name="TextBox 19">
                <a:extLst>
                  <a:ext uri="{FF2B5EF4-FFF2-40B4-BE49-F238E27FC236}">
                    <a16:creationId xmlns:a16="http://schemas.microsoft.com/office/drawing/2014/main" id="{F296DA12-5745-4ABC-BF0A-60C01E23A376}"/>
                  </a:ext>
                </a:extLst>
              </p:cNvPr>
              <p:cNvSpPr txBox="1"/>
              <p:nvPr/>
            </p:nvSpPr>
            <p:spPr>
              <a:xfrm rot="16200000">
                <a:off x="4390263" y="1329142"/>
                <a:ext cx="1044291" cy="338554"/>
              </a:xfrm>
              <a:prstGeom prst="rect">
                <a:avLst/>
              </a:prstGeom>
              <a:noFill/>
            </p:spPr>
            <p:txBody>
              <a:bodyPr wrap="square" rtlCol="0">
                <a:spAutoFit/>
              </a:bodyPr>
              <a:lstStyle/>
              <a:p>
                <a:pPr algn="ctr"/>
                <a:r>
                  <a:rPr lang="sv-SE" sz="1600" dirty="0">
                    <a:solidFill>
                      <a:schemeClr val="bg2">
                        <a:lumMod val="90000"/>
                      </a:schemeClr>
                    </a:solidFill>
                    <a:effectLst>
                      <a:outerShdw blurRad="38100" dist="38100" dir="2700000" algn="tl">
                        <a:srgbClr val="000000">
                          <a:alpha val="43137"/>
                        </a:srgbClr>
                      </a:outerShdw>
                    </a:effectLst>
                  </a:rPr>
                  <a:t>REKLAM</a:t>
                </a:r>
              </a:p>
            </p:txBody>
          </p:sp>
        </p:grpSp>
        <p:grpSp>
          <p:nvGrpSpPr>
            <p:cNvPr id="24" name="Group 23">
              <a:extLst>
                <a:ext uri="{FF2B5EF4-FFF2-40B4-BE49-F238E27FC236}">
                  <a16:creationId xmlns:a16="http://schemas.microsoft.com/office/drawing/2014/main" id="{B47E631A-6339-4427-99E6-A8706C4F4170}"/>
                </a:ext>
              </a:extLst>
            </p:cNvPr>
            <p:cNvGrpSpPr/>
            <p:nvPr/>
          </p:nvGrpSpPr>
          <p:grpSpPr>
            <a:xfrm>
              <a:off x="5381463" y="890281"/>
              <a:ext cx="480454" cy="1622578"/>
              <a:chOff x="5381463" y="890281"/>
              <a:chExt cx="480454" cy="1622578"/>
            </a:xfrm>
          </p:grpSpPr>
          <p:pic>
            <p:nvPicPr>
              <p:cNvPr id="91" name="Picture 90" descr="A picture containing table, mirror&#10;&#10;Description automatically generated">
                <a:extLst>
                  <a:ext uri="{FF2B5EF4-FFF2-40B4-BE49-F238E27FC236}">
                    <a16:creationId xmlns:a16="http://schemas.microsoft.com/office/drawing/2014/main" id="{51CD30A5-A0DA-4E55-8F66-AB6D8F66FCC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1463" y="890281"/>
                <a:ext cx="465064" cy="1622578"/>
              </a:xfrm>
              <a:prstGeom prst="rect">
                <a:avLst/>
              </a:prstGeom>
            </p:spPr>
          </p:pic>
          <p:sp>
            <p:nvSpPr>
              <p:cNvPr id="92" name="TextBox 91">
                <a:extLst>
                  <a:ext uri="{FF2B5EF4-FFF2-40B4-BE49-F238E27FC236}">
                    <a16:creationId xmlns:a16="http://schemas.microsoft.com/office/drawing/2014/main" id="{9B9E1DC3-1205-48DD-B68A-2BE733134DA6}"/>
                  </a:ext>
                </a:extLst>
              </p:cNvPr>
              <p:cNvSpPr txBox="1"/>
              <p:nvPr/>
            </p:nvSpPr>
            <p:spPr>
              <a:xfrm rot="16200000">
                <a:off x="5155105" y="1386509"/>
                <a:ext cx="1044291" cy="369332"/>
              </a:xfrm>
              <a:prstGeom prst="rect">
                <a:avLst/>
              </a:prstGeom>
              <a:noFill/>
            </p:spPr>
            <p:txBody>
              <a:bodyPr wrap="square" rtlCol="0">
                <a:spAutoFit/>
              </a:bodyPr>
              <a:lstStyle/>
              <a:p>
                <a:pPr algn="ctr"/>
                <a:r>
                  <a:rPr lang="sv-SE" dirty="0">
                    <a:solidFill>
                      <a:schemeClr val="bg2">
                        <a:lumMod val="90000"/>
                      </a:schemeClr>
                    </a:solidFill>
                    <a:effectLst>
                      <a:outerShdw blurRad="38100" dist="38100" dir="2700000" algn="tl">
                        <a:srgbClr val="000000">
                          <a:alpha val="43137"/>
                        </a:srgbClr>
                      </a:outerShdw>
                    </a:effectLst>
                  </a:rPr>
                  <a:t>REKLAM</a:t>
                </a:r>
              </a:p>
            </p:txBody>
          </p:sp>
        </p:grpSp>
      </p:grpSp>
      <p:grpSp>
        <p:nvGrpSpPr>
          <p:cNvPr id="28" name="Group 27">
            <a:extLst>
              <a:ext uri="{FF2B5EF4-FFF2-40B4-BE49-F238E27FC236}">
                <a16:creationId xmlns:a16="http://schemas.microsoft.com/office/drawing/2014/main" id="{A7E39424-2F82-4BB8-8DB8-C44F3B18715F}"/>
              </a:ext>
            </a:extLst>
          </p:cNvPr>
          <p:cNvGrpSpPr/>
          <p:nvPr/>
        </p:nvGrpSpPr>
        <p:grpSpPr>
          <a:xfrm>
            <a:off x="4080771" y="3487704"/>
            <a:ext cx="4026783" cy="3370296"/>
            <a:chOff x="4080771" y="3487704"/>
            <a:chExt cx="4026783" cy="3370296"/>
          </a:xfrm>
        </p:grpSpPr>
        <p:pic>
          <p:nvPicPr>
            <p:cNvPr id="6" name="Picture 5" descr="A picture containing building, floor, library, room&#10;&#10;Description automatically generated">
              <a:extLst>
                <a:ext uri="{FF2B5EF4-FFF2-40B4-BE49-F238E27FC236}">
                  <a16:creationId xmlns:a16="http://schemas.microsoft.com/office/drawing/2014/main" id="{33CEF769-0688-4435-9B07-0E9FA74D7603}"/>
                </a:ext>
              </a:extLst>
            </p:cNvPr>
            <p:cNvPicPr>
              <a:picLocks noChangeAspect="1"/>
            </p:cNvPicPr>
            <p:nvPr/>
          </p:nvPicPr>
          <p:blipFill rotWithShape="1">
            <a:blip r:embed="rId6">
              <a:extLst>
                <a:ext uri="{28A0092B-C50C-407E-A947-70E740481C1C}">
                  <a14:useLocalDpi xmlns:a14="http://schemas.microsoft.com/office/drawing/2010/main" val="0"/>
                </a:ext>
              </a:extLst>
            </a:blip>
            <a:srcRect l="1" r="11323"/>
            <a:stretch/>
          </p:blipFill>
          <p:spPr>
            <a:xfrm>
              <a:off x="4080771" y="3487704"/>
              <a:ext cx="4026783" cy="3370296"/>
            </a:xfrm>
            <a:prstGeom prst="rect">
              <a:avLst/>
            </a:prstGeom>
          </p:spPr>
        </p:pic>
        <p:grpSp>
          <p:nvGrpSpPr>
            <p:cNvPr id="99" name="Group 98">
              <a:extLst>
                <a:ext uri="{FF2B5EF4-FFF2-40B4-BE49-F238E27FC236}">
                  <a16:creationId xmlns:a16="http://schemas.microsoft.com/office/drawing/2014/main" id="{13942C61-F7C5-49A5-9F60-7947B98C1342}"/>
                </a:ext>
              </a:extLst>
            </p:cNvPr>
            <p:cNvGrpSpPr/>
            <p:nvPr/>
          </p:nvGrpSpPr>
          <p:grpSpPr>
            <a:xfrm>
              <a:off x="5433615" y="4229699"/>
              <a:ext cx="233690" cy="703646"/>
              <a:chOff x="4658683" y="865493"/>
              <a:chExt cx="470695" cy="1417268"/>
            </a:xfrm>
          </p:grpSpPr>
          <p:pic>
            <p:nvPicPr>
              <p:cNvPr id="100" name="Picture 99" descr="A picture containing table, mirror&#10;&#10;Description automatically generated">
                <a:extLst>
                  <a:ext uri="{FF2B5EF4-FFF2-40B4-BE49-F238E27FC236}">
                    <a16:creationId xmlns:a16="http://schemas.microsoft.com/office/drawing/2014/main" id="{F9E13665-E497-419C-82D5-74822C79B7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58683" y="907525"/>
                <a:ext cx="394171" cy="1375236"/>
              </a:xfrm>
              <a:prstGeom prst="rect">
                <a:avLst/>
              </a:prstGeom>
            </p:spPr>
          </p:pic>
          <p:sp>
            <p:nvSpPr>
              <p:cNvPr id="101" name="TextBox 100">
                <a:extLst>
                  <a:ext uri="{FF2B5EF4-FFF2-40B4-BE49-F238E27FC236}">
                    <a16:creationId xmlns:a16="http://schemas.microsoft.com/office/drawing/2014/main" id="{61759AA0-CE66-4855-A21D-5784C50155E4}"/>
                  </a:ext>
                </a:extLst>
              </p:cNvPr>
              <p:cNvSpPr txBox="1"/>
              <p:nvPr/>
            </p:nvSpPr>
            <p:spPr>
              <a:xfrm rot="16200000">
                <a:off x="4317539" y="1243390"/>
                <a:ext cx="1189736" cy="433942"/>
              </a:xfrm>
              <a:prstGeom prst="rect">
                <a:avLst/>
              </a:prstGeom>
              <a:noFill/>
            </p:spPr>
            <p:txBody>
              <a:bodyPr wrap="square" rtlCol="0">
                <a:spAutoFit/>
              </a:bodyPr>
              <a:lstStyle/>
              <a:p>
                <a:pPr algn="ctr"/>
                <a:r>
                  <a:rPr lang="sv-SE" sz="800" dirty="0">
                    <a:solidFill>
                      <a:schemeClr val="bg2">
                        <a:lumMod val="90000"/>
                      </a:schemeClr>
                    </a:solidFill>
                    <a:effectLst>
                      <a:outerShdw blurRad="38100" dist="38100" dir="2700000" algn="tl">
                        <a:srgbClr val="000000">
                          <a:alpha val="43137"/>
                        </a:srgbClr>
                      </a:outerShdw>
                    </a:effectLst>
                  </a:rPr>
                  <a:t>REKLAM</a:t>
                </a:r>
              </a:p>
            </p:txBody>
          </p:sp>
        </p:grpSp>
        <p:grpSp>
          <p:nvGrpSpPr>
            <p:cNvPr id="96" name="Group 95">
              <a:extLst>
                <a:ext uri="{FF2B5EF4-FFF2-40B4-BE49-F238E27FC236}">
                  <a16:creationId xmlns:a16="http://schemas.microsoft.com/office/drawing/2014/main" id="{F4986F9A-8070-46CD-A847-FC788715BCEC}"/>
                </a:ext>
              </a:extLst>
            </p:cNvPr>
            <p:cNvGrpSpPr/>
            <p:nvPr/>
          </p:nvGrpSpPr>
          <p:grpSpPr>
            <a:xfrm>
              <a:off x="5507513" y="4374487"/>
              <a:ext cx="308712" cy="964288"/>
              <a:chOff x="4658683" y="907525"/>
              <a:chExt cx="440276" cy="1375236"/>
            </a:xfrm>
          </p:grpSpPr>
          <p:pic>
            <p:nvPicPr>
              <p:cNvPr id="97" name="Picture 96" descr="A picture containing table, mirror&#10;&#10;Description automatically generated">
                <a:extLst>
                  <a:ext uri="{FF2B5EF4-FFF2-40B4-BE49-F238E27FC236}">
                    <a16:creationId xmlns:a16="http://schemas.microsoft.com/office/drawing/2014/main" id="{B8966887-8443-4C8F-8BD2-F1FDD59C9A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58683" y="907525"/>
                <a:ext cx="394171" cy="1375236"/>
              </a:xfrm>
              <a:prstGeom prst="rect">
                <a:avLst/>
              </a:prstGeom>
            </p:spPr>
          </p:pic>
          <p:sp>
            <p:nvSpPr>
              <p:cNvPr id="98" name="TextBox 97">
                <a:extLst>
                  <a:ext uri="{FF2B5EF4-FFF2-40B4-BE49-F238E27FC236}">
                    <a16:creationId xmlns:a16="http://schemas.microsoft.com/office/drawing/2014/main" id="{83A34FCF-8F44-4483-9A11-A249A5BB28DD}"/>
                  </a:ext>
                </a:extLst>
              </p:cNvPr>
              <p:cNvSpPr txBox="1"/>
              <p:nvPr/>
            </p:nvSpPr>
            <p:spPr>
              <a:xfrm rot="16200000">
                <a:off x="4390263" y="1311870"/>
                <a:ext cx="1044291" cy="373100"/>
              </a:xfrm>
              <a:prstGeom prst="rect">
                <a:avLst/>
              </a:prstGeom>
              <a:noFill/>
            </p:spPr>
            <p:txBody>
              <a:bodyPr wrap="square" rtlCol="0">
                <a:spAutoFit/>
              </a:bodyPr>
              <a:lstStyle/>
              <a:p>
                <a:pPr algn="ctr"/>
                <a:r>
                  <a:rPr lang="sv-SE" sz="1100" dirty="0">
                    <a:solidFill>
                      <a:schemeClr val="bg2">
                        <a:lumMod val="90000"/>
                      </a:schemeClr>
                    </a:solidFill>
                    <a:effectLst>
                      <a:outerShdw blurRad="38100" dist="38100" dir="2700000" algn="tl">
                        <a:srgbClr val="000000">
                          <a:alpha val="43137"/>
                        </a:srgbClr>
                      </a:outerShdw>
                    </a:effectLst>
                  </a:rPr>
                  <a:t>REKLAM</a:t>
                </a:r>
              </a:p>
            </p:txBody>
          </p:sp>
        </p:grpSp>
        <p:grpSp>
          <p:nvGrpSpPr>
            <p:cNvPr id="93" name="Group 92">
              <a:extLst>
                <a:ext uri="{FF2B5EF4-FFF2-40B4-BE49-F238E27FC236}">
                  <a16:creationId xmlns:a16="http://schemas.microsoft.com/office/drawing/2014/main" id="{28C34B0B-CFEA-403D-9313-EC4481C89DE8}"/>
                </a:ext>
              </a:extLst>
            </p:cNvPr>
            <p:cNvGrpSpPr/>
            <p:nvPr/>
          </p:nvGrpSpPr>
          <p:grpSpPr>
            <a:xfrm>
              <a:off x="5492647" y="4662280"/>
              <a:ext cx="480454" cy="1790583"/>
              <a:chOff x="5381463" y="890281"/>
              <a:chExt cx="480454" cy="1622578"/>
            </a:xfrm>
          </p:grpSpPr>
          <p:pic>
            <p:nvPicPr>
              <p:cNvPr id="94" name="Picture 93" descr="A picture containing table, mirror&#10;&#10;Description automatically generated">
                <a:extLst>
                  <a:ext uri="{FF2B5EF4-FFF2-40B4-BE49-F238E27FC236}">
                    <a16:creationId xmlns:a16="http://schemas.microsoft.com/office/drawing/2014/main" id="{EEA6F6B6-8025-430B-A838-2D13CF84A1E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81463" y="890281"/>
                <a:ext cx="465064" cy="1622578"/>
              </a:xfrm>
              <a:prstGeom prst="rect">
                <a:avLst/>
              </a:prstGeom>
            </p:spPr>
          </p:pic>
          <p:sp>
            <p:nvSpPr>
              <p:cNvPr id="95" name="TextBox 94">
                <a:extLst>
                  <a:ext uri="{FF2B5EF4-FFF2-40B4-BE49-F238E27FC236}">
                    <a16:creationId xmlns:a16="http://schemas.microsoft.com/office/drawing/2014/main" id="{037B518A-3878-4729-93B5-D64A8627507C}"/>
                  </a:ext>
                </a:extLst>
              </p:cNvPr>
              <p:cNvSpPr txBox="1"/>
              <p:nvPr/>
            </p:nvSpPr>
            <p:spPr>
              <a:xfrm rot="16200000">
                <a:off x="5155105" y="1386509"/>
                <a:ext cx="1044291" cy="369332"/>
              </a:xfrm>
              <a:prstGeom prst="rect">
                <a:avLst/>
              </a:prstGeom>
              <a:noFill/>
            </p:spPr>
            <p:txBody>
              <a:bodyPr wrap="square" rtlCol="0">
                <a:spAutoFit/>
              </a:bodyPr>
              <a:lstStyle/>
              <a:p>
                <a:pPr algn="ctr"/>
                <a:r>
                  <a:rPr lang="sv-SE" dirty="0">
                    <a:solidFill>
                      <a:schemeClr val="bg2">
                        <a:lumMod val="90000"/>
                      </a:schemeClr>
                    </a:solidFill>
                    <a:effectLst>
                      <a:outerShdw blurRad="38100" dist="38100" dir="2700000" algn="tl">
                        <a:srgbClr val="000000">
                          <a:alpha val="43137"/>
                        </a:srgbClr>
                      </a:outerShdw>
                    </a:effectLst>
                  </a:rPr>
                  <a:t>REKLAM</a:t>
                </a:r>
              </a:p>
            </p:txBody>
          </p:sp>
        </p:grpSp>
      </p:grpSp>
      <p:grpSp>
        <p:nvGrpSpPr>
          <p:cNvPr id="31" name="Group 30">
            <a:extLst>
              <a:ext uri="{FF2B5EF4-FFF2-40B4-BE49-F238E27FC236}">
                <a16:creationId xmlns:a16="http://schemas.microsoft.com/office/drawing/2014/main" id="{EEE353F3-A156-4AD6-98A5-4817776ABA81}"/>
              </a:ext>
            </a:extLst>
          </p:cNvPr>
          <p:cNvGrpSpPr/>
          <p:nvPr/>
        </p:nvGrpSpPr>
        <p:grpSpPr>
          <a:xfrm>
            <a:off x="8165217" y="-8196"/>
            <a:ext cx="4026783" cy="3419533"/>
            <a:chOff x="8165217" y="-8196"/>
            <a:chExt cx="4026783" cy="3419533"/>
          </a:xfrm>
        </p:grpSpPr>
        <p:pic>
          <p:nvPicPr>
            <p:cNvPr id="10" name="Picture 9" descr="A large building&#10;&#10;Description automatically generated">
              <a:extLst>
                <a:ext uri="{FF2B5EF4-FFF2-40B4-BE49-F238E27FC236}">
                  <a16:creationId xmlns:a16="http://schemas.microsoft.com/office/drawing/2014/main" id="{5240ACD8-34F6-452A-A4AF-072098EDA71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6388" r="6388"/>
            <a:stretch/>
          </p:blipFill>
          <p:spPr>
            <a:xfrm>
              <a:off x="8165217" y="-8196"/>
              <a:ext cx="4026783" cy="3419533"/>
            </a:xfrm>
            <a:prstGeom prst="rect">
              <a:avLst/>
            </a:prstGeom>
          </p:spPr>
        </p:pic>
        <p:pic>
          <p:nvPicPr>
            <p:cNvPr id="26" name="Picture 25" descr="A car parked in a parking lot&#10;&#10;Description automatically generated">
              <a:extLst>
                <a:ext uri="{FF2B5EF4-FFF2-40B4-BE49-F238E27FC236}">
                  <a16:creationId xmlns:a16="http://schemas.microsoft.com/office/drawing/2014/main" id="{413E1582-E0E0-46D7-B65F-576E4ADF3DC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959428" y="2011132"/>
              <a:ext cx="2403969" cy="1206347"/>
            </a:xfrm>
            <a:prstGeom prst="rect">
              <a:avLst/>
            </a:prstGeom>
          </p:spPr>
        </p:pic>
        <p:pic>
          <p:nvPicPr>
            <p:cNvPr id="102" name="Picture 101" descr="A picture containing drawing&#10;&#10;Description automatically generated">
              <a:extLst>
                <a:ext uri="{FF2B5EF4-FFF2-40B4-BE49-F238E27FC236}">
                  <a16:creationId xmlns:a16="http://schemas.microsoft.com/office/drawing/2014/main" id="{D877F86B-87F8-419E-9FE6-DB631306259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83454" y="2549851"/>
              <a:ext cx="375364" cy="179166"/>
            </a:xfrm>
            <a:prstGeom prst="rect">
              <a:avLst/>
            </a:prstGeom>
          </p:spPr>
        </p:pic>
      </p:grpSp>
      <p:sp>
        <p:nvSpPr>
          <p:cNvPr id="34" name="Rectangle 33">
            <a:extLst>
              <a:ext uri="{FF2B5EF4-FFF2-40B4-BE49-F238E27FC236}">
                <a16:creationId xmlns:a16="http://schemas.microsoft.com/office/drawing/2014/main" id="{2D640CE6-B5A3-40FD-A001-EEF42D5AECBC}"/>
              </a:ext>
            </a:extLst>
          </p:cNvPr>
          <p:cNvSpPr/>
          <p:nvPr/>
        </p:nvSpPr>
        <p:spPr>
          <a:xfrm>
            <a:off x="1340984" y="5624305"/>
            <a:ext cx="1249509" cy="369332"/>
          </a:xfrm>
          <a:prstGeom prst="rect">
            <a:avLst/>
          </a:prstGeom>
        </p:spPr>
        <p:txBody>
          <a:bodyPr wrap="none">
            <a:spAutoFit/>
          </a:bodyPr>
          <a:lstStyle/>
          <a:p>
            <a:r>
              <a:rPr lang="sv-SE" dirty="0">
                <a:solidFill>
                  <a:schemeClr val="bg1"/>
                </a:solidFill>
              </a:rPr>
              <a:t>MERVÄRDE</a:t>
            </a:r>
            <a:endParaRPr lang="sv-SE" dirty="0"/>
          </a:p>
        </p:txBody>
      </p:sp>
      <p:sp>
        <p:nvSpPr>
          <p:cNvPr id="36" name="Rectangle 35">
            <a:extLst>
              <a:ext uri="{FF2B5EF4-FFF2-40B4-BE49-F238E27FC236}">
                <a16:creationId xmlns:a16="http://schemas.microsoft.com/office/drawing/2014/main" id="{AFDF6CCB-81D1-445D-94A0-72369DF66C63}"/>
              </a:ext>
            </a:extLst>
          </p:cNvPr>
          <p:cNvSpPr/>
          <p:nvPr/>
        </p:nvSpPr>
        <p:spPr>
          <a:xfrm>
            <a:off x="4074046" y="2579759"/>
            <a:ext cx="4026783" cy="848821"/>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a:extLst>
              <a:ext uri="{FF2B5EF4-FFF2-40B4-BE49-F238E27FC236}">
                <a16:creationId xmlns:a16="http://schemas.microsoft.com/office/drawing/2014/main" id="{117D5F10-A950-425E-9355-25866DED0898}"/>
              </a:ext>
            </a:extLst>
          </p:cNvPr>
          <p:cNvSpPr/>
          <p:nvPr/>
        </p:nvSpPr>
        <p:spPr>
          <a:xfrm>
            <a:off x="4213257" y="2672914"/>
            <a:ext cx="3761810" cy="646331"/>
          </a:xfrm>
          <a:prstGeom prst="rect">
            <a:avLst/>
          </a:prstGeom>
        </p:spPr>
        <p:txBody>
          <a:bodyPr wrap="square">
            <a:spAutoFit/>
          </a:bodyPr>
          <a:lstStyle/>
          <a:p>
            <a:r>
              <a:rPr lang="sv-SE" sz="1200" i="1" dirty="0">
                <a:effectLst>
                  <a:outerShdw blurRad="38100" dist="38100" dir="2700000" algn="tl">
                    <a:srgbClr val="000000">
                      <a:alpha val="43137"/>
                    </a:srgbClr>
                  </a:outerShdw>
                </a:effectLst>
              </a:rPr>
              <a:t>Som företagare har ni tillgång till en mängd attraktiva exponeringsytor som skapar mycket goda förutsättningar till ett stort uppmärksamhetsvärde. </a:t>
            </a:r>
          </a:p>
        </p:txBody>
      </p:sp>
    </p:spTree>
    <p:extLst>
      <p:ext uri="{BB962C8B-B14F-4D97-AF65-F5344CB8AC3E}">
        <p14:creationId xmlns:p14="http://schemas.microsoft.com/office/powerpoint/2010/main" val="3916879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652</Words>
  <Application>Microsoft Office PowerPoint</Application>
  <PresentationFormat>Widescreen</PresentationFormat>
  <Paragraphs>127</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silvia.gruiesku@forex.se</dc:creator>
  <cp:lastModifiedBy>silvia.gruiesku@forex.se</cp:lastModifiedBy>
  <cp:revision>11</cp:revision>
  <dcterms:created xsi:type="dcterms:W3CDTF">2020-09-30T15:17:26Z</dcterms:created>
  <dcterms:modified xsi:type="dcterms:W3CDTF">2022-09-20T15:18:00Z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d0fc61-43bc-4a3d-8c36-129a819d8fad_Enabled">
    <vt:lpwstr>true</vt:lpwstr>
  </property>
  <property fmtid="{D5CDD505-2E9C-101B-9397-08002B2CF9AE}" pid="3" name="MSIP_Label_7dd0fc61-43bc-4a3d-8c36-129a819d8fad_SetDate">
    <vt:lpwstr>2022-09-10T14:09:16Z</vt:lpwstr>
  </property>
  <property fmtid="{D5CDD505-2E9C-101B-9397-08002B2CF9AE}" pid="4" name="MSIP_Label_7dd0fc61-43bc-4a3d-8c36-129a819d8fad_Method">
    <vt:lpwstr>Privileged</vt:lpwstr>
  </property>
  <property fmtid="{D5CDD505-2E9C-101B-9397-08002B2CF9AE}" pid="5" name="MSIP_Label_7dd0fc61-43bc-4a3d-8c36-129a819d8fad_Name">
    <vt:lpwstr>Öppen</vt:lpwstr>
  </property>
  <property fmtid="{D5CDD505-2E9C-101B-9397-08002B2CF9AE}" pid="6" name="MSIP_Label_7dd0fc61-43bc-4a3d-8c36-129a819d8fad_SiteId">
    <vt:lpwstr>04c18dd3-8566-43dc-ad35-2123e4bccb7c</vt:lpwstr>
  </property>
  <property fmtid="{D5CDD505-2E9C-101B-9397-08002B2CF9AE}" pid="7" name="MSIP_Label_7dd0fc61-43bc-4a3d-8c36-129a819d8fad_ActionId">
    <vt:lpwstr>2a8743bf-790c-4747-8f51-45b67559130d</vt:lpwstr>
  </property>
  <property fmtid="{D5CDD505-2E9C-101B-9397-08002B2CF9AE}" pid="8" name="MSIP_Label_7dd0fc61-43bc-4a3d-8c36-129a819d8fad_ContentBits">
    <vt:lpwstr>0</vt:lpwstr>
  </property>
</Properties>
</file>