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63" r:id="rId3"/>
    <p:sldId id="261" r:id="rId4"/>
    <p:sldId id="264" r:id="rId5"/>
    <p:sldId id="257" r:id="rId6"/>
    <p:sldId id="258" r:id="rId7"/>
    <p:sldId id="265" r:id="rId8"/>
    <p:sldId id="262" r:id="rId9"/>
    <p:sldId id="266" r:id="rId10"/>
    <p:sldId id="256" r:id="rId11"/>
    <p:sldId id="259" r:id="rId12"/>
    <p:sldId id="267" r:id="rId13"/>
    <p:sldId id="260" r:id="rId14"/>
    <p:sldId id="268" r:id="rId15"/>
    <p:sldId id="269" r:id="rId16"/>
    <p:sldId id="274" r:id="rId17"/>
    <p:sldId id="270" r:id="rId18"/>
    <p:sldId id="271" r:id="rId19"/>
    <p:sldId id="272" r:id="rId20"/>
    <p:sldId id="276" r:id="rId21"/>
    <p:sldId id="277" r:id="rId2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900"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v-S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5AA8D483-D1C8-47AF-BA52-D4E21C4BC861}" type="datetimeFigureOut">
              <a:rPr lang="sv-SE" smtClean="0"/>
              <a:t>2018-03-19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C826E6E-19F4-4935-AE14-867C88D11B54}" type="slidenum">
              <a:rPr lang="sv-SE" smtClean="0"/>
              <a:t>‹#›</a:t>
            </a:fld>
            <a:endParaRPr lang="sv-SE"/>
          </a:p>
        </p:txBody>
      </p:sp>
    </p:spTree>
    <p:extLst>
      <p:ext uri="{BB962C8B-B14F-4D97-AF65-F5344CB8AC3E}">
        <p14:creationId xmlns:p14="http://schemas.microsoft.com/office/powerpoint/2010/main" val="413405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5AA8D483-D1C8-47AF-BA52-D4E21C4BC861}" type="datetimeFigureOut">
              <a:rPr lang="sv-SE" smtClean="0"/>
              <a:t>2018-03-19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C826E6E-19F4-4935-AE14-867C88D11B54}" type="slidenum">
              <a:rPr lang="sv-SE" smtClean="0"/>
              <a:t>‹#›</a:t>
            </a:fld>
            <a:endParaRPr lang="sv-SE"/>
          </a:p>
        </p:txBody>
      </p:sp>
    </p:spTree>
    <p:extLst>
      <p:ext uri="{BB962C8B-B14F-4D97-AF65-F5344CB8AC3E}">
        <p14:creationId xmlns:p14="http://schemas.microsoft.com/office/powerpoint/2010/main" val="3992063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5AA8D483-D1C8-47AF-BA52-D4E21C4BC861}" type="datetimeFigureOut">
              <a:rPr lang="sv-SE" smtClean="0"/>
              <a:t>2018-03-19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C826E6E-19F4-4935-AE14-867C88D11B54}" type="slidenum">
              <a:rPr lang="sv-SE" smtClean="0"/>
              <a:t>‹#›</a:t>
            </a:fld>
            <a:endParaRPr lang="sv-SE"/>
          </a:p>
        </p:txBody>
      </p:sp>
    </p:spTree>
    <p:extLst>
      <p:ext uri="{BB962C8B-B14F-4D97-AF65-F5344CB8AC3E}">
        <p14:creationId xmlns:p14="http://schemas.microsoft.com/office/powerpoint/2010/main" val="714286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5AA8D483-D1C8-47AF-BA52-D4E21C4BC861}" type="datetimeFigureOut">
              <a:rPr lang="sv-SE" smtClean="0"/>
              <a:t>2018-03-19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C826E6E-19F4-4935-AE14-867C88D11B54}" type="slidenum">
              <a:rPr lang="sv-SE" smtClean="0"/>
              <a:t>‹#›</a:t>
            </a:fld>
            <a:endParaRPr lang="sv-SE"/>
          </a:p>
        </p:txBody>
      </p:sp>
    </p:spTree>
    <p:extLst>
      <p:ext uri="{BB962C8B-B14F-4D97-AF65-F5344CB8AC3E}">
        <p14:creationId xmlns:p14="http://schemas.microsoft.com/office/powerpoint/2010/main" val="1272211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v-S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A8D483-D1C8-47AF-BA52-D4E21C4BC861}" type="datetimeFigureOut">
              <a:rPr lang="sv-SE" smtClean="0"/>
              <a:t>2018-03-19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C826E6E-19F4-4935-AE14-867C88D11B54}" type="slidenum">
              <a:rPr lang="sv-SE" smtClean="0"/>
              <a:t>‹#›</a:t>
            </a:fld>
            <a:endParaRPr lang="sv-SE"/>
          </a:p>
        </p:txBody>
      </p:sp>
    </p:spTree>
    <p:extLst>
      <p:ext uri="{BB962C8B-B14F-4D97-AF65-F5344CB8AC3E}">
        <p14:creationId xmlns:p14="http://schemas.microsoft.com/office/powerpoint/2010/main" val="4142590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5AA8D483-D1C8-47AF-BA52-D4E21C4BC861}" type="datetimeFigureOut">
              <a:rPr lang="sv-SE" smtClean="0"/>
              <a:t>2018-03-19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C826E6E-19F4-4935-AE14-867C88D11B54}" type="slidenum">
              <a:rPr lang="sv-SE" smtClean="0"/>
              <a:t>‹#›</a:t>
            </a:fld>
            <a:endParaRPr lang="sv-SE"/>
          </a:p>
        </p:txBody>
      </p:sp>
    </p:spTree>
    <p:extLst>
      <p:ext uri="{BB962C8B-B14F-4D97-AF65-F5344CB8AC3E}">
        <p14:creationId xmlns:p14="http://schemas.microsoft.com/office/powerpoint/2010/main" val="17853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v-S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5AA8D483-D1C8-47AF-BA52-D4E21C4BC861}" type="datetimeFigureOut">
              <a:rPr lang="sv-SE" smtClean="0"/>
              <a:t>2018-03-19</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EC826E6E-19F4-4935-AE14-867C88D11B54}" type="slidenum">
              <a:rPr lang="sv-SE" smtClean="0"/>
              <a:t>‹#›</a:t>
            </a:fld>
            <a:endParaRPr lang="sv-SE"/>
          </a:p>
        </p:txBody>
      </p:sp>
    </p:spTree>
    <p:extLst>
      <p:ext uri="{BB962C8B-B14F-4D97-AF65-F5344CB8AC3E}">
        <p14:creationId xmlns:p14="http://schemas.microsoft.com/office/powerpoint/2010/main" val="1174480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5AA8D483-D1C8-47AF-BA52-D4E21C4BC861}" type="datetimeFigureOut">
              <a:rPr lang="sv-SE" smtClean="0"/>
              <a:t>2018-03-19</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EC826E6E-19F4-4935-AE14-867C88D11B54}" type="slidenum">
              <a:rPr lang="sv-SE" smtClean="0"/>
              <a:t>‹#›</a:t>
            </a:fld>
            <a:endParaRPr lang="sv-SE"/>
          </a:p>
        </p:txBody>
      </p:sp>
    </p:spTree>
    <p:extLst>
      <p:ext uri="{BB962C8B-B14F-4D97-AF65-F5344CB8AC3E}">
        <p14:creationId xmlns:p14="http://schemas.microsoft.com/office/powerpoint/2010/main" val="3776252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8D483-D1C8-47AF-BA52-D4E21C4BC861}" type="datetimeFigureOut">
              <a:rPr lang="sv-SE" smtClean="0"/>
              <a:t>2018-03-19</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EC826E6E-19F4-4935-AE14-867C88D11B54}" type="slidenum">
              <a:rPr lang="sv-SE" smtClean="0"/>
              <a:t>‹#›</a:t>
            </a:fld>
            <a:endParaRPr lang="sv-SE"/>
          </a:p>
        </p:txBody>
      </p:sp>
    </p:spTree>
    <p:extLst>
      <p:ext uri="{BB962C8B-B14F-4D97-AF65-F5344CB8AC3E}">
        <p14:creationId xmlns:p14="http://schemas.microsoft.com/office/powerpoint/2010/main" val="140020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AA8D483-D1C8-47AF-BA52-D4E21C4BC861}" type="datetimeFigureOut">
              <a:rPr lang="sv-SE" smtClean="0"/>
              <a:t>2018-03-19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C826E6E-19F4-4935-AE14-867C88D11B54}" type="slidenum">
              <a:rPr lang="sv-SE" smtClean="0"/>
              <a:t>‹#›</a:t>
            </a:fld>
            <a:endParaRPr lang="sv-SE"/>
          </a:p>
        </p:txBody>
      </p:sp>
    </p:spTree>
    <p:extLst>
      <p:ext uri="{BB962C8B-B14F-4D97-AF65-F5344CB8AC3E}">
        <p14:creationId xmlns:p14="http://schemas.microsoft.com/office/powerpoint/2010/main" val="2498826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AA8D483-D1C8-47AF-BA52-D4E21C4BC861}" type="datetimeFigureOut">
              <a:rPr lang="sv-SE" smtClean="0"/>
              <a:t>2018-03-19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C826E6E-19F4-4935-AE14-867C88D11B54}" type="slidenum">
              <a:rPr lang="sv-SE" smtClean="0"/>
              <a:t>‹#›</a:t>
            </a:fld>
            <a:endParaRPr lang="sv-SE"/>
          </a:p>
        </p:txBody>
      </p:sp>
    </p:spTree>
    <p:extLst>
      <p:ext uri="{BB962C8B-B14F-4D97-AF65-F5344CB8AC3E}">
        <p14:creationId xmlns:p14="http://schemas.microsoft.com/office/powerpoint/2010/main" val="349548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A8D483-D1C8-47AF-BA52-D4E21C4BC861}" type="datetimeFigureOut">
              <a:rPr lang="sv-SE" smtClean="0"/>
              <a:t>2018-03-19</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26E6E-19F4-4935-AE14-867C88D11B54}" type="slidenum">
              <a:rPr lang="sv-SE" smtClean="0"/>
              <a:t>‹#›</a:t>
            </a:fld>
            <a:endParaRPr lang="sv-SE"/>
          </a:p>
        </p:txBody>
      </p:sp>
    </p:spTree>
    <p:extLst>
      <p:ext uri="{BB962C8B-B14F-4D97-AF65-F5344CB8AC3E}">
        <p14:creationId xmlns:p14="http://schemas.microsoft.com/office/powerpoint/2010/main" val="2829424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1.xml"/><Relationship Id="rId5" Type="http://schemas.openxmlformats.org/officeDocument/2006/relationships/image" Target="../media/image21.jpg"/><Relationship Id="rId4" Type="http://schemas.openxmlformats.org/officeDocument/2006/relationships/image" Target="../media/image20.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2.xml"/><Relationship Id="rId4" Type="http://schemas.openxmlformats.org/officeDocument/2006/relationships/image" Target="../media/image24.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89708" y="3002507"/>
            <a:ext cx="4067175" cy="1569660"/>
          </a:xfrm>
          <a:prstGeom prst="rect">
            <a:avLst/>
          </a:prstGeom>
          <a:noFill/>
        </p:spPr>
        <p:txBody>
          <a:bodyPr wrap="square" rtlCol="0">
            <a:spAutoFit/>
          </a:bodyPr>
          <a:lstStyle/>
          <a:p>
            <a:pPr algn="ctr"/>
            <a:r>
              <a:rPr lang="sv-SE" sz="4800" b="1" dirty="0" smtClean="0"/>
              <a:t>Säsong 2018</a:t>
            </a:r>
          </a:p>
          <a:p>
            <a:pPr algn="ctr"/>
            <a:r>
              <a:rPr lang="sv-SE" sz="4800" b="1" dirty="0" smtClean="0"/>
              <a:t>Juniorklass 2</a:t>
            </a:r>
            <a:endParaRPr lang="sv-SE" sz="4800" b="1" dirty="0"/>
          </a:p>
        </p:txBody>
      </p:sp>
      <p:pic>
        <p:nvPicPr>
          <p:cNvPr id="6" name="Picture 5"/>
          <p:cNvPicPr>
            <a:picLocks noChangeAspect="1"/>
          </p:cNvPicPr>
          <p:nvPr/>
        </p:nvPicPr>
        <p:blipFill>
          <a:blip r:embed="rId2"/>
          <a:stretch>
            <a:fillRect/>
          </a:stretch>
        </p:blipFill>
        <p:spPr>
          <a:xfrm>
            <a:off x="4089708" y="2132315"/>
            <a:ext cx="4067175" cy="819150"/>
          </a:xfrm>
          <a:prstGeom prst="rect">
            <a:avLst/>
          </a:prstGeom>
        </p:spPr>
      </p:pic>
    </p:spTree>
    <p:extLst>
      <p:ext uri="{BB962C8B-B14F-4D97-AF65-F5344CB8AC3E}">
        <p14:creationId xmlns:p14="http://schemas.microsoft.com/office/powerpoint/2010/main" val="2567109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8815" y="274320"/>
            <a:ext cx="4715692" cy="6439989"/>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Oval 6"/>
          <p:cNvSpPr/>
          <p:nvPr/>
        </p:nvSpPr>
        <p:spPr>
          <a:xfrm>
            <a:off x="1894108" y="2730137"/>
            <a:ext cx="1685109" cy="1567543"/>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6" name="Straight Connector 5"/>
          <p:cNvCxnSpPr>
            <a:stCxn id="4" idx="1"/>
            <a:endCxn id="4" idx="3"/>
          </p:cNvCxnSpPr>
          <p:nvPr/>
        </p:nvCxnSpPr>
        <p:spPr>
          <a:xfrm>
            <a:off x="378815" y="3494315"/>
            <a:ext cx="47156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902815" y="5185954"/>
            <a:ext cx="1685109" cy="1171305"/>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ctangle 7"/>
          <p:cNvSpPr/>
          <p:nvPr/>
        </p:nvSpPr>
        <p:spPr>
          <a:xfrm>
            <a:off x="1384654" y="5512526"/>
            <a:ext cx="2730137" cy="1201783"/>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ctangle 10"/>
          <p:cNvSpPr/>
          <p:nvPr/>
        </p:nvSpPr>
        <p:spPr>
          <a:xfrm>
            <a:off x="2111824" y="6296295"/>
            <a:ext cx="1362893" cy="41365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Oval 11"/>
          <p:cNvSpPr/>
          <p:nvPr/>
        </p:nvSpPr>
        <p:spPr>
          <a:xfrm>
            <a:off x="1885396" y="661848"/>
            <a:ext cx="1685109" cy="1171305"/>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ctangle 8"/>
          <p:cNvSpPr/>
          <p:nvPr/>
        </p:nvSpPr>
        <p:spPr>
          <a:xfrm>
            <a:off x="1380298" y="283012"/>
            <a:ext cx="2730137" cy="1201783"/>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ctangle 12"/>
          <p:cNvSpPr/>
          <p:nvPr/>
        </p:nvSpPr>
        <p:spPr>
          <a:xfrm>
            <a:off x="2120531" y="283009"/>
            <a:ext cx="1362893" cy="41365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ctangle 13"/>
          <p:cNvSpPr/>
          <p:nvPr/>
        </p:nvSpPr>
        <p:spPr>
          <a:xfrm>
            <a:off x="6383390" y="283612"/>
            <a:ext cx="4715692" cy="64399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1400" b="1" dirty="0" smtClean="0">
                <a:solidFill>
                  <a:schemeClr val="tx1"/>
                </a:solidFill>
                <a:latin typeface="Arial" panose="020B0604020202020204" pitchFamily="34" charset="0"/>
                <a:cs typeface="Arial" panose="020B0604020202020204" pitchFamily="34" charset="0"/>
              </a:rPr>
              <a:t>Vänster yttermittfält</a:t>
            </a:r>
          </a:p>
          <a:p>
            <a:r>
              <a:rPr lang="sv-SE" sz="1400" dirty="0" smtClean="0">
                <a:solidFill>
                  <a:schemeClr val="tx1"/>
                </a:solidFill>
                <a:latin typeface="Arial" panose="020B0604020202020204" pitchFamily="34" charset="0"/>
                <a:cs typeface="Arial" panose="020B0604020202020204" pitchFamily="34" charset="0"/>
              </a:rPr>
              <a:t>Yttermittfältaren </a:t>
            </a:r>
            <a:r>
              <a:rPr lang="sv-SE" sz="1400" dirty="0">
                <a:solidFill>
                  <a:schemeClr val="tx1"/>
                </a:solidFill>
                <a:latin typeface="Arial" panose="020B0604020202020204" pitchFamily="34" charset="0"/>
                <a:cs typeface="Arial" panose="020B0604020202020204" pitchFamily="34" charset="0"/>
              </a:rPr>
              <a:t>är en offensiv, snabb och löpvillig spelare. </a:t>
            </a:r>
            <a:r>
              <a:rPr lang="sv-SE" sz="1400" dirty="0" smtClean="0">
                <a:solidFill>
                  <a:schemeClr val="tx1"/>
                </a:solidFill>
                <a:latin typeface="Arial" panose="020B0604020202020204" pitchFamily="34" charset="0"/>
                <a:cs typeface="Arial" panose="020B0604020202020204" pitchFamily="34" charset="0"/>
              </a:rPr>
              <a:t/>
            </a:r>
            <a:br>
              <a:rPr lang="sv-SE" sz="1400" dirty="0" smtClean="0">
                <a:solidFill>
                  <a:schemeClr val="tx1"/>
                </a:solidFill>
                <a:latin typeface="Arial" panose="020B0604020202020204" pitchFamily="34" charset="0"/>
                <a:cs typeface="Arial" panose="020B0604020202020204" pitchFamily="34" charset="0"/>
              </a:rPr>
            </a:br>
            <a:r>
              <a:rPr lang="sv-SE" sz="1400" dirty="0" smtClean="0">
                <a:solidFill>
                  <a:schemeClr val="tx1"/>
                </a:solidFill>
                <a:latin typeface="Arial" panose="020B0604020202020204" pitchFamily="34" charset="0"/>
                <a:cs typeface="Arial" panose="020B0604020202020204" pitchFamily="34" charset="0"/>
              </a:rPr>
              <a:t>Yttermittfältaren </a:t>
            </a:r>
            <a:r>
              <a:rPr lang="sv-SE" sz="1400" dirty="0">
                <a:solidFill>
                  <a:schemeClr val="tx1"/>
                </a:solidFill>
                <a:latin typeface="Arial" panose="020B0604020202020204" pitchFamily="34" charset="0"/>
                <a:cs typeface="Arial" panose="020B0604020202020204" pitchFamily="34" charset="0"/>
              </a:rPr>
              <a:t>skall kunna finta sin bevakare, löpa längs kanten, skära in i mitten och komma till avslut. Allt med bibehållen fart. Mycket viktigt är växelverkan med ytterbacken för att skapa ömsesidiga spelalternativ på kanten.  </a:t>
            </a:r>
            <a:endParaRPr lang="sv-SE" sz="1400" dirty="0" smtClean="0">
              <a:solidFill>
                <a:schemeClr val="tx1"/>
              </a:solidFill>
              <a:latin typeface="Arial" panose="020B0604020202020204" pitchFamily="34" charset="0"/>
              <a:cs typeface="Arial" panose="020B0604020202020204" pitchFamily="34" charset="0"/>
            </a:endParaRPr>
          </a:p>
          <a:p>
            <a:endParaRPr lang="sv-SE" sz="1400" dirty="0">
              <a:solidFill>
                <a:schemeClr val="tx1"/>
              </a:solidFill>
              <a:latin typeface="Arial" panose="020B0604020202020204" pitchFamily="34" charset="0"/>
              <a:cs typeface="Arial" panose="020B0604020202020204" pitchFamily="34" charset="0"/>
            </a:endParaRPr>
          </a:p>
          <a:p>
            <a:r>
              <a:rPr lang="sv-SE" sz="1400" b="1" dirty="0" smtClean="0">
                <a:solidFill>
                  <a:schemeClr val="tx1"/>
                </a:solidFill>
                <a:latin typeface="Arial" panose="020B0604020202020204" pitchFamily="34" charset="0"/>
                <a:cs typeface="Arial" panose="020B0604020202020204" pitchFamily="34" charset="0"/>
              </a:rPr>
              <a:t>Viktiga enskilda egenskaper</a:t>
            </a: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Väl utvecklad </a:t>
            </a:r>
            <a:r>
              <a:rPr lang="sv-SE" sz="1400" dirty="0" smtClean="0">
                <a:solidFill>
                  <a:schemeClr val="tx1"/>
                </a:solidFill>
                <a:latin typeface="Arial" panose="020B0604020202020204" pitchFamily="34" charset="0"/>
                <a:cs typeface="Arial" panose="020B0604020202020204" pitchFamily="34" charset="0"/>
              </a:rPr>
              <a:t>speluppfattning;</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Snabbhet, både på korta och längre </a:t>
            </a:r>
            <a:r>
              <a:rPr lang="sv-SE" sz="1400" dirty="0" smtClean="0">
                <a:solidFill>
                  <a:schemeClr val="tx1"/>
                </a:solidFill>
                <a:latin typeface="Arial" panose="020B0604020202020204" pitchFamily="34" charset="0"/>
                <a:cs typeface="Arial" panose="020B0604020202020204" pitchFamily="34" charset="0"/>
              </a:rPr>
              <a:t>sträckor;</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Löpvillighet;</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Kondition</a:t>
            </a:r>
            <a:r>
              <a:rPr lang="sv-SE" sz="1400" dirty="0">
                <a:solidFill>
                  <a:schemeClr val="tx1"/>
                </a:solidFill>
                <a:latin typeface="Arial" panose="020B0604020202020204" pitchFamily="34" charset="0"/>
                <a:cs typeface="Arial" panose="020B0604020202020204" pitchFamily="34" charset="0"/>
              </a:rPr>
              <a:t>;</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Följsamhet;</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Spelbar.</a:t>
            </a:r>
            <a:endParaRPr lang="sv-SE" sz="1400" dirty="0" smtClean="0">
              <a:solidFill>
                <a:schemeClr val="tx1"/>
              </a:solidFill>
              <a:latin typeface="Arial" panose="020B0604020202020204" pitchFamily="34" charset="0"/>
              <a:cs typeface="Arial" panose="020B0604020202020204" pitchFamily="34" charset="0"/>
            </a:endParaRPr>
          </a:p>
          <a:p>
            <a:pPr algn="ctr"/>
            <a:endParaRPr lang="sv-SE" dirty="0">
              <a:solidFill>
                <a:schemeClr val="tx1"/>
              </a:solidFill>
              <a:latin typeface="Arial" panose="020B0604020202020204" pitchFamily="34" charset="0"/>
              <a:cs typeface="Arial" panose="020B0604020202020204" pitchFamily="34" charset="0"/>
            </a:endParaRPr>
          </a:p>
        </p:txBody>
      </p:sp>
      <p:sp>
        <p:nvSpPr>
          <p:cNvPr id="23" name="Isosceles Triangle 22"/>
          <p:cNvSpPr/>
          <p:nvPr/>
        </p:nvSpPr>
        <p:spPr>
          <a:xfrm rot="11723795">
            <a:off x="22693" y="501723"/>
            <a:ext cx="1685607" cy="3042921"/>
          </a:xfrm>
          <a:prstGeom prst="triangle">
            <a:avLst/>
          </a:prstGeom>
          <a:pattFill prst="ltUpDiag">
            <a:fgClr>
              <a:schemeClr val="accent4"/>
            </a:fgClr>
            <a:bgClr>
              <a:schemeClr val="bg1"/>
            </a:bgClr>
          </a:patt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endParaRPr lang="sv-SE" dirty="0"/>
          </a:p>
        </p:txBody>
      </p:sp>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0900" y="4449163"/>
            <a:ext cx="1933237" cy="1933237"/>
          </a:xfrm>
          <a:prstGeom prst="rect">
            <a:avLst/>
          </a:prstGeom>
        </p:spPr>
      </p:pic>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0020" y="4449162"/>
            <a:ext cx="1960699" cy="1960699"/>
          </a:xfrm>
          <a:prstGeom prst="rect">
            <a:avLst/>
          </a:prstGeom>
        </p:spPr>
      </p:pic>
      <p:sp>
        <p:nvSpPr>
          <p:cNvPr id="28" name="TextBox 27"/>
          <p:cNvSpPr txBox="1"/>
          <p:nvPr/>
        </p:nvSpPr>
        <p:spPr>
          <a:xfrm>
            <a:off x="7327845" y="6454076"/>
            <a:ext cx="709683" cy="246221"/>
          </a:xfrm>
          <a:prstGeom prst="rect">
            <a:avLst/>
          </a:prstGeom>
          <a:noFill/>
        </p:spPr>
        <p:txBody>
          <a:bodyPr wrap="square" rtlCol="0">
            <a:spAutoFit/>
          </a:bodyPr>
          <a:lstStyle/>
          <a:p>
            <a:pPr algn="ctr"/>
            <a:r>
              <a:rPr lang="sv-SE" sz="1000" dirty="0" smtClean="0">
                <a:latin typeface="Arial" panose="020B0604020202020204" pitchFamily="34" charset="0"/>
                <a:cs typeface="Arial" panose="020B0604020202020204" pitchFamily="34" charset="0"/>
              </a:rPr>
              <a:t>Sara A.</a:t>
            </a:r>
            <a:endParaRPr lang="sv-SE" sz="1000" dirty="0">
              <a:latin typeface="Arial" panose="020B0604020202020204" pitchFamily="34" charset="0"/>
              <a:cs typeface="Arial" panose="020B0604020202020204" pitchFamily="34" charset="0"/>
            </a:endParaRPr>
          </a:p>
        </p:txBody>
      </p:sp>
      <p:sp>
        <p:nvSpPr>
          <p:cNvPr id="29" name="TextBox 28"/>
          <p:cNvSpPr txBox="1"/>
          <p:nvPr/>
        </p:nvSpPr>
        <p:spPr>
          <a:xfrm>
            <a:off x="9431877" y="6456348"/>
            <a:ext cx="709683" cy="246221"/>
          </a:xfrm>
          <a:prstGeom prst="rect">
            <a:avLst/>
          </a:prstGeom>
          <a:noFill/>
        </p:spPr>
        <p:txBody>
          <a:bodyPr wrap="square" rtlCol="0">
            <a:spAutoFit/>
          </a:bodyPr>
          <a:lstStyle/>
          <a:p>
            <a:pPr algn="ctr"/>
            <a:r>
              <a:rPr lang="sv-SE" sz="1000" dirty="0" smtClean="0">
                <a:latin typeface="Arial" panose="020B0604020202020204" pitchFamily="34" charset="0"/>
                <a:cs typeface="Arial" panose="020B0604020202020204" pitchFamily="34" charset="0"/>
              </a:rPr>
              <a:t>Atena</a:t>
            </a:r>
            <a:endParaRPr lang="sv-SE" sz="1000" dirty="0">
              <a:latin typeface="Arial" panose="020B0604020202020204" pitchFamily="34" charset="0"/>
              <a:cs typeface="Arial" panose="020B0604020202020204" pitchFamily="34" charset="0"/>
            </a:endParaRPr>
          </a:p>
        </p:txBody>
      </p:sp>
      <p:sp>
        <p:nvSpPr>
          <p:cNvPr id="30" name="TextBox 29"/>
          <p:cNvSpPr txBox="1"/>
          <p:nvPr/>
        </p:nvSpPr>
        <p:spPr>
          <a:xfrm>
            <a:off x="6342446" y="4080676"/>
            <a:ext cx="4715692" cy="338554"/>
          </a:xfrm>
          <a:prstGeom prst="rect">
            <a:avLst/>
          </a:prstGeom>
          <a:noFill/>
        </p:spPr>
        <p:txBody>
          <a:bodyPr wrap="square" rtlCol="0">
            <a:spAutoFit/>
          </a:bodyPr>
          <a:lstStyle/>
          <a:p>
            <a:pPr algn="ctr"/>
            <a:r>
              <a:rPr lang="sv-SE" sz="1600" b="1" dirty="0" smtClean="0">
                <a:latin typeface="Arial" panose="020B0604020202020204" pitchFamily="34" charset="0"/>
                <a:cs typeface="Arial" panose="020B0604020202020204" pitchFamily="34" charset="0"/>
              </a:rPr>
              <a:t>Typiska vänsteryttrar i Mossens Damjuniorer</a:t>
            </a:r>
            <a:endParaRPr lang="sv-SE" sz="1600" b="1" dirty="0">
              <a:latin typeface="Arial" panose="020B0604020202020204" pitchFamily="34" charset="0"/>
              <a:cs typeface="Arial" panose="020B0604020202020204" pitchFamily="34" charset="0"/>
            </a:endParaRPr>
          </a:p>
        </p:txBody>
      </p:sp>
      <p:sp>
        <p:nvSpPr>
          <p:cNvPr id="31" name="TextBox 30"/>
          <p:cNvSpPr txBox="1"/>
          <p:nvPr/>
        </p:nvSpPr>
        <p:spPr>
          <a:xfrm rot="20368776">
            <a:off x="341185" y="796599"/>
            <a:ext cx="3138985" cy="830997"/>
          </a:xfrm>
          <a:prstGeom prst="rect">
            <a:avLst/>
          </a:prstGeom>
          <a:noFill/>
        </p:spPr>
        <p:txBody>
          <a:bodyPr wrap="square" rtlCol="0">
            <a:spAutoFit/>
          </a:bodyPr>
          <a:lstStyle/>
          <a:p>
            <a:r>
              <a:rPr lang="sv-SE" sz="2400" b="1" dirty="0" smtClean="0"/>
              <a:t>PRIMÄR </a:t>
            </a:r>
          </a:p>
          <a:p>
            <a:r>
              <a:rPr lang="sv-SE" sz="2400" b="1" dirty="0" smtClean="0"/>
              <a:t>ARBETSYTA</a:t>
            </a:r>
            <a:endParaRPr lang="sv-SE" sz="2400" b="1" dirty="0"/>
          </a:p>
        </p:txBody>
      </p:sp>
      <p:sp>
        <p:nvSpPr>
          <p:cNvPr id="32" name="Up Arrow 31"/>
          <p:cNvSpPr/>
          <p:nvPr/>
        </p:nvSpPr>
        <p:spPr>
          <a:xfrm>
            <a:off x="5404513" y="283009"/>
            <a:ext cx="368490" cy="6426944"/>
          </a:xfrm>
          <a:prstGeom prs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5216852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p:cNvSpPr/>
          <p:nvPr/>
        </p:nvSpPr>
        <p:spPr>
          <a:xfrm>
            <a:off x="378815" y="274320"/>
            <a:ext cx="4715692" cy="6439989"/>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Oval 6"/>
          <p:cNvSpPr/>
          <p:nvPr/>
        </p:nvSpPr>
        <p:spPr>
          <a:xfrm>
            <a:off x="1894108" y="2730137"/>
            <a:ext cx="1685109" cy="1567543"/>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6" name="Straight Connector 5"/>
          <p:cNvCxnSpPr>
            <a:stCxn id="4" idx="1"/>
            <a:endCxn id="4" idx="3"/>
          </p:cNvCxnSpPr>
          <p:nvPr/>
        </p:nvCxnSpPr>
        <p:spPr>
          <a:xfrm>
            <a:off x="378815" y="3494315"/>
            <a:ext cx="47156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902815" y="5185954"/>
            <a:ext cx="1685109" cy="1171305"/>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ctangle 7"/>
          <p:cNvSpPr/>
          <p:nvPr/>
        </p:nvSpPr>
        <p:spPr>
          <a:xfrm>
            <a:off x="1384654" y="5512526"/>
            <a:ext cx="2730137" cy="1201783"/>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ctangle 10"/>
          <p:cNvSpPr/>
          <p:nvPr/>
        </p:nvSpPr>
        <p:spPr>
          <a:xfrm>
            <a:off x="2111824" y="6296295"/>
            <a:ext cx="1362893" cy="41365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Oval 11"/>
          <p:cNvSpPr/>
          <p:nvPr/>
        </p:nvSpPr>
        <p:spPr>
          <a:xfrm>
            <a:off x="1885396" y="661848"/>
            <a:ext cx="1685109" cy="1171305"/>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ctangle 8"/>
          <p:cNvSpPr/>
          <p:nvPr/>
        </p:nvSpPr>
        <p:spPr>
          <a:xfrm>
            <a:off x="1380298" y="283012"/>
            <a:ext cx="2730137" cy="1201783"/>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ctangle 12"/>
          <p:cNvSpPr/>
          <p:nvPr/>
        </p:nvSpPr>
        <p:spPr>
          <a:xfrm>
            <a:off x="2120531" y="283009"/>
            <a:ext cx="1362893" cy="41365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ctangle 13"/>
          <p:cNvSpPr/>
          <p:nvPr/>
        </p:nvSpPr>
        <p:spPr>
          <a:xfrm>
            <a:off x="6383390" y="269964"/>
            <a:ext cx="4715692" cy="64399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1400" b="1" dirty="0" smtClean="0">
                <a:solidFill>
                  <a:schemeClr val="tx1"/>
                </a:solidFill>
                <a:latin typeface="Arial" panose="020B0604020202020204" pitchFamily="34" charset="0"/>
                <a:cs typeface="Arial" panose="020B0604020202020204" pitchFamily="34" charset="0"/>
              </a:rPr>
              <a:t>Höger yttermittfält</a:t>
            </a:r>
          </a:p>
          <a:p>
            <a:r>
              <a:rPr lang="sv-SE" sz="1400" dirty="0" smtClean="0">
                <a:solidFill>
                  <a:schemeClr val="tx1"/>
                </a:solidFill>
                <a:latin typeface="Arial" panose="020B0604020202020204" pitchFamily="34" charset="0"/>
                <a:cs typeface="Arial" panose="020B0604020202020204" pitchFamily="34" charset="0"/>
              </a:rPr>
              <a:t>Yttermittfältaren är en offensiv, snabb och löpvillig spelare. </a:t>
            </a:r>
            <a:br>
              <a:rPr lang="sv-SE" sz="1400" dirty="0" smtClean="0">
                <a:solidFill>
                  <a:schemeClr val="tx1"/>
                </a:solidFill>
                <a:latin typeface="Arial" panose="020B0604020202020204" pitchFamily="34" charset="0"/>
                <a:cs typeface="Arial" panose="020B0604020202020204" pitchFamily="34" charset="0"/>
              </a:rPr>
            </a:br>
            <a:r>
              <a:rPr lang="sv-SE" sz="1400" dirty="0" smtClean="0">
                <a:solidFill>
                  <a:schemeClr val="tx1"/>
                </a:solidFill>
                <a:latin typeface="Arial" panose="020B0604020202020204" pitchFamily="34" charset="0"/>
                <a:cs typeface="Arial" panose="020B0604020202020204" pitchFamily="34" charset="0"/>
              </a:rPr>
              <a:t>Yttermittfältaren skall kunna finta sin bevakare, löpa längs kanten, skära in i mitten och komma till avslut. Allt med bibehållen fart. Mycket viktigt är växelverkan med ytterbacken för att skapa ömsesidiga spelalternativ på kanten.  </a:t>
            </a:r>
          </a:p>
          <a:p>
            <a:endParaRPr lang="sv-SE" sz="1400" dirty="0">
              <a:solidFill>
                <a:schemeClr val="tx1"/>
              </a:solidFill>
              <a:latin typeface="Arial" panose="020B0604020202020204" pitchFamily="34" charset="0"/>
              <a:cs typeface="Arial" panose="020B0604020202020204" pitchFamily="34" charset="0"/>
            </a:endParaRPr>
          </a:p>
          <a:p>
            <a:r>
              <a:rPr lang="sv-SE" sz="1400" b="1" dirty="0" smtClean="0">
                <a:solidFill>
                  <a:schemeClr val="tx1"/>
                </a:solidFill>
                <a:latin typeface="Arial" panose="020B0604020202020204" pitchFamily="34" charset="0"/>
                <a:cs typeface="Arial" panose="020B0604020202020204" pitchFamily="34" charset="0"/>
              </a:rPr>
              <a:t>Viktiga enskilda egenskaper</a:t>
            </a: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Väl utvecklad </a:t>
            </a:r>
            <a:r>
              <a:rPr lang="sv-SE" sz="1400" dirty="0" smtClean="0">
                <a:solidFill>
                  <a:schemeClr val="tx1"/>
                </a:solidFill>
                <a:latin typeface="Arial" panose="020B0604020202020204" pitchFamily="34" charset="0"/>
                <a:cs typeface="Arial" panose="020B0604020202020204" pitchFamily="34" charset="0"/>
              </a:rPr>
              <a:t>speluppfattning;</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Snabbhet, både på korta och längre </a:t>
            </a:r>
            <a:r>
              <a:rPr lang="sv-SE" sz="1400" dirty="0" smtClean="0">
                <a:solidFill>
                  <a:schemeClr val="tx1"/>
                </a:solidFill>
                <a:latin typeface="Arial" panose="020B0604020202020204" pitchFamily="34" charset="0"/>
                <a:cs typeface="Arial" panose="020B0604020202020204" pitchFamily="34" charset="0"/>
              </a:rPr>
              <a:t>sträckor;</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Löpvillighet;</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Kondition</a:t>
            </a:r>
            <a:r>
              <a:rPr lang="sv-SE" sz="1400" dirty="0">
                <a:solidFill>
                  <a:schemeClr val="tx1"/>
                </a:solidFill>
                <a:latin typeface="Arial" panose="020B0604020202020204" pitchFamily="34" charset="0"/>
                <a:cs typeface="Arial" panose="020B0604020202020204" pitchFamily="34" charset="0"/>
              </a:rPr>
              <a:t>;</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Följsamhet;</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Spelbar.</a:t>
            </a:r>
            <a:endParaRPr lang="sv-SE" sz="1400" dirty="0" smtClean="0">
              <a:solidFill>
                <a:schemeClr val="tx1"/>
              </a:solidFill>
              <a:latin typeface="Arial" panose="020B0604020202020204" pitchFamily="34" charset="0"/>
              <a:cs typeface="Arial" panose="020B0604020202020204" pitchFamily="34" charset="0"/>
            </a:endParaRPr>
          </a:p>
          <a:p>
            <a:pPr algn="ctr"/>
            <a:endParaRPr lang="sv-SE" dirty="0">
              <a:solidFill>
                <a:schemeClr val="tx1"/>
              </a:solidFill>
              <a:latin typeface="Arial" panose="020B0604020202020204" pitchFamily="34" charset="0"/>
              <a:cs typeface="Arial" panose="020B0604020202020204" pitchFamily="34" charset="0"/>
            </a:endParaRPr>
          </a:p>
        </p:txBody>
      </p:sp>
      <p:sp>
        <p:nvSpPr>
          <p:cNvPr id="15" name="Isosceles Triangle 14"/>
          <p:cNvSpPr/>
          <p:nvPr/>
        </p:nvSpPr>
        <p:spPr>
          <a:xfrm rot="9865991">
            <a:off x="3809218" y="473977"/>
            <a:ext cx="1658128" cy="3066975"/>
          </a:xfrm>
          <a:prstGeom prst="triangle">
            <a:avLst/>
          </a:prstGeom>
          <a:pattFill prst="ltUpDiag">
            <a:fgClr>
              <a:schemeClr val="accent5"/>
            </a:fgClr>
            <a:bgClr>
              <a:schemeClr val="bg1"/>
            </a:bgClr>
          </a:patt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4747" y="4303693"/>
            <a:ext cx="1969697" cy="1969697"/>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62719" y="4311345"/>
            <a:ext cx="1975694" cy="1975694"/>
          </a:xfrm>
          <a:prstGeom prst="rect">
            <a:avLst/>
          </a:prstGeom>
        </p:spPr>
      </p:pic>
      <p:sp>
        <p:nvSpPr>
          <p:cNvPr id="5" name="Rectangle 4"/>
          <p:cNvSpPr/>
          <p:nvPr/>
        </p:nvSpPr>
        <p:spPr>
          <a:xfrm>
            <a:off x="7416453" y="6341125"/>
            <a:ext cx="461986" cy="246221"/>
          </a:xfrm>
          <a:prstGeom prst="rect">
            <a:avLst/>
          </a:prstGeom>
        </p:spPr>
        <p:txBody>
          <a:bodyPr wrap="none">
            <a:spAutoFit/>
          </a:bodyPr>
          <a:lstStyle/>
          <a:p>
            <a:r>
              <a:rPr lang="sv-SE" sz="1000" dirty="0" smtClean="0">
                <a:latin typeface="Arial" panose="020B0604020202020204" pitchFamily="34" charset="0"/>
                <a:cs typeface="Arial" panose="020B0604020202020204" pitchFamily="34" charset="0"/>
              </a:rPr>
              <a:t>Alice</a:t>
            </a:r>
            <a:endParaRPr lang="sv-SE" sz="1000" dirty="0"/>
          </a:p>
        </p:txBody>
      </p:sp>
      <p:sp>
        <p:nvSpPr>
          <p:cNvPr id="17" name="Rectangle 16"/>
          <p:cNvSpPr/>
          <p:nvPr/>
        </p:nvSpPr>
        <p:spPr>
          <a:xfrm>
            <a:off x="9616019" y="6343397"/>
            <a:ext cx="538930" cy="246221"/>
          </a:xfrm>
          <a:prstGeom prst="rect">
            <a:avLst/>
          </a:prstGeom>
        </p:spPr>
        <p:txBody>
          <a:bodyPr wrap="none">
            <a:spAutoFit/>
          </a:bodyPr>
          <a:lstStyle/>
          <a:p>
            <a:r>
              <a:rPr lang="sv-SE" sz="1000" dirty="0" smtClean="0">
                <a:latin typeface="Arial" panose="020B0604020202020204" pitchFamily="34" charset="0"/>
                <a:cs typeface="Arial" panose="020B0604020202020204" pitchFamily="34" charset="0"/>
              </a:rPr>
              <a:t>Fanny</a:t>
            </a:r>
            <a:endParaRPr lang="sv-SE" sz="1000" dirty="0"/>
          </a:p>
        </p:txBody>
      </p:sp>
      <p:sp>
        <p:nvSpPr>
          <p:cNvPr id="18" name="TextBox 17"/>
          <p:cNvSpPr txBox="1"/>
          <p:nvPr/>
        </p:nvSpPr>
        <p:spPr>
          <a:xfrm>
            <a:off x="6369742" y="3998788"/>
            <a:ext cx="4715692" cy="338554"/>
          </a:xfrm>
          <a:prstGeom prst="rect">
            <a:avLst/>
          </a:prstGeom>
          <a:noFill/>
        </p:spPr>
        <p:txBody>
          <a:bodyPr wrap="square" rtlCol="0">
            <a:spAutoFit/>
          </a:bodyPr>
          <a:lstStyle/>
          <a:p>
            <a:pPr algn="ctr"/>
            <a:r>
              <a:rPr lang="sv-SE" sz="1600" b="1" dirty="0" smtClean="0">
                <a:latin typeface="Arial" panose="020B0604020202020204" pitchFamily="34" charset="0"/>
                <a:cs typeface="Arial" panose="020B0604020202020204" pitchFamily="34" charset="0"/>
              </a:rPr>
              <a:t>Typiska högeryttrar i Mossens Damjuniorer</a:t>
            </a:r>
            <a:endParaRPr lang="sv-SE" sz="1600" b="1" dirty="0">
              <a:latin typeface="Arial" panose="020B0604020202020204" pitchFamily="34" charset="0"/>
              <a:cs typeface="Arial" panose="020B0604020202020204" pitchFamily="34" charset="0"/>
            </a:endParaRPr>
          </a:p>
        </p:txBody>
      </p:sp>
      <p:sp>
        <p:nvSpPr>
          <p:cNvPr id="19" name="TextBox 18"/>
          <p:cNvSpPr txBox="1"/>
          <p:nvPr/>
        </p:nvSpPr>
        <p:spPr>
          <a:xfrm rot="20368776">
            <a:off x="3398293" y="796599"/>
            <a:ext cx="3138985" cy="830997"/>
          </a:xfrm>
          <a:prstGeom prst="rect">
            <a:avLst/>
          </a:prstGeom>
          <a:noFill/>
        </p:spPr>
        <p:txBody>
          <a:bodyPr wrap="square" rtlCol="0">
            <a:spAutoFit/>
          </a:bodyPr>
          <a:lstStyle/>
          <a:p>
            <a:r>
              <a:rPr lang="sv-SE" sz="2400" b="1" dirty="0" smtClean="0"/>
              <a:t>PRIMÄR </a:t>
            </a:r>
          </a:p>
          <a:p>
            <a:r>
              <a:rPr lang="sv-SE" sz="2400" b="1" dirty="0" smtClean="0"/>
              <a:t>ARBETSYTA</a:t>
            </a:r>
            <a:endParaRPr lang="sv-SE" sz="2400" b="1" dirty="0"/>
          </a:p>
        </p:txBody>
      </p:sp>
      <p:sp>
        <p:nvSpPr>
          <p:cNvPr id="20" name="Up Arrow 19"/>
          <p:cNvSpPr/>
          <p:nvPr/>
        </p:nvSpPr>
        <p:spPr>
          <a:xfrm>
            <a:off x="5404513" y="283009"/>
            <a:ext cx="368490" cy="6426944"/>
          </a:xfrm>
          <a:prstGeom prs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772255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4447607" y="3244334"/>
            <a:ext cx="248786" cy="369332"/>
          </a:xfrm>
          <a:prstGeom prst="rect">
            <a:avLst/>
          </a:prstGeom>
        </p:spPr>
        <p:txBody>
          <a:bodyPr wrap="none">
            <a:spAutoFit/>
          </a:bodyPr>
          <a:lstStyle/>
          <a:p>
            <a:r>
              <a:rPr lang="sv-SE" dirty="0"/>
              <a:t> </a:t>
            </a:r>
          </a:p>
        </p:txBody>
      </p:sp>
      <p:sp>
        <p:nvSpPr>
          <p:cNvPr id="5" name="textruta 6"/>
          <p:cNvSpPr txBox="1"/>
          <p:nvPr/>
        </p:nvSpPr>
        <p:spPr>
          <a:xfrm>
            <a:off x="4466232" y="1349992"/>
            <a:ext cx="7448265" cy="3293209"/>
          </a:xfrm>
          <a:prstGeom prst="rect">
            <a:avLst/>
          </a:prstGeom>
          <a:noFill/>
        </p:spPr>
        <p:txBody>
          <a:bodyPr wrap="square" rtlCol="0">
            <a:spAutoFit/>
          </a:bodyPr>
          <a:lstStyle/>
          <a:p>
            <a:r>
              <a:rPr lang="sv-SE" sz="1600" b="1" dirty="0">
                <a:latin typeface="Arial" panose="020B0604020202020204" pitchFamily="34" charset="0"/>
                <a:cs typeface="Arial" panose="020B0604020202020204" pitchFamily="34" charset="0"/>
              </a:rPr>
              <a:t>Offensiv/defensiv</a:t>
            </a:r>
            <a:endParaRPr lang="sv-SE" sz="1600" dirty="0">
              <a:latin typeface="Arial" panose="020B0604020202020204" pitchFamily="34" charset="0"/>
              <a:cs typeface="Arial" panose="020B0604020202020204" pitchFamily="34" charset="0"/>
            </a:endParaRPr>
          </a:p>
          <a:p>
            <a:r>
              <a:rPr lang="sv-SE" sz="1600" dirty="0">
                <a:latin typeface="Arial" panose="020B0604020202020204" pitchFamily="34" charset="0"/>
                <a:cs typeface="Arial" panose="020B0604020202020204" pitchFamily="34" charset="0"/>
              </a:rPr>
              <a:t>Yttermittfältaren är något mer offensiv</a:t>
            </a:r>
            <a:r>
              <a:rPr lang="sv-SE" sz="1600" dirty="0" smtClean="0">
                <a:latin typeface="Arial" panose="020B0604020202020204" pitchFamily="34" charset="0"/>
                <a:cs typeface="Arial" panose="020B0604020202020204" pitchFamily="34" charset="0"/>
              </a:rPr>
              <a:t>.</a:t>
            </a:r>
            <a:br>
              <a:rPr lang="sv-SE" sz="1600" dirty="0" smtClean="0">
                <a:latin typeface="Arial" panose="020B0604020202020204" pitchFamily="34" charset="0"/>
                <a:cs typeface="Arial" panose="020B0604020202020204" pitchFamily="34" charset="0"/>
              </a:rPr>
            </a:br>
            <a:r>
              <a:rPr lang="sv-SE" sz="1600" dirty="0" smtClean="0">
                <a:latin typeface="Arial" panose="020B0604020202020204" pitchFamily="34" charset="0"/>
                <a:cs typeface="Arial" panose="020B0604020202020204" pitchFamily="34" charset="0"/>
              </a:rPr>
              <a:t/>
            </a:r>
            <a:br>
              <a:rPr lang="sv-SE" sz="1600" dirty="0" smtClean="0">
                <a:latin typeface="Arial" panose="020B0604020202020204" pitchFamily="34" charset="0"/>
                <a:cs typeface="Arial" panose="020B0604020202020204" pitchFamily="34" charset="0"/>
              </a:rPr>
            </a:br>
            <a:r>
              <a:rPr lang="sv-SE" sz="1600" dirty="0" smtClean="0">
                <a:latin typeface="Arial" panose="020B0604020202020204" pitchFamily="34" charset="0"/>
                <a:cs typeface="Arial" panose="020B0604020202020204" pitchFamily="34" charset="0"/>
              </a:rPr>
              <a:t>(1) I </a:t>
            </a:r>
            <a:r>
              <a:rPr lang="sv-SE" sz="1600" dirty="0">
                <a:latin typeface="Arial" panose="020B0604020202020204" pitchFamily="34" charset="0"/>
                <a:cs typeface="Arial" panose="020B0604020202020204" pitchFamily="34" charset="0"/>
              </a:rPr>
              <a:t>försvarsarbetet är huvuduppgiften markering och att sätta press på bollhållaren, såväl mitt på plan som djup på egen planhalva</a:t>
            </a:r>
            <a:r>
              <a:rPr lang="sv-SE" sz="1600" dirty="0" smtClean="0">
                <a:latin typeface="Arial" panose="020B0604020202020204" pitchFamily="34" charset="0"/>
                <a:cs typeface="Arial" panose="020B0604020202020204" pitchFamily="34" charset="0"/>
              </a:rPr>
              <a:t>.</a:t>
            </a:r>
            <a:br>
              <a:rPr lang="sv-SE" sz="1600" dirty="0" smtClean="0">
                <a:latin typeface="Arial" panose="020B0604020202020204" pitchFamily="34" charset="0"/>
                <a:cs typeface="Arial" panose="020B0604020202020204" pitchFamily="34" charset="0"/>
              </a:rPr>
            </a:br>
            <a:r>
              <a:rPr lang="sv-SE" sz="1600" dirty="0" smtClean="0">
                <a:latin typeface="Arial" panose="020B0604020202020204" pitchFamily="34" charset="0"/>
                <a:cs typeface="Arial" panose="020B0604020202020204" pitchFamily="34" charset="0"/>
              </a:rPr>
              <a:t/>
            </a:r>
            <a:br>
              <a:rPr lang="sv-SE" sz="1600" dirty="0" smtClean="0">
                <a:latin typeface="Arial" panose="020B0604020202020204" pitchFamily="34" charset="0"/>
                <a:cs typeface="Arial" panose="020B0604020202020204" pitchFamily="34" charset="0"/>
              </a:rPr>
            </a:br>
            <a:r>
              <a:rPr lang="sv-SE" sz="1600" dirty="0" smtClean="0">
                <a:latin typeface="Arial" panose="020B0604020202020204" pitchFamily="34" charset="0"/>
                <a:cs typeface="Arial" panose="020B0604020202020204" pitchFamily="34" charset="0"/>
              </a:rPr>
              <a:t>(2) I </a:t>
            </a:r>
            <a:r>
              <a:rPr lang="sv-SE" sz="1600" dirty="0">
                <a:latin typeface="Arial" panose="020B0604020202020204" pitchFamily="34" charset="0"/>
                <a:cs typeface="Arial" panose="020B0604020202020204" pitchFamily="34" charset="0"/>
              </a:rPr>
              <a:t>uppspel är det mycket viktigt att yttermittfältaren håller bredden på den sida där spelet är. På motsatt sida skall yttermittfältaren röra sig in en bit i banan för att utgöra ett passningsalternativ till Balansspelare, men direkt dra sig ut mot kanten om spelet kommer över. Yttermittfältaren måste alltid vara spelbar och jobba hårt för att dra till sig bollar</a:t>
            </a:r>
            <a:r>
              <a:rPr lang="sv-SE" sz="1600" dirty="0" smtClean="0">
                <a:latin typeface="Arial" panose="020B0604020202020204" pitchFamily="34" charset="0"/>
                <a:cs typeface="Arial" panose="020B0604020202020204" pitchFamily="34" charset="0"/>
              </a:rPr>
              <a:t>.</a:t>
            </a:r>
          </a:p>
          <a:p>
            <a:endParaRPr lang="sv-SE" sz="1600" dirty="0">
              <a:latin typeface="Arial" panose="020B0604020202020204" pitchFamily="34" charset="0"/>
              <a:cs typeface="Arial" panose="020B0604020202020204" pitchFamily="34" charset="0"/>
            </a:endParaRPr>
          </a:p>
          <a:p>
            <a:r>
              <a:rPr lang="sv-SE" sz="1600" dirty="0" smtClean="0">
                <a:latin typeface="Arial" panose="020B0604020202020204" pitchFamily="34" charset="0"/>
                <a:cs typeface="Arial" panose="020B0604020202020204" pitchFamily="34" charset="0"/>
              </a:rPr>
              <a:t>(3) I anfall handlar det mycket om att bredda och göra sig spelbar längs kanten</a:t>
            </a:r>
            <a:endParaRPr lang="sv-SE" sz="1600" dirty="0">
              <a:latin typeface="Arial" panose="020B0604020202020204" pitchFamily="34" charset="0"/>
              <a:cs typeface="Arial" panose="020B0604020202020204" pitchFamily="34" charset="0"/>
            </a:endParaRPr>
          </a:p>
        </p:txBody>
      </p:sp>
      <p:sp>
        <p:nvSpPr>
          <p:cNvPr id="6" name="Rectangle 125"/>
          <p:cNvSpPr>
            <a:spLocks noChangeArrowheads="1"/>
          </p:cNvSpPr>
          <p:nvPr/>
        </p:nvSpPr>
        <p:spPr bwMode="auto">
          <a:xfrm>
            <a:off x="0" y="3625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7" name="Group 1"/>
          <p:cNvGrpSpPr>
            <a:grpSpLocks noChangeAspect="1"/>
          </p:cNvGrpSpPr>
          <p:nvPr/>
        </p:nvGrpSpPr>
        <p:grpSpPr bwMode="auto">
          <a:xfrm>
            <a:off x="152400" y="1371600"/>
            <a:ext cx="4175125" cy="3168650"/>
            <a:chOff x="2205" y="2010"/>
            <a:chExt cx="5261" cy="3992"/>
          </a:xfrm>
        </p:grpSpPr>
        <p:sp>
          <p:nvSpPr>
            <p:cNvPr id="8" name="AutoShape 145"/>
            <p:cNvSpPr>
              <a:spLocks noChangeAspect="1" noChangeArrowheads="1" noTextEdit="1"/>
            </p:cNvSpPr>
            <p:nvPr/>
          </p:nvSpPr>
          <p:spPr bwMode="auto">
            <a:xfrm>
              <a:off x="2205" y="2010"/>
              <a:ext cx="5261" cy="399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9" name="Rectangle 144"/>
            <p:cNvSpPr>
              <a:spLocks noChangeArrowheads="1"/>
            </p:cNvSpPr>
            <p:nvPr/>
          </p:nvSpPr>
          <p:spPr bwMode="auto">
            <a:xfrm>
              <a:off x="2205" y="2010"/>
              <a:ext cx="5261" cy="3992"/>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0" name="Rectangle 143"/>
            <p:cNvSpPr>
              <a:spLocks noChangeArrowheads="1"/>
            </p:cNvSpPr>
            <p:nvPr/>
          </p:nvSpPr>
          <p:spPr bwMode="auto">
            <a:xfrm rot="5400000">
              <a:off x="834" y="3859"/>
              <a:ext cx="3536" cy="294"/>
            </a:xfrm>
            <a:prstGeom prst="rect">
              <a:avLst/>
            </a:prstGeom>
            <a:solidFill>
              <a:srgbClr val="00D600"/>
            </a:solidFill>
            <a:ln w="19050">
              <a:solidFill>
                <a:srgbClr val="FFFFFF"/>
              </a:solidFill>
              <a:miter lim="800000"/>
              <a:headEnd/>
              <a:tailEnd/>
            </a:ln>
          </p:spPr>
          <p:txBody>
            <a:bodyPr rot="10800000" vert="eaVert"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Oval 142"/>
            <p:cNvSpPr>
              <a:spLocks noChangeArrowheads="1"/>
            </p:cNvSpPr>
            <p:nvPr/>
          </p:nvSpPr>
          <p:spPr bwMode="auto">
            <a:xfrm>
              <a:off x="2539" y="3594"/>
              <a:ext cx="827" cy="826"/>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2" name="AutoShape 141"/>
            <p:cNvSpPr>
              <a:spLocks noChangeArrowheads="1"/>
            </p:cNvSpPr>
            <p:nvPr/>
          </p:nvSpPr>
          <p:spPr bwMode="auto">
            <a:xfrm>
              <a:off x="2455" y="3090"/>
              <a:ext cx="409" cy="1832"/>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3" name="Group 138"/>
            <p:cNvGrpSpPr>
              <a:grpSpLocks/>
            </p:cNvGrpSpPr>
            <p:nvPr/>
          </p:nvGrpSpPr>
          <p:grpSpPr bwMode="auto">
            <a:xfrm>
              <a:off x="4422" y="3592"/>
              <a:ext cx="826" cy="826"/>
              <a:chOff x="2673" y="1953"/>
              <a:chExt cx="413" cy="413"/>
            </a:xfrm>
          </p:grpSpPr>
          <p:sp>
            <p:nvSpPr>
              <p:cNvPr id="150" name="Oval 140"/>
              <p:cNvSpPr>
                <a:spLocks noChangeArrowheads="1"/>
              </p:cNvSpPr>
              <p:nvPr/>
            </p:nvSpPr>
            <p:spPr bwMode="auto">
              <a:xfrm>
                <a:off x="2673" y="1953"/>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51" name="Oval 139"/>
              <p:cNvSpPr>
                <a:spLocks noChangeArrowheads="1"/>
              </p:cNvSpPr>
              <p:nvPr/>
            </p:nvSpPr>
            <p:spPr bwMode="auto">
              <a:xfrm>
                <a:off x="2868" y="2148"/>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sp>
          <p:nvSpPr>
            <p:cNvPr id="14" name="Line 137"/>
            <p:cNvSpPr>
              <a:spLocks noChangeShapeType="1"/>
            </p:cNvSpPr>
            <p:nvPr/>
          </p:nvSpPr>
          <p:spPr bwMode="auto">
            <a:xfrm>
              <a:off x="4831" y="2244"/>
              <a:ext cx="0" cy="3538"/>
            </a:xfrm>
            <a:prstGeom prst="line">
              <a:avLst/>
            </a:prstGeom>
            <a:no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5" name="Rectangle 136"/>
            <p:cNvSpPr>
              <a:spLocks noChangeArrowheads="1"/>
            </p:cNvSpPr>
            <p:nvPr/>
          </p:nvSpPr>
          <p:spPr bwMode="auto">
            <a:xfrm>
              <a:off x="2455" y="3588"/>
              <a:ext cx="250" cy="830"/>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6" name="Rectangle 135"/>
            <p:cNvSpPr>
              <a:spLocks noChangeArrowheads="1"/>
            </p:cNvSpPr>
            <p:nvPr/>
          </p:nvSpPr>
          <p:spPr bwMode="auto">
            <a:xfrm>
              <a:off x="2343" y="3840"/>
              <a:ext cx="108" cy="330"/>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nvGrpSpPr>
            <p:cNvPr id="17" name="Group 132"/>
            <p:cNvGrpSpPr>
              <a:grpSpLocks/>
            </p:cNvGrpSpPr>
            <p:nvPr/>
          </p:nvGrpSpPr>
          <p:grpSpPr bwMode="auto">
            <a:xfrm>
              <a:off x="2453" y="5720"/>
              <a:ext cx="46" cy="46"/>
              <a:chOff x="1744" y="1484"/>
              <a:chExt cx="2264" cy="2272"/>
            </a:xfrm>
          </p:grpSpPr>
          <p:sp>
            <p:nvSpPr>
              <p:cNvPr id="148" name="Freeform 134"/>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49" name="Freeform 133"/>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18" name="Group 129"/>
            <p:cNvGrpSpPr>
              <a:grpSpLocks/>
            </p:cNvGrpSpPr>
            <p:nvPr/>
          </p:nvGrpSpPr>
          <p:grpSpPr bwMode="auto">
            <a:xfrm rot="-16200000">
              <a:off x="2463" y="2248"/>
              <a:ext cx="46" cy="46"/>
              <a:chOff x="1744" y="1484"/>
              <a:chExt cx="2264" cy="2272"/>
            </a:xfrm>
          </p:grpSpPr>
          <p:sp>
            <p:nvSpPr>
              <p:cNvPr id="146" name="Freeform 131"/>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47" name="Freeform 130"/>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19" name="Group 126"/>
            <p:cNvGrpSpPr>
              <a:grpSpLocks/>
            </p:cNvGrpSpPr>
            <p:nvPr/>
          </p:nvGrpSpPr>
          <p:grpSpPr bwMode="auto">
            <a:xfrm rot="-10800000">
              <a:off x="7162" y="2246"/>
              <a:ext cx="46" cy="46"/>
              <a:chOff x="1744" y="1484"/>
              <a:chExt cx="2264" cy="2272"/>
            </a:xfrm>
          </p:grpSpPr>
          <p:sp>
            <p:nvSpPr>
              <p:cNvPr id="144" name="Freeform 128"/>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45" name="Freeform 127"/>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20" name="Group 123"/>
            <p:cNvGrpSpPr>
              <a:grpSpLocks/>
            </p:cNvGrpSpPr>
            <p:nvPr/>
          </p:nvGrpSpPr>
          <p:grpSpPr bwMode="auto">
            <a:xfrm rot="-5400000">
              <a:off x="7158" y="5716"/>
              <a:ext cx="46" cy="46"/>
              <a:chOff x="1744" y="1484"/>
              <a:chExt cx="2264" cy="2272"/>
            </a:xfrm>
          </p:grpSpPr>
          <p:sp>
            <p:nvSpPr>
              <p:cNvPr id="142" name="Freeform 125"/>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43" name="Freeform 124"/>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sp>
          <p:nvSpPr>
            <p:cNvPr id="21" name="Oval 122"/>
            <p:cNvSpPr>
              <a:spLocks noChangeArrowheads="1"/>
            </p:cNvSpPr>
            <p:nvPr/>
          </p:nvSpPr>
          <p:spPr bwMode="auto">
            <a:xfrm>
              <a:off x="2930" y="3984"/>
              <a:ext cx="45" cy="46"/>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nvGrpSpPr>
            <p:cNvPr id="22" name="Group 117"/>
            <p:cNvGrpSpPr>
              <a:grpSpLocks/>
            </p:cNvGrpSpPr>
            <p:nvPr/>
          </p:nvGrpSpPr>
          <p:grpSpPr bwMode="auto">
            <a:xfrm flipH="1">
              <a:off x="6305" y="3090"/>
              <a:ext cx="1023" cy="1832"/>
              <a:chOff x="1634" y="1702"/>
              <a:chExt cx="511" cy="916"/>
            </a:xfrm>
          </p:grpSpPr>
          <p:sp>
            <p:nvSpPr>
              <p:cNvPr id="138" name="Oval 121"/>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39" name="AutoShape 120"/>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40" name="Rectangle 119"/>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41" name="Rectangle 118"/>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sp>
          <p:nvSpPr>
            <p:cNvPr id="23" name="Oval 116"/>
            <p:cNvSpPr>
              <a:spLocks noChangeArrowheads="1"/>
            </p:cNvSpPr>
            <p:nvPr/>
          </p:nvSpPr>
          <p:spPr bwMode="auto">
            <a:xfrm flipH="1">
              <a:off x="6696" y="3984"/>
              <a:ext cx="45" cy="46"/>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24" name="Freeform 115"/>
            <p:cNvSpPr>
              <a:spLocks/>
            </p:cNvSpPr>
            <p:nvPr/>
          </p:nvSpPr>
          <p:spPr bwMode="auto">
            <a:xfrm flipV="1">
              <a:off x="2478" y="4006"/>
              <a:ext cx="725" cy="908"/>
            </a:xfrm>
            <a:custGeom>
              <a:avLst/>
              <a:gdLst>
                <a:gd name="T0" fmla="*/ 0 w 363"/>
                <a:gd name="T1" fmla="*/ 0 h 454"/>
                <a:gd name="T2" fmla="*/ 363 w 363"/>
                <a:gd name="T3" fmla="*/ 0 h 454"/>
                <a:gd name="T4" fmla="*/ 363 w 363"/>
                <a:gd name="T5" fmla="*/ 454 h 454"/>
                <a:gd name="T6" fmla="*/ 136 w 363"/>
                <a:gd name="T7" fmla="*/ 454 h 454"/>
                <a:gd name="T8" fmla="*/ 136 w 363"/>
                <a:gd name="T9" fmla="*/ 227 h 454"/>
                <a:gd name="T10" fmla="*/ 0 w 363"/>
                <a:gd name="T11" fmla="*/ 227 h 454"/>
                <a:gd name="T12" fmla="*/ 0 w 363"/>
                <a:gd name="T13" fmla="*/ 0 h 454"/>
              </a:gdLst>
              <a:ahLst/>
              <a:cxnLst>
                <a:cxn ang="0">
                  <a:pos x="T0" y="T1"/>
                </a:cxn>
                <a:cxn ang="0">
                  <a:pos x="T2" y="T3"/>
                </a:cxn>
                <a:cxn ang="0">
                  <a:pos x="T4" y="T5"/>
                </a:cxn>
                <a:cxn ang="0">
                  <a:pos x="T6" y="T7"/>
                </a:cxn>
                <a:cxn ang="0">
                  <a:pos x="T8" y="T9"/>
                </a:cxn>
                <a:cxn ang="0">
                  <a:pos x="T10" y="T11"/>
                </a:cxn>
                <a:cxn ang="0">
                  <a:pos x="T12" y="T13"/>
                </a:cxn>
              </a:cxnLst>
              <a:rect l="0" t="0" r="r" b="b"/>
              <a:pathLst>
                <a:path w="363" h="454">
                  <a:moveTo>
                    <a:pt x="0" y="0"/>
                  </a:moveTo>
                  <a:lnTo>
                    <a:pt x="363" y="0"/>
                  </a:lnTo>
                  <a:lnTo>
                    <a:pt x="363" y="454"/>
                  </a:lnTo>
                  <a:lnTo>
                    <a:pt x="136" y="454"/>
                  </a:lnTo>
                  <a:lnTo>
                    <a:pt x="136" y="227"/>
                  </a:lnTo>
                  <a:lnTo>
                    <a:pt x="0" y="227"/>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25" name="Freeform 114"/>
            <p:cNvSpPr>
              <a:spLocks/>
            </p:cNvSpPr>
            <p:nvPr/>
          </p:nvSpPr>
          <p:spPr bwMode="auto">
            <a:xfrm>
              <a:off x="3655" y="4006"/>
              <a:ext cx="1181" cy="1724"/>
            </a:xfrm>
            <a:custGeom>
              <a:avLst/>
              <a:gdLst>
                <a:gd name="T0" fmla="*/ 590 w 590"/>
                <a:gd name="T1" fmla="*/ 590 h 862"/>
                <a:gd name="T2" fmla="*/ 227 w 590"/>
                <a:gd name="T3" fmla="*/ 862 h 862"/>
                <a:gd name="T4" fmla="*/ 227 w 590"/>
                <a:gd name="T5" fmla="*/ 318 h 862"/>
                <a:gd name="T6" fmla="*/ 0 w 590"/>
                <a:gd name="T7" fmla="*/ 0 h 862"/>
                <a:gd name="T8" fmla="*/ 590 w 590"/>
                <a:gd name="T9" fmla="*/ 0 h 862"/>
                <a:gd name="T10" fmla="*/ 590 w 590"/>
                <a:gd name="T11" fmla="*/ 590 h 862"/>
              </a:gdLst>
              <a:ahLst/>
              <a:cxnLst>
                <a:cxn ang="0">
                  <a:pos x="T0" y="T1"/>
                </a:cxn>
                <a:cxn ang="0">
                  <a:pos x="T2" y="T3"/>
                </a:cxn>
                <a:cxn ang="0">
                  <a:pos x="T4" y="T5"/>
                </a:cxn>
                <a:cxn ang="0">
                  <a:pos x="T6" y="T7"/>
                </a:cxn>
                <a:cxn ang="0">
                  <a:pos x="T8" y="T9"/>
                </a:cxn>
                <a:cxn ang="0">
                  <a:pos x="T10" y="T11"/>
                </a:cxn>
              </a:cxnLst>
              <a:rect l="0" t="0" r="r" b="b"/>
              <a:pathLst>
                <a:path w="590" h="862">
                  <a:moveTo>
                    <a:pt x="590" y="590"/>
                  </a:moveTo>
                  <a:lnTo>
                    <a:pt x="227" y="862"/>
                  </a:lnTo>
                  <a:lnTo>
                    <a:pt x="227" y="318"/>
                  </a:lnTo>
                  <a:lnTo>
                    <a:pt x="0" y="0"/>
                  </a:lnTo>
                  <a:lnTo>
                    <a:pt x="590" y="0"/>
                  </a:lnTo>
                  <a:lnTo>
                    <a:pt x="590" y="59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26" name="Freeform 113"/>
            <p:cNvSpPr>
              <a:spLocks/>
            </p:cNvSpPr>
            <p:nvPr/>
          </p:nvSpPr>
          <p:spPr bwMode="auto">
            <a:xfrm>
              <a:off x="3203" y="4006"/>
              <a:ext cx="906" cy="1180"/>
            </a:xfrm>
            <a:custGeom>
              <a:avLst/>
              <a:gdLst>
                <a:gd name="T0" fmla="*/ 0 w 453"/>
                <a:gd name="T1" fmla="*/ 0 h 590"/>
                <a:gd name="T2" fmla="*/ 226 w 453"/>
                <a:gd name="T3" fmla="*/ 0 h 590"/>
                <a:gd name="T4" fmla="*/ 453 w 453"/>
                <a:gd name="T5" fmla="*/ 318 h 590"/>
                <a:gd name="T6" fmla="*/ 453 w 453"/>
                <a:gd name="T7" fmla="*/ 590 h 590"/>
                <a:gd name="T8" fmla="*/ 0 w 453"/>
                <a:gd name="T9" fmla="*/ 454 h 590"/>
                <a:gd name="T10" fmla="*/ 0 w 453"/>
                <a:gd name="T11" fmla="*/ 0 h 590"/>
              </a:gdLst>
              <a:ahLst/>
              <a:cxnLst>
                <a:cxn ang="0">
                  <a:pos x="T0" y="T1"/>
                </a:cxn>
                <a:cxn ang="0">
                  <a:pos x="T2" y="T3"/>
                </a:cxn>
                <a:cxn ang="0">
                  <a:pos x="T4" y="T5"/>
                </a:cxn>
                <a:cxn ang="0">
                  <a:pos x="T6" y="T7"/>
                </a:cxn>
                <a:cxn ang="0">
                  <a:pos x="T8" y="T9"/>
                </a:cxn>
                <a:cxn ang="0">
                  <a:pos x="T10" y="T11"/>
                </a:cxn>
              </a:cxnLst>
              <a:rect l="0" t="0" r="r" b="b"/>
              <a:pathLst>
                <a:path w="453" h="590">
                  <a:moveTo>
                    <a:pt x="0" y="0"/>
                  </a:moveTo>
                  <a:lnTo>
                    <a:pt x="226" y="0"/>
                  </a:lnTo>
                  <a:lnTo>
                    <a:pt x="453" y="318"/>
                  </a:lnTo>
                  <a:lnTo>
                    <a:pt x="453" y="590"/>
                  </a:lnTo>
                  <a:lnTo>
                    <a:pt x="0" y="454"/>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27" name="Text Box 112"/>
            <p:cNvSpPr txBox="1">
              <a:spLocks noChangeArrowheads="1"/>
            </p:cNvSpPr>
            <p:nvPr/>
          </p:nvSpPr>
          <p:spPr bwMode="auto">
            <a:xfrm>
              <a:off x="2633" y="4394"/>
              <a:ext cx="391" cy="44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1</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Text Box 111"/>
            <p:cNvSpPr txBox="1">
              <a:spLocks noChangeArrowheads="1"/>
            </p:cNvSpPr>
            <p:nvPr/>
          </p:nvSpPr>
          <p:spPr bwMode="auto">
            <a:xfrm>
              <a:off x="3450" y="4394"/>
              <a:ext cx="391" cy="44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2</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Text Box 110"/>
            <p:cNvSpPr txBox="1">
              <a:spLocks noChangeArrowheads="1"/>
            </p:cNvSpPr>
            <p:nvPr/>
          </p:nvSpPr>
          <p:spPr bwMode="auto">
            <a:xfrm>
              <a:off x="4266" y="4394"/>
              <a:ext cx="391" cy="44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3</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30" name="Group 74"/>
            <p:cNvGrpSpPr>
              <a:grpSpLocks/>
            </p:cNvGrpSpPr>
            <p:nvPr/>
          </p:nvGrpSpPr>
          <p:grpSpPr bwMode="auto">
            <a:xfrm>
              <a:off x="2205" y="2010"/>
              <a:ext cx="5261" cy="3992"/>
              <a:chOff x="1565" y="1162"/>
              <a:chExt cx="2630" cy="1996"/>
            </a:xfrm>
          </p:grpSpPr>
          <p:sp>
            <p:nvSpPr>
              <p:cNvPr id="103" name="Rectangle 109"/>
              <p:cNvSpPr>
                <a:spLocks noChangeArrowheads="1"/>
              </p:cNvSpPr>
              <p:nvPr/>
            </p:nvSpPr>
            <p:spPr bwMode="auto">
              <a:xfrm>
                <a:off x="1565" y="1162"/>
                <a:ext cx="2630" cy="1996"/>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04" name="Rectangle 108"/>
              <p:cNvSpPr>
                <a:spLocks noChangeArrowheads="1"/>
              </p:cNvSpPr>
              <p:nvPr/>
            </p:nvSpPr>
            <p:spPr bwMode="auto">
              <a:xfrm rot="5400000">
                <a:off x="1996" y="970"/>
                <a:ext cx="1768" cy="2380"/>
              </a:xfrm>
              <a:prstGeom prst="rect">
                <a:avLst/>
              </a:prstGeom>
              <a:solidFill>
                <a:srgbClr val="00D600"/>
              </a:solidFill>
              <a:ln w="19050">
                <a:solidFill>
                  <a:srgbClr val="FFFFFF"/>
                </a:solidFill>
                <a:miter lim="800000"/>
                <a:headEnd/>
                <a:tailEnd/>
              </a:ln>
            </p:spPr>
            <p:txBody>
              <a:bodyPr rot="10800000" vert="eaVert"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105" name="Oval 107"/>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06" name="AutoShape 106"/>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07" name="Group 103"/>
              <p:cNvGrpSpPr>
                <a:grpSpLocks/>
              </p:cNvGrpSpPr>
              <p:nvPr/>
            </p:nvGrpSpPr>
            <p:grpSpPr bwMode="auto">
              <a:xfrm>
                <a:off x="2673" y="1953"/>
                <a:ext cx="413" cy="413"/>
                <a:chOff x="2673" y="1953"/>
                <a:chExt cx="413" cy="413"/>
              </a:xfrm>
            </p:grpSpPr>
            <p:sp>
              <p:nvSpPr>
                <p:cNvPr id="136" name="Oval 105"/>
                <p:cNvSpPr>
                  <a:spLocks noChangeArrowheads="1"/>
                </p:cNvSpPr>
                <p:nvPr/>
              </p:nvSpPr>
              <p:spPr bwMode="auto">
                <a:xfrm>
                  <a:off x="2673" y="1953"/>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37" name="Oval 104"/>
                <p:cNvSpPr>
                  <a:spLocks noChangeArrowheads="1"/>
                </p:cNvSpPr>
                <p:nvPr/>
              </p:nvSpPr>
              <p:spPr bwMode="auto">
                <a:xfrm>
                  <a:off x="2868" y="2148"/>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sp>
            <p:nvSpPr>
              <p:cNvPr id="108" name="Line 102"/>
              <p:cNvSpPr>
                <a:spLocks noChangeShapeType="1"/>
              </p:cNvSpPr>
              <p:nvPr/>
            </p:nvSpPr>
            <p:spPr bwMode="auto">
              <a:xfrm>
                <a:off x="2878" y="1279"/>
                <a:ext cx="0" cy="1769"/>
              </a:xfrm>
              <a:prstGeom prst="line">
                <a:avLst/>
              </a:prstGeom>
              <a:no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09" name="Rectangle 101"/>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10" name="Rectangle 100"/>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nvGrpSpPr>
              <p:cNvPr id="111" name="Group 97"/>
              <p:cNvGrpSpPr>
                <a:grpSpLocks/>
              </p:cNvGrpSpPr>
              <p:nvPr/>
            </p:nvGrpSpPr>
            <p:grpSpPr bwMode="auto">
              <a:xfrm>
                <a:off x="1689" y="3017"/>
                <a:ext cx="23" cy="23"/>
                <a:chOff x="1744" y="1484"/>
                <a:chExt cx="2264" cy="2272"/>
              </a:xfrm>
            </p:grpSpPr>
            <p:sp>
              <p:nvSpPr>
                <p:cNvPr id="134" name="Freeform 99"/>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35" name="Freeform 98"/>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112" name="Group 94"/>
              <p:cNvGrpSpPr>
                <a:grpSpLocks/>
              </p:cNvGrpSpPr>
              <p:nvPr/>
            </p:nvGrpSpPr>
            <p:grpSpPr bwMode="auto">
              <a:xfrm rot="-16200000">
                <a:off x="1694" y="1281"/>
                <a:ext cx="23" cy="23"/>
                <a:chOff x="1744" y="1484"/>
                <a:chExt cx="2264" cy="2272"/>
              </a:xfrm>
            </p:grpSpPr>
            <p:sp>
              <p:nvSpPr>
                <p:cNvPr id="132" name="Freeform 96"/>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33" name="Freeform 95"/>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113" name="Group 91"/>
              <p:cNvGrpSpPr>
                <a:grpSpLocks/>
              </p:cNvGrpSpPr>
              <p:nvPr/>
            </p:nvGrpSpPr>
            <p:grpSpPr bwMode="auto">
              <a:xfrm rot="-10800000">
                <a:off x="4043" y="1280"/>
                <a:ext cx="23" cy="23"/>
                <a:chOff x="1744" y="1484"/>
                <a:chExt cx="2264" cy="2272"/>
              </a:xfrm>
            </p:grpSpPr>
            <p:sp>
              <p:nvSpPr>
                <p:cNvPr id="130" name="Freeform 93"/>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31" name="Freeform 92"/>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114" name="Group 88"/>
              <p:cNvGrpSpPr>
                <a:grpSpLocks/>
              </p:cNvGrpSpPr>
              <p:nvPr/>
            </p:nvGrpSpPr>
            <p:grpSpPr bwMode="auto">
              <a:xfrm rot="-5400000">
                <a:off x="4041" y="3015"/>
                <a:ext cx="23" cy="23"/>
                <a:chOff x="1744" y="1484"/>
                <a:chExt cx="2264" cy="2272"/>
              </a:xfrm>
            </p:grpSpPr>
            <p:sp>
              <p:nvSpPr>
                <p:cNvPr id="128" name="Freeform 90"/>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29" name="Freeform 89"/>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sp>
            <p:nvSpPr>
              <p:cNvPr id="115" name="Oval 87"/>
              <p:cNvSpPr>
                <a:spLocks noChangeArrowheads="1"/>
              </p:cNvSpPr>
              <p:nvPr/>
            </p:nvSpPr>
            <p:spPr bwMode="auto">
              <a:xfrm>
                <a:off x="1927" y="2149"/>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nvGrpSpPr>
              <p:cNvPr id="116" name="Group 82"/>
              <p:cNvGrpSpPr>
                <a:grpSpLocks/>
              </p:cNvGrpSpPr>
              <p:nvPr/>
            </p:nvGrpSpPr>
            <p:grpSpPr bwMode="auto">
              <a:xfrm flipH="1">
                <a:off x="3615" y="1702"/>
                <a:ext cx="511" cy="916"/>
                <a:chOff x="1634" y="1702"/>
                <a:chExt cx="511" cy="916"/>
              </a:xfrm>
            </p:grpSpPr>
            <p:sp>
              <p:nvSpPr>
                <p:cNvPr id="124" name="Oval 86"/>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25" name="AutoShape 85"/>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26" name="Rectangle 84"/>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27" name="Rectangle 83"/>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sp>
            <p:nvSpPr>
              <p:cNvPr id="117" name="Oval 81"/>
              <p:cNvSpPr>
                <a:spLocks noChangeArrowheads="1"/>
              </p:cNvSpPr>
              <p:nvPr/>
            </p:nvSpPr>
            <p:spPr bwMode="auto">
              <a:xfrm flipH="1">
                <a:off x="3810" y="2149"/>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18" name="Freeform 80"/>
              <p:cNvSpPr>
                <a:spLocks/>
              </p:cNvSpPr>
              <p:nvPr/>
            </p:nvSpPr>
            <p:spPr bwMode="auto">
              <a:xfrm flipV="1">
                <a:off x="1701" y="2160"/>
                <a:ext cx="363" cy="454"/>
              </a:xfrm>
              <a:custGeom>
                <a:avLst/>
                <a:gdLst>
                  <a:gd name="T0" fmla="*/ 0 w 363"/>
                  <a:gd name="T1" fmla="*/ 0 h 454"/>
                  <a:gd name="T2" fmla="*/ 363 w 363"/>
                  <a:gd name="T3" fmla="*/ 0 h 454"/>
                  <a:gd name="T4" fmla="*/ 363 w 363"/>
                  <a:gd name="T5" fmla="*/ 454 h 454"/>
                  <a:gd name="T6" fmla="*/ 136 w 363"/>
                  <a:gd name="T7" fmla="*/ 454 h 454"/>
                  <a:gd name="T8" fmla="*/ 136 w 363"/>
                  <a:gd name="T9" fmla="*/ 227 h 454"/>
                  <a:gd name="T10" fmla="*/ 0 w 363"/>
                  <a:gd name="T11" fmla="*/ 227 h 454"/>
                  <a:gd name="T12" fmla="*/ 0 w 363"/>
                  <a:gd name="T13" fmla="*/ 0 h 454"/>
                </a:gdLst>
                <a:ahLst/>
                <a:cxnLst>
                  <a:cxn ang="0">
                    <a:pos x="T0" y="T1"/>
                  </a:cxn>
                  <a:cxn ang="0">
                    <a:pos x="T2" y="T3"/>
                  </a:cxn>
                  <a:cxn ang="0">
                    <a:pos x="T4" y="T5"/>
                  </a:cxn>
                  <a:cxn ang="0">
                    <a:pos x="T6" y="T7"/>
                  </a:cxn>
                  <a:cxn ang="0">
                    <a:pos x="T8" y="T9"/>
                  </a:cxn>
                  <a:cxn ang="0">
                    <a:pos x="T10" y="T11"/>
                  </a:cxn>
                  <a:cxn ang="0">
                    <a:pos x="T12" y="T13"/>
                  </a:cxn>
                </a:cxnLst>
                <a:rect l="0" t="0" r="r" b="b"/>
                <a:pathLst>
                  <a:path w="363" h="454">
                    <a:moveTo>
                      <a:pt x="0" y="0"/>
                    </a:moveTo>
                    <a:lnTo>
                      <a:pt x="363" y="0"/>
                    </a:lnTo>
                    <a:lnTo>
                      <a:pt x="363" y="454"/>
                    </a:lnTo>
                    <a:lnTo>
                      <a:pt x="136" y="454"/>
                    </a:lnTo>
                    <a:lnTo>
                      <a:pt x="136" y="227"/>
                    </a:lnTo>
                    <a:lnTo>
                      <a:pt x="0" y="227"/>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119" name="Freeform 79"/>
              <p:cNvSpPr>
                <a:spLocks/>
              </p:cNvSpPr>
              <p:nvPr/>
            </p:nvSpPr>
            <p:spPr bwMode="auto">
              <a:xfrm>
                <a:off x="2290" y="2160"/>
                <a:ext cx="590" cy="862"/>
              </a:xfrm>
              <a:custGeom>
                <a:avLst/>
                <a:gdLst>
                  <a:gd name="T0" fmla="*/ 590 w 590"/>
                  <a:gd name="T1" fmla="*/ 590 h 862"/>
                  <a:gd name="T2" fmla="*/ 227 w 590"/>
                  <a:gd name="T3" fmla="*/ 862 h 862"/>
                  <a:gd name="T4" fmla="*/ 227 w 590"/>
                  <a:gd name="T5" fmla="*/ 318 h 862"/>
                  <a:gd name="T6" fmla="*/ 0 w 590"/>
                  <a:gd name="T7" fmla="*/ 0 h 862"/>
                  <a:gd name="T8" fmla="*/ 590 w 590"/>
                  <a:gd name="T9" fmla="*/ 0 h 862"/>
                  <a:gd name="T10" fmla="*/ 590 w 590"/>
                  <a:gd name="T11" fmla="*/ 590 h 862"/>
                </a:gdLst>
                <a:ahLst/>
                <a:cxnLst>
                  <a:cxn ang="0">
                    <a:pos x="T0" y="T1"/>
                  </a:cxn>
                  <a:cxn ang="0">
                    <a:pos x="T2" y="T3"/>
                  </a:cxn>
                  <a:cxn ang="0">
                    <a:pos x="T4" y="T5"/>
                  </a:cxn>
                  <a:cxn ang="0">
                    <a:pos x="T6" y="T7"/>
                  </a:cxn>
                  <a:cxn ang="0">
                    <a:pos x="T8" y="T9"/>
                  </a:cxn>
                  <a:cxn ang="0">
                    <a:pos x="T10" y="T11"/>
                  </a:cxn>
                </a:cxnLst>
                <a:rect l="0" t="0" r="r" b="b"/>
                <a:pathLst>
                  <a:path w="590" h="862">
                    <a:moveTo>
                      <a:pt x="590" y="590"/>
                    </a:moveTo>
                    <a:lnTo>
                      <a:pt x="227" y="862"/>
                    </a:lnTo>
                    <a:lnTo>
                      <a:pt x="227" y="318"/>
                    </a:lnTo>
                    <a:lnTo>
                      <a:pt x="0" y="0"/>
                    </a:lnTo>
                    <a:lnTo>
                      <a:pt x="590" y="0"/>
                    </a:lnTo>
                    <a:lnTo>
                      <a:pt x="590" y="59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120" name="Freeform 78"/>
              <p:cNvSpPr>
                <a:spLocks/>
              </p:cNvSpPr>
              <p:nvPr/>
            </p:nvSpPr>
            <p:spPr bwMode="auto">
              <a:xfrm>
                <a:off x="2064" y="2160"/>
                <a:ext cx="453" cy="590"/>
              </a:xfrm>
              <a:custGeom>
                <a:avLst/>
                <a:gdLst>
                  <a:gd name="T0" fmla="*/ 0 w 453"/>
                  <a:gd name="T1" fmla="*/ 0 h 590"/>
                  <a:gd name="T2" fmla="*/ 226 w 453"/>
                  <a:gd name="T3" fmla="*/ 0 h 590"/>
                  <a:gd name="T4" fmla="*/ 453 w 453"/>
                  <a:gd name="T5" fmla="*/ 318 h 590"/>
                  <a:gd name="T6" fmla="*/ 453 w 453"/>
                  <a:gd name="T7" fmla="*/ 590 h 590"/>
                  <a:gd name="T8" fmla="*/ 0 w 453"/>
                  <a:gd name="T9" fmla="*/ 454 h 590"/>
                  <a:gd name="T10" fmla="*/ 0 w 453"/>
                  <a:gd name="T11" fmla="*/ 0 h 590"/>
                </a:gdLst>
                <a:ahLst/>
                <a:cxnLst>
                  <a:cxn ang="0">
                    <a:pos x="T0" y="T1"/>
                  </a:cxn>
                  <a:cxn ang="0">
                    <a:pos x="T2" y="T3"/>
                  </a:cxn>
                  <a:cxn ang="0">
                    <a:pos x="T4" y="T5"/>
                  </a:cxn>
                  <a:cxn ang="0">
                    <a:pos x="T6" y="T7"/>
                  </a:cxn>
                  <a:cxn ang="0">
                    <a:pos x="T8" y="T9"/>
                  </a:cxn>
                  <a:cxn ang="0">
                    <a:pos x="T10" y="T11"/>
                  </a:cxn>
                </a:cxnLst>
                <a:rect l="0" t="0" r="r" b="b"/>
                <a:pathLst>
                  <a:path w="453" h="590">
                    <a:moveTo>
                      <a:pt x="0" y="0"/>
                    </a:moveTo>
                    <a:lnTo>
                      <a:pt x="226" y="0"/>
                    </a:lnTo>
                    <a:lnTo>
                      <a:pt x="453" y="318"/>
                    </a:lnTo>
                    <a:lnTo>
                      <a:pt x="453" y="590"/>
                    </a:lnTo>
                    <a:lnTo>
                      <a:pt x="0" y="454"/>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121" name="Text Box 77"/>
              <p:cNvSpPr txBox="1">
                <a:spLocks noChangeArrowheads="1"/>
              </p:cNvSpPr>
              <p:nvPr/>
            </p:nvSpPr>
            <p:spPr bwMode="auto">
              <a:xfrm>
                <a:off x="1779" y="2354"/>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1</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122" name="Text Box 76"/>
              <p:cNvSpPr txBox="1">
                <a:spLocks noChangeArrowheads="1"/>
              </p:cNvSpPr>
              <p:nvPr/>
            </p:nvSpPr>
            <p:spPr bwMode="auto">
              <a:xfrm>
                <a:off x="2187" y="2354"/>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2</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123" name="Text Box 75"/>
              <p:cNvSpPr txBox="1">
                <a:spLocks noChangeArrowheads="1"/>
              </p:cNvSpPr>
              <p:nvPr/>
            </p:nvSpPr>
            <p:spPr bwMode="auto">
              <a:xfrm>
                <a:off x="2595" y="2354"/>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3</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1" name="Group 38"/>
            <p:cNvGrpSpPr>
              <a:grpSpLocks/>
            </p:cNvGrpSpPr>
            <p:nvPr/>
          </p:nvGrpSpPr>
          <p:grpSpPr bwMode="auto">
            <a:xfrm>
              <a:off x="2205" y="2010"/>
              <a:ext cx="5261" cy="3992"/>
              <a:chOff x="1565" y="1162"/>
              <a:chExt cx="2630" cy="1996"/>
            </a:xfrm>
          </p:grpSpPr>
          <p:sp>
            <p:nvSpPr>
              <p:cNvPr id="68" name="Rectangle 73"/>
              <p:cNvSpPr>
                <a:spLocks noChangeArrowheads="1"/>
              </p:cNvSpPr>
              <p:nvPr/>
            </p:nvSpPr>
            <p:spPr bwMode="auto">
              <a:xfrm>
                <a:off x="1565" y="1162"/>
                <a:ext cx="2630" cy="1996"/>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69" name="Rectangle 72"/>
              <p:cNvSpPr>
                <a:spLocks noChangeArrowheads="1"/>
              </p:cNvSpPr>
              <p:nvPr/>
            </p:nvSpPr>
            <p:spPr bwMode="auto">
              <a:xfrm rot="5400000">
                <a:off x="1996" y="970"/>
                <a:ext cx="1768" cy="2380"/>
              </a:xfrm>
              <a:prstGeom prst="rect">
                <a:avLst/>
              </a:prstGeom>
              <a:solidFill>
                <a:srgbClr val="00D600"/>
              </a:solidFill>
              <a:ln w="19050">
                <a:solidFill>
                  <a:srgbClr val="FFFFFF"/>
                </a:solidFill>
                <a:miter lim="800000"/>
                <a:headEnd/>
                <a:tailEnd/>
              </a:ln>
            </p:spPr>
            <p:txBody>
              <a:bodyPr rot="10800000" vert="eaVert"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Oval 71"/>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71" name="AutoShape 70"/>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nvGrpSpPr>
              <p:cNvPr id="72" name="Group 67"/>
              <p:cNvGrpSpPr>
                <a:grpSpLocks/>
              </p:cNvGrpSpPr>
              <p:nvPr/>
            </p:nvGrpSpPr>
            <p:grpSpPr bwMode="auto">
              <a:xfrm>
                <a:off x="2673" y="1953"/>
                <a:ext cx="413" cy="413"/>
                <a:chOff x="2673" y="1953"/>
                <a:chExt cx="413" cy="413"/>
              </a:xfrm>
            </p:grpSpPr>
            <p:sp>
              <p:nvSpPr>
                <p:cNvPr id="101" name="Oval 69"/>
                <p:cNvSpPr>
                  <a:spLocks noChangeArrowheads="1"/>
                </p:cNvSpPr>
                <p:nvPr/>
              </p:nvSpPr>
              <p:spPr bwMode="auto">
                <a:xfrm>
                  <a:off x="2673" y="1953"/>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02" name="Oval 68"/>
                <p:cNvSpPr>
                  <a:spLocks noChangeArrowheads="1"/>
                </p:cNvSpPr>
                <p:nvPr/>
              </p:nvSpPr>
              <p:spPr bwMode="auto">
                <a:xfrm>
                  <a:off x="2868" y="2148"/>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sp>
            <p:nvSpPr>
              <p:cNvPr id="73" name="Line 66"/>
              <p:cNvSpPr>
                <a:spLocks noChangeShapeType="1"/>
              </p:cNvSpPr>
              <p:nvPr/>
            </p:nvSpPr>
            <p:spPr bwMode="auto">
              <a:xfrm>
                <a:off x="2878" y="1279"/>
                <a:ext cx="0" cy="1769"/>
              </a:xfrm>
              <a:prstGeom prst="line">
                <a:avLst/>
              </a:prstGeom>
              <a:no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74" name="Rectangle 65"/>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75" name="Rectangle 64"/>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nvGrpSpPr>
              <p:cNvPr id="76" name="Group 61"/>
              <p:cNvGrpSpPr>
                <a:grpSpLocks/>
              </p:cNvGrpSpPr>
              <p:nvPr/>
            </p:nvGrpSpPr>
            <p:grpSpPr bwMode="auto">
              <a:xfrm>
                <a:off x="1689" y="3017"/>
                <a:ext cx="23" cy="23"/>
                <a:chOff x="1744" y="1484"/>
                <a:chExt cx="2264" cy="2272"/>
              </a:xfrm>
            </p:grpSpPr>
            <p:sp>
              <p:nvSpPr>
                <p:cNvPr id="99" name="Freeform 63"/>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00" name="Freeform 62"/>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77" name="Group 58"/>
              <p:cNvGrpSpPr>
                <a:grpSpLocks/>
              </p:cNvGrpSpPr>
              <p:nvPr/>
            </p:nvGrpSpPr>
            <p:grpSpPr bwMode="auto">
              <a:xfrm rot="-16200000">
                <a:off x="1694" y="1281"/>
                <a:ext cx="23" cy="23"/>
                <a:chOff x="1744" y="1484"/>
                <a:chExt cx="2264" cy="2272"/>
              </a:xfrm>
            </p:grpSpPr>
            <p:sp>
              <p:nvSpPr>
                <p:cNvPr id="97" name="Freeform 60"/>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98" name="Freeform 59"/>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78" name="Group 55"/>
              <p:cNvGrpSpPr>
                <a:grpSpLocks/>
              </p:cNvGrpSpPr>
              <p:nvPr/>
            </p:nvGrpSpPr>
            <p:grpSpPr bwMode="auto">
              <a:xfrm rot="-10800000">
                <a:off x="4043" y="1280"/>
                <a:ext cx="23" cy="23"/>
                <a:chOff x="1744" y="1484"/>
                <a:chExt cx="2264" cy="2272"/>
              </a:xfrm>
            </p:grpSpPr>
            <p:sp>
              <p:nvSpPr>
                <p:cNvPr id="95" name="Freeform 57"/>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96" name="Freeform 56"/>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79" name="Group 52"/>
              <p:cNvGrpSpPr>
                <a:grpSpLocks/>
              </p:cNvGrpSpPr>
              <p:nvPr/>
            </p:nvGrpSpPr>
            <p:grpSpPr bwMode="auto">
              <a:xfrm rot="-5400000">
                <a:off x="4041" y="3015"/>
                <a:ext cx="23" cy="23"/>
                <a:chOff x="1744" y="1484"/>
                <a:chExt cx="2264" cy="2272"/>
              </a:xfrm>
            </p:grpSpPr>
            <p:sp>
              <p:nvSpPr>
                <p:cNvPr id="93" name="Freeform 54"/>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94" name="Freeform 53"/>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sp>
            <p:nvSpPr>
              <p:cNvPr id="80" name="Oval 51"/>
              <p:cNvSpPr>
                <a:spLocks noChangeArrowheads="1"/>
              </p:cNvSpPr>
              <p:nvPr/>
            </p:nvSpPr>
            <p:spPr bwMode="auto">
              <a:xfrm>
                <a:off x="1927" y="2149"/>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nvGrpSpPr>
              <p:cNvPr id="81" name="Group 46"/>
              <p:cNvGrpSpPr>
                <a:grpSpLocks/>
              </p:cNvGrpSpPr>
              <p:nvPr/>
            </p:nvGrpSpPr>
            <p:grpSpPr bwMode="auto">
              <a:xfrm flipH="1">
                <a:off x="3615" y="1702"/>
                <a:ext cx="511" cy="916"/>
                <a:chOff x="1634" y="1702"/>
                <a:chExt cx="511" cy="916"/>
              </a:xfrm>
            </p:grpSpPr>
            <p:sp>
              <p:nvSpPr>
                <p:cNvPr id="89" name="Oval 50"/>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90" name="AutoShape 49"/>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91" name="Rectangle 48"/>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92" name="Rectangle 47"/>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sp>
            <p:nvSpPr>
              <p:cNvPr id="82" name="Oval 45"/>
              <p:cNvSpPr>
                <a:spLocks noChangeArrowheads="1"/>
              </p:cNvSpPr>
              <p:nvPr/>
            </p:nvSpPr>
            <p:spPr bwMode="auto">
              <a:xfrm flipH="1">
                <a:off x="3810" y="2149"/>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83" name="Freeform 44"/>
              <p:cNvSpPr>
                <a:spLocks/>
              </p:cNvSpPr>
              <p:nvPr/>
            </p:nvSpPr>
            <p:spPr bwMode="auto">
              <a:xfrm>
                <a:off x="1701" y="2620"/>
                <a:ext cx="363" cy="408"/>
              </a:xfrm>
              <a:custGeom>
                <a:avLst/>
                <a:gdLst>
                  <a:gd name="T0" fmla="*/ 363 w 363"/>
                  <a:gd name="T1" fmla="*/ 0 h 408"/>
                  <a:gd name="T2" fmla="*/ 363 w 363"/>
                  <a:gd name="T3" fmla="*/ 181 h 408"/>
                  <a:gd name="T4" fmla="*/ 0 w 363"/>
                  <a:gd name="T5" fmla="*/ 408 h 408"/>
                  <a:gd name="T6" fmla="*/ 0 w 363"/>
                  <a:gd name="T7" fmla="*/ 0 h 408"/>
                  <a:gd name="T8" fmla="*/ 363 w 363"/>
                  <a:gd name="T9" fmla="*/ 0 h 408"/>
                </a:gdLst>
                <a:ahLst/>
                <a:cxnLst>
                  <a:cxn ang="0">
                    <a:pos x="T0" y="T1"/>
                  </a:cxn>
                  <a:cxn ang="0">
                    <a:pos x="T2" y="T3"/>
                  </a:cxn>
                  <a:cxn ang="0">
                    <a:pos x="T4" y="T5"/>
                  </a:cxn>
                  <a:cxn ang="0">
                    <a:pos x="T6" y="T7"/>
                  </a:cxn>
                  <a:cxn ang="0">
                    <a:pos x="T8" y="T9"/>
                  </a:cxn>
                </a:cxnLst>
                <a:rect l="0" t="0" r="r" b="b"/>
                <a:pathLst>
                  <a:path w="363" h="408">
                    <a:moveTo>
                      <a:pt x="363" y="0"/>
                    </a:moveTo>
                    <a:lnTo>
                      <a:pt x="363" y="181"/>
                    </a:lnTo>
                    <a:lnTo>
                      <a:pt x="0" y="408"/>
                    </a:lnTo>
                    <a:lnTo>
                      <a:pt x="0" y="0"/>
                    </a:lnTo>
                    <a:lnTo>
                      <a:pt x="363" y="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84" name="Freeform 43"/>
              <p:cNvSpPr>
                <a:spLocks/>
              </p:cNvSpPr>
              <p:nvPr/>
            </p:nvSpPr>
            <p:spPr bwMode="auto">
              <a:xfrm>
                <a:off x="2517" y="2750"/>
                <a:ext cx="953" cy="272"/>
              </a:xfrm>
              <a:custGeom>
                <a:avLst/>
                <a:gdLst>
                  <a:gd name="T0" fmla="*/ 0 w 953"/>
                  <a:gd name="T1" fmla="*/ 272 h 272"/>
                  <a:gd name="T2" fmla="*/ 953 w 953"/>
                  <a:gd name="T3" fmla="*/ 272 h 272"/>
                  <a:gd name="T4" fmla="*/ 953 w 953"/>
                  <a:gd name="T5" fmla="*/ 0 h 272"/>
                  <a:gd name="T6" fmla="*/ 363 w 953"/>
                  <a:gd name="T7" fmla="*/ 0 h 272"/>
                  <a:gd name="T8" fmla="*/ 0 w 953"/>
                  <a:gd name="T9" fmla="*/ 272 h 272"/>
                </a:gdLst>
                <a:ahLst/>
                <a:cxnLst>
                  <a:cxn ang="0">
                    <a:pos x="T0" y="T1"/>
                  </a:cxn>
                  <a:cxn ang="0">
                    <a:pos x="T2" y="T3"/>
                  </a:cxn>
                  <a:cxn ang="0">
                    <a:pos x="T4" y="T5"/>
                  </a:cxn>
                  <a:cxn ang="0">
                    <a:pos x="T6" y="T7"/>
                  </a:cxn>
                  <a:cxn ang="0">
                    <a:pos x="T8" y="T9"/>
                  </a:cxn>
                </a:cxnLst>
                <a:rect l="0" t="0" r="r" b="b"/>
                <a:pathLst>
                  <a:path w="953" h="272">
                    <a:moveTo>
                      <a:pt x="0" y="272"/>
                    </a:moveTo>
                    <a:lnTo>
                      <a:pt x="953" y="272"/>
                    </a:lnTo>
                    <a:lnTo>
                      <a:pt x="953" y="0"/>
                    </a:lnTo>
                    <a:lnTo>
                      <a:pt x="363" y="0"/>
                    </a:lnTo>
                    <a:lnTo>
                      <a:pt x="0" y="272"/>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85" name="Freeform 42"/>
              <p:cNvSpPr>
                <a:spLocks/>
              </p:cNvSpPr>
              <p:nvPr/>
            </p:nvSpPr>
            <p:spPr bwMode="auto">
              <a:xfrm>
                <a:off x="1701" y="2614"/>
                <a:ext cx="1179" cy="408"/>
              </a:xfrm>
              <a:custGeom>
                <a:avLst/>
                <a:gdLst>
                  <a:gd name="T0" fmla="*/ 0 w 1179"/>
                  <a:gd name="T1" fmla="*/ 408 h 408"/>
                  <a:gd name="T2" fmla="*/ 363 w 1179"/>
                  <a:gd name="T3" fmla="*/ 181 h 408"/>
                  <a:gd name="T4" fmla="*/ 363 w 1179"/>
                  <a:gd name="T5" fmla="*/ 0 h 408"/>
                  <a:gd name="T6" fmla="*/ 1179 w 1179"/>
                  <a:gd name="T7" fmla="*/ 136 h 408"/>
                  <a:gd name="T8" fmla="*/ 816 w 1179"/>
                  <a:gd name="T9" fmla="*/ 408 h 408"/>
                  <a:gd name="T10" fmla="*/ 45 w 1179"/>
                  <a:gd name="T11" fmla="*/ 408 h 408"/>
                  <a:gd name="T12" fmla="*/ 0 w 1179"/>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1179" h="408">
                    <a:moveTo>
                      <a:pt x="0" y="408"/>
                    </a:moveTo>
                    <a:lnTo>
                      <a:pt x="363" y="181"/>
                    </a:lnTo>
                    <a:lnTo>
                      <a:pt x="363" y="0"/>
                    </a:lnTo>
                    <a:lnTo>
                      <a:pt x="1179" y="136"/>
                    </a:lnTo>
                    <a:lnTo>
                      <a:pt x="816" y="408"/>
                    </a:lnTo>
                    <a:lnTo>
                      <a:pt x="45" y="408"/>
                    </a:lnTo>
                    <a:lnTo>
                      <a:pt x="0" y="408"/>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86" name="Text Box 41"/>
              <p:cNvSpPr txBox="1">
                <a:spLocks noChangeArrowheads="1"/>
              </p:cNvSpPr>
              <p:nvPr/>
            </p:nvSpPr>
            <p:spPr bwMode="auto">
              <a:xfrm>
                <a:off x="1733" y="2626"/>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1</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87" name="Text Box 40"/>
              <p:cNvSpPr txBox="1">
                <a:spLocks noChangeArrowheads="1"/>
              </p:cNvSpPr>
              <p:nvPr/>
            </p:nvSpPr>
            <p:spPr bwMode="auto">
              <a:xfrm>
                <a:off x="2142" y="2717"/>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2</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88" name="Text Box 39"/>
              <p:cNvSpPr txBox="1">
                <a:spLocks noChangeArrowheads="1"/>
              </p:cNvSpPr>
              <p:nvPr/>
            </p:nvSpPr>
            <p:spPr bwMode="auto">
              <a:xfrm>
                <a:off x="2958" y="2762"/>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3</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 name="Group 2"/>
            <p:cNvGrpSpPr>
              <a:grpSpLocks/>
            </p:cNvGrpSpPr>
            <p:nvPr/>
          </p:nvGrpSpPr>
          <p:grpSpPr bwMode="auto">
            <a:xfrm>
              <a:off x="2205" y="2010"/>
              <a:ext cx="5261" cy="3992"/>
              <a:chOff x="1565" y="1162"/>
              <a:chExt cx="2630" cy="1996"/>
            </a:xfrm>
          </p:grpSpPr>
          <p:sp>
            <p:nvSpPr>
              <p:cNvPr id="33" name="Rectangle 37"/>
              <p:cNvSpPr>
                <a:spLocks noChangeArrowheads="1"/>
              </p:cNvSpPr>
              <p:nvPr/>
            </p:nvSpPr>
            <p:spPr bwMode="auto">
              <a:xfrm>
                <a:off x="1565" y="1162"/>
                <a:ext cx="2630" cy="1996"/>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34" name="Rectangle 36"/>
              <p:cNvSpPr>
                <a:spLocks noChangeArrowheads="1"/>
              </p:cNvSpPr>
              <p:nvPr/>
            </p:nvSpPr>
            <p:spPr bwMode="auto">
              <a:xfrm rot="5400000">
                <a:off x="1996" y="970"/>
                <a:ext cx="1768" cy="2380"/>
              </a:xfrm>
              <a:prstGeom prst="rect">
                <a:avLst/>
              </a:prstGeom>
              <a:solidFill>
                <a:srgbClr val="00D600"/>
              </a:solidFill>
              <a:ln w="19050">
                <a:solidFill>
                  <a:srgbClr val="FFFFFF"/>
                </a:solidFill>
                <a:miter lim="800000"/>
                <a:headEnd/>
                <a:tailEnd/>
              </a:ln>
            </p:spPr>
            <p:txBody>
              <a:bodyPr rot="10800000" vert="eaVert"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Oval 35"/>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36" name="AutoShape 34"/>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nvGrpSpPr>
              <p:cNvPr id="37" name="Group 31"/>
              <p:cNvGrpSpPr>
                <a:grpSpLocks/>
              </p:cNvGrpSpPr>
              <p:nvPr/>
            </p:nvGrpSpPr>
            <p:grpSpPr bwMode="auto">
              <a:xfrm>
                <a:off x="2673" y="1953"/>
                <a:ext cx="413" cy="413"/>
                <a:chOff x="2673" y="1953"/>
                <a:chExt cx="413" cy="413"/>
              </a:xfrm>
            </p:grpSpPr>
            <p:sp>
              <p:nvSpPr>
                <p:cNvPr id="66" name="Oval 33"/>
                <p:cNvSpPr>
                  <a:spLocks noChangeArrowheads="1"/>
                </p:cNvSpPr>
                <p:nvPr/>
              </p:nvSpPr>
              <p:spPr bwMode="auto">
                <a:xfrm>
                  <a:off x="2673" y="1953"/>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67" name="Oval 32"/>
                <p:cNvSpPr>
                  <a:spLocks noChangeArrowheads="1"/>
                </p:cNvSpPr>
                <p:nvPr/>
              </p:nvSpPr>
              <p:spPr bwMode="auto">
                <a:xfrm>
                  <a:off x="2868" y="2148"/>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sp>
            <p:nvSpPr>
              <p:cNvPr id="38" name="Line 30"/>
              <p:cNvSpPr>
                <a:spLocks noChangeShapeType="1"/>
              </p:cNvSpPr>
              <p:nvPr/>
            </p:nvSpPr>
            <p:spPr bwMode="auto">
              <a:xfrm>
                <a:off x="2878" y="1279"/>
                <a:ext cx="0" cy="1769"/>
              </a:xfrm>
              <a:prstGeom prst="line">
                <a:avLst/>
              </a:prstGeom>
              <a:no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39" name="Rectangle 29"/>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40" name="Rectangle 28"/>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nvGrpSpPr>
              <p:cNvPr id="41" name="Group 25"/>
              <p:cNvGrpSpPr>
                <a:grpSpLocks/>
              </p:cNvGrpSpPr>
              <p:nvPr/>
            </p:nvGrpSpPr>
            <p:grpSpPr bwMode="auto">
              <a:xfrm>
                <a:off x="1689" y="3017"/>
                <a:ext cx="23" cy="23"/>
                <a:chOff x="1744" y="1484"/>
                <a:chExt cx="2264" cy="2272"/>
              </a:xfrm>
            </p:grpSpPr>
            <p:sp>
              <p:nvSpPr>
                <p:cNvPr id="64" name="Freeform 27"/>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65" name="Freeform 26"/>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42" name="Group 22"/>
              <p:cNvGrpSpPr>
                <a:grpSpLocks/>
              </p:cNvGrpSpPr>
              <p:nvPr/>
            </p:nvGrpSpPr>
            <p:grpSpPr bwMode="auto">
              <a:xfrm rot="-16200000">
                <a:off x="1694" y="1281"/>
                <a:ext cx="23" cy="23"/>
                <a:chOff x="1744" y="1484"/>
                <a:chExt cx="2264" cy="2272"/>
              </a:xfrm>
            </p:grpSpPr>
            <p:sp>
              <p:nvSpPr>
                <p:cNvPr id="62" name="Freeform 24"/>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63" name="Freeform 23"/>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43" name="Group 19"/>
              <p:cNvGrpSpPr>
                <a:grpSpLocks/>
              </p:cNvGrpSpPr>
              <p:nvPr/>
            </p:nvGrpSpPr>
            <p:grpSpPr bwMode="auto">
              <a:xfrm rot="-10800000">
                <a:off x="4043" y="1280"/>
                <a:ext cx="23" cy="23"/>
                <a:chOff x="1744" y="1484"/>
                <a:chExt cx="2264" cy="2272"/>
              </a:xfrm>
            </p:grpSpPr>
            <p:sp>
              <p:nvSpPr>
                <p:cNvPr id="60" name="Freeform 21"/>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61" name="Freeform 20"/>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44" name="Group 16"/>
              <p:cNvGrpSpPr>
                <a:grpSpLocks/>
              </p:cNvGrpSpPr>
              <p:nvPr/>
            </p:nvGrpSpPr>
            <p:grpSpPr bwMode="auto">
              <a:xfrm rot="-5400000">
                <a:off x="4041" y="3015"/>
                <a:ext cx="23" cy="23"/>
                <a:chOff x="1744" y="1484"/>
                <a:chExt cx="2264" cy="2272"/>
              </a:xfrm>
            </p:grpSpPr>
            <p:sp>
              <p:nvSpPr>
                <p:cNvPr id="58" name="Freeform 18"/>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59" name="Freeform 17"/>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sp>
            <p:nvSpPr>
              <p:cNvPr id="45" name="Oval 15"/>
              <p:cNvSpPr>
                <a:spLocks noChangeArrowheads="1"/>
              </p:cNvSpPr>
              <p:nvPr/>
            </p:nvSpPr>
            <p:spPr bwMode="auto">
              <a:xfrm>
                <a:off x="1927" y="2149"/>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nvGrpSpPr>
              <p:cNvPr id="46" name="Group 10"/>
              <p:cNvGrpSpPr>
                <a:grpSpLocks/>
              </p:cNvGrpSpPr>
              <p:nvPr/>
            </p:nvGrpSpPr>
            <p:grpSpPr bwMode="auto">
              <a:xfrm flipH="1">
                <a:off x="3615" y="1702"/>
                <a:ext cx="511" cy="916"/>
                <a:chOff x="1634" y="1702"/>
                <a:chExt cx="511" cy="916"/>
              </a:xfrm>
            </p:grpSpPr>
            <p:sp>
              <p:nvSpPr>
                <p:cNvPr id="54" name="Oval 14"/>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55" name="AutoShape 13"/>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56" name="Rectangle 12"/>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57" name="Rectangle 11"/>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sp>
            <p:nvSpPr>
              <p:cNvPr id="47" name="Oval 9"/>
              <p:cNvSpPr>
                <a:spLocks noChangeArrowheads="1"/>
              </p:cNvSpPr>
              <p:nvPr/>
            </p:nvSpPr>
            <p:spPr bwMode="auto">
              <a:xfrm flipH="1">
                <a:off x="3810" y="2149"/>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48" name="Freeform 8"/>
              <p:cNvSpPr>
                <a:spLocks/>
              </p:cNvSpPr>
              <p:nvPr/>
            </p:nvSpPr>
            <p:spPr bwMode="auto">
              <a:xfrm>
                <a:off x="1701" y="2614"/>
                <a:ext cx="725" cy="408"/>
              </a:xfrm>
              <a:custGeom>
                <a:avLst/>
                <a:gdLst>
                  <a:gd name="T0" fmla="*/ 0 w 725"/>
                  <a:gd name="T1" fmla="*/ 408 h 408"/>
                  <a:gd name="T2" fmla="*/ 363 w 725"/>
                  <a:gd name="T3" fmla="*/ 181 h 408"/>
                  <a:gd name="T4" fmla="*/ 363 w 725"/>
                  <a:gd name="T5" fmla="*/ 0 h 408"/>
                  <a:gd name="T6" fmla="*/ 725 w 725"/>
                  <a:gd name="T7" fmla="*/ 136 h 408"/>
                  <a:gd name="T8" fmla="*/ 725 w 725"/>
                  <a:gd name="T9" fmla="*/ 408 h 408"/>
                  <a:gd name="T10" fmla="*/ 0 w 725"/>
                  <a:gd name="T11" fmla="*/ 408 h 408"/>
                </a:gdLst>
                <a:ahLst/>
                <a:cxnLst>
                  <a:cxn ang="0">
                    <a:pos x="T0" y="T1"/>
                  </a:cxn>
                  <a:cxn ang="0">
                    <a:pos x="T2" y="T3"/>
                  </a:cxn>
                  <a:cxn ang="0">
                    <a:pos x="T4" y="T5"/>
                  </a:cxn>
                  <a:cxn ang="0">
                    <a:pos x="T6" y="T7"/>
                  </a:cxn>
                  <a:cxn ang="0">
                    <a:pos x="T8" y="T9"/>
                  </a:cxn>
                  <a:cxn ang="0">
                    <a:pos x="T10" y="T11"/>
                  </a:cxn>
                </a:cxnLst>
                <a:rect l="0" t="0" r="r" b="b"/>
                <a:pathLst>
                  <a:path w="725" h="408">
                    <a:moveTo>
                      <a:pt x="0" y="408"/>
                    </a:moveTo>
                    <a:lnTo>
                      <a:pt x="363" y="181"/>
                    </a:lnTo>
                    <a:lnTo>
                      <a:pt x="363" y="0"/>
                    </a:lnTo>
                    <a:lnTo>
                      <a:pt x="725" y="136"/>
                    </a:lnTo>
                    <a:lnTo>
                      <a:pt x="725" y="408"/>
                    </a:lnTo>
                    <a:lnTo>
                      <a:pt x="0" y="408"/>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49" name="Freeform 7"/>
              <p:cNvSpPr>
                <a:spLocks/>
              </p:cNvSpPr>
              <p:nvPr/>
            </p:nvSpPr>
            <p:spPr bwMode="auto">
              <a:xfrm>
                <a:off x="3470" y="2387"/>
                <a:ext cx="589" cy="635"/>
              </a:xfrm>
              <a:custGeom>
                <a:avLst/>
                <a:gdLst>
                  <a:gd name="T0" fmla="*/ 0 w 589"/>
                  <a:gd name="T1" fmla="*/ 635 h 635"/>
                  <a:gd name="T2" fmla="*/ 589 w 589"/>
                  <a:gd name="T3" fmla="*/ 635 h 635"/>
                  <a:gd name="T4" fmla="*/ 589 w 589"/>
                  <a:gd name="T5" fmla="*/ 0 h 635"/>
                  <a:gd name="T6" fmla="*/ 181 w 589"/>
                  <a:gd name="T7" fmla="*/ 363 h 635"/>
                  <a:gd name="T8" fmla="*/ 0 w 589"/>
                  <a:gd name="T9" fmla="*/ 363 h 635"/>
                  <a:gd name="T10" fmla="*/ 0 w 589"/>
                  <a:gd name="T11" fmla="*/ 635 h 635"/>
                </a:gdLst>
                <a:ahLst/>
                <a:cxnLst>
                  <a:cxn ang="0">
                    <a:pos x="T0" y="T1"/>
                  </a:cxn>
                  <a:cxn ang="0">
                    <a:pos x="T2" y="T3"/>
                  </a:cxn>
                  <a:cxn ang="0">
                    <a:pos x="T4" y="T5"/>
                  </a:cxn>
                  <a:cxn ang="0">
                    <a:pos x="T6" y="T7"/>
                  </a:cxn>
                  <a:cxn ang="0">
                    <a:pos x="T8" y="T9"/>
                  </a:cxn>
                  <a:cxn ang="0">
                    <a:pos x="T10" y="T11"/>
                  </a:cxn>
                </a:cxnLst>
                <a:rect l="0" t="0" r="r" b="b"/>
                <a:pathLst>
                  <a:path w="589" h="635">
                    <a:moveTo>
                      <a:pt x="0" y="635"/>
                    </a:moveTo>
                    <a:lnTo>
                      <a:pt x="589" y="635"/>
                    </a:lnTo>
                    <a:lnTo>
                      <a:pt x="589" y="0"/>
                    </a:lnTo>
                    <a:lnTo>
                      <a:pt x="181" y="363"/>
                    </a:lnTo>
                    <a:lnTo>
                      <a:pt x="0" y="363"/>
                    </a:lnTo>
                    <a:lnTo>
                      <a:pt x="0" y="635"/>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50" name="Freeform 6"/>
              <p:cNvSpPr>
                <a:spLocks/>
              </p:cNvSpPr>
              <p:nvPr/>
            </p:nvSpPr>
            <p:spPr bwMode="auto">
              <a:xfrm>
                <a:off x="2426" y="2750"/>
                <a:ext cx="1044" cy="272"/>
              </a:xfrm>
              <a:custGeom>
                <a:avLst/>
                <a:gdLst>
                  <a:gd name="T0" fmla="*/ 0 w 1044"/>
                  <a:gd name="T1" fmla="*/ 272 h 272"/>
                  <a:gd name="T2" fmla="*/ 1044 w 1044"/>
                  <a:gd name="T3" fmla="*/ 272 h 272"/>
                  <a:gd name="T4" fmla="*/ 1044 w 1044"/>
                  <a:gd name="T5" fmla="*/ 0 h 272"/>
                  <a:gd name="T6" fmla="*/ 0 w 1044"/>
                  <a:gd name="T7" fmla="*/ 0 h 272"/>
                  <a:gd name="T8" fmla="*/ 0 w 1044"/>
                  <a:gd name="T9" fmla="*/ 272 h 272"/>
                </a:gdLst>
                <a:ahLst/>
                <a:cxnLst>
                  <a:cxn ang="0">
                    <a:pos x="T0" y="T1"/>
                  </a:cxn>
                  <a:cxn ang="0">
                    <a:pos x="T2" y="T3"/>
                  </a:cxn>
                  <a:cxn ang="0">
                    <a:pos x="T4" y="T5"/>
                  </a:cxn>
                  <a:cxn ang="0">
                    <a:pos x="T6" y="T7"/>
                  </a:cxn>
                  <a:cxn ang="0">
                    <a:pos x="T8" y="T9"/>
                  </a:cxn>
                </a:cxnLst>
                <a:rect l="0" t="0" r="r" b="b"/>
                <a:pathLst>
                  <a:path w="1044" h="272">
                    <a:moveTo>
                      <a:pt x="0" y="272"/>
                    </a:moveTo>
                    <a:lnTo>
                      <a:pt x="1044" y="272"/>
                    </a:lnTo>
                    <a:lnTo>
                      <a:pt x="1044" y="0"/>
                    </a:lnTo>
                    <a:lnTo>
                      <a:pt x="0" y="0"/>
                    </a:lnTo>
                    <a:lnTo>
                      <a:pt x="0" y="272"/>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51" name="Text Box 5"/>
              <p:cNvSpPr txBox="1">
                <a:spLocks noChangeArrowheads="1"/>
              </p:cNvSpPr>
              <p:nvPr/>
            </p:nvSpPr>
            <p:spPr bwMode="auto">
              <a:xfrm>
                <a:off x="2096" y="2762"/>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1</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Text Box 4"/>
              <p:cNvSpPr txBox="1">
                <a:spLocks noChangeArrowheads="1"/>
              </p:cNvSpPr>
              <p:nvPr/>
            </p:nvSpPr>
            <p:spPr bwMode="auto">
              <a:xfrm>
                <a:off x="2822" y="2762"/>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2</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Text Box 3"/>
              <p:cNvSpPr txBox="1">
                <a:spLocks noChangeArrowheads="1"/>
              </p:cNvSpPr>
              <p:nvPr/>
            </p:nvSpPr>
            <p:spPr bwMode="auto">
              <a:xfrm>
                <a:off x="3684" y="2762"/>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3</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52" name="Rectangle 165"/>
          <p:cNvSpPr>
            <a:spLocks noChangeArrowheads="1"/>
          </p:cNvSpPr>
          <p:nvPr/>
        </p:nvSpPr>
        <p:spPr bwMode="auto">
          <a:xfrm>
            <a:off x="152400" y="3778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153" name="TextBox 152"/>
          <p:cNvSpPr txBox="1"/>
          <p:nvPr/>
        </p:nvSpPr>
        <p:spPr>
          <a:xfrm>
            <a:off x="204705" y="573207"/>
            <a:ext cx="10044760" cy="646331"/>
          </a:xfrm>
          <a:prstGeom prst="rect">
            <a:avLst/>
          </a:prstGeom>
          <a:noFill/>
        </p:spPr>
        <p:txBody>
          <a:bodyPr wrap="square" rtlCol="0">
            <a:spAutoFit/>
          </a:bodyPr>
          <a:lstStyle/>
          <a:p>
            <a:r>
              <a:rPr lang="sv-SE" sz="3600" b="1" dirty="0" smtClean="0">
                <a:latin typeface="Arial" panose="020B0604020202020204" pitchFamily="34" charset="0"/>
                <a:cs typeface="Arial" panose="020B0604020202020204" pitchFamily="34" charset="0"/>
              </a:rPr>
              <a:t>Yttermittfält: Offensiv/defensiv</a:t>
            </a:r>
            <a:endParaRPr lang="sv-SE"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29023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8815" y="274320"/>
            <a:ext cx="4715692" cy="6439989"/>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ectangle 1"/>
          <p:cNvSpPr/>
          <p:nvPr/>
        </p:nvSpPr>
        <p:spPr>
          <a:xfrm>
            <a:off x="1105464" y="283009"/>
            <a:ext cx="3207224" cy="1654973"/>
          </a:xfrm>
          <a:prstGeom prst="rect">
            <a:avLst/>
          </a:prstGeom>
          <a:pattFill prst="ltUpDiag">
            <a:fgClr>
              <a:schemeClr val="accent6">
                <a:lumMod val="50000"/>
              </a:schemeClr>
            </a:fgClr>
            <a:bgClr>
              <a:schemeClr val="bg1"/>
            </a:bgClr>
          </a:patt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dirty="0">
              <a:latin typeface="Arial" panose="020B0604020202020204" pitchFamily="34" charset="0"/>
              <a:cs typeface="Arial" panose="020B0604020202020204" pitchFamily="34" charset="0"/>
            </a:endParaRPr>
          </a:p>
        </p:txBody>
      </p:sp>
      <p:sp>
        <p:nvSpPr>
          <p:cNvPr id="7" name="Oval 6"/>
          <p:cNvSpPr/>
          <p:nvPr/>
        </p:nvSpPr>
        <p:spPr>
          <a:xfrm>
            <a:off x="1894108" y="2730137"/>
            <a:ext cx="1685109" cy="1567543"/>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6" name="Straight Connector 5"/>
          <p:cNvCxnSpPr>
            <a:stCxn id="4" idx="1"/>
            <a:endCxn id="4" idx="3"/>
          </p:cNvCxnSpPr>
          <p:nvPr/>
        </p:nvCxnSpPr>
        <p:spPr>
          <a:xfrm>
            <a:off x="378815" y="3494315"/>
            <a:ext cx="47156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902815" y="5185954"/>
            <a:ext cx="1685109" cy="1171305"/>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ctangle 7"/>
          <p:cNvSpPr/>
          <p:nvPr/>
        </p:nvSpPr>
        <p:spPr>
          <a:xfrm>
            <a:off x="1384654" y="5512526"/>
            <a:ext cx="2730137" cy="1201783"/>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ctangle 10"/>
          <p:cNvSpPr/>
          <p:nvPr/>
        </p:nvSpPr>
        <p:spPr>
          <a:xfrm>
            <a:off x="2111824" y="6296295"/>
            <a:ext cx="1362893" cy="41365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Oval 11"/>
          <p:cNvSpPr/>
          <p:nvPr/>
        </p:nvSpPr>
        <p:spPr>
          <a:xfrm>
            <a:off x="1885396" y="661848"/>
            <a:ext cx="1685109" cy="1171305"/>
          </a:xfrm>
          <a:prstGeom prst="ellipse">
            <a:avLst/>
          </a:prstGeom>
          <a:pattFill prst="ltUpDiag">
            <a:fgClr>
              <a:schemeClr val="accent6">
                <a:lumMod val="50000"/>
              </a:schemeClr>
            </a:fgClr>
            <a:bgClr>
              <a:schemeClr val="bg1"/>
            </a:bgClr>
          </a:patt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latin typeface="Arial" panose="020B0604020202020204" pitchFamily="34" charset="0"/>
              <a:cs typeface="Arial" panose="020B0604020202020204" pitchFamily="34" charset="0"/>
            </a:endParaRPr>
          </a:p>
        </p:txBody>
      </p:sp>
      <p:sp>
        <p:nvSpPr>
          <p:cNvPr id="9" name="Rectangle 8"/>
          <p:cNvSpPr/>
          <p:nvPr/>
        </p:nvSpPr>
        <p:spPr>
          <a:xfrm>
            <a:off x="1380298" y="283012"/>
            <a:ext cx="2730137" cy="1201783"/>
          </a:xfrm>
          <a:prstGeom prst="rect">
            <a:avLst/>
          </a:prstGeom>
          <a:pattFill prst="ltUpDiag">
            <a:fgClr>
              <a:schemeClr val="accent6">
                <a:lumMod val="50000"/>
              </a:schemeClr>
            </a:fgClr>
            <a:bgClr>
              <a:schemeClr val="bg1"/>
            </a:bgClr>
          </a:patt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latin typeface="Arial" panose="020B0604020202020204" pitchFamily="34" charset="0"/>
              <a:cs typeface="Arial" panose="020B0604020202020204" pitchFamily="34" charset="0"/>
            </a:endParaRPr>
          </a:p>
        </p:txBody>
      </p:sp>
      <p:sp>
        <p:nvSpPr>
          <p:cNvPr id="13" name="Rectangle 12"/>
          <p:cNvSpPr/>
          <p:nvPr/>
        </p:nvSpPr>
        <p:spPr>
          <a:xfrm>
            <a:off x="2120531" y="283009"/>
            <a:ext cx="1362893" cy="413658"/>
          </a:xfrm>
          <a:prstGeom prst="rect">
            <a:avLst/>
          </a:prstGeom>
          <a:pattFill prst="ltUpDiag">
            <a:fgClr>
              <a:schemeClr val="accent6">
                <a:lumMod val="50000"/>
              </a:schemeClr>
            </a:fgClr>
            <a:bgClr>
              <a:schemeClr val="bg1"/>
            </a:bgClr>
          </a:patt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latin typeface="Arial" panose="020B0604020202020204" pitchFamily="34" charset="0"/>
              <a:cs typeface="Arial" panose="020B0604020202020204" pitchFamily="34" charset="0"/>
            </a:endParaRPr>
          </a:p>
        </p:txBody>
      </p:sp>
      <p:sp>
        <p:nvSpPr>
          <p:cNvPr id="14" name="Rectangle 13"/>
          <p:cNvSpPr/>
          <p:nvPr/>
        </p:nvSpPr>
        <p:spPr>
          <a:xfrm>
            <a:off x="6383390" y="269964"/>
            <a:ext cx="4715692" cy="64399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1600" b="1" dirty="0" smtClean="0">
                <a:solidFill>
                  <a:schemeClr val="tx1"/>
                </a:solidFill>
                <a:latin typeface="Arial" panose="020B0604020202020204" pitchFamily="34" charset="0"/>
                <a:cs typeface="Arial" panose="020B0604020202020204" pitchFamily="34" charset="0"/>
              </a:rPr>
              <a:t>Anfall/Forward</a:t>
            </a:r>
          </a:p>
          <a:p>
            <a:r>
              <a:rPr lang="sv-SE" sz="1600" dirty="0">
                <a:solidFill>
                  <a:schemeClr val="tx1"/>
                </a:solidFill>
                <a:latin typeface="Arial" panose="020B0604020202020204" pitchFamily="34" charset="0"/>
                <a:cs typeface="Arial" panose="020B0604020202020204" pitchFamily="34" charset="0"/>
              </a:rPr>
              <a:t>Forwarden är en utpräglat offensiv spelare. Eftersom forwards ofta hamnar under hård press av motståndarnas försvarare måste forwards kunna göra alla moment snabbt. Mycket viktigt att kunna läsa spelet. Bra forwards ”hamnar” ofta fria efter en målvaktsretur och kan enkelt peta in bollen i mål</a:t>
            </a:r>
            <a:r>
              <a:rPr lang="sv-SE" sz="1600" dirty="0" smtClean="0">
                <a:solidFill>
                  <a:schemeClr val="tx1"/>
                </a:solidFill>
                <a:latin typeface="Arial" panose="020B0604020202020204" pitchFamily="34" charset="0"/>
                <a:cs typeface="Arial" panose="020B0604020202020204" pitchFamily="34" charset="0"/>
              </a:rPr>
              <a:t>.</a:t>
            </a:r>
          </a:p>
          <a:p>
            <a:endParaRPr lang="sv-SE" sz="16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600" b="1" dirty="0" smtClean="0">
                <a:solidFill>
                  <a:schemeClr val="tx1"/>
                </a:solidFill>
                <a:latin typeface="Arial" panose="020B0604020202020204" pitchFamily="34" charset="0"/>
                <a:cs typeface="Arial" panose="020B0604020202020204" pitchFamily="34" charset="0"/>
              </a:rPr>
              <a:t>Viktiga enskilda egenskaper</a:t>
            </a:r>
            <a:endParaRPr lang="sv-SE" sz="16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600" dirty="0" smtClean="0">
                <a:solidFill>
                  <a:schemeClr val="tx1"/>
                </a:solidFill>
                <a:latin typeface="Arial" panose="020B0604020202020204" pitchFamily="34" charset="0"/>
                <a:cs typeface="Arial" panose="020B0604020202020204" pitchFamily="34" charset="0"/>
              </a:rPr>
              <a:t>Väl utvecklad </a:t>
            </a:r>
            <a:r>
              <a:rPr lang="sv-SE" sz="1600" dirty="0" smtClean="0">
                <a:solidFill>
                  <a:schemeClr val="tx1"/>
                </a:solidFill>
                <a:latin typeface="Arial" panose="020B0604020202020204" pitchFamily="34" charset="0"/>
                <a:cs typeface="Arial" panose="020B0604020202020204" pitchFamily="34" charset="0"/>
              </a:rPr>
              <a:t>speluppfattning;</a:t>
            </a:r>
            <a:endParaRPr lang="sv-SE" sz="16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600" dirty="0" smtClean="0">
                <a:solidFill>
                  <a:schemeClr val="tx1"/>
                </a:solidFill>
                <a:latin typeface="Arial" panose="020B0604020202020204" pitchFamily="34" charset="0"/>
                <a:cs typeface="Arial" panose="020B0604020202020204" pitchFamily="34" charset="0"/>
              </a:rPr>
              <a:t>Avslut;</a:t>
            </a:r>
            <a:endParaRPr lang="sv-SE" sz="16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600" dirty="0" smtClean="0">
                <a:solidFill>
                  <a:schemeClr val="tx1"/>
                </a:solidFill>
                <a:latin typeface="Arial" panose="020B0604020202020204" pitchFamily="34" charset="0"/>
                <a:cs typeface="Arial" panose="020B0604020202020204" pitchFamily="34" charset="0"/>
              </a:rPr>
              <a:t>Snabbhet;</a:t>
            </a:r>
            <a:endParaRPr lang="sv-SE" sz="16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600" dirty="0" smtClean="0">
                <a:solidFill>
                  <a:schemeClr val="tx1"/>
                </a:solidFill>
                <a:latin typeface="Arial" panose="020B0604020202020204" pitchFamily="34" charset="0"/>
                <a:cs typeface="Arial" panose="020B0604020202020204" pitchFamily="34" charset="0"/>
              </a:rPr>
              <a:t>Kyla;</a:t>
            </a:r>
            <a:endParaRPr lang="sv-SE" sz="16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600" dirty="0" smtClean="0">
                <a:solidFill>
                  <a:schemeClr val="tx1"/>
                </a:solidFill>
                <a:latin typeface="Arial" panose="020B0604020202020204" pitchFamily="34" charset="0"/>
                <a:cs typeface="Arial" panose="020B0604020202020204" pitchFamily="34" charset="0"/>
              </a:rPr>
              <a:t>Huvudspel;</a:t>
            </a:r>
            <a:endParaRPr lang="sv-SE" sz="16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600" dirty="0" smtClean="0">
                <a:solidFill>
                  <a:schemeClr val="tx1"/>
                </a:solidFill>
                <a:latin typeface="Arial" panose="020B0604020202020204" pitchFamily="34" charset="0"/>
                <a:cs typeface="Arial" panose="020B0604020202020204" pitchFamily="34" charset="0"/>
              </a:rPr>
              <a:t>Styrka.</a:t>
            </a:r>
            <a:endParaRPr lang="sv-SE" sz="1600" dirty="0">
              <a:solidFill>
                <a:schemeClr val="tx1"/>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7825" y="5238132"/>
            <a:ext cx="1121732" cy="112173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70048" y="5268628"/>
            <a:ext cx="1091236" cy="1091236"/>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23719" y="5268628"/>
            <a:ext cx="1091236" cy="1091236"/>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77383" y="5291358"/>
            <a:ext cx="1068506" cy="1068506"/>
          </a:xfrm>
          <a:prstGeom prst="rect">
            <a:avLst/>
          </a:prstGeom>
        </p:spPr>
      </p:pic>
      <p:sp>
        <p:nvSpPr>
          <p:cNvPr id="17" name="Rectangle 16"/>
          <p:cNvSpPr/>
          <p:nvPr/>
        </p:nvSpPr>
        <p:spPr>
          <a:xfrm>
            <a:off x="6775003" y="6382069"/>
            <a:ext cx="360996" cy="246221"/>
          </a:xfrm>
          <a:prstGeom prst="rect">
            <a:avLst/>
          </a:prstGeom>
        </p:spPr>
        <p:txBody>
          <a:bodyPr wrap="none">
            <a:spAutoFit/>
          </a:bodyPr>
          <a:lstStyle/>
          <a:p>
            <a:r>
              <a:rPr lang="sv-SE" sz="1000" dirty="0" smtClean="0">
                <a:latin typeface="Arial" panose="020B0604020202020204" pitchFamily="34" charset="0"/>
                <a:cs typeface="Arial" panose="020B0604020202020204" pitchFamily="34" charset="0"/>
              </a:rPr>
              <a:t>Ida</a:t>
            </a:r>
            <a:endParaRPr lang="sv-SE" sz="1000" dirty="0"/>
          </a:p>
        </p:txBody>
      </p:sp>
      <p:sp>
        <p:nvSpPr>
          <p:cNvPr id="18" name="Rectangle 17"/>
          <p:cNvSpPr/>
          <p:nvPr/>
        </p:nvSpPr>
        <p:spPr>
          <a:xfrm>
            <a:off x="7950989" y="6397989"/>
            <a:ext cx="559769" cy="246221"/>
          </a:xfrm>
          <a:prstGeom prst="rect">
            <a:avLst/>
          </a:prstGeom>
        </p:spPr>
        <p:txBody>
          <a:bodyPr wrap="none">
            <a:spAutoFit/>
          </a:bodyPr>
          <a:lstStyle/>
          <a:p>
            <a:r>
              <a:rPr lang="sv-SE" sz="1000" dirty="0" smtClean="0">
                <a:latin typeface="Arial" panose="020B0604020202020204" pitchFamily="34" charset="0"/>
                <a:cs typeface="Arial" panose="020B0604020202020204" pitchFamily="34" charset="0"/>
              </a:rPr>
              <a:t>Hedda</a:t>
            </a:r>
            <a:endParaRPr lang="sv-SE" sz="1000" dirty="0"/>
          </a:p>
        </p:txBody>
      </p:sp>
      <p:sp>
        <p:nvSpPr>
          <p:cNvPr id="19" name="Rectangle 18"/>
          <p:cNvSpPr/>
          <p:nvPr/>
        </p:nvSpPr>
        <p:spPr>
          <a:xfrm>
            <a:off x="9192935" y="6397990"/>
            <a:ext cx="505267" cy="246221"/>
          </a:xfrm>
          <a:prstGeom prst="rect">
            <a:avLst/>
          </a:prstGeom>
        </p:spPr>
        <p:txBody>
          <a:bodyPr wrap="none">
            <a:spAutoFit/>
          </a:bodyPr>
          <a:lstStyle/>
          <a:p>
            <a:r>
              <a:rPr lang="sv-SE" sz="1000" dirty="0" smtClean="0">
                <a:latin typeface="Arial" panose="020B0604020202020204" pitchFamily="34" charset="0"/>
                <a:cs typeface="Arial" panose="020B0604020202020204" pitchFamily="34" charset="0"/>
              </a:rPr>
              <a:t>Nellie</a:t>
            </a:r>
            <a:endParaRPr lang="sv-SE" sz="1000" dirty="0"/>
          </a:p>
        </p:txBody>
      </p:sp>
      <p:sp>
        <p:nvSpPr>
          <p:cNvPr id="20" name="Rectangle 19"/>
          <p:cNvSpPr/>
          <p:nvPr/>
        </p:nvSpPr>
        <p:spPr>
          <a:xfrm>
            <a:off x="10095963" y="6400262"/>
            <a:ext cx="795411" cy="246221"/>
          </a:xfrm>
          <a:prstGeom prst="rect">
            <a:avLst/>
          </a:prstGeom>
        </p:spPr>
        <p:txBody>
          <a:bodyPr wrap="none">
            <a:spAutoFit/>
          </a:bodyPr>
          <a:lstStyle/>
          <a:p>
            <a:r>
              <a:rPr lang="sv-SE" sz="1000" dirty="0" smtClean="0">
                <a:latin typeface="Arial" panose="020B0604020202020204" pitchFamily="34" charset="0"/>
                <a:cs typeface="Arial" panose="020B0604020202020204" pitchFamily="34" charset="0"/>
              </a:rPr>
              <a:t>Dominique</a:t>
            </a:r>
            <a:endParaRPr lang="sv-SE" sz="1000" dirty="0"/>
          </a:p>
        </p:txBody>
      </p:sp>
      <p:sp>
        <p:nvSpPr>
          <p:cNvPr id="21" name="TextBox 20"/>
          <p:cNvSpPr txBox="1"/>
          <p:nvPr/>
        </p:nvSpPr>
        <p:spPr>
          <a:xfrm>
            <a:off x="6260558" y="4926841"/>
            <a:ext cx="4957900" cy="323165"/>
          </a:xfrm>
          <a:prstGeom prst="rect">
            <a:avLst/>
          </a:prstGeom>
          <a:noFill/>
        </p:spPr>
        <p:txBody>
          <a:bodyPr wrap="square" rtlCol="0">
            <a:spAutoFit/>
          </a:bodyPr>
          <a:lstStyle/>
          <a:p>
            <a:pPr algn="ctr"/>
            <a:r>
              <a:rPr lang="sv-SE" sz="1500" b="1" dirty="0" smtClean="0">
                <a:latin typeface="Arial" panose="020B0604020202020204" pitchFamily="34" charset="0"/>
                <a:cs typeface="Arial" panose="020B0604020202020204" pitchFamily="34" charset="0"/>
              </a:rPr>
              <a:t>Typiska anfallare/forward i Mossens Damjuniorer</a:t>
            </a:r>
            <a:endParaRPr lang="sv-SE" sz="1500" b="1" dirty="0">
              <a:latin typeface="Arial" panose="020B0604020202020204" pitchFamily="34" charset="0"/>
              <a:cs typeface="Arial" panose="020B0604020202020204" pitchFamily="34" charset="0"/>
            </a:endParaRPr>
          </a:p>
        </p:txBody>
      </p:sp>
      <p:sp>
        <p:nvSpPr>
          <p:cNvPr id="22" name="TextBox 21"/>
          <p:cNvSpPr txBox="1"/>
          <p:nvPr/>
        </p:nvSpPr>
        <p:spPr>
          <a:xfrm rot="20368776">
            <a:off x="1699235" y="699004"/>
            <a:ext cx="2060595" cy="830997"/>
          </a:xfrm>
          <a:prstGeom prst="rect">
            <a:avLst/>
          </a:prstGeom>
          <a:noFill/>
        </p:spPr>
        <p:txBody>
          <a:bodyPr wrap="square" rtlCol="0">
            <a:spAutoFit/>
          </a:bodyPr>
          <a:lstStyle/>
          <a:p>
            <a:pPr algn="ctr"/>
            <a:r>
              <a:rPr lang="sv-SE" sz="2400" b="1" dirty="0" smtClean="0"/>
              <a:t>PRIMÄR </a:t>
            </a:r>
          </a:p>
          <a:p>
            <a:pPr algn="ctr"/>
            <a:r>
              <a:rPr lang="sv-SE" sz="2400" b="1" dirty="0" smtClean="0"/>
              <a:t>ARBETSYTA</a:t>
            </a:r>
            <a:endParaRPr lang="sv-SE" sz="2400" b="1" dirty="0"/>
          </a:p>
        </p:txBody>
      </p:sp>
      <p:sp>
        <p:nvSpPr>
          <p:cNvPr id="23" name="Up Arrow 22"/>
          <p:cNvSpPr/>
          <p:nvPr/>
        </p:nvSpPr>
        <p:spPr>
          <a:xfrm>
            <a:off x="5404513" y="283009"/>
            <a:ext cx="368490" cy="6426944"/>
          </a:xfrm>
          <a:prstGeom prs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276721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4447607" y="3244334"/>
            <a:ext cx="248786" cy="369332"/>
          </a:xfrm>
          <a:prstGeom prst="rect">
            <a:avLst/>
          </a:prstGeom>
        </p:spPr>
        <p:txBody>
          <a:bodyPr wrap="none">
            <a:spAutoFit/>
          </a:bodyPr>
          <a:lstStyle/>
          <a:p>
            <a:r>
              <a:rPr lang="sv-SE" dirty="0"/>
              <a:t> </a:t>
            </a:r>
          </a:p>
        </p:txBody>
      </p:sp>
      <p:sp>
        <p:nvSpPr>
          <p:cNvPr id="5" name="textruta 6"/>
          <p:cNvSpPr txBox="1"/>
          <p:nvPr/>
        </p:nvSpPr>
        <p:spPr>
          <a:xfrm>
            <a:off x="4738209" y="1306490"/>
            <a:ext cx="7217229" cy="3493264"/>
          </a:xfrm>
          <a:prstGeom prst="rect">
            <a:avLst/>
          </a:prstGeom>
          <a:noFill/>
        </p:spPr>
        <p:txBody>
          <a:bodyPr wrap="square" rtlCol="0">
            <a:spAutoFit/>
          </a:bodyPr>
          <a:lstStyle/>
          <a:p>
            <a:r>
              <a:rPr lang="sv-SE" sz="1700" b="1" dirty="0">
                <a:latin typeface="Arial" panose="020B0604020202020204" pitchFamily="34" charset="0"/>
                <a:cs typeface="Arial" panose="020B0604020202020204" pitchFamily="34" charset="0"/>
              </a:rPr>
              <a:t>Offensiv/defensiv</a:t>
            </a:r>
            <a:endParaRPr lang="sv-SE" sz="1700" dirty="0">
              <a:latin typeface="Arial" panose="020B0604020202020204" pitchFamily="34" charset="0"/>
              <a:cs typeface="Arial" panose="020B0604020202020204" pitchFamily="34" charset="0"/>
            </a:endParaRPr>
          </a:p>
          <a:p>
            <a:r>
              <a:rPr lang="sv-SE" sz="1700" dirty="0">
                <a:latin typeface="Arial" panose="020B0604020202020204" pitchFamily="34" charset="0"/>
                <a:cs typeface="Arial" panose="020B0604020202020204" pitchFamily="34" charset="0"/>
              </a:rPr>
              <a:t>Forwarden är en utpräglat offensiv spelare</a:t>
            </a:r>
            <a:r>
              <a:rPr lang="sv-SE" sz="1700" dirty="0" smtClean="0">
                <a:latin typeface="Arial" panose="020B0604020202020204" pitchFamily="34" charset="0"/>
                <a:cs typeface="Arial" panose="020B0604020202020204" pitchFamily="34" charset="0"/>
              </a:rPr>
              <a:t>.</a:t>
            </a:r>
            <a:br>
              <a:rPr lang="sv-SE" sz="1700" dirty="0" smtClean="0">
                <a:latin typeface="Arial" panose="020B0604020202020204" pitchFamily="34" charset="0"/>
                <a:cs typeface="Arial" panose="020B0604020202020204" pitchFamily="34" charset="0"/>
              </a:rPr>
            </a:br>
            <a:endParaRPr lang="sv-SE" sz="1700" dirty="0" smtClean="0">
              <a:latin typeface="Arial" panose="020B0604020202020204" pitchFamily="34" charset="0"/>
              <a:cs typeface="Arial" panose="020B0604020202020204" pitchFamily="34" charset="0"/>
            </a:endParaRPr>
          </a:p>
          <a:p>
            <a:r>
              <a:rPr lang="sv-SE" sz="1700" dirty="0" smtClean="0">
                <a:latin typeface="Arial" panose="020B0604020202020204" pitchFamily="34" charset="0"/>
                <a:cs typeface="Arial" panose="020B0604020202020204" pitchFamily="34" charset="0"/>
              </a:rPr>
              <a:t>(1) I </a:t>
            </a:r>
            <a:r>
              <a:rPr lang="sv-SE" sz="1700" dirty="0">
                <a:latin typeface="Arial" panose="020B0604020202020204" pitchFamily="34" charset="0"/>
                <a:cs typeface="Arial" panose="020B0604020202020204" pitchFamily="34" charset="0"/>
              </a:rPr>
              <a:t>försvarsarbetet är huvuduppgiften att ligga kring mittlinjen och försvåra motståndarnas passningsspel. </a:t>
            </a:r>
            <a:r>
              <a:rPr lang="sv-SE" sz="1700" dirty="0" smtClean="0">
                <a:latin typeface="Arial" panose="020B0604020202020204" pitchFamily="34" charset="0"/>
                <a:cs typeface="Arial" panose="020B0604020202020204" pitchFamily="34" charset="0"/>
              </a:rPr>
              <a:t>”</a:t>
            </a:r>
            <a:r>
              <a:rPr lang="sv-SE" sz="1700" dirty="0">
                <a:latin typeface="Arial" panose="020B0604020202020204" pitchFamily="34" charset="0"/>
                <a:cs typeface="Arial" panose="020B0604020202020204" pitchFamily="34" charset="0"/>
              </a:rPr>
              <a:t>Stöt-räder” mot oförsiktiga motståndare är viktiga då och då</a:t>
            </a:r>
            <a:r>
              <a:rPr lang="sv-SE" sz="1700" dirty="0" smtClean="0">
                <a:latin typeface="Arial" panose="020B0604020202020204" pitchFamily="34" charset="0"/>
                <a:cs typeface="Arial" panose="020B0604020202020204" pitchFamily="34" charset="0"/>
              </a:rPr>
              <a:t>.</a:t>
            </a:r>
            <a:br>
              <a:rPr lang="sv-SE" sz="1700" dirty="0" smtClean="0">
                <a:latin typeface="Arial" panose="020B0604020202020204" pitchFamily="34" charset="0"/>
                <a:cs typeface="Arial" panose="020B0604020202020204" pitchFamily="34" charset="0"/>
              </a:rPr>
            </a:br>
            <a:r>
              <a:rPr lang="sv-SE" sz="1700" dirty="0" smtClean="0">
                <a:latin typeface="Arial" panose="020B0604020202020204" pitchFamily="34" charset="0"/>
                <a:cs typeface="Arial" panose="020B0604020202020204" pitchFamily="34" charset="0"/>
              </a:rPr>
              <a:t> </a:t>
            </a:r>
          </a:p>
          <a:p>
            <a:r>
              <a:rPr lang="sv-SE" sz="1700" dirty="0" smtClean="0">
                <a:latin typeface="Arial" panose="020B0604020202020204" pitchFamily="34" charset="0"/>
                <a:cs typeface="Arial" panose="020B0604020202020204" pitchFamily="34" charset="0"/>
              </a:rPr>
              <a:t>(2) I </a:t>
            </a:r>
            <a:r>
              <a:rPr lang="sv-SE" sz="1700" dirty="0">
                <a:latin typeface="Arial" panose="020B0604020202020204" pitchFamily="34" charset="0"/>
                <a:cs typeface="Arial" panose="020B0604020202020204" pitchFamily="34" charset="0"/>
              </a:rPr>
              <a:t>uppspel via mittfält deltar forwards mest indirekt genom smart positionering. </a:t>
            </a:r>
            <a:r>
              <a:rPr lang="sv-SE" sz="1700" dirty="0" smtClean="0">
                <a:latin typeface="Arial" panose="020B0604020202020204" pitchFamily="34" charset="0"/>
                <a:cs typeface="Arial" panose="020B0604020202020204" pitchFamily="34" charset="0"/>
              </a:rPr>
              <a:t>I </a:t>
            </a:r>
            <a:r>
              <a:rPr lang="sv-SE" sz="1700" dirty="0">
                <a:latin typeface="Arial" panose="020B0604020202020204" pitchFamily="34" charset="0"/>
                <a:cs typeface="Arial" panose="020B0604020202020204" pitchFamily="34" charset="0"/>
              </a:rPr>
              <a:t>snabba uppspel från backlinjen fungerar forwards som ”</a:t>
            </a:r>
            <a:r>
              <a:rPr lang="sv-SE" sz="1700" dirty="0" err="1">
                <a:latin typeface="Arial" panose="020B0604020202020204" pitchFamily="34" charset="0"/>
                <a:cs typeface="Arial" panose="020B0604020202020204" pitchFamily="34" charset="0"/>
              </a:rPr>
              <a:t>target</a:t>
            </a:r>
            <a:r>
              <a:rPr lang="sv-SE" sz="1700" dirty="0">
                <a:latin typeface="Arial" panose="020B0604020202020204" pitchFamily="34" charset="0"/>
                <a:cs typeface="Arial" panose="020B0604020202020204" pitchFamily="34" charset="0"/>
              </a:rPr>
              <a:t> </a:t>
            </a:r>
            <a:r>
              <a:rPr lang="sv-SE" sz="1700" dirty="0" err="1">
                <a:latin typeface="Arial" panose="020B0604020202020204" pitchFamily="34" charset="0"/>
                <a:cs typeface="Arial" panose="020B0604020202020204" pitchFamily="34" charset="0"/>
              </a:rPr>
              <a:t>player</a:t>
            </a:r>
            <a:r>
              <a:rPr lang="sv-SE" sz="1700" dirty="0" smtClean="0">
                <a:latin typeface="Arial" panose="020B0604020202020204" pitchFamily="34" charset="0"/>
                <a:cs typeface="Arial" panose="020B0604020202020204" pitchFamily="34" charset="0"/>
              </a:rPr>
              <a:t>”.</a:t>
            </a:r>
            <a:br>
              <a:rPr lang="sv-SE" sz="1700" dirty="0" smtClean="0">
                <a:latin typeface="Arial" panose="020B0604020202020204" pitchFamily="34" charset="0"/>
                <a:cs typeface="Arial" panose="020B0604020202020204" pitchFamily="34" charset="0"/>
              </a:rPr>
            </a:br>
            <a:endParaRPr lang="sv-SE" sz="1700" dirty="0" smtClean="0">
              <a:latin typeface="Arial" panose="020B0604020202020204" pitchFamily="34" charset="0"/>
              <a:cs typeface="Arial" panose="020B0604020202020204" pitchFamily="34" charset="0"/>
            </a:endParaRPr>
          </a:p>
          <a:p>
            <a:r>
              <a:rPr lang="sv-SE" sz="1700" dirty="0">
                <a:latin typeface="Arial" panose="020B0604020202020204" pitchFamily="34" charset="0"/>
                <a:cs typeface="Arial" panose="020B0604020202020204" pitchFamily="34" charset="0"/>
              </a:rPr>
              <a:t>(</a:t>
            </a:r>
            <a:r>
              <a:rPr lang="sv-SE" sz="1700" dirty="0" smtClean="0">
                <a:latin typeface="Arial" panose="020B0604020202020204" pitchFamily="34" charset="0"/>
                <a:cs typeface="Arial" panose="020B0604020202020204" pitchFamily="34" charset="0"/>
              </a:rPr>
              <a:t>3) I </a:t>
            </a:r>
            <a:r>
              <a:rPr lang="sv-SE" sz="1700" dirty="0">
                <a:latin typeface="Arial" panose="020B0604020202020204" pitchFamily="34" charset="0"/>
                <a:cs typeface="Arial" panose="020B0604020202020204" pitchFamily="34" charset="0"/>
              </a:rPr>
              <a:t>anfallsspel måste forward kunna läsa spelet för att positionera sig rätt i straffområdet</a:t>
            </a:r>
            <a:r>
              <a:rPr lang="sv-SE" sz="1700" dirty="0" smtClean="0">
                <a:latin typeface="Arial" panose="020B0604020202020204" pitchFamily="34" charset="0"/>
                <a:cs typeface="Arial" panose="020B0604020202020204" pitchFamily="34" charset="0"/>
              </a:rPr>
              <a:t>.</a:t>
            </a:r>
            <a:endParaRPr lang="sv-SE" sz="1700" dirty="0">
              <a:latin typeface="Arial" panose="020B0604020202020204" pitchFamily="34" charset="0"/>
              <a:cs typeface="Arial" panose="020B0604020202020204" pitchFamily="34" charset="0"/>
            </a:endParaRPr>
          </a:p>
        </p:txBody>
      </p:sp>
      <p:sp>
        <p:nvSpPr>
          <p:cNvPr id="6" name="Rectangle 125"/>
          <p:cNvSpPr>
            <a:spLocks noChangeArrowheads="1"/>
          </p:cNvSpPr>
          <p:nvPr/>
        </p:nvSpPr>
        <p:spPr bwMode="auto">
          <a:xfrm>
            <a:off x="0" y="3625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165"/>
          <p:cNvSpPr>
            <a:spLocks noChangeArrowheads="1"/>
          </p:cNvSpPr>
          <p:nvPr/>
        </p:nvSpPr>
        <p:spPr bwMode="auto">
          <a:xfrm>
            <a:off x="152400" y="3778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8" name="Group 1"/>
          <p:cNvGrpSpPr>
            <a:grpSpLocks noChangeAspect="1"/>
          </p:cNvGrpSpPr>
          <p:nvPr/>
        </p:nvGrpSpPr>
        <p:grpSpPr bwMode="auto">
          <a:xfrm>
            <a:off x="133350" y="1304925"/>
            <a:ext cx="4465946" cy="3389364"/>
            <a:chOff x="2205" y="2010"/>
            <a:chExt cx="5261" cy="3992"/>
          </a:xfrm>
        </p:grpSpPr>
        <p:sp>
          <p:nvSpPr>
            <p:cNvPr id="9" name="AutoShape 181"/>
            <p:cNvSpPr>
              <a:spLocks noChangeAspect="1" noChangeArrowheads="1" noTextEdit="1"/>
            </p:cNvSpPr>
            <p:nvPr/>
          </p:nvSpPr>
          <p:spPr bwMode="auto">
            <a:xfrm>
              <a:off x="2205" y="2010"/>
              <a:ext cx="5261" cy="399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10" name="Rectangle 180"/>
            <p:cNvSpPr>
              <a:spLocks noChangeArrowheads="1"/>
            </p:cNvSpPr>
            <p:nvPr/>
          </p:nvSpPr>
          <p:spPr bwMode="auto">
            <a:xfrm>
              <a:off x="2205" y="2010"/>
              <a:ext cx="5261" cy="3992"/>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1" name="Rectangle 179"/>
            <p:cNvSpPr>
              <a:spLocks noChangeArrowheads="1"/>
            </p:cNvSpPr>
            <p:nvPr/>
          </p:nvSpPr>
          <p:spPr bwMode="auto">
            <a:xfrm rot="5400000">
              <a:off x="834" y="3859"/>
              <a:ext cx="3536" cy="294"/>
            </a:xfrm>
            <a:prstGeom prst="rect">
              <a:avLst/>
            </a:prstGeom>
            <a:solidFill>
              <a:srgbClr val="00D600"/>
            </a:solidFill>
            <a:ln w="19050">
              <a:solidFill>
                <a:srgbClr val="FFFFFF"/>
              </a:solidFill>
              <a:miter lim="800000"/>
              <a:headEnd/>
              <a:tailEnd/>
            </a:ln>
          </p:spPr>
          <p:txBody>
            <a:bodyPr rot="10800000" vert="eaVert"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Oval 178"/>
            <p:cNvSpPr>
              <a:spLocks noChangeArrowheads="1"/>
            </p:cNvSpPr>
            <p:nvPr/>
          </p:nvSpPr>
          <p:spPr bwMode="auto">
            <a:xfrm>
              <a:off x="2539" y="3594"/>
              <a:ext cx="827" cy="826"/>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3" name="AutoShape 177"/>
            <p:cNvSpPr>
              <a:spLocks noChangeArrowheads="1"/>
            </p:cNvSpPr>
            <p:nvPr/>
          </p:nvSpPr>
          <p:spPr bwMode="auto">
            <a:xfrm>
              <a:off x="2455" y="3090"/>
              <a:ext cx="409" cy="1832"/>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4" name="Group 174"/>
            <p:cNvGrpSpPr>
              <a:grpSpLocks/>
            </p:cNvGrpSpPr>
            <p:nvPr/>
          </p:nvGrpSpPr>
          <p:grpSpPr bwMode="auto">
            <a:xfrm>
              <a:off x="4422" y="3592"/>
              <a:ext cx="826" cy="826"/>
              <a:chOff x="2673" y="1953"/>
              <a:chExt cx="413" cy="413"/>
            </a:xfrm>
          </p:grpSpPr>
          <p:sp>
            <p:nvSpPr>
              <p:cNvPr id="187" name="Oval 176"/>
              <p:cNvSpPr>
                <a:spLocks noChangeArrowheads="1"/>
              </p:cNvSpPr>
              <p:nvPr/>
            </p:nvSpPr>
            <p:spPr bwMode="auto">
              <a:xfrm>
                <a:off x="2673" y="1953"/>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88" name="Oval 175"/>
              <p:cNvSpPr>
                <a:spLocks noChangeArrowheads="1"/>
              </p:cNvSpPr>
              <p:nvPr/>
            </p:nvSpPr>
            <p:spPr bwMode="auto">
              <a:xfrm>
                <a:off x="2868" y="2148"/>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sp>
          <p:nvSpPr>
            <p:cNvPr id="15" name="Line 173"/>
            <p:cNvSpPr>
              <a:spLocks noChangeShapeType="1"/>
            </p:cNvSpPr>
            <p:nvPr/>
          </p:nvSpPr>
          <p:spPr bwMode="auto">
            <a:xfrm>
              <a:off x="4831" y="2244"/>
              <a:ext cx="0" cy="3538"/>
            </a:xfrm>
            <a:prstGeom prst="line">
              <a:avLst/>
            </a:prstGeom>
            <a:no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6" name="Rectangle 172"/>
            <p:cNvSpPr>
              <a:spLocks noChangeArrowheads="1"/>
            </p:cNvSpPr>
            <p:nvPr/>
          </p:nvSpPr>
          <p:spPr bwMode="auto">
            <a:xfrm>
              <a:off x="2455" y="3588"/>
              <a:ext cx="250" cy="830"/>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7" name="Rectangle 171"/>
            <p:cNvSpPr>
              <a:spLocks noChangeArrowheads="1"/>
            </p:cNvSpPr>
            <p:nvPr/>
          </p:nvSpPr>
          <p:spPr bwMode="auto">
            <a:xfrm>
              <a:off x="2343" y="3840"/>
              <a:ext cx="108" cy="330"/>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nvGrpSpPr>
            <p:cNvPr id="18" name="Group 168"/>
            <p:cNvGrpSpPr>
              <a:grpSpLocks/>
            </p:cNvGrpSpPr>
            <p:nvPr/>
          </p:nvGrpSpPr>
          <p:grpSpPr bwMode="auto">
            <a:xfrm>
              <a:off x="2453" y="5720"/>
              <a:ext cx="46" cy="46"/>
              <a:chOff x="1744" y="1484"/>
              <a:chExt cx="2264" cy="2272"/>
            </a:xfrm>
          </p:grpSpPr>
          <p:sp>
            <p:nvSpPr>
              <p:cNvPr id="185" name="Freeform 170"/>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86" name="Freeform 169"/>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19" name="Group 165"/>
            <p:cNvGrpSpPr>
              <a:grpSpLocks/>
            </p:cNvGrpSpPr>
            <p:nvPr/>
          </p:nvGrpSpPr>
          <p:grpSpPr bwMode="auto">
            <a:xfrm rot="-16200000">
              <a:off x="2463" y="2248"/>
              <a:ext cx="46" cy="46"/>
              <a:chOff x="1744" y="1484"/>
              <a:chExt cx="2264" cy="2272"/>
            </a:xfrm>
          </p:grpSpPr>
          <p:sp>
            <p:nvSpPr>
              <p:cNvPr id="183" name="Freeform 167"/>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84" name="Freeform 166"/>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20" name="Group 162"/>
            <p:cNvGrpSpPr>
              <a:grpSpLocks/>
            </p:cNvGrpSpPr>
            <p:nvPr/>
          </p:nvGrpSpPr>
          <p:grpSpPr bwMode="auto">
            <a:xfrm rot="-10800000">
              <a:off x="7162" y="2246"/>
              <a:ext cx="46" cy="46"/>
              <a:chOff x="1744" y="1484"/>
              <a:chExt cx="2264" cy="2272"/>
            </a:xfrm>
          </p:grpSpPr>
          <p:sp>
            <p:nvSpPr>
              <p:cNvPr id="181" name="Freeform 164"/>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82" name="Freeform 163"/>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21" name="Group 159"/>
            <p:cNvGrpSpPr>
              <a:grpSpLocks/>
            </p:cNvGrpSpPr>
            <p:nvPr/>
          </p:nvGrpSpPr>
          <p:grpSpPr bwMode="auto">
            <a:xfrm rot="-5400000">
              <a:off x="7158" y="5716"/>
              <a:ext cx="46" cy="46"/>
              <a:chOff x="1744" y="1484"/>
              <a:chExt cx="2264" cy="2272"/>
            </a:xfrm>
          </p:grpSpPr>
          <p:sp>
            <p:nvSpPr>
              <p:cNvPr id="179" name="Freeform 161"/>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80" name="Freeform 160"/>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sp>
          <p:nvSpPr>
            <p:cNvPr id="22" name="Oval 158"/>
            <p:cNvSpPr>
              <a:spLocks noChangeArrowheads="1"/>
            </p:cNvSpPr>
            <p:nvPr/>
          </p:nvSpPr>
          <p:spPr bwMode="auto">
            <a:xfrm>
              <a:off x="2930" y="3984"/>
              <a:ext cx="45" cy="46"/>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nvGrpSpPr>
            <p:cNvPr id="23" name="Group 153"/>
            <p:cNvGrpSpPr>
              <a:grpSpLocks/>
            </p:cNvGrpSpPr>
            <p:nvPr/>
          </p:nvGrpSpPr>
          <p:grpSpPr bwMode="auto">
            <a:xfrm flipH="1">
              <a:off x="6305" y="3090"/>
              <a:ext cx="1023" cy="1832"/>
              <a:chOff x="1634" y="1702"/>
              <a:chExt cx="511" cy="916"/>
            </a:xfrm>
          </p:grpSpPr>
          <p:sp>
            <p:nvSpPr>
              <p:cNvPr id="175" name="Oval 157"/>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76" name="AutoShape 156"/>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77" name="Rectangle 155"/>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78" name="Rectangle 154"/>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sp>
          <p:nvSpPr>
            <p:cNvPr id="24" name="Oval 152"/>
            <p:cNvSpPr>
              <a:spLocks noChangeArrowheads="1"/>
            </p:cNvSpPr>
            <p:nvPr/>
          </p:nvSpPr>
          <p:spPr bwMode="auto">
            <a:xfrm flipH="1">
              <a:off x="6696" y="3984"/>
              <a:ext cx="45" cy="46"/>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25" name="Freeform 151"/>
            <p:cNvSpPr>
              <a:spLocks/>
            </p:cNvSpPr>
            <p:nvPr/>
          </p:nvSpPr>
          <p:spPr bwMode="auto">
            <a:xfrm flipV="1">
              <a:off x="2478" y="4006"/>
              <a:ext cx="725" cy="908"/>
            </a:xfrm>
            <a:custGeom>
              <a:avLst/>
              <a:gdLst>
                <a:gd name="T0" fmla="*/ 0 w 363"/>
                <a:gd name="T1" fmla="*/ 0 h 454"/>
                <a:gd name="T2" fmla="*/ 363 w 363"/>
                <a:gd name="T3" fmla="*/ 0 h 454"/>
                <a:gd name="T4" fmla="*/ 363 w 363"/>
                <a:gd name="T5" fmla="*/ 454 h 454"/>
                <a:gd name="T6" fmla="*/ 136 w 363"/>
                <a:gd name="T7" fmla="*/ 454 h 454"/>
                <a:gd name="T8" fmla="*/ 136 w 363"/>
                <a:gd name="T9" fmla="*/ 227 h 454"/>
                <a:gd name="T10" fmla="*/ 0 w 363"/>
                <a:gd name="T11" fmla="*/ 227 h 454"/>
                <a:gd name="T12" fmla="*/ 0 w 363"/>
                <a:gd name="T13" fmla="*/ 0 h 454"/>
              </a:gdLst>
              <a:ahLst/>
              <a:cxnLst>
                <a:cxn ang="0">
                  <a:pos x="T0" y="T1"/>
                </a:cxn>
                <a:cxn ang="0">
                  <a:pos x="T2" y="T3"/>
                </a:cxn>
                <a:cxn ang="0">
                  <a:pos x="T4" y="T5"/>
                </a:cxn>
                <a:cxn ang="0">
                  <a:pos x="T6" y="T7"/>
                </a:cxn>
                <a:cxn ang="0">
                  <a:pos x="T8" y="T9"/>
                </a:cxn>
                <a:cxn ang="0">
                  <a:pos x="T10" y="T11"/>
                </a:cxn>
                <a:cxn ang="0">
                  <a:pos x="T12" y="T13"/>
                </a:cxn>
              </a:cxnLst>
              <a:rect l="0" t="0" r="r" b="b"/>
              <a:pathLst>
                <a:path w="363" h="454">
                  <a:moveTo>
                    <a:pt x="0" y="0"/>
                  </a:moveTo>
                  <a:lnTo>
                    <a:pt x="363" y="0"/>
                  </a:lnTo>
                  <a:lnTo>
                    <a:pt x="363" y="454"/>
                  </a:lnTo>
                  <a:lnTo>
                    <a:pt x="136" y="454"/>
                  </a:lnTo>
                  <a:lnTo>
                    <a:pt x="136" y="227"/>
                  </a:lnTo>
                  <a:lnTo>
                    <a:pt x="0" y="227"/>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26" name="Freeform 150"/>
            <p:cNvSpPr>
              <a:spLocks/>
            </p:cNvSpPr>
            <p:nvPr/>
          </p:nvSpPr>
          <p:spPr bwMode="auto">
            <a:xfrm>
              <a:off x="3655" y="4006"/>
              <a:ext cx="1181" cy="1724"/>
            </a:xfrm>
            <a:custGeom>
              <a:avLst/>
              <a:gdLst>
                <a:gd name="T0" fmla="*/ 590 w 590"/>
                <a:gd name="T1" fmla="*/ 590 h 862"/>
                <a:gd name="T2" fmla="*/ 227 w 590"/>
                <a:gd name="T3" fmla="*/ 862 h 862"/>
                <a:gd name="T4" fmla="*/ 227 w 590"/>
                <a:gd name="T5" fmla="*/ 318 h 862"/>
                <a:gd name="T6" fmla="*/ 0 w 590"/>
                <a:gd name="T7" fmla="*/ 0 h 862"/>
                <a:gd name="T8" fmla="*/ 590 w 590"/>
                <a:gd name="T9" fmla="*/ 0 h 862"/>
                <a:gd name="T10" fmla="*/ 590 w 590"/>
                <a:gd name="T11" fmla="*/ 590 h 862"/>
              </a:gdLst>
              <a:ahLst/>
              <a:cxnLst>
                <a:cxn ang="0">
                  <a:pos x="T0" y="T1"/>
                </a:cxn>
                <a:cxn ang="0">
                  <a:pos x="T2" y="T3"/>
                </a:cxn>
                <a:cxn ang="0">
                  <a:pos x="T4" y="T5"/>
                </a:cxn>
                <a:cxn ang="0">
                  <a:pos x="T6" y="T7"/>
                </a:cxn>
                <a:cxn ang="0">
                  <a:pos x="T8" y="T9"/>
                </a:cxn>
                <a:cxn ang="0">
                  <a:pos x="T10" y="T11"/>
                </a:cxn>
              </a:cxnLst>
              <a:rect l="0" t="0" r="r" b="b"/>
              <a:pathLst>
                <a:path w="590" h="862">
                  <a:moveTo>
                    <a:pt x="590" y="590"/>
                  </a:moveTo>
                  <a:lnTo>
                    <a:pt x="227" y="862"/>
                  </a:lnTo>
                  <a:lnTo>
                    <a:pt x="227" y="318"/>
                  </a:lnTo>
                  <a:lnTo>
                    <a:pt x="0" y="0"/>
                  </a:lnTo>
                  <a:lnTo>
                    <a:pt x="590" y="0"/>
                  </a:lnTo>
                  <a:lnTo>
                    <a:pt x="590" y="59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27" name="Freeform 149"/>
            <p:cNvSpPr>
              <a:spLocks/>
            </p:cNvSpPr>
            <p:nvPr/>
          </p:nvSpPr>
          <p:spPr bwMode="auto">
            <a:xfrm>
              <a:off x="3203" y="4006"/>
              <a:ext cx="906" cy="1180"/>
            </a:xfrm>
            <a:custGeom>
              <a:avLst/>
              <a:gdLst>
                <a:gd name="T0" fmla="*/ 0 w 453"/>
                <a:gd name="T1" fmla="*/ 0 h 590"/>
                <a:gd name="T2" fmla="*/ 226 w 453"/>
                <a:gd name="T3" fmla="*/ 0 h 590"/>
                <a:gd name="T4" fmla="*/ 453 w 453"/>
                <a:gd name="T5" fmla="*/ 318 h 590"/>
                <a:gd name="T6" fmla="*/ 453 w 453"/>
                <a:gd name="T7" fmla="*/ 590 h 590"/>
                <a:gd name="T8" fmla="*/ 0 w 453"/>
                <a:gd name="T9" fmla="*/ 454 h 590"/>
                <a:gd name="T10" fmla="*/ 0 w 453"/>
                <a:gd name="T11" fmla="*/ 0 h 590"/>
              </a:gdLst>
              <a:ahLst/>
              <a:cxnLst>
                <a:cxn ang="0">
                  <a:pos x="T0" y="T1"/>
                </a:cxn>
                <a:cxn ang="0">
                  <a:pos x="T2" y="T3"/>
                </a:cxn>
                <a:cxn ang="0">
                  <a:pos x="T4" y="T5"/>
                </a:cxn>
                <a:cxn ang="0">
                  <a:pos x="T6" y="T7"/>
                </a:cxn>
                <a:cxn ang="0">
                  <a:pos x="T8" y="T9"/>
                </a:cxn>
                <a:cxn ang="0">
                  <a:pos x="T10" y="T11"/>
                </a:cxn>
              </a:cxnLst>
              <a:rect l="0" t="0" r="r" b="b"/>
              <a:pathLst>
                <a:path w="453" h="590">
                  <a:moveTo>
                    <a:pt x="0" y="0"/>
                  </a:moveTo>
                  <a:lnTo>
                    <a:pt x="226" y="0"/>
                  </a:lnTo>
                  <a:lnTo>
                    <a:pt x="453" y="318"/>
                  </a:lnTo>
                  <a:lnTo>
                    <a:pt x="453" y="590"/>
                  </a:lnTo>
                  <a:lnTo>
                    <a:pt x="0" y="454"/>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28" name="Text Box 148"/>
            <p:cNvSpPr txBox="1">
              <a:spLocks noChangeArrowheads="1"/>
            </p:cNvSpPr>
            <p:nvPr/>
          </p:nvSpPr>
          <p:spPr bwMode="auto">
            <a:xfrm>
              <a:off x="2633" y="4394"/>
              <a:ext cx="391" cy="44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1</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Text Box 147"/>
            <p:cNvSpPr txBox="1">
              <a:spLocks noChangeArrowheads="1"/>
            </p:cNvSpPr>
            <p:nvPr/>
          </p:nvSpPr>
          <p:spPr bwMode="auto">
            <a:xfrm>
              <a:off x="3450" y="4394"/>
              <a:ext cx="391" cy="44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2</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Text Box 146"/>
            <p:cNvSpPr txBox="1">
              <a:spLocks noChangeArrowheads="1"/>
            </p:cNvSpPr>
            <p:nvPr/>
          </p:nvSpPr>
          <p:spPr bwMode="auto">
            <a:xfrm>
              <a:off x="4266" y="4394"/>
              <a:ext cx="391" cy="44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3</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31" name="Group 110"/>
            <p:cNvGrpSpPr>
              <a:grpSpLocks/>
            </p:cNvGrpSpPr>
            <p:nvPr/>
          </p:nvGrpSpPr>
          <p:grpSpPr bwMode="auto">
            <a:xfrm>
              <a:off x="2205" y="2010"/>
              <a:ext cx="5261" cy="3992"/>
              <a:chOff x="1565" y="1162"/>
              <a:chExt cx="2630" cy="1996"/>
            </a:xfrm>
          </p:grpSpPr>
          <p:sp>
            <p:nvSpPr>
              <p:cNvPr id="140" name="Rectangle 145"/>
              <p:cNvSpPr>
                <a:spLocks noChangeArrowheads="1"/>
              </p:cNvSpPr>
              <p:nvPr/>
            </p:nvSpPr>
            <p:spPr bwMode="auto">
              <a:xfrm>
                <a:off x="1565" y="1162"/>
                <a:ext cx="2630" cy="1996"/>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41" name="Rectangle 144"/>
              <p:cNvSpPr>
                <a:spLocks noChangeArrowheads="1"/>
              </p:cNvSpPr>
              <p:nvPr/>
            </p:nvSpPr>
            <p:spPr bwMode="auto">
              <a:xfrm rot="5400000">
                <a:off x="1996" y="970"/>
                <a:ext cx="1768" cy="2380"/>
              </a:xfrm>
              <a:prstGeom prst="rect">
                <a:avLst/>
              </a:prstGeom>
              <a:solidFill>
                <a:srgbClr val="00D600"/>
              </a:solidFill>
              <a:ln w="19050">
                <a:solidFill>
                  <a:srgbClr val="FFFFFF"/>
                </a:solidFill>
                <a:miter lim="800000"/>
                <a:headEnd/>
                <a:tailEnd/>
              </a:ln>
            </p:spPr>
            <p:txBody>
              <a:bodyPr rot="10800000" vert="eaVert"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142" name="Oval 143"/>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43" name="AutoShape 142"/>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44" name="Group 139"/>
              <p:cNvGrpSpPr>
                <a:grpSpLocks/>
              </p:cNvGrpSpPr>
              <p:nvPr/>
            </p:nvGrpSpPr>
            <p:grpSpPr bwMode="auto">
              <a:xfrm>
                <a:off x="2673" y="1953"/>
                <a:ext cx="413" cy="413"/>
                <a:chOff x="2673" y="1953"/>
                <a:chExt cx="413" cy="413"/>
              </a:xfrm>
            </p:grpSpPr>
            <p:sp>
              <p:nvSpPr>
                <p:cNvPr id="173" name="Oval 141"/>
                <p:cNvSpPr>
                  <a:spLocks noChangeArrowheads="1"/>
                </p:cNvSpPr>
                <p:nvPr/>
              </p:nvSpPr>
              <p:spPr bwMode="auto">
                <a:xfrm>
                  <a:off x="2673" y="1953"/>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74" name="Oval 140"/>
                <p:cNvSpPr>
                  <a:spLocks noChangeArrowheads="1"/>
                </p:cNvSpPr>
                <p:nvPr/>
              </p:nvSpPr>
              <p:spPr bwMode="auto">
                <a:xfrm>
                  <a:off x="2868" y="2148"/>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sp>
            <p:nvSpPr>
              <p:cNvPr id="145" name="Line 138"/>
              <p:cNvSpPr>
                <a:spLocks noChangeShapeType="1"/>
              </p:cNvSpPr>
              <p:nvPr/>
            </p:nvSpPr>
            <p:spPr bwMode="auto">
              <a:xfrm>
                <a:off x="2878" y="1279"/>
                <a:ext cx="0" cy="1769"/>
              </a:xfrm>
              <a:prstGeom prst="line">
                <a:avLst/>
              </a:prstGeom>
              <a:no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46" name="Rectangle 137"/>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47" name="Rectangle 136"/>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nvGrpSpPr>
              <p:cNvPr id="148" name="Group 133"/>
              <p:cNvGrpSpPr>
                <a:grpSpLocks/>
              </p:cNvGrpSpPr>
              <p:nvPr/>
            </p:nvGrpSpPr>
            <p:grpSpPr bwMode="auto">
              <a:xfrm>
                <a:off x="1689" y="3017"/>
                <a:ext cx="23" cy="23"/>
                <a:chOff x="1744" y="1484"/>
                <a:chExt cx="2264" cy="2272"/>
              </a:xfrm>
            </p:grpSpPr>
            <p:sp>
              <p:nvSpPr>
                <p:cNvPr id="171" name="Freeform 135"/>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72" name="Freeform 134"/>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149" name="Group 130"/>
              <p:cNvGrpSpPr>
                <a:grpSpLocks/>
              </p:cNvGrpSpPr>
              <p:nvPr/>
            </p:nvGrpSpPr>
            <p:grpSpPr bwMode="auto">
              <a:xfrm rot="-16200000">
                <a:off x="1694" y="1281"/>
                <a:ext cx="23" cy="23"/>
                <a:chOff x="1744" y="1484"/>
                <a:chExt cx="2264" cy="2272"/>
              </a:xfrm>
            </p:grpSpPr>
            <p:sp>
              <p:nvSpPr>
                <p:cNvPr id="169" name="Freeform 132"/>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70" name="Freeform 131"/>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150" name="Group 127"/>
              <p:cNvGrpSpPr>
                <a:grpSpLocks/>
              </p:cNvGrpSpPr>
              <p:nvPr/>
            </p:nvGrpSpPr>
            <p:grpSpPr bwMode="auto">
              <a:xfrm rot="-10800000">
                <a:off x="4043" y="1280"/>
                <a:ext cx="23" cy="23"/>
                <a:chOff x="1744" y="1484"/>
                <a:chExt cx="2264" cy="2272"/>
              </a:xfrm>
            </p:grpSpPr>
            <p:sp>
              <p:nvSpPr>
                <p:cNvPr id="167" name="Freeform 129"/>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68" name="Freeform 128"/>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151" name="Group 124"/>
              <p:cNvGrpSpPr>
                <a:grpSpLocks/>
              </p:cNvGrpSpPr>
              <p:nvPr/>
            </p:nvGrpSpPr>
            <p:grpSpPr bwMode="auto">
              <a:xfrm rot="-5400000">
                <a:off x="4041" y="3015"/>
                <a:ext cx="23" cy="23"/>
                <a:chOff x="1744" y="1484"/>
                <a:chExt cx="2264" cy="2272"/>
              </a:xfrm>
            </p:grpSpPr>
            <p:sp>
              <p:nvSpPr>
                <p:cNvPr id="165" name="Freeform 126"/>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66" name="Freeform 125"/>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sp>
            <p:nvSpPr>
              <p:cNvPr id="152" name="Oval 123"/>
              <p:cNvSpPr>
                <a:spLocks noChangeArrowheads="1"/>
              </p:cNvSpPr>
              <p:nvPr/>
            </p:nvSpPr>
            <p:spPr bwMode="auto">
              <a:xfrm>
                <a:off x="1927" y="2149"/>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nvGrpSpPr>
              <p:cNvPr id="153" name="Group 118"/>
              <p:cNvGrpSpPr>
                <a:grpSpLocks/>
              </p:cNvGrpSpPr>
              <p:nvPr/>
            </p:nvGrpSpPr>
            <p:grpSpPr bwMode="auto">
              <a:xfrm flipH="1">
                <a:off x="3615" y="1702"/>
                <a:ext cx="511" cy="916"/>
                <a:chOff x="1634" y="1702"/>
                <a:chExt cx="511" cy="916"/>
              </a:xfrm>
            </p:grpSpPr>
            <p:sp>
              <p:nvSpPr>
                <p:cNvPr id="161" name="Oval 122"/>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62" name="AutoShape 121"/>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63" name="Rectangle 120"/>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64" name="Rectangle 119"/>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sp>
            <p:nvSpPr>
              <p:cNvPr id="154" name="Oval 117"/>
              <p:cNvSpPr>
                <a:spLocks noChangeArrowheads="1"/>
              </p:cNvSpPr>
              <p:nvPr/>
            </p:nvSpPr>
            <p:spPr bwMode="auto">
              <a:xfrm flipH="1">
                <a:off x="3810" y="2149"/>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55" name="Freeform 116"/>
              <p:cNvSpPr>
                <a:spLocks/>
              </p:cNvSpPr>
              <p:nvPr/>
            </p:nvSpPr>
            <p:spPr bwMode="auto">
              <a:xfrm flipV="1">
                <a:off x="1701" y="2160"/>
                <a:ext cx="363" cy="454"/>
              </a:xfrm>
              <a:custGeom>
                <a:avLst/>
                <a:gdLst>
                  <a:gd name="T0" fmla="*/ 0 w 363"/>
                  <a:gd name="T1" fmla="*/ 0 h 454"/>
                  <a:gd name="T2" fmla="*/ 363 w 363"/>
                  <a:gd name="T3" fmla="*/ 0 h 454"/>
                  <a:gd name="T4" fmla="*/ 363 w 363"/>
                  <a:gd name="T5" fmla="*/ 454 h 454"/>
                  <a:gd name="T6" fmla="*/ 136 w 363"/>
                  <a:gd name="T7" fmla="*/ 454 h 454"/>
                  <a:gd name="T8" fmla="*/ 136 w 363"/>
                  <a:gd name="T9" fmla="*/ 227 h 454"/>
                  <a:gd name="T10" fmla="*/ 0 w 363"/>
                  <a:gd name="T11" fmla="*/ 227 h 454"/>
                  <a:gd name="T12" fmla="*/ 0 w 363"/>
                  <a:gd name="T13" fmla="*/ 0 h 454"/>
                </a:gdLst>
                <a:ahLst/>
                <a:cxnLst>
                  <a:cxn ang="0">
                    <a:pos x="T0" y="T1"/>
                  </a:cxn>
                  <a:cxn ang="0">
                    <a:pos x="T2" y="T3"/>
                  </a:cxn>
                  <a:cxn ang="0">
                    <a:pos x="T4" y="T5"/>
                  </a:cxn>
                  <a:cxn ang="0">
                    <a:pos x="T6" y="T7"/>
                  </a:cxn>
                  <a:cxn ang="0">
                    <a:pos x="T8" y="T9"/>
                  </a:cxn>
                  <a:cxn ang="0">
                    <a:pos x="T10" y="T11"/>
                  </a:cxn>
                  <a:cxn ang="0">
                    <a:pos x="T12" y="T13"/>
                  </a:cxn>
                </a:cxnLst>
                <a:rect l="0" t="0" r="r" b="b"/>
                <a:pathLst>
                  <a:path w="363" h="454">
                    <a:moveTo>
                      <a:pt x="0" y="0"/>
                    </a:moveTo>
                    <a:lnTo>
                      <a:pt x="363" y="0"/>
                    </a:lnTo>
                    <a:lnTo>
                      <a:pt x="363" y="454"/>
                    </a:lnTo>
                    <a:lnTo>
                      <a:pt x="136" y="454"/>
                    </a:lnTo>
                    <a:lnTo>
                      <a:pt x="136" y="227"/>
                    </a:lnTo>
                    <a:lnTo>
                      <a:pt x="0" y="227"/>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156" name="Freeform 115"/>
              <p:cNvSpPr>
                <a:spLocks/>
              </p:cNvSpPr>
              <p:nvPr/>
            </p:nvSpPr>
            <p:spPr bwMode="auto">
              <a:xfrm>
                <a:off x="2290" y="2160"/>
                <a:ext cx="590" cy="862"/>
              </a:xfrm>
              <a:custGeom>
                <a:avLst/>
                <a:gdLst>
                  <a:gd name="T0" fmla="*/ 590 w 590"/>
                  <a:gd name="T1" fmla="*/ 590 h 862"/>
                  <a:gd name="T2" fmla="*/ 227 w 590"/>
                  <a:gd name="T3" fmla="*/ 862 h 862"/>
                  <a:gd name="T4" fmla="*/ 227 w 590"/>
                  <a:gd name="T5" fmla="*/ 318 h 862"/>
                  <a:gd name="T6" fmla="*/ 0 w 590"/>
                  <a:gd name="T7" fmla="*/ 0 h 862"/>
                  <a:gd name="T8" fmla="*/ 590 w 590"/>
                  <a:gd name="T9" fmla="*/ 0 h 862"/>
                  <a:gd name="T10" fmla="*/ 590 w 590"/>
                  <a:gd name="T11" fmla="*/ 590 h 862"/>
                </a:gdLst>
                <a:ahLst/>
                <a:cxnLst>
                  <a:cxn ang="0">
                    <a:pos x="T0" y="T1"/>
                  </a:cxn>
                  <a:cxn ang="0">
                    <a:pos x="T2" y="T3"/>
                  </a:cxn>
                  <a:cxn ang="0">
                    <a:pos x="T4" y="T5"/>
                  </a:cxn>
                  <a:cxn ang="0">
                    <a:pos x="T6" y="T7"/>
                  </a:cxn>
                  <a:cxn ang="0">
                    <a:pos x="T8" y="T9"/>
                  </a:cxn>
                  <a:cxn ang="0">
                    <a:pos x="T10" y="T11"/>
                  </a:cxn>
                </a:cxnLst>
                <a:rect l="0" t="0" r="r" b="b"/>
                <a:pathLst>
                  <a:path w="590" h="862">
                    <a:moveTo>
                      <a:pt x="590" y="590"/>
                    </a:moveTo>
                    <a:lnTo>
                      <a:pt x="227" y="862"/>
                    </a:lnTo>
                    <a:lnTo>
                      <a:pt x="227" y="318"/>
                    </a:lnTo>
                    <a:lnTo>
                      <a:pt x="0" y="0"/>
                    </a:lnTo>
                    <a:lnTo>
                      <a:pt x="590" y="0"/>
                    </a:lnTo>
                    <a:lnTo>
                      <a:pt x="590" y="59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157" name="Freeform 114"/>
              <p:cNvSpPr>
                <a:spLocks/>
              </p:cNvSpPr>
              <p:nvPr/>
            </p:nvSpPr>
            <p:spPr bwMode="auto">
              <a:xfrm>
                <a:off x="2064" y="2160"/>
                <a:ext cx="453" cy="590"/>
              </a:xfrm>
              <a:custGeom>
                <a:avLst/>
                <a:gdLst>
                  <a:gd name="T0" fmla="*/ 0 w 453"/>
                  <a:gd name="T1" fmla="*/ 0 h 590"/>
                  <a:gd name="T2" fmla="*/ 226 w 453"/>
                  <a:gd name="T3" fmla="*/ 0 h 590"/>
                  <a:gd name="T4" fmla="*/ 453 w 453"/>
                  <a:gd name="T5" fmla="*/ 318 h 590"/>
                  <a:gd name="T6" fmla="*/ 453 w 453"/>
                  <a:gd name="T7" fmla="*/ 590 h 590"/>
                  <a:gd name="T8" fmla="*/ 0 w 453"/>
                  <a:gd name="T9" fmla="*/ 454 h 590"/>
                  <a:gd name="T10" fmla="*/ 0 w 453"/>
                  <a:gd name="T11" fmla="*/ 0 h 590"/>
                </a:gdLst>
                <a:ahLst/>
                <a:cxnLst>
                  <a:cxn ang="0">
                    <a:pos x="T0" y="T1"/>
                  </a:cxn>
                  <a:cxn ang="0">
                    <a:pos x="T2" y="T3"/>
                  </a:cxn>
                  <a:cxn ang="0">
                    <a:pos x="T4" y="T5"/>
                  </a:cxn>
                  <a:cxn ang="0">
                    <a:pos x="T6" y="T7"/>
                  </a:cxn>
                  <a:cxn ang="0">
                    <a:pos x="T8" y="T9"/>
                  </a:cxn>
                  <a:cxn ang="0">
                    <a:pos x="T10" y="T11"/>
                  </a:cxn>
                </a:cxnLst>
                <a:rect l="0" t="0" r="r" b="b"/>
                <a:pathLst>
                  <a:path w="453" h="590">
                    <a:moveTo>
                      <a:pt x="0" y="0"/>
                    </a:moveTo>
                    <a:lnTo>
                      <a:pt x="226" y="0"/>
                    </a:lnTo>
                    <a:lnTo>
                      <a:pt x="453" y="318"/>
                    </a:lnTo>
                    <a:lnTo>
                      <a:pt x="453" y="590"/>
                    </a:lnTo>
                    <a:lnTo>
                      <a:pt x="0" y="454"/>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158" name="Text Box 113"/>
              <p:cNvSpPr txBox="1">
                <a:spLocks noChangeArrowheads="1"/>
              </p:cNvSpPr>
              <p:nvPr/>
            </p:nvSpPr>
            <p:spPr bwMode="auto">
              <a:xfrm>
                <a:off x="1779" y="2354"/>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1</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159" name="Text Box 112"/>
              <p:cNvSpPr txBox="1">
                <a:spLocks noChangeArrowheads="1"/>
              </p:cNvSpPr>
              <p:nvPr/>
            </p:nvSpPr>
            <p:spPr bwMode="auto">
              <a:xfrm>
                <a:off x="2187" y="2354"/>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2</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160" name="Text Box 111"/>
              <p:cNvSpPr txBox="1">
                <a:spLocks noChangeArrowheads="1"/>
              </p:cNvSpPr>
              <p:nvPr/>
            </p:nvSpPr>
            <p:spPr bwMode="auto">
              <a:xfrm>
                <a:off x="2595" y="2354"/>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3</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 name="Group 74"/>
            <p:cNvGrpSpPr>
              <a:grpSpLocks/>
            </p:cNvGrpSpPr>
            <p:nvPr/>
          </p:nvGrpSpPr>
          <p:grpSpPr bwMode="auto">
            <a:xfrm>
              <a:off x="2205" y="2010"/>
              <a:ext cx="5261" cy="3992"/>
              <a:chOff x="1565" y="1162"/>
              <a:chExt cx="2630" cy="1996"/>
            </a:xfrm>
          </p:grpSpPr>
          <p:sp>
            <p:nvSpPr>
              <p:cNvPr id="105" name="Rectangle 109"/>
              <p:cNvSpPr>
                <a:spLocks noChangeArrowheads="1"/>
              </p:cNvSpPr>
              <p:nvPr/>
            </p:nvSpPr>
            <p:spPr bwMode="auto">
              <a:xfrm>
                <a:off x="1565" y="1162"/>
                <a:ext cx="2630" cy="1996"/>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06" name="Rectangle 108"/>
              <p:cNvSpPr>
                <a:spLocks noChangeArrowheads="1"/>
              </p:cNvSpPr>
              <p:nvPr/>
            </p:nvSpPr>
            <p:spPr bwMode="auto">
              <a:xfrm rot="5400000">
                <a:off x="1996" y="970"/>
                <a:ext cx="1768" cy="2380"/>
              </a:xfrm>
              <a:prstGeom prst="rect">
                <a:avLst/>
              </a:prstGeom>
              <a:solidFill>
                <a:srgbClr val="00D600"/>
              </a:solidFill>
              <a:ln w="19050">
                <a:solidFill>
                  <a:srgbClr val="FFFFFF"/>
                </a:solidFill>
                <a:miter lim="800000"/>
                <a:headEnd/>
                <a:tailEnd/>
              </a:ln>
            </p:spPr>
            <p:txBody>
              <a:bodyPr rot="10800000" vert="eaVert"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107" name="Oval 107"/>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08" name="AutoShape 106"/>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nvGrpSpPr>
              <p:cNvPr id="109" name="Group 103"/>
              <p:cNvGrpSpPr>
                <a:grpSpLocks/>
              </p:cNvGrpSpPr>
              <p:nvPr/>
            </p:nvGrpSpPr>
            <p:grpSpPr bwMode="auto">
              <a:xfrm>
                <a:off x="2673" y="1953"/>
                <a:ext cx="413" cy="413"/>
                <a:chOff x="2673" y="1953"/>
                <a:chExt cx="413" cy="413"/>
              </a:xfrm>
            </p:grpSpPr>
            <p:sp>
              <p:nvSpPr>
                <p:cNvPr id="138" name="Oval 105"/>
                <p:cNvSpPr>
                  <a:spLocks noChangeArrowheads="1"/>
                </p:cNvSpPr>
                <p:nvPr/>
              </p:nvSpPr>
              <p:spPr bwMode="auto">
                <a:xfrm>
                  <a:off x="2673" y="1953"/>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39" name="Oval 104"/>
                <p:cNvSpPr>
                  <a:spLocks noChangeArrowheads="1"/>
                </p:cNvSpPr>
                <p:nvPr/>
              </p:nvSpPr>
              <p:spPr bwMode="auto">
                <a:xfrm>
                  <a:off x="2868" y="2148"/>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sp>
            <p:nvSpPr>
              <p:cNvPr id="110" name="Line 102"/>
              <p:cNvSpPr>
                <a:spLocks noChangeShapeType="1"/>
              </p:cNvSpPr>
              <p:nvPr/>
            </p:nvSpPr>
            <p:spPr bwMode="auto">
              <a:xfrm>
                <a:off x="2878" y="1279"/>
                <a:ext cx="0" cy="1769"/>
              </a:xfrm>
              <a:prstGeom prst="line">
                <a:avLst/>
              </a:prstGeom>
              <a:no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11" name="Rectangle 101"/>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12" name="Rectangle 100"/>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nvGrpSpPr>
              <p:cNvPr id="113" name="Group 97"/>
              <p:cNvGrpSpPr>
                <a:grpSpLocks/>
              </p:cNvGrpSpPr>
              <p:nvPr/>
            </p:nvGrpSpPr>
            <p:grpSpPr bwMode="auto">
              <a:xfrm>
                <a:off x="1689" y="3017"/>
                <a:ext cx="23" cy="23"/>
                <a:chOff x="1744" y="1484"/>
                <a:chExt cx="2264" cy="2272"/>
              </a:xfrm>
            </p:grpSpPr>
            <p:sp>
              <p:nvSpPr>
                <p:cNvPr id="136" name="Freeform 99"/>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37" name="Freeform 98"/>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114" name="Group 94"/>
              <p:cNvGrpSpPr>
                <a:grpSpLocks/>
              </p:cNvGrpSpPr>
              <p:nvPr/>
            </p:nvGrpSpPr>
            <p:grpSpPr bwMode="auto">
              <a:xfrm rot="-16200000">
                <a:off x="1694" y="1281"/>
                <a:ext cx="23" cy="23"/>
                <a:chOff x="1744" y="1484"/>
                <a:chExt cx="2264" cy="2272"/>
              </a:xfrm>
            </p:grpSpPr>
            <p:sp>
              <p:nvSpPr>
                <p:cNvPr id="134" name="Freeform 96"/>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35" name="Freeform 95"/>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115" name="Group 91"/>
              <p:cNvGrpSpPr>
                <a:grpSpLocks/>
              </p:cNvGrpSpPr>
              <p:nvPr/>
            </p:nvGrpSpPr>
            <p:grpSpPr bwMode="auto">
              <a:xfrm rot="-10800000">
                <a:off x="4043" y="1280"/>
                <a:ext cx="23" cy="23"/>
                <a:chOff x="1744" y="1484"/>
                <a:chExt cx="2264" cy="2272"/>
              </a:xfrm>
            </p:grpSpPr>
            <p:sp>
              <p:nvSpPr>
                <p:cNvPr id="132" name="Freeform 93"/>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33" name="Freeform 92"/>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116" name="Group 88"/>
              <p:cNvGrpSpPr>
                <a:grpSpLocks/>
              </p:cNvGrpSpPr>
              <p:nvPr/>
            </p:nvGrpSpPr>
            <p:grpSpPr bwMode="auto">
              <a:xfrm rot="-5400000">
                <a:off x="4041" y="3015"/>
                <a:ext cx="23" cy="23"/>
                <a:chOff x="1744" y="1484"/>
                <a:chExt cx="2264" cy="2272"/>
              </a:xfrm>
            </p:grpSpPr>
            <p:sp>
              <p:nvSpPr>
                <p:cNvPr id="130" name="Freeform 90"/>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31" name="Freeform 89"/>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sp>
            <p:nvSpPr>
              <p:cNvPr id="117" name="Oval 87"/>
              <p:cNvSpPr>
                <a:spLocks noChangeArrowheads="1"/>
              </p:cNvSpPr>
              <p:nvPr/>
            </p:nvSpPr>
            <p:spPr bwMode="auto">
              <a:xfrm>
                <a:off x="1927" y="2149"/>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nvGrpSpPr>
              <p:cNvPr id="118" name="Group 82"/>
              <p:cNvGrpSpPr>
                <a:grpSpLocks/>
              </p:cNvGrpSpPr>
              <p:nvPr/>
            </p:nvGrpSpPr>
            <p:grpSpPr bwMode="auto">
              <a:xfrm flipH="1">
                <a:off x="3615" y="1702"/>
                <a:ext cx="511" cy="916"/>
                <a:chOff x="1634" y="1702"/>
                <a:chExt cx="511" cy="916"/>
              </a:xfrm>
            </p:grpSpPr>
            <p:sp>
              <p:nvSpPr>
                <p:cNvPr id="126" name="Oval 86"/>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27" name="AutoShape 85"/>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28" name="Rectangle 84"/>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29" name="Rectangle 83"/>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sp>
            <p:nvSpPr>
              <p:cNvPr id="119" name="Oval 81"/>
              <p:cNvSpPr>
                <a:spLocks noChangeArrowheads="1"/>
              </p:cNvSpPr>
              <p:nvPr/>
            </p:nvSpPr>
            <p:spPr bwMode="auto">
              <a:xfrm flipH="1">
                <a:off x="3810" y="2149"/>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20" name="Freeform 80"/>
              <p:cNvSpPr>
                <a:spLocks/>
              </p:cNvSpPr>
              <p:nvPr/>
            </p:nvSpPr>
            <p:spPr bwMode="auto">
              <a:xfrm>
                <a:off x="1701" y="2620"/>
                <a:ext cx="363" cy="408"/>
              </a:xfrm>
              <a:custGeom>
                <a:avLst/>
                <a:gdLst>
                  <a:gd name="T0" fmla="*/ 363 w 363"/>
                  <a:gd name="T1" fmla="*/ 0 h 408"/>
                  <a:gd name="T2" fmla="*/ 363 w 363"/>
                  <a:gd name="T3" fmla="*/ 181 h 408"/>
                  <a:gd name="T4" fmla="*/ 0 w 363"/>
                  <a:gd name="T5" fmla="*/ 408 h 408"/>
                  <a:gd name="T6" fmla="*/ 0 w 363"/>
                  <a:gd name="T7" fmla="*/ 0 h 408"/>
                  <a:gd name="T8" fmla="*/ 363 w 363"/>
                  <a:gd name="T9" fmla="*/ 0 h 408"/>
                </a:gdLst>
                <a:ahLst/>
                <a:cxnLst>
                  <a:cxn ang="0">
                    <a:pos x="T0" y="T1"/>
                  </a:cxn>
                  <a:cxn ang="0">
                    <a:pos x="T2" y="T3"/>
                  </a:cxn>
                  <a:cxn ang="0">
                    <a:pos x="T4" y="T5"/>
                  </a:cxn>
                  <a:cxn ang="0">
                    <a:pos x="T6" y="T7"/>
                  </a:cxn>
                  <a:cxn ang="0">
                    <a:pos x="T8" y="T9"/>
                  </a:cxn>
                </a:cxnLst>
                <a:rect l="0" t="0" r="r" b="b"/>
                <a:pathLst>
                  <a:path w="363" h="408">
                    <a:moveTo>
                      <a:pt x="363" y="0"/>
                    </a:moveTo>
                    <a:lnTo>
                      <a:pt x="363" y="181"/>
                    </a:lnTo>
                    <a:lnTo>
                      <a:pt x="0" y="408"/>
                    </a:lnTo>
                    <a:lnTo>
                      <a:pt x="0" y="0"/>
                    </a:lnTo>
                    <a:lnTo>
                      <a:pt x="363" y="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121" name="Freeform 79"/>
              <p:cNvSpPr>
                <a:spLocks/>
              </p:cNvSpPr>
              <p:nvPr/>
            </p:nvSpPr>
            <p:spPr bwMode="auto">
              <a:xfrm>
                <a:off x="2517" y="2750"/>
                <a:ext cx="953" cy="272"/>
              </a:xfrm>
              <a:custGeom>
                <a:avLst/>
                <a:gdLst>
                  <a:gd name="T0" fmla="*/ 0 w 953"/>
                  <a:gd name="T1" fmla="*/ 272 h 272"/>
                  <a:gd name="T2" fmla="*/ 953 w 953"/>
                  <a:gd name="T3" fmla="*/ 272 h 272"/>
                  <a:gd name="T4" fmla="*/ 953 w 953"/>
                  <a:gd name="T5" fmla="*/ 0 h 272"/>
                  <a:gd name="T6" fmla="*/ 363 w 953"/>
                  <a:gd name="T7" fmla="*/ 0 h 272"/>
                  <a:gd name="T8" fmla="*/ 0 w 953"/>
                  <a:gd name="T9" fmla="*/ 272 h 272"/>
                </a:gdLst>
                <a:ahLst/>
                <a:cxnLst>
                  <a:cxn ang="0">
                    <a:pos x="T0" y="T1"/>
                  </a:cxn>
                  <a:cxn ang="0">
                    <a:pos x="T2" y="T3"/>
                  </a:cxn>
                  <a:cxn ang="0">
                    <a:pos x="T4" y="T5"/>
                  </a:cxn>
                  <a:cxn ang="0">
                    <a:pos x="T6" y="T7"/>
                  </a:cxn>
                  <a:cxn ang="0">
                    <a:pos x="T8" y="T9"/>
                  </a:cxn>
                </a:cxnLst>
                <a:rect l="0" t="0" r="r" b="b"/>
                <a:pathLst>
                  <a:path w="953" h="272">
                    <a:moveTo>
                      <a:pt x="0" y="272"/>
                    </a:moveTo>
                    <a:lnTo>
                      <a:pt x="953" y="272"/>
                    </a:lnTo>
                    <a:lnTo>
                      <a:pt x="953" y="0"/>
                    </a:lnTo>
                    <a:lnTo>
                      <a:pt x="363" y="0"/>
                    </a:lnTo>
                    <a:lnTo>
                      <a:pt x="0" y="272"/>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122" name="Freeform 78"/>
              <p:cNvSpPr>
                <a:spLocks/>
              </p:cNvSpPr>
              <p:nvPr/>
            </p:nvSpPr>
            <p:spPr bwMode="auto">
              <a:xfrm>
                <a:off x="1701" y="2614"/>
                <a:ext cx="1179" cy="408"/>
              </a:xfrm>
              <a:custGeom>
                <a:avLst/>
                <a:gdLst>
                  <a:gd name="T0" fmla="*/ 0 w 1179"/>
                  <a:gd name="T1" fmla="*/ 408 h 408"/>
                  <a:gd name="T2" fmla="*/ 363 w 1179"/>
                  <a:gd name="T3" fmla="*/ 181 h 408"/>
                  <a:gd name="T4" fmla="*/ 363 w 1179"/>
                  <a:gd name="T5" fmla="*/ 0 h 408"/>
                  <a:gd name="T6" fmla="*/ 1179 w 1179"/>
                  <a:gd name="T7" fmla="*/ 136 h 408"/>
                  <a:gd name="T8" fmla="*/ 816 w 1179"/>
                  <a:gd name="T9" fmla="*/ 408 h 408"/>
                  <a:gd name="T10" fmla="*/ 45 w 1179"/>
                  <a:gd name="T11" fmla="*/ 408 h 408"/>
                  <a:gd name="T12" fmla="*/ 0 w 1179"/>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1179" h="408">
                    <a:moveTo>
                      <a:pt x="0" y="408"/>
                    </a:moveTo>
                    <a:lnTo>
                      <a:pt x="363" y="181"/>
                    </a:lnTo>
                    <a:lnTo>
                      <a:pt x="363" y="0"/>
                    </a:lnTo>
                    <a:lnTo>
                      <a:pt x="1179" y="136"/>
                    </a:lnTo>
                    <a:lnTo>
                      <a:pt x="816" y="408"/>
                    </a:lnTo>
                    <a:lnTo>
                      <a:pt x="45" y="408"/>
                    </a:lnTo>
                    <a:lnTo>
                      <a:pt x="0" y="408"/>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123" name="Text Box 77"/>
              <p:cNvSpPr txBox="1">
                <a:spLocks noChangeArrowheads="1"/>
              </p:cNvSpPr>
              <p:nvPr/>
            </p:nvSpPr>
            <p:spPr bwMode="auto">
              <a:xfrm>
                <a:off x="1733" y="2626"/>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1</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124" name="Text Box 76"/>
              <p:cNvSpPr txBox="1">
                <a:spLocks noChangeArrowheads="1"/>
              </p:cNvSpPr>
              <p:nvPr/>
            </p:nvSpPr>
            <p:spPr bwMode="auto">
              <a:xfrm>
                <a:off x="2142" y="2717"/>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2</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125" name="Text Box 75"/>
              <p:cNvSpPr txBox="1">
                <a:spLocks noChangeArrowheads="1"/>
              </p:cNvSpPr>
              <p:nvPr/>
            </p:nvSpPr>
            <p:spPr bwMode="auto">
              <a:xfrm>
                <a:off x="2958" y="2762"/>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3</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3" name="Group 38"/>
            <p:cNvGrpSpPr>
              <a:grpSpLocks/>
            </p:cNvGrpSpPr>
            <p:nvPr/>
          </p:nvGrpSpPr>
          <p:grpSpPr bwMode="auto">
            <a:xfrm>
              <a:off x="2205" y="2010"/>
              <a:ext cx="5261" cy="3992"/>
              <a:chOff x="1565" y="1162"/>
              <a:chExt cx="2630" cy="1996"/>
            </a:xfrm>
          </p:grpSpPr>
          <p:sp>
            <p:nvSpPr>
              <p:cNvPr id="70" name="Rectangle 73"/>
              <p:cNvSpPr>
                <a:spLocks noChangeArrowheads="1"/>
              </p:cNvSpPr>
              <p:nvPr/>
            </p:nvSpPr>
            <p:spPr bwMode="auto">
              <a:xfrm>
                <a:off x="1565" y="1162"/>
                <a:ext cx="2630" cy="1996"/>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71" name="Rectangle 72"/>
              <p:cNvSpPr>
                <a:spLocks noChangeArrowheads="1"/>
              </p:cNvSpPr>
              <p:nvPr/>
            </p:nvSpPr>
            <p:spPr bwMode="auto">
              <a:xfrm rot="5400000">
                <a:off x="1996" y="970"/>
                <a:ext cx="1768" cy="2380"/>
              </a:xfrm>
              <a:prstGeom prst="rect">
                <a:avLst/>
              </a:prstGeom>
              <a:solidFill>
                <a:srgbClr val="00D600"/>
              </a:solidFill>
              <a:ln w="19050">
                <a:solidFill>
                  <a:srgbClr val="FFFFFF"/>
                </a:solidFill>
                <a:miter lim="800000"/>
                <a:headEnd/>
                <a:tailEnd/>
              </a:ln>
            </p:spPr>
            <p:txBody>
              <a:bodyPr rot="10800000" vert="eaVert"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Oval 71"/>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73" name="AutoShape 70"/>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nvGrpSpPr>
              <p:cNvPr id="74" name="Group 67"/>
              <p:cNvGrpSpPr>
                <a:grpSpLocks/>
              </p:cNvGrpSpPr>
              <p:nvPr/>
            </p:nvGrpSpPr>
            <p:grpSpPr bwMode="auto">
              <a:xfrm>
                <a:off x="2673" y="1953"/>
                <a:ext cx="413" cy="413"/>
                <a:chOff x="2673" y="1953"/>
                <a:chExt cx="413" cy="413"/>
              </a:xfrm>
            </p:grpSpPr>
            <p:sp>
              <p:nvSpPr>
                <p:cNvPr id="103" name="Oval 69"/>
                <p:cNvSpPr>
                  <a:spLocks noChangeArrowheads="1"/>
                </p:cNvSpPr>
                <p:nvPr/>
              </p:nvSpPr>
              <p:spPr bwMode="auto">
                <a:xfrm>
                  <a:off x="2673" y="1953"/>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04" name="Oval 68"/>
                <p:cNvSpPr>
                  <a:spLocks noChangeArrowheads="1"/>
                </p:cNvSpPr>
                <p:nvPr/>
              </p:nvSpPr>
              <p:spPr bwMode="auto">
                <a:xfrm>
                  <a:off x="2868" y="2148"/>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sp>
            <p:nvSpPr>
              <p:cNvPr id="75" name="Line 66"/>
              <p:cNvSpPr>
                <a:spLocks noChangeShapeType="1"/>
              </p:cNvSpPr>
              <p:nvPr/>
            </p:nvSpPr>
            <p:spPr bwMode="auto">
              <a:xfrm>
                <a:off x="2878" y="1279"/>
                <a:ext cx="0" cy="1769"/>
              </a:xfrm>
              <a:prstGeom prst="line">
                <a:avLst/>
              </a:prstGeom>
              <a:no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76" name="Rectangle 65"/>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77" name="Rectangle 64"/>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nvGrpSpPr>
              <p:cNvPr id="78" name="Group 61"/>
              <p:cNvGrpSpPr>
                <a:grpSpLocks/>
              </p:cNvGrpSpPr>
              <p:nvPr/>
            </p:nvGrpSpPr>
            <p:grpSpPr bwMode="auto">
              <a:xfrm>
                <a:off x="1689" y="3017"/>
                <a:ext cx="23" cy="23"/>
                <a:chOff x="1744" y="1484"/>
                <a:chExt cx="2264" cy="2272"/>
              </a:xfrm>
            </p:grpSpPr>
            <p:sp>
              <p:nvSpPr>
                <p:cNvPr id="101" name="Freeform 63"/>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02" name="Freeform 62"/>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79" name="Group 58"/>
              <p:cNvGrpSpPr>
                <a:grpSpLocks/>
              </p:cNvGrpSpPr>
              <p:nvPr/>
            </p:nvGrpSpPr>
            <p:grpSpPr bwMode="auto">
              <a:xfrm rot="-16200000">
                <a:off x="1694" y="1281"/>
                <a:ext cx="23" cy="23"/>
                <a:chOff x="1744" y="1484"/>
                <a:chExt cx="2264" cy="2272"/>
              </a:xfrm>
            </p:grpSpPr>
            <p:sp>
              <p:nvSpPr>
                <p:cNvPr id="99" name="Freeform 60"/>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00" name="Freeform 59"/>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80" name="Group 55"/>
              <p:cNvGrpSpPr>
                <a:grpSpLocks/>
              </p:cNvGrpSpPr>
              <p:nvPr/>
            </p:nvGrpSpPr>
            <p:grpSpPr bwMode="auto">
              <a:xfrm rot="-10800000">
                <a:off x="4043" y="1280"/>
                <a:ext cx="23" cy="23"/>
                <a:chOff x="1744" y="1484"/>
                <a:chExt cx="2264" cy="2272"/>
              </a:xfrm>
            </p:grpSpPr>
            <p:sp>
              <p:nvSpPr>
                <p:cNvPr id="97" name="Freeform 57"/>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98" name="Freeform 56"/>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81" name="Group 52"/>
              <p:cNvGrpSpPr>
                <a:grpSpLocks/>
              </p:cNvGrpSpPr>
              <p:nvPr/>
            </p:nvGrpSpPr>
            <p:grpSpPr bwMode="auto">
              <a:xfrm rot="-5400000">
                <a:off x="4041" y="3015"/>
                <a:ext cx="23" cy="23"/>
                <a:chOff x="1744" y="1484"/>
                <a:chExt cx="2264" cy="2272"/>
              </a:xfrm>
            </p:grpSpPr>
            <p:sp>
              <p:nvSpPr>
                <p:cNvPr id="95" name="Freeform 54"/>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96" name="Freeform 53"/>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sp>
            <p:nvSpPr>
              <p:cNvPr id="82" name="Oval 51"/>
              <p:cNvSpPr>
                <a:spLocks noChangeArrowheads="1"/>
              </p:cNvSpPr>
              <p:nvPr/>
            </p:nvSpPr>
            <p:spPr bwMode="auto">
              <a:xfrm>
                <a:off x="1927" y="2149"/>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nvGrpSpPr>
              <p:cNvPr id="83" name="Group 46"/>
              <p:cNvGrpSpPr>
                <a:grpSpLocks/>
              </p:cNvGrpSpPr>
              <p:nvPr/>
            </p:nvGrpSpPr>
            <p:grpSpPr bwMode="auto">
              <a:xfrm flipH="1">
                <a:off x="3615" y="1702"/>
                <a:ext cx="511" cy="916"/>
                <a:chOff x="1634" y="1702"/>
                <a:chExt cx="511" cy="916"/>
              </a:xfrm>
            </p:grpSpPr>
            <p:sp>
              <p:nvSpPr>
                <p:cNvPr id="91" name="Oval 50"/>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92" name="AutoShape 49"/>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93" name="Rectangle 48"/>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94" name="Rectangle 47"/>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sp>
            <p:nvSpPr>
              <p:cNvPr id="84" name="Oval 45"/>
              <p:cNvSpPr>
                <a:spLocks noChangeArrowheads="1"/>
              </p:cNvSpPr>
              <p:nvPr/>
            </p:nvSpPr>
            <p:spPr bwMode="auto">
              <a:xfrm flipH="1">
                <a:off x="3810" y="2149"/>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85" name="Freeform 44"/>
              <p:cNvSpPr>
                <a:spLocks/>
              </p:cNvSpPr>
              <p:nvPr/>
            </p:nvSpPr>
            <p:spPr bwMode="auto">
              <a:xfrm>
                <a:off x="1701" y="2614"/>
                <a:ext cx="725" cy="408"/>
              </a:xfrm>
              <a:custGeom>
                <a:avLst/>
                <a:gdLst>
                  <a:gd name="T0" fmla="*/ 0 w 725"/>
                  <a:gd name="T1" fmla="*/ 408 h 408"/>
                  <a:gd name="T2" fmla="*/ 363 w 725"/>
                  <a:gd name="T3" fmla="*/ 181 h 408"/>
                  <a:gd name="T4" fmla="*/ 363 w 725"/>
                  <a:gd name="T5" fmla="*/ 0 h 408"/>
                  <a:gd name="T6" fmla="*/ 725 w 725"/>
                  <a:gd name="T7" fmla="*/ 136 h 408"/>
                  <a:gd name="T8" fmla="*/ 725 w 725"/>
                  <a:gd name="T9" fmla="*/ 408 h 408"/>
                  <a:gd name="T10" fmla="*/ 0 w 725"/>
                  <a:gd name="T11" fmla="*/ 408 h 408"/>
                </a:gdLst>
                <a:ahLst/>
                <a:cxnLst>
                  <a:cxn ang="0">
                    <a:pos x="T0" y="T1"/>
                  </a:cxn>
                  <a:cxn ang="0">
                    <a:pos x="T2" y="T3"/>
                  </a:cxn>
                  <a:cxn ang="0">
                    <a:pos x="T4" y="T5"/>
                  </a:cxn>
                  <a:cxn ang="0">
                    <a:pos x="T6" y="T7"/>
                  </a:cxn>
                  <a:cxn ang="0">
                    <a:pos x="T8" y="T9"/>
                  </a:cxn>
                  <a:cxn ang="0">
                    <a:pos x="T10" y="T11"/>
                  </a:cxn>
                </a:cxnLst>
                <a:rect l="0" t="0" r="r" b="b"/>
                <a:pathLst>
                  <a:path w="725" h="408">
                    <a:moveTo>
                      <a:pt x="0" y="408"/>
                    </a:moveTo>
                    <a:lnTo>
                      <a:pt x="363" y="181"/>
                    </a:lnTo>
                    <a:lnTo>
                      <a:pt x="363" y="0"/>
                    </a:lnTo>
                    <a:lnTo>
                      <a:pt x="725" y="136"/>
                    </a:lnTo>
                    <a:lnTo>
                      <a:pt x="725" y="408"/>
                    </a:lnTo>
                    <a:lnTo>
                      <a:pt x="0" y="408"/>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86" name="Freeform 43"/>
              <p:cNvSpPr>
                <a:spLocks/>
              </p:cNvSpPr>
              <p:nvPr/>
            </p:nvSpPr>
            <p:spPr bwMode="auto">
              <a:xfrm>
                <a:off x="3470" y="2387"/>
                <a:ext cx="589" cy="635"/>
              </a:xfrm>
              <a:custGeom>
                <a:avLst/>
                <a:gdLst>
                  <a:gd name="T0" fmla="*/ 0 w 589"/>
                  <a:gd name="T1" fmla="*/ 635 h 635"/>
                  <a:gd name="T2" fmla="*/ 589 w 589"/>
                  <a:gd name="T3" fmla="*/ 635 h 635"/>
                  <a:gd name="T4" fmla="*/ 589 w 589"/>
                  <a:gd name="T5" fmla="*/ 0 h 635"/>
                  <a:gd name="T6" fmla="*/ 181 w 589"/>
                  <a:gd name="T7" fmla="*/ 363 h 635"/>
                  <a:gd name="T8" fmla="*/ 0 w 589"/>
                  <a:gd name="T9" fmla="*/ 363 h 635"/>
                  <a:gd name="T10" fmla="*/ 0 w 589"/>
                  <a:gd name="T11" fmla="*/ 635 h 635"/>
                </a:gdLst>
                <a:ahLst/>
                <a:cxnLst>
                  <a:cxn ang="0">
                    <a:pos x="T0" y="T1"/>
                  </a:cxn>
                  <a:cxn ang="0">
                    <a:pos x="T2" y="T3"/>
                  </a:cxn>
                  <a:cxn ang="0">
                    <a:pos x="T4" y="T5"/>
                  </a:cxn>
                  <a:cxn ang="0">
                    <a:pos x="T6" y="T7"/>
                  </a:cxn>
                  <a:cxn ang="0">
                    <a:pos x="T8" y="T9"/>
                  </a:cxn>
                  <a:cxn ang="0">
                    <a:pos x="T10" y="T11"/>
                  </a:cxn>
                </a:cxnLst>
                <a:rect l="0" t="0" r="r" b="b"/>
                <a:pathLst>
                  <a:path w="589" h="635">
                    <a:moveTo>
                      <a:pt x="0" y="635"/>
                    </a:moveTo>
                    <a:lnTo>
                      <a:pt x="589" y="635"/>
                    </a:lnTo>
                    <a:lnTo>
                      <a:pt x="589" y="0"/>
                    </a:lnTo>
                    <a:lnTo>
                      <a:pt x="181" y="363"/>
                    </a:lnTo>
                    <a:lnTo>
                      <a:pt x="0" y="363"/>
                    </a:lnTo>
                    <a:lnTo>
                      <a:pt x="0" y="635"/>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87" name="Freeform 42"/>
              <p:cNvSpPr>
                <a:spLocks/>
              </p:cNvSpPr>
              <p:nvPr/>
            </p:nvSpPr>
            <p:spPr bwMode="auto">
              <a:xfrm>
                <a:off x="2426" y="2750"/>
                <a:ext cx="1044" cy="272"/>
              </a:xfrm>
              <a:custGeom>
                <a:avLst/>
                <a:gdLst>
                  <a:gd name="T0" fmla="*/ 0 w 1044"/>
                  <a:gd name="T1" fmla="*/ 272 h 272"/>
                  <a:gd name="T2" fmla="*/ 1044 w 1044"/>
                  <a:gd name="T3" fmla="*/ 272 h 272"/>
                  <a:gd name="T4" fmla="*/ 1044 w 1044"/>
                  <a:gd name="T5" fmla="*/ 0 h 272"/>
                  <a:gd name="T6" fmla="*/ 0 w 1044"/>
                  <a:gd name="T7" fmla="*/ 0 h 272"/>
                  <a:gd name="T8" fmla="*/ 0 w 1044"/>
                  <a:gd name="T9" fmla="*/ 272 h 272"/>
                </a:gdLst>
                <a:ahLst/>
                <a:cxnLst>
                  <a:cxn ang="0">
                    <a:pos x="T0" y="T1"/>
                  </a:cxn>
                  <a:cxn ang="0">
                    <a:pos x="T2" y="T3"/>
                  </a:cxn>
                  <a:cxn ang="0">
                    <a:pos x="T4" y="T5"/>
                  </a:cxn>
                  <a:cxn ang="0">
                    <a:pos x="T6" y="T7"/>
                  </a:cxn>
                  <a:cxn ang="0">
                    <a:pos x="T8" y="T9"/>
                  </a:cxn>
                </a:cxnLst>
                <a:rect l="0" t="0" r="r" b="b"/>
                <a:pathLst>
                  <a:path w="1044" h="272">
                    <a:moveTo>
                      <a:pt x="0" y="272"/>
                    </a:moveTo>
                    <a:lnTo>
                      <a:pt x="1044" y="272"/>
                    </a:lnTo>
                    <a:lnTo>
                      <a:pt x="1044" y="0"/>
                    </a:lnTo>
                    <a:lnTo>
                      <a:pt x="0" y="0"/>
                    </a:lnTo>
                    <a:lnTo>
                      <a:pt x="0" y="272"/>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88" name="Text Box 41"/>
              <p:cNvSpPr txBox="1">
                <a:spLocks noChangeArrowheads="1"/>
              </p:cNvSpPr>
              <p:nvPr/>
            </p:nvSpPr>
            <p:spPr bwMode="auto">
              <a:xfrm>
                <a:off x="2096" y="2762"/>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1</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89" name="Text Box 40"/>
              <p:cNvSpPr txBox="1">
                <a:spLocks noChangeArrowheads="1"/>
              </p:cNvSpPr>
              <p:nvPr/>
            </p:nvSpPr>
            <p:spPr bwMode="auto">
              <a:xfrm>
                <a:off x="2822" y="2762"/>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2</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90" name="Text Box 39"/>
              <p:cNvSpPr txBox="1">
                <a:spLocks noChangeArrowheads="1"/>
              </p:cNvSpPr>
              <p:nvPr/>
            </p:nvSpPr>
            <p:spPr bwMode="auto">
              <a:xfrm>
                <a:off x="3684" y="2762"/>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3</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4" name="Group 2"/>
            <p:cNvGrpSpPr>
              <a:grpSpLocks/>
            </p:cNvGrpSpPr>
            <p:nvPr/>
          </p:nvGrpSpPr>
          <p:grpSpPr bwMode="auto">
            <a:xfrm>
              <a:off x="2205" y="2010"/>
              <a:ext cx="5261" cy="3992"/>
              <a:chOff x="1565" y="1162"/>
              <a:chExt cx="2630" cy="1996"/>
            </a:xfrm>
          </p:grpSpPr>
          <p:sp>
            <p:nvSpPr>
              <p:cNvPr id="35" name="Rectangle 37"/>
              <p:cNvSpPr>
                <a:spLocks noChangeArrowheads="1"/>
              </p:cNvSpPr>
              <p:nvPr/>
            </p:nvSpPr>
            <p:spPr bwMode="auto">
              <a:xfrm>
                <a:off x="1565" y="1162"/>
                <a:ext cx="2630" cy="1996"/>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36" name="Rectangle 36"/>
              <p:cNvSpPr>
                <a:spLocks noChangeArrowheads="1"/>
              </p:cNvSpPr>
              <p:nvPr/>
            </p:nvSpPr>
            <p:spPr bwMode="auto">
              <a:xfrm rot="5400000">
                <a:off x="1996" y="970"/>
                <a:ext cx="1768" cy="2380"/>
              </a:xfrm>
              <a:prstGeom prst="rect">
                <a:avLst/>
              </a:prstGeom>
              <a:solidFill>
                <a:srgbClr val="00D600"/>
              </a:solidFill>
              <a:ln w="19050">
                <a:solidFill>
                  <a:srgbClr val="FFFFFF"/>
                </a:solidFill>
                <a:miter lim="800000"/>
                <a:headEnd/>
                <a:tailEnd/>
              </a:ln>
            </p:spPr>
            <p:txBody>
              <a:bodyPr rot="10800000" vert="eaVert"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Oval 35"/>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38" name="AutoShape 34"/>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nvGrpSpPr>
              <p:cNvPr id="39" name="Group 31"/>
              <p:cNvGrpSpPr>
                <a:grpSpLocks/>
              </p:cNvGrpSpPr>
              <p:nvPr/>
            </p:nvGrpSpPr>
            <p:grpSpPr bwMode="auto">
              <a:xfrm>
                <a:off x="2673" y="1953"/>
                <a:ext cx="413" cy="413"/>
                <a:chOff x="2673" y="1953"/>
                <a:chExt cx="413" cy="413"/>
              </a:xfrm>
            </p:grpSpPr>
            <p:sp>
              <p:nvSpPr>
                <p:cNvPr id="68" name="Oval 33"/>
                <p:cNvSpPr>
                  <a:spLocks noChangeArrowheads="1"/>
                </p:cNvSpPr>
                <p:nvPr/>
              </p:nvSpPr>
              <p:spPr bwMode="auto">
                <a:xfrm>
                  <a:off x="2673" y="1953"/>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69" name="Oval 32"/>
                <p:cNvSpPr>
                  <a:spLocks noChangeArrowheads="1"/>
                </p:cNvSpPr>
                <p:nvPr/>
              </p:nvSpPr>
              <p:spPr bwMode="auto">
                <a:xfrm>
                  <a:off x="2868" y="2148"/>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sp>
            <p:nvSpPr>
              <p:cNvPr id="40" name="Line 30"/>
              <p:cNvSpPr>
                <a:spLocks noChangeShapeType="1"/>
              </p:cNvSpPr>
              <p:nvPr/>
            </p:nvSpPr>
            <p:spPr bwMode="auto">
              <a:xfrm>
                <a:off x="2878" y="1279"/>
                <a:ext cx="0" cy="1769"/>
              </a:xfrm>
              <a:prstGeom prst="line">
                <a:avLst/>
              </a:prstGeom>
              <a:no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41" name="Rectangle 29"/>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42" name="Rectangle 28"/>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nvGrpSpPr>
              <p:cNvPr id="43" name="Group 25"/>
              <p:cNvGrpSpPr>
                <a:grpSpLocks/>
              </p:cNvGrpSpPr>
              <p:nvPr/>
            </p:nvGrpSpPr>
            <p:grpSpPr bwMode="auto">
              <a:xfrm>
                <a:off x="1689" y="3017"/>
                <a:ext cx="23" cy="23"/>
                <a:chOff x="1744" y="1484"/>
                <a:chExt cx="2264" cy="2272"/>
              </a:xfrm>
            </p:grpSpPr>
            <p:sp>
              <p:nvSpPr>
                <p:cNvPr id="66" name="Freeform 27"/>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67" name="Freeform 26"/>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44" name="Group 22"/>
              <p:cNvGrpSpPr>
                <a:grpSpLocks/>
              </p:cNvGrpSpPr>
              <p:nvPr/>
            </p:nvGrpSpPr>
            <p:grpSpPr bwMode="auto">
              <a:xfrm rot="-16200000">
                <a:off x="1694" y="1281"/>
                <a:ext cx="23" cy="23"/>
                <a:chOff x="1744" y="1484"/>
                <a:chExt cx="2264" cy="2272"/>
              </a:xfrm>
            </p:grpSpPr>
            <p:sp>
              <p:nvSpPr>
                <p:cNvPr id="64" name="Freeform 24"/>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65" name="Freeform 23"/>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45" name="Group 19"/>
              <p:cNvGrpSpPr>
                <a:grpSpLocks/>
              </p:cNvGrpSpPr>
              <p:nvPr/>
            </p:nvGrpSpPr>
            <p:grpSpPr bwMode="auto">
              <a:xfrm rot="-10800000">
                <a:off x="4043" y="1280"/>
                <a:ext cx="23" cy="23"/>
                <a:chOff x="1744" y="1484"/>
                <a:chExt cx="2264" cy="2272"/>
              </a:xfrm>
            </p:grpSpPr>
            <p:sp>
              <p:nvSpPr>
                <p:cNvPr id="62" name="Freeform 21"/>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63" name="Freeform 20"/>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46" name="Group 16"/>
              <p:cNvGrpSpPr>
                <a:grpSpLocks/>
              </p:cNvGrpSpPr>
              <p:nvPr/>
            </p:nvGrpSpPr>
            <p:grpSpPr bwMode="auto">
              <a:xfrm rot="-5400000">
                <a:off x="4041" y="3015"/>
                <a:ext cx="23" cy="23"/>
                <a:chOff x="1744" y="1484"/>
                <a:chExt cx="2264" cy="2272"/>
              </a:xfrm>
            </p:grpSpPr>
            <p:sp>
              <p:nvSpPr>
                <p:cNvPr id="60" name="Freeform 18"/>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61" name="Freeform 17"/>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sp>
            <p:nvSpPr>
              <p:cNvPr id="47" name="Oval 15"/>
              <p:cNvSpPr>
                <a:spLocks noChangeArrowheads="1"/>
              </p:cNvSpPr>
              <p:nvPr/>
            </p:nvSpPr>
            <p:spPr bwMode="auto">
              <a:xfrm>
                <a:off x="1927" y="2149"/>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nvGrpSpPr>
              <p:cNvPr id="48" name="Group 10"/>
              <p:cNvGrpSpPr>
                <a:grpSpLocks/>
              </p:cNvGrpSpPr>
              <p:nvPr/>
            </p:nvGrpSpPr>
            <p:grpSpPr bwMode="auto">
              <a:xfrm flipH="1">
                <a:off x="3615" y="1702"/>
                <a:ext cx="511" cy="916"/>
                <a:chOff x="1634" y="1702"/>
                <a:chExt cx="511" cy="916"/>
              </a:xfrm>
            </p:grpSpPr>
            <p:sp>
              <p:nvSpPr>
                <p:cNvPr id="56" name="Oval 14"/>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57" name="AutoShape 13"/>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58" name="Rectangle 12"/>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59" name="Rectangle 11"/>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sp>
            <p:nvSpPr>
              <p:cNvPr id="49" name="Oval 9"/>
              <p:cNvSpPr>
                <a:spLocks noChangeArrowheads="1"/>
              </p:cNvSpPr>
              <p:nvPr/>
            </p:nvSpPr>
            <p:spPr bwMode="auto">
              <a:xfrm flipH="1">
                <a:off x="3810" y="2149"/>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50" name="Freeform 8"/>
              <p:cNvSpPr>
                <a:spLocks/>
              </p:cNvSpPr>
              <p:nvPr/>
            </p:nvSpPr>
            <p:spPr bwMode="auto">
              <a:xfrm>
                <a:off x="2426" y="2160"/>
                <a:ext cx="545" cy="680"/>
              </a:xfrm>
              <a:custGeom>
                <a:avLst/>
                <a:gdLst>
                  <a:gd name="T0" fmla="*/ 0 w 545"/>
                  <a:gd name="T1" fmla="*/ 590 h 680"/>
                  <a:gd name="T2" fmla="*/ 227 w 545"/>
                  <a:gd name="T3" fmla="*/ 0 h 680"/>
                  <a:gd name="T4" fmla="*/ 545 w 545"/>
                  <a:gd name="T5" fmla="*/ 0 h 680"/>
                  <a:gd name="T6" fmla="*/ 545 w 545"/>
                  <a:gd name="T7" fmla="*/ 680 h 680"/>
                  <a:gd name="T8" fmla="*/ 318 w 545"/>
                  <a:gd name="T9" fmla="*/ 680 h 680"/>
                  <a:gd name="T10" fmla="*/ 0 w 545"/>
                  <a:gd name="T11" fmla="*/ 590 h 680"/>
                </a:gdLst>
                <a:ahLst/>
                <a:cxnLst>
                  <a:cxn ang="0">
                    <a:pos x="T0" y="T1"/>
                  </a:cxn>
                  <a:cxn ang="0">
                    <a:pos x="T2" y="T3"/>
                  </a:cxn>
                  <a:cxn ang="0">
                    <a:pos x="T4" y="T5"/>
                  </a:cxn>
                  <a:cxn ang="0">
                    <a:pos x="T6" y="T7"/>
                  </a:cxn>
                  <a:cxn ang="0">
                    <a:pos x="T8" y="T9"/>
                  </a:cxn>
                  <a:cxn ang="0">
                    <a:pos x="T10" y="T11"/>
                  </a:cxn>
                </a:cxnLst>
                <a:rect l="0" t="0" r="r" b="b"/>
                <a:pathLst>
                  <a:path w="545" h="680">
                    <a:moveTo>
                      <a:pt x="0" y="590"/>
                    </a:moveTo>
                    <a:lnTo>
                      <a:pt x="227" y="0"/>
                    </a:lnTo>
                    <a:lnTo>
                      <a:pt x="545" y="0"/>
                    </a:lnTo>
                    <a:lnTo>
                      <a:pt x="545" y="680"/>
                    </a:lnTo>
                    <a:lnTo>
                      <a:pt x="318" y="680"/>
                    </a:lnTo>
                    <a:lnTo>
                      <a:pt x="0" y="59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51" name="Freeform 7"/>
              <p:cNvSpPr>
                <a:spLocks/>
              </p:cNvSpPr>
              <p:nvPr/>
            </p:nvSpPr>
            <p:spPr bwMode="auto">
              <a:xfrm>
                <a:off x="3424" y="2160"/>
                <a:ext cx="635" cy="590"/>
              </a:xfrm>
              <a:custGeom>
                <a:avLst/>
                <a:gdLst>
                  <a:gd name="T0" fmla="*/ 635 w 635"/>
                  <a:gd name="T1" fmla="*/ 0 h 590"/>
                  <a:gd name="T2" fmla="*/ 0 w 635"/>
                  <a:gd name="T3" fmla="*/ 0 h 590"/>
                  <a:gd name="T4" fmla="*/ 227 w 635"/>
                  <a:gd name="T5" fmla="*/ 590 h 590"/>
                  <a:gd name="T6" fmla="*/ 635 w 635"/>
                  <a:gd name="T7" fmla="*/ 227 h 590"/>
                  <a:gd name="T8" fmla="*/ 635 w 635"/>
                  <a:gd name="T9" fmla="*/ 0 h 590"/>
                </a:gdLst>
                <a:ahLst/>
                <a:cxnLst>
                  <a:cxn ang="0">
                    <a:pos x="T0" y="T1"/>
                  </a:cxn>
                  <a:cxn ang="0">
                    <a:pos x="T2" y="T3"/>
                  </a:cxn>
                  <a:cxn ang="0">
                    <a:pos x="T4" y="T5"/>
                  </a:cxn>
                  <a:cxn ang="0">
                    <a:pos x="T6" y="T7"/>
                  </a:cxn>
                  <a:cxn ang="0">
                    <a:pos x="T8" y="T9"/>
                  </a:cxn>
                </a:cxnLst>
                <a:rect l="0" t="0" r="r" b="b"/>
                <a:pathLst>
                  <a:path w="635" h="590">
                    <a:moveTo>
                      <a:pt x="635" y="0"/>
                    </a:moveTo>
                    <a:lnTo>
                      <a:pt x="0" y="0"/>
                    </a:lnTo>
                    <a:lnTo>
                      <a:pt x="227" y="590"/>
                    </a:lnTo>
                    <a:lnTo>
                      <a:pt x="635" y="227"/>
                    </a:lnTo>
                    <a:lnTo>
                      <a:pt x="635" y="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52" name="Freeform 6"/>
              <p:cNvSpPr>
                <a:spLocks/>
              </p:cNvSpPr>
              <p:nvPr/>
            </p:nvSpPr>
            <p:spPr bwMode="auto">
              <a:xfrm>
                <a:off x="2971" y="2160"/>
                <a:ext cx="680" cy="680"/>
              </a:xfrm>
              <a:custGeom>
                <a:avLst/>
                <a:gdLst>
                  <a:gd name="T0" fmla="*/ 0 w 680"/>
                  <a:gd name="T1" fmla="*/ 0 h 680"/>
                  <a:gd name="T2" fmla="*/ 453 w 680"/>
                  <a:gd name="T3" fmla="*/ 0 h 680"/>
                  <a:gd name="T4" fmla="*/ 680 w 680"/>
                  <a:gd name="T5" fmla="*/ 590 h 680"/>
                  <a:gd name="T6" fmla="*/ 0 w 680"/>
                  <a:gd name="T7" fmla="*/ 680 h 680"/>
                  <a:gd name="T8" fmla="*/ 0 w 680"/>
                  <a:gd name="T9" fmla="*/ 0 h 680"/>
                </a:gdLst>
                <a:ahLst/>
                <a:cxnLst>
                  <a:cxn ang="0">
                    <a:pos x="T0" y="T1"/>
                  </a:cxn>
                  <a:cxn ang="0">
                    <a:pos x="T2" y="T3"/>
                  </a:cxn>
                  <a:cxn ang="0">
                    <a:pos x="T4" y="T5"/>
                  </a:cxn>
                  <a:cxn ang="0">
                    <a:pos x="T6" y="T7"/>
                  </a:cxn>
                  <a:cxn ang="0">
                    <a:pos x="T8" y="T9"/>
                  </a:cxn>
                </a:cxnLst>
                <a:rect l="0" t="0" r="r" b="b"/>
                <a:pathLst>
                  <a:path w="680" h="680">
                    <a:moveTo>
                      <a:pt x="0" y="0"/>
                    </a:moveTo>
                    <a:lnTo>
                      <a:pt x="453" y="0"/>
                    </a:lnTo>
                    <a:lnTo>
                      <a:pt x="680" y="590"/>
                    </a:lnTo>
                    <a:lnTo>
                      <a:pt x="0" y="680"/>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53" name="Text Box 5"/>
              <p:cNvSpPr txBox="1">
                <a:spLocks noChangeArrowheads="1"/>
              </p:cNvSpPr>
              <p:nvPr/>
            </p:nvSpPr>
            <p:spPr bwMode="auto">
              <a:xfrm>
                <a:off x="2595" y="2399"/>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1</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Text Box 4"/>
              <p:cNvSpPr txBox="1">
                <a:spLocks noChangeArrowheads="1"/>
              </p:cNvSpPr>
              <p:nvPr/>
            </p:nvSpPr>
            <p:spPr bwMode="auto">
              <a:xfrm>
                <a:off x="3094" y="2399"/>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2</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Text Box 3"/>
              <p:cNvSpPr txBox="1">
                <a:spLocks noChangeArrowheads="1"/>
              </p:cNvSpPr>
              <p:nvPr/>
            </p:nvSpPr>
            <p:spPr bwMode="auto">
              <a:xfrm>
                <a:off x="3593" y="2263"/>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3</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89" name="Rectangle 205"/>
          <p:cNvSpPr>
            <a:spLocks noChangeArrowheads="1"/>
          </p:cNvSpPr>
          <p:nvPr/>
        </p:nvSpPr>
        <p:spPr bwMode="auto">
          <a:xfrm>
            <a:off x="304800" y="3930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190" name="TextBox 189"/>
          <p:cNvSpPr txBox="1"/>
          <p:nvPr/>
        </p:nvSpPr>
        <p:spPr>
          <a:xfrm>
            <a:off x="204705" y="573207"/>
            <a:ext cx="10044760" cy="646331"/>
          </a:xfrm>
          <a:prstGeom prst="rect">
            <a:avLst/>
          </a:prstGeom>
          <a:noFill/>
        </p:spPr>
        <p:txBody>
          <a:bodyPr wrap="square" rtlCol="0">
            <a:spAutoFit/>
          </a:bodyPr>
          <a:lstStyle/>
          <a:p>
            <a:r>
              <a:rPr lang="sv-SE" sz="3600" b="1" dirty="0" smtClean="0">
                <a:latin typeface="Arial" panose="020B0604020202020204" pitchFamily="34" charset="0"/>
                <a:cs typeface="Arial" panose="020B0604020202020204" pitchFamily="34" charset="0"/>
              </a:rPr>
              <a:t>Anfall/Forward: Offensiv/defensiv</a:t>
            </a:r>
            <a:endParaRPr lang="sv-SE"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65168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Speluppbyggnad- och etablering</a:t>
            </a:r>
            <a:endParaRPr lang="sv-SE" sz="3600" dirty="0"/>
          </a:p>
        </p:txBody>
      </p:sp>
      <p:sp>
        <p:nvSpPr>
          <p:cNvPr id="4" name="TextBox 3"/>
          <p:cNvSpPr txBox="1"/>
          <p:nvPr/>
        </p:nvSpPr>
        <p:spPr>
          <a:xfrm>
            <a:off x="865496" y="1773954"/>
            <a:ext cx="5530521" cy="25299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hangingPunct="0">
              <a:spcBef>
                <a:spcPct val="20000"/>
              </a:spcBef>
              <a:buFont typeface="Wingdings" pitchFamily="2" charset="2"/>
              <a:buChar char="§"/>
            </a:pPr>
            <a:r>
              <a:rPr lang="sv-SE" dirty="0" smtClean="0">
                <a:latin typeface="Arial" panose="020B0604020202020204" pitchFamily="34" charset="0"/>
                <a:cs typeface="Arial" panose="020B0604020202020204" pitchFamily="34" charset="0"/>
              </a:rPr>
              <a:t>Efter marken genom alla lagdelar</a:t>
            </a:r>
          </a:p>
          <a:p>
            <a:pPr marL="342900" indent="-342900" eaLnBrk="0" hangingPunct="0">
              <a:spcBef>
                <a:spcPct val="20000"/>
              </a:spcBef>
              <a:buFont typeface="Wingdings" pitchFamily="2" charset="2"/>
              <a:buChar char="§"/>
            </a:pPr>
            <a:r>
              <a:rPr lang="sv-SE" dirty="0" smtClean="0">
                <a:latin typeface="Arial" panose="020B0604020202020204" pitchFamily="34" charset="0"/>
                <a:cs typeface="Arial" panose="020B0604020202020204" pitchFamily="34" charset="0"/>
              </a:rPr>
              <a:t>Snabbt &amp; varierat passningsspel</a:t>
            </a:r>
          </a:p>
          <a:p>
            <a:pPr marL="342900" indent="-342900" eaLnBrk="0" hangingPunct="0">
              <a:spcBef>
                <a:spcPct val="20000"/>
              </a:spcBef>
              <a:buFont typeface="Wingdings" pitchFamily="2" charset="2"/>
              <a:buChar char="§"/>
            </a:pPr>
            <a:r>
              <a:rPr lang="sv-SE" dirty="0" smtClean="0">
                <a:latin typeface="Arial" panose="020B0604020202020204" pitchFamily="34" charset="0"/>
                <a:cs typeface="Arial" panose="020B0604020202020204" pitchFamily="34" charset="0"/>
              </a:rPr>
              <a:t>Spel på rättvända eller halvt rättvända spelare för att driva bollen uppåt</a:t>
            </a:r>
          </a:p>
          <a:p>
            <a:pPr marL="342900" indent="-342900" eaLnBrk="0" hangingPunct="0">
              <a:spcBef>
                <a:spcPct val="20000"/>
              </a:spcBef>
              <a:buFont typeface="Wingdings" pitchFamily="2" charset="2"/>
              <a:buChar char="§"/>
            </a:pPr>
            <a:r>
              <a:rPr lang="sv-SE" dirty="0" smtClean="0">
                <a:latin typeface="Arial" panose="020B0604020202020204" pitchFamily="34" charset="0"/>
                <a:cs typeface="Arial" panose="020B0604020202020204" pitchFamily="34" charset="0"/>
              </a:rPr>
              <a:t>Spela på felvända spelare för tillbakaspel</a:t>
            </a:r>
          </a:p>
          <a:p>
            <a:pPr marL="342900" indent="-342900" eaLnBrk="0" hangingPunct="0">
              <a:spcBef>
                <a:spcPct val="20000"/>
              </a:spcBef>
              <a:buFont typeface="Wingdings" pitchFamily="2" charset="2"/>
              <a:buChar char="§"/>
            </a:pPr>
            <a:r>
              <a:rPr lang="sv-SE" dirty="0" smtClean="0">
                <a:latin typeface="Arial" panose="020B0604020202020204" pitchFamily="34" charset="0"/>
                <a:cs typeface="Arial" panose="020B0604020202020204" pitchFamily="34" charset="0"/>
              </a:rPr>
              <a:t>Ha tålamod. Cirkulera bollen.</a:t>
            </a:r>
          </a:p>
          <a:p>
            <a:pPr marL="342900" indent="-342900" eaLnBrk="0" hangingPunct="0">
              <a:spcBef>
                <a:spcPct val="20000"/>
              </a:spcBef>
              <a:buFont typeface="Wingdings" pitchFamily="2" charset="2"/>
              <a:buChar char="§"/>
            </a:pPr>
            <a:endParaRPr lang="sv-SE" dirty="0" smtClean="0">
              <a:latin typeface="+mn-lt"/>
            </a:endParaRPr>
          </a:p>
        </p:txBody>
      </p:sp>
      <p:sp>
        <p:nvSpPr>
          <p:cNvPr id="5" name="Rectangle 2"/>
          <p:cNvSpPr/>
          <p:nvPr/>
        </p:nvSpPr>
        <p:spPr>
          <a:xfrm>
            <a:off x="7985344" y="1814893"/>
            <a:ext cx="3354779" cy="4465122"/>
          </a:xfrm>
          <a:prstGeom prst="rect">
            <a:avLst/>
          </a:prstGeom>
          <a:solidFill>
            <a:srgbClr val="00B050"/>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92D050"/>
              </a:solidFill>
            </a:endParaRPr>
          </a:p>
        </p:txBody>
      </p:sp>
      <p:cxnSp>
        <p:nvCxnSpPr>
          <p:cNvPr id="6" name="Straight Connector 6"/>
          <p:cNvCxnSpPr/>
          <p:nvPr/>
        </p:nvCxnSpPr>
        <p:spPr>
          <a:xfrm rot="5400000">
            <a:off x="6122979" y="4055423"/>
            <a:ext cx="4096987"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7" name="Straight Connector 7"/>
          <p:cNvCxnSpPr/>
          <p:nvPr/>
        </p:nvCxnSpPr>
        <p:spPr>
          <a:xfrm rot="5400000">
            <a:off x="9137254" y="4053448"/>
            <a:ext cx="4096987"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8" name="Straight Connector 9"/>
          <p:cNvCxnSpPr/>
          <p:nvPr/>
        </p:nvCxnSpPr>
        <p:spPr>
          <a:xfrm rot="10800000">
            <a:off x="8171473" y="2018804"/>
            <a:ext cx="3014275"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9" name="Straight Connector 10"/>
          <p:cNvCxnSpPr/>
          <p:nvPr/>
        </p:nvCxnSpPr>
        <p:spPr>
          <a:xfrm rot="10800000">
            <a:off x="8169498" y="6101829"/>
            <a:ext cx="3014275"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0" name="Straight Connector 11"/>
          <p:cNvCxnSpPr/>
          <p:nvPr/>
        </p:nvCxnSpPr>
        <p:spPr>
          <a:xfrm rot="10800000">
            <a:off x="8169498" y="3999954"/>
            <a:ext cx="3014275"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1" name="Straight Connector 13"/>
          <p:cNvCxnSpPr/>
          <p:nvPr/>
        </p:nvCxnSpPr>
        <p:spPr>
          <a:xfrm rot="5400000">
            <a:off x="8539606" y="2363189"/>
            <a:ext cx="68877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2" name="Straight Connector 14"/>
          <p:cNvCxnSpPr/>
          <p:nvPr/>
        </p:nvCxnSpPr>
        <p:spPr>
          <a:xfrm rot="5400000">
            <a:off x="8537631" y="5745589"/>
            <a:ext cx="68877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3" name="Straight Connector 15"/>
          <p:cNvCxnSpPr/>
          <p:nvPr/>
        </p:nvCxnSpPr>
        <p:spPr>
          <a:xfrm rot="5400000">
            <a:off x="10091281" y="5743614"/>
            <a:ext cx="68877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4" name="Straight Connector 16"/>
          <p:cNvCxnSpPr/>
          <p:nvPr/>
        </p:nvCxnSpPr>
        <p:spPr>
          <a:xfrm rot="5400000">
            <a:off x="10101181" y="2357264"/>
            <a:ext cx="68877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5" name="Straight Connector 18"/>
          <p:cNvCxnSpPr/>
          <p:nvPr/>
        </p:nvCxnSpPr>
        <p:spPr>
          <a:xfrm>
            <a:off x="8883991" y="2701649"/>
            <a:ext cx="1551676"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6" name="Straight Connector 19"/>
          <p:cNvCxnSpPr/>
          <p:nvPr/>
        </p:nvCxnSpPr>
        <p:spPr>
          <a:xfrm>
            <a:off x="8882016" y="5407174"/>
            <a:ext cx="1551676"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7" name="Oval 21"/>
          <p:cNvSpPr/>
          <p:nvPr/>
        </p:nvSpPr>
        <p:spPr>
          <a:xfrm>
            <a:off x="8603110" y="3150803"/>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8" name="Oval 22"/>
          <p:cNvSpPr/>
          <p:nvPr/>
        </p:nvSpPr>
        <p:spPr>
          <a:xfrm>
            <a:off x="10525337" y="3255030"/>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9" name="Oval 23"/>
          <p:cNvSpPr/>
          <p:nvPr/>
        </p:nvSpPr>
        <p:spPr>
          <a:xfrm>
            <a:off x="9592057" y="3916825"/>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0" name="Oval 24"/>
          <p:cNvSpPr/>
          <p:nvPr/>
        </p:nvSpPr>
        <p:spPr>
          <a:xfrm>
            <a:off x="8955171" y="5200796"/>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1" name="Oval 25"/>
          <p:cNvSpPr/>
          <p:nvPr/>
        </p:nvSpPr>
        <p:spPr>
          <a:xfrm>
            <a:off x="8389198" y="4898533"/>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2" name="Oval 26"/>
          <p:cNvSpPr/>
          <p:nvPr/>
        </p:nvSpPr>
        <p:spPr>
          <a:xfrm>
            <a:off x="10797124" y="5418083"/>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4" name="Oval 26"/>
          <p:cNvSpPr/>
          <p:nvPr/>
        </p:nvSpPr>
        <p:spPr>
          <a:xfrm>
            <a:off x="10309351" y="5186568"/>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5" name="Oval 21"/>
          <p:cNvSpPr/>
          <p:nvPr/>
        </p:nvSpPr>
        <p:spPr>
          <a:xfrm>
            <a:off x="9798919" y="2499596"/>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cxnSp>
        <p:nvCxnSpPr>
          <p:cNvPr id="26" name="Straight Arrow Connector 68"/>
          <p:cNvCxnSpPr/>
          <p:nvPr/>
        </p:nvCxnSpPr>
        <p:spPr>
          <a:xfrm flipH="1" flipV="1">
            <a:off x="9858971" y="4734844"/>
            <a:ext cx="925626" cy="572421"/>
          </a:xfrm>
          <a:prstGeom prst="straightConnector1">
            <a:avLst/>
          </a:prstGeom>
          <a:ln w="9525">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68"/>
          <p:cNvCxnSpPr/>
          <p:nvPr/>
        </p:nvCxnSpPr>
        <p:spPr>
          <a:xfrm flipV="1">
            <a:off x="9798919" y="5539310"/>
            <a:ext cx="962993" cy="368302"/>
          </a:xfrm>
          <a:prstGeom prst="straightConnector1">
            <a:avLst/>
          </a:prstGeom>
          <a:ln w="9525">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68"/>
          <p:cNvCxnSpPr/>
          <p:nvPr/>
        </p:nvCxnSpPr>
        <p:spPr>
          <a:xfrm flipH="1" flipV="1">
            <a:off x="10632091" y="3524251"/>
            <a:ext cx="242222" cy="1759672"/>
          </a:xfrm>
          <a:prstGeom prst="straightConnector1">
            <a:avLst/>
          </a:prstGeom>
          <a:ln w="9525">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68"/>
          <p:cNvCxnSpPr/>
          <p:nvPr/>
        </p:nvCxnSpPr>
        <p:spPr>
          <a:xfrm flipV="1">
            <a:off x="8478354" y="3631448"/>
            <a:ext cx="0" cy="1103396"/>
          </a:xfrm>
          <a:prstGeom prst="straightConnector1">
            <a:avLst/>
          </a:prstGeom>
          <a:ln w="9525">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pic>
        <p:nvPicPr>
          <p:cNvPr id="30" name="Picture 29"/>
          <p:cNvPicPr>
            <a:picLocks noChangeAspect="1"/>
          </p:cNvPicPr>
          <p:nvPr/>
        </p:nvPicPr>
        <p:blipFill>
          <a:blip r:embed="rId2"/>
          <a:stretch>
            <a:fillRect/>
          </a:stretch>
        </p:blipFill>
        <p:spPr>
          <a:xfrm>
            <a:off x="7606208" y="630209"/>
            <a:ext cx="4067175" cy="819150"/>
          </a:xfrm>
          <a:prstGeom prst="rect">
            <a:avLst/>
          </a:prstGeom>
        </p:spPr>
      </p:pic>
      <p:sp>
        <p:nvSpPr>
          <p:cNvPr id="31" name="Oval 23"/>
          <p:cNvSpPr/>
          <p:nvPr/>
        </p:nvSpPr>
        <p:spPr>
          <a:xfrm>
            <a:off x="9607977" y="4642433"/>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3" name="Oval 21"/>
          <p:cNvSpPr/>
          <p:nvPr/>
        </p:nvSpPr>
        <p:spPr>
          <a:xfrm>
            <a:off x="9596475" y="3088728"/>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4" name="Oval 24"/>
          <p:cNvSpPr/>
          <p:nvPr/>
        </p:nvSpPr>
        <p:spPr>
          <a:xfrm>
            <a:off x="9557951" y="5858164"/>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393192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Metoder i försvarsspel</a:t>
            </a:r>
            <a:endParaRPr lang="sv-SE" dirty="0"/>
          </a:p>
        </p:txBody>
      </p:sp>
      <p:sp>
        <p:nvSpPr>
          <p:cNvPr id="4" name="Rectangle 3"/>
          <p:cNvSpPr/>
          <p:nvPr/>
        </p:nvSpPr>
        <p:spPr>
          <a:xfrm>
            <a:off x="7966040" y="1826768"/>
            <a:ext cx="3354779" cy="4465122"/>
          </a:xfrm>
          <a:prstGeom prst="rect">
            <a:avLst/>
          </a:prstGeom>
          <a:solidFill>
            <a:srgbClr val="00B050"/>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92D050"/>
              </a:solidFill>
            </a:endParaRPr>
          </a:p>
        </p:txBody>
      </p:sp>
      <p:cxnSp>
        <p:nvCxnSpPr>
          <p:cNvPr id="5" name="Straight Connector 4"/>
          <p:cNvCxnSpPr/>
          <p:nvPr/>
        </p:nvCxnSpPr>
        <p:spPr>
          <a:xfrm rot="5400000">
            <a:off x="6095677" y="4071189"/>
            <a:ext cx="4096987"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rot="5400000">
            <a:off x="9109952" y="4053448"/>
            <a:ext cx="4096987"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10800000">
            <a:off x="8144171" y="2018804"/>
            <a:ext cx="3014275"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10800000">
            <a:off x="8142196" y="6101829"/>
            <a:ext cx="3014275"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a:off x="8142196" y="3999954"/>
            <a:ext cx="3014275"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a:off x="8512304" y="2363189"/>
            <a:ext cx="68877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5400000">
            <a:off x="8510329" y="5745589"/>
            <a:ext cx="68877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5400000">
            <a:off x="10063979" y="5743614"/>
            <a:ext cx="68877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a:off x="10073879" y="2357264"/>
            <a:ext cx="68877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8856689" y="2701649"/>
            <a:ext cx="1551676"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8854714" y="5407174"/>
            <a:ext cx="1551676"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6" name="Oval 15"/>
          <p:cNvSpPr/>
          <p:nvPr/>
        </p:nvSpPr>
        <p:spPr>
          <a:xfrm>
            <a:off x="9516266" y="2790699"/>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7" name="Oval 16"/>
          <p:cNvSpPr/>
          <p:nvPr/>
        </p:nvSpPr>
        <p:spPr>
          <a:xfrm>
            <a:off x="10562305" y="2843524"/>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8" name="Oval 17"/>
          <p:cNvSpPr/>
          <p:nvPr/>
        </p:nvSpPr>
        <p:spPr>
          <a:xfrm>
            <a:off x="8464870" y="3466645"/>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9" name="Oval 18"/>
          <p:cNvSpPr/>
          <p:nvPr/>
        </p:nvSpPr>
        <p:spPr>
          <a:xfrm>
            <a:off x="9757238" y="3291695"/>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0" name="Oval 19"/>
          <p:cNvSpPr/>
          <p:nvPr/>
        </p:nvSpPr>
        <p:spPr>
          <a:xfrm>
            <a:off x="9412839" y="4362183"/>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1" name="Oval 20"/>
          <p:cNvSpPr/>
          <p:nvPr/>
        </p:nvSpPr>
        <p:spPr>
          <a:xfrm>
            <a:off x="10696857" y="3535002"/>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2" name="Oval 21"/>
          <p:cNvSpPr/>
          <p:nvPr/>
        </p:nvSpPr>
        <p:spPr>
          <a:xfrm>
            <a:off x="9543489" y="5591583"/>
            <a:ext cx="154379" cy="166255"/>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3" name="TextBox 22"/>
          <p:cNvSpPr txBox="1"/>
          <p:nvPr/>
        </p:nvSpPr>
        <p:spPr>
          <a:xfrm>
            <a:off x="893931" y="1775002"/>
            <a:ext cx="6721230" cy="23105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Font typeface="Wingdings" pitchFamily="2" charset="2"/>
              <a:buChar char="§"/>
            </a:pPr>
            <a:r>
              <a:rPr lang="sv-SE" dirty="0" smtClean="0">
                <a:latin typeface="Arial" panose="020B0604020202020204" pitchFamily="34" charset="0"/>
                <a:cs typeface="Arial" panose="020B0604020202020204" pitchFamily="34" charset="0"/>
              </a:rPr>
              <a:t>Mossens Damjuniorer vill spela ett aggressivt försvarsspel med målet att återvinna bollen så fort som möjligt.</a:t>
            </a:r>
          </a:p>
          <a:p>
            <a:pPr marL="342900" indent="-342900" eaLnBrk="0" hangingPunct="0">
              <a:spcBef>
                <a:spcPct val="20000"/>
              </a:spcBef>
              <a:buFont typeface="Wingdings" pitchFamily="2" charset="2"/>
              <a:buChar char="§"/>
            </a:pPr>
            <a:r>
              <a:rPr lang="sv-SE" dirty="0" smtClean="0">
                <a:latin typeface="Arial" panose="020B0604020202020204" pitchFamily="34" charset="0"/>
                <a:cs typeface="Arial" panose="020B0604020202020204" pitchFamily="34" charset="0"/>
              </a:rPr>
              <a:t>Vid försvarsspel vill vi krympa motståndarnas yta så mycket som möjligt.</a:t>
            </a:r>
          </a:p>
          <a:p>
            <a:pPr marL="342900" indent="-342900" eaLnBrk="0" hangingPunct="0">
              <a:spcBef>
                <a:spcPct val="20000"/>
              </a:spcBef>
              <a:buFont typeface="Wingdings" pitchFamily="2" charset="2"/>
              <a:buChar char="§"/>
            </a:pPr>
            <a:r>
              <a:rPr lang="sv-SE" dirty="0" smtClean="0">
                <a:latin typeface="Arial" panose="020B0604020202020204" pitchFamily="34" charset="0"/>
                <a:cs typeface="Arial" panose="020B0604020202020204" pitchFamily="34" charset="0"/>
              </a:rPr>
              <a:t>Hög press. Vi vill återvinna bollen snabbast möjligt.</a:t>
            </a:r>
          </a:p>
          <a:p>
            <a:pPr marL="342900" indent="-342900" eaLnBrk="0" hangingPunct="0">
              <a:spcBef>
                <a:spcPct val="20000"/>
              </a:spcBef>
              <a:buFont typeface="Wingdings" pitchFamily="2" charset="2"/>
              <a:buChar char="§"/>
            </a:pPr>
            <a:r>
              <a:rPr lang="sv-SE" dirty="0" smtClean="0">
                <a:latin typeface="Arial" panose="020B0604020202020204" pitchFamily="34" charset="0"/>
                <a:cs typeface="Arial" panose="020B0604020202020204" pitchFamily="34" charset="0"/>
              </a:rPr>
              <a:t>Försvarssida</a:t>
            </a:r>
          </a:p>
          <a:p>
            <a:pPr marL="342900" indent="-342900" eaLnBrk="0" hangingPunct="0">
              <a:spcBef>
                <a:spcPct val="20000"/>
              </a:spcBef>
              <a:buFont typeface="Wingdings" pitchFamily="2" charset="2"/>
              <a:buChar char="§"/>
            </a:pPr>
            <a:r>
              <a:rPr lang="sv-SE" dirty="0" smtClean="0">
                <a:latin typeface="Arial" panose="020B0604020202020204" pitchFamily="34" charset="0"/>
                <a:cs typeface="Arial" panose="020B0604020202020204" pitchFamily="34" charset="0"/>
              </a:rPr>
              <a:t>Understöd</a:t>
            </a:r>
          </a:p>
          <a:p>
            <a:pPr marL="342900" indent="-342900" eaLnBrk="0" hangingPunct="0">
              <a:spcBef>
                <a:spcPct val="20000"/>
              </a:spcBef>
              <a:buFont typeface="Wingdings" pitchFamily="2" charset="2"/>
              <a:buChar char="§"/>
            </a:pPr>
            <a:r>
              <a:rPr lang="sv-SE" dirty="0" smtClean="0">
                <a:latin typeface="Arial" panose="020B0604020202020204" pitchFamily="34" charset="0"/>
                <a:cs typeface="Arial" panose="020B0604020202020204" pitchFamily="34" charset="0"/>
              </a:rPr>
              <a:t>Markering</a:t>
            </a:r>
          </a:p>
        </p:txBody>
      </p:sp>
      <p:sp>
        <p:nvSpPr>
          <p:cNvPr id="24" name="Oval 23"/>
          <p:cNvSpPr/>
          <p:nvPr/>
        </p:nvSpPr>
        <p:spPr>
          <a:xfrm>
            <a:off x="8585568" y="2515599"/>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5" name="Oval 24"/>
          <p:cNvSpPr/>
          <p:nvPr/>
        </p:nvSpPr>
        <p:spPr>
          <a:xfrm>
            <a:off x="10507343" y="2489874"/>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6" name="Oval 25"/>
          <p:cNvSpPr/>
          <p:nvPr/>
        </p:nvSpPr>
        <p:spPr>
          <a:xfrm>
            <a:off x="9567243" y="3212274"/>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7" name="Oval 26"/>
          <p:cNvSpPr/>
          <p:nvPr/>
        </p:nvSpPr>
        <p:spPr>
          <a:xfrm>
            <a:off x="9589018" y="4112799"/>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8" name="Oval 27"/>
          <p:cNvSpPr/>
          <p:nvPr/>
        </p:nvSpPr>
        <p:spPr>
          <a:xfrm>
            <a:off x="8257043" y="3445824"/>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9" name="Oval 28"/>
          <p:cNvSpPr/>
          <p:nvPr/>
        </p:nvSpPr>
        <p:spPr>
          <a:xfrm>
            <a:off x="10909995" y="3491349"/>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0" name="Oval 29"/>
          <p:cNvSpPr/>
          <p:nvPr/>
        </p:nvSpPr>
        <p:spPr>
          <a:xfrm>
            <a:off x="10465765" y="2660079"/>
            <a:ext cx="89078" cy="169009"/>
          </a:xfrm>
          <a:prstGeom prst="ellipse">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1" name="Oval 30"/>
          <p:cNvSpPr/>
          <p:nvPr/>
        </p:nvSpPr>
        <p:spPr>
          <a:xfrm>
            <a:off x="9511828" y="2171205"/>
            <a:ext cx="154379" cy="166255"/>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2" name="Oval 25"/>
          <p:cNvSpPr/>
          <p:nvPr/>
        </p:nvSpPr>
        <p:spPr>
          <a:xfrm>
            <a:off x="8777524" y="3904934"/>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3" name="Oval 26"/>
          <p:cNvSpPr/>
          <p:nvPr/>
        </p:nvSpPr>
        <p:spPr>
          <a:xfrm>
            <a:off x="10388575" y="4082464"/>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4" name="Oval 47"/>
          <p:cNvSpPr/>
          <p:nvPr/>
        </p:nvSpPr>
        <p:spPr>
          <a:xfrm>
            <a:off x="9335649" y="2681854"/>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5" name="Oval 46"/>
          <p:cNvSpPr/>
          <p:nvPr/>
        </p:nvSpPr>
        <p:spPr>
          <a:xfrm>
            <a:off x="8549143" y="3788724"/>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6" name="Upp 3"/>
          <p:cNvSpPr/>
          <p:nvPr/>
        </p:nvSpPr>
        <p:spPr>
          <a:xfrm>
            <a:off x="8634769" y="3701257"/>
            <a:ext cx="2048605" cy="1848643"/>
          </a:xfrm>
          <a:prstGeom prst="upArrow">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37" name="Picture 36"/>
          <p:cNvPicPr>
            <a:picLocks noChangeAspect="1"/>
          </p:cNvPicPr>
          <p:nvPr/>
        </p:nvPicPr>
        <p:blipFill>
          <a:blip r:embed="rId2"/>
          <a:stretch>
            <a:fillRect/>
          </a:stretch>
        </p:blipFill>
        <p:spPr>
          <a:xfrm>
            <a:off x="7606208" y="630209"/>
            <a:ext cx="4067175" cy="819150"/>
          </a:xfrm>
          <a:prstGeom prst="rect">
            <a:avLst/>
          </a:prstGeom>
        </p:spPr>
      </p:pic>
      <p:sp>
        <p:nvSpPr>
          <p:cNvPr id="38" name="Oval 37"/>
          <p:cNvSpPr/>
          <p:nvPr/>
        </p:nvSpPr>
        <p:spPr>
          <a:xfrm>
            <a:off x="10371583" y="3182431"/>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9" name="Oval 38"/>
          <p:cNvSpPr/>
          <p:nvPr/>
        </p:nvSpPr>
        <p:spPr>
          <a:xfrm>
            <a:off x="10141844" y="3662378"/>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40" name="Oval 39"/>
          <p:cNvSpPr/>
          <p:nvPr/>
        </p:nvSpPr>
        <p:spPr>
          <a:xfrm>
            <a:off x="8737968" y="3159320"/>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41" name="Oval 40"/>
          <p:cNvSpPr/>
          <p:nvPr/>
        </p:nvSpPr>
        <p:spPr>
          <a:xfrm>
            <a:off x="9095084" y="4335308"/>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42" name="Oval 41"/>
          <p:cNvSpPr/>
          <p:nvPr/>
        </p:nvSpPr>
        <p:spPr>
          <a:xfrm>
            <a:off x="8890368" y="3311720"/>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95030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Metoder i anfallsspel</a:t>
            </a:r>
            <a:endParaRPr lang="sv-SE" dirty="0"/>
          </a:p>
        </p:txBody>
      </p:sp>
      <p:sp>
        <p:nvSpPr>
          <p:cNvPr id="4" name="Rectangle 3"/>
          <p:cNvSpPr/>
          <p:nvPr/>
        </p:nvSpPr>
        <p:spPr>
          <a:xfrm>
            <a:off x="7979695" y="1826768"/>
            <a:ext cx="3354779" cy="4465122"/>
          </a:xfrm>
          <a:prstGeom prst="rect">
            <a:avLst/>
          </a:prstGeom>
          <a:solidFill>
            <a:srgbClr val="00B050"/>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92D050"/>
              </a:solidFill>
            </a:endParaRPr>
          </a:p>
        </p:txBody>
      </p:sp>
      <p:cxnSp>
        <p:nvCxnSpPr>
          <p:cNvPr id="5" name="Straight Connector 4"/>
          <p:cNvCxnSpPr/>
          <p:nvPr/>
        </p:nvCxnSpPr>
        <p:spPr>
          <a:xfrm rot="5400000">
            <a:off x="6109332" y="4055423"/>
            <a:ext cx="4096987"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rot="5400000">
            <a:off x="9123607" y="4053448"/>
            <a:ext cx="4096987"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10800000">
            <a:off x="8157826" y="2018804"/>
            <a:ext cx="3014275"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10800000">
            <a:off x="8155851" y="6101829"/>
            <a:ext cx="3014275"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a:off x="8155851" y="3999954"/>
            <a:ext cx="3014275"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a:off x="8525959" y="2363189"/>
            <a:ext cx="68877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5400000">
            <a:off x="8523984" y="5745589"/>
            <a:ext cx="68877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5400000">
            <a:off x="10077634" y="5743614"/>
            <a:ext cx="68877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a:off x="10087534" y="2357264"/>
            <a:ext cx="68877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8870344" y="2701649"/>
            <a:ext cx="1551676"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8868369" y="5407174"/>
            <a:ext cx="1551676"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6" name="Oval 15"/>
          <p:cNvSpPr/>
          <p:nvPr/>
        </p:nvSpPr>
        <p:spPr>
          <a:xfrm>
            <a:off x="9717448" y="2707574"/>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7" name="Oval 16"/>
          <p:cNvSpPr/>
          <p:nvPr/>
        </p:nvSpPr>
        <p:spPr>
          <a:xfrm>
            <a:off x="10962333" y="3042838"/>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8" name="Oval 17"/>
          <p:cNvSpPr/>
          <p:nvPr/>
        </p:nvSpPr>
        <p:spPr>
          <a:xfrm>
            <a:off x="8246919" y="3125966"/>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9" name="Oval 18"/>
          <p:cNvSpPr/>
          <p:nvPr/>
        </p:nvSpPr>
        <p:spPr>
          <a:xfrm>
            <a:off x="9634333" y="3610099"/>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0" name="Oval 19"/>
          <p:cNvSpPr/>
          <p:nvPr/>
        </p:nvSpPr>
        <p:spPr>
          <a:xfrm>
            <a:off x="8582619" y="4454783"/>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1" name="Oval 20"/>
          <p:cNvSpPr/>
          <p:nvPr/>
        </p:nvSpPr>
        <p:spPr>
          <a:xfrm>
            <a:off x="10208766" y="4288528"/>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3" name="TextBox 22"/>
          <p:cNvSpPr txBox="1"/>
          <p:nvPr/>
        </p:nvSpPr>
        <p:spPr>
          <a:xfrm>
            <a:off x="866635" y="1746655"/>
            <a:ext cx="6679150" cy="29510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hangingPunct="0">
              <a:spcBef>
                <a:spcPct val="20000"/>
              </a:spcBef>
              <a:buFont typeface="Wingdings" pitchFamily="2" charset="2"/>
              <a:buChar char="§"/>
            </a:pPr>
            <a:r>
              <a:rPr lang="sv-SE" dirty="0" smtClean="0">
                <a:latin typeface="Arial" panose="020B0604020202020204" pitchFamily="34" charset="0"/>
                <a:cs typeface="Arial" panose="020B0604020202020204" pitchFamily="34" charset="0"/>
              </a:rPr>
              <a:t>Vid bollinnehav vill vi öka vår spelyta. </a:t>
            </a:r>
          </a:p>
          <a:p>
            <a:pPr marL="342900" indent="-342900" eaLnBrk="0" hangingPunct="0">
              <a:spcBef>
                <a:spcPct val="20000"/>
              </a:spcBef>
              <a:buFont typeface="Wingdings" pitchFamily="2" charset="2"/>
              <a:buChar char="§"/>
            </a:pPr>
            <a:r>
              <a:rPr lang="sv-SE" dirty="0" smtClean="0">
                <a:latin typeface="Arial" panose="020B0604020202020204" pitchFamily="34" charset="0"/>
                <a:cs typeface="Arial" panose="020B0604020202020204" pitchFamily="34" charset="0"/>
              </a:rPr>
              <a:t>Spelbar, spelavstånd, spelbredd, speldjup</a:t>
            </a:r>
          </a:p>
          <a:p>
            <a:pPr marL="342900" indent="-342900" eaLnBrk="0" hangingPunct="0">
              <a:spcBef>
                <a:spcPct val="20000"/>
              </a:spcBef>
              <a:buFont typeface="Wingdings" pitchFamily="2" charset="2"/>
              <a:buChar char="§"/>
            </a:pPr>
            <a:r>
              <a:rPr lang="sv-SE" dirty="0" smtClean="0">
                <a:latin typeface="Arial" panose="020B0604020202020204" pitchFamily="34" charset="0"/>
                <a:cs typeface="Arial" panose="020B0604020202020204" pitchFamily="34" charset="0"/>
              </a:rPr>
              <a:t>Trianglar</a:t>
            </a:r>
          </a:p>
          <a:p>
            <a:pPr marL="342900" indent="-342900" eaLnBrk="0" hangingPunct="0">
              <a:spcBef>
                <a:spcPct val="20000"/>
              </a:spcBef>
              <a:buFont typeface="Wingdings" pitchFamily="2" charset="2"/>
              <a:buChar char="§"/>
            </a:pPr>
            <a:r>
              <a:rPr lang="sv-SE" dirty="0" smtClean="0">
                <a:latin typeface="Arial" panose="020B0604020202020204" pitchFamily="34" charset="0"/>
                <a:cs typeface="Arial" panose="020B0604020202020204" pitchFamily="34" charset="0"/>
              </a:rPr>
              <a:t>Tålamodsrikt passningsspel</a:t>
            </a:r>
          </a:p>
          <a:p>
            <a:pPr marL="342900" indent="-342900" eaLnBrk="0" hangingPunct="0">
              <a:spcBef>
                <a:spcPct val="20000"/>
              </a:spcBef>
              <a:buFont typeface="Wingdings" pitchFamily="2" charset="2"/>
              <a:buChar char="§"/>
            </a:pPr>
            <a:r>
              <a:rPr lang="sv-SE" dirty="0" smtClean="0">
                <a:latin typeface="Arial" panose="020B0604020202020204" pitchFamily="34" charset="0"/>
                <a:cs typeface="Arial" panose="020B0604020202020204" pitchFamily="34" charset="0"/>
              </a:rPr>
              <a:t>Omställningar/spelvändningar</a:t>
            </a:r>
          </a:p>
          <a:p>
            <a:pPr marL="342900" indent="-342900" eaLnBrk="0" hangingPunct="0">
              <a:spcBef>
                <a:spcPct val="20000"/>
              </a:spcBef>
              <a:buFont typeface="Wingdings" pitchFamily="2" charset="2"/>
              <a:buChar char="§"/>
            </a:pPr>
            <a:endParaRPr lang="sv-SE" dirty="0" smtClean="0">
              <a:latin typeface="Arial" panose="020B0604020202020204" pitchFamily="34" charset="0"/>
              <a:cs typeface="Arial" panose="020B0604020202020204" pitchFamily="34" charset="0"/>
            </a:endParaRPr>
          </a:p>
          <a:p>
            <a:pPr marL="342900" indent="-342900" eaLnBrk="0" hangingPunct="0">
              <a:spcBef>
                <a:spcPct val="20000"/>
              </a:spcBef>
            </a:pPr>
            <a:r>
              <a:rPr lang="sv-SE" i="1" dirty="0" smtClean="0">
                <a:latin typeface="Arial" panose="020B0604020202020204" pitchFamily="34" charset="0"/>
                <a:cs typeface="Arial" panose="020B0604020202020204" pitchFamily="34" charset="0"/>
              </a:rPr>
              <a:t>”Rör på dig, det är din löpning som skapar möjligheterna.”</a:t>
            </a:r>
          </a:p>
        </p:txBody>
      </p:sp>
      <p:sp>
        <p:nvSpPr>
          <p:cNvPr id="24" name="Oval 23"/>
          <p:cNvSpPr/>
          <p:nvPr/>
        </p:nvSpPr>
        <p:spPr>
          <a:xfrm>
            <a:off x="8878773" y="2299699"/>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5" name="Oval 24"/>
          <p:cNvSpPr/>
          <p:nvPr/>
        </p:nvSpPr>
        <p:spPr>
          <a:xfrm>
            <a:off x="9867873" y="2489874"/>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6" name="Oval 25"/>
          <p:cNvSpPr/>
          <p:nvPr/>
        </p:nvSpPr>
        <p:spPr>
          <a:xfrm>
            <a:off x="9580898" y="3212274"/>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7" name="Oval 26"/>
          <p:cNvSpPr/>
          <p:nvPr/>
        </p:nvSpPr>
        <p:spPr>
          <a:xfrm>
            <a:off x="9602673" y="4112799"/>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8" name="Oval 27"/>
          <p:cNvSpPr/>
          <p:nvPr/>
        </p:nvSpPr>
        <p:spPr>
          <a:xfrm>
            <a:off x="8520073" y="3315199"/>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9" name="Oval 28"/>
          <p:cNvSpPr/>
          <p:nvPr/>
        </p:nvSpPr>
        <p:spPr>
          <a:xfrm>
            <a:off x="10631848" y="3360724"/>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0" name="Oval 26"/>
          <p:cNvSpPr/>
          <p:nvPr/>
        </p:nvSpPr>
        <p:spPr>
          <a:xfrm>
            <a:off x="9602673" y="4753748"/>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1" name="Oval 21"/>
          <p:cNvSpPr/>
          <p:nvPr/>
        </p:nvSpPr>
        <p:spPr>
          <a:xfrm>
            <a:off x="9171348" y="2357264"/>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2" name="Oval 41"/>
          <p:cNvSpPr/>
          <p:nvPr/>
        </p:nvSpPr>
        <p:spPr>
          <a:xfrm>
            <a:off x="10604473" y="2642274"/>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3" name="Oval 45"/>
          <p:cNvSpPr/>
          <p:nvPr/>
        </p:nvSpPr>
        <p:spPr>
          <a:xfrm>
            <a:off x="9120073" y="4506499"/>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4" name="Oval 45"/>
          <p:cNvSpPr/>
          <p:nvPr/>
        </p:nvSpPr>
        <p:spPr>
          <a:xfrm>
            <a:off x="9755073" y="4265199"/>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35" name="Picture 34"/>
          <p:cNvPicPr>
            <a:picLocks noChangeAspect="1"/>
          </p:cNvPicPr>
          <p:nvPr/>
        </p:nvPicPr>
        <p:blipFill>
          <a:blip r:embed="rId2"/>
          <a:stretch>
            <a:fillRect/>
          </a:stretch>
        </p:blipFill>
        <p:spPr>
          <a:xfrm>
            <a:off x="7606208" y="630209"/>
            <a:ext cx="4067175" cy="819150"/>
          </a:xfrm>
          <a:prstGeom prst="rect">
            <a:avLst/>
          </a:prstGeom>
        </p:spPr>
      </p:pic>
      <p:sp>
        <p:nvSpPr>
          <p:cNvPr id="36" name="Oval 35"/>
          <p:cNvSpPr/>
          <p:nvPr/>
        </p:nvSpPr>
        <p:spPr>
          <a:xfrm>
            <a:off x="10838843" y="3813129"/>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7" name="Oval 36"/>
          <p:cNvSpPr/>
          <p:nvPr/>
        </p:nvSpPr>
        <p:spPr>
          <a:xfrm>
            <a:off x="9964157" y="3052813"/>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8" name="Oval 26"/>
          <p:cNvSpPr/>
          <p:nvPr/>
        </p:nvSpPr>
        <p:spPr>
          <a:xfrm>
            <a:off x="9632241" y="5806905"/>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9" name="Oval 38"/>
          <p:cNvSpPr/>
          <p:nvPr/>
        </p:nvSpPr>
        <p:spPr>
          <a:xfrm>
            <a:off x="8894693" y="2765999"/>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40" name="Oval 39"/>
          <p:cNvSpPr/>
          <p:nvPr/>
        </p:nvSpPr>
        <p:spPr>
          <a:xfrm>
            <a:off x="10316333" y="2918399"/>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2397464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Anfallsvapen</a:t>
            </a:r>
            <a:endParaRPr lang="sv-SE" dirty="0"/>
          </a:p>
        </p:txBody>
      </p:sp>
      <p:sp>
        <p:nvSpPr>
          <p:cNvPr id="4" name="Rectangle 3"/>
          <p:cNvSpPr/>
          <p:nvPr/>
        </p:nvSpPr>
        <p:spPr>
          <a:xfrm>
            <a:off x="7999873" y="1828339"/>
            <a:ext cx="3354779" cy="4465122"/>
          </a:xfrm>
          <a:prstGeom prst="rect">
            <a:avLst/>
          </a:prstGeom>
          <a:solidFill>
            <a:srgbClr val="00B050"/>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92D050"/>
              </a:solidFill>
            </a:endParaRPr>
          </a:p>
        </p:txBody>
      </p:sp>
      <p:cxnSp>
        <p:nvCxnSpPr>
          <p:cNvPr id="5" name="Straight Connector 4"/>
          <p:cNvCxnSpPr/>
          <p:nvPr/>
        </p:nvCxnSpPr>
        <p:spPr>
          <a:xfrm rot="5400000">
            <a:off x="6136624" y="4069071"/>
            <a:ext cx="4096987"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rot="5400000">
            <a:off x="9150899" y="4067096"/>
            <a:ext cx="4096987"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10800000">
            <a:off x="8185118" y="2032452"/>
            <a:ext cx="3014275"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10800000">
            <a:off x="8183143" y="6115477"/>
            <a:ext cx="3014275"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a:off x="8183143" y="4013602"/>
            <a:ext cx="3014275"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a:off x="8553251" y="2376837"/>
            <a:ext cx="68877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5400000">
            <a:off x="8551276" y="5759237"/>
            <a:ext cx="68877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5400000">
            <a:off x="10104926" y="5757262"/>
            <a:ext cx="68877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a:off x="10114826" y="2370912"/>
            <a:ext cx="68877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8897636" y="2715297"/>
            <a:ext cx="1551676"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8895661" y="5420822"/>
            <a:ext cx="1551676"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6" name="Oval 15"/>
          <p:cNvSpPr/>
          <p:nvPr/>
        </p:nvSpPr>
        <p:spPr>
          <a:xfrm>
            <a:off x="10017865" y="3208097"/>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7" name="Oval 16"/>
          <p:cNvSpPr/>
          <p:nvPr/>
        </p:nvSpPr>
        <p:spPr>
          <a:xfrm>
            <a:off x="10882750" y="2997111"/>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8" name="Oval 17"/>
          <p:cNvSpPr/>
          <p:nvPr/>
        </p:nvSpPr>
        <p:spPr>
          <a:xfrm>
            <a:off x="8889750" y="3457497"/>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9" name="Oval 18"/>
          <p:cNvSpPr/>
          <p:nvPr/>
        </p:nvSpPr>
        <p:spPr>
          <a:xfrm>
            <a:off x="8385036" y="3722706"/>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0" name="Oval 19"/>
          <p:cNvSpPr/>
          <p:nvPr/>
        </p:nvSpPr>
        <p:spPr>
          <a:xfrm>
            <a:off x="8735371" y="2859774"/>
            <a:ext cx="154379" cy="166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1" name="Oval 20"/>
          <p:cNvSpPr/>
          <p:nvPr/>
        </p:nvSpPr>
        <p:spPr>
          <a:xfrm>
            <a:off x="9584436" y="5783031"/>
            <a:ext cx="154379" cy="166255"/>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2" name="TextBox 21"/>
          <p:cNvSpPr txBox="1"/>
          <p:nvPr/>
        </p:nvSpPr>
        <p:spPr>
          <a:xfrm>
            <a:off x="825691" y="1773952"/>
            <a:ext cx="6244026" cy="10341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Font typeface="Wingdings" pitchFamily="2" charset="2"/>
              <a:buChar char="§"/>
              <a:defRPr/>
            </a:pPr>
            <a:r>
              <a:rPr lang="sv-SE" dirty="0" smtClean="0">
                <a:latin typeface="Arial" panose="020B0604020202020204" pitchFamily="34" charset="0"/>
                <a:cs typeface="Arial" panose="020B0604020202020204" pitchFamily="34" charset="0"/>
              </a:rPr>
              <a:t>Mossens Damjuniorer strävar efter att vara ett rörligt, kreativt, välspelande lag med stort bollinnehav.</a:t>
            </a:r>
          </a:p>
          <a:p>
            <a:pPr marL="342900" lvl="0" indent="-342900" eaLnBrk="0" hangingPunct="0">
              <a:spcBef>
                <a:spcPct val="20000"/>
              </a:spcBef>
              <a:buFont typeface="Wingdings" pitchFamily="2" charset="2"/>
              <a:buChar char="§"/>
              <a:defRPr/>
            </a:pPr>
            <a:r>
              <a:rPr lang="sv-SE" dirty="0" smtClean="0">
                <a:latin typeface="Arial" panose="020B0604020202020204" pitchFamily="34" charset="0"/>
                <a:cs typeface="Arial" panose="020B0604020202020204" pitchFamily="34" charset="0"/>
              </a:rPr>
              <a:t>Vi vill spela ett snabbt passningsspel där kreativa tjejer med god teknik bryter av mönstret med oväntade lösningar.</a:t>
            </a:r>
          </a:p>
          <a:p>
            <a:pPr marL="342900" indent="-342900" eaLnBrk="0" hangingPunct="0">
              <a:spcBef>
                <a:spcPct val="20000"/>
              </a:spcBef>
              <a:buFont typeface="Wingdings" pitchFamily="2" charset="2"/>
              <a:buChar char="§"/>
            </a:pPr>
            <a:r>
              <a:rPr lang="sv-SE" dirty="0" smtClean="0">
                <a:latin typeface="Arial" panose="020B0604020202020204" pitchFamily="34" charset="0"/>
                <a:cs typeface="Arial" panose="020B0604020202020204" pitchFamily="34" charset="0"/>
              </a:rPr>
              <a:t>Göra sin motståndare, 1 v 1</a:t>
            </a:r>
          </a:p>
          <a:p>
            <a:pPr marL="342900" indent="-342900" eaLnBrk="0" hangingPunct="0">
              <a:spcBef>
                <a:spcPct val="20000"/>
              </a:spcBef>
              <a:buFont typeface="Wingdings" pitchFamily="2" charset="2"/>
              <a:buChar char="§"/>
            </a:pPr>
            <a:r>
              <a:rPr lang="sv-SE" dirty="0" smtClean="0">
                <a:latin typeface="Arial" panose="020B0604020202020204" pitchFamily="34" charset="0"/>
                <a:cs typeface="Arial" panose="020B0604020202020204" pitchFamily="34" charset="0"/>
              </a:rPr>
              <a:t>Väggspel eller trianglar</a:t>
            </a:r>
          </a:p>
          <a:p>
            <a:pPr marL="342900" indent="-342900" eaLnBrk="0" hangingPunct="0">
              <a:spcBef>
                <a:spcPct val="20000"/>
              </a:spcBef>
              <a:buFont typeface="Wingdings" pitchFamily="2" charset="2"/>
              <a:buChar char="§"/>
            </a:pPr>
            <a:r>
              <a:rPr lang="sv-SE" dirty="0" smtClean="0">
                <a:latin typeface="Arial" panose="020B0604020202020204" pitchFamily="34" charset="0"/>
                <a:cs typeface="Arial" panose="020B0604020202020204" pitchFamily="34" charset="0"/>
              </a:rPr>
              <a:t>Instick</a:t>
            </a:r>
          </a:p>
          <a:p>
            <a:pPr marL="342900" indent="-342900" eaLnBrk="0" hangingPunct="0">
              <a:spcBef>
                <a:spcPct val="20000"/>
              </a:spcBef>
              <a:buFont typeface="Wingdings" pitchFamily="2" charset="2"/>
              <a:buChar char="§"/>
            </a:pPr>
            <a:r>
              <a:rPr lang="sv-SE" dirty="0" smtClean="0">
                <a:latin typeface="Arial" panose="020B0604020202020204" pitchFamily="34" charset="0"/>
                <a:cs typeface="Arial" panose="020B0604020202020204" pitchFamily="34" charset="0"/>
              </a:rPr>
              <a:t>Driva upp längs kanten för inspel</a:t>
            </a:r>
          </a:p>
          <a:p>
            <a:pPr marL="342900" indent="-342900" eaLnBrk="0" hangingPunct="0">
              <a:spcBef>
                <a:spcPct val="20000"/>
              </a:spcBef>
              <a:buFont typeface="Wingdings" pitchFamily="2" charset="2"/>
              <a:buChar char="§"/>
            </a:pPr>
            <a:endParaRPr lang="sv-SE" dirty="0" smtClean="0">
              <a:latin typeface="+mn-lt"/>
            </a:endParaRPr>
          </a:p>
          <a:p>
            <a:pPr marL="342900" indent="-342900" eaLnBrk="0" hangingPunct="0">
              <a:spcBef>
                <a:spcPct val="20000"/>
              </a:spcBef>
              <a:buFont typeface="Wingdings" pitchFamily="2" charset="2"/>
              <a:buChar char="§"/>
            </a:pPr>
            <a:endParaRPr lang="sv-SE" dirty="0" smtClean="0">
              <a:latin typeface="+mn-lt"/>
            </a:endParaRPr>
          </a:p>
        </p:txBody>
      </p:sp>
      <p:sp>
        <p:nvSpPr>
          <p:cNvPr id="23" name="Oval 22"/>
          <p:cNvSpPr/>
          <p:nvPr/>
        </p:nvSpPr>
        <p:spPr>
          <a:xfrm>
            <a:off x="8982765" y="2398622"/>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4" name="Oval 23"/>
          <p:cNvSpPr/>
          <p:nvPr/>
        </p:nvSpPr>
        <p:spPr>
          <a:xfrm>
            <a:off x="9859540" y="2776647"/>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5" name="Oval 24"/>
          <p:cNvSpPr/>
          <p:nvPr/>
        </p:nvSpPr>
        <p:spPr>
          <a:xfrm>
            <a:off x="8523615" y="3447597"/>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6" name="Oval 25"/>
          <p:cNvSpPr/>
          <p:nvPr/>
        </p:nvSpPr>
        <p:spPr>
          <a:xfrm>
            <a:off x="10397890" y="2958747"/>
            <a:ext cx="154379" cy="166255"/>
          </a:xfrm>
          <a:prstGeom prst="ellipse">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cxnSp>
        <p:nvCxnSpPr>
          <p:cNvPr id="27" name="Straight Arrow Connector 26"/>
          <p:cNvCxnSpPr/>
          <p:nvPr/>
        </p:nvCxnSpPr>
        <p:spPr>
          <a:xfrm flipV="1">
            <a:off x="8630494" y="3613852"/>
            <a:ext cx="259256" cy="108854"/>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rot="10800000">
            <a:off x="8476116" y="3225923"/>
            <a:ext cx="413635" cy="221675"/>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rot="5400000" flipH="1" flipV="1">
            <a:off x="8177603" y="3358919"/>
            <a:ext cx="557366" cy="1588"/>
          </a:xfrm>
          <a:prstGeom prst="straightConnector1">
            <a:avLst/>
          </a:prstGeom>
          <a:ln w="12700">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rot="5400000" flipH="1" flipV="1">
            <a:off x="10009176" y="2692316"/>
            <a:ext cx="551783" cy="225646"/>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rot="16200000" flipV="1">
            <a:off x="10510683" y="2570834"/>
            <a:ext cx="413655" cy="330481"/>
          </a:xfrm>
          <a:prstGeom prst="straightConnector1">
            <a:avLst/>
          </a:prstGeom>
          <a:ln w="12700">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32" name="Curved Connector 31"/>
          <p:cNvCxnSpPr/>
          <p:nvPr/>
        </p:nvCxnSpPr>
        <p:spPr>
          <a:xfrm rot="5400000" flipH="1" flipV="1">
            <a:off x="8880816" y="2415442"/>
            <a:ext cx="461152" cy="427512"/>
          </a:xfrm>
          <a:prstGeom prst="curvedConnector3">
            <a:avLst>
              <a:gd name="adj1" fmla="val 50000"/>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33" name="Picture 32"/>
          <p:cNvPicPr>
            <a:picLocks noChangeAspect="1"/>
          </p:cNvPicPr>
          <p:nvPr/>
        </p:nvPicPr>
        <p:blipFill>
          <a:blip r:embed="rId2"/>
          <a:stretch>
            <a:fillRect/>
          </a:stretch>
        </p:blipFill>
        <p:spPr>
          <a:xfrm>
            <a:off x="7606208" y="630209"/>
            <a:ext cx="4067175" cy="819150"/>
          </a:xfrm>
          <a:prstGeom prst="rect">
            <a:avLst/>
          </a:prstGeom>
        </p:spPr>
      </p:pic>
    </p:spTree>
    <p:extLst>
      <p:ext uri="{BB962C8B-B14F-4D97-AF65-F5344CB8AC3E}">
        <p14:creationId xmlns:p14="http://schemas.microsoft.com/office/powerpoint/2010/main" val="34738694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Sammanfattning spelidé</a:t>
            </a:r>
            <a:endParaRPr lang="sv-SE" dirty="0"/>
          </a:p>
        </p:txBody>
      </p:sp>
      <p:sp>
        <p:nvSpPr>
          <p:cNvPr id="4" name="Platshållare för innehåll 4"/>
          <p:cNvSpPr>
            <a:spLocks noGrp="1"/>
          </p:cNvSpPr>
          <p:nvPr>
            <p:ph idx="1"/>
          </p:nvPr>
        </p:nvSpPr>
        <p:spPr>
          <a:xfrm>
            <a:off x="880280" y="1813429"/>
            <a:ext cx="11116101" cy="3386369"/>
          </a:xfrm>
        </p:spPr>
        <p:txBody>
          <a:bodyPr/>
          <a:lstStyle/>
          <a:p>
            <a:pPr>
              <a:buFont typeface="Wingdings" pitchFamily="2" charset="2"/>
              <a:buChar char="§"/>
            </a:pPr>
            <a:r>
              <a:rPr lang="sv-SE" sz="1800" dirty="0" smtClean="0">
                <a:latin typeface="Arial" panose="020B0604020202020204" pitchFamily="34" charset="0"/>
                <a:cs typeface="Arial" panose="020B0604020202020204" pitchFamily="34" charset="0"/>
              </a:rPr>
              <a:t>Spela framåt om vi kan – spela bakåt om vi behöver</a:t>
            </a:r>
          </a:p>
          <a:p>
            <a:pPr>
              <a:buFont typeface="Wingdings" pitchFamily="2" charset="2"/>
              <a:buChar char="§"/>
            </a:pPr>
            <a:r>
              <a:rPr lang="sv-SE" sz="1800" dirty="0" smtClean="0">
                <a:latin typeface="Arial" panose="020B0604020202020204" pitchFamily="34" charset="0"/>
                <a:cs typeface="Arial" panose="020B0604020202020204" pitchFamily="34" charset="0"/>
              </a:rPr>
              <a:t>Spela på rättvänd spelare om vi kan – spela på felvänd spelare om vi behöver</a:t>
            </a:r>
          </a:p>
          <a:p>
            <a:pPr>
              <a:buFont typeface="Wingdings" pitchFamily="2" charset="2"/>
              <a:buChar char="§"/>
            </a:pPr>
            <a:r>
              <a:rPr lang="sv-SE" sz="1800" dirty="0" smtClean="0">
                <a:latin typeface="Arial" panose="020B0604020202020204" pitchFamily="34" charset="0"/>
                <a:cs typeface="Arial" panose="020B0604020202020204" pitchFamily="34" charset="0"/>
              </a:rPr>
              <a:t>Spela efter marken om vi kan – spela i luften om vi behöver</a:t>
            </a:r>
          </a:p>
          <a:p>
            <a:pPr>
              <a:buFont typeface="Wingdings" pitchFamily="2" charset="2"/>
              <a:buChar char="§"/>
            </a:pPr>
            <a:r>
              <a:rPr lang="sv-SE" sz="1800" dirty="0" smtClean="0">
                <a:latin typeface="Arial" panose="020B0604020202020204" pitchFamily="34" charset="0"/>
                <a:cs typeface="Arial" panose="020B0604020202020204" pitchFamily="34" charset="0"/>
              </a:rPr>
              <a:t>Spela med ett eller två tillslag om vi kan – spela med fler tillslag om vi behöver</a:t>
            </a:r>
          </a:p>
          <a:p>
            <a:pPr>
              <a:buFont typeface="Wingdings" pitchFamily="2" charset="2"/>
              <a:buChar char="§"/>
            </a:pPr>
            <a:r>
              <a:rPr lang="sv-SE" sz="1800" dirty="0" smtClean="0">
                <a:latin typeface="Arial" panose="020B0604020202020204" pitchFamily="34" charset="0"/>
                <a:cs typeface="Arial" panose="020B0604020202020204" pitchFamily="34" charset="0"/>
              </a:rPr>
              <a:t>Spela ur läget om vi kan – spela på yta om vi behöver</a:t>
            </a:r>
          </a:p>
          <a:p>
            <a:pPr>
              <a:buFont typeface="Wingdings" pitchFamily="2" charset="2"/>
              <a:buChar char="§"/>
            </a:pPr>
            <a:r>
              <a:rPr lang="sv-SE" sz="1800" dirty="0" smtClean="0">
                <a:latin typeface="Arial" panose="020B0604020202020204" pitchFamily="34" charset="0"/>
                <a:cs typeface="Arial" panose="020B0604020202020204" pitchFamily="34" charset="0"/>
              </a:rPr>
              <a:t>Spela diagonalt om vi kan – spela rakt om vi behöver</a:t>
            </a:r>
          </a:p>
          <a:p>
            <a:pPr>
              <a:buNone/>
            </a:pPr>
            <a:endParaRPr lang="sv-SE" sz="1800" dirty="0" smtClean="0">
              <a:latin typeface="Arial" panose="020B0604020202020204" pitchFamily="34" charset="0"/>
              <a:cs typeface="Arial" panose="020B0604020202020204" pitchFamily="34" charset="0"/>
            </a:endParaRPr>
          </a:p>
          <a:p>
            <a:endParaRPr lang="sv-SE" sz="1800" dirty="0" smtClean="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7606208" y="630209"/>
            <a:ext cx="4067175" cy="819150"/>
          </a:xfrm>
          <a:prstGeom prst="rect">
            <a:avLst/>
          </a:prstGeom>
        </p:spPr>
      </p:pic>
    </p:spTree>
    <p:extLst>
      <p:ext uri="{BB962C8B-B14F-4D97-AF65-F5344CB8AC3E}">
        <p14:creationId xmlns:p14="http://schemas.microsoft.com/office/powerpoint/2010/main" val="2178603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8815" y="274320"/>
            <a:ext cx="4715692" cy="6439989"/>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Oval 6"/>
          <p:cNvSpPr/>
          <p:nvPr/>
        </p:nvSpPr>
        <p:spPr>
          <a:xfrm>
            <a:off x="1894108" y="2730137"/>
            <a:ext cx="1685109" cy="1567543"/>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6" name="Straight Connector 5"/>
          <p:cNvCxnSpPr>
            <a:stCxn id="4" idx="1"/>
            <a:endCxn id="4" idx="3"/>
          </p:cNvCxnSpPr>
          <p:nvPr/>
        </p:nvCxnSpPr>
        <p:spPr>
          <a:xfrm>
            <a:off x="378815" y="3494315"/>
            <a:ext cx="47156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902815" y="5185954"/>
            <a:ext cx="1685109" cy="1171305"/>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ctangle 7"/>
          <p:cNvSpPr/>
          <p:nvPr/>
        </p:nvSpPr>
        <p:spPr>
          <a:xfrm>
            <a:off x="1384654" y="5512526"/>
            <a:ext cx="2730137" cy="1201783"/>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Oval 11"/>
          <p:cNvSpPr/>
          <p:nvPr/>
        </p:nvSpPr>
        <p:spPr>
          <a:xfrm>
            <a:off x="1885396" y="661848"/>
            <a:ext cx="1685109" cy="1171305"/>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ctangle 8"/>
          <p:cNvSpPr/>
          <p:nvPr/>
        </p:nvSpPr>
        <p:spPr>
          <a:xfrm>
            <a:off x="1380298" y="283012"/>
            <a:ext cx="2730137" cy="1201783"/>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ctangle 12"/>
          <p:cNvSpPr/>
          <p:nvPr/>
        </p:nvSpPr>
        <p:spPr>
          <a:xfrm>
            <a:off x="2120531" y="283009"/>
            <a:ext cx="1362893" cy="41365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ctangle 13"/>
          <p:cNvSpPr/>
          <p:nvPr/>
        </p:nvSpPr>
        <p:spPr>
          <a:xfrm>
            <a:off x="6383390" y="269964"/>
            <a:ext cx="4715692" cy="64399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1600" b="1" dirty="0" smtClean="0">
                <a:solidFill>
                  <a:schemeClr val="tx1"/>
                </a:solidFill>
                <a:latin typeface="Arial" panose="020B0604020202020204" pitchFamily="34" charset="0"/>
                <a:cs typeface="Arial" panose="020B0604020202020204" pitchFamily="34" charset="0"/>
              </a:rPr>
              <a:t>Målvakt</a:t>
            </a:r>
          </a:p>
          <a:p>
            <a:r>
              <a:rPr lang="sv-SE" sz="1400" dirty="0" smtClean="0">
                <a:solidFill>
                  <a:schemeClr val="tx1"/>
                </a:solidFill>
                <a:effectLst/>
                <a:latin typeface="Arial" panose="020B0604020202020204" pitchFamily="34" charset="0"/>
                <a:cs typeface="Arial" panose="020B0604020202020204" pitchFamily="34" charset="0"/>
              </a:rPr>
              <a:t>Många har uppfattningen att målvakten enbart är en defensiv spelare vars främsta uppgift är att rädda skott, faktum är dock att räddningar enbart är 16% av målvaktens totala agerande under match.</a:t>
            </a:r>
            <a:br>
              <a:rPr lang="sv-SE" sz="1400" dirty="0" smtClean="0">
                <a:solidFill>
                  <a:schemeClr val="tx1"/>
                </a:solidFill>
                <a:effectLst/>
                <a:latin typeface="Arial" panose="020B0604020202020204" pitchFamily="34" charset="0"/>
                <a:cs typeface="Arial" panose="020B0604020202020204" pitchFamily="34" charset="0"/>
              </a:rPr>
            </a:br>
            <a:r>
              <a:rPr lang="sv-SE" sz="1400" dirty="0" smtClean="0">
                <a:solidFill>
                  <a:schemeClr val="tx1"/>
                </a:solidFill>
                <a:effectLst/>
                <a:latin typeface="Arial" panose="020B0604020202020204" pitchFamily="34" charset="0"/>
                <a:cs typeface="Arial" panose="020B0604020202020204" pitchFamily="34" charset="0"/>
              </a:rPr>
              <a:t>Målvakten gör alltså betydligt mer än så. Intressant nog så visar studier att 60-75% av agerandet är av offensiv karaktär såsom hantering av bakåtpass, utkast, utspark och inspark Målvakten agerar i kontakt med boll oftare med fötterna än med händerna. Så mycket som 70 % av agerandet sker med fötter och enbart 30 % med händer</a:t>
            </a:r>
            <a:br>
              <a:rPr lang="sv-SE" sz="1400" dirty="0" smtClean="0">
                <a:solidFill>
                  <a:schemeClr val="tx1"/>
                </a:solidFill>
                <a:effectLst/>
                <a:latin typeface="Arial" panose="020B0604020202020204" pitchFamily="34" charset="0"/>
                <a:cs typeface="Arial" panose="020B0604020202020204" pitchFamily="34" charset="0"/>
              </a:rPr>
            </a:br>
            <a:endParaRPr lang="sv-SE" sz="1600" b="1" dirty="0">
              <a:solidFill>
                <a:schemeClr val="tx1"/>
              </a:solidFill>
              <a:latin typeface="Arial" panose="020B0604020202020204" pitchFamily="34" charset="0"/>
              <a:cs typeface="Arial" panose="020B0604020202020204" pitchFamily="34" charset="0"/>
            </a:endParaRPr>
          </a:p>
          <a:p>
            <a:r>
              <a:rPr lang="sv-SE" sz="1600" b="1" dirty="0" smtClean="0">
                <a:solidFill>
                  <a:schemeClr val="tx1"/>
                </a:solidFill>
                <a:latin typeface="Arial" panose="020B0604020202020204" pitchFamily="34" charset="0"/>
                <a:cs typeface="Arial" panose="020B0604020202020204" pitchFamily="34" charset="0"/>
              </a:rPr>
              <a:t>Viktiga enskilda egenskaper</a:t>
            </a: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Väl utvecklad </a:t>
            </a:r>
            <a:r>
              <a:rPr lang="sv-SE" sz="1400" dirty="0" smtClean="0">
                <a:solidFill>
                  <a:schemeClr val="tx1"/>
                </a:solidFill>
                <a:latin typeface="Arial" panose="020B0604020202020204" pitchFamily="34" charset="0"/>
                <a:cs typeface="Arial" panose="020B0604020202020204" pitchFamily="34" charset="0"/>
              </a:rPr>
              <a:t>speluppfattning;</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Greppsäkerhet;</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Kommunikation;</a:t>
            </a:r>
            <a:endParaRPr lang="sv-SE" sz="14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Reflexer;</a:t>
            </a:r>
            <a:endParaRPr lang="sv-SE" sz="14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Snabbhet;</a:t>
            </a:r>
            <a:endParaRPr lang="sv-SE" sz="14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Kondition.</a:t>
            </a:r>
            <a:endParaRPr lang="sv-SE" sz="14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1637716" y="5882183"/>
            <a:ext cx="2238233" cy="718586"/>
          </a:xfrm>
          <a:prstGeom prst="rect">
            <a:avLst/>
          </a:prstGeom>
          <a:pattFill prst="dk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6618" y="5044930"/>
            <a:ext cx="1364931" cy="1364931"/>
          </a:xfrm>
          <a:prstGeom prst="rect">
            <a:avLst/>
          </a:prstGeom>
        </p:spPr>
      </p:pic>
      <p:sp>
        <p:nvSpPr>
          <p:cNvPr id="16" name="TextBox 15"/>
          <p:cNvSpPr txBox="1"/>
          <p:nvPr/>
        </p:nvSpPr>
        <p:spPr>
          <a:xfrm>
            <a:off x="8446960" y="6454076"/>
            <a:ext cx="709683" cy="246221"/>
          </a:xfrm>
          <a:prstGeom prst="rect">
            <a:avLst/>
          </a:prstGeom>
          <a:noFill/>
        </p:spPr>
        <p:txBody>
          <a:bodyPr wrap="square" rtlCol="0">
            <a:spAutoFit/>
          </a:bodyPr>
          <a:lstStyle/>
          <a:p>
            <a:pPr algn="ctr"/>
            <a:r>
              <a:rPr lang="sv-SE" sz="1000" dirty="0" smtClean="0">
                <a:latin typeface="Arial" panose="020B0604020202020204" pitchFamily="34" charset="0"/>
                <a:cs typeface="Arial" panose="020B0604020202020204" pitchFamily="34" charset="0"/>
              </a:rPr>
              <a:t>Ebba</a:t>
            </a:r>
            <a:endParaRPr lang="sv-SE" sz="1000" dirty="0">
              <a:latin typeface="Arial" panose="020B0604020202020204" pitchFamily="34" charset="0"/>
              <a:cs typeface="Arial" panose="020B0604020202020204" pitchFamily="34" charset="0"/>
            </a:endParaRPr>
          </a:p>
        </p:txBody>
      </p:sp>
      <p:sp>
        <p:nvSpPr>
          <p:cNvPr id="17" name="TextBox 16"/>
          <p:cNvSpPr txBox="1"/>
          <p:nvPr/>
        </p:nvSpPr>
        <p:spPr>
          <a:xfrm>
            <a:off x="6456578" y="4653885"/>
            <a:ext cx="4565290" cy="338554"/>
          </a:xfrm>
          <a:prstGeom prst="rect">
            <a:avLst/>
          </a:prstGeom>
          <a:noFill/>
        </p:spPr>
        <p:txBody>
          <a:bodyPr wrap="square" rtlCol="0">
            <a:spAutoFit/>
          </a:bodyPr>
          <a:lstStyle/>
          <a:p>
            <a:pPr algn="ctr"/>
            <a:r>
              <a:rPr lang="sv-SE" sz="1600" b="1" dirty="0" smtClean="0">
                <a:latin typeface="Arial" panose="020B0604020202020204" pitchFamily="34" charset="0"/>
                <a:cs typeface="Arial" panose="020B0604020202020204" pitchFamily="34" charset="0"/>
              </a:rPr>
              <a:t>Typiska målvakter i Mossens Damjuniorer</a:t>
            </a:r>
            <a:endParaRPr lang="sv-SE" sz="1600" b="1" dirty="0">
              <a:latin typeface="Arial" panose="020B0604020202020204" pitchFamily="34" charset="0"/>
              <a:cs typeface="Arial" panose="020B0604020202020204" pitchFamily="34" charset="0"/>
            </a:endParaRPr>
          </a:p>
        </p:txBody>
      </p:sp>
      <p:sp>
        <p:nvSpPr>
          <p:cNvPr id="5" name="Up Arrow 4"/>
          <p:cNvSpPr/>
          <p:nvPr/>
        </p:nvSpPr>
        <p:spPr>
          <a:xfrm>
            <a:off x="5404513" y="283009"/>
            <a:ext cx="368490" cy="6426944"/>
          </a:xfrm>
          <a:prstGeom prs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ctangle 10"/>
          <p:cNvSpPr/>
          <p:nvPr/>
        </p:nvSpPr>
        <p:spPr>
          <a:xfrm>
            <a:off x="2111824" y="6296295"/>
            <a:ext cx="1362893" cy="413658"/>
          </a:xfrm>
          <a:prstGeom prst="rect">
            <a:avLst/>
          </a:prstGeom>
          <a:pattFill prst="dk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latin typeface="Arial" panose="020B0604020202020204" pitchFamily="34" charset="0"/>
              <a:cs typeface="Arial" panose="020B0604020202020204" pitchFamily="34" charset="0"/>
            </a:endParaRPr>
          </a:p>
        </p:txBody>
      </p:sp>
      <p:sp>
        <p:nvSpPr>
          <p:cNvPr id="3" name="TextBox 2"/>
          <p:cNvSpPr txBox="1"/>
          <p:nvPr/>
        </p:nvSpPr>
        <p:spPr>
          <a:xfrm>
            <a:off x="1339354" y="5866038"/>
            <a:ext cx="2918742" cy="830997"/>
          </a:xfrm>
          <a:prstGeom prst="rect">
            <a:avLst/>
          </a:prstGeom>
          <a:noFill/>
        </p:spPr>
        <p:txBody>
          <a:bodyPr wrap="square" rtlCol="0">
            <a:spAutoFit/>
          </a:bodyPr>
          <a:lstStyle/>
          <a:p>
            <a:pPr algn="ctr"/>
            <a:r>
              <a:rPr lang="sv-SE" sz="2400" b="1" dirty="0" smtClean="0"/>
              <a:t>PRIMÄR </a:t>
            </a:r>
          </a:p>
          <a:p>
            <a:pPr algn="ctr"/>
            <a:r>
              <a:rPr lang="sv-SE" sz="2400" b="1" dirty="0" smtClean="0"/>
              <a:t>ARBETSYTA</a:t>
            </a:r>
            <a:endParaRPr lang="sv-SE" sz="2400" b="1" dirty="0"/>
          </a:p>
        </p:txBody>
      </p:sp>
    </p:spTree>
    <p:extLst>
      <p:ext uri="{BB962C8B-B14F-4D97-AF65-F5344CB8AC3E}">
        <p14:creationId xmlns:p14="http://schemas.microsoft.com/office/powerpoint/2010/main" val="20297748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Fyra tal att komma ihåg </a:t>
            </a:r>
            <a:r>
              <a:rPr lang="sv-SE" dirty="0" smtClean="0">
                <a:sym typeface="Wingdings" panose="05000000000000000000" pitchFamily="2" charset="2"/>
              </a:rPr>
              <a:t></a:t>
            </a:r>
            <a:endParaRPr lang="sv-SE" dirty="0"/>
          </a:p>
        </p:txBody>
      </p:sp>
      <p:sp>
        <p:nvSpPr>
          <p:cNvPr id="4" name="Rectangle 3"/>
          <p:cNvSpPr/>
          <p:nvPr/>
        </p:nvSpPr>
        <p:spPr>
          <a:xfrm>
            <a:off x="3474731" y="1685105"/>
            <a:ext cx="2547257" cy="207699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600" b="1" dirty="0" smtClean="0">
                <a:solidFill>
                  <a:schemeClr val="tx1"/>
                </a:solidFill>
              </a:rPr>
              <a:t>75</a:t>
            </a:r>
            <a:endParaRPr lang="sv-SE" sz="9600" b="1" dirty="0">
              <a:solidFill>
                <a:schemeClr val="tx1"/>
              </a:solidFill>
            </a:endParaRPr>
          </a:p>
        </p:txBody>
      </p:sp>
      <p:sp>
        <p:nvSpPr>
          <p:cNvPr id="5" name="Rectangle 4"/>
          <p:cNvSpPr/>
          <p:nvPr/>
        </p:nvSpPr>
        <p:spPr>
          <a:xfrm>
            <a:off x="6331138" y="1685104"/>
            <a:ext cx="2547257" cy="207699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600" b="1" dirty="0" smtClean="0">
                <a:solidFill>
                  <a:srgbClr val="FFFF00"/>
                </a:solidFill>
              </a:rPr>
              <a:t>4</a:t>
            </a:r>
            <a:endParaRPr lang="sv-SE" sz="9600" b="1" dirty="0">
              <a:solidFill>
                <a:srgbClr val="FFFF00"/>
              </a:solidFill>
            </a:endParaRPr>
          </a:p>
        </p:txBody>
      </p:sp>
      <p:sp>
        <p:nvSpPr>
          <p:cNvPr id="6" name="Rectangle 5"/>
          <p:cNvSpPr/>
          <p:nvPr/>
        </p:nvSpPr>
        <p:spPr>
          <a:xfrm>
            <a:off x="9135290" y="1685104"/>
            <a:ext cx="2547257" cy="207699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600" b="1" dirty="0" smtClean="0">
                <a:solidFill>
                  <a:srgbClr val="FFFF00"/>
                </a:solidFill>
              </a:rPr>
              <a:t>1</a:t>
            </a:r>
            <a:endParaRPr lang="sv-SE" sz="9600" b="1" dirty="0">
              <a:solidFill>
                <a:srgbClr val="FFFF00"/>
              </a:solidFill>
            </a:endParaRPr>
          </a:p>
        </p:txBody>
      </p:sp>
      <p:sp>
        <p:nvSpPr>
          <p:cNvPr id="7" name="Rectangle 6"/>
          <p:cNvSpPr/>
          <p:nvPr/>
        </p:nvSpPr>
        <p:spPr>
          <a:xfrm>
            <a:off x="3383287" y="3918855"/>
            <a:ext cx="2651767" cy="738664"/>
          </a:xfrm>
          <a:prstGeom prst="rect">
            <a:avLst/>
          </a:prstGeom>
        </p:spPr>
        <p:txBody>
          <a:bodyPr wrap="square">
            <a:spAutoFit/>
          </a:bodyPr>
          <a:lstStyle/>
          <a:p>
            <a:r>
              <a:rPr lang="sv-SE" sz="1400" dirty="0" smtClean="0">
                <a:latin typeface="Arial" panose="020B0604020202020204" pitchFamily="34" charset="0"/>
                <a:cs typeface="Arial" panose="020B0604020202020204" pitchFamily="34" charset="0"/>
              </a:rPr>
              <a:t>För </a:t>
            </a:r>
            <a:r>
              <a:rPr lang="sv-SE" sz="1400" dirty="0">
                <a:latin typeface="Arial" panose="020B0604020202020204" pitchFamily="34" charset="0"/>
                <a:cs typeface="Arial" panose="020B0604020202020204" pitchFamily="34" charset="0"/>
              </a:rPr>
              <a:t>att kunna utveckla laget vill vi ha möjligheten att ställa krav på minst </a:t>
            </a:r>
            <a:r>
              <a:rPr lang="sv-SE" sz="1400" b="1" dirty="0">
                <a:latin typeface="Arial" panose="020B0604020202020204" pitchFamily="34" charset="0"/>
                <a:cs typeface="Arial" panose="020B0604020202020204" pitchFamily="34" charset="0"/>
              </a:rPr>
              <a:t>75% </a:t>
            </a:r>
            <a:r>
              <a:rPr lang="sv-SE" sz="1400" dirty="0">
                <a:latin typeface="Arial" panose="020B0604020202020204" pitchFamily="34" charset="0"/>
                <a:cs typeface="Arial" panose="020B0604020202020204" pitchFamily="34" charset="0"/>
              </a:rPr>
              <a:t>närvaro</a:t>
            </a:r>
          </a:p>
        </p:txBody>
      </p:sp>
      <p:sp>
        <p:nvSpPr>
          <p:cNvPr id="8" name="Rectangle 7"/>
          <p:cNvSpPr/>
          <p:nvPr/>
        </p:nvSpPr>
        <p:spPr>
          <a:xfrm>
            <a:off x="570413" y="1693812"/>
            <a:ext cx="2547257" cy="207699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600" b="1" dirty="0" smtClean="0">
                <a:solidFill>
                  <a:schemeClr val="tx1"/>
                </a:solidFill>
              </a:rPr>
              <a:t>3</a:t>
            </a:r>
            <a:endParaRPr lang="sv-SE" sz="9600" b="1" dirty="0">
              <a:solidFill>
                <a:schemeClr val="tx1"/>
              </a:solidFill>
            </a:endParaRPr>
          </a:p>
        </p:txBody>
      </p:sp>
      <p:sp>
        <p:nvSpPr>
          <p:cNvPr id="9" name="Rectangle 8"/>
          <p:cNvSpPr/>
          <p:nvPr/>
        </p:nvSpPr>
        <p:spPr>
          <a:xfrm>
            <a:off x="496407" y="3927563"/>
            <a:ext cx="2621263" cy="1384995"/>
          </a:xfrm>
          <a:prstGeom prst="rect">
            <a:avLst/>
          </a:prstGeom>
        </p:spPr>
        <p:txBody>
          <a:bodyPr wrap="square">
            <a:spAutoFit/>
          </a:bodyPr>
          <a:lstStyle/>
          <a:p>
            <a:r>
              <a:rPr lang="sv-SE" sz="1400" dirty="0">
                <a:latin typeface="Arial" panose="020B0604020202020204" pitchFamily="34" charset="0"/>
                <a:cs typeface="Arial" panose="020B0604020202020204" pitchFamily="34" charset="0"/>
              </a:rPr>
              <a:t>En bra balanserad träningsnivå med </a:t>
            </a:r>
            <a:r>
              <a:rPr lang="sv-SE" sz="1400" b="1" dirty="0">
                <a:latin typeface="Arial" panose="020B0604020202020204" pitchFamily="34" charset="0"/>
                <a:cs typeface="Arial" panose="020B0604020202020204" pitchFamily="34" charset="0"/>
              </a:rPr>
              <a:t>tre</a:t>
            </a:r>
            <a:r>
              <a:rPr lang="sv-SE" sz="1400" dirty="0">
                <a:latin typeface="Arial" panose="020B0604020202020204" pitchFamily="34" charset="0"/>
                <a:cs typeface="Arial" panose="020B0604020202020204" pitchFamily="34" charset="0"/>
              </a:rPr>
              <a:t> </a:t>
            </a:r>
            <a:r>
              <a:rPr lang="sv-SE" sz="1400" dirty="0" smtClean="0">
                <a:latin typeface="Arial" panose="020B0604020202020204" pitchFamily="34" charset="0"/>
                <a:cs typeface="Arial" panose="020B0604020202020204" pitchFamily="34" charset="0"/>
              </a:rPr>
              <a:t>(3) schemalagda </a:t>
            </a:r>
            <a:r>
              <a:rPr lang="sv-SE" sz="1400" dirty="0">
                <a:latin typeface="Arial" panose="020B0604020202020204" pitchFamily="34" charset="0"/>
                <a:cs typeface="Arial" panose="020B0604020202020204" pitchFamily="34" charset="0"/>
              </a:rPr>
              <a:t>kvalitativa träningstillfällen i veckan möjliggör prestationer på såväl fotbollsplanen som i </a:t>
            </a:r>
            <a:r>
              <a:rPr lang="sv-SE" sz="1400" dirty="0" smtClean="0">
                <a:latin typeface="Arial" panose="020B0604020202020204" pitchFamily="34" charset="0"/>
                <a:cs typeface="Arial" panose="020B0604020202020204" pitchFamily="34" charset="0"/>
              </a:rPr>
              <a:t>skolan.</a:t>
            </a:r>
            <a:endParaRPr lang="sv-SE" sz="1400" dirty="0">
              <a:latin typeface="Arial" panose="020B0604020202020204" pitchFamily="34" charset="0"/>
              <a:cs typeface="Arial" panose="020B0604020202020204" pitchFamily="34" charset="0"/>
            </a:endParaRPr>
          </a:p>
        </p:txBody>
      </p:sp>
      <p:sp>
        <p:nvSpPr>
          <p:cNvPr id="10" name="Rectangle 9"/>
          <p:cNvSpPr/>
          <p:nvPr/>
        </p:nvSpPr>
        <p:spPr>
          <a:xfrm>
            <a:off x="6239699" y="3914499"/>
            <a:ext cx="2651767" cy="1384995"/>
          </a:xfrm>
          <a:prstGeom prst="rect">
            <a:avLst/>
          </a:prstGeom>
        </p:spPr>
        <p:txBody>
          <a:bodyPr wrap="square">
            <a:spAutoFit/>
          </a:bodyPr>
          <a:lstStyle/>
          <a:p>
            <a:r>
              <a:rPr lang="sv-SE" sz="1400" dirty="0" smtClean="0">
                <a:latin typeface="Arial" panose="020B0604020202020204" pitchFamily="34" charset="0"/>
                <a:cs typeface="Arial" panose="020B0604020202020204" pitchFamily="34" charset="0"/>
              </a:rPr>
              <a:t>Senast </a:t>
            </a:r>
            <a:r>
              <a:rPr lang="sv-SE" sz="1400" b="1" dirty="0" smtClean="0">
                <a:latin typeface="Arial" panose="020B0604020202020204" pitchFamily="34" charset="0"/>
                <a:cs typeface="Arial" panose="020B0604020202020204" pitchFamily="34" charset="0"/>
              </a:rPr>
              <a:t>fyra</a:t>
            </a:r>
            <a:r>
              <a:rPr lang="sv-SE" sz="1400" dirty="0" smtClean="0">
                <a:latin typeface="Arial" panose="020B0604020202020204" pitchFamily="34" charset="0"/>
                <a:cs typeface="Arial" panose="020B0604020202020204" pitchFamily="34" charset="0"/>
              </a:rPr>
              <a:t> (4) dagar innan match vill vi du anmäler dig om du har blivit kallad, allra helst tidigare.</a:t>
            </a:r>
            <a:br>
              <a:rPr lang="sv-SE" sz="1400" dirty="0" smtClean="0">
                <a:latin typeface="Arial" panose="020B0604020202020204" pitchFamily="34" charset="0"/>
                <a:cs typeface="Arial" panose="020B0604020202020204" pitchFamily="34" charset="0"/>
              </a:rPr>
            </a:br>
            <a:r>
              <a:rPr lang="sv-SE" sz="1400" dirty="0" smtClean="0">
                <a:latin typeface="Arial" panose="020B0604020202020204" pitchFamily="34" charset="0"/>
                <a:cs typeface="Arial" panose="020B0604020202020204" pitchFamily="34" charset="0"/>
              </a:rPr>
              <a:t>Om du inte kan delta, meddela gärna skälet.</a:t>
            </a:r>
            <a:endParaRPr lang="sv-SE" sz="1400" dirty="0">
              <a:latin typeface="Arial" panose="020B0604020202020204" pitchFamily="34" charset="0"/>
              <a:cs typeface="Arial" panose="020B0604020202020204" pitchFamily="34" charset="0"/>
            </a:endParaRPr>
          </a:p>
        </p:txBody>
      </p:sp>
      <p:sp>
        <p:nvSpPr>
          <p:cNvPr id="11" name="Rectangle 10"/>
          <p:cNvSpPr/>
          <p:nvPr/>
        </p:nvSpPr>
        <p:spPr>
          <a:xfrm>
            <a:off x="9083051" y="3956905"/>
            <a:ext cx="2612559" cy="2677656"/>
          </a:xfrm>
          <a:prstGeom prst="rect">
            <a:avLst/>
          </a:prstGeom>
        </p:spPr>
        <p:txBody>
          <a:bodyPr wrap="square">
            <a:spAutoFit/>
          </a:bodyPr>
          <a:lstStyle/>
          <a:p>
            <a:r>
              <a:rPr lang="sv-SE" sz="1400" dirty="0">
                <a:latin typeface="Arial" panose="020B0604020202020204" pitchFamily="34" charset="0"/>
                <a:cs typeface="Arial" panose="020B0604020202020204" pitchFamily="34" charset="0"/>
              </a:rPr>
              <a:t>Vad är en </a:t>
            </a:r>
            <a:r>
              <a:rPr lang="sv-SE" sz="1400" b="1" dirty="0">
                <a:latin typeface="Arial" panose="020B0604020202020204" pitchFamily="34" charset="0"/>
                <a:cs typeface="Arial" panose="020B0604020202020204" pitchFamily="34" charset="0"/>
              </a:rPr>
              <a:t>vinnare</a:t>
            </a:r>
            <a:r>
              <a:rPr lang="sv-SE" sz="1400" dirty="0" smtClean="0">
                <a:latin typeface="Arial" panose="020B0604020202020204" pitchFamily="34" charset="0"/>
                <a:cs typeface="Arial" panose="020B0604020202020204" pitchFamily="34" charset="0"/>
              </a:rPr>
              <a:t>?</a:t>
            </a:r>
          </a:p>
          <a:p>
            <a:r>
              <a:rPr lang="sv-SE" sz="1400" dirty="0" smtClean="0">
                <a:latin typeface="Arial" panose="020B0604020202020204" pitchFamily="34" charset="0"/>
                <a:cs typeface="Arial" panose="020B0604020202020204" pitchFamily="34" charset="0"/>
              </a:rPr>
              <a:t>Enligt oss är det en </a:t>
            </a:r>
            <a:r>
              <a:rPr lang="sv-SE" sz="1400" dirty="0">
                <a:latin typeface="Arial" panose="020B0604020202020204" pitchFamily="34" charset="0"/>
                <a:cs typeface="Arial" panose="020B0604020202020204" pitchFamily="34" charset="0"/>
              </a:rPr>
              <a:t>tjej som fokuserar på att utveckla sig själv och sin omgivning oavsett </a:t>
            </a:r>
            <a:r>
              <a:rPr lang="sv-SE" sz="1400" dirty="0" smtClean="0">
                <a:latin typeface="Arial" panose="020B0604020202020204" pitchFamily="34" charset="0"/>
                <a:cs typeface="Arial" panose="020B0604020202020204" pitchFamily="34" charset="0"/>
              </a:rPr>
              <a:t>utgångsläge:</a:t>
            </a:r>
          </a:p>
          <a:p>
            <a:pPr marL="285750" indent="-285750">
              <a:buFont typeface="Arial" panose="020B0604020202020204" pitchFamily="34" charset="0"/>
              <a:buChar char="•"/>
            </a:pPr>
            <a:r>
              <a:rPr lang="sv-SE" sz="1400" dirty="0" smtClean="0">
                <a:latin typeface="Arial" panose="020B0604020202020204" pitchFamily="34" charset="0"/>
                <a:cs typeface="Arial" panose="020B0604020202020204" pitchFamily="34" charset="0"/>
              </a:rPr>
              <a:t>Inspireras </a:t>
            </a:r>
            <a:r>
              <a:rPr lang="sv-SE" sz="1400" dirty="0">
                <a:latin typeface="Arial" panose="020B0604020202020204" pitchFamily="34" charset="0"/>
                <a:cs typeface="Arial" panose="020B0604020202020204" pitchFamily="34" charset="0"/>
              </a:rPr>
              <a:t>av andra men fokuserar på egen </a:t>
            </a:r>
            <a:r>
              <a:rPr lang="sv-SE" sz="1400" dirty="0" smtClean="0">
                <a:latin typeface="Arial" panose="020B0604020202020204" pitchFamily="34" charset="0"/>
                <a:cs typeface="Arial" panose="020B0604020202020204" pitchFamily="34" charset="0"/>
              </a:rPr>
              <a:t>utveckling</a:t>
            </a:r>
          </a:p>
          <a:p>
            <a:pPr marL="285750" indent="-285750">
              <a:buFont typeface="Arial" panose="020B0604020202020204" pitchFamily="34" charset="0"/>
              <a:buChar char="•"/>
            </a:pPr>
            <a:r>
              <a:rPr lang="sv-SE" sz="1400" dirty="0" smtClean="0">
                <a:latin typeface="Arial" panose="020B0604020202020204" pitchFamily="34" charset="0"/>
                <a:cs typeface="Arial" panose="020B0604020202020204" pitchFamily="34" charset="0"/>
              </a:rPr>
              <a:t>Vågar!</a:t>
            </a:r>
          </a:p>
          <a:p>
            <a:pPr marL="285750" indent="-285750">
              <a:buFont typeface="Arial" panose="020B0604020202020204" pitchFamily="34" charset="0"/>
              <a:buChar char="•"/>
            </a:pPr>
            <a:r>
              <a:rPr lang="sv-SE" sz="1400" dirty="0" smtClean="0">
                <a:latin typeface="Arial" panose="020B0604020202020204" pitchFamily="34" charset="0"/>
                <a:cs typeface="Arial" panose="020B0604020202020204" pitchFamily="34" charset="0"/>
              </a:rPr>
              <a:t>Förstår </a:t>
            </a:r>
            <a:r>
              <a:rPr lang="sv-SE" sz="1400" dirty="0">
                <a:latin typeface="Arial" panose="020B0604020202020204" pitchFamily="34" charset="0"/>
                <a:cs typeface="Arial" panose="020B0604020202020204" pitchFamily="34" charset="0"/>
              </a:rPr>
              <a:t>att det enda man kan påverka är sin egen </a:t>
            </a:r>
            <a:r>
              <a:rPr lang="sv-SE" sz="1400" dirty="0" smtClean="0">
                <a:latin typeface="Arial" panose="020B0604020202020204" pitchFamily="34" charset="0"/>
                <a:cs typeface="Arial" panose="020B0604020202020204" pitchFamily="34" charset="0"/>
              </a:rPr>
              <a:t>prestation</a:t>
            </a:r>
            <a:endParaRPr lang="sv-SE" sz="14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2"/>
          <a:stretch>
            <a:fillRect/>
          </a:stretch>
        </p:blipFill>
        <p:spPr>
          <a:xfrm>
            <a:off x="7606208" y="630209"/>
            <a:ext cx="4067175" cy="819150"/>
          </a:xfrm>
          <a:prstGeom prst="rect">
            <a:avLst/>
          </a:prstGeom>
        </p:spPr>
      </p:pic>
    </p:spTree>
    <p:extLst>
      <p:ext uri="{BB962C8B-B14F-4D97-AF65-F5344CB8AC3E}">
        <p14:creationId xmlns:p14="http://schemas.microsoft.com/office/powerpoint/2010/main" val="33689624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82484" y="2858294"/>
            <a:ext cx="2286000" cy="22860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9913" y="2858294"/>
            <a:ext cx="2286000" cy="22860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35484" y="2858294"/>
            <a:ext cx="2286000" cy="2286000"/>
          </a:xfrm>
          <a:prstGeom prst="rect">
            <a:avLst/>
          </a:prstGeom>
        </p:spPr>
      </p:pic>
      <p:sp>
        <p:nvSpPr>
          <p:cNvPr id="7" name="Rectangular Callout 6"/>
          <p:cNvSpPr/>
          <p:nvPr/>
        </p:nvSpPr>
        <p:spPr>
          <a:xfrm>
            <a:off x="3015341" y="624114"/>
            <a:ext cx="3483429" cy="1741714"/>
          </a:xfrm>
          <a:prstGeom prst="wedgeRectCallout">
            <a:avLst>
              <a:gd name="adj1" fmla="val -54167"/>
              <a:gd name="adj2" fmla="val 143333"/>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600" b="1" dirty="0" smtClean="0">
                <a:solidFill>
                  <a:schemeClr val="tx1"/>
                </a:solidFill>
              </a:rPr>
              <a:t>NU</a:t>
            </a:r>
            <a:endParaRPr lang="sv-SE" sz="9600" b="1" dirty="0">
              <a:solidFill>
                <a:schemeClr val="tx1"/>
              </a:solidFill>
            </a:endParaRPr>
          </a:p>
        </p:txBody>
      </p:sp>
      <p:sp>
        <p:nvSpPr>
          <p:cNvPr id="9" name="Rectangular Callout 8"/>
          <p:cNvSpPr/>
          <p:nvPr/>
        </p:nvSpPr>
        <p:spPr>
          <a:xfrm>
            <a:off x="6665685" y="624114"/>
            <a:ext cx="3483429" cy="1741714"/>
          </a:xfrm>
          <a:prstGeom prst="wedgeRectCallout">
            <a:avLst>
              <a:gd name="adj1" fmla="val -89167"/>
              <a:gd name="adj2" fmla="val 140833"/>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600" b="1" dirty="0">
                <a:solidFill>
                  <a:schemeClr val="tx1"/>
                </a:solidFill>
              </a:rPr>
              <a:t>KÖR</a:t>
            </a:r>
            <a:endParaRPr lang="sv-SE" sz="9600" b="1" dirty="0">
              <a:solidFill>
                <a:schemeClr val="tx1"/>
              </a:solidFill>
            </a:endParaRPr>
          </a:p>
        </p:txBody>
      </p:sp>
      <p:sp>
        <p:nvSpPr>
          <p:cNvPr id="10" name="Rectangular Callout 9"/>
          <p:cNvSpPr/>
          <p:nvPr/>
        </p:nvSpPr>
        <p:spPr>
          <a:xfrm>
            <a:off x="8708571" y="4001294"/>
            <a:ext cx="3483429" cy="1741714"/>
          </a:xfrm>
          <a:prstGeom prst="wedgeRectCallout">
            <a:avLst>
              <a:gd name="adj1" fmla="val -79167"/>
              <a:gd name="adj2" fmla="val -31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600" b="1" dirty="0" smtClean="0">
                <a:solidFill>
                  <a:schemeClr val="tx1"/>
                </a:solidFill>
              </a:rPr>
              <a:t>VI!!!</a:t>
            </a:r>
            <a:endParaRPr lang="sv-SE" sz="9600" b="1" dirty="0">
              <a:solidFill>
                <a:schemeClr val="tx1"/>
              </a:solidFill>
            </a:endParaRPr>
          </a:p>
        </p:txBody>
      </p:sp>
    </p:spTree>
    <p:extLst>
      <p:ext uri="{BB962C8B-B14F-4D97-AF65-F5344CB8AC3E}">
        <p14:creationId xmlns:p14="http://schemas.microsoft.com/office/powerpoint/2010/main" val="1956131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8815" y="274320"/>
            <a:ext cx="4715692" cy="6439989"/>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Oval 6"/>
          <p:cNvSpPr/>
          <p:nvPr/>
        </p:nvSpPr>
        <p:spPr>
          <a:xfrm>
            <a:off x="1894108" y="2730137"/>
            <a:ext cx="1685109" cy="1567543"/>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6" name="Straight Connector 5"/>
          <p:cNvCxnSpPr>
            <a:stCxn id="4" idx="1"/>
            <a:endCxn id="4" idx="3"/>
          </p:cNvCxnSpPr>
          <p:nvPr/>
        </p:nvCxnSpPr>
        <p:spPr>
          <a:xfrm>
            <a:off x="378815" y="3494315"/>
            <a:ext cx="47156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1885396" y="661848"/>
            <a:ext cx="1685109" cy="1171305"/>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ctangle 8"/>
          <p:cNvSpPr/>
          <p:nvPr/>
        </p:nvSpPr>
        <p:spPr>
          <a:xfrm>
            <a:off x="1380298" y="283012"/>
            <a:ext cx="2730137" cy="1201783"/>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ctangle 12"/>
          <p:cNvSpPr/>
          <p:nvPr/>
        </p:nvSpPr>
        <p:spPr>
          <a:xfrm>
            <a:off x="2120531" y="283009"/>
            <a:ext cx="1362893" cy="41365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ctangle 13"/>
          <p:cNvSpPr/>
          <p:nvPr/>
        </p:nvSpPr>
        <p:spPr>
          <a:xfrm>
            <a:off x="6383390" y="269964"/>
            <a:ext cx="4715692" cy="64399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1400" b="1" dirty="0" smtClean="0">
                <a:solidFill>
                  <a:schemeClr val="tx1"/>
                </a:solidFill>
                <a:latin typeface="Arial" panose="020B0604020202020204" pitchFamily="34" charset="0"/>
                <a:cs typeface="Arial" panose="020B0604020202020204" pitchFamily="34" charset="0"/>
              </a:rPr>
              <a:t>Mittback</a:t>
            </a:r>
          </a:p>
          <a:p>
            <a:r>
              <a:rPr lang="sv-SE" sz="1400" dirty="0" smtClean="0">
                <a:solidFill>
                  <a:schemeClr val="tx1"/>
                </a:solidFill>
                <a:latin typeface="Arial" panose="020B0604020202020204" pitchFamily="34" charset="0"/>
                <a:cs typeface="Arial" panose="020B0604020202020204" pitchFamily="34" charset="0"/>
              </a:rPr>
              <a:t>Mittbackarna </a:t>
            </a:r>
            <a:r>
              <a:rPr lang="sv-SE" sz="1400" dirty="0">
                <a:solidFill>
                  <a:schemeClr val="tx1"/>
                </a:solidFill>
                <a:latin typeface="Arial" panose="020B0604020202020204" pitchFamily="34" charset="0"/>
                <a:cs typeface="Arial" panose="020B0604020202020204" pitchFamily="34" charset="0"/>
              </a:rPr>
              <a:t>skall tillsammans med målvakten dirigera försvarsarbetet. T.ex. styra hur övriga spelare skall stöta på bollhållare runt straffområdet, markering vid fasta situationer samt att upprätthålla en offsidelinje. Innerbackarna skall alltid vara ett passningsalternativ bakåt. Detta innebär bl.a. att om den ena innerbacken har bollen skall den andra direkt ta defensivt djup för att vara passningsbar</a:t>
            </a:r>
            <a:r>
              <a:rPr lang="sv-SE" sz="1400" dirty="0" smtClean="0">
                <a:solidFill>
                  <a:schemeClr val="tx1"/>
                </a:solidFill>
                <a:latin typeface="Arial" panose="020B0604020202020204" pitchFamily="34" charset="0"/>
                <a:cs typeface="Arial" panose="020B0604020202020204" pitchFamily="34" charset="0"/>
              </a:rPr>
              <a:t>.</a:t>
            </a:r>
          </a:p>
          <a:p>
            <a:endParaRPr lang="sv-SE" sz="1400" dirty="0">
              <a:solidFill>
                <a:schemeClr val="tx1"/>
              </a:solidFill>
              <a:latin typeface="Arial" panose="020B0604020202020204" pitchFamily="34" charset="0"/>
              <a:cs typeface="Arial" panose="020B0604020202020204" pitchFamily="34" charset="0"/>
            </a:endParaRPr>
          </a:p>
          <a:p>
            <a:r>
              <a:rPr lang="sv-SE" sz="1400" b="1" dirty="0" smtClean="0">
                <a:solidFill>
                  <a:schemeClr val="tx1"/>
                </a:solidFill>
                <a:latin typeface="Arial" panose="020B0604020202020204" pitchFamily="34" charset="0"/>
                <a:cs typeface="Arial" panose="020B0604020202020204" pitchFamily="34" charset="0"/>
              </a:rPr>
              <a:t>Viktiga enskilda egenskaper</a:t>
            </a: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Väl utvecklad </a:t>
            </a:r>
            <a:r>
              <a:rPr lang="sv-SE" sz="1400" dirty="0" smtClean="0">
                <a:solidFill>
                  <a:schemeClr val="tx1"/>
                </a:solidFill>
                <a:latin typeface="Arial" panose="020B0604020202020204" pitchFamily="34" charset="0"/>
                <a:cs typeface="Arial" panose="020B0604020202020204" pitchFamily="34" charset="0"/>
              </a:rPr>
              <a:t>speluppfattning;</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Närkampsspel;</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Markeringsspel;</a:t>
            </a:r>
            <a:endParaRPr lang="sv-SE" sz="14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Huvudspel;</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Snabbhet;</a:t>
            </a:r>
            <a:endParaRPr lang="sv-SE" sz="14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Styrka.</a:t>
            </a:r>
            <a:r>
              <a:rPr lang="sv-SE" sz="1400" dirty="0" smtClean="0">
                <a:solidFill>
                  <a:schemeClr val="tx1"/>
                </a:solidFill>
                <a:latin typeface="Arial" panose="020B0604020202020204" pitchFamily="34" charset="0"/>
                <a:cs typeface="Arial" panose="020B0604020202020204" pitchFamily="34" charset="0"/>
              </a:rPr>
              <a:t/>
            </a:r>
            <a:br>
              <a:rPr lang="sv-SE" sz="1400" dirty="0" smtClean="0">
                <a:solidFill>
                  <a:schemeClr val="tx1"/>
                </a:solidFill>
                <a:latin typeface="Arial" panose="020B0604020202020204" pitchFamily="34" charset="0"/>
                <a:cs typeface="Arial" panose="020B0604020202020204" pitchFamily="34" charset="0"/>
              </a:rPr>
            </a:br>
            <a:endParaRPr lang="sv-SE" dirty="0">
              <a:solidFill>
                <a:schemeClr val="tx1"/>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6578" y="4967586"/>
            <a:ext cx="1469572" cy="1469572"/>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5492" y="4967586"/>
            <a:ext cx="1469572" cy="146957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52296" y="4967586"/>
            <a:ext cx="1469572" cy="1469572"/>
          </a:xfrm>
          <a:prstGeom prst="rect">
            <a:avLst/>
          </a:prstGeom>
        </p:spPr>
      </p:pic>
      <p:sp>
        <p:nvSpPr>
          <p:cNvPr id="19" name="TextBox 18"/>
          <p:cNvSpPr txBox="1"/>
          <p:nvPr/>
        </p:nvSpPr>
        <p:spPr>
          <a:xfrm>
            <a:off x="6836522" y="6454076"/>
            <a:ext cx="709683" cy="246221"/>
          </a:xfrm>
          <a:prstGeom prst="rect">
            <a:avLst/>
          </a:prstGeom>
          <a:noFill/>
        </p:spPr>
        <p:txBody>
          <a:bodyPr wrap="square" rtlCol="0">
            <a:spAutoFit/>
          </a:bodyPr>
          <a:lstStyle/>
          <a:p>
            <a:pPr algn="ctr"/>
            <a:r>
              <a:rPr lang="sv-SE" sz="1000" dirty="0" smtClean="0">
                <a:latin typeface="Arial" panose="020B0604020202020204" pitchFamily="34" charset="0"/>
                <a:cs typeface="Arial" panose="020B0604020202020204" pitchFamily="34" charset="0"/>
              </a:rPr>
              <a:t>Sara R.</a:t>
            </a:r>
            <a:endParaRPr lang="sv-SE" sz="1000" dirty="0">
              <a:latin typeface="Arial" panose="020B0604020202020204" pitchFamily="34" charset="0"/>
              <a:cs typeface="Arial" panose="020B0604020202020204" pitchFamily="34" charset="0"/>
            </a:endParaRPr>
          </a:p>
        </p:txBody>
      </p:sp>
      <p:sp>
        <p:nvSpPr>
          <p:cNvPr id="20" name="TextBox 19"/>
          <p:cNvSpPr txBox="1"/>
          <p:nvPr/>
        </p:nvSpPr>
        <p:spPr>
          <a:xfrm>
            <a:off x="8380998" y="6469996"/>
            <a:ext cx="709683" cy="246221"/>
          </a:xfrm>
          <a:prstGeom prst="rect">
            <a:avLst/>
          </a:prstGeom>
          <a:noFill/>
        </p:spPr>
        <p:txBody>
          <a:bodyPr wrap="square" rtlCol="0">
            <a:spAutoFit/>
          </a:bodyPr>
          <a:lstStyle/>
          <a:p>
            <a:pPr algn="ctr"/>
            <a:r>
              <a:rPr lang="sv-SE" sz="1000" dirty="0" smtClean="0">
                <a:latin typeface="Arial" panose="020B0604020202020204" pitchFamily="34" charset="0"/>
                <a:cs typeface="Arial" panose="020B0604020202020204" pitchFamily="34" charset="0"/>
              </a:rPr>
              <a:t>Emma</a:t>
            </a:r>
            <a:endParaRPr lang="sv-SE" sz="1000" dirty="0">
              <a:latin typeface="Arial" panose="020B0604020202020204" pitchFamily="34" charset="0"/>
              <a:cs typeface="Arial" panose="020B0604020202020204" pitchFamily="34" charset="0"/>
            </a:endParaRPr>
          </a:p>
        </p:txBody>
      </p:sp>
      <p:sp>
        <p:nvSpPr>
          <p:cNvPr id="21" name="TextBox 20"/>
          <p:cNvSpPr txBox="1"/>
          <p:nvPr/>
        </p:nvSpPr>
        <p:spPr>
          <a:xfrm>
            <a:off x="9952768" y="6472268"/>
            <a:ext cx="709683" cy="246221"/>
          </a:xfrm>
          <a:prstGeom prst="rect">
            <a:avLst/>
          </a:prstGeom>
          <a:noFill/>
        </p:spPr>
        <p:txBody>
          <a:bodyPr wrap="square" rtlCol="0">
            <a:spAutoFit/>
          </a:bodyPr>
          <a:lstStyle/>
          <a:p>
            <a:pPr algn="ctr"/>
            <a:r>
              <a:rPr lang="sv-SE" sz="1000" dirty="0" smtClean="0">
                <a:latin typeface="Arial" panose="020B0604020202020204" pitchFamily="34" charset="0"/>
                <a:cs typeface="Arial" panose="020B0604020202020204" pitchFamily="34" charset="0"/>
              </a:rPr>
              <a:t>Signe</a:t>
            </a:r>
            <a:endParaRPr lang="sv-SE" sz="1000" dirty="0">
              <a:latin typeface="Arial" panose="020B0604020202020204" pitchFamily="34" charset="0"/>
              <a:cs typeface="Arial" panose="020B0604020202020204" pitchFamily="34" charset="0"/>
            </a:endParaRPr>
          </a:p>
        </p:txBody>
      </p:sp>
      <p:sp>
        <p:nvSpPr>
          <p:cNvPr id="22" name="TextBox 21"/>
          <p:cNvSpPr txBox="1"/>
          <p:nvPr/>
        </p:nvSpPr>
        <p:spPr>
          <a:xfrm>
            <a:off x="6456578" y="4653885"/>
            <a:ext cx="4565290" cy="338554"/>
          </a:xfrm>
          <a:prstGeom prst="rect">
            <a:avLst/>
          </a:prstGeom>
          <a:noFill/>
        </p:spPr>
        <p:txBody>
          <a:bodyPr wrap="square" rtlCol="0">
            <a:spAutoFit/>
          </a:bodyPr>
          <a:lstStyle/>
          <a:p>
            <a:pPr algn="ctr"/>
            <a:r>
              <a:rPr lang="sv-SE" sz="1600" b="1" dirty="0" smtClean="0">
                <a:latin typeface="Arial" panose="020B0604020202020204" pitchFamily="34" charset="0"/>
                <a:cs typeface="Arial" panose="020B0604020202020204" pitchFamily="34" charset="0"/>
              </a:rPr>
              <a:t>Typiska mittbackar i Mossens Damjuniorer</a:t>
            </a:r>
            <a:endParaRPr lang="sv-SE" sz="1600" b="1" dirty="0">
              <a:latin typeface="Arial" panose="020B0604020202020204" pitchFamily="34" charset="0"/>
              <a:cs typeface="Arial" panose="020B0604020202020204" pitchFamily="34" charset="0"/>
            </a:endParaRPr>
          </a:p>
        </p:txBody>
      </p:sp>
      <p:sp>
        <p:nvSpPr>
          <p:cNvPr id="24" name="Up Arrow 23"/>
          <p:cNvSpPr/>
          <p:nvPr/>
        </p:nvSpPr>
        <p:spPr>
          <a:xfrm>
            <a:off x="5404513" y="283009"/>
            <a:ext cx="368490" cy="6426944"/>
          </a:xfrm>
          <a:prstGeom prs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Rectangle 14"/>
          <p:cNvSpPr/>
          <p:nvPr/>
        </p:nvSpPr>
        <p:spPr>
          <a:xfrm>
            <a:off x="1315206" y="4653885"/>
            <a:ext cx="2869033" cy="1499264"/>
          </a:xfrm>
          <a:prstGeom prst="rect">
            <a:avLst/>
          </a:prstGeom>
          <a:pattFill prst="ltUpDiag">
            <a:fgClr>
              <a:schemeClr val="bg2"/>
            </a:fgClr>
            <a:bgClr>
              <a:schemeClr val="bg1"/>
            </a:bgClr>
          </a:patt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dirty="0">
              <a:solidFill>
                <a:schemeClr val="tx1"/>
              </a:solidFill>
              <a:latin typeface="Arial" panose="020B0604020202020204" pitchFamily="34" charset="0"/>
              <a:cs typeface="Arial" panose="020B0604020202020204" pitchFamily="34" charset="0"/>
            </a:endParaRPr>
          </a:p>
        </p:txBody>
      </p:sp>
      <p:sp>
        <p:nvSpPr>
          <p:cNvPr id="10" name="Oval 9"/>
          <p:cNvSpPr/>
          <p:nvPr/>
        </p:nvSpPr>
        <p:spPr>
          <a:xfrm>
            <a:off x="1902815" y="5185954"/>
            <a:ext cx="1685109" cy="1171305"/>
          </a:xfrm>
          <a:prstGeom prst="ellipse">
            <a:avLst/>
          </a:prstGeom>
          <a:pattFill prst="ltUpDiag">
            <a:fgClr>
              <a:schemeClr val="bg2"/>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1384654" y="5503836"/>
            <a:ext cx="2730137" cy="1210473"/>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ctangle 10"/>
          <p:cNvSpPr/>
          <p:nvPr/>
        </p:nvSpPr>
        <p:spPr>
          <a:xfrm>
            <a:off x="2111824" y="6300271"/>
            <a:ext cx="1362893" cy="41365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0" name="Rectangle 29"/>
          <p:cNvSpPr/>
          <p:nvPr/>
        </p:nvSpPr>
        <p:spPr>
          <a:xfrm>
            <a:off x="1403350" y="5512146"/>
            <a:ext cx="2691210" cy="641003"/>
          </a:xfrm>
          <a:prstGeom prst="rect">
            <a:avLst/>
          </a:prstGeom>
          <a:pattFill prst="ltUpDiag">
            <a:fgClr>
              <a:schemeClr val="bg2"/>
            </a:fgClr>
            <a:bgClr>
              <a:schemeClr val="bg1"/>
            </a:bgClr>
          </a:patt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dirty="0">
              <a:solidFill>
                <a:schemeClr val="tx1"/>
              </a:solidFill>
              <a:latin typeface="Arial" panose="020B0604020202020204" pitchFamily="34" charset="0"/>
              <a:cs typeface="Arial" panose="020B0604020202020204" pitchFamily="34" charset="0"/>
            </a:endParaRPr>
          </a:p>
        </p:txBody>
      </p:sp>
      <p:sp>
        <p:nvSpPr>
          <p:cNvPr id="23" name="TextBox 22"/>
          <p:cNvSpPr txBox="1"/>
          <p:nvPr/>
        </p:nvSpPr>
        <p:spPr>
          <a:xfrm rot="20368776">
            <a:off x="1296534" y="5061956"/>
            <a:ext cx="3138985" cy="461665"/>
          </a:xfrm>
          <a:prstGeom prst="rect">
            <a:avLst/>
          </a:prstGeom>
          <a:noFill/>
        </p:spPr>
        <p:txBody>
          <a:bodyPr wrap="square" rtlCol="0">
            <a:spAutoFit/>
          </a:bodyPr>
          <a:lstStyle/>
          <a:p>
            <a:r>
              <a:rPr lang="sv-SE" sz="2400" b="1" dirty="0" smtClean="0"/>
              <a:t>PRIMÄR ARBETSYTA</a:t>
            </a:r>
            <a:endParaRPr lang="sv-SE" sz="2400" b="1" dirty="0"/>
          </a:p>
        </p:txBody>
      </p:sp>
    </p:spTree>
    <p:extLst>
      <p:ext uri="{BB962C8B-B14F-4D97-AF65-F5344CB8AC3E}">
        <p14:creationId xmlns:p14="http://schemas.microsoft.com/office/powerpoint/2010/main" val="3609196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935213" y="3013176"/>
            <a:ext cx="248786" cy="369332"/>
          </a:xfrm>
          <a:prstGeom prst="rect">
            <a:avLst/>
          </a:prstGeom>
        </p:spPr>
        <p:txBody>
          <a:bodyPr wrap="none">
            <a:spAutoFit/>
          </a:bodyPr>
          <a:lstStyle/>
          <a:p>
            <a:r>
              <a:rPr lang="sv-SE" dirty="0"/>
              <a:t> </a:t>
            </a: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6831" y="1242042"/>
            <a:ext cx="5757863" cy="350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ruta 6"/>
          <p:cNvSpPr txBox="1"/>
          <p:nvPr/>
        </p:nvSpPr>
        <p:spPr>
          <a:xfrm>
            <a:off x="5831006" y="1812169"/>
            <a:ext cx="5919715" cy="2862322"/>
          </a:xfrm>
          <a:prstGeom prst="rect">
            <a:avLst/>
          </a:prstGeom>
          <a:noFill/>
        </p:spPr>
        <p:txBody>
          <a:bodyPr wrap="square" rtlCol="0">
            <a:spAutoFit/>
          </a:bodyPr>
          <a:lstStyle/>
          <a:p>
            <a:r>
              <a:rPr lang="sv-SE" sz="2000" dirty="0" smtClean="0">
                <a:latin typeface="Arial" panose="020B0604020202020204" pitchFamily="34" charset="0"/>
                <a:cs typeface="Arial" panose="020B0604020202020204" pitchFamily="34" charset="0"/>
              </a:rPr>
              <a:t>Innerbacken </a:t>
            </a:r>
            <a:r>
              <a:rPr lang="sv-SE" sz="2000" dirty="0">
                <a:latin typeface="Arial" panose="020B0604020202020204" pitchFamily="34" charset="0"/>
                <a:cs typeface="Arial" panose="020B0604020202020204" pitchFamily="34" charset="0"/>
              </a:rPr>
              <a:t>är utpräglat defensiv</a:t>
            </a:r>
            <a:r>
              <a:rPr lang="sv-SE" sz="2000" dirty="0" smtClean="0">
                <a:latin typeface="Arial" panose="020B0604020202020204" pitchFamily="34" charset="0"/>
                <a:cs typeface="Arial" panose="020B0604020202020204" pitchFamily="34" charset="0"/>
              </a:rPr>
              <a:t>.</a:t>
            </a:r>
          </a:p>
          <a:p>
            <a:endParaRPr lang="sv-SE" sz="2000" dirty="0">
              <a:latin typeface="Arial" panose="020B0604020202020204" pitchFamily="34" charset="0"/>
              <a:cs typeface="Arial" panose="020B0604020202020204" pitchFamily="34" charset="0"/>
            </a:endParaRPr>
          </a:p>
          <a:p>
            <a:r>
              <a:rPr lang="sv-SE" sz="2000" dirty="0" smtClean="0">
                <a:latin typeface="Arial" panose="020B0604020202020204" pitchFamily="34" charset="0"/>
                <a:cs typeface="Arial" panose="020B0604020202020204" pitchFamily="34" charset="0"/>
              </a:rPr>
              <a:t>(1/2) I </a:t>
            </a:r>
            <a:r>
              <a:rPr lang="sv-SE" sz="2000" dirty="0">
                <a:latin typeface="Arial" panose="020B0604020202020204" pitchFamily="34" charset="0"/>
                <a:cs typeface="Arial" panose="020B0604020202020204" pitchFamily="34" charset="0"/>
              </a:rPr>
              <a:t>försvarsarbetet är huvuduppgiften markering och positionsspel, samt understöd till stötande ytterback och yttermittfältare. </a:t>
            </a:r>
            <a:endParaRPr lang="sv-SE" sz="2000" dirty="0" smtClean="0">
              <a:latin typeface="Arial" panose="020B0604020202020204" pitchFamily="34" charset="0"/>
              <a:cs typeface="Arial" panose="020B0604020202020204" pitchFamily="34" charset="0"/>
            </a:endParaRPr>
          </a:p>
          <a:p>
            <a:endParaRPr lang="sv-SE" sz="2000" dirty="0">
              <a:latin typeface="Arial" panose="020B0604020202020204" pitchFamily="34" charset="0"/>
              <a:cs typeface="Arial" panose="020B0604020202020204" pitchFamily="34" charset="0"/>
            </a:endParaRPr>
          </a:p>
          <a:p>
            <a:r>
              <a:rPr lang="sv-SE" sz="2000" dirty="0" smtClean="0">
                <a:latin typeface="Arial" panose="020B0604020202020204" pitchFamily="34" charset="0"/>
                <a:cs typeface="Arial" panose="020B0604020202020204" pitchFamily="34" charset="0"/>
              </a:rPr>
              <a:t>(3) I </a:t>
            </a:r>
            <a:r>
              <a:rPr lang="sv-SE" sz="2000" dirty="0">
                <a:latin typeface="Arial" panose="020B0604020202020204" pitchFamily="34" charset="0"/>
                <a:cs typeface="Arial" panose="020B0604020202020204" pitchFamily="34" charset="0"/>
              </a:rPr>
              <a:t>anfall handlar det till största delen om att utgöra ett passningsalternativ bakåt samt att säkra ytan bakom ytterbackar och </a:t>
            </a:r>
            <a:r>
              <a:rPr lang="sv-SE" sz="2000" dirty="0" smtClean="0">
                <a:latin typeface="Arial" panose="020B0604020202020204" pitchFamily="34" charset="0"/>
                <a:cs typeface="Arial" panose="020B0604020202020204" pitchFamily="34" charset="0"/>
              </a:rPr>
              <a:t>balansspelaren.</a:t>
            </a:r>
            <a:endParaRPr lang="sv-SE" sz="2000" dirty="0">
              <a:latin typeface="Arial" panose="020B0604020202020204" pitchFamily="34" charset="0"/>
              <a:cs typeface="Arial" panose="020B0604020202020204" pitchFamily="34" charset="0"/>
            </a:endParaRPr>
          </a:p>
        </p:txBody>
      </p:sp>
      <p:sp>
        <p:nvSpPr>
          <p:cNvPr id="7" name="TextBox 6"/>
          <p:cNvSpPr txBox="1"/>
          <p:nvPr/>
        </p:nvSpPr>
        <p:spPr>
          <a:xfrm>
            <a:off x="1569485" y="573207"/>
            <a:ext cx="10044760" cy="646331"/>
          </a:xfrm>
          <a:prstGeom prst="rect">
            <a:avLst/>
          </a:prstGeom>
          <a:noFill/>
        </p:spPr>
        <p:txBody>
          <a:bodyPr wrap="square" rtlCol="0">
            <a:spAutoFit/>
          </a:bodyPr>
          <a:lstStyle/>
          <a:p>
            <a:r>
              <a:rPr lang="sv-SE" sz="3600" b="1" dirty="0" smtClean="0">
                <a:latin typeface="Arial" panose="020B0604020202020204" pitchFamily="34" charset="0"/>
                <a:cs typeface="Arial" panose="020B0604020202020204" pitchFamily="34" charset="0"/>
              </a:rPr>
              <a:t>Mitt(inner)back: Offensiv/defensiv</a:t>
            </a:r>
            <a:endParaRPr lang="sv-SE"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5780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8815" y="274320"/>
            <a:ext cx="4715692" cy="6439989"/>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Oval 6"/>
          <p:cNvSpPr/>
          <p:nvPr/>
        </p:nvSpPr>
        <p:spPr>
          <a:xfrm>
            <a:off x="1894108" y="2730137"/>
            <a:ext cx="1685109" cy="1567543"/>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6" name="Straight Connector 5"/>
          <p:cNvCxnSpPr>
            <a:stCxn id="4" idx="1"/>
            <a:endCxn id="4" idx="3"/>
          </p:cNvCxnSpPr>
          <p:nvPr/>
        </p:nvCxnSpPr>
        <p:spPr>
          <a:xfrm>
            <a:off x="378815" y="3494315"/>
            <a:ext cx="47156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902815" y="5185954"/>
            <a:ext cx="1685109" cy="1171305"/>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ctangle 7"/>
          <p:cNvSpPr/>
          <p:nvPr/>
        </p:nvSpPr>
        <p:spPr>
          <a:xfrm>
            <a:off x="1384654" y="5512526"/>
            <a:ext cx="2730137" cy="1201783"/>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ctangle 10"/>
          <p:cNvSpPr/>
          <p:nvPr/>
        </p:nvSpPr>
        <p:spPr>
          <a:xfrm>
            <a:off x="2111824" y="6296295"/>
            <a:ext cx="1362893" cy="41365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Oval 11"/>
          <p:cNvSpPr/>
          <p:nvPr/>
        </p:nvSpPr>
        <p:spPr>
          <a:xfrm>
            <a:off x="1885396" y="661848"/>
            <a:ext cx="1685109" cy="1171305"/>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ctangle 8"/>
          <p:cNvSpPr/>
          <p:nvPr/>
        </p:nvSpPr>
        <p:spPr>
          <a:xfrm>
            <a:off x="1380298" y="283012"/>
            <a:ext cx="2730137" cy="1201783"/>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ctangle 12"/>
          <p:cNvSpPr/>
          <p:nvPr/>
        </p:nvSpPr>
        <p:spPr>
          <a:xfrm>
            <a:off x="2120531" y="283009"/>
            <a:ext cx="1362893" cy="41365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ctangle 13"/>
          <p:cNvSpPr/>
          <p:nvPr/>
        </p:nvSpPr>
        <p:spPr>
          <a:xfrm>
            <a:off x="6383390" y="269964"/>
            <a:ext cx="4715692" cy="64399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1400" b="1" dirty="0" smtClean="0">
                <a:solidFill>
                  <a:schemeClr val="tx1"/>
                </a:solidFill>
                <a:latin typeface="Arial" panose="020B0604020202020204" pitchFamily="34" charset="0"/>
                <a:cs typeface="Arial" panose="020B0604020202020204" pitchFamily="34" charset="0"/>
              </a:rPr>
              <a:t>Vänsterback</a:t>
            </a:r>
          </a:p>
          <a:p>
            <a:r>
              <a:rPr lang="sv-SE" sz="1400" dirty="0" smtClean="0">
                <a:solidFill>
                  <a:schemeClr val="tx1"/>
                </a:solidFill>
                <a:latin typeface="Arial" panose="020B0604020202020204" pitchFamily="34" charset="0"/>
                <a:cs typeface="Arial" panose="020B0604020202020204" pitchFamily="34" charset="0"/>
              </a:rPr>
              <a:t>Vänsterbacken </a:t>
            </a:r>
            <a:r>
              <a:rPr lang="sv-SE" sz="1400" dirty="0">
                <a:solidFill>
                  <a:schemeClr val="tx1"/>
                </a:solidFill>
                <a:latin typeface="Arial" panose="020B0604020202020204" pitchFamily="34" charset="0"/>
                <a:cs typeface="Arial" panose="020B0604020202020204" pitchFamily="34" charset="0"/>
              </a:rPr>
              <a:t>är en snabb och löpvillig spelare. Ytterbacken måste ha en offensiv vilja och aktivt delta i anfallsspelet, t.ex. via offensiva räder längs kanten. </a:t>
            </a:r>
          </a:p>
          <a:p>
            <a:r>
              <a:rPr lang="sv-SE" sz="1400" dirty="0">
                <a:solidFill>
                  <a:schemeClr val="tx1"/>
                </a:solidFill>
                <a:latin typeface="Arial" panose="020B0604020202020204" pitchFamily="34" charset="0"/>
                <a:cs typeface="Arial" panose="020B0604020202020204" pitchFamily="34" charset="0"/>
              </a:rPr>
              <a:t>Mycket viktigt är växelverkan med yttermittfältaren för att skapa ömsesidiga spelalternativ på kanten.  </a:t>
            </a:r>
            <a:endParaRPr lang="sv-SE" sz="1400" dirty="0" smtClean="0">
              <a:solidFill>
                <a:schemeClr val="tx1"/>
              </a:solidFill>
              <a:latin typeface="Arial" panose="020B0604020202020204" pitchFamily="34" charset="0"/>
              <a:cs typeface="Arial" panose="020B0604020202020204" pitchFamily="34" charset="0"/>
            </a:endParaRPr>
          </a:p>
          <a:p>
            <a:endParaRPr lang="sv-SE" sz="1400" dirty="0">
              <a:solidFill>
                <a:schemeClr val="tx1"/>
              </a:solidFill>
              <a:latin typeface="Arial" panose="020B0604020202020204" pitchFamily="34" charset="0"/>
              <a:cs typeface="Arial" panose="020B0604020202020204" pitchFamily="34" charset="0"/>
            </a:endParaRPr>
          </a:p>
          <a:p>
            <a:r>
              <a:rPr lang="sv-SE" sz="1400" b="1" dirty="0" smtClean="0">
                <a:solidFill>
                  <a:schemeClr val="tx1"/>
                </a:solidFill>
                <a:latin typeface="Arial" panose="020B0604020202020204" pitchFamily="34" charset="0"/>
                <a:cs typeface="Arial" panose="020B0604020202020204" pitchFamily="34" charset="0"/>
              </a:rPr>
              <a:t>Viktiga enskilda egenskaper</a:t>
            </a: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Väl utvecklad </a:t>
            </a:r>
            <a:r>
              <a:rPr lang="sv-SE" sz="1400" dirty="0" smtClean="0">
                <a:solidFill>
                  <a:schemeClr val="tx1"/>
                </a:solidFill>
                <a:latin typeface="Arial" panose="020B0604020202020204" pitchFamily="34" charset="0"/>
                <a:cs typeface="Arial" panose="020B0604020202020204" pitchFamily="34" charset="0"/>
              </a:rPr>
              <a:t>speluppfattning;</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Snabbhet, både på korta och längre </a:t>
            </a:r>
            <a:r>
              <a:rPr lang="sv-SE" sz="1400" dirty="0" smtClean="0">
                <a:solidFill>
                  <a:schemeClr val="tx1"/>
                </a:solidFill>
                <a:latin typeface="Arial" panose="020B0604020202020204" pitchFamily="34" charset="0"/>
                <a:cs typeface="Arial" panose="020B0604020202020204" pitchFamily="34" charset="0"/>
              </a:rPr>
              <a:t>sträckor;</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Löpvillighet;</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Kondition</a:t>
            </a:r>
            <a:r>
              <a:rPr lang="sv-SE" sz="1400" dirty="0">
                <a:solidFill>
                  <a:schemeClr val="tx1"/>
                </a:solidFill>
                <a:latin typeface="Arial" panose="020B0604020202020204" pitchFamily="34" charset="0"/>
                <a:cs typeface="Arial" panose="020B0604020202020204" pitchFamily="34" charset="0"/>
              </a:rPr>
              <a:t>;</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Följsamhet;</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Spelbar.</a:t>
            </a:r>
            <a:endParaRPr lang="sv-SE" dirty="0">
              <a:solidFill>
                <a:schemeClr val="tx1"/>
              </a:solidFill>
              <a:latin typeface="Arial" panose="020B0604020202020204" pitchFamily="34" charset="0"/>
              <a:cs typeface="Arial" panose="020B0604020202020204" pitchFamily="34" charset="0"/>
            </a:endParaRPr>
          </a:p>
        </p:txBody>
      </p:sp>
      <p:sp>
        <p:nvSpPr>
          <p:cNvPr id="17" name="Up Arrow 16"/>
          <p:cNvSpPr/>
          <p:nvPr/>
        </p:nvSpPr>
        <p:spPr>
          <a:xfrm>
            <a:off x="627791" y="1833152"/>
            <a:ext cx="873457" cy="3352801"/>
          </a:xfrm>
          <a:prstGeom prst="upArrow">
            <a:avLst/>
          </a:prstGeom>
          <a:pattFill prst="ltUpDiag">
            <a:fgClr>
              <a:schemeClr val="tx2"/>
            </a:fgClr>
            <a:bgClr>
              <a:schemeClr val="bg1"/>
            </a:bgClr>
          </a:patt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6148" y="4284266"/>
            <a:ext cx="2143831" cy="2143831"/>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9159" y="4284266"/>
            <a:ext cx="2169994" cy="2169994"/>
          </a:xfrm>
          <a:prstGeom prst="rect">
            <a:avLst/>
          </a:prstGeom>
        </p:spPr>
      </p:pic>
      <p:sp>
        <p:nvSpPr>
          <p:cNvPr id="18" name="TextBox 17"/>
          <p:cNvSpPr txBox="1"/>
          <p:nvPr/>
        </p:nvSpPr>
        <p:spPr>
          <a:xfrm>
            <a:off x="7341495" y="6454076"/>
            <a:ext cx="709683" cy="246221"/>
          </a:xfrm>
          <a:prstGeom prst="rect">
            <a:avLst/>
          </a:prstGeom>
          <a:noFill/>
        </p:spPr>
        <p:txBody>
          <a:bodyPr wrap="square" rtlCol="0">
            <a:spAutoFit/>
          </a:bodyPr>
          <a:lstStyle/>
          <a:p>
            <a:pPr algn="ctr"/>
            <a:r>
              <a:rPr lang="sv-SE" sz="1000" dirty="0" smtClean="0">
                <a:latin typeface="Arial" panose="020B0604020202020204" pitchFamily="34" charset="0"/>
                <a:cs typeface="Arial" panose="020B0604020202020204" pitchFamily="34" charset="0"/>
              </a:rPr>
              <a:t>Agnes</a:t>
            </a:r>
            <a:endParaRPr lang="sv-SE" sz="1000" dirty="0">
              <a:latin typeface="Arial" panose="020B0604020202020204" pitchFamily="34" charset="0"/>
              <a:cs typeface="Arial" panose="020B0604020202020204" pitchFamily="34" charset="0"/>
            </a:endParaRPr>
          </a:p>
        </p:txBody>
      </p:sp>
      <p:sp>
        <p:nvSpPr>
          <p:cNvPr id="19" name="TextBox 18"/>
          <p:cNvSpPr txBox="1"/>
          <p:nvPr/>
        </p:nvSpPr>
        <p:spPr>
          <a:xfrm>
            <a:off x="9500121" y="6469996"/>
            <a:ext cx="709683" cy="246221"/>
          </a:xfrm>
          <a:prstGeom prst="rect">
            <a:avLst/>
          </a:prstGeom>
          <a:noFill/>
        </p:spPr>
        <p:txBody>
          <a:bodyPr wrap="square" rtlCol="0">
            <a:spAutoFit/>
          </a:bodyPr>
          <a:lstStyle/>
          <a:p>
            <a:pPr algn="ctr"/>
            <a:r>
              <a:rPr lang="sv-SE" sz="1000" dirty="0" smtClean="0">
                <a:latin typeface="Arial" panose="020B0604020202020204" pitchFamily="34" charset="0"/>
                <a:cs typeface="Arial" panose="020B0604020202020204" pitchFamily="34" charset="0"/>
              </a:rPr>
              <a:t>Tindra</a:t>
            </a:r>
            <a:endParaRPr lang="sv-SE" sz="1000" dirty="0">
              <a:latin typeface="Arial" panose="020B0604020202020204" pitchFamily="34" charset="0"/>
              <a:cs typeface="Arial" panose="020B0604020202020204" pitchFamily="34" charset="0"/>
            </a:endParaRPr>
          </a:p>
        </p:txBody>
      </p:sp>
      <p:sp>
        <p:nvSpPr>
          <p:cNvPr id="20" name="TextBox 19"/>
          <p:cNvSpPr txBox="1"/>
          <p:nvPr/>
        </p:nvSpPr>
        <p:spPr>
          <a:xfrm>
            <a:off x="6383390" y="3998788"/>
            <a:ext cx="4715692" cy="338554"/>
          </a:xfrm>
          <a:prstGeom prst="rect">
            <a:avLst/>
          </a:prstGeom>
          <a:noFill/>
        </p:spPr>
        <p:txBody>
          <a:bodyPr wrap="square" rtlCol="0">
            <a:spAutoFit/>
          </a:bodyPr>
          <a:lstStyle/>
          <a:p>
            <a:pPr algn="ctr"/>
            <a:r>
              <a:rPr lang="sv-SE" sz="1600" b="1" dirty="0" smtClean="0">
                <a:latin typeface="Arial" panose="020B0604020202020204" pitchFamily="34" charset="0"/>
                <a:cs typeface="Arial" panose="020B0604020202020204" pitchFamily="34" charset="0"/>
              </a:rPr>
              <a:t>Typiska vänsterbackar i Mossens Damjuniorer</a:t>
            </a:r>
            <a:endParaRPr lang="sv-SE" sz="1600" b="1" dirty="0">
              <a:latin typeface="Arial" panose="020B0604020202020204" pitchFamily="34" charset="0"/>
              <a:cs typeface="Arial" panose="020B0604020202020204" pitchFamily="34" charset="0"/>
            </a:endParaRPr>
          </a:p>
        </p:txBody>
      </p:sp>
      <p:sp>
        <p:nvSpPr>
          <p:cNvPr id="22" name="Up Arrow 21"/>
          <p:cNvSpPr/>
          <p:nvPr/>
        </p:nvSpPr>
        <p:spPr>
          <a:xfrm>
            <a:off x="5404513" y="283009"/>
            <a:ext cx="368490" cy="6426944"/>
          </a:xfrm>
          <a:prstGeom prs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Isosceles Triangle 14"/>
          <p:cNvSpPr/>
          <p:nvPr/>
        </p:nvSpPr>
        <p:spPr>
          <a:xfrm rot="20162579">
            <a:off x="-273616" y="3334459"/>
            <a:ext cx="2629981" cy="2904328"/>
          </a:xfrm>
          <a:prstGeom prst="triangle">
            <a:avLst/>
          </a:prstGeom>
          <a:pattFill prst="ltUpDiag">
            <a:fgClr>
              <a:schemeClr val="tx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dirty="0">
              <a:latin typeface="Arial" panose="020B0604020202020204" pitchFamily="34" charset="0"/>
              <a:cs typeface="Arial" panose="020B0604020202020204" pitchFamily="34" charset="0"/>
            </a:endParaRPr>
          </a:p>
        </p:txBody>
      </p:sp>
      <p:sp>
        <p:nvSpPr>
          <p:cNvPr id="21" name="TextBox 20"/>
          <p:cNvSpPr txBox="1"/>
          <p:nvPr/>
        </p:nvSpPr>
        <p:spPr>
          <a:xfrm rot="20368776">
            <a:off x="382124" y="4426909"/>
            <a:ext cx="3138985" cy="830997"/>
          </a:xfrm>
          <a:prstGeom prst="rect">
            <a:avLst/>
          </a:prstGeom>
          <a:noFill/>
        </p:spPr>
        <p:txBody>
          <a:bodyPr wrap="square" rtlCol="0">
            <a:spAutoFit/>
          </a:bodyPr>
          <a:lstStyle/>
          <a:p>
            <a:r>
              <a:rPr lang="sv-SE" sz="2400" b="1" dirty="0" smtClean="0"/>
              <a:t>PRIMÄR </a:t>
            </a:r>
          </a:p>
          <a:p>
            <a:r>
              <a:rPr lang="sv-SE" sz="2400" b="1" dirty="0" smtClean="0"/>
              <a:t>ARBETSYTA</a:t>
            </a:r>
            <a:endParaRPr lang="sv-SE" sz="2400" b="1" dirty="0"/>
          </a:p>
        </p:txBody>
      </p:sp>
    </p:spTree>
    <p:extLst>
      <p:ext uri="{BB962C8B-B14F-4D97-AF65-F5344CB8AC3E}">
        <p14:creationId xmlns:p14="http://schemas.microsoft.com/office/powerpoint/2010/main" val="1347503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8815" y="274320"/>
            <a:ext cx="4715692" cy="6439989"/>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Oval 6"/>
          <p:cNvSpPr/>
          <p:nvPr/>
        </p:nvSpPr>
        <p:spPr>
          <a:xfrm>
            <a:off x="1894108" y="2730137"/>
            <a:ext cx="1685109" cy="1567543"/>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6" name="Straight Connector 5"/>
          <p:cNvCxnSpPr>
            <a:stCxn id="4" idx="1"/>
            <a:endCxn id="4" idx="3"/>
          </p:cNvCxnSpPr>
          <p:nvPr/>
        </p:nvCxnSpPr>
        <p:spPr>
          <a:xfrm>
            <a:off x="378815" y="3494315"/>
            <a:ext cx="47156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902815" y="5185954"/>
            <a:ext cx="1685109" cy="1171305"/>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ctangle 7"/>
          <p:cNvSpPr/>
          <p:nvPr/>
        </p:nvSpPr>
        <p:spPr>
          <a:xfrm>
            <a:off x="1384654" y="5512526"/>
            <a:ext cx="2730137" cy="1201783"/>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ctangle 10"/>
          <p:cNvSpPr/>
          <p:nvPr/>
        </p:nvSpPr>
        <p:spPr>
          <a:xfrm>
            <a:off x="2111824" y="6296295"/>
            <a:ext cx="1362893" cy="41365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Oval 11"/>
          <p:cNvSpPr/>
          <p:nvPr/>
        </p:nvSpPr>
        <p:spPr>
          <a:xfrm>
            <a:off x="1885396" y="661848"/>
            <a:ext cx="1685109" cy="1171305"/>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ctangle 8"/>
          <p:cNvSpPr/>
          <p:nvPr/>
        </p:nvSpPr>
        <p:spPr>
          <a:xfrm>
            <a:off x="1380298" y="283012"/>
            <a:ext cx="2730137" cy="1201783"/>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ctangle 12"/>
          <p:cNvSpPr/>
          <p:nvPr/>
        </p:nvSpPr>
        <p:spPr>
          <a:xfrm>
            <a:off x="2120531" y="283009"/>
            <a:ext cx="1362893" cy="41365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ctangle 13"/>
          <p:cNvSpPr/>
          <p:nvPr/>
        </p:nvSpPr>
        <p:spPr>
          <a:xfrm>
            <a:off x="6383390" y="269964"/>
            <a:ext cx="4715692" cy="64399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1400" b="1" dirty="0" smtClean="0">
                <a:solidFill>
                  <a:schemeClr val="tx1"/>
                </a:solidFill>
                <a:latin typeface="Arial" panose="020B0604020202020204" pitchFamily="34" charset="0"/>
                <a:cs typeface="Arial" panose="020B0604020202020204" pitchFamily="34" charset="0"/>
              </a:rPr>
              <a:t>Högerback</a:t>
            </a:r>
          </a:p>
          <a:p>
            <a:r>
              <a:rPr lang="sv-SE" sz="1400" dirty="0" smtClean="0">
                <a:solidFill>
                  <a:schemeClr val="tx1"/>
                </a:solidFill>
                <a:latin typeface="Arial" panose="020B0604020202020204" pitchFamily="34" charset="0"/>
                <a:cs typeface="Arial" panose="020B0604020202020204" pitchFamily="34" charset="0"/>
              </a:rPr>
              <a:t>Högerbacken är en snabb och löpvillig spelare. Ytterbacken måste ha en offensiv vilja och aktivt delta i anfallsspelet, t.ex. via offensiva räder längs kanten. </a:t>
            </a:r>
          </a:p>
          <a:p>
            <a:r>
              <a:rPr lang="sv-SE" sz="1400" dirty="0" smtClean="0">
                <a:solidFill>
                  <a:schemeClr val="tx1"/>
                </a:solidFill>
                <a:latin typeface="Arial" panose="020B0604020202020204" pitchFamily="34" charset="0"/>
                <a:cs typeface="Arial" panose="020B0604020202020204" pitchFamily="34" charset="0"/>
              </a:rPr>
              <a:t>Mycket viktigt är växelverkan med yttermittfältaren för att skapa ömsesidiga spelalternativ på kanten.  </a:t>
            </a:r>
          </a:p>
          <a:p>
            <a:endParaRPr lang="sv-SE" sz="1400" dirty="0">
              <a:solidFill>
                <a:schemeClr val="tx1"/>
              </a:solidFill>
              <a:latin typeface="Arial" panose="020B0604020202020204" pitchFamily="34" charset="0"/>
              <a:cs typeface="Arial" panose="020B0604020202020204" pitchFamily="34" charset="0"/>
            </a:endParaRPr>
          </a:p>
          <a:p>
            <a:r>
              <a:rPr lang="sv-SE" sz="1400" b="1" dirty="0" smtClean="0">
                <a:solidFill>
                  <a:schemeClr val="tx1"/>
                </a:solidFill>
                <a:latin typeface="Arial" panose="020B0604020202020204" pitchFamily="34" charset="0"/>
                <a:cs typeface="Arial" panose="020B0604020202020204" pitchFamily="34" charset="0"/>
              </a:rPr>
              <a:t>Viktiga enskilda egenskaper</a:t>
            </a: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Väl utvecklad </a:t>
            </a:r>
            <a:r>
              <a:rPr lang="sv-SE" sz="1400" dirty="0" smtClean="0">
                <a:solidFill>
                  <a:schemeClr val="tx1"/>
                </a:solidFill>
                <a:latin typeface="Arial" panose="020B0604020202020204" pitchFamily="34" charset="0"/>
                <a:cs typeface="Arial" panose="020B0604020202020204" pitchFamily="34" charset="0"/>
              </a:rPr>
              <a:t>speluppfattning; </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Snabbhet</a:t>
            </a:r>
            <a:r>
              <a:rPr lang="sv-SE" sz="1400" dirty="0">
                <a:solidFill>
                  <a:schemeClr val="tx1"/>
                </a:solidFill>
                <a:latin typeface="Arial" panose="020B0604020202020204" pitchFamily="34" charset="0"/>
                <a:cs typeface="Arial" panose="020B0604020202020204" pitchFamily="34" charset="0"/>
              </a:rPr>
              <a:t>, både på korta och längre </a:t>
            </a:r>
            <a:r>
              <a:rPr lang="sv-SE" sz="1400" dirty="0" smtClean="0">
                <a:solidFill>
                  <a:schemeClr val="tx1"/>
                </a:solidFill>
                <a:latin typeface="Arial" panose="020B0604020202020204" pitchFamily="34" charset="0"/>
                <a:cs typeface="Arial" panose="020B0604020202020204" pitchFamily="34" charset="0"/>
              </a:rPr>
              <a:t>sträckor;</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Löpvillighet;</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Kondition</a:t>
            </a:r>
            <a:r>
              <a:rPr lang="sv-SE" sz="1400" dirty="0">
                <a:solidFill>
                  <a:schemeClr val="tx1"/>
                </a:solidFill>
                <a:latin typeface="Arial" panose="020B0604020202020204" pitchFamily="34" charset="0"/>
                <a:cs typeface="Arial" panose="020B0604020202020204" pitchFamily="34" charset="0"/>
              </a:rPr>
              <a:t>;</a:t>
            </a:r>
            <a:endParaRPr lang="sv-SE" sz="14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Följsamhet;</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Spelbar.</a:t>
            </a:r>
            <a:endParaRPr lang="sv-SE" sz="1400" dirty="0">
              <a:solidFill>
                <a:schemeClr val="tx1"/>
              </a:solidFill>
              <a:latin typeface="Arial" panose="020B0604020202020204" pitchFamily="34" charset="0"/>
              <a:cs typeface="Arial" panose="020B0604020202020204" pitchFamily="34" charset="0"/>
            </a:endParaRPr>
          </a:p>
          <a:p>
            <a:endParaRPr lang="sv-SE" dirty="0">
              <a:solidFill>
                <a:schemeClr val="tx1"/>
              </a:solidFill>
              <a:latin typeface="Arial" panose="020B0604020202020204" pitchFamily="34" charset="0"/>
              <a:cs typeface="Arial" panose="020B0604020202020204" pitchFamily="34" charset="0"/>
            </a:endParaRPr>
          </a:p>
        </p:txBody>
      </p:sp>
      <p:sp>
        <p:nvSpPr>
          <p:cNvPr id="2" name="Up Arrow 1"/>
          <p:cNvSpPr/>
          <p:nvPr/>
        </p:nvSpPr>
        <p:spPr>
          <a:xfrm>
            <a:off x="3835021" y="1833152"/>
            <a:ext cx="873457" cy="3352801"/>
          </a:xfrm>
          <a:prstGeom prst="upArrow">
            <a:avLst/>
          </a:prstGeom>
          <a:pattFill prst="ltUpDiag">
            <a:fgClr>
              <a:schemeClr val="accent2"/>
            </a:fgClr>
            <a:bgClr>
              <a:schemeClr val="bg1"/>
            </a:bgClr>
          </a:patt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latin typeface="Arial" panose="020B0604020202020204" pitchFamily="34" charset="0"/>
              <a:cs typeface="Arial" panose="020B0604020202020204" pitchFamily="34" charset="0"/>
            </a:endParaRPr>
          </a:p>
        </p:txBody>
      </p:sp>
      <p:sp>
        <p:nvSpPr>
          <p:cNvPr id="15" name="Isosceles Triangle 14"/>
          <p:cNvSpPr/>
          <p:nvPr/>
        </p:nvSpPr>
        <p:spPr>
          <a:xfrm rot="1469331">
            <a:off x="3138334" y="3383221"/>
            <a:ext cx="2629981" cy="2904328"/>
          </a:xfrm>
          <a:prstGeom prst="triangle">
            <a:avLst/>
          </a:prstGeom>
          <a:pattFill prst="ltUp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7124" y="4258100"/>
            <a:ext cx="2138117" cy="213811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9321" y="4258100"/>
            <a:ext cx="2138118" cy="2138118"/>
          </a:xfrm>
          <a:prstGeom prst="rect">
            <a:avLst/>
          </a:prstGeom>
        </p:spPr>
      </p:pic>
      <p:sp>
        <p:nvSpPr>
          <p:cNvPr id="17" name="TextBox 16"/>
          <p:cNvSpPr txBox="1"/>
          <p:nvPr/>
        </p:nvSpPr>
        <p:spPr>
          <a:xfrm>
            <a:off x="7286903" y="6454076"/>
            <a:ext cx="709683" cy="246221"/>
          </a:xfrm>
          <a:prstGeom prst="rect">
            <a:avLst/>
          </a:prstGeom>
          <a:noFill/>
        </p:spPr>
        <p:txBody>
          <a:bodyPr wrap="square" rtlCol="0">
            <a:spAutoFit/>
          </a:bodyPr>
          <a:lstStyle/>
          <a:p>
            <a:pPr algn="ctr"/>
            <a:r>
              <a:rPr lang="sv-SE" sz="1000" dirty="0" smtClean="0">
                <a:latin typeface="Arial" panose="020B0604020202020204" pitchFamily="34" charset="0"/>
                <a:cs typeface="Arial" panose="020B0604020202020204" pitchFamily="34" charset="0"/>
              </a:rPr>
              <a:t>Tilda</a:t>
            </a:r>
            <a:endParaRPr lang="sv-SE" sz="1000" dirty="0">
              <a:latin typeface="Arial" panose="020B0604020202020204" pitchFamily="34" charset="0"/>
              <a:cs typeface="Arial" panose="020B0604020202020204" pitchFamily="34" charset="0"/>
            </a:endParaRPr>
          </a:p>
        </p:txBody>
      </p:sp>
      <p:sp>
        <p:nvSpPr>
          <p:cNvPr id="18" name="TextBox 17"/>
          <p:cNvSpPr txBox="1"/>
          <p:nvPr/>
        </p:nvSpPr>
        <p:spPr>
          <a:xfrm>
            <a:off x="9472821" y="6456348"/>
            <a:ext cx="954069" cy="246221"/>
          </a:xfrm>
          <a:prstGeom prst="rect">
            <a:avLst/>
          </a:prstGeom>
          <a:noFill/>
        </p:spPr>
        <p:txBody>
          <a:bodyPr wrap="square" rtlCol="0">
            <a:spAutoFit/>
          </a:bodyPr>
          <a:lstStyle/>
          <a:p>
            <a:pPr algn="ctr"/>
            <a:r>
              <a:rPr lang="sv-SE" sz="1000" dirty="0" smtClean="0">
                <a:latin typeface="Arial" panose="020B0604020202020204" pitchFamily="34" charset="0"/>
                <a:cs typeface="Arial" panose="020B0604020202020204" pitchFamily="34" charset="0"/>
              </a:rPr>
              <a:t>Samantha</a:t>
            </a:r>
            <a:endParaRPr lang="sv-SE" sz="1000" dirty="0">
              <a:latin typeface="Arial" panose="020B0604020202020204" pitchFamily="34" charset="0"/>
              <a:cs typeface="Arial" panose="020B0604020202020204" pitchFamily="34" charset="0"/>
            </a:endParaRPr>
          </a:p>
        </p:txBody>
      </p:sp>
      <p:sp>
        <p:nvSpPr>
          <p:cNvPr id="19" name="TextBox 18"/>
          <p:cNvSpPr txBox="1"/>
          <p:nvPr/>
        </p:nvSpPr>
        <p:spPr>
          <a:xfrm>
            <a:off x="6383390" y="3914302"/>
            <a:ext cx="4715692" cy="338554"/>
          </a:xfrm>
          <a:prstGeom prst="rect">
            <a:avLst/>
          </a:prstGeom>
          <a:noFill/>
        </p:spPr>
        <p:txBody>
          <a:bodyPr wrap="square" rtlCol="0">
            <a:spAutoFit/>
          </a:bodyPr>
          <a:lstStyle/>
          <a:p>
            <a:pPr algn="ctr"/>
            <a:r>
              <a:rPr lang="sv-SE" sz="1600" b="1" dirty="0" smtClean="0">
                <a:latin typeface="Arial" panose="020B0604020202020204" pitchFamily="34" charset="0"/>
                <a:cs typeface="Arial" panose="020B0604020202020204" pitchFamily="34" charset="0"/>
              </a:rPr>
              <a:t>Typiska högerbackar i Mossens Damjuniorer</a:t>
            </a:r>
            <a:endParaRPr lang="sv-SE" sz="1600" b="1" dirty="0">
              <a:latin typeface="Arial" panose="020B0604020202020204" pitchFamily="34" charset="0"/>
              <a:cs typeface="Arial" panose="020B0604020202020204" pitchFamily="34" charset="0"/>
            </a:endParaRPr>
          </a:p>
        </p:txBody>
      </p:sp>
      <p:sp>
        <p:nvSpPr>
          <p:cNvPr id="20" name="TextBox 19"/>
          <p:cNvSpPr txBox="1"/>
          <p:nvPr/>
        </p:nvSpPr>
        <p:spPr>
          <a:xfrm rot="20368776">
            <a:off x="3397836" y="4786618"/>
            <a:ext cx="1770242" cy="830997"/>
          </a:xfrm>
          <a:prstGeom prst="rect">
            <a:avLst/>
          </a:prstGeom>
          <a:noFill/>
        </p:spPr>
        <p:txBody>
          <a:bodyPr wrap="square" rtlCol="0">
            <a:spAutoFit/>
          </a:bodyPr>
          <a:lstStyle/>
          <a:p>
            <a:r>
              <a:rPr lang="sv-SE" sz="2400" b="1" dirty="0" smtClean="0"/>
              <a:t>PRIMÄR </a:t>
            </a:r>
          </a:p>
          <a:p>
            <a:r>
              <a:rPr lang="sv-SE" sz="2400" b="1" dirty="0" smtClean="0"/>
              <a:t>ARBETSYTA</a:t>
            </a:r>
            <a:endParaRPr lang="sv-SE" sz="2400" b="1" dirty="0"/>
          </a:p>
        </p:txBody>
      </p:sp>
      <p:sp>
        <p:nvSpPr>
          <p:cNvPr id="21" name="Up Arrow 20"/>
          <p:cNvSpPr/>
          <p:nvPr/>
        </p:nvSpPr>
        <p:spPr>
          <a:xfrm>
            <a:off x="5404513" y="283009"/>
            <a:ext cx="368490" cy="6426944"/>
          </a:xfrm>
          <a:prstGeom prs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88236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826033" y="2977634"/>
            <a:ext cx="248786" cy="369332"/>
          </a:xfrm>
          <a:prstGeom prst="rect">
            <a:avLst/>
          </a:prstGeom>
        </p:spPr>
        <p:txBody>
          <a:bodyPr wrap="none">
            <a:spAutoFit/>
          </a:bodyPr>
          <a:lstStyle/>
          <a:p>
            <a:r>
              <a:rPr lang="sv-SE" dirty="0"/>
              <a:t> </a:t>
            </a:r>
          </a:p>
        </p:txBody>
      </p:sp>
      <p:sp>
        <p:nvSpPr>
          <p:cNvPr id="5" name="textruta 6"/>
          <p:cNvSpPr txBox="1"/>
          <p:nvPr/>
        </p:nvSpPr>
        <p:spPr>
          <a:xfrm>
            <a:off x="4582585" y="1565800"/>
            <a:ext cx="7500850" cy="3139321"/>
          </a:xfrm>
          <a:prstGeom prst="rect">
            <a:avLst/>
          </a:prstGeom>
          <a:noFill/>
        </p:spPr>
        <p:txBody>
          <a:bodyPr wrap="square" rtlCol="0">
            <a:spAutoFit/>
          </a:bodyPr>
          <a:lstStyle/>
          <a:p>
            <a:r>
              <a:rPr lang="sv-SE" sz="2200" b="1" dirty="0">
                <a:latin typeface="Arial" panose="020B0604020202020204" pitchFamily="34" charset="0"/>
                <a:cs typeface="Arial" panose="020B0604020202020204" pitchFamily="34" charset="0"/>
              </a:rPr>
              <a:t>Offensiv/defensiv</a:t>
            </a:r>
            <a:endParaRPr lang="sv-SE" sz="2200" dirty="0">
              <a:latin typeface="Arial" panose="020B0604020202020204" pitchFamily="34" charset="0"/>
              <a:cs typeface="Arial" panose="020B0604020202020204" pitchFamily="34" charset="0"/>
            </a:endParaRPr>
          </a:p>
          <a:p>
            <a:r>
              <a:rPr lang="sv-SE" sz="2200" dirty="0">
                <a:latin typeface="Arial" panose="020B0604020202020204" pitchFamily="34" charset="0"/>
                <a:cs typeface="Arial" panose="020B0604020202020204" pitchFamily="34" charset="0"/>
              </a:rPr>
              <a:t>Även om ytterbacken är något mer defensiv skall det finnas klara offensiva kvalitéer.</a:t>
            </a:r>
          </a:p>
          <a:p>
            <a:endParaRPr lang="sv-SE" sz="2200" dirty="0">
              <a:latin typeface="Arial" panose="020B0604020202020204" pitchFamily="34" charset="0"/>
              <a:cs typeface="Arial" panose="020B0604020202020204" pitchFamily="34" charset="0"/>
            </a:endParaRPr>
          </a:p>
          <a:p>
            <a:r>
              <a:rPr lang="sv-SE" sz="2200" dirty="0" smtClean="0">
                <a:latin typeface="Arial" panose="020B0604020202020204" pitchFamily="34" charset="0"/>
                <a:cs typeface="Arial" panose="020B0604020202020204" pitchFamily="34" charset="0"/>
              </a:rPr>
              <a:t>(</a:t>
            </a:r>
            <a:r>
              <a:rPr lang="sv-SE" sz="2200" dirty="0" smtClean="0">
                <a:latin typeface="Arial" panose="020B0604020202020204" pitchFamily="34" charset="0"/>
                <a:cs typeface="Arial" panose="020B0604020202020204" pitchFamily="34" charset="0"/>
              </a:rPr>
              <a:t>1/2) </a:t>
            </a:r>
            <a:r>
              <a:rPr lang="sv-SE" sz="2200" dirty="0" smtClean="0">
                <a:latin typeface="Arial" panose="020B0604020202020204" pitchFamily="34" charset="0"/>
                <a:cs typeface="Arial" panose="020B0604020202020204" pitchFamily="34" charset="0"/>
              </a:rPr>
              <a:t>I </a:t>
            </a:r>
            <a:r>
              <a:rPr lang="sv-SE" sz="2200" dirty="0">
                <a:latin typeface="Arial" panose="020B0604020202020204" pitchFamily="34" charset="0"/>
                <a:cs typeface="Arial" panose="020B0604020202020204" pitchFamily="34" charset="0"/>
              </a:rPr>
              <a:t>försvarsarbetet är huvuduppgiften markering och att sätta press på bollhållaren. </a:t>
            </a:r>
            <a:endParaRPr lang="sv-SE" sz="2200" dirty="0" smtClean="0">
              <a:latin typeface="Arial" panose="020B0604020202020204" pitchFamily="34" charset="0"/>
              <a:cs typeface="Arial" panose="020B0604020202020204" pitchFamily="34" charset="0"/>
            </a:endParaRPr>
          </a:p>
          <a:p>
            <a:r>
              <a:rPr lang="sv-SE" sz="2200" dirty="0" smtClean="0">
                <a:latin typeface="Arial" panose="020B0604020202020204" pitchFamily="34" charset="0"/>
                <a:cs typeface="Arial" panose="020B0604020202020204" pitchFamily="34" charset="0"/>
              </a:rPr>
              <a:t/>
            </a:r>
            <a:br>
              <a:rPr lang="sv-SE" sz="2200" dirty="0" smtClean="0">
                <a:latin typeface="Arial" panose="020B0604020202020204" pitchFamily="34" charset="0"/>
                <a:cs typeface="Arial" panose="020B0604020202020204" pitchFamily="34" charset="0"/>
              </a:rPr>
            </a:br>
            <a:r>
              <a:rPr lang="sv-SE" sz="2200" dirty="0" smtClean="0">
                <a:latin typeface="Arial" panose="020B0604020202020204" pitchFamily="34" charset="0"/>
                <a:cs typeface="Arial" panose="020B0604020202020204" pitchFamily="34" charset="0"/>
              </a:rPr>
              <a:t>(3) I </a:t>
            </a:r>
            <a:r>
              <a:rPr lang="sv-SE" sz="2200" dirty="0">
                <a:latin typeface="Arial" panose="020B0604020202020204" pitchFamily="34" charset="0"/>
                <a:cs typeface="Arial" panose="020B0604020202020204" pitchFamily="34" charset="0"/>
              </a:rPr>
              <a:t>anfall handlar det mycket om att bredda och göra sig spelbar längs kanten.</a:t>
            </a:r>
          </a:p>
        </p:txBody>
      </p:sp>
      <p:grpSp>
        <p:nvGrpSpPr>
          <p:cNvPr id="6" name="Group 1"/>
          <p:cNvGrpSpPr>
            <a:grpSpLocks noChangeAspect="1"/>
          </p:cNvGrpSpPr>
          <p:nvPr/>
        </p:nvGrpSpPr>
        <p:grpSpPr bwMode="auto">
          <a:xfrm>
            <a:off x="309207" y="1482349"/>
            <a:ext cx="4175125" cy="3168650"/>
            <a:chOff x="2205" y="2010"/>
            <a:chExt cx="5261" cy="3992"/>
          </a:xfrm>
        </p:grpSpPr>
        <p:sp>
          <p:nvSpPr>
            <p:cNvPr id="7" name="AutoShape 109"/>
            <p:cNvSpPr>
              <a:spLocks noChangeAspect="1" noChangeArrowheads="1" noTextEdit="1"/>
            </p:cNvSpPr>
            <p:nvPr/>
          </p:nvSpPr>
          <p:spPr bwMode="auto">
            <a:xfrm>
              <a:off x="2205" y="2010"/>
              <a:ext cx="5261" cy="399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8" name="Rectangle 108"/>
            <p:cNvSpPr>
              <a:spLocks noChangeArrowheads="1"/>
            </p:cNvSpPr>
            <p:nvPr/>
          </p:nvSpPr>
          <p:spPr bwMode="auto">
            <a:xfrm>
              <a:off x="2205" y="2010"/>
              <a:ext cx="5261" cy="3992"/>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9" name="Rectangle 107"/>
            <p:cNvSpPr>
              <a:spLocks noChangeArrowheads="1"/>
            </p:cNvSpPr>
            <p:nvPr/>
          </p:nvSpPr>
          <p:spPr bwMode="auto">
            <a:xfrm rot="5400000">
              <a:off x="834" y="3859"/>
              <a:ext cx="3536" cy="294"/>
            </a:xfrm>
            <a:prstGeom prst="rect">
              <a:avLst/>
            </a:prstGeom>
            <a:solidFill>
              <a:srgbClr val="00D600"/>
            </a:solidFill>
            <a:ln w="19050">
              <a:solidFill>
                <a:srgbClr val="FFFFFF"/>
              </a:solidFill>
              <a:miter lim="800000"/>
              <a:headEnd/>
              <a:tailEnd/>
            </a:ln>
          </p:spPr>
          <p:txBody>
            <a:bodyPr rot="10800000" vert="eaVert"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Oval 106"/>
            <p:cNvSpPr>
              <a:spLocks noChangeArrowheads="1"/>
            </p:cNvSpPr>
            <p:nvPr/>
          </p:nvSpPr>
          <p:spPr bwMode="auto">
            <a:xfrm>
              <a:off x="2539" y="3594"/>
              <a:ext cx="827" cy="826"/>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1" name="AutoShape 105"/>
            <p:cNvSpPr>
              <a:spLocks noChangeArrowheads="1"/>
            </p:cNvSpPr>
            <p:nvPr/>
          </p:nvSpPr>
          <p:spPr bwMode="auto">
            <a:xfrm>
              <a:off x="2455" y="3090"/>
              <a:ext cx="409" cy="1832"/>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2" name="Group 102"/>
            <p:cNvGrpSpPr>
              <a:grpSpLocks/>
            </p:cNvGrpSpPr>
            <p:nvPr/>
          </p:nvGrpSpPr>
          <p:grpSpPr bwMode="auto">
            <a:xfrm>
              <a:off x="4422" y="3592"/>
              <a:ext cx="826" cy="826"/>
              <a:chOff x="2673" y="1953"/>
              <a:chExt cx="413" cy="413"/>
            </a:xfrm>
          </p:grpSpPr>
          <p:sp>
            <p:nvSpPr>
              <p:cNvPr id="113" name="Oval 104"/>
              <p:cNvSpPr>
                <a:spLocks noChangeArrowheads="1"/>
              </p:cNvSpPr>
              <p:nvPr/>
            </p:nvSpPr>
            <p:spPr bwMode="auto">
              <a:xfrm>
                <a:off x="2673" y="1953"/>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14" name="Oval 103"/>
              <p:cNvSpPr>
                <a:spLocks noChangeArrowheads="1"/>
              </p:cNvSpPr>
              <p:nvPr/>
            </p:nvSpPr>
            <p:spPr bwMode="auto">
              <a:xfrm>
                <a:off x="2868" y="2148"/>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sp>
          <p:nvSpPr>
            <p:cNvPr id="13" name="Line 101"/>
            <p:cNvSpPr>
              <a:spLocks noChangeShapeType="1"/>
            </p:cNvSpPr>
            <p:nvPr/>
          </p:nvSpPr>
          <p:spPr bwMode="auto">
            <a:xfrm>
              <a:off x="4831" y="2244"/>
              <a:ext cx="0" cy="3538"/>
            </a:xfrm>
            <a:prstGeom prst="line">
              <a:avLst/>
            </a:prstGeom>
            <a:no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4" name="Rectangle 100"/>
            <p:cNvSpPr>
              <a:spLocks noChangeArrowheads="1"/>
            </p:cNvSpPr>
            <p:nvPr/>
          </p:nvSpPr>
          <p:spPr bwMode="auto">
            <a:xfrm>
              <a:off x="2455" y="3588"/>
              <a:ext cx="250" cy="830"/>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5" name="Rectangle 99"/>
            <p:cNvSpPr>
              <a:spLocks noChangeArrowheads="1"/>
            </p:cNvSpPr>
            <p:nvPr/>
          </p:nvSpPr>
          <p:spPr bwMode="auto">
            <a:xfrm>
              <a:off x="2343" y="3840"/>
              <a:ext cx="108" cy="330"/>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nvGrpSpPr>
            <p:cNvPr id="16" name="Group 96"/>
            <p:cNvGrpSpPr>
              <a:grpSpLocks/>
            </p:cNvGrpSpPr>
            <p:nvPr/>
          </p:nvGrpSpPr>
          <p:grpSpPr bwMode="auto">
            <a:xfrm>
              <a:off x="2453" y="5720"/>
              <a:ext cx="46" cy="46"/>
              <a:chOff x="1744" y="1484"/>
              <a:chExt cx="2264" cy="2272"/>
            </a:xfrm>
          </p:grpSpPr>
          <p:sp>
            <p:nvSpPr>
              <p:cNvPr id="111" name="Freeform 98"/>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12" name="Freeform 97"/>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17" name="Group 93"/>
            <p:cNvGrpSpPr>
              <a:grpSpLocks/>
            </p:cNvGrpSpPr>
            <p:nvPr/>
          </p:nvGrpSpPr>
          <p:grpSpPr bwMode="auto">
            <a:xfrm rot="-16200000">
              <a:off x="2463" y="2248"/>
              <a:ext cx="46" cy="46"/>
              <a:chOff x="1744" y="1484"/>
              <a:chExt cx="2264" cy="2272"/>
            </a:xfrm>
          </p:grpSpPr>
          <p:sp>
            <p:nvSpPr>
              <p:cNvPr id="109" name="Freeform 95"/>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10" name="Freeform 94"/>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18" name="Group 90"/>
            <p:cNvGrpSpPr>
              <a:grpSpLocks/>
            </p:cNvGrpSpPr>
            <p:nvPr/>
          </p:nvGrpSpPr>
          <p:grpSpPr bwMode="auto">
            <a:xfrm rot="-10800000">
              <a:off x="7162" y="2246"/>
              <a:ext cx="46" cy="46"/>
              <a:chOff x="1744" y="1484"/>
              <a:chExt cx="2264" cy="2272"/>
            </a:xfrm>
          </p:grpSpPr>
          <p:sp>
            <p:nvSpPr>
              <p:cNvPr id="107" name="Freeform 92"/>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08" name="Freeform 91"/>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19" name="Group 87"/>
            <p:cNvGrpSpPr>
              <a:grpSpLocks/>
            </p:cNvGrpSpPr>
            <p:nvPr/>
          </p:nvGrpSpPr>
          <p:grpSpPr bwMode="auto">
            <a:xfrm rot="-5400000">
              <a:off x="7158" y="5716"/>
              <a:ext cx="46" cy="46"/>
              <a:chOff x="1744" y="1484"/>
              <a:chExt cx="2264" cy="2272"/>
            </a:xfrm>
          </p:grpSpPr>
          <p:sp>
            <p:nvSpPr>
              <p:cNvPr id="105" name="Freeform 89"/>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06" name="Freeform 88"/>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sp>
          <p:nvSpPr>
            <p:cNvPr id="20" name="Oval 86"/>
            <p:cNvSpPr>
              <a:spLocks noChangeArrowheads="1"/>
            </p:cNvSpPr>
            <p:nvPr/>
          </p:nvSpPr>
          <p:spPr bwMode="auto">
            <a:xfrm>
              <a:off x="2930" y="3984"/>
              <a:ext cx="45" cy="46"/>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nvGrpSpPr>
            <p:cNvPr id="21" name="Group 81"/>
            <p:cNvGrpSpPr>
              <a:grpSpLocks/>
            </p:cNvGrpSpPr>
            <p:nvPr/>
          </p:nvGrpSpPr>
          <p:grpSpPr bwMode="auto">
            <a:xfrm flipH="1">
              <a:off x="6305" y="3090"/>
              <a:ext cx="1023" cy="1832"/>
              <a:chOff x="1634" y="1702"/>
              <a:chExt cx="511" cy="916"/>
            </a:xfrm>
          </p:grpSpPr>
          <p:sp>
            <p:nvSpPr>
              <p:cNvPr id="101" name="Oval 85"/>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02" name="AutoShape 84"/>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03" name="Rectangle 83"/>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04" name="Rectangle 82"/>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sp>
          <p:nvSpPr>
            <p:cNvPr id="22" name="Oval 80"/>
            <p:cNvSpPr>
              <a:spLocks noChangeArrowheads="1"/>
            </p:cNvSpPr>
            <p:nvPr/>
          </p:nvSpPr>
          <p:spPr bwMode="auto">
            <a:xfrm flipH="1">
              <a:off x="6696" y="3984"/>
              <a:ext cx="45" cy="46"/>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23" name="Freeform 79"/>
            <p:cNvSpPr>
              <a:spLocks/>
            </p:cNvSpPr>
            <p:nvPr/>
          </p:nvSpPr>
          <p:spPr bwMode="auto">
            <a:xfrm flipV="1">
              <a:off x="2478" y="4006"/>
              <a:ext cx="725" cy="908"/>
            </a:xfrm>
            <a:custGeom>
              <a:avLst/>
              <a:gdLst>
                <a:gd name="T0" fmla="*/ 0 w 363"/>
                <a:gd name="T1" fmla="*/ 0 h 454"/>
                <a:gd name="T2" fmla="*/ 363 w 363"/>
                <a:gd name="T3" fmla="*/ 0 h 454"/>
                <a:gd name="T4" fmla="*/ 363 w 363"/>
                <a:gd name="T5" fmla="*/ 454 h 454"/>
                <a:gd name="T6" fmla="*/ 136 w 363"/>
                <a:gd name="T7" fmla="*/ 454 h 454"/>
                <a:gd name="T8" fmla="*/ 136 w 363"/>
                <a:gd name="T9" fmla="*/ 227 h 454"/>
                <a:gd name="T10" fmla="*/ 0 w 363"/>
                <a:gd name="T11" fmla="*/ 227 h 454"/>
                <a:gd name="T12" fmla="*/ 0 w 363"/>
                <a:gd name="T13" fmla="*/ 0 h 454"/>
              </a:gdLst>
              <a:ahLst/>
              <a:cxnLst>
                <a:cxn ang="0">
                  <a:pos x="T0" y="T1"/>
                </a:cxn>
                <a:cxn ang="0">
                  <a:pos x="T2" y="T3"/>
                </a:cxn>
                <a:cxn ang="0">
                  <a:pos x="T4" y="T5"/>
                </a:cxn>
                <a:cxn ang="0">
                  <a:pos x="T6" y="T7"/>
                </a:cxn>
                <a:cxn ang="0">
                  <a:pos x="T8" y="T9"/>
                </a:cxn>
                <a:cxn ang="0">
                  <a:pos x="T10" y="T11"/>
                </a:cxn>
                <a:cxn ang="0">
                  <a:pos x="T12" y="T13"/>
                </a:cxn>
              </a:cxnLst>
              <a:rect l="0" t="0" r="r" b="b"/>
              <a:pathLst>
                <a:path w="363" h="454">
                  <a:moveTo>
                    <a:pt x="0" y="0"/>
                  </a:moveTo>
                  <a:lnTo>
                    <a:pt x="363" y="0"/>
                  </a:lnTo>
                  <a:lnTo>
                    <a:pt x="363" y="454"/>
                  </a:lnTo>
                  <a:lnTo>
                    <a:pt x="136" y="454"/>
                  </a:lnTo>
                  <a:lnTo>
                    <a:pt x="136" y="227"/>
                  </a:lnTo>
                  <a:lnTo>
                    <a:pt x="0" y="227"/>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24" name="Freeform 78"/>
            <p:cNvSpPr>
              <a:spLocks/>
            </p:cNvSpPr>
            <p:nvPr/>
          </p:nvSpPr>
          <p:spPr bwMode="auto">
            <a:xfrm>
              <a:off x="3655" y="4006"/>
              <a:ext cx="1181" cy="1724"/>
            </a:xfrm>
            <a:custGeom>
              <a:avLst/>
              <a:gdLst>
                <a:gd name="T0" fmla="*/ 590 w 590"/>
                <a:gd name="T1" fmla="*/ 590 h 862"/>
                <a:gd name="T2" fmla="*/ 227 w 590"/>
                <a:gd name="T3" fmla="*/ 862 h 862"/>
                <a:gd name="T4" fmla="*/ 227 w 590"/>
                <a:gd name="T5" fmla="*/ 318 h 862"/>
                <a:gd name="T6" fmla="*/ 0 w 590"/>
                <a:gd name="T7" fmla="*/ 0 h 862"/>
                <a:gd name="T8" fmla="*/ 590 w 590"/>
                <a:gd name="T9" fmla="*/ 0 h 862"/>
                <a:gd name="T10" fmla="*/ 590 w 590"/>
                <a:gd name="T11" fmla="*/ 590 h 862"/>
              </a:gdLst>
              <a:ahLst/>
              <a:cxnLst>
                <a:cxn ang="0">
                  <a:pos x="T0" y="T1"/>
                </a:cxn>
                <a:cxn ang="0">
                  <a:pos x="T2" y="T3"/>
                </a:cxn>
                <a:cxn ang="0">
                  <a:pos x="T4" y="T5"/>
                </a:cxn>
                <a:cxn ang="0">
                  <a:pos x="T6" y="T7"/>
                </a:cxn>
                <a:cxn ang="0">
                  <a:pos x="T8" y="T9"/>
                </a:cxn>
                <a:cxn ang="0">
                  <a:pos x="T10" y="T11"/>
                </a:cxn>
              </a:cxnLst>
              <a:rect l="0" t="0" r="r" b="b"/>
              <a:pathLst>
                <a:path w="590" h="862">
                  <a:moveTo>
                    <a:pt x="590" y="590"/>
                  </a:moveTo>
                  <a:lnTo>
                    <a:pt x="227" y="862"/>
                  </a:lnTo>
                  <a:lnTo>
                    <a:pt x="227" y="318"/>
                  </a:lnTo>
                  <a:lnTo>
                    <a:pt x="0" y="0"/>
                  </a:lnTo>
                  <a:lnTo>
                    <a:pt x="590" y="0"/>
                  </a:lnTo>
                  <a:lnTo>
                    <a:pt x="590" y="59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25" name="Freeform 77"/>
            <p:cNvSpPr>
              <a:spLocks/>
            </p:cNvSpPr>
            <p:nvPr/>
          </p:nvSpPr>
          <p:spPr bwMode="auto">
            <a:xfrm>
              <a:off x="3203" y="4006"/>
              <a:ext cx="906" cy="1180"/>
            </a:xfrm>
            <a:custGeom>
              <a:avLst/>
              <a:gdLst>
                <a:gd name="T0" fmla="*/ 0 w 453"/>
                <a:gd name="T1" fmla="*/ 0 h 590"/>
                <a:gd name="T2" fmla="*/ 226 w 453"/>
                <a:gd name="T3" fmla="*/ 0 h 590"/>
                <a:gd name="T4" fmla="*/ 453 w 453"/>
                <a:gd name="T5" fmla="*/ 318 h 590"/>
                <a:gd name="T6" fmla="*/ 453 w 453"/>
                <a:gd name="T7" fmla="*/ 590 h 590"/>
                <a:gd name="T8" fmla="*/ 0 w 453"/>
                <a:gd name="T9" fmla="*/ 454 h 590"/>
                <a:gd name="T10" fmla="*/ 0 w 453"/>
                <a:gd name="T11" fmla="*/ 0 h 590"/>
              </a:gdLst>
              <a:ahLst/>
              <a:cxnLst>
                <a:cxn ang="0">
                  <a:pos x="T0" y="T1"/>
                </a:cxn>
                <a:cxn ang="0">
                  <a:pos x="T2" y="T3"/>
                </a:cxn>
                <a:cxn ang="0">
                  <a:pos x="T4" y="T5"/>
                </a:cxn>
                <a:cxn ang="0">
                  <a:pos x="T6" y="T7"/>
                </a:cxn>
                <a:cxn ang="0">
                  <a:pos x="T8" y="T9"/>
                </a:cxn>
                <a:cxn ang="0">
                  <a:pos x="T10" y="T11"/>
                </a:cxn>
              </a:cxnLst>
              <a:rect l="0" t="0" r="r" b="b"/>
              <a:pathLst>
                <a:path w="453" h="590">
                  <a:moveTo>
                    <a:pt x="0" y="0"/>
                  </a:moveTo>
                  <a:lnTo>
                    <a:pt x="226" y="0"/>
                  </a:lnTo>
                  <a:lnTo>
                    <a:pt x="453" y="318"/>
                  </a:lnTo>
                  <a:lnTo>
                    <a:pt x="453" y="590"/>
                  </a:lnTo>
                  <a:lnTo>
                    <a:pt x="0" y="454"/>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26" name="Text Box 76"/>
            <p:cNvSpPr txBox="1">
              <a:spLocks noChangeArrowheads="1"/>
            </p:cNvSpPr>
            <p:nvPr/>
          </p:nvSpPr>
          <p:spPr bwMode="auto">
            <a:xfrm>
              <a:off x="2633" y="4394"/>
              <a:ext cx="391" cy="44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1</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Text Box 75"/>
            <p:cNvSpPr txBox="1">
              <a:spLocks noChangeArrowheads="1"/>
            </p:cNvSpPr>
            <p:nvPr/>
          </p:nvSpPr>
          <p:spPr bwMode="auto">
            <a:xfrm>
              <a:off x="3450" y="4394"/>
              <a:ext cx="391" cy="44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2</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Text Box 74"/>
            <p:cNvSpPr txBox="1">
              <a:spLocks noChangeArrowheads="1"/>
            </p:cNvSpPr>
            <p:nvPr/>
          </p:nvSpPr>
          <p:spPr bwMode="auto">
            <a:xfrm>
              <a:off x="4266" y="4394"/>
              <a:ext cx="391" cy="44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3</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9" name="Group 38"/>
            <p:cNvGrpSpPr>
              <a:grpSpLocks/>
            </p:cNvGrpSpPr>
            <p:nvPr/>
          </p:nvGrpSpPr>
          <p:grpSpPr bwMode="auto">
            <a:xfrm>
              <a:off x="2205" y="2010"/>
              <a:ext cx="5261" cy="3992"/>
              <a:chOff x="1565" y="1162"/>
              <a:chExt cx="2630" cy="1996"/>
            </a:xfrm>
          </p:grpSpPr>
          <p:sp>
            <p:nvSpPr>
              <p:cNvPr id="66" name="Rectangle 73"/>
              <p:cNvSpPr>
                <a:spLocks noChangeArrowheads="1"/>
              </p:cNvSpPr>
              <p:nvPr/>
            </p:nvSpPr>
            <p:spPr bwMode="auto">
              <a:xfrm>
                <a:off x="1565" y="1162"/>
                <a:ext cx="2630" cy="1996"/>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67" name="Rectangle 72"/>
              <p:cNvSpPr>
                <a:spLocks noChangeArrowheads="1"/>
              </p:cNvSpPr>
              <p:nvPr/>
            </p:nvSpPr>
            <p:spPr bwMode="auto">
              <a:xfrm rot="5400000">
                <a:off x="1996" y="970"/>
                <a:ext cx="1768" cy="2380"/>
              </a:xfrm>
              <a:prstGeom prst="rect">
                <a:avLst/>
              </a:prstGeom>
              <a:solidFill>
                <a:srgbClr val="00D600"/>
              </a:solidFill>
              <a:ln w="19050">
                <a:solidFill>
                  <a:srgbClr val="FFFFFF"/>
                </a:solidFill>
                <a:miter lim="800000"/>
                <a:headEnd/>
                <a:tailEnd/>
              </a:ln>
            </p:spPr>
            <p:txBody>
              <a:bodyPr rot="10800000" vert="eaVert"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68" name="Oval 71"/>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69" name="AutoShape 70"/>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70" name="Group 67"/>
              <p:cNvGrpSpPr>
                <a:grpSpLocks/>
              </p:cNvGrpSpPr>
              <p:nvPr/>
            </p:nvGrpSpPr>
            <p:grpSpPr bwMode="auto">
              <a:xfrm>
                <a:off x="2673" y="1953"/>
                <a:ext cx="413" cy="413"/>
                <a:chOff x="2673" y="1953"/>
                <a:chExt cx="413" cy="413"/>
              </a:xfrm>
            </p:grpSpPr>
            <p:sp>
              <p:nvSpPr>
                <p:cNvPr id="99" name="Oval 69"/>
                <p:cNvSpPr>
                  <a:spLocks noChangeArrowheads="1"/>
                </p:cNvSpPr>
                <p:nvPr/>
              </p:nvSpPr>
              <p:spPr bwMode="auto">
                <a:xfrm>
                  <a:off x="2673" y="1953"/>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00" name="Oval 68"/>
                <p:cNvSpPr>
                  <a:spLocks noChangeArrowheads="1"/>
                </p:cNvSpPr>
                <p:nvPr/>
              </p:nvSpPr>
              <p:spPr bwMode="auto">
                <a:xfrm>
                  <a:off x="2868" y="2148"/>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sp>
            <p:nvSpPr>
              <p:cNvPr id="71" name="Line 66"/>
              <p:cNvSpPr>
                <a:spLocks noChangeShapeType="1"/>
              </p:cNvSpPr>
              <p:nvPr/>
            </p:nvSpPr>
            <p:spPr bwMode="auto">
              <a:xfrm>
                <a:off x="2878" y="1279"/>
                <a:ext cx="0" cy="1769"/>
              </a:xfrm>
              <a:prstGeom prst="line">
                <a:avLst/>
              </a:prstGeom>
              <a:no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72" name="Rectangle 65"/>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73" name="Rectangle 64"/>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nvGrpSpPr>
              <p:cNvPr id="74" name="Group 61"/>
              <p:cNvGrpSpPr>
                <a:grpSpLocks/>
              </p:cNvGrpSpPr>
              <p:nvPr/>
            </p:nvGrpSpPr>
            <p:grpSpPr bwMode="auto">
              <a:xfrm>
                <a:off x="1689" y="3017"/>
                <a:ext cx="23" cy="23"/>
                <a:chOff x="1744" y="1484"/>
                <a:chExt cx="2264" cy="2272"/>
              </a:xfrm>
            </p:grpSpPr>
            <p:sp>
              <p:nvSpPr>
                <p:cNvPr id="97" name="Freeform 63"/>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98" name="Freeform 62"/>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75" name="Group 58"/>
              <p:cNvGrpSpPr>
                <a:grpSpLocks/>
              </p:cNvGrpSpPr>
              <p:nvPr/>
            </p:nvGrpSpPr>
            <p:grpSpPr bwMode="auto">
              <a:xfrm rot="-16200000">
                <a:off x="1694" y="1281"/>
                <a:ext cx="23" cy="23"/>
                <a:chOff x="1744" y="1484"/>
                <a:chExt cx="2264" cy="2272"/>
              </a:xfrm>
            </p:grpSpPr>
            <p:sp>
              <p:nvSpPr>
                <p:cNvPr id="95" name="Freeform 60"/>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96" name="Freeform 59"/>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76" name="Group 55"/>
              <p:cNvGrpSpPr>
                <a:grpSpLocks/>
              </p:cNvGrpSpPr>
              <p:nvPr/>
            </p:nvGrpSpPr>
            <p:grpSpPr bwMode="auto">
              <a:xfrm rot="-10800000">
                <a:off x="4043" y="1280"/>
                <a:ext cx="23" cy="23"/>
                <a:chOff x="1744" y="1484"/>
                <a:chExt cx="2264" cy="2272"/>
              </a:xfrm>
            </p:grpSpPr>
            <p:sp>
              <p:nvSpPr>
                <p:cNvPr id="93" name="Freeform 57"/>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94" name="Freeform 56"/>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77" name="Group 52"/>
              <p:cNvGrpSpPr>
                <a:grpSpLocks/>
              </p:cNvGrpSpPr>
              <p:nvPr/>
            </p:nvGrpSpPr>
            <p:grpSpPr bwMode="auto">
              <a:xfrm rot="-5400000">
                <a:off x="4041" y="3015"/>
                <a:ext cx="23" cy="23"/>
                <a:chOff x="1744" y="1484"/>
                <a:chExt cx="2264" cy="2272"/>
              </a:xfrm>
            </p:grpSpPr>
            <p:sp>
              <p:nvSpPr>
                <p:cNvPr id="91" name="Freeform 54"/>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92" name="Freeform 53"/>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sp>
            <p:nvSpPr>
              <p:cNvPr id="78" name="Oval 51"/>
              <p:cNvSpPr>
                <a:spLocks noChangeArrowheads="1"/>
              </p:cNvSpPr>
              <p:nvPr/>
            </p:nvSpPr>
            <p:spPr bwMode="auto">
              <a:xfrm>
                <a:off x="1927" y="2149"/>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nvGrpSpPr>
              <p:cNvPr id="79" name="Group 46"/>
              <p:cNvGrpSpPr>
                <a:grpSpLocks/>
              </p:cNvGrpSpPr>
              <p:nvPr/>
            </p:nvGrpSpPr>
            <p:grpSpPr bwMode="auto">
              <a:xfrm flipH="1">
                <a:off x="3615" y="1702"/>
                <a:ext cx="511" cy="916"/>
                <a:chOff x="1634" y="1702"/>
                <a:chExt cx="511" cy="916"/>
              </a:xfrm>
            </p:grpSpPr>
            <p:sp>
              <p:nvSpPr>
                <p:cNvPr id="87" name="Oval 50"/>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88" name="AutoShape 49"/>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89" name="Rectangle 48"/>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90" name="Rectangle 47"/>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sp>
            <p:nvSpPr>
              <p:cNvPr id="80" name="Oval 45"/>
              <p:cNvSpPr>
                <a:spLocks noChangeArrowheads="1"/>
              </p:cNvSpPr>
              <p:nvPr/>
            </p:nvSpPr>
            <p:spPr bwMode="auto">
              <a:xfrm flipH="1">
                <a:off x="3810" y="2149"/>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81" name="Freeform 44"/>
              <p:cNvSpPr>
                <a:spLocks/>
              </p:cNvSpPr>
              <p:nvPr/>
            </p:nvSpPr>
            <p:spPr bwMode="auto">
              <a:xfrm flipV="1">
                <a:off x="1701" y="2160"/>
                <a:ext cx="363" cy="454"/>
              </a:xfrm>
              <a:custGeom>
                <a:avLst/>
                <a:gdLst>
                  <a:gd name="T0" fmla="*/ 0 w 363"/>
                  <a:gd name="T1" fmla="*/ 0 h 454"/>
                  <a:gd name="T2" fmla="*/ 363 w 363"/>
                  <a:gd name="T3" fmla="*/ 0 h 454"/>
                  <a:gd name="T4" fmla="*/ 363 w 363"/>
                  <a:gd name="T5" fmla="*/ 454 h 454"/>
                  <a:gd name="T6" fmla="*/ 136 w 363"/>
                  <a:gd name="T7" fmla="*/ 454 h 454"/>
                  <a:gd name="T8" fmla="*/ 136 w 363"/>
                  <a:gd name="T9" fmla="*/ 227 h 454"/>
                  <a:gd name="T10" fmla="*/ 0 w 363"/>
                  <a:gd name="T11" fmla="*/ 227 h 454"/>
                  <a:gd name="T12" fmla="*/ 0 w 363"/>
                  <a:gd name="T13" fmla="*/ 0 h 454"/>
                </a:gdLst>
                <a:ahLst/>
                <a:cxnLst>
                  <a:cxn ang="0">
                    <a:pos x="T0" y="T1"/>
                  </a:cxn>
                  <a:cxn ang="0">
                    <a:pos x="T2" y="T3"/>
                  </a:cxn>
                  <a:cxn ang="0">
                    <a:pos x="T4" y="T5"/>
                  </a:cxn>
                  <a:cxn ang="0">
                    <a:pos x="T6" y="T7"/>
                  </a:cxn>
                  <a:cxn ang="0">
                    <a:pos x="T8" y="T9"/>
                  </a:cxn>
                  <a:cxn ang="0">
                    <a:pos x="T10" y="T11"/>
                  </a:cxn>
                  <a:cxn ang="0">
                    <a:pos x="T12" y="T13"/>
                  </a:cxn>
                </a:cxnLst>
                <a:rect l="0" t="0" r="r" b="b"/>
                <a:pathLst>
                  <a:path w="363" h="454">
                    <a:moveTo>
                      <a:pt x="0" y="0"/>
                    </a:moveTo>
                    <a:lnTo>
                      <a:pt x="363" y="0"/>
                    </a:lnTo>
                    <a:lnTo>
                      <a:pt x="363" y="454"/>
                    </a:lnTo>
                    <a:lnTo>
                      <a:pt x="136" y="454"/>
                    </a:lnTo>
                    <a:lnTo>
                      <a:pt x="136" y="227"/>
                    </a:lnTo>
                    <a:lnTo>
                      <a:pt x="0" y="227"/>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82" name="Freeform 43"/>
              <p:cNvSpPr>
                <a:spLocks/>
              </p:cNvSpPr>
              <p:nvPr/>
            </p:nvSpPr>
            <p:spPr bwMode="auto">
              <a:xfrm>
                <a:off x="2290" y="2160"/>
                <a:ext cx="590" cy="862"/>
              </a:xfrm>
              <a:custGeom>
                <a:avLst/>
                <a:gdLst>
                  <a:gd name="T0" fmla="*/ 590 w 590"/>
                  <a:gd name="T1" fmla="*/ 590 h 862"/>
                  <a:gd name="T2" fmla="*/ 227 w 590"/>
                  <a:gd name="T3" fmla="*/ 862 h 862"/>
                  <a:gd name="T4" fmla="*/ 227 w 590"/>
                  <a:gd name="T5" fmla="*/ 318 h 862"/>
                  <a:gd name="T6" fmla="*/ 0 w 590"/>
                  <a:gd name="T7" fmla="*/ 0 h 862"/>
                  <a:gd name="T8" fmla="*/ 590 w 590"/>
                  <a:gd name="T9" fmla="*/ 0 h 862"/>
                  <a:gd name="T10" fmla="*/ 590 w 590"/>
                  <a:gd name="T11" fmla="*/ 590 h 862"/>
                </a:gdLst>
                <a:ahLst/>
                <a:cxnLst>
                  <a:cxn ang="0">
                    <a:pos x="T0" y="T1"/>
                  </a:cxn>
                  <a:cxn ang="0">
                    <a:pos x="T2" y="T3"/>
                  </a:cxn>
                  <a:cxn ang="0">
                    <a:pos x="T4" y="T5"/>
                  </a:cxn>
                  <a:cxn ang="0">
                    <a:pos x="T6" y="T7"/>
                  </a:cxn>
                  <a:cxn ang="0">
                    <a:pos x="T8" y="T9"/>
                  </a:cxn>
                  <a:cxn ang="0">
                    <a:pos x="T10" y="T11"/>
                  </a:cxn>
                </a:cxnLst>
                <a:rect l="0" t="0" r="r" b="b"/>
                <a:pathLst>
                  <a:path w="590" h="862">
                    <a:moveTo>
                      <a:pt x="590" y="590"/>
                    </a:moveTo>
                    <a:lnTo>
                      <a:pt x="227" y="862"/>
                    </a:lnTo>
                    <a:lnTo>
                      <a:pt x="227" y="318"/>
                    </a:lnTo>
                    <a:lnTo>
                      <a:pt x="0" y="0"/>
                    </a:lnTo>
                    <a:lnTo>
                      <a:pt x="590" y="0"/>
                    </a:lnTo>
                    <a:lnTo>
                      <a:pt x="590" y="59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83" name="Freeform 42"/>
              <p:cNvSpPr>
                <a:spLocks/>
              </p:cNvSpPr>
              <p:nvPr/>
            </p:nvSpPr>
            <p:spPr bwMode="auto">
              <a:xfrm>
                <a:off x="2064" y="2160"/>
                <a:ext cx="453" cy="590"/>
              </a:xfrm>
              <a:custGeom>
                <a:avLst/>
                <a:gdLst>
                  <a:gd name="T0" fmla="*/ 0 w 453"/>
                  <a:gd name="T1" fmla="*/ 0 h 590"/>
                  <a:gd name="T2" fmla="*/ 226 w 453"/>
                  <a:gd name="T3" fmla="*/ 0 h 590"/>
                  <a:gd name="T4" fmla="*/ 453 w 453"/>
                  <a:gd name="T5" fmla="*/ 318 h 590"/>
                  <a:gd name="T6" fmla="*/ 453 w 453"/>
                  <a:gd name="T7" fmla="*/ 590 h 590"/>
                  <a:gd name="T8" fmla="*/ 0 w 453"/>
                  <a:gd name="T9" fmla="*/ 454 h 590"/>
                  <a:gd name="T10" fmla="*/ 0 w 453"/>
                  <a:gd name="T11" fmla="*/ 0 h 590"/>
                </a:gdLst>
                <a:ahLst/>
                <a:cxnLst>
                  <a:cxn ang="0">
                    <a:pos x="T0" y="T1"/>
                  </a:cxn>
                  <a:cxn ang="0">
                    <a:pos x="T2" y="T3"/>
                  </a:cxn>
                  <a:cxn ang="0">
                    <a:pos x="T4" y="T5"/>
                  </a:cxn>
                  <a:cxn ang="0">
                    <a:pos x="T6" y="T7"/>
                  </a:cxn>
                  <a:cxn ang="0">
                    <a:pos x="T8" y="T9"/>
                  </a:cxn>
                  <a:cxn ang="0">
                    <a:pos x="T10" y="T11"/>
                  </a:cxn>
                </a:cxnLst>
                <a:rect l="0" t="0" r="r" b="b"/>
                <a:pathLst>
                  <a:path w="453" h="590">
                    <a:moveTo>
                      <a:pt x="0" y="0"/>
                    </a:moveTo>
                    <a:lnTo>
                      <a:pt x="226" y="0"/>
                    </a:lnTo>
                    <a:lnTo>
                      <a:pt x="453" y="318"/>
                    </a:lnTo>
                    <a:lnTo>
                      <a:pt x="453" y="590"/>
                    </a:lnTo>
                    <a:lnTo>
                      <a:pt x="0" y="454"/>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84" name="Text Box 41"/>
              <p:cNvSpPr txBox="1">
                <a:spLocks noChangeArrowheads="1"/>
              </p:cNvSpPr>
              <p:nvPr/>
            </p:nvSpPr>
            <p:spPr bwMode="auto">
              <a:xfrm>
                <a:off x="1779" y="2354"/>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1</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85" name="Text Box 40"/>
              <p:cNvSpPr txBox="1">
                <a:spLocks noChangeArrowheads="1"/>
              </p:cNvSpPr>
              <p:nvPr/>
            </p:nvSpPr>
            <p:spPr bwMode="auto">
              <a:xfrm>
                <a:off x="2187" y="2354"/>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2</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Text Box 39"/>
              <p:cNvSpPr txBox="1">
                <a:spLocks noChangeArrowheads="1"/>
              </p:cNvSpPr>
              <p:nvPr/>
            </p:nvSpPr>
            <p:spPr bwMode="auto">
              <a:xfrm>
                <a:off x="2595" y="2354"/>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3</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0" name="Group 2"/>
            <p:cNvGrpSpPr>
              <a:grpSpLocks/>
            </p:cNvGrpSpPr>
            <p:nvPr/>
          </p:nvGrpSpPr>
          <p:grpSpPr bwMode="auto">
            <a:xfrm>
              <a:off x="2205" y="2010"/>
              <a:ext cx="5261" cy="3992"/>
              <a:chOff x="1565" y="1162"/>
              <a:chExt cx="2630" cy="1996"/>
            </a:xfrm>
          </p:grpSpPr>
          <p:sp>
            <p:nvSpPr>
              <p:cNvPr id="31" name="Rectangle 37"/>
              <p:cNvSpPr>
                <a:spLocks noChangeArrowheads="1"/>
              </p:cNvSpPr>
              <p:nvPr/>
            </p:nvSpPr>
            <p:spPr bwMode="auto">
              <a:xfrm>
                <a:off x="1565" y="1162"/>
                <a:ext cx="2630" cy="1996"/>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32" name="Rectangle 36"/>
              <p:cNvSpPr>
                <a:spLocks noChangeArrowheads="1"/>
              </p:cNvSpPr>
              <p:nvPr/>
            </p:nvSpPr>
            <p:spPr bwMode="auto">
              <a:xfrm rot="5400000">
                <a:off x="1996" y="970"/>
                <a:ext cx="1768" cy="2380"/>
              </a:xfrm>
              <a:prstGeom prst="rect">
                <a:avLst/>
              </a:prstGeom>
              <a:solidFill>
                <a:srgbClr val="00D600"/>
              </a:solidFill>
              <a:ln w="19050">
                <a:solidFill>
                  <a:srgbClr val="FFFFFF"/>
                </a:solidFill>
                <a:miter lim="800000"/>
                <a:headEnd/>
                <a:tailEnd/>
              </a:ln>
            </p:spPr>
            <p:txBody>
              <a:bodyPr rot="10800000" vert="eaVert"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Oval 35"/>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34" name="AutoShape 34"/>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nvGrpSpPr>
              <p:cNvPr id="35" name="Group 31"/>
              <p:cNvGrpSpPr>
                <a:grpSpLocks/>
              </p:cNvGrpSpPr>
              <p:nvPr/>
            </p:nvGrpSpPr>
            <p:grpSpPr bwMode="auto">
              <a:xfrm>
                <a:off x="2673" y="1953"/>
                <a:ext cx="413" cy="413"/>
                <a:chOff x="2673" y="1953"/>
                <a:chExt cx="413" cy="413"/>
              </a:xfrm>
            </p:grpSpPr>
            <p:sp>
              <p:nvSpPr>
                <p:cNvPr id="64" name="Oval 33"/>
                <p:cNvSpPr>
                  <a:spLocks noChangeArrowheads="1"/>
                </p:cNvSpPr>
                <p:nvPr/>
              </p:nvSpPr>
              <p:spPr bwMode="auto">
                <a:xfrm>
                  <a:off x="2673" y="1953"/>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65" name="Oval 32"/>
                <p:cNvSpPr>
                  <a:spLocks noChangeArrowheads="1"/>
                </p:cNvSpPr>
                <p:nvPr/>
              </p:nvSpPr>
              <p:spPr bwMode="auto">
                <a:xfrm>
                  <a:off x="2868" y="2148"/>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sp>
            <p:nvSpPr>
              <p:cNvPr id="36" name="Line 30"/>
              <p:cNvSpPr>
                <a:spLocks noChangeShapeType="1"/>
              </p:cNvSpPr>
              <p:nvPr/>
            </p:nvSpPr>
            <p:spPr bwMode="auto">
              <a:xfrm>
                <a:off x="2878" y="1279"/>
                <a:ext cx="0" cy="1769"/>
              </a:xfrm>
              <a:prstGeom prst="line">
                <a:avLst/>
              </a:prstGeom>
              <a:no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37" name="Rectangle 29"/>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38" name="Rectangle 28"/>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nvGrpSpPr>
              <p:cNvPr id="39" name="Group 25"/>
              <p:cNvGrpSpPr>
                <a:grpSpLocks/>
              </p:cNvGrpSpPr>
              <p:nvPr/>
            </p:nvGrpSpPr>
            <p:grpSpPr bwMode="auto">
              <a:xfrm>
                <a:off x="1689" y="3017"/>
                <a:ext cx="23" cy="23"/>
                <a:chOff x="1744" y="1484"/>
                <a:chExt cx="2264" cy="2272"/>
              </a:xfrm>
            </p:grpSpPr>
            <p:sp>
              <p:nvSpPr>
                <p:cNvPr id="62" name="Freeform 27"/>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63" name="Freeform 26"/>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40" name="Group 22"/>
              <p:cNvGrpSpPr>
                <a:grpSpLocks/>
              </p:cNvGrpSpPr>
              <p:nvPr/>
            </p:nvGrpSpPr>
            <p:grpSpPr bwMode="auto">
              <a:xfrm rot="-16200000">
                <a:off x="1694" y="1281"/>
                <a:ext cx="23" cy="23"/>
                <a:chOff x="1744" y="1484"/>
                <a:chExt cx="2264" cy="2272"/>
              </a:xfrm>
            </p:grpSpPr>
            <p:sp>
              <p:nvSpPr>
                <p:cNvPr id="60" name="Freeform 24"/>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61" name="Freeform 23"/>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41" name="Group 19"/>
              <p:cNvGrpSpPr>
                <a:grpSpLocks/>
              </p:cNvGrpSpPr>
              <p:nvPr/>
            </p:nvGrpSpPr>
            <p:grpSpPr bwMode="auto">
              <a:xfrm rot="-10800000">
                <a:off x="4043" y="1280"/>
                <a:ext cx="23" cy="23"/>
                <a:chOff x="1744" y="1484"/>
                <a:chExt cx="2264" cy="2272"/>
              </a:xfrm>
            </p:grpSpPr>
            <p:sp>
              <p:nvSpPr>
                <p:cNvPr id="58" name="Freeform 21"/>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59" name="Freeform 20"/>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42" name="Group 16"/>
              <p:cNvGrpSpPr>
                <a:grpSpLocks/>
              </p:cNvGrpSpPr>
              <p:nvPr/>
            </p:nvGrpSpPr>
            <p:grpSpPr bwMode="auto">
              <a:xfrm rot="-5400000">
                <a:off x="4041" y="3015"/>
                <a:ext cx="23" cy="23"/>
                <a:chOff x="1744" y="1484"/>
                <a:chExt cx="2264" cy="2272"/>
              </a:xfrm>
            </p:grpSpPr>
            <p:sp>
              <p:nvSpPr>
                <p:cNvPr id="56" name="Freeform 18"/>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57" name="Freeform 17"/>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sp>
            <p:nvSpPr>
              <p:cNvPr id="43" name="Oval 15"/>
              <p:cNvSpPr>
                <a:spLocks noChangeArrowheads="1"/>
              </p:cNvSpPr>
              <p:nvPr/>
            </p:nvSpPr>
            <p:spPr bwMode="auto">
              <a:xfrm>
                <a:off x="1927" y="2149"/>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nvGrpSpPr>
              <p:cNvPr id="44" name="Group 10"/>
              <p:cNvGrpSpPr>
                <a:grpSpLocks/>
              </p:cNvGrpSpPr>
              <p:nvPr/>
            </p:nvGrpSpPr>
            <p:grpSpPr bwMode="auto">
              <a:xfrm flipH="1">
                <a:off x="3615" y="1702"/>
                <a:ext cx="511" cy="916"/>
                <a:chOff x="1634" y="1702"/>
                <a:chExt cx="511" cy="916"/>
              </a:xfrm>
            </p:grpSpPr>
            <p:sp>
              <p:nvSpPr>
                <p:cNvPr id="52" name="Oval 14"/>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53" name="AutoShape 13"/>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54" name="Rectangle 12"/>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55" name="Rectangle 11"/>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sp>
            <p:nvSpPr>
              <p:cNvPr id="45" name="Oval 9"/>
              <p:cNvSpPr>
                <a:spLocks noChangeArrowheads="1"/>
              </p:cNvSpPr>
              <p:nvPr/>
            </p:nvSpPr>
            <p:spPr bwMode="auto">
              <a:xfrm flipH="1">
                <a:off x="3810" y="2149"/>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46" name="Freeform 8"/>
              <p:cNvSpPr>
                <a:spLocks/>
              </p:cNvSpPr>
              <p:nvPr/>
            </p:nvSpPr>
            <p:spPr bwMode="auto">
              <a:xfrm>
                <a:off x="1701" y="2620"/>
                <a:ext cx="363" cy="408"/>
              </a:xfrm>
              <a:custGeom>
                <a:avLst/>
                <a:gdLst>
                  <a:gd name="T0" fmla="*/ 363 w 363"/>
                  <a:gd name="T1" fmla="*/ 0 h 408"/>
                  <a:gd name="T2" fmla="*/ 363 w 363"/>
                  <a:gd name="T3" fmla="*/ 181 h 408"/>
                  <a:gd name="T4" fmla="*/ 0 w 363"/>
                  <a:gd name="T5" fmla="*/ 408 h 408"/>
                  <a:gd name="T6" fmla="*/ 0 w 363"/>
                  <a:gd name="T7" fmla="*/ 0 h 408"/>
                  <a:gd name="T8" fmla="*/ 363 w 363"/>
                  <a:gd name="T9" fmla="*/ 0 h 408"/>
                </a:gdLst>
                <a:ahLst/>
                <a:cxnLst>
                  <a:cxn ang="0">
                    <a:pos x="T0" y="T1"/>
                  </a:cxn>
                  <a:cxn ang="0">
                    <a:pos x="T2" y="T3"/>
                  </a:cxn>
                  <a:cxn ang="0">
                    <a:pos x="T4" y="T5"/>
                  </a:cxn>
                  <a:cxn ang="0">
                    <a:pos x="T6" y="T7"/>
                  </a:cxn>
                  <a:cxn ang="0">
                    <a:pos x="T8" y="T9"/>
                  </a:cxn>
                </a:cxnLst>
                <a:rect l="0" t="0" r="r" b="b"/>
                <a:pathLst>
                  <a:path w="363" h="408">
                    <a:moveTo>
                      <a:pt x="363" y="0"/>
                    </a:moveTo>
                    <a:lnTo>
                      <a:pt x="363" y="181"/>
                    </a:lnTo>
                    <a:lnTo>
                      <a:pt x="0" y="408"/>
                    </a:lnTo>
                    <a:lnTo>
                      <a:pt x="0" y="0"/>
                    </a:lnTo>
                    <a:lnTo>
                      <a:pt x="363" y="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47" name="Freeform 7"/>
              <p:cNvSpPr>
                <a:spLocks/>
              </p:cNvSpPr>
              <p:nvPr/>
            </p:nvSpPr>
            <p:spPr bwMode="auto">
              <a:xfrm>
                <a:off x="2517" y="2750"/>
                <a:ext cx="953" cy="272"/>
              </a:xfrm>
              <a:custGeom>
                <a:avLst/>
                <a:gdLst>
                  <a:gd name="T0" fmla="*/ 0 w 953"/>
                  <a:gd name="T1" fmla="*/ 272 h 272"/>
                  <a:gd name="T2" fmla="*/ 953 w 953"/>
                  <a:gd name="T3" fmla="*/ 272 h 272"/>
                  <a:gd name="T4" fmla="*/ 953 w 953"/>
                  <a:gd name="T5" fmla="*/ 0 h 272"/>
                  <a:gd name="T6" fmla="*/ 363 w 953"/>
                  <a:gd name="T7" fmla="*/ 0 h 272"/>
                  <a:gd name="T8" fmla="*/ 0 w 953"/>
                  <a:gd name="T9" fmla="*/ 272 h 272"/>
                </a:gdLst>
                <a:ahLst/>
                <a:cxnLst>
                  <a:cxn ang="0">
                    <a:pos x="T0" y="T1"/>
                  </a:cxn>
                  <a:cxn ang="0">
                    <a:pos x="T2" y="T3"/>
                  </a:cxn>
                  <a:cxn ang="0">
                    <a:pos x="T4" y="T5"/>
                  </a:cxn>
                  <a:cxn ang="0">
                    <a:pos x="T6" y="T7"/>
                  </a:cxn>
                  <a:cxn ang="0">
                    <a:pos x="T8" y="T9"/>
                  </a:cxn>
                </a:cxnLst>
                <a:rect l="0" t="0" r="r" b="b"/>
                <a:pathLst>
                  <a:path w="953" h="272">
                    <a:moveTo>
                      <a:pt x="0" y="272"/>
                    </a:moveTo>
                    <a:lnTo>
                      <a:pt x="953" y="272"/>
                    </a:lnTo>
                    <a:lnTo>
                      <a:pt x="953" y="0"/>
                    </a:lnTo>
                    <a:lnTo>
                      <a:pt x="363" y="0"/>
                    </a:lnTo>
                    <a:lnTo>
                      <a:pt x="0" y="272"/>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48" name="Freeform 6"/>
              <p:cNvSpPr>
                <a:spLocks/>
              </p:cNvSpPr>
              <p:nvPr/>
            </p:nvSpPr>
            <p:spPr bwMode="auto">
              <a:xfrm>
                <a:off x="1701" y="2614"/>
                <a:ext cx="1179" cy="408"/>
              </a:xfrm>
              <a:custGeom>
                <a:avLst/>
                <a:gdLst>
                  <a:gd name="T0" fmla="*/ 0 w 1179"/>
                  <a:gd name="T1" fmla="*/ 408 h 408"/>
                  <a:gd name="T2" fmla="*/ 363 w 1179"/>
                  <a:gd name="T3" fmla="*/ 181 h 408"/>
                  <a:gd name="T4" fmla="*/ 363 w 1179"/>
                  <a:gd name="T5" fmla="*/ 0 h 408"/>
                  <a:gd name="T6" fmla="*/ 1179 w 1179"/>
                  <a:gd name="T7" fmla="*/ 136 h 408"/>
                  <a:gd name="T8" fmla="*/ 816 w 1179"/>
                  <a:gd name="T9" fmla="*/ 408 h 408"/>
                  <a:gd name="T10" fmla="*/ 45 w 1179"/>
                  <a:gd name="T11" fmla="*/ 408 h 408"/>
                  <a:gd name="T12" fmla="*/ 0 w 1179"/>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1179" h="408">
                    <a:moveTo>
                      <a:pt x="0" y="408"/>
                    </a:moveTo>
                    <a:lnTo>
                      <a:pt x="363" y="181"/>
                    </a:lnTo>
                    <a:lnTo>
                      <a:pt x="363" y="0"/>
                    </a:lnTo>
                    <a:lnTo>
                      <a:pt x="1179" y="136"/>
                    </a:lnTo>
                    <a:lnTo>
                      <a:pt x="816" y="408"/>
                    </a:lnTo>
                    <a:lnTo>
                      <a:pt x="45" y="408"/>
                    </a:lnTo>
                    <a:lnTo>
                      <a:pt x="0" y="408"/>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49" name="Text Box 5"/>
              <p:cNvSpPr txBox="1">
                <a:spLocks noChangeArrowheads="1"/>
              </p:cNvSpPr>
              <p:nvPr/>
            </p:nvSpPr>
            <p:spPr bwMode="auto">
              <a:xfrm>
                <a:off x="1733" y="2626"/>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1</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Text Box 4"/>
              <p:cNvSpPr txBox="1">
                <a:spLocks noChangeArrowheads="1"/>
              </p:cNvSpPr>
              <p:nvPr/>
            </p:nvSpPr>
            <p:spPr bwMode="auto">
              <a:xfrm>
                <a:off x="2142" y="2717"/>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2</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Text Box 3"/>
              <p:cNvSpPr txBox="1">
                <a:spLocks noChangeArrowheads="1"/>
              </p:cNvSpPr>
              <p:nvPr/>
            </p:nvSpPr>
            <p:spPr bwMode="auto">
              <a:xfrm>
                <a:off x="2958" y="2762"/>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3</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15" name="Rectangle 125"/>
          <p:cNvSpPr>
            <a:spLocks noChangeArrowheads="1"/>
          </p:cNvSpPr>
          <p:nvPr/>
        </p:nvSpPr>
        <p:spPr bwMode="auto">
          <a:xfrm>
            <a:off x="1378426" y="3625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116" name="TextBox 115"/>
          <p:cNvSpPr txBox="1"/>
          <p:nvPr/>
        </p:nvSpPr>
        <p:spPr>
          <a:xfrm>
            <a:off x="204705" y="573207"/>
            <a:ext cx="10044760" cy="646331"/>
          </a:xfrm>
          <a:prstGeom prst="rect">
            <a:avLst/>
          </a:prstGeom>
          <a:noFill/>
        </p:spPr>
        <p:txBody>
          <a:bodyPr wrap="square" rtlCol="0">
            <a:spAutoFit/>
          </a:bodyPr>
          <a:lstStyle/>
          <a:p>
            <a:r>
              <a:rPr lang="sv-SE" sz="3600" b="1" dirty="0" smtClean="0">
                <a:latin typeface="Arial" panose="020B0604020202020204" pitchFamily="34" charset="0"/>
                <a:cs typeface="Arial" panose="020B0604020202020204" pitchFamily="34" charset="0"/>
              </a:rPr>
              <a:t>Ytterback: Offensiv/defensiv</a:t>
            </a:r>
            <a:endParaRPr lang="sv-SE"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2903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8815" y="274320"/>
            <a:ext cx="4715692" cy="6439989"/>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Rectangle 14"/>
          <p:cNvSpPr/>
          <p:nvPr/>
        </p:nvSpPr>
        <p:spPr>
          <a:xfrm>
            <a:off x="1121392" y="2195979"/>
            <a:ext cx="3207224" cy="2590785"/>
          </a:xfrm>
          <a:prstGeom prst="rect">
            <a:avLst/>
          </a:prstGeom>
          <a:pattFill prst="ltUpDiag">
            <a:fgClr>
              <a:schemeClr val="accent3"/>
            </a:fgClr>
            <a:bgClr>
              <a:schemeClr val="bg1"/>
            </a:bgClr>
          </a:patt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dirty="0">
              <a:latin typeface="Arial" panose="020B0604020202020204" pitchFamily="34" charset="0"/>
              <a:cs typeface="Arial" panose="020B0604020202020204" pitchFamily="34" charset="0"/>
            </a:endParaRPr>
          </a:p>
        </p:txBody>
      </p:sp>
      <p:sp>
        <p:nvSpPr>
          <p:cNvPr id="7" name="Oval 6"/>
          <p:cNvSpPr/>
          <p:nvPr/>
        </p:nvSpPr>
        <p:spPr>
          <a:xfrm>
            <a:off x="1894108" y="2730137"/>
            <a:ext cx="1685109" cy="1567543"/>
          </a:xfrm>
          <a:prstGeom prst="ellipse">
            <a:avLst/>
          </a:prstGeom>
          <a:pattFill prst="ltUpDiag">
            <a:fgClr>
              <a:schemeClr val="accent3"/>
            </a:fgClr>
            <a:bgClr>
              <a:schemeClr val="bg1"/>
            </a:bgClr>
          </a:patt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latin typeface="Arial" panose="020B0604020202020204" pitchFamily="34" charset="0"/>
              <a:cs typeface="Arial" panose="020B0604020202020204" pitchFamily="34" charset="0"/>
            </a:endParaRPr>
          </a:p>
        </p:txBody>
      </p:sp>
      <p:cxnSp>
        <p:nvCxnSpPr>
          <p:cNvPr id="6" name="Straight Connector 5"/>
          <p:cNvCxnSpPr>
            <a:stCxn id="4" idx="1"/>
            <a:endCxn id="4" idx="3"/>
          </p:cNvCxnSpPr>
          <p:nvPr/>
        </p:nvCxnSpPr>
        <p:spPr>
          <a:xfrm>
            <a:off x="378815" y="3494315"/>
            <a:ext cx="47156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902815" y="5185954"/>
            <a:ext cx="1685109" cy="1171305"/>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ctangle 7"/>
          <p:cNvSpPr/>
          <p:nvPr/>
        </p:nvSpPr>
        <p:spPr>
          <a:xfrm>
            <a:off x="1384654" y="5512526"/>
            <a:ext cx="2730137" cy="1201783"/>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ctangle 10"/>
          <p:cNvSpPr/>
          <p:nvPr/>
        </p:nvSpPr>
        <p:spPr>
          <a:xfrm>
            <a:off x="2111824" y="6296295"/>
            <a:ext cx="1362893" cy="41365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Oval 11"/>
          <p:cNvSpPr/>
          <p:nvPr/>
        </p:nvSpPr>
        <p:spPr>
          <a:xfrm>
            <a:off x="1885396" y="661848"/>
            <a:ext cx="1685109" cy="1171305"/>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ctangle 8"/>
          <p:cNvSpPr/>
          <p:nvPr/>
        </p:nvSpPr>
        <p:spPr>
          <a:xfrm>
            <a:off x="1380298" y="283012"/>
            <a:ext cx="2730137" cy="1201783"/>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ctangle 12"/>
          <p:cNvSpPr/>
          <p:nvPr/>
        </p:nvSpPr>
        <p:spPr>
          <a:xfrm>
            <a:off x="2120531" y="283009"/>
            <a:ext cx="1362893" cy="41365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ctangle 13"/>
          <p:cNvSpPr/>
          <p:nvPr/>
        </p:nvSpPr>
        <p:spPr>
          <a:xfrm>
            <a:off x="6383390" y="269964"/>
            <a:ext cx="4715692" cy="64399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1400" b="1" dirty="0" smtClean="0">
                <a:solidFill>
                  <a:schemeClr val="tx1"/>
                </a:solidFill>
                <a:latin typeface="Arial" panose="020B0604020202020204" pitchFamily="34" charset="0"/>
                <a:cs typeface="Arial" panose="020B0604020202020204" pitchFamily="34" charset="0"/>
              </a:rPr>
              <a:t>Innermittfält (Balansspelare)</a:t>
            </a:r>
          </a:p>
          <a:p>
            <a:r>
              <a:rPr lang="sv-SE" sz="1400" dirty="0" smtClean="0">
                <a:solidFill>
                  <a:schemeClr val="tx1"/>
                </a:solidFill>
                <a:latin typeface="Arial" panose="020B0604020202020204" pitchFamily="34" charset="0"/>
                <a:cs typeface="Arial" panose="020B0604020202020204" pitchFamily="34" charset="0"/>
              </a:rPr>
              <a:t>Balansspelarna (</a:t>
            </a:r>
            <a:r>
              <a:rPr lang="sv-SE" sz="1400" dirty="0" err="1" smtClean="0">
                <a:solidFill>
                  <a:schemeClr val="tx1"/>
                </a:solidFill>
                <a:latin typeface="Arial" panose="020B0604020202020204" pitchFamily="34" charset="0"/>
                <a:cs typeface="Arial" panose="020B0604020202020204" pitchFamily="34" charset="0"/>
              </a:rPr>
              <a:t>innermitt</a:t>
            </a:r>
            <a:r>
              <a:rPr lang="sv-SE" sz="1400" dirty="0" smtClean="0">
                <a:solidFill>
                  <a:schemeClr val="tx1"/>
                </a:solidFill>
                <a:latin typeface="Arial" panose="020B0604020202020204" pitchFamily="34" charset="0"/>
                <a:cs typeface="Arial" panose="020B0604020202020204" pitchFamily="34" charset="0"/>
              </a:rPr>
              <a:t>) </a:t>
            </a:r>
            <a:r>
              <a:rPr lang="sv-SE" sz="1400" dirty="0">
                <a:solidFill>
                  <a:schemeClr val="tx1"/>
                </a:solidFill>
                <a:latin typeface="Arial" panose="020B0604020202020204" pitchFamily="34" charset="0"/>
                <a:cs typeface="Arial" panose="020B0604020202020204" pitchFamily="34" charset="0"/>
              </a:rPr>
              <a:t>är planens </a:t>
            </a:r>
            <a:r>
              <a:rPr lang="sv-SE" sz="1400" dirty="0" smtClean="0">
                <a:solidFill>
                  <a:schemeClr val="tx1"/>
                </a:solidFill>
                <a:latin typeface="Arial" panose="020B0604020202020204" pitchFamily="34" charset="0"/>
                <a:cs typeface="Arial" panose="020B0604020202020204" pitchFamily="34" charset="0"/>
              </a:rPr>
              <a:t>strateger, </a:t>
            </a:r>
            <a:r>
              <a:rPr lang="sv-SE" sz="1400" dirty="0">
                <a:solidFill>
                  <a:schemeClr val="tx1"/>
                </a:solidFill>
                <a:latin typeface="Arial" panose="020B0604020202020204" pitchFamily="34" charset="0"/>
                <a:cs typeface="Arial" panose="020B0604020202020204" pitchFamily="34" charset="0"/>
              </a:rPr>
              <a:t>offensivt såväl som defensivt. Offensivt är det i uppspelen som </a:t>
            </a:r>
            <a:r>
              <a:rPr lang="sv-SE" sz="1400" dirty="0" smtClean="0">
                <a:solidFill>
                  <a:schemeClr val="tx1"/>
                </a:solidFill>
                <a:latin typeface="Arial" panose="020B0604020202020204" pitchFamily="34" charset="0"/>
                <a:cs typeface="Arial" panose="020B0604020202020204" pitchFamily="34" charset="0"/>
              </a:rPr>
              <a:t>Balansspelarna </a:t>
            </a:r>
            <a:r>
              <a:rPr lang="sv-SE" sz="1400" dirty="0">
                <a:solidFill>
                  <a:schemeClr val="tx1"/>
                </a:solidFill>
                <a:latin typeface="Arial" panose="020B0604020202020204" pitchFamily="34" charset="0"/>
                <a:cs typeface="Arial" panose="020B0604020202020204" pitchFamily="34" charset="0"/>
              </a:rPr>
              <a:t>har störst ansvar för strategin. Närmare straffområdet fungerar </a:t>
            </a:r>
            <a:r>
              <a:rPr lang="sv-SE" sz="1400" dirty="0" smtClean="0">
                <a:solidFill>
                  <a:schemeClr val="tx1"/>
                </a:solidFill>
                <a:latin typeface="Arial" panose="020B0604020202020204" pitchFamily="34" charset="0"/>
                <a:cs typeface="Arial" panose="020B0604020202020204" pitchFamily="34" charset="0"/>
              </a:rPr>
              <a:t>Balansspelarna </a:t>
            </a:r>
            <a:r>
              <a:rPr lang="sv-SE" sz="1400" dirty="0">
                <a:solidFill>
                  <a:schemeClr val="tx1"/>
                </a:solidFill>
                <a:latin typeface="Arial" panose="020B0604020202020204" pitchFamily="34" charset="0"/>
                <a:cs typeface="Arial" panose="020B0604020202020204" pitchFamily="34" charset="0"/>
              </a:rPr>
              <a:t>mer som back-</a:t>
            </a:r>
            <a:r>
              <a:rPr lang="sv-SE" sz="1400" dirty="0" err="1">
                <a:solidFill>
                  <a:schemeClr val="tx1"/>
                </a:solidFill>
                <a:latin typeface="Arial" panose="020B0604020202020204" pitchFamily="34" charset="0"/>
                <a:cs typeface="Arial" panose="020B0604020202020204" pitchFamily="34" charset="0"/>
              </a:rPr>
              <a:t>up</a:t>
            </a:r>
            <a:r>
              <a:rPr lang="sv-SE" sz="1400" dirty="0">
                <a:solidFill>
                  <a:schemeClr val="tx1"/>
                </a:solidFill>
                <a:latin typeface="Arial" panose="020B0604020202020204" pitchFamily="34" charset="0"/>
                <a:cs typeface="Arial" panose="020B0604020202020204" pitchFamily="34" charset="0"/>
              </a:rPr>
              <a:t> till forwards och yttermittfältare. Defensivt ligger det största ansvaret på mittplan, att försvåra motståndarnas uppspel och erövra boll. Närmare eget straffområde tar </a:t>
            </a:r>
            <a:r>
              <a:rPr lang="sv-SE" sz="1400" dirty="0" smtClean="0">
                <a:solidFill>
                  <a:schemeClr val="tx1"/>
                </a:solidFill>
                <a:latin typeface="Arial" panose="020B0604020202020204" pitchFamily="34" charset="0"/>
                <a:cs typeface="Arial" panose="020B0604020202020204" pitchFamily="34" charset="0"/>
              </a:rPr>
              <a:t>inner(mitt)backarna </a:t>
            </a:r>
            <a:r>
              <a:rPr lang="sv-SE" sz="1400" dirty="0">
                <a:solidFill>
                  <a:schemeClr val="tx1"/>
                </a:solidFill>
                <a:latin typeface="Arial" panose="020B0604020202020204" pitchFamily="34" charset="0"/>
                <a:cs typeface="Arial" panose="020B0604020202020204" pitchFamily="34" charset="0"/>
              </a:rPr>
              <a:t>över dirigeringen av försvarsarbetet</a:t>
            </a:r>
            <a:r>
              <a:rPr lang="sv-SE" sz="1400" dirty="0" smtClean="0">
                <a:solidFill>
                  <a:schemeClr val="tx1"/>
                </a:solidFill>
                <a:latin typeface="Arial" panose="020B0604020202020204" pitchFamily="34" charset="0"/>
                <a:cs typeface="Arial" panose="020B0604020202020204" pitchFamily="34" charset="0"/>
              </a:rPr>
              <a:t>.</a:t>
            </a:r>
          </a:p>
          <a:p>
            <a:endParaRPr lang="sv-SE" sz="1400" dirty="0">
              <a:solidFill>
                <a:schemeClr val="tx1"/>
              </a:solidFill>
              <a:latin typeface="Arial" panose="020B0604020202020204" pitchFamily="34" charset="0"/>
              <a:cs typeface="Arial" panose="020B0604020202020204" pitchFamily="34" charset="0"/>
            </a:endParaRPr>
          </a:p>
          <a:p>
            <a:r>
              <a:rPr lang="sv-SE" sz="1400" b="1" dirty="0" smtClean="0">
                <a:solidFill>
                  <a:schemeClr val="tx1"/>
                </a:solidFill>
                <a:latin typeface="Arial" panose="020B0604020202020204" pitchFamily="34" charset="0"/>
                <a:cs typeface="Arial" panose="020B0604020202020204" pitchFamily="34" charset="0"/>
              </a:rPr>
              <a:t>Viktiga enskilda egenskaper</a:t>
            </a: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Väl utvecklad </a:t>
            </a:r>
            <a:r>
              <a:rPr lang="sv-SE" sz="1400" dirty="0" smtClean="0">
                <a:solidFill>
                  <a:schemeClr val="tx1"/>
                </a:solidFill>
                <a:latin typeface="Arial" panose="020B0604020202020204" pitchFamily="34" charset="0"/>
                <a:cs typeface="Arial" panose="020B0604020202020204" pitchFamily="34" charset="0"/>
              </a:rPr>
              <a:t>speluppfattning;</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Passningar;</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Styrka;</a:t>
            </a:r>
            <a:endParaRPr lang="sv-SE" sz="14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Snabbhet;</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Presspel;</a:t>
            </a:r>
            <a:endParaRPr lang="sv-SE" sz="140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sz="1400" dirty="0" smtClean="0">
                <a:solidFill>
                  <a:schemeClr val="tx1"/>
                </a:solidFill>
                <a:latin typeface="Arial" panose="020B0604020202020204" pitchFamily="34" charset="0"/>
                <a:cs typeface="Arial" panose="020B0604020202020204" pitchFamily="34" charset="0"/>
              </a:rPr>
              <a:t>Markeringsspel.</a:t>
            </a:r>
            <a:endParaRPr lang="sv-SE" sz="1400" dirty="0">
              <a:solidFill>
                <a:schemeClr val="tx1"/>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7667" y="4922994"/>
            <a:ext cx="1488483" cy="148848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2793" y="4922994"/>
            <a:ext cx="1519809" cy="1519809"/>
          </a:xfrm>
          <a:prstGeom prst="rect">
            <a:avLst/>
          </a:prstGeom>
        </p:spPr>
      </p:pic>
      <p:pic>
        <p:nvPicPr>
          <p:cNvPr id="5" name="Picture 4"/>
          <p:cNvPicPr>
            <a:picLocks noChangeAspect="1"/>
          </p:cNvPicPr>
          <p:nvPr/>
        </p:nvPicPr>
        <p:blipFill>
          <a:blip r:embed="rId4"/>
          <a:stretch>
            <a:fillRect/>
          </a:stretch>
        </p:blipFill>
        <p:spPr>
          <a:xfrm>
            <a:off x="8035689" y="4718274"/>
            <a:ext cx="1266621" cy="1708466"/>
          </a:xfrm>
          <a:prstGeom prst="rect">
            <a:avLst/>
          </a:prstGeom>
        </p:spPr>
      </p:pic>
      <p:sp>
        <p:nvSpPr>
          <p:cNvPr id="16" name="TextBox 15"/>
          <p:cNvSpPr txBox="1"/>
          <p:nvPr/>
        </p:nvSpPr>
        <p:spPr>
          <a:xfrm>
            <a:off x="6863817" y="6454076"/>
            <a:ext cx="709683" cy="246221"/>
          </a:xfrm>
          <a:prstGeom prst="rect">
            <a:avLst/>
          </a:prstGeom>
          <a:noFill/>
        </p:spPr>
        <p:txBody>
          <a:bodyPr wrap="square" rtlCol="0">
            <a:spAutoFit/>
          </a:bodyPr>
          <a:lstStyle/>
          <a:p>
            <a:pPr algn="ctr"/>
            <a:r>
              <a:rPr lang="sv-SE" sz="1000" dirty="0" smtClean="0">
                <a:latin typeface="Arial" panose="020B0604020202020204" pitchFamily="34" charset="0"/>
                <a:cs typeface="Arial" panose="020B0604020202020204" pitchFamily="34" charset="0"/>
              </a:rPr>
              <a:t>Cicci</a:t>
            </a:r>
            <a:endParaRPr lang="sv-SE" sz="1000" dirty="0">
              <a:latin typeface="Arial" panose="020B0604020202020204" pitchFamily="34" charset="0"/>
              <a:cs typeface="Arial" panose="020B0604020202020204" pitchFamily="34" charset="0"/>
            </a:endParaRPr>
          </a:p>
        </p:txBody>
      </p:sp>
      <p:sp>
        <p:nvSpPr>
          <p:cNvPr id="17" name="TextBox 16"/>
          <p:cNvSpPr txBox="1"/>
          <p:nvPr/>
        </p:nvSpPr>
        <p:spPr>
          <a:xfrm>
            <a:off x="8340055" y="6456348"/>
            <a:ext cx="709683" cy="246221"/>
          </a:xfrm>
          <a:prstGeom prst="rect">
            <a:avLst/>
          </a:prstGeom>
          <a:noFill/>
        </p:spPr>
        <p:txBody>
          <a:bodyPr wrap="square" rtlCol="0">
            <a:spAutoFit/>
          </a:bodyPr>
          <a:lstStyle/>
          <a:p>
            <a:pPr algn="ctr"/>
            <a:r>
              <a:rPr lang="sv-SE" sz="1000" dirty="0" smtClean="0">
                <a:latin typeface="Arial" panose="020B0604020202020204" pitchFamily="34" charset="0"/>
                <a:cs typeface="Arial" panose="020B0604020202020204" pitchFamily="34" charset="0"/>
              </a:rPr>
              <a:t>Ella</a:t>
            </a:r>
            <a:endParaRPr lang="sv-SE" sz="1000" dirty="0">
              <a:latin typeface="Arial" panose="020B0604020202020204" pitchFamily="34" charset="0"/>
              <a:cs typeface="Arial" panose="020B0604020202020204" pitchFamily="34" charset="0"/>
            </a:endParaRPr>
          </a:p>
        </p:txBody>
      </p:sp>
      <p:sp>
        <p:nvSpPr>
          <p:cNvPr id="18" name="TextBox 17"/>
          <p:cNvSpPr txBox="1"/>
          <p:nvPr/>
        </p:nvSpPr>
        <p:spPr>
          <a:xfrm>
            <a:off x="9882251" y="6456348"/>
            <a:ext cx="709683" cy="246221"/>
          </a:xfrm>
          <a:prstGeom prst="rect">
            <a:avLst/>
          </a:prstGeom>
          <a:noFill/>
        </p:spPr>
        <p:txBody>
          <a:bodyPr wrap="square" rtlCol="0">
            <a:spAutoFit/>
          </a:bodyPr>
          <a:lstStyle/>
          <a:p>
            <a:pPr algn="ctr"/>
            <a:r>
              <a:rPr lang="sv-SE" sz="1000" dirty="0" smtClean="0">
                <a:latin typeface="Arial" panose="020B0604020202020204" pitchFamily="34" charset="0"/>
                <a:cs typeface="Arial" panose="020B0604020202020204" pitchFamily="34" charset="0"/>
              </a:rPr>
              <a:t>Lollo</a:t>
            </a:r>
            <a:endParaRPr lang="sv-SE" sz="1000" dirty="0">
              <a:latin typeface="Arial" panose="020B0604020202020204" pitchFamily="34" charset="0"/>
              <a:cs typeface="Arial" panose="020B0604020202020204" pitchFamily="34" charset="0"/>
            </a:endParaRPr>
          </a:p>
        </p:txBody>
      </p:sp>
      <p:sp>
        <p:nvSpPr>
          <p:cNvPr id="19" name="TextBox 18"/>
          <p:cNvSpPr txBox="1"/>
          <p:nvPr/>
        </p:nvSpPr>
        <p:spPr>
          <a:xfrm>
            <a:off x="6359858" y="4420141"/>
            <a:ext cx="4821112" cy="338554"/>
          </a:xfrm>
          <a:prstGeom prst="rect">
            <a:avLst/>
          </a:prstGeom>
          <a:noFill/>
        </p:spPr>
        <p:txBody>
          <a:bodyPr wrap="square" rtlCol="0">
            <a:spAutoFit/>
          </a:bodyPr>
          <a:lstStyle/>
          <a:p>
            <a:pPr algn="ctr"/>
            <a:r>
              <a:rPr lang="sv-SE" sz="1600" b="1" dirty="0" smtClean="0">
                <a:latin typeface="Arial" panose="020B0604020202020204" pitchFamily="34" charset="0"/>
                <a:cs typeface="Arial" panose="020B0604020202020204" pitchFamily="34" charset="0"/>
              </a:rPr>
              <a:t>Typiska innermittfältare i Mossens Damjuniorer</a:t>
            </a:r>
            <a:endParaRPr lang="sv-SE" sz="1600" b="1" dirty="0">
              <a:latin typeface="Arial" panose="020B0604020202020204" pitchFamily="34" charset="0"/>
              <a:cs typeface="Arial" panose="020B0604020202020204" pitchFamily="34" charset="0"/>
            </a:endParaRPr>
          </a:p>
        </p:txBody>
      </p:sp>
      <p:sp>
        <p:nvSpPr>
          <p:cNvPr id="20" name="TextBox 19"/>
          <p:cNvSpPr txBox="1"/>
          <p:nvPr/>
        </p:nvSpPr>
        <p:spPr>
          <a:xfrm rot="20368776">
            <a:off x="1146408" y="3301389"/>
            <a:ext cx="3138985" cy="461665"/>
          </a:xfrm>
          <a:prstGeom prst="rect">
            <a:avLst/>
          </a:prstGeom>
          <a:noFill/>
        </p:spPr>
        <p:txBody>
          <a:bodyPr wrap="square" rtlCol="0">
            <a:spAutoFit/>
          </a:bodyPr>
          <a:lstStyle/>
          <a:p>
            <a:pPr algn="ctr"/>
            <a:r>
              <a:rPr lang="sv-SE" sz="2400" b="1" dirty="0" smtClean="0"/>
              <a:t>PRIMÄR ARBETSYTA</a:t>
            </a:r>
            <a:endParaRPr lang="sv-SE" sz="2400" b="1" dirty="0"/>
          </a:p>
        </p:txBody>
      </p:sp>
      <p:sp>
        <p:nvSpPr>
          <p:cNvPr id="21" name="Up Arrow 20"/>
          <p:cNvSpPr/>
          <p:nvPr/>
        </p:nvSpPr>
        <p:spPr>
          <a:xfrm>
            <a:off x="5404513" y="283009"/>
            <a:ext cx="368490" cy="6426944"/>
          </a:xfrm>
          <a:prstGeom prs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52314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4447607" y="3244334"/>
            <a:ext cx="248786" cy="369332"/>
          </a:xfrm>
          <a:prstGeom prst="rect">
            <a:avLst/>
          </a:prstGeom>
        </p:spPr>
        <p:txBody>
          <a:bodyPr wrap="none">
            <a:spAutoFit/>
          </a:bodyPr>
          <a:lstStyle/>
          <a:p>
            <a:r>
              <a:rPr lang="sv-SE" dirty="0"/>
              <a:t> </a:t>
            </a:r>
          </a:p>
        </p:txBody>
      </p:sp>
      <p:sp>
        <p:nvSpPr>
          <p:cNvPr id="5" name="textruta 6"/>
          <p:cNvSpPr txBox="1"/>
          <p:nvPr/>
        </p:nvSpPr>
        <p:spPr>
          <a:xfrm>
            <a:off x="4507177" y="1352550"/>
            <a:ext cx="7612038" cy="3539430"/>
          </a:xfrm>
          <a:prstGeom prst="rect">
            <a:avLst/>
          </a:prstGeom>
          <a:noFill/>
        </p:spPr>
        <p:txBody>
          <a:bodyPr wrap="square" rtlCol="0">
            <a:spAutoFit/>
          </a:bodyPr>
          <a:lstStyle/>
          <a:p>
            <a:r>
              <a:rPr lang="sv-SE" sz="1400" b="1" dirty="0">
                <a:latin typeface="Arial" panose="020B0604020202020204" pitchFamily="34" charset="0"/>
                <a:cs typeface="Arial" panose="020B0604020202020204" pitchFamily="34" charset="0"/>
              </a:rPr>
              <a:t>Offensiv/defensiv</a:t>
            </a:r>
            <a:endParaRPr lang="sv-SE" sz="1400" dirty="0">
              <a:latin typeface="Arial" panose="020B0604020202020204" pitchFamily="34" charset="0"/>
              <a:cs typeface="Arial" panose="020B0604020202020204" pitchFamily="34" charset="0"/>
            </a:endParaRPr>
          </a:p>
          <a:p>
            <a:r>
              <a:rPr lang="sv-SE" sz="1400" dirty="0" smtClean="0">
                <a:latin typeface="Arial" panose="020B0604020202020204" pitchFamily="34" charset="0"/>
                <a:cs typeface="Arial" panose="020B0604020202020204" pitchFamily="34" charset="0"/>
              </a:rPr>
              <a:t>(1) I </a:t>
            </a:r>
            <a:r>
              <a:rPr lang="sv-SE" sz="1400" dirty="0">
                <a:latin typeface="Arial" panose="020B0604020202020204" pitchFamily="34" charset="0"/>
                <a:cs typeface="Arial" panose="020B0604020202020204" pitchFamily="34" charset="0"/>
              </a:rPr>
              <a:t>det djupa försvarsarbetet är huvuduppgiften markering och positionsspel samt understöd till stötande yttermittfältare. </a:t>
            </a:r>
            <a:endParaRPr lang="sv-SE" sz="1400" dirty="0" smtClean="0">
              <a:latin typeface="Arial" panose="020B0604020202020204" pitchFamily="34" charset="0"/>
              <a:cs typeface="Arial" panose="020B0604020202020204" pitchFamily="34" charset="0"/>
            </a:endParaRPr>
          </a:p>
          <a:p>
            <a:endParaRPr lang="sv-SE" sz="1400" dirty="0">
              <a:latin typeface="Arial" panose="020B0604020202020204" pitchFamily="34" charset="0"/>
              <a:cs typeface="Arial" panose="020B0604020202020204" pitchFamily="34" charset="0"/>
            </a:endParaRPr>
          </a:p>
          <a:p>
            <a:r>
              <a:rPr lang="sv-SE" sz="1400" dirty="0" smtClean="0">
                <a:latin typeface="Arial" panose="020B0604020202020204" pitchFamily="34" charset="0"/>
                <a:cs typeface="Arial" panose="020B0604020202020204" pitchFamily="34" charset="0"/>
              </a:rPr>
              <a:t>Mycket </a:t>
            </a:r>
            <a:r>
              <a:rPr lang="sv-SE" sz="1400" dirty="0">
                <a:latin typeface="Arial" panose="020B0604020202020204" pitchFamily="34" charset="0"/>
                <a:cs typeface="Arial" panose="020B0604020202020204" pitchFamily="34" charset="0"/>
              </a:rPr>
              <a:t>viktigt i försvarsspelet är också att </a:t>
            </a:r>
            <a:r>
              <a:rPr lang="sv-SE" sz="1400" dirty="0" smtClean="0">
                <a:latin typeface="Arial" panose="020B0604020202020204" pitchFamily="34" charset="0"/>
                <a:cs typeface="Arial" panose="020B0604020202020204" pitchFamily="34" charset="0"/>
              </a:rPr>
              <a:t>balansspelaren </a:t>
            </a:r>
            <a:r>
              <a:rPr lang="sv-SE" sz="1400" dirty="0">
                <a:latin typeface="Arial" panose="020B0604020202020204" pitchFamily="34" charset="0"/>
                <a:cs typeface="Arial" panose="020B0604020202020204" pitchFamily="34" charset="0"/>
              </a:rPr>
              <a:t>sätter press på bollhållare direkt framför eget straffområde. </a:t>
            </a:r>
            <a:endParaRPr lang="sv-SE" sz="1400" dirty="0" smtClean="0">
              <a:latin typeface="Arial" panose="020B0604020202020204" pitchFamily="34" charset="0"/>
              <a:cs typeface="Arial" panose="020B0604020202020204" pitchFamily="34" charset="0"/>
            </a:endParaRPr>
          </a:p>
          <a:p>
            <a:endParaRPr lang="sv-SE" sz="1400" dirty="0">
              <a:latin typeface="Arial" panose="020B0604020202020204" pitchFamily="34" charset="0"/>
              <a:cs typeface="Arial" panose="020B0604020202020204" pitchFamily="34" charset="0"/>
            </a:endParaRPr>
          </a:p>
          <a:p>
            <a:r>
              <a:rPr lang="sv-SE" sz="1400" dirty="0" smtClean="0">
                <a:latin typeface="Arial" panose="020B0604020202020204" pitchFamily="34" charset="0"/>
                <a:cs typeface="Arial" panose="020B0604020202020204" pitchFamily="34" charset="0"/>
              </a:rPr>
              <a:t>I </a:t>
            </a:r>
            <a:r>
              <a:rPr lang="sv-SE" sz="1400" dirty="0">
                <a:latin typeface="Arial" panose="020B0604020202020204" pitchFamily="34" charset="0"/>
                <a:cs typeface="Arial" panose="020B0604020202020204" pitchFamily="34" charset="0"/>
              </a:rPr>
              <a:t>försvarsarbetet på mittfältet handlar det mycket om att positionera sig själva och dirigera övriga spelare för att skära av motståndarnas spelalternativ samt att sätta hård press på motståndarnas innermittfältare</a:t>
            </a:r>
            <a:r>
              <a:rPr lang="sv-SE" sz="1400" dirty="0" smtClean="0">
                <a:latin typeface="Arial" panose="020B0604020202020204" pitchFamily="34" charset="0"/>
                <a:cs typeface="Arial" panose="020B0604020202020204" pitchFamily="34" charset="0"/>
              </a:rPr>
              <a:t>. </a:t>
            </a:r>
          </a:p>
          <a:p>
            <a:r>
              <a:rPr lang="sv-SE" sz="1400" dirty="0" smtClean="0">
                <a:latin typeface="Arial" panose="020B0604020202020204" pitchFamily="34" charset="0"/>
                <a:cs typeface="Arial" panose="020B0604020202020204" pitchFamily="34" charset="0"/>
              </a:rPr>
              <a:t>(2) Balansspelaren styr uppspelet och dirigerar ut spelet på den mest framkomliga kanten alternativt direkt på forwards om det är luckor i mitten. </a:t>
            </a:r>
          </a:p>
          <a:p>
            <a:endParaRPr lang="sv-SE" sz="1400" dirty="0" smtClean="0">
              <a:latin typeface="Arial" panose="020B0604020202020204" pitchFamily="34" charset="0"/>
              <a:cs typeface="Arial" panose="020B0604020202020204" pitchFamily="34" charset="0"/>
            </a:endParaRPr>
          </a:p>
          <a:p>
            <a:r>
              <a:rPr lang="sv-SE" sz="1400" dirty="0" smtClean="0">
                <a:latin typeface="Arial" panose="020B0604020202020204" pitchFamily="34" charset="0"/>
                <a:cs typeface="Arial" panose="020B0604020202020204" pitchFamily="34" charset="0"/>
              </a:rPr>
              <a:t>(3) I anfallsspel är balansspelaren uppgift att ligga väl utanför motståndarnas straffområde för att vara ett spelalternativ bakåt för forwards och yttermittfältare samt att ta andra bollar eller tidigt bryta motståndarnas uppspel.</a:t>
            </a:r>
          </a:p>
        </p:txBody>
      </p:sp>
      <p:sp>
        <p:nvSpPr>
          <p:cNvPr id="7" name="Rectangle 125"/>
          <p:cNvSpPr>
            <a:spLocks noChangeArrowheads="1"/>
          </p:cNvSpPr>
          <p:nvPr/>
        </p:nvSpPr>
        <p:spPr bwMode="auto">
          <a:xfrm>
            <a:off x="0" y="3625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8" name="Group 1"/>
          <p:cNvGrpSpPr>
            <a:grpSpLocks noChangeAspect="1"/>
          </p:cNvGrpSpPr>
          <p:nvPr/>
        </p:nvGrpSpPr>
        <p:grpSpPr bwMode="auto">
          <a:xfrm>
            <a:off x="110436" y="1438275"/>
            <a:ext cx="4380866" cy="3324794"/>
            <a:chOff x="2205" y="2010"/>
            <a:chExt cx="5261" cy="3992"/>
          </a:xfrm>
        </p:grpSpPr>
        <p:sp>
          <p:nvSpPr>
            <p:cNvPr id="9" name="AutoShape 109"/>
            <p:cNvSpPr>
              <a:spLocks noChangeAspect="1" noChangeArrowheads="1" noTextEdit="1"/>
            </p:cNvSpPr>
            <p:nvPr/>
          </p:nvSpPr>
          <p:spPr bwMode="auto">
            <a:xfrm>
              <a:off x="2205" y="2010"/>
              <a:ext cx="5261" cy="399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10" name="Rectangle 108"/>
            <p:cNvSpPr>
              <a:spLocks noChangeArrowheads="1"/>
            </p:cNvSpPr>
            <p:nvPr/>
          </p:nvSpPr>
          <p:spPr bwMode="auto">
            <a:xfrm>
              <a:off x="2205" y="2010"/>
              <a:ext cx="5261" cy="3992"/>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1" name="Rectangle 107"/>
            <p:cNvSpPr>
              <a:spLocks noChangeArrowheads="1"/>
            </p:cNvSpPr>
            <p:nvPr/>
          </p:nvSpPr>
          <p:spPr bwMode="auto">
            <a:xfrm rot="5400000">
              <a:off x="834" y="3859"/>
              <a:ext cx="3536" cy="294"/>
            </a:xfrm>
            <a:prstGeom prst="rect">
              <a:avLst/>
            </a:prstGeom>
            <a:solidFill>
              <a:srgbClr val="00D600"/>
            </a:solidFill>
            <a:ln w="19050">
              <a:solidFill>
                <a:srgbClr val="FFFFFF"/>
              </a:solidFill>
              <a:miter lim="800000"/>
              <a:headEnd/>
              <a:tailEnd/>
            </a:ln>
          </p:spPr>
          <p:txBody>
            <a:bodyPr rot="10800000" vert="eaVert"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Oval 106"/>
            <p:cNvSpPr>
              <a:spLocks noChangeArrowheads="1"/>
            </p:cNvSpPr>
            <p:nvPr/>
          </p:nvSpPr>
          <p:spPr bwMode="auto">
            <a:xfrm>
              <a:off x="2539" y="3594"/>
              <a:ext cx="827" cy="826"/>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3" name="AutoShape 105"/>
            <p:cNvSpPr>
              <a:spLocks noChangeArrowheads="1"/>
            </p:cNvSpPr>
            <p:nvPr/>
          </p:nvSpPr>
          <p:spPr bwMode="auto">
            <a:xfrm>
              <a:off x="2455" y="3090"/>
              <a:ext cx="409" cy="1832"/>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4" name="Group 102"/>
            <p:cNvGrpSpPr>
              <a:grpSpLocks/>
            </p:cNvGrpSpPr>
            <p:nvPr/>
          </p:nvGrpSpPr>
          <p:grpSpPr bwMode="auto">
            <a:xfrm>
              <a:off x="4422" y="3592"/>
              <a:ext cx="826" cy="826"/>
              <a:chOff x="2673" y="1953"/>
              <a:chExt cx="413" cy="413"/>
            </a:xfrm>
          </p:grpSpPr>
          <p:sp>
            <p:nvSpPr>
              <p:cNvPr id="115" name="Oval 104"/>
              <p:cNvSpPr>
                <a:spLocks noChangeArrowheads="1"/>
              </p:cNvSpPr>
              <p:nvPr/>
            </p:nvSpPr>
            <p:spPr bwMode="auto">
              <a:xfrm>
                <a:off x="2673" y="1953"/>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16" name="Oval 103"/>
              <p:cNvSpPr>
                <a:spLocks noChangeArrowheads="1"/>
              </p:cNvSpPr>
              <p:nvPr/>
            </p:nvSpPr>
            <p:spPr bwMode="auto">
              <a:xfrm>
                <a:off x="2868" y="2148"/>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sp>
          <p:nvSpPr>
            <p:cNvPr id="15" name="Line 101"/>
            <p:cNvSpPr>
              <a:spLocks noChangeShapeType="1"/>
            </p:cNvSpPr>
            <p:nvPr/>
          </p:nvSpPr>
          <p:spPr bwMode="auto">
            <a:xfrm>
              <a:off x="4831" y="2244"/>
              <a:ext cx="0" cy="3538"/>
            </a:xfrm>
            <a:prstGeom prst="line">
              <a:avLst/>
            </a:prstGeom>
            <a:no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6" name="Rectangle 100"/>
            <p:cNvSpPr>
              <a:spLocks noChangeArrowheads="1"/>
            </p:cNvSpPr>
            <p:nvPr/>
          </p:nvSpPr>
          <p:spPr bwMode="auto">
            <a:xfrm>
              <a:off x="2455" y="3588"/>
              <a:ext cx="250" cy="830"/>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7" name="Rectangle 99"/>
            <p:cNvSpPr>
              <a:spLocks noChangeArrowheads="1"/>
            </p:cNvSpPr>
            <p:nvPr/>
          </p:nvSpPr>
          <p:spPr bwMode="auto">
            <a:xfrm>
              <a:off x="2343" y="3840"/>
              <a:ext cx="108" cy="330"/>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nvGrpSpPr>
            <p:cNvPr id="18" name="Group 96"/>
            <p:cNvGrpSpPr>
              <a:grpSpLocks/>
            </p:cNvGrpSpPr>
            <p:nvPr/>
          </p:nvGrpSpPr>
          <p:grpSpPr bwMode="auto">
            <a:xfrm>
              <a:off x="2453" y="5720"/>
              <a:ext cx="46" cy="46"/>
              <a:chOff x="1744" y="1484"/>
              <a:chExt cx="2264" cy="2272"/>
            </a:xfrm>
          </p:grpSpPr>
          <p:sp>
            <p:nvSpPr>
              <p:cNvPr id="113" name="Freeform 98"/>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14" name="Freeform 97"/>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19" name="Group 93"/>
            <p:cNvGrpSpPr>
              <a:grpSpLocks/>
            </p:cNvGrpSpPr>
            <p:nvPr/>
          </p:nvGrpSpPr>
          <p:grpSpPr bwMode="auto">
            <a:xfrm rot="-16200000">
              <a:off x="2463" y="2248"/>
              <a:ext cx="46" cy="46"/>
              <a:chOff x="1744" y="1484"/>
              <a:chExt cx="2264" cy="2272"/>
            </a:xfrm>
          </p:grpSpPr>
          <p:sp>
            <p:nvSpPr>
              <p:cNvPr id="111" name="Freeform 95"/>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12" name="Freeform 94"/>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20" name="Group 90"/>
            <p:cNvGrpSpPr>
              <a:grpSpLocks/>
            </p:cNvGrpSpPr>
            <p:nvPr/>
          </p:nvGrpSpPr>
          <p:grpSpPr bwMode="auto">
            <a:xfrm rot="-10800000">
              <a:off x="7162" y="2246"/>
              <a:ext cx="46" cy="46"/>
              <a:chOff x="1744" y="1484"/>
              <a:chExt cx="2264" cy="2272"/>
            </a:xfrm>
          </p:grpSpPr>
          <p:sp>
            <p:nvSpPr>
              <p:cNvPr id="109" name="Freeform 92"/>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10" name="Freeform 91"/>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21" name="Group 87"/>
            <p:cNvGrpSpPr>
              <a:grpSpLocks/>
            </p:cNvGrpSpPr>
            <p:nvPr/>
          </p:nvGrpSpPr>
          <p:grpSpPr bwMode="auto">
            <a:xfrm rot="-5400000">
              <a:off x="7158" y="5716"/>
              <a:ext cx="46" cy="46"/>
              <a:chOff x="1744" y="1484"/>
              <a:chExt cx="2264" cy="2272"/>
            </a:xfrm>
          </p:grpSpPr>
          <p:sp>
            <p:nvSpPr>
              <p:cNvPr id="107" name="Freeform 89"/>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08" name="Freeform 88"/>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sp>
          <p:nvSpPr>
            <p:cNvPr id="22" name="Oval 86"/>
            <p:cNvSpPr>
              <a:spLocks noChangeArrowheads="1"/>
            </p:cNvSpPr>
            <p:nvPr/>
          </p:nvSpPr>
          <p:spPr bwMode="auto">
            <a:xfrm>
              <a:off x="2930" y="3984"/>
              <a:ext cx="45" cy="46"/>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nvGrpSpPr>
            <p:cNvPr id="23" name="Group 81"/>
            <p:cNvGrpSpPr>
              <a:grpSpLocks/>
            </p:cNvGrpSpPr>
            <p:nvPr/>
          </p:nvGrpSpPr>
          <p:grpSpPr bwMode="auto">
            <a:xfrm flipH="1">
              <a:off x="6305" y="3090"/>
              <a:ext cx="1023" cy="1832"/>
              <a:chOff x="1634" y="1702"/>
              <a:chExt cx="511" cy="916"/>
            </a:xfrm>
          </p:grpSpPr>
          <p:sp>
            <p:nvSpPr>
              <p:cNvPr id="103" name="Oval 85"/>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04" name="AutoShape 84"/>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05" name="Rectangle 83"/>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106" name="Rectangle 82"/>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sp>
          <p:nvSpPr>
            <p:cNvPr id="24" name="Oval 80"/>
            <p:cNvSpPr>
              <a:spLocks noChangeArrowheads="1"/>
            </p:cNvSpPr>
            <p:nvPr/>
          </p:nvSpPr>
          <p:spPr bwMode="auto">
            <a:xfrm flipH="1">
              <a:off x="6696" y="3984"/>
              <a:ext cx="45" cy="46"/>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25" name="Freeform 79"/>
            <p:cNvSpPr>
              <a:spLocks/>
            </p:cNvSpPr>
            <p:nvPr/>
          </p:nvSpPr>
          <p:spPr bwMode="auto">
            <a:xfrm flipV="1">
              <a:off x="2478" y="4006"/>
              <a:ext cx="725" cy="908"/>
            </a:xfrm>
            <a:custGeom>
              <a:avLst/>
              <a:gdLst>
                <a:gd name="T0" fmla="*/ 0 w 363"/>
                <a:gd name="T1" fmla="*/ 0 h 454"/>
                <a:gd name="T2" fmla="*/ 363 w 363"/>
                <a:gd name="T3" fmla="*/ 0 h 454"/>
                <a:gd name="T4" fmla="*/ 363 w 363"/>
                <a:gd name="T5" fmla="*/ 454 h 454"/>
                <a:gd name="T6" fmla="*/ 136 w 363"/>
                <a:gd name="T7" fmla="*/ 454 h 454"/>
                <a:gd name="T8" fmla="*/ 136 w 363"/>
                <a:gd name="T9" fmla="*/ 227 h 454"/>
                <a:gd name="T10" fmla="*/ 0 w 363"/>
                <a:gd name="T11" fmla="*/ 227 h 454"/>
                <a:gd name="T12" fmla="*/ 0 w 363"/>
                <a:gd name="T13" fmla="*/ 0 h 454"/>
              </a:gdLst>
              <a:ahLst/>
              <a:cxnLst>
                <a:cxn ang="0">
                  <a:pos x="T0" y="T1"/>
                </a:cxn>
                <a:cxn ang="0">
                  <a:pos x="T2" y="T3"/>
                </a:cxn>
                <a:cxn ang="0">
                  <a:pos x="T4" y="T5"/>
                </a:cxn>
                <a:cxn ang="0">
                  <a:pos x="T6" y="T7"/>
                </a:cxn>
                <a:cxn ang="0">
                  <a:pos x="T8" y="T9"/>
                </a:cxn>
                <a:cxn ang="0">
                  <a:pos x="T10" y="T11"/>
                </a:cxn>
                <a:cxn ang="0">
                  <a:pos x="T12" y="T13"/>
                </a:cxn>
              </a:cxnLst>
              <a:rect l="0" t="0" r="r" b="b"/>
              <a:pathLst>
                <a:path w="363" h="454">
                  <a:moveTo>
                    <a:pt x="0" y="0"/>
                  </a:moveTo>
                  <a:lnTo>
                    <a:pt x="363" y="0"/>
                  </a:lnTo>
                  <a:lnTo>
                    <a:pt x="363" y="454"/>
                  </a:lnTo>
                  <a:lnTo>
                    <a:pt x="136" y="454"/>
                  </a:lnTo>
                  <a:lnTo>
                    <a:pt x="136" y="227"/>
                  </a:lnTo>
                  <a:lnTo>
                    <a:pt x="0" y="227"/>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26" name="Freeform 78"/>
            <p:cNvSpPr>
              <a:spLocks/>
            </p:cNvSpPr>
            <p:nvPr/>
          </p:nvSpPr>
          <p:spPr bwMode="auto">
            <a:xfrm>
              <a:off x="3655" y="4006"/>
              <a:ext cx="1181" cy="1724"/>
            </a:xfrm>
            <a:custGeom>
              <a:avLst/>
              <a:gdLst>
                <a:gd name="T0" fmla="*/ 590 w 590"/>
                <a:gd name="T1" fmla="*/ 590 h 862"/>
                <a:gd name="T2" fmla="*/ 227 w 590"/>
                <a:gd name="T3" fmla="*/ 862 h 862"/>
                <a:gd name="T4" fmla="*/ 227 w 590"/>
                <a:gd name="T5" fmla="*/ 318 h 862"/>
                <a:gd name="T6" fmla="*/ 0 w 590"/>
                <a:gd name="T7" fmla="*/ 0 h 862"/>
                <a:gd name="T8" fmla="*/ 590 w 590"/>
                <a:gd name="T9" fmla="*/ 0 h 862"/>
                <a:gd name="T10" fmla="*/ 590 w 590"/>
                <a:gd name="T11" fmla="*/ 590 h 862"/>
              </a:gdLst>
              <a:ahLst/>
              <a:cxnLst>
                <a:cxn ang="0">
                  <a:pos x="T0" y="T1"/>
                </a:cxn>
                <a:cxn ang="0">
                  <a:pos x="T2" y="T3"/>
                </a:cxn>
                <a:cxn ang="0">
                  <a:pos x="T4" y="T5"/>
                </a:cxn>
                <a:cxn ang="0">
                  <a:pos x="T6" y="T7"/>
                </a:cxn>
                <a:cxn ang="0">
                  <a:pos x="T8" y="T9"/>
                </a:cxn>
                <a:cxn ang="0">
                  <a:pos x="T10" y="T11"/>
                </a:cxn>
              </a:cxnLst>
              <a:rect l="0" t="0" r="r" b="b"/>
              <a:pathLst>
                <a:path w="590" h="862">
                  <a:moveTo>
                    <a:pt x="590" y="590"/>
                  </a:moveTo>
                  <a:lnTo>
                    <a:pt x="227" y="862"/>
                  </a:lnTo>
                  <a:lnTo>
                    <a:pt x="227" y="318"/>
                  </a:lnTo>
                  <a:lnTo>
                    <a:pt x="0" y="0"/>
                  </a:lnTo>
                  <a:lnTo>
                    <a:pt x="590" y="0"/>
                  </a:lnTo>
                  <a:lnTo>
                    <a:pt x="590" y="59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27" name="Freeform 77"/>
            <p:cNvSpPr>
              <a:spLocks/>
            </p:cNvSpPr>
            <p:nvPr/>
          </p:nvSpPr>
          <p:spPr bwMode="auto">
            <a:xfrm>
              <a:off x="3203" y="4006"/>
              <a:ext cx="906" cy="1180"/>
            </a:xfrm>
            <a:custGeom>
              <a:avLst/>
              <a:gdLst>
                <a:gd name="T0" fmla="*/ 0 w 453"/>
                <a:gd name="T1" fmla="*/ 0 h 590"/>
                <a:gd name="T2" fmla="*/ 226 w 453"/>
                <a:gd name="T3" fmla="*/ 0 h 590"/>
                <a:gd name="T4" fmla="*/ 453 w 453"/>
                <a:gd name="T5" fmla="*/ 318 h 590"/>
                <a:gd name="T6" fmla="*/ 453 w 453"/>
                <a:gd name="T7" fmla="*/ 590 h 590"/>
                <a:gd name="T8" fmla="*/ 0 w 453"/>
                <a:gd name="T9" fmla="*/ 454 h 590"/>
                <a:gd name="T10" fmla="*/ 0 w 453"/>
                <a:gd name="T11" fmla="*/ 0 h 590"/>
              </a:gdLst>
              <a:ahLst/>
              <a:cxnLst>
                <a:cxn ang="0">
                  <a:pos x="T0" y="T1"/>
                </a:cxn>
                <a:cxn ang="0">
                  <a:pos x="T2" y="T3"/>
                </a:cxn>
                <a:cxn ang="0">
                  <a:pos x="T4" y="T5"/>
                </a:cxn>
                <a:cxn ang="0">
                  <a:pos x="T6" y="T7"/>
                </a:cxn>
                <a:cxn ang="0">
                  <a:pos x="T8" y="T9"/>
                </a:cxn>
                <a:cxn ang="0">
                  <a:pos x="T10" y="T11"/>
                </a:cxn>
              </a:cxnLst>
              <a:rect l="0" t="0" r="r" b="b"/>
              <a:pathLst>
                <a:path w="453" h="590">
                  <a:moveTo>
                    <a:pt x="0" y="0"/>
                  </a:moveTo>
                  <a:lnTo>
                    <a:pt x="226" y="0"/>
                  </a:lnTo>
                  <a:lnTo>
                    <a:pt x="453" y="318"/>
                  </a:lnTo>
                  <a:lnTo>
                    <a:pt x="453" y="590"/>
                  </a:lnTo>
                  <a:lnTo>
                    <a:pt x="0" y="454"/>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28" name="Text Box 76"/>
            <p:cNvSpPr txBox="1">
              <a:spLocks noChangeArrowheads="1"/>
            </p:cNvSpPr>
            <p:nvPr/>
          </p:nvSpPr>
          <p:spPr bwMode="auto">
            <a:xfrm>
              <a:off x="2633" y="4394"/>
              <a:ext cx="391" cy="44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1</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Text Box 75"/>
            <p:cNvSpPr txBox="1">
              <a:spLocks noChangeArrowheads="1"/>
            </p:cNvSpPr>
            <p:nvPr/>
          </p:nvSpPr>
          <p:spPr bwMode="auto">
            <a:xfrm>
              <a:off x="3450" y="4394"/>
              <a:ext cx="391" cy="44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2</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Text Box 74"/>
            <p:cNvSpPr txBox="1">
              <a:spLocks noChangeArrowheads="1"/>
            </p:cNvSpPr>
            <p:nvPr/>
          </p:nvSpPr>
          <p:spPr bwMode="auto">
            <a:xfrm>
              <a:off x="4266" y="4394"/>
              <a:ext cx="391" cy="44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3</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31" name="Group 38"/>
            <p:cNvGrpSpPr>
              <a:grpSpLocks/>
            </p:cNvGrpSpPr>
            <p:nvPr/>
          </p:nvGrpSpPr>
          <p:grpSpPr bwMode="auto">
            <a:xfrm>
              <a:off x="2205" y="2010"/>
              <a:ext cx="5261" cy="3992"/>
              <a:chOff x="1565" y="1162"/>
              <a:chExt cx="2630" cy="1996"/>
            </a:xfrm>
          </p:grpSpPr>
          <p:sp>
            <p:nvSpPr>
              <p:cNvPr id="68" name="Rectangle 73"/>
              <p:cNvSpPr>
                <a:spLocks noChangeArrowheads="1"/>
              </p:cNvSpPr>
              <p:nvPr/>
            </p:nvSpPr>
            <p:spPr bwMode="auto">
              <a:xfrm>
                <a:off x="1565" y="1162"/>
                <a:ext cx="2630" cy="1996"/>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69" name="Rectangle 72"/>
              <p:cNvSpPr>
                <a:spLocks noChangeArrowheads="1"/>
              </p:cNvSpPr>
              <p:nvPr/>
            </p:nvSpPr>
            <p:spPr bwMode="auto">
              <a:xfrm rot="5400000">
                <a:off x="1996" y="970"/>
                <a:ext cx="1768" cy="2380"/>
              </a:xfrm>
              <a:prstGeom prst="rect">
                <a:avLst/>
              </a:prstGeom>
              <a:solidFill>
                <a:srgbClr val="00D600"/>
              </a:solidFill>
              <a:ln w="19050">
                <a:solidFill>
                  <a:srgbClr val="FFFFFF"/>
                </a:solidFill>
                <a:miter lim="800000"/>
                <a:headEnd/>
                <a:tailEnd/>
              </a:ln>
            </p:spPr>
            <p:txBody>
              <a:bodyPr rot="10800000" vert="eaVert"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Oval 71"/>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71" name="AutoShape 70"/>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72" name="Group 67"/>
              <p:cNvGrpSpPr>
                <a:grpSpLocks/>
              </p:cNvGrpSpPr>
              <p:nvPr/>
            </p:nvGrpSpPr>
            <p:grpSpPr bwMode="auto">
              <a:xfrm>
                <a:off x="2673" y="1953"/>
                <a:ext cx="413" cy="413"/>
                <a:chOff x="2673" y="1953"/>
                <a:chExt cx="413" cy="413"/>
              </a:xfrm>
            </p:grpSpPr>
            <p:sp>
              <p:nvSpPr>
                <p:cNvPr id="101" name="Oval 69"/>
                <p:cNvSpPr>
                  <a:spLocks noChangeArrowheads="1"/>
                </p:cNvSpPr>
                <p:nvPr/>
              </p:nvSpPr>
              <p:spPr bwMode="auto">
                <a:xfrm>
                  <a:off x="2673" y="1953"/>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102" name="Oval 68"/>
                <p:cNvSpPr>
                  <a:spLocks noChangeArrowheads="1"/>
                </p:cNvSpPr>
                <p:nvPr/>
              </p:nvSpPr>
              <p:spPr bwMode="auto">
                <a:xfrm>
                  <a:off x="2868" y="2148"/>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sp>
            <p:nvSpPr>
              <p:cNvPr id="73" name="Line 66"/>
              <p:cNvSpPr>
                <a:spLocks noChangeShapeType="1"/>
              </p:cNvSpPr>
              <p:nvPr/>
            </p:nvSpPr>
            <p:spPr bwMode="auto">
              <a:xfrm>
                <a:off x="2878" y="1279"/>
                <a:ext cx="0" cy="1769"/>
              </a:xfrm>
              <a:prstGeom prst="line">
                <a:avLst/>
              </a:prstGeom>
              <a:no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74" name="Rectangle 65"/>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75" name="Rectangle 64"/>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nvGrpSpPr>
              <p:cNvPr id="76" name="Group 61"/>
              <p:cNvGrpSpPr>
                <a:grpSpLocks/>
              </p:cNvGrpSpPr>
              <p:nvPr/>
            </p:nvGrpSpPr>
            <p:grpSpPr bwMode="auto">
              <a:xfrm>
                <a:off x="1689" y="3017"/>
                <a:ext cx="23" cy="23"/>
                <a:chOff x="1744" y="1484"/>
                <a:chExt cx="2264" cy="2272"/>
              </a:xfrm>
            </p:grpSpPr>
            <p:sp>
              <p:nvSpPr>
                <p:cNvPr id="99" name="Freeform 63"/>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100" name="Freeform 62"/>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77" name="Group 58"/>
              <p:cNvGrpSpPr>
                <a:grpSpLocks/>
              </p:cNvGrpSpPr>
              <p:nvPr/>
            </p:nvGrpSpPr>
            <p:grpSpPr bwMode="auto">
              <a:xfrm rot="-16200000">
                <a:off x="1694" y="1281"/>
                <a:ext cx="23" cy="23"/>
                <a:chOff x="1744" y="1484"/>
                <a:chExt cx="2264" cy="2272"/>
              </a:xfrm>
            </p:grpSpPr>
            <p:sp>
              <p:nvSpPr>
                <p:cNvPr id="97" name="Freeform 60"/>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98" name="Freeform 59"/>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78" name="Group 55"/>
              <p:cNvGrpSpPr>
                <a:grpSpLocks/>
              </p:cNvGrpSpPr>
              <p:nvPr/>
            </p:nvGrpSpPr>
            <p:grpSpPr bwMode="auto">
              <a:xfrm rot="-10800000">
                <a:off x="4043" y="1280"/>
                <a:ext cx="23" cy="23"/>
                <a:chOff x="1744" y="1484"/>
                <a:chExt cx="2264" cy="2272"/>
              </a:xfrm>
            </p:grpSpPr>
            <p:sp>
              <p:nvSpPr>
                <p:cNvPr id="95" name="Freeform 57"/>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96" name="Freeform 56"/>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79" name="Group 52"/>
              <p:cNvGrpSpPr>
                <a:grpSpLocks/>
              </p:cNvGrpSpPr>
              <p:nvPr/>
            </p:nvGrpSpPr>
            <p:grpSpPr bwMode="auto">
              <a:xfrm rot="-5400000">
                <a:off x="4041" y="3015"/>
                <a:ext cx="23" cy="23"/>
                <a:chOff x="1744" y="1484"/>
                <a:chExt cx="2264" cy="2272"/>
              </a:xfrm>
            </p:grpSpPr>
            <p:sp>
              <p:nvSpPr>
                <p:cNvPr id="93" name="Freeform 54"/>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94" name="Freeform 53"/>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sp>
            <p:nvSpPr>
              <p:cNvPr id="80" name="Oval 51"/>
              <p:cNvSpPr>
                <a:spLocks noChangeArrowheads="1"/>
              </p:cNvSpPr>
              <p:nvPr/>
            </p:nvSpPr>
            <p:spPr bwMode="auto">
              <a:xfrm>
                <a:off x="1927" y="2149"/>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nvGrpSpPr>
              <p:cNvPr id="81" name="Group 46"/>
              <p:cNvGrpSpPr>
                <a:grpSpLocks/>
              </p:cNvGrpSpPr>
              <p:nvPr/>
            </p:nvGrpSpPr>
            <p:grpSpPr bwMode="auto">
              <a:xfrm flipH="1">
                <a:off x="3615" y="1702"/>
                <a:ext cx="511" cy="916"/>
                <a:chOff x="1634" y="1702"/>
                <a:chExt cx="511" cy="916"/>
              </a:xfrm>
            </p:grpSpPr>
            <p:sp>
              <p:nvSpPr>
                <p:cNvPr id="89" name="Oval 50"/>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90" name="AutoShape 49"/>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91" name="Rectangle 48"/>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92" name="Rectangle 47"/>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sp>
            <p:nvSpPr>
              <p:cNvPr id="82" name="Oval 45"/>
              <p:cNvSpPr>
                <a:spLocks noChangeArrowheads="1"/>
              </p:cNvSpPr>
              <p:nvPr/>
            </p:nvSpPr>
            <p:spPr bwMode="auto">
              <a:xfrm flipH="1">
                <a:off x="3810" y="2149"/>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83" name="Freeform 44"/>
              <p:cNvSpPr>
                <a:spLocks/>
              </p:cNvSpPr>
              <p:nvPr/>
            </p:nvSpPr>
            <p:spPr bwMode="auto">
              <a:xfrm flipV="1">
                <a:off x="1701" y="2160"/>
                <a:ext cx="363" cy="454"/>
              </a:xfrm>
              <a:custGeom>
                <a:avLst/>
                <a:gdLst>
                  <a:gd name="T0" fmla="*/ 0 w 363"/>
                  <a:gd name="T1" fmla="*/ 0 h 454"/>
                  <a:gd name="T2" fmla="*/ 363 w 363"/>
                  <a:gd name="T3" fmla="*/ 0 h 454"/>
                  <a:gd name="T4" fmla="*/ 363 w 363"/>
                  <a:gd name="T5" fmla="*/ 454 h 454"/>
                  <a:gd name="T6" fmla="*/ 136 w 363"/>
                  <a:gd name="T7" fmla="*/ 454 h 454"/>
                  <a:gd name="T8" fmla="*/ 136 w 363"/>
                  <a:gd name="T9" fmla="*/ 227 h 454"/>
                  <a:gd name="T10" fmla="*/ 0 w 363"/>
                  <a:gd name="T11" fmla="*/ 227 h 454"/>
                  <a:gd name="T12" fmla="*/ 0 w 363"/>
                  <a:gd name="T13" fmla="*/ 0 h 454"/>
                </a:gdLst>
                <a:ahLst/>
                <a:cxnLst>
                  <a:cxn ang="0">
                    <a:pos x="T0" y="T1"/>
                  </a:cxn>
                  <a:cxn ang="0">
                    <a:pos x="T2" y="T3"/>
                  </a:cxn>
                  <a:cxn ang="0">
                    <a:pos x="T4" y="T5"/>
                  </a:cxn>
                  <a:cxn ang="0">
                    <a:pos x="T6" y="T7"/>
                  </a:cxn>
                  <a:cxn ang="0">
                    <a:pos x="T8" y="T9"/>
                  </a:cxn>
                  <a:cxn ang="0">
                    <a:pos x="T10" y="T11"/>
                  </a:cxn>
                  <a:cxn ang="0">
                    <a:pos x="T12" y="T13"/>
                  </a:cxn>
                </a:cxnLst>
                <a:rect l="0" t="0" r="r" b="b"/>
                <a:pathLst>
                  <a:path w="363" h="454">
                    <a:moveTo>
                      <a:pt x="0" y="0"/>
                    </a:moveTo>
                    <a:lnTo>
                      <a:pt x="363" y="0"/>
                    </a:lnTo>
                    <a:lnTo>
                      <a:pt x="363" y="454"/>
                    </a:lnTo>
                    <a:lnTo>
                      <a:pt x="136" y="454"/>
                    </a:lnTo>
                    <a:lnTo>
                      <a:pt x="136" y="227"/>
                    </a:lnTo>
                    <a:lnTo>
                      <a:pt x="0" y="227"/>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84" name="Freeform 43"/>
              <p:cNvSpPr>
                <a:spLocks/>
              </p:cNvSpPr>
              <p:nvPr/>
            </p:nvSpPr>
            <p:spPr bwMode="auto">
              <a:xfrm>
                <a:off x="2290" y="2160"/>
                <a:ext cx="590" cy="862"/>
              </a:xfrm>
              <a:custGeom>
                <a:avLst/>
                <a:gdLst>
                  <a:gd name="T0" fmla="*/ 590 w 590"/>
                  <a:gd name="T1" fmla="*/ 590 h 862"/>
                  <a:gd name="T2" fmla="*/ 227 w 590"/>
                  <a:gd name="T3" fmla="*/ 862 h 862"/>
                  <a:gd name="T4" fmla="*/ 227 w 590"/>
                  <a:gd name="T5" fmla="*/ 318 h 862"/>
                  <a:gd name="T6" fmla="*/ 0 w 590"/>
                  <a:gd name="T7" fmla="*/ 0 h 862"/>
                  <a:gd name="T8" fmla="*/ 590 w 590"/>
                  <a:gd name="T9" fmla="*/ 0 h 862"/>
                  <a:gd name="T10" fmla="*/ 590 w 590"/>
                  <a:gd name="T11" fmla="*/ 590 h 862"/>
                </a:gdLst>
                <a:ahLst/>
                <a:cxnLst>
                  <a:cxn ang="0">
                    <a:pos x="T0" y="T1"/>
                  </a:cxn>
                  <a:cxn ang="0">
                    <a:pos x="T2" y="T3"/>
                  </a:cxn>
                  <a:cxn ang="0">
                    <a:pos x="T4" y="T5"/>
                  </a:cxn>
                  <a:cxn ang="0">
                    <a:pos x="T6" y="T7"/>
                  </a:cxn>
                  <a:cxn ang="0">
                    <a:pos x="T8" y="T9"/>
                  </a:cxn>
                  <a:cxn ang="0">
                    <a:pos x="T10" y="T11"/>
                  </a:cxn>
                </a:cxnLst>
                <a:rect l="0" t="0" r="r" b="b"/>
                <a:pathLst>
                  <a:path w="590" h="862">
                    <a:moveTo>
                      <a:pt x="590" y="590"/>
                    </a:moveTo>
                    <a:lnTo>
                      <a:pt x="227" y="862"/>
                    </a:lnTo>
                    <a:lnTo>
                      <a:pt x="227" y="318"/>
                    </a:lnTo>
                    <a:lnTo>
                      <a:pt x="0" y="0"/>
                    </a:lnTo>
                    <a:lnTo>
                      <a:pt x="590" y="0"/>
                    </a:lnTo>
                    <a:lnTo>
                      <a:pt x="590" y="59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85" name="Freeform 42"/>
              <p:cNvSpPr>
                <a:spLocks/>
              </p:cNvSpPr>
              <p:nvPr/>
            </p:nvSpPr>
            <p:spPr bwMode="auto">
              <a:xfrm>
                <a:off x="2064" y="2160"/>
                <a:ext cx="453" cy="590"/>
              </a:xfrm>
              <a:custGeom>
                <a:avLst/>
                <a:gdLst>
                  <a:gd name="T0" fmla="*/ 0 w 453"/>
                  <a:gd name="T1" fmla="*/ 0 h 590"/>
                  <a:gd name="T2" fmla="*/ 226 w 453"/>
                  <a:gd name="T3" fmla="*/ 0 h 590"/>
                  <a:gd name="T4" fmla="*/ 453 w 453"/>
                  <a:gd name="T5" fmla="*/ 318 h 590"/>
                  <a:gd name="T6" fmla="*/ 453 w 453"/>
                  <a:gd name="T7" fmla="*/ 590 h 590"/>
                  <a:gd name="T8" fmla="*/ 0 w 453"/>
                  <a:gd name="T9" fmla="*/ 454 h 590"/>
                  <a:gd name="T10" fmla="*/ 0 w 453"/>
                  <a:gd name="T11" fmla="*/ 0 h 590"/>
                </a:gdLst>
                <a:ahLst/>
                <a:cxnLst>
                  <a:cxn ang="0">
                    <a:pos x="T0" y="T1"/>
                  </a:cxn>
                  <a:cxn ang="0">
                    <a:pos x="T2" y="T3"/>
                  </a:cxn>
                  <a:cxn ang="0">
                    <a:pos x="T4" y="T5"/>
                  </a:cxn>
                  <a:cxn ang="0">
                    <a:pos x="T6" y="T7"/>
                  </a:cxn>
                  <a:cxn ang="0">
                    <a:pos x="T8" y="T9"/>
                  </a:cxn>
                  <a:cxn ang="0">
                    <a:pos x="T10" y="T11"/>
                  </a:cxn>
                </a:cxnLst>
                <a:rect l="0" t="0" r="r" b="b"/>
                <a:pathLst>
                  <a:path w="453" h="590">
                    <a:moveTo>
                      <a:pt x="0" y="0"/>
                    </a:moveTo>
                    <a:lnTo>
                      <a:pt x="226" y="0"/>
                    </a:lnTo>
                    <a:lnTo>
                      <a:pt x="453" y="318"/>
                    </a:lnTo>
                    <a:lnTo>
                      <a:pt x="453" y="590"/>
                    </a:lnTo>
                    <a:lnTo>
                      <a:pt x="0" y="454"/>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86" name="Text Box 41"/>
              <p:cNvSpPr txBox="1">
                <a:spLocks noChangeArrowheads="1"/>
              </p:cNvSpPr>
              <p:nvPr/>
            </p:nvSpPr>
            <p:spPr bwMode="auto">
              <a:xfrm>
                <a:off x="1779" y="2354"/>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1</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87" name="Text Box 40"/>
              <p:cNvSpPr txBox="1">
                <a:spLocks noChangeArrowheads="1"/>
              </p:cNvSpPr>
              <p:nvPr/>
            </p:nvSpPr>
            <p:spPr bwMode="auto">
              <a:xfrm>
                <a:off x="2187" y="2354"/>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2</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88" name="Text Box 39"/>
              <p:cNvSpPr txBox="1">
                <a:spLocks noChangeArrowheads="1"/>
              </p:cNvSpPr>
              <p:nvPr/>
            </p:nvSpPr>
            <p:spPr bwMode="auto">
              <a:xfrm>
                <a:off x="2595" y="2354"/>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3</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 name="Group 2"/>
            <p:cNvGrpSpPr>
              <a:grpSpLocks/>
            </p:cNvGrpSpPr>
            <p:nvPr/>
          </p:nvGrpSpPr>
          <p:grpSpPr bwMode="auto">
            <a:xfrm>
              <a:off x="2205" y="2010"/>
              <a:ext cx="5261" cy="3992"/>
              <a:chOff x="1565" y="1162"/>
              <a:chExt cx="2630" cy="1996"/>
            </a:xfrm>
          </p:grpSpPr>
          <p:sp>
            <p:nvSpPr>
              <p:cNvPr id="33" name="Rectangle 37"/>
              <p:cNvSpPr>
                <a:spLocks noChangeArrowheads="1"/>
              </p:cNvSpPr>
              <p:nvPr/>
            </p:nvSpPr>
            <p:spPr bwMode="auto">
              <a:xfrm>
                <a:off x="1565" y="1162"/>
                <a:ext cx="2630" cy="1996"/>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34" name="Rectangle 36"/>
              <p:cNvSpPr>
                <a:spLocks noChangeArrowheads="1"/>
              </p:cNvSpPr>
              <p:nvPr/>
            </p:nvSpPr>
            <p:spPr bwMode="auto">
              <a:xfrm rot="5400000">
                <a:off x="1996" y="970"/>
                <a:ext cx="1768" cy="2380"/>
              </a:xfrm>
              <a:prstGeom prst="rect">
                <a:avLst/>
              </a:prstGeom>
              <a:solidFill>
                <a:srgbClr val="00D600"/>
              </a:solidFill>
              <a:ln w="19050">
                <a:solidFill>
                  <a:srgbClr val="FFFFFF"/>
                </a:solidFill>
                <a:miter lim="800000"/>
                <a:headEnd/>
                <a:tailEnd/>
              </a:ln>
            </p:spPr>
            <p:txBody>
              <a:bodyPr rot="10800000" vert="eaVert"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Oval 35"/>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36" name="AutoShape 34"/>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nvGrpSpPr>
              <p:cNvPr id="37" name="Group 31"/>
              <p:cNvGrpSpPr>
                <a:grpSpLocks/>
              </p:cNvGrpSpPr>
              <p:nvPr/>
            </p:nvGrpSpPr>
            <p:grpSpPr bwMode="auto">
              <a:xfrm>
                <a:off x="2673" y="1953"/>
                <a:ext cx="413" cy="413"/>
                <a:chOff x="2673" y="1953"/>
                <a:chExt cx="413" cy="413"/>
              </a:xfrm>
            </p:grpSpPr>
            <p:sp>
              <p:nvSpPr>
                <p:cNvPr id="66" name="Oval 33"/>
                <p:cNvSpPr>
                  <a:spLocks noChangeArrowheads="1"/>
                </p:cNvSpPr>
                <p:nvPr/>
              </p:nvSpPr>
              <p:spPr bwMode="auto">
                <a:xfrm>
                  <a:off x="2673" y="1953"/>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67" name="Oval 32"/>
                <p:cNvSpPr>
                  <a:spLocks noChangeArrowheads="1"/>
                </p:cNvSpPr>
                <p:nvPr/>
              </p:nvSpPr>
              <p:spPr bwMode="auto">
                <a:xfrm>
                  <a:off x="2868" y="2148"/>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sp>
            <p:nvSpPr>
              <p:cNvPr id="38" name="Line 30"/>
              <p:cNvSpPr>
                <a:spLocks noChangeShapeType="1"/>
              </p:cNvSpPr>
              <p:nvPr/>
            </p:nvSpPr>
            <p:spPr bwMode="auto">
              <a:xfrm>
                <a:off x="2878" y="1279"/>
                <a:ext cx="0" cy="1769"/>
              </a:xfrm>
              <a:prstGeom prst="line">
                <a:avLst/>
              </a:prstGeom>
              <a:no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39" name="Rectangle 29"/>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40" name="Rectangle 28"/>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nvGrpSpPr>
              <p:cNvPr id="41" name="Group 25"/>
              <p:cNvGrpSpPr>
                <a:grpSpLocks/>
              </p:cNvGrpSpPr>
              <p:nvPr/>
            </p:nvGrpSpPr>
            <p:grpSpPr bwMode="auto">
              <a:xfrm>
                <a:off x="1689" y="3017"/>
                <a:ext cx="23" cy="23"/>
                <a:chOff x="1744" y="1484"/>
                <a:chExt cx="2264" cy="2272"/>
              </a:xfrm>
            </p:grpSpPr>
            <p:sp>
              <p:nvSpPr>
                <p:cNvPr id="64" name="Freeform 27"/>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65" name="Freeform 26"/>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42" name="Group 22"/>
              <p:cNvGrpSpPr>
                <a:grpSpLocks/>
              </p:cNvGrpSpPr>
              <p:nvPr/>
            </p:nvGrpSpPr>
            <p:grpSpPr bwMode="auto">
              <a:xfrm rot="-16200000">
                <a:off x="1694" y="1281"/>
                <a:ext cx="23" cy="23"/>
                <a:chOff x="1744" y="1484"/>
                <a:chExt cx="2264" cy="2272"/>
              </a:xfrm>
            </p:grpSpPr>
            <p:sp>
              <p:nvSpPr>
                <p:cNvPr id="62" name="Freeform 24"/>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63" name="Freeform 23"/>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43" name="Group 19"/>
              <p:cNvGrpSpPr>
                <a:grpSpLocks/>
              </p:cNvGrpSpPr>
              <p:nvPr/>
            </p:nvGrpSpPr>
            <p:grpSpPr bwMode="auto">
              <a:xfrm rot="-10800000">
                <a:off x="4043" y="1280"/>
                <a:ext cx="23" cy="23"/>
                <a:chOff x="1744" y="1484"/>
                <a:chExt cx="2264" cy="2272"/>
              </a:xfrm>
            </p:grpSpPr>
            <p:sp>
              <p:nvSpPr>
                <p:cNvPr id="60" name="Freeform 21"/>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61" name="Freeform 20"/>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44" name="Group 16"/>
              <p:cNvGrpSpPr>
                <a:grpSpLocks/>
              </p:cNvGrpSpPr>
              <p:nvPr/>
            </p:nvGrpSpPr>
            <p:grpSpPr bwMode="auto">
              <a:xfrm rot="-5400000">
                <a:off x="4041" y="3015"/>
                <a:ext cx="23" cy="23"/>
                <a:chOff x="1744" y="1484"/>
                <a:chExt cx="2264" cy="2272"/>
              </a:xfrm>
            </p:grpSpPr>
            <p:sp>
              <p:nvSpPr>
                <p:cNvPr id="58" name="Freeform 18"/>
                <p:cNvSpPr>
                  <a:spLocks/>
                </p:cNvSpPr>
                <p:nvPr/>
              </p:nvSpPr>
              <p:spPr bwMode="auto">
                <a:xfrm>
                  <a:off x="1744" y="1484"/>
                  <a:ext cx="1684" cy="752"/>
                </a:xfrm>
                <a:custGeom>
                  <a:avLst/>
                  <a:gdLst>
                    <a:gd name="T0" fmla="*/ 0 w 1684"/>
                    <a:gd name="T1" fmla="*/ 0 h 752"/>
                    <a:gd name="T2" fmla="*/ 264 w 1684"/>
                    <a:gd name="T3" fmla="*/ 12 h 752"/>
                    <a:gd name="T4" fmla="*/ 396 w 1684"/>
                    <a:gd name="T5" fmla="*/ 32 h 752"/>
                    <a:gd name="T6" fmla="*/ 476 w 1684"/>
                    <a:gd name="T7" fmla="*/ 44 h 752"/>
                    <a:gd name="T8" fmla="*/ 608 w 1684"/>
                    <a:gd name="T9" fmla="*/ 84 h 752"/>
                    <a:gd name="T10" fmla="*/ 676 w 1684"/>
                    <a:gd name="T11" fmla="*/ 96 h 752"/>
                    <a:gd name="T12" fmla="*/ 848 w 1684"/>
                    <a:gd name="T13" fmla="*/ 156 h 752"/>
                    <a:gd name="T14" fmla="*/ 896 w 1684"/>
                    <a:gd name="T15" fmla="*/ 180 h 752"/>
                    <a:gd name="T16" fmla="*/ 944 w 1684"/>
                    <a:gd name="T17" fmla="*/ 200 h 752"/>
                    <a:gd name="T18" fmla="*/ 1020 w 1684"/>
                    <a:gd name="T19" fmla="*/ 232 h 752"/>
                    <a:gd name="T20" fmla="*/ 1060 w 1684"/>
                    <a:gd name="T21" fmla="*/ 248 h 752"/>
                    <a:gd name="T22" fmla="*/ 1072 w 1684"/>
                    <a:gd name="T23" fmla="*/ 256 h 752"/>
                    <a:gd name="T24" fmla="*/ 1080 w 1684"/>
                    <a:gd name="T25" fmla="*/ 268 h 752"/>
                    <a:gd name="T26" fmla="*/ 1104 w 1684"/>
                    <a:gd name="T27" fmla="*/ 280 h 752"/>
                    <a:gd name="T28" fmla="*/ 1132 w 1684"/>
                    <a:gd name="T29" fmla="*/ 304 h 752"/>
                    <a:gd name="T30" fmla="*/ 1192 w 1684"/>
                    <a:gd name="T31" fmla="*/ 340 h 752"/>
                    <a:gd name="T32" fmla="*/ 1216 w 1684"/>
                    <a:gd name="T33" fmla="*/ 348 h 752"/>
                    <a:gd name="T34" fmla="*/ 1228 w 1684"/>
                    <a:gd name="T35" fmla="*/ 352 h 752"/>
                    <a:gd name="T36" fmla="*/ 1268 w 1684"/>
                    <a:gd name="T37" fmla="*/ 380 h 752"/>
                    <a:gd name="T38" fmla="*/ 1384 w 1684"/>
                    <a:gd name="T39" fmla="*/ 452 h 752"/>
                    <a:gd name="T40" fmla="*/ 1408 w 1684"/>
                    <a:gd name="T41" fmla="*/ 480 h 752"/>
                    <a:gd name="T42" fmla="*/ 1416 w 1684"/>
                    <a:gd name="T43" fmla="*/ 492 h 752"/>
                    <a:gd name="T44" fmla="*/ 1428 w 1684"/>
                    <a:gd name="T45" fmla="*/ 496 h 752"/>
                    <a:gd name="T46" fmla="*/ 1448 w 1684"/>
                    <a:gd name="T47" fmla="*/ 536 h 752"/>
                    <a:gd name="T48" fmla="*/ 1476 w 1684"/>
                    <a:gd name="T49" fmla="*/ 564 h 752"/>
                    <a:gd name="T50" fmla="*/ 1500 w 1684"/>
                    <a:gd name="T51" fmla="*/ 572 h 752"/>
                    <a:gd name="T52" fmla="*/ 1576 w 1684"/>
                    <a:gd name="T53" fmla="*/ 624 h 752"/>
                    <a:gd name="T54" fmla="*/ 1604 w 1684"/>
                    <a:gd name="T55" fmla="*/ 684 h 752"/>
                    <a:gd name="T56" fmla="*/ 1640 w 1684"/>
                    <a:gd name="T57" fmla="*/ 708 h 752"/>
                    <a:gd name="T58" fmla="*/ 1652 w 1684"/>
                    <a:gd name="T59" fmla="*/ 716 h 752"/>
                    <a:gd name="T60" fmla="*/ 1684 w 1684"/>
                    <a:gd name="T61" fmla="*/ 75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84" h="752">
                      <a:moveTo>
                        <a:pt x="0" y="0"/>
                      </a:moveTo>
                      <a:cubicBezTo>
                        <a:pt x="55" y="18"/>
                        <a:pt x="236" y="11"/>
                        <a:pt x="264" y="12"/>
                      </a:cubicBezTo>
                      <a:cubicBezTo>
                        <a:pt x="312" y="15"/>
                        <a:pt x="350" y="26"/>
                        <a:pt x="396" y="32"/>
                      </a:cubicBezTo>
                      <a:cubicBezTo>
                        <a:pt x="422" y="41"/>
                        <a:pt x="450" y="35"/>
                        <a:pt x="476" y="44"/>
                      </a:cubicBezTo>
                      <a:cubicBezTo>
                        <a:pt x="501" y="81"/>
                        <a:pt x="570" y="79"/>
                        <a:pt x="608" y="84"/>
                      </a:cubicBezTo>
                      <a:cubicBezTo>
                        <a:pt x="646" y="97"/>
                        <a:pt x="624" y="91"/>
                        <a:pt x="676" y="96"/>
                      </a:cubicBezTo>
                      <a:cubicBezTo>
                        <a:pt x="710" y="130"/>
                        <a:pt x="800" y="149"/>
                        <a:pt x="848" y="156"/>
                      </a:cubicBezTo>
                      <a:cubicBezTo>
                        <a:pt x="881" y="167"/>
                        <a:pt x="865" y="159"/>
                        <a:pt x="896" y="180"/>
                      </a:cubicBezTo>
                      <a:cubicBezTo>
                        <a:pt x="910" y="190"/>
                        <a:pt x="929" y="190"/>
                        <a:pt x="944" y="200"/>
                      </a:cubicBezTo>
                      <a:cubicBezTo>
                        <a:pt x="958" y="221"/>
                        <a:pt x="996" y="229"/>
                        <a:pt x="1020" y="232"/>
                      </a:cubicBezTo>
                      <a:cubicBezTo>
                        <a:pt x="1035" y="237"/>
                        <a:pt x="1045" y="244"/>
                        <a:pt x="1060" y="248"/>
                      </a:cubicBezTo>
                      <a:cubicBezTo>
                        <a:pt x="1064" y="251"/>
                        <a:pt x="1069" y="253"/>
                        <a:pt x="1072" y="256"/>
                      </a:cubicBezTo>
                      <a:cubicBezTo>
                        <a:pt x="1075" y="259"/>
                        <a:pt x="1076" y="265"/>
                        <a:pt x="1080" y="268"/>
                      </a:cubicBezTo>
                      <a:cubicBezTo>
                        <a:pt x="1087" y="274"/>
                        <a:pt x="1097" y="275"/>
                        <a:pt x="1104" y="280"/>
                      </a:cubicBezTo>
                      <a:cubicBezTo>
                        <a:pt x="1109" y="296"/>
                        <a:pt x="1116" y="299"/>
                        <a:pt x="1132" y="304"/>
                      </a:cubicBezTo>
                      <a:cubicBezTo>
                        <a:pt x="1138" y="310"/>
                        <a:pt x="1183" y="337"/>
                        <a:pt x="1192" y="340"/>
                      </a:cubicBezTo>
                      <a:cubicBezTo>
                        <a:pt x="1200" y="343"/>
                        <a:pt x="1208" y="345"/>
                        <a:pt x="1216" y="348"/>
                      </a:cubicBezTo>
                      <a:cubicBezTo>
                        <a:pt x="1220" y="349"/>
                        <a:pt x="1228" y="352"/>
                        <a:pt x="1228" y="352"/>
                      </a:cubicBezTo>
                      <a:cubicBezTo>
                        <a:pt x="1233" y="368"/>
                        <a:pt x="1251" y="374"/>
                        <a:pt x="1268" y="380"/>
                      </a:cubicBezTo>
                      <a:cubicBezTo>
                        <a:pt x="1299" y="427"/>
                        <a:pt x="1341" y="424"/>
                        <a:pt x="1384" y="452"/>
                      </a:cubicBezTo>
                      <a:cubicBezTo>
                        <a:pt x="1393" y="466"/>
                        <a:pt x="1392" y="475"/>
                        <a:pt x="1408" y="480"/>
                      </a:cubicBezTo>
                      <a:cubicBezTo>
                        <a:pt x="1411" y="484"/>
                        <a:pt x="1412" y="489"/>
                        <a:pt x="1416" y="492"/>
                      </a:cubicBezTo>
                      <a:cubicBezTo>
                        <a:pt x="1419" y="495"/>
                        <a:pt x="1426" y="492"/>
                        <a:pt x="1428" y="496"/>
                      </a:cubicBezTo>
                      <a:cubicBezTo>
                        <a:pt x="1441" y="516"/>
                        <a:pt x="1426" y="521"/>
                        <a:pt x="1448" y="536"/>
                      </a:cubicBezTo>
                      <a:cubicBezTo>
                        <a:pt x="1450" y="539"/>
                        <a:pt x="1474" y="563"/>
                        <a:pt x="1476" y="564"/>
                      </a:cubicBezTo>
                      <a:cubicBezTo>
                        <a:pt x="1483" y="568"/>
                        <a:pt x="1500" y="572"/>
                        <a:pt x="1500" y="572"/>
                      </a:cubicBezTo>
                      <a:cubicBezTo>
                        <a:pt x="1512" y="609"/>
                        <a:pt x="1543" y="613"/>
                        <a:pt x="1576" y="624"/>
                      </a:cubicBezTo>
                      <a:cubicBezTo>
                        <a:pt x="1582" y="641"/>
                        <a:pt x="1590" y="672"/>
                        <a:pt x="1604" y="684"/>
                      </a:cubicBezTo>
                      <a:cubicBezTo>
                        <a:pt x="1604" y="684"/>
                        <a:pt x="1634" y="704"/>
                        <a:pt x="1640" y="708"/>
                      </a:cubicBezTo>
                      <a:cubicBezTo>
                        <a:pt x="1644" y="711"/>
                        <a:pt x="1652" y="716"/>
                        <a:pt x="1652" y="716"/>
                      </a:cubicBezTo>
                      <a:cubicBezTo>
                        <a:pt x="1657" y="730"/>
                        <a:pt x="1671" y="745"/>
                        <a:pt x="1684" y="752"/>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59" name="Freeform 17"/>
                <p:cNvSpPr>
                  <a:spLocks/>
                </p:cNvSpPr>
                <p:nvPr/>
              </p:nvSpPr>
              <p:spPr bwMode="auto">
                <a:xfrm>
                  <a:off x="3440" y="2240"/>
                  <a:ext cx="568" cy="1516"/>
                </a:xfrm>
                <a:custGeom>
                  <a:avLst/>
                  <a:gdLst>
                    <a:gd name="T0" fmla="*/ 0 w 568"/>
                    <a:gd name="T1" fmla="*/ 0 h 1516"/>
                    <a:gd name="T2" fmla="*/ 32 w 568"/>
                    <a:gd name="T3" fmla="*/ 36 h 1516"/>
                    <a:gd name="T4" fmla="*/ 72 w 568"/>
                    <a:gd name="T5" fmla="*/ 96 h 1516"/>
                    <a:gd name="T6" fmla="*/ 84 w 568"/>
                    <a:gd name="T7" fmla="*/ 132 h 1516"/>
                    <a:gd name="T8" fmla="*/ 108 w 568"/>
                    <a:gd name="T9" fmla="*/ 140 h 1516"/>
                    <a:gd name="T10" fmla="*/ 120 w 568"/>
                    <a:gd name="T11" fmla="*/ 144 h 1516"/>
                    <a:gd name="T12" fmla="*/ 164 w 568"/>
                    <a:gd name="T13" fmla="*/ 172 h 1516"/>
                    <a:gd name="T14" fmla="*/ 188 w 568"/>
                    <a:gd name="T15" fmla="*/ 244 h 1516"/>
                    <a:gd name="T16" fmla="*/ 224 w 568"/>
                    <a:gd name="T17" fmla="*/ 308 h 1516"/>
                    <a:gd name="T18" fmla="*/ 252 w 568"/>
                    <a:gd name="T19" fmla="*/ 356 h 1516"/>
                    <a:gd name="T20" fmla="*/ 272 w 568"/>
                    <a:gd name="T21" fmla="*/ 376 h 1516"/>
                    <a:gd name="T22" fmla="*/ 304 w 568"/>
                    <a:gd name="T23" fmla="*/ 448 h 1516"/>
                    <a:gd name="T24" fmla="*/ 328 w 568"/>
                    <a:gd name="T25" fmla="*/ 508 h 1516"/>
                    <a:gd name="T26" fmla="*/ 364 w 568"/>
                    <a:gd name="T27" fmla="*/ 560 h 1516"/>
                    <a:gd name="T28" fmla="*/ 384 w 568"/>
                    <a:gd name="T29" fmla="*/ 596 h 1516"/>
                    <a:gd name="T30" fmla="*/ 392 w 568"/>
                    <a:gd name="T31" fmla="*/ 628 h 1516"/>
                    <a:gd name="T32" fmla="*/ 412 w 568"/>
                    <a:gd name="T33" fmla="*/ 668 h 1516"/>
                    <a:gd name="T34" fmla="*/ 432 w 568"/>
                    <a:gd name="T35" fmla="*/ 724 h 1516"/>
                    <a:gd name="T36" fmla="*/ 480 w 568"/>
                    <a:gd name="T37" fmla="*/ 860 h 1516"/>
                    <a:gd name="T38" fmla="*/ 512 w 568"/>
                    <a:gd name="T39" fmla="*/ 1028 h 1516"/>
                    <a:gd name="T40" fmla="*/ 548 w 568"/>
                    <a:gd name="T41" fmla="*/ 1216 h 1516"/>
                    <a:gd name="T42" fmla="*/ 568 w 568"/>
                    <a:gd name="T43" fmla="*/ 1516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1516">
                      <a:moveTo>
                        <a:pt x="0" y="0"/>
                      </a:moveTo>
                      <a:cubicBezTo>
                        <a:pt x="8" y="25"/>
                        <a:pt x="7" y="28"/>
                        <a:pt x="32" y="36"/>
                      </a:cubicBezTo>
                      <a:cubicBezTo>
                        <a:pt x="46" y="57"/>
                        <a:pt x="49" y="81"/>
                        <a:pt x="72" y="96"/>
                      </a:cubicBezTo>
                      <a:cubicBezTo>
                        <a:pt x="79" y="107"/>
                        <a:pt x="76" y="122"/>
                        <a:pt x="84" y="132"/>
                      </a:cubicBezTo>
                      <a:cubicBezTo>
                        <a:pt x="90" y="138"/>
                        <a:pt x="100" y="137"/>
                        <a:pt x="108" y="140"/>
                      </a:cubicBezTo>
                      <a:cubicBezTo>
                        <a:pt x="112" y="141"/>
                        <a:pt x="120" y="144"/>
                        <a:pt x="120" y="144"/>
                      </a:cubicBezTo>
                      <a:cubicBezTo>
                        <a:pt x="130" y="159"/>
                        <a:pt x="147" y="166"/>
                        <a:pt x="164" y="172"/>
                      </a:cubicBezTo>
                      <a:cubicBezTo>
                        <a:pt x="179" y="195"/>
                        <a:pt x="172" y="221"/>
                        <a:pt x="188" y="244"/>
                      </a:cubicBezTo>
                      <a:cubicBezTo>
                        <a:pt x="192" y="270"/>
                        <a:pt x="196" y="299"/>
                        <a:pt x="224" y="308"/>
                      </a:cubicBezTo>
                      <a:cubicBezTo>
                        <a:pt x="230" y="326"/>
                        <a:pt x="237" y="346"/>
                        <a:pt x="252" y="356"/>
                      </a:cubicBezTo>
                      <a:cubicBezTo>
                        <a:pt x="257" y="364"/>
                        <a:pt x="267" y="368"/>
                        <a:pt x="272" y="376"/>
                      </a:cubicBezTo>
                      <a:cubicBezTo>
                        <a:pt x="285" y="397"/>
                        <a:pt x="289" y="425"/>
                        <a:pt x="304" y="448"/>
                      </a:cubicBezTo>
                      <a:cubicBezTo>
                        <a:pt x="309" y="471"/>
                        <a:pt x="311" y="491"/>
                        <a:pt x="328" y="508"/>
                      </a:cubicBezTo>
                      <a:cubicBezTo>
                        <a:pt x="334" y="537"/>
                        <a:pt x="345" y="541"/>
                        <a:pt x="364" y="560"/>
                      </a:cubicBezTo>
                      <a:cubicBezTo>
                        <a:pt x="370" y="577"/>
                        <a:pt x="369" y="586"/>
                        <a:pt x="384" y="596"/>
                      </a:cubicBezTo>
                      <a:cubicBezTo>
                        <a:pt x="387" y="606"/>
                        <a:pt x="388" y="618"/>
                        <a:pt x="392" y="628"/>
                      </a:cubicBezTo>
                      <a:cubicBezTo>
                        <a:pt x="397" y="642"/>
                        <a:pt x="408" y="653"/>
                        <a:pt x="412" y="668"/>
                      </a:cubicBezTo>
                      <a:cubicBezTo>
                        <a:pt x="418" y="691"/>
                        <a:pt x="419" y="705"/>
                        <a:pt x="432" y="724"/>
                      </a:cubicBezTo>
                      <a:cubicBezTo>
                        <a:pt x="438" y="769"/>
                        <a:pt x="439" y="832"/>
                        <a:pt x="480" y="860"/>
                      </a:cubicBezTo>
                      <a:cubicBezTo>
                        <a:pt x="498" y="915"/>
                        <a:pt x="494" y="973"/>
                        <a:pt x="512" y="1028"/>
                      </a:cubicBezTo>
                      <a:cubicBezTo>
                        <a:pt x="520" y="1089"/>
                        <a:pt x="528" y="1157"/>
                        <a:pt x="548" y="1216"/>
                      </a:cubicBezTo>
                      <a:cubicBezTo>
                        <a:pt x="564" y="1317"/>
                        <a:pt x="568" y="1411"/>
                        <a:pt x="568" y="1516"/>
                      </a:cubicBezTo>
                    </a:path>
                  </a:pathLst>
                </a:custGeom>
                <a:solidFill>
                  <a:srgbClr val="00D600"/>
                </a:solid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sv-SE"/>
                </a:p>
              </p:txBody>
            </p:sp>
          </p:grpSp>
          <p:sp>
            <p:nvSpPr>
              <p:cNvPr id="45" name="Oval 15"/>
              <p:cNvSpPr>
                <a:spLocks noChangeArrowheads="1"/>
              </p:cNvSpPr>
              <p:nvPr/>
            </p:nvSpPr>
            <p:spPr bwMode="auto">
              <a:xfrm>
                <a:off x="1927" y="2149"/>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grpSp>
            <p:nvGrpSpPr>
              <p:cNvPr id="46" name="Group 10"/>
              <p:cNvGrpSpPr>
                <a:grpSpLocks/>
              </p:cNvGrpSpPr>
              <p:nvPr/>
            </p:nvGrpSpPr>
            <p:grpSpPr bwMode="auto">
              <a:xfrm flipH="1">
                <a:off x="3615" y="1702"/>
                <a:ext cx="511" cy="916"/>
                <a:chOff x="1634" y="1702"/>
                <a:chExt cx="511" cy="916"/>
              </a:xfrm>
            </p:grpSpPr>
            <p:sp>
              <p:nvSpPr>
                <p:cNvPr id="54" name="Oval 14"/>
                <p:cNvSpPr>
                  <a:spLocks noChangeArrowheads="1"/>
                </p:cNvSpPr>
                <p:nvPr/>
              </p:nvSpPr>
              <p:spPr bwMode="auto">
                <a:xfrm>
                  <a:off x="1732" y="1954"/>
                  <a:ext cx="413" cy="41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55" name="AutoShape 13"/>
                <p:cNvSpPr>
                  <a:spLocks noChangeArrowheads="1"/>
                </p:cNvSpPr>
                <p:nvPr/>
              </p:nvSpPr>
              <p:spPr bwMode="auto">
                <a:xfrm>
                  <a:off x="1690" y="1702"/>
                  <a:ext cx="374" cy="916"/>
                </a:xfrm>
                <a:prstGeom prst="flowChartProcess">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56" name="Rectangle 12"/>
                <p:cNvSpPr>
                  <a:spLocks noChangeArrowheads="1"/>
                </p:cNvSpPr>
                <p:nvPr/>
              </p:nvSpPr>
              <p:spPr bwMode="auto">
                <a:xfrm>
                  <a:off x="1690" y="1951"/>
                  <a:ext cx="125" cy="41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sp>
              <p:nvSpPr>
                <p:cNvPr id="57" name="Rectangle 11"/>
                <p:cNvSpPr>
                  <a:spLocks noChangeArrowheads="1"/>
                </p:cNvSpPr>
                <p:nvPr/>
              </p:nvSpPr>
              <p:spPr bwMode="auto">
                <a:xfrm>
                  <a:off x="1634" y="2077"/>
                  <a:ext cx="54" cy="165"/>
                </a:xfrm>
                <a:prstGeom prst="rect">
                  <a:avLst/>
                </a:prstGeom>
                <a:solidFill>
                  <a:srgbClr val="00D600"/>
                </a:solidFill>
                <a:ln w="1905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sv-SE"/>
                </a:p>
              </p:txBody>
            </p:sp>
          </p:grpSp>
          <p:sp>
            <p:nvSpPr>
              <p:cNvPr id="47" name="Oval 9"/>
              <p:cNvSpPr>
                <a:spLocks noChangeArrowheads="1"/>
              </p:cNvSpPr>
              <p:nvPr/>
            </p:nvSpPr>
            <p:spPr bwMode="auto">
              <a:xfrm flipH="1">
                <a:off x="3810" y="2149"/>
                <a:ext cx="23" cy="23"/>
              </a:xfrm>
              <a:prstGeom prst="ellipse">
                <a:avLst/>
              </a:prstGeom>
              <a:solidFill>
                <a:srgbClr val="00D600"/>
              </a:solidFill>
              <a:ln w="19050">
                <a:solidFill>
                  <a:srgbClr val="FFFFFF"/>
                </a:solidFill>
                <a:round/>
                <a:headEnd/>
                <a:tailEnd/>
              </a:ln>
            </p:spPr>
            <p:txBody>
              <a:bodyPr vert="horz" wrap="square" lIns="91440" tIns="45720" rIns="91440" bIns="45720" numCol="1" anchor="ctr" anchorCtr="0" compatLnSpc="1">
                <a:prstTxWarp prst="textNoShape">
                  <a:avLst/>
                </a:prstTxWarp>
              </a:bodyPr>
              <a:lstStyle/>
              <a:p>
                <a:endParaRPr lang="sv-SE"/>
              </a:p>
            </p:txBody>
          </p:sp>
          <p:sp>
            <p:nvSpPr>
              <p:cNvPr id="48" name="Freeform 8"/>
              <p:cNvSpPr>
                <a:spLocks/>
              </p:cNvSpPr>
              <p:nvPr/>
            </p:nvSpPr>
            <p:spPr bwMode="auto">
              <a:xfrm flipV="1">
                <a:off x="2064" y="2160"/>
                <a:ext cx="589" cy="590"/>
              </a:xfrm>
              <a:custGeom>
                <a:avLst/>
                <a:gdLst>
                  <a:gd name="T0" fmla="*/ 0 w 589"/>
                  <a:gd name="T1" fmla="*/ 590 h 590"/>
                  <a:gd name="T2" fmla="*/ 589 w 589"/>
                  <a:gd name="T3" fmla="*/ 590 h 590"/>
                  <a:gd name="T4" fmla="*/ 362 w 589"/>
                  <a:gd name="T5" fmla="*/ 0 h 590"/>
                  <a:gd name="T6" fmla="*/ 0 w 589"/>
                  <a:gd name="T7" fmla="*/ 136 h 590"/>
                  <a:gd name="T8" fmla="*/ 0 w 589"/>
                  <a:gd name="T9" fmla="*/ 590 h 590"/>
                </a:gdLst>
                <a:ahLst/>
                <a:cxnLst>
                  <a:cxn ang="0">
                    <a:pos x="T0" y="T1"/>
                  </a:cxn>
                  <a:cxn ang="0">
                    <a:pos x="T2" y="T3"/>
                  </a:cxn>
                  <a:cxn ang="0">
                    <a:pos x="T4" y="T5"/>
                  </a:cxn>
                  <a:cxn ang="0">
                    <a:pos x="T6" y="T7"/>
                  </a:cxn>
                  <a:cxn ang="0">
                    <a:pos x="T8" y="T9"/>
                  </a:cxn>
                </a:cxnLst>
                <a:rect l="0" t="0" r="r" b="b"/>
                <a:pathLst>
                  <a:path w="589" h="590">
                    <a:moveTo>
                      <a:pt x="0" y="590"/>
                    </a:moveTo>
                    <a:lnTo>
                      <a:pt x="589" y="590"/>
                    </a:lnTo>
                    <a:lnTo>
                      <a:pt x="362" y="0"/>
                    </a:lnTo>
                    <a:lnTo>
                      <a:pt x="0" y="136"/>
                    </a:lnTo>
                    <a:lnTo>
                      <a:pt x="0" y="59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49" name="Freeform 7"/>
              <p:cNvSpPr>
                <a:spLocks/>
              </p:cNvSpPr>
              <p:nvPr/>
            </p:nvSpPr>
            <p:spPr bwMode="auto">
              <a:xfrm>
                <a:off x="2880" y="2160"/>
                <a:ext cx="771" cy="590"/>
              </a:xfrm>
              <a:custGeom>
                <a:avLst/>
                <a:gdLst>
                  <a:gd name="T0" fmla="*/ 771 w 771"/>
                  <a:gd name="T1" fmla="*/ 590 h 590"/>
                  <a:gd name="T2" fmla="*/ 544 w 771"/>
                  <a:gd name="T3" fmla="*/ 0 h 590"/>
                  <a:gd name="T4" fmla="*/ 0 w 771"/>
                  <a:gd name="T5" fmla="*/ 0 h 590"/>
                  <a:gd name="T6" fmla="*/ 0 w 771"/>
                  <a:gd name="T7" fmla="*/ 590 h 590"/>
                  <a:gd name="T8" fmla="*/ 771 w 771"/>
                  <a:gd name="T9" fmla="*/ 590 h 590"/>
                </a:gdLst>
                <a:ahLst/>
                <a:cxnLst>
                  <a:cxn ang="0">
                    <a:pos x="T0" y="T1"/>
                  </a:cxn>
                  <a:cxn ang="0">
                    <a:pos x="T2" y="T3"/>
                  </a:cxn>
                  <a:cxn ang="0">
                    <a:pos x="T4" y="T5"/>
                  </a:cxn>
                  <a:cxn ang="0">
                    <a:pos x="T6" y="T7"/>
                  </a:cxn>
                  <a:cxn ang="0">
                    <a:pos x="T8" y="T9"/>
                  </a:cxn>
                </a:cxnLst>
                <a:rect l="0" t="0" r="r" b="b"/>
                <a:pathLst>
                  <a:path w="771" h="590">
                    <a:moveTo>
                      <a:pt x="771" y="590"/>
                    </a:moveTo>
                    <a:lnTo>
                      <a:pt x="544" y="0"/>
                    </a:lnTo>
                    <a:lnTo>
                      <a:pt x="0" y="0"/>
                    </a:lnTo>
                    <a:lnTo>
                      <a:pt x="0" y="590"/>
                    </a:lnTo>
                    <a:lnTo>
                      <a:pt x="771" y="59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50" name="Freeform 6"/>
              <p:cNvSpPr>
                <a:spLocks/>
              </p:cNvSpPr>
              <p:nvPr/>
            </p:nvSpPr>
            <p:spPr bwMode="auto">
              <a:xfrm>
                <a:off x="2426" y="2160"/>
                <a:ext cx="454" cy="590"/>
              </a:xfrm>
              <a:custGeom>
                <a:avLst/>
                <a:gdLst>
                  <a:gd name="T0" fmla="*/ 227 w 454"/>
                  <a:gd name="T1" fmla="*/ 0 h 590"/>
                  <a:gd name="T2" fmla="*/ 454 w 454"/>
                  <a:gd name="T3" fmla="*/ 0 h 590"/>
                  <a:gd name="T4" fmla="*/ 454 w 454"/>
                  <a:gd name="T5" fmla="*/ 590 h 590"/>
                  <a:gd name="T6" fmla="*/ 0 w 454"/>
                  <a:gd name="T7" fmla="*/ 590 h 590"/>
                  <a:gd name="T8" fmla="*/ 227 w 454"/>
                  <a:gd name="T9" fmla="*/ 0 h 590"/>
                </a:gdLst>
                <a:ahLst/>
                <a:cxnLst>
                  <a:cxn ang="0">
                    <a:pos x="T0" y="T1"/>
                  </a:cxn>
                  <a:cxn ang="0">
                    <a:pos x="T2" y="T3"/>
                  </a:cxn>
                  <a:cxn ang="0">
                    <a:pos x="T4" y="T5"/>
                  </a:cxn>
                  <a:cxn ang="0">
                    <a:pos x="T6" y="T7"/>
                  </a:cxn>
                  <a:cxn ang="0">
                    <a:pos x="T8" y="T9"/>
                  </a:cxn>
                </a:cxnLst>
                <a:rect l="0" t="0" r="r" b="b"/>
                <a:pathLst>
                  <a:path w="454" h="590">
                    <a:moveTo>
                      <a:pt x="227" y="0"/>
                    </a:moveTo>
                    <a:lnTo>
                      <a:pt x="454" y="0"/>
                    </a:lnTo>
                    <a:lnTo>
                      <a:pt x="454" y="590"/>
                    </a:lnTo>
                    <a:lnTo>
                      <a:pt x="0" y="590"/>
                    </a:lnTo>
                    <a:lnTo>
                      <a:pt x="227" y="0"/>
                    </a:lnTo>
                    <a:close/>
                  </a:path>
                </a:pathLst>
              </a:cu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51" name="Text Box 5"/>
              <p:cNvSpPr txBox="1">
                <a:spLocks noChangeArrowheads="1"/>
              </p:cNvSpPr>
              <p:nvPr/>
            </p:nvSpPr>
            <p:spPr bwMode="auto">
              <a:xfrm>
                <a:off x="2187" y="2263"/>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1</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Text Box 4"/>
              <p:cNvSpPr txBox="1">
                <a:spLocks noChangeArrowheads="1"/>
              </p:cNvSpPr>
              <p:nvPr/>
            </p:nvSpPr>
            <p:spPr bwMode="auto">
              <a:xfrm>
                <a:off x="2550" y="2399"/>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2</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Text Box 3"/>
              <p:cNvSpPr txBox="1">
                <a:spLocks noChangeArrowheads="1"/>
              </p:cNvSpPr>
              <p:nvPr/>
            </p:nvSpPr>
            <p:spPr bwMode="auto">
              <a:xfrm>
                <a:off x="3049" y="2399"/>
                <a:ext cx="196" cy="23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altLang="sv-SE" sz="1800" b="0" i="0" u="none" strike="noStrike" cap="none" normalizeH="0" baseline="0" smtClean="0">
                    <a:ln>
                      <a:noFill/>
                    </a:ln>
                    <a:solidFill>
                      <a:srgbClr val="000000"/>
                    </a:solidFill>
                    <a:effectLst/>
                    <a:latin typeface="Arial" pitchFamily="34" charset="0"/>
                    <a:ea typeface="Times New Roman" pitchFamily="18" charset="0"/>
                    <a:cs typeface="Times New Roman" pitchFamily="18" charset="0"/>
                  </a:rPr>
                  <a:t>3</a:t>
                </a: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17" name="Rectangle 125"/>
          <p:cNvSpPr>
            <a:spLocks noChangeArrowheads="1"/>
          </p:cNvSpPr>
          <p:nvPr/>
        </p:nvSpPr>
        <p:spPr bwMode="auto">
          <a:xfrm>
            <a:off x="152400" y="3778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118" name="TextBox 117"/>
          <p:cNvSpPr txBox="1"/>
          <p:nvPr/>
        </p:nvSpPr>
        <p:spPr>
          <a:xfrm>
            <a:off x="40929" y="573207"/>
            <a:ext cx="10044760" cy="646331"/>
          </a:xfrm>
          <a:prstGeom prst="rect">
            <a:avLst/>
          </a:prstGeom>
          <a:noFill/>
        </p:spPr>
        <p:txBody>
          <a:bodyPr wrap="square" rtlCol="0">
            <a:spAutoFit/>
          </a:bodyPr>
          <a:lstStyle/>
          <a:p>
            <a:r>
              <a:rPr lang="sv-SE" sz="3600" b="1" dirty="0" err="1" smtClean="0">
                <a:latin typeface="Arial" panose="020B0604020202020204" pitchFamily="34" charset="0"/>
                <a:cs typeface="Arial" panose="020B0604020202020204" pitchFamily="34" charset="0"/>
              </a:rPr>
              <a:t>Innermitt</a:t>
            </a:r>
            <a:r>
              <a:rPr lang="sv-SE" sz="3600" b="1" dirty="0" smtClean="0">
                <a:latin typeface="Arial" panose="020B0604020202020204" pitchFamily="34" charset="0"/>
                <a:cs typeface="Arial" panose="020B0604020202020204" pitchFamily="34" charset="0"/>
              </a:rPr>
              <a:t>/Balansspelare: Offensiv/defensiv</a:t>
            </a:r>
            <a:endParaRPr lang="sv-SE"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2902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701</TotalTime>
  <Words>1166</Words>
  <Application>Microsoft Office PowerPoint</Application>
  <PresentationFormat>Widescreen</PresentationFormat>
  <Paragraphs>258</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Speluppbyggnad- och etablering</vt:lpstr>
      <vt:lpstr>Metoder i försvarsspel</vt:lpstr>
      <vt:lpstr>Metoder i anfallsspel</vt:lpstr>
      <vt:lpstr>Anfallsvapen</vt:lpstr>
      <vt:lpstr>Sammanfattning spelidé</vt:lpstr>
      <vt:lpstr>Fyra tal att komma ihåg </vt:lpstr>
      <vt:lpstr>PowerPoint Presentation</vt:lpstr>
    </vt:vector>
  </TitlesOfParts>
  <Company>CGI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Hedin, Mats</dc:creator>
  <cp:lastModifiedBy>Hedin, Mats</cp:lastModifiedBy>
  <cp:revision>34</cp:revision>
  <dcterms:created xsi:type="dcterms:W3CDTF">2018-03-19T12:14:22Z</dcterms:created>
  <dcterms:modified xsi:type="dcterms:W3CDTF">2018-03-20T00:49:28Z</dcterms:modified>
</cp:coreProperties>
</file>