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0" r:id="rId2"/>
    <p:sldId id="357" r:id="rId3"/>
    <p:sldId id="343" r:id="rId4"/>
    <p:sldId id="290" r:id="rId5"/>
    <p:sldId id="287" r:id="rId6"/>
    <p:sldId id="301" r:id="rId7"/>
    <p:sldId id="356" r:id="rId8"/>
    <p:sldId id="344" r:id="rId9"/>
    <p:sldId id="358" r:id="rId10"/>
    <p:sldId id="359" r:id="rId11"/>
    <p:sldId id="349" r:id="rId12"/>
    <p:sldId id="300" r:id="rId13"/>
    <p:sldId id="351" r:id="rId14"/>
    <p:sldId id="353" r:id="rId15"/>
    <p:sldId id="362" r:id="rId16"/>
    <p:sldId id="361" r:id="rId17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2C98A9-52E3-4E8B-831E-24F6F5D9DA19}" v="17" dt="2023-09-07T09:12:11.5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80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DC07DFB-700E-4399-BBDD-50640AC635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FDE7B60-D19F-4506-9B8B-13D5181055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C2FDF45-AFBB-4C0D-837B-E699F2817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C7BA-0726-4A3F-8E82-A8AE2AA4A6F1}" type="datetimeFigureOut">
              <a:rPr lang="sv-SE" smtClean="0"/>
              <a:t>2024-03-11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2CF0023-5F43-4F9B-B911-47CA393BF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F5E4320-BF82-4800-8DFE-2A3ED5F18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42525-42D6-4D84-BC74-1FEBA46B226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1780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41E8326-3146-4D1E-B72C-249D58A64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CED8F0F-FFC7-44B3-A1F2-FCA806C7C4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B3E03C0-ACBE-46A2-B38D-939CCA0C2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C7BA-0726-4A3F-8E82-A8AE2AA4A6F1}" type="datetimeFigureOut">
              <a:rPr lang="sv-SE" smtClean="0"/>
              <a:t>2024-03-11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F666F85-4BCC-41EE-8590-9F42F719C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AB8337A-4F43-4C54-8F77-C68E1A96D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42525-42D6-4D84-BC74-1FEBA46B226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80514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E142313-9CA8-4CBA-9535-386E89E3E5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FA02B5A-A4EA-4E08-A893-FB803D75B3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B0E4366-C9E2-43AA-AD13-3C0FC0984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C7BA-0726-4A3F-8E82-A8AE2AA4A6F1}" type="datetimeFigureOut">
              <a:rPr lang="sv-SE" smtClean="0"/>
              <a:t>2024-03-11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0781380-773B-4B94-A1C4-8B87C19E0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46010BE-0C99-48D0-9107-B86DAD28F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42525-42D6-4D84-BC74-1FEBA46B226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97138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A10B82-2FC2-4646-98C1-A20C72FDC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DF408C6-13CB-487B-93DF-741FA4751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5809378-4850-4728-8F8C-2D9037FB8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C7BA-0726-4A3F-8E82-A8AE2AA4A6F1}" type="datetimeFigureOut">
              <a:rPr lang="sv-SE" smtClean="0"/>
              <a:t>2024-03-11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944155F-DCC6-474C-8B7D-5F765B61E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2FD16-9C94-4ED3-8EAC-DB6475202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42525-42D6-4D84-BC74-1FEBA46B226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39085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34A100F-4487-4AD6-A486-8E19903DA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F924DDD-F4B0-48F2-8A51-A1FDA4A344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DC90BD8-35B8-41EA-B0CC-EF3002E71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C7BA-0726-4A3F-8E82-A8AE2AA4A6F1}" type="datetimeFigureOut">
              <a:rPr lang="sv-SE" smtClean="0"/>
              <a:t>2024-03-11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CF2CBDA-453D-4D25-BFC9-506BB91BC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587C080-E4DA-4B71-9A3C-8C32A8B2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42525-42D6-4D84-BC74-1FEBA46B226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57639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ECFD4E-7DF5-4B9A-B878-53F9D73C5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50B59F0-F074-4DA0-A16F-B995EDCBA1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657847D-AA8F-450D-9C91-2A1A4E2A61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CCEE18F-3115-4873-8354-46D9001BC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C7BA-0726-4A3F-8E82-A8AE2AA4A6F1}" type="datetimeFigureOut">
              <a:rPr lang="sv-SE" smtClean="0"/>
              <a:t>2024-03-11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2D365F0-61BC-493F-8D53-E5C8CB4F3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82028B5-783B-4351-940C-3488404D0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42525-42D6-4D84-BC74-1FEBA46B226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69564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132009-DDBB-451E-9183-0B9A5BDC2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2913ABF-EA86-4825-A97C-C054637BED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4150F5E-F2DF-4317-9483-594761BC23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22AAD24-4EC5-4194-996A-D7F2390DE7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3E7866F-35F7-4F4A-8687-6890769C6E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69CD3A60-5BB8-4CEE-AF87-093423C05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C7BA-0726-4A3F-8E82-A8AE2AA4A6F1}" type="datetimeFigureOut">
              <a:rPr lang="sv-SE" smtClean="0"/>
              <a:t>2024-03-11</a:t>
            </a:fld>
            <a:endParaRPr lang="sv-SE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C33100DE-0976-4EEC-9498-753E0656C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B20EE995-C898-4633-B72C-BAFD3856E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42525-42D6-4D84-BC74-1FEBA46B226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63044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95F5DB-4E62-44E7-97F7-47432C54E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53C15EA-6FE9-4EBA-9425-087993734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C7BA-0726-4A3F-8E82-A8AE2AA4A6F1}" type="datetimeFigureOut">
              <a:rPr lang="sv-SE" smtClean="0"/>
              <a:t>2024-03-11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D0D7315-E375-428A-A5B4-F08E201E1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F36D40A-8C16-4938-BD82-704370D09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42525-42D6-4D84-BC74-1FEBA46B226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091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E9D169A-40DC-45AE-8AD4-F80E10E45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C7BA-0726-4A3F-8E82-A8AE2AA4A6F1}" type="datetimeFigureOut">
              <a:rPr lang="sv-SE" smtClean="0"/>
              <a:t>2024-03-11</a:t>
            </a:fld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0BE4488-6A74-46DF-98EC-80E9BBEEA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0A2F8E1-0931-42D2-856D-BDB0A8FCC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42525-42D6-4D84-BC74-1FEBA46B226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45040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DA9E41-024E-40AF-9B62-703018981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9EA0A97-E674-48AC-B60C-0AC3EADC8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BA75892-D014-4A04-BFA5-0F57CD8203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27DAE60-2322-4E71-AF29-6C6D887A0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C7BA-0726-4A3F-8E82-A8AE2AA4A6F1}" type="datetimeFigureOut">
              <a:rPr lang="sv-SE" smtClean="0"/>
              <a:t>2024-03-11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8B20B58-2CA2-424D-BB1B-4602C93A2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CF05B03-43C2-49B3-9A27-ABE8264C5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42525-42D6-4D84-BC74-1FEBA46B226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75503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136544-E8BD-4C3F-AD07-88FD340DC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6C65CD96-29F5-458B-9D2A-6893E4EEEC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DF4072E-80F5-43B3-A049-7957F37D8D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1C2E829-6E2D-46D8-8381-863229BE3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C7BA-0726-4A3F-8E82-A8AE2AA4A6F1}" type="datetimeFigureOut">
              <a:rPr lang="sv-SE" smtClean="0"/>
              <a:t>2024-03-11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0D08145-46D1-4033-B8EF-A2AD7E822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A9AB711-7B6B-4D5A-9BBF-FF8A81EFF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42525-42D6-4D84-BC74-1FEBA46B226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61714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94F25B1-23F2-48AA-8856-6F13CE2B1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F0FE432-2884-4802-9313-DF92444030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50CB2A6-D0E5-4498-875C-44330B03B0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CC7BA-0726-4A3F-8E82-A8AE2AA4A6F1}" type="datetimeFigureOut">
              <a:rPr lang="sv-SE" smtClean="0"/>
              <a:t>2024-03-11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B5E066A-F7F0-4D07-A53E-48EA7B3790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13DD22A-FDF1-4D13-B2D7-479C8F44DB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42525-42D6-4D84-BC74-1FEBA46B226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4691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get.se/LSSK-P14" TargetMode="External"/><Relationship Id="rId2" Type="http://schemas.openxmlformats.org/officeDocument/2006/relationships/hyperlink" Target="https://www.lssk.n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1">
            <a:extLst>
              <a:ext uri="{FF2B5EF4-FFF2-40B4-BE49-F238E27FC236}">
                <a16:creationId xmlns:a16="http://schemas.microsoft.com/office/drawing/2014/main" id="{DE7EFDF3-2EEA-D1F0-988E-5BEC456F0B29}"/>
              </a:ext>
            </a:extLst>
          </p:cNvPr>
          <p:cNvGrpSpPr/>
          <p:nvPr/>
        </p:nvGrpSpPr>
        <p:grpSpPr>
          <a:xfrm>
            <a:off x="0" y="0"/>
            <a:ext cx="12192001" cy="6858000"/>
            <a:chOff x="0" y="0"/>
            <a:chExt cx="12192001" cy="6858000"/>
          </a:xfrm>
        </p:grpSpPr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F4030FD6-7D5C-D9EB-543C-1B4863A36A99}"/>
                </a:ext>
              </a:extLst>
            </p:cNvPr>
            <p:cNvSpPr/>
            <p:nvPr/>
          </p:nvSpPr>
          <p:spPr>
            <a:xfrm>
              <a:off x="0" y="0"/>
              <a:ext cx="12192001" cy="6858000"/>
            </a:xfrm>
            <a:prstGeom prst="rect">
              <a:avLst/>
            </a:prstGeom>
            <a:solidFill>
              <a:srgbClr val="29479D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pic>
          <p:nvPicPr>
            <p:cNvPr id="4" name="Picture 2" descr="Lekeryd-Svarttorps SK">
              <a:extLst>
                <a:ext uri="{FF2B5EF4-FFF2-40B4-BE49-F238E27FC236}">
                  <a16:creationId xmlns:a16="http://schemas.microsoft.com/office/drawing/2014/main" id="{E4971121-DEB7-0A04-C281-B6805A2B38D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9787" y="3305533"/>
              <a:ext cx="2380633" cy="1220643"/>
            </a:xfrm>
            <a:prstGeom prst="rect">
              <a:avLst/>
            </a:prstGeom>
            <a:solidFill>
              <a:srgbClr val="29479D"/>
            </a:solidFill>
          </p:spPr>
        </p:pic>
        <p:sp>
          <p:nvSpPr>
            <p:cNvPr id="5" name="Rektangel 4">
              <a:extLst>
                <a:ext uri="{FF2B5EF4-FFF2-40B4-BE49-F238E27FC236}">
                  <a16:creationId xmlns:a16="http://schemas.microsoft.com/office/drawing/2014/main" id="{38E21923-7B75-721A-05AD-D928AD32286F}"/>
                </a:ext>
              </a:extLst>
            </p:cNvPr>
            <p:cNvSpPr/>
            <p:nvPr/>
          </p:nvSpPr>
          <p:spPr>
            <a:xfrm>
              <a:off x="2862945" y="3561912"/>
              <a:ext cx="4832285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sz="4000" b="1" i="0" dirty="0">
                  <a:solidFill>
                    <a:schemeClr val="bg1"/>
                  </a:solidFill>
                  <a:effectLst/>
                  <a:latin typeface="ProximaNova"/>
                </a:rPr>
                <a:t>Lekeryd-Svarttorps SK</a:t>
              </a:r>
              <a:endParaRPr lang="sv-SE" sz="4000" dirty="0">
                <a:solidFill>
                  <a:schemeClr val="bg1"/>
                </a:solidFill>
              </a:endParaRPr>
            </a:p>
          </p:txBody>
        </p:sp>
        <p:sp>
          <p:nvSpPr>
            <p:cNvPr id="6" name="Rektangel 5">
              <a:extLst>
                <a:ext uri="{FF2B5EF4-FFF2-40B4-BE49-F238E27FC236}">
                  <a16:creationId xmlns:a16="http://schemas.microsoft.com/office/drawing/2014/main" id="{B967FE29-06A0-7CBE-5819-E7C9CED6BE50}"/>
                </a:ext>
              </a:extLst>
            </p:cNvPr>
            <p:cNvSpPr/>
            <p:nvPr/>
          </p:nvSpPr>
          <p:spPr>
            <a:xfrm>
              <a:off x="994944" y="983867"/>
              <a:ext cx="1045805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3600" dirty="0">
                  <a:solidFill>
                    <a:schemeClr val="bg1"/>
                  </a:solidFill>
                  <a:latin typeface="ProximaNova"/>
                </a:rPr>
                <a:t>VÄLKOMMEN PÅ FÖRÄLDRARMÖTE FÖR P-16 och F-16 </a:t>
              </a:r>
              <a:endParaRPr lang="sv-SE" sz="3600" dirty="0">
                <a:solidFill>
                  <a:schemeClr val="bg1"/>
                </a:solidFill>
              </a:endParaRPr>
            </a:p>
          </p:txBody>
        </p:sp>
        <p:sp>
          <p:nvSpPr>
            <p:cNvPr id="7" name="Rektangel 6">
              <a:extLst>
                <a:ext uri="{FF2B5EF4-FFF2-40B4-BE49-F238E27FC236}">
                  <a16:creationId xmlns:a16="http://schemas.microsoft.com/office/drawing/2014/main" id="{BD029DB7-C9A1-46DD-0117-21A9D76E0CBE}"/>
                </a:ext>
              </a:extLst>
            </p:cNvPr>
            <p:cNvSpPr/>
            <p:nvPr/>
          </p:nvSpPr>
          <p:spPr>
            <a:xfrm>
              <a:off x="4497394" y="5674078"/>
              <a:ext cx="221169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000" i="0" dirty="0">
                  <a:solidFill>
                    <a:schemeClr val="bg1"/>
                  </a:solidFill>
                  <a:effectLst/>
                  <a:latin typeface="ProximaNova"/>
                </a:rPr>
                <a:t>Datum: 2023-09-10</a:t>
              </a:r>
              <a:endParaRPr lang="sv-SE" sz="20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0750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9918"/>
            <a:ext cx="5369653" cy="43670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>
                <a:latin typeface="ProximaNova"/>
              </a:rPr>
              <a:t>Värdegrund</a:t>
            </a:r>
            <a:r>
              <a:rPr lang="en-US" b="1" dirty="0">
                <a:latin typeface="ProximaNova"/>
              </a:rPr>
              <a:t>: </a:t>
            </a:r>
          </a:p>
          <a:p>
            <a:r>
              <a:rPr lang="en-US" sz="2200" dirty="0">
                <a:latin typeface="ProximaNova"/>
              </a:rPr>
              <a:t>Vi </a:t>
            </a:r>
            <a:r>
              <a:rPr lang="en-US" sz="2200" dirty="0" err="1">
                <a:latin typeface="ProximaNova"/>
              </a:rPr>
              <a:t>lyssnar</a:t>
            </a:r>
            <a:r>
              <a:rPr lang="en-US" sz="2200" dirty="0">
                <a:latin typeface="ProximaNova"/>
              </a:rPr>
              <a:t> </a:t>
            </a:r>
            <a:r>
              <a:rPr lang="en-US" sz="2200" dirty="0" err="1">
                <a:latin typeface="ProximaNova"/>
              </a:rPr>
              <a:t>när</a:t>
            </a:r>
            <a:r>
              <a:rPr lang="en-US" sz="2200" dirty="0">
                <a:latin typeface="ProximaNova"/>
              </a:rPr>
              <a:t> </a:t>
            </a:r>
            <a:r>
              <a:rPr lang="en-US" sz="2200" dirty="0" err="1">
                <a:latin typeface="ProximaNova"/>
              </a:rPr>
              <a:t>tränaren</a:t>
            </a:r>
            <a:r>
              <a:rPr lang="en-US" sz="2200" dirty="0">
                <a:latin typeface="ProximaNova"/>
              </a:rPr>
              <a:t> </a:t>
            </a:r>
            <a:r>
              <a:rPr lang="en-US" sz="2200" dirty="0" err="1">
                <a:latin typeface="ProximaNova"/>
              </a:rPr>
              <a:t>pratar</a:t>
            </a:r>
            <a:endParaRPr lang="en-US" sz="2200" dirty="0">
              <a:latin typeface="ProximaNova"/>
            </a:endParaRPr>
          </a:p>
          <a:p>
            <a:r>
              <a:rPr lang="en-US" sz="2200" dirty="0">
                <a:latin typeface="ProximaNova"/>
              </a:rPr>
              <a:t>Vi </a:t>
            </a:r>
            <a:r>
              <a:rPr lang="en-US" sz="2200" dirty="0" err="1">
                <a:latin typeface="ProximaNova"/>
              </a:rPr>
              <a:t>vill</a:t>
            </a:r>
            <a:r>
              <a:rPr lang="en-US" sz="2200" dirty="0">
                <a:latin typeface="ProximaNova"/>
              </a:rPr>
              <a:t> </a:t>
            </a:r>
            <a:r>
              <a:rPr lang="en-US" sz="2200" dirty="0" err="1">
                <a:latin typeface="ProximaNova"/>
              </a:rPr>
              <a:t>varandra</a:t>
            </a:r>
            <a:r>
              <a:rPr lang="en-US" sz="2200" dirty="0">
                <a:latin typeface="ProximaNova"/>
              </a:rPr>
              <a:t> </a:t>
            </a:r>
            <a:r>
              <a:rPr lang="en-US" sz="2200" dirty="0" err="1">
                <a:latin typeface="ProximaNova"/>
              </a:rPr>
              <a:t>väl</a:t>
            </a:r>
            <a:endParaRPr lang="en-US" sz="2200" dirty="0">
              <a:latin typeface="ProximaNova"/>
            </a:endParaRPr>
          </a:p>
          <a:p>
            <a:r>
              <a:rPr lang="en-US" sz="2200" dirty="0">
                <a:latin typeface="ProximaNova"/>
              </a:rPr>
              <a:t>Vi </a:t>
            </a:r>
            <a:r>
              <a:rPr lang="en-US" sz="2200" dirty="0" err="1">
                <a:latin typeface="ProximaNova"/>
              </a:rPr>
              <a:t>gör</a:t>
            </a:r>
            <a:r>
              <a:rPr lang="en-US" sz="2200" dirty="0">
                <a:latin typeface="ProximaNova"/>
              </a:rPr>
              <a:t> </a:t>
            </a:r>
            <a:r>
              <a:rPr lang="en-US" sz="2200" dirty="0" err="1">
                <a:latin typeface="ProximaNova"/>
              </a:rPr>
              <a:t>varandra</a:t>
            </a:r>
            <a:r>
              <a:rPr lang="en-US" sz="2200" dirty="0">
                <a:latin typeface="ProximaNova"/>
              </a:rPr>
              <a:t> </a:t>
            </a:r>
            <a:r>
              <a:rPr lang="en-US" sz="2200" dirty="0" err="1">
                <a:latin typeface="ProximaNova"/>
              </a:rPr>
              <a:t>bättre</a:t>
            </a:r>
            <a:r>
              <a:rPr lang="en-US" sz="2200" dirty="0">
                <a:latin typeface="ProximaNova"/>
              </a:rPr>
              <a:t> (</a:t>
            </a:r>
            <a:r>
              <a:rPr lang="en-US" sz="2200" dirty="0" err="1">
                <a:latin typeface="ProximaNova"/>
              </a:rPr>
              <a:t>även</a:t>
            </a:r>
            <a:r>
              <a:rPr lang="en-US" sz="2200" dirty="0">
                <a:latin typeface="ProximaNova"/>
              </a:rPr>
              <a:t> </a:t>
            </a:r>
            <a:r>
              <a:rPr lang="en-US" sz="2200" dirty="0" err="1">
                <a:latin typeface="ProximaNova"/>
              </a:rPr>
              <a:t>motståndarna</a:t>
            </a:r>
            <a:r>
              <a:rPr lang="en-US" sz="2200" dirty="0">
                <a:latin typeface="ProximaNova"/>
              </a:rPr>
              <a:t>)</a:t>
            </a:r>
          </a:p>
          <a:p>
            <a:endParaRPr lang="en-US" sz="800" b="1" dirty="0">
              <a:latin typeface="ProximaNova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1382741"/>
            <a:ext cx="10067636" cy="4571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2670C-2495-47EB-B20B-D9AF7BE8C7CF}" type="slidenum">
              <a:rPr lang="en-US" smtClean="0"/>
              <a:t>10</a:t>
            </a:fld>
            <a:endParaRPr lang="en-US" dirty="0"/>
          </a:p>
        </p:txBody>
      </p:sp>
      <p:pic>
        <p:nvPicPr>
          <p:cNvPr id="6" name="Picture 4" descr="LSSK P14 | cafebar">
            <a:extLst>
              <a:ext uri="{FF2B5EF4-FFF2-40B4-BE49-F238E27FC236}">
                <a16:creationId xmlns:a16="http://schemas.microsoft.com/office/drawing/2014/main" id="{1B67A04C-1FA8-0A3B-053C-A0EBB5DFC4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1379" y="4603481"/>
            <a:ext cx="1438027" cy="1633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ubrik 7">
            <a:extLst>
              <a:ext uri="{FF2B5EF4-FFF2-40B4-BE49-F238E27FC236}">
                <a16:creationId xmlns:a16="http://schemas.microsoft.com/office/drawing/2014/main" id="{EE8F4DFE-0DEC-FEAD-C3D5-2B782EA32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latin typeface="ProximaNova"/>
              </a:rPr>
              <a:t>Träningarna</a:t>
            </a:r>
            <a:endParaRPr lang="sv-SE" dirty="0">
              <a:latin typeface="ProximaNova"/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34B628E6-7125-8F3E-C7EC-B643A348F139}"/>
              </a:ext>
            </a:extLst>
          </p:cNvPr>
          <p:cNvSpPr txBox="1">
            <a:spLocks/>
          </p:cNvSpPr>
          <p:nvPr/>
        </p:nvSpPr>
        <p:spPr>
          <a:xfrm>
            <a:off x="6547974" y="1809917"/>
            <a:ext cx="4177937" cy="43670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 err="1">
                <a:latin typeface="ProximaNova"/>
              </a:rPr>
              <a:t>Innehåll</a:t>
            </a:r>
            <a:r>
              <a:rPr lang="en-US" b="1" dirty="0">
                <a:latin typeface="ProximaNova"/>
              </a:rPr>
              <a:t> </a:t>
            </a:r>
            <a:r>
              <a:rPr lang="en-US" b="1" dirty="0" err="1">
                <a:latin typeface="ProximaNova"/>
              </a:rPr>
              <a:t>på</a:t>
            </a:r>
            <a:r>
              <a:rPr lang="en-US" b="1" dirty="0">
                <a:latin typeface="ProximaNova"/>
              </a:rPr>
              <a:t> </a:t>
            </a:r>
            <a:r>
              <a:rPr lang="en-US" b="1" dirty="0" err="1">
                <a:latin typeface="ProximaNova"/>
              </a:rPr>
              <a:t>träningarna</a:t>
            </a:r>
            <a:r>
              <a:rPr lang="en-US" b="1" dirty="0">
                <a:latin typeface="ProximaNova"/>
              </a:rPr>
              <a:t>:</a:t>
            </a:r>
            <a:endParaRPr lang="en-US" sz="800" b="1" dirty="0">
              <a:latin typeface="ProximaNova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 err="1">
                <a:latin typeface="ProximaNova"/>
              </a:rPr>
              <a:t>Utrustning</a:t>
            </a:r>
            <a:r>
              <a:rPr lang="en-US" sz="1400" b="1" dirty="0">
                <a:latin typeface="ProximaNova"/>
              </a:rPr>
              <a:t>: </a:t>
            </a:r>
            <a:r>
              <a:rPr lang="en-US" sz="1400" dirty="0" err="1">
                <a:latin typeface="ProximaNova"/>
              </a:rPr>
              <a:t>Fotbollsskor</a:t>
            </a:r>
            <a:r>
              <a:rPr lang="en-US" sz="1400" dirty="0">
                <a:latin typeface="ProximaNova"/>
              </a:rPr>
              <a:t>, </a:t>
            </a:r>
            <a:r>
              <a:rPr lang="en-US" sz="1400" dirty="0" err="1">
                <a:latin typeface="ProximaNova"/>
              </a:rPr>
              <a:t>benskydd</a:t>
            </a:r>
            <a:r>
              <a:rPr lang="en-US" sz="1400" dirty="0">
                <a:latin typeface="ProximaNova"/>
              </a:rPr>
              <a:t> och </a:t>
            </a:r>
            <a:r>
              <a:rPr lang="en-US" sz="1400" dirty="0" err="1">
                <a:latin typeface="ProximaNova"/>
              </a:rPr>
              <a:t>vattenflaska</a:t>
            </a:r>
            <a:endParaRPr lang="en-US" sz="1400" dirty="0">
              <a:latin typeface="ProximaNova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1800" b="1" dirty="0">
              <a:latin typeface="ProximaNova"/>
            </a:endParaRPr>
          </a:p>
          <a:p>
            <a:r>
              <a:rPr lang="en-US" sz="1800" dirty="0" err="1">
                <a:latin typeface="ProximaNova"/>
              </a:rPr>
              <a:t>Övningar</a:t>
            </a:r>
            <a:r>
              <a:rPr lang="en-US" sz="1800" dirty="0">
                <a:latin typeface="ProximaNova"/>
              </a:rPr>
              <a:t> </a:t>
            </a:r>
            <a:r>
              <a:rPr lang="en-US" sz="1800" dirty="0" err="1">
                <a:latin typeface="ProximaNova"/>
              </a:rPr>
              <a:t>i</a:t>
            </a:r>
            <a:r>
              <a:rPr lang="en-US" sz="1800" dirty="0">
                <a:latin typeface="ProximaNova"/>
              </a:rPr>
              <a:t> </a:t>
            </a:r>
            <a:r>
              <a:rPr lang="en-US" sz="1800" dirty="0" err="1">
                <a:latin typeface="ProximaNova"/>
              </a:rPr>
              <a:t>mindre</a:t>
            </a:r>
            <a:r>
              <a:rPr lang="en-US" sz="1800" dirty="0">
                <a:latin typeface="ProximaNova"/>
              </a:rPr>
              <a:t> </a:t>
            </a:r>
            <a:r>
              <a:rPr lang="en-US" sz="1800" dirty="0" err="1">
                <a:latin typeface="ProximaNova"/>
              </a:rPr>
              <a:t>grupper</a:t>
            </a:r>
            <a:endParaRPr lang="en-US" sz="1800" dirty="0">
              <a:latin typeface="ProximaNova"/>
            </a:endParaRPr>
          </a:p>
          <a:p>
            <a:r>
              <a:rPr lang="en-US" sz="1800" dirty="0" err="1">
                <a:latin typeface="ProximaNova"/>
              </a:rPr>
              <a:t>Anfallsspel</a:t>
            </a:r>
            <a:r>
              <a:rPr lang="en-US" sz="1800" dirty="0">
                <a:latin typeface="ProximaNova"/>
              </a:rPr>
              <a:t> och </a:t>
            </a:r>
            <a:r>
              <a:rPr lang="en-US" sz="1800" dirty="0" err="1">
                <a:latin typeface="ProximaNova"/>
              </a:rPr>
              <a:t>försvarsspel</a:t>
            </a:r>
            <a:endParaRPr lang="en-US" sz="1800" dirty="0">
              <a:latin typeface="ProximaNova"/>
            </a:endParaRPr>
          </a:p>
          <a:p>
            <a:r>
              <a:rPr lang="en-US" sz="1800" dirty="0" err="1">
                <a:latin typeface="ProximaNova"/>
              </a:rPr>
              <a:t>Kondition</a:t>
            </a:r>
            <a:endParaRPr lang="en-US" sz="1800" dirty="0">
              <a:latin typeface="ProximaNova"/>
            </a:endParaRPr>
          </a:p>
          <a:p>
            <a:r>
              <a:rPr lang="en-US" sz="1800" dirty="0" err="1">
                <a:latin typeface="ProximaNova"/>
              </a:rPr>
              <a:t>Allsidig</a:t>
            </a:r>
            <a:r>
              <a:rPr lang="en-US" sz="1800" dirty="0">
                <a:latin typeface="ProximaNova"/>
              </a:rPr>
              <a:t> </a:t>
            </a:r>
            <a:r>
              <a:rPr lang="en-US" sz="1800" dirty="0" err="1">
                <a:latin typeface="ProximaNova"/>
              </a:rPr>
              <a:t>träning</a:t>
            </a:r>
            <a:endParaRPr lang="en-US" sz="1800" dirty="0">
              <a:latin typeface="ProximaNova"/>
            </a:endParaRPr>
          </a:p>
          <a:p>
            <a:pPr lvl="1">
              <a:buFontTx/>
              <a:buChar char="-"/>
            </a:pPr>
            <a:r>
              <a:rPr lang="en-US" sz="1400" dirty="0" err="1">
                <a:latin typeface="ProximaNova"/>
              </a:rPr>
              <a:t>Driva</a:t>
            </a:r>
            <a:r>
              <a:rPr lang="en-US" sz="1400" dirty="0">
                <a:latin typeface="ProximaNova"/>
              </a:rPr>
              <a:t> boll</a:t>
            </a:r>
          </a:p>
          <a:p>
            <a:pPr lvl="1">
              <a:buFontTx/>
              <a:buChar char="-"/>
            </a:pPr>
            <a:r>
              <a:rPr lang="en-US" sz="1400" dirty="0" err="1">
                <a:latin typeface="ProximaNova"/>
              </a:rPr>
              <a:t>Passningar</a:t>
            </a:r>
            <a:endParaRPr lang="en-US" sz="1400" dirty="0">
              <a:latin typeface="ProximaNova"/>
            </a:endParaRPr>
          </a:p>
          <a:p>
            <a:pPr lvl="1">
              <a:buFontTx/>
              <a:buChar char="-"/>
            </a:pPr>
            <a:r>
              <a:rPr lang="en-US" sz="1400" dirty="0">
                <a:latin typeface="ProximaNova"/>
              </a:rPr>
              <a:t>Skott</a:t>
            </a:r>
          </a:p>
          <a:p>
            <a:pPr lvl="1">
              <a:buFontTx/>
              <a:buChar char="-"/>
            </a:pPr>
            <a:r>
              <a:rPr lang="en-US" sz="1400" dirty="0" err="1">
                <a:latin typeface="ProximaNova"/>
              </a:rPr>
              <a:t>Spel</a:t>
            </a:r>
            <a:r>
              <a:rPr lang="en-US" sz="1400" dirty="0">
                <a:latin typeface="ProximaNova"/>
              </a:rPr>
              <a:t> 3 mot 3 </a:t>
            </a:r>
          </a:p>
          <a:p>
            <a:pPr lvl="1">
              <a:buFontTx/>
              <a:buChar char="-"/>
            </a:pPr>
            <a:r>
              <a:rPr lang="en-US" sz="1400" dirty="0" err="1">
                <a:latin typeface="ProximaNova"/>
              </a:rPr>
              <a:t>Allsidig</a:t>
            </a:r>
            <a:r>
              <a:rPr lang="en-US" sz="1400" dirty="0">
                <a:latin typeface="ProximaNova"/>
              </a:rPr>
              <a:t> </a:t>
            </a:r>
            <a:r>
              <a:rPr lang="en-US" sz="1400" dirty="0" err="1">
                <a:latin typeface="ProximaNova"/>
              </a:rPr>
              <a:t>träning</a:t>
            </a:r>
            <a:endParaRPr lang="en-US" sz="1400" dirty="0">
              <a:latin typeface="ProximaNova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28DA2097-975B-BC43-E03F-FC5C042366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932" y="4474904"/>
            <a:ext cx="5309068" cy="1468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524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latin typeface="ProximaNova"/>
              </a:rPr>
              <a:t>Tips till er föräldrar</a:t>
            </a:r>
            <a:endParaRPr lang="en-US" b="1" dirty="0">
              <a:latin typeface="ProximaNov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148011" cy="4351338"/>
          </a:xfrm>
        </p:spPr>
        <p:txBody>
          <a:bodyPr>
            <a:normAutofit/>
          </a:bodyPr>
          <a:lstStyle/>
          <a:p>
            <a:r>
              <a:rPr lang="sv-SE" sz="1800" dirty="0">
                <a:latin typeface="ProximaNova"/>
              </a:rPr>
              <a:t>Prata med barnen om hur de hade det på träningen. </a:t>
            </a:r>
          </a:p>
          <a:p>
            <a:r>
              <a:rPr lang="sv-SE" sz="1800" dirty="0">
                <a:latin typeface="ProximaNova"/>
              </a:rPr>
              <a:t>Gärna vad de tyckte va roligt. Fokusera på det positiva.</a:t>
            </a:r>
          </a:p>
          <a:p>
            <a:r>
              <a:rPr lang="sv-SE" sz="1800" dirty="0">
                <a:latin typeface="ProximaNova"/>
              </a:rPr>
              <a:t>Se till att de kommer i tid och att de har det de behöver med sig. Det är också er uppgift att de har lite energi kvar i kroppen. Ni vet bäst om erat barn behöver ett litet mellanmål innan träningen eller inte.</a:t>
            </a:r>
          </a:p>
          <a:p>
            <a:endParaRPr lang="sv-SE" sz="1800" dirty="0">
              <a:latin typeface="ProximaNova"/>
            </a:endParaRPr>
          </a:p>
          <a:p>
            <a:endParaRPr lang="sv-SE" sz="1800" dirty="0">
              <a:latin typeface="ProximaNova"/>
            </a:endParaRPr>
          </a:p>
          <a:p>
            <a:endParaRPr lang="sv-SE" sz="1800" dirty="0">
              <a:latin typeface="ProximaNova"/>
            </a:endParaRPr>
          </a:p>
          <a:p>
            <a:endParaRPr lang="sv-SE" sz="1800" dirty="0">
              <a:latin typeface="ProximaNova"/>
            </a:endParaRPr>
          </a:p>
          <a:p>
            <a:pPr marL="0" indent="0">
              <a:buNone/>
            </a:pPr>
            <a:endParaRPr lang="sv-SE" sz="1800" dirty="0">
              <a:latin typeface="ProximaNova"/>
            </a:endParaRPr>
          </a:p>
          <a:p>
            <a:r>
              <a:rPr lang="sv-SE" sz="1800" dirty="0">
                <a:latin typeface="ProximaNova"/>
              </a:rPr>
              <a:t>Ni har alltid möjligheten att finnas nära era barn under träningar. Ju tryggare de blir, ju mer klarar de sig utan </a:t>
            </a:r>
            <a:r>
              <a:rPr lang="sv-SE" sz="1800">
                <a:latin typeface="ProximaNova"/>
              </a:rPr>
              <a:t>er föräldrar </a:t>
            </a:r>
            <a:r>
              <a:rPr lang="sv-SE" sz="1800">
                <a:latin typeface="ProximaNova"/>
                <a:sym typeface="Wingdings" panose="05000000000000000000" pitchFamily="2" charset="2"/>
              </a:rPr>
              <a:t></a:t>
            </a:r>
            <a:endParaRPr lang="sv-SE" sz="1800" dirty="0">
              <a:latin typeface="ProximaNova"/>
            </a:endParaRPr>
          </a:p>
          <a:p>
            <a:endParaRPr lang="sv-SE" sz="1800" b="1" dirty="0">
              <a:latin typeface="ProximaNova"/>
            </a:endParaRP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" name="Rectangle 4"/>
          <p:cNvSpPr/>
          <p:nvPr/>
        </p:nvSpPr>
        <p:spPr>
          <a:xfrm>
            <a:off x="838200" y="1382741"/>
            <a:ext cx="10067636" cy="4571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2670C-2495-47EB-B20B-D9AF7BE8C7CF}" type="slidenum">
              <a:rPr lang="en-US" smtClean="0"/>
              <a:t>11</a:t>
            </a:fld>
            <a:endParaRPr lang="en-US" dirty="0"/>
          </a:p>
        </p:txBody>
      </p:sp>
      <p:pic>
        <p:nvPicPr>
          <p:cNvPr id="6" name="Picture 4" descr="LSSK P14 | cafebar">
            <a:extLst>
              <a:ext uri="{FF2B5EF4-FFF2-40B4-BE49-F238E27FC236}">
                <a16:creationId xmlns:a16="http://schemas.microsoft.com/office/drawing/2014/main" id="{DD7A8408-CAEC-0355-806E-3F7C04D122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1379" y="4603481"/>
            <a:ext cx="1438027" cy="1633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62119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7703"/>
            <a:ext cx="10515600" cy="1325563"/>
          </a:xfrm>
        </p:spPr>
        <p:txBody>
          <a:bodyPr/>
          <a:lstStyle/>
          <a:p>
            <a:r>
              <a:rPr lang="en-US" b="1" dirty="0" err="1">
                <a:latin typeface="ProximaNova"/>
              </a:rPr>
              <a:t>Träningskläder</a:t>
            </a:r>
            <a:endParaRPr lang="en-US" b="1" dirty="0">
              <a:latin typeface="ProximaNov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388864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sz="1900" dirty="0">
                <a:latin typeface="ProximaNova"/>
              </a:rPr>
              <a:t>LSSK har samarbete med Intersport som tillhandahåller träningskläder till ledare och spelare till bra priser.</a:t>
            </a:r>
          </a:p>
          <a:p>
            <a:pPr marL="0" indent="0">
              <a:buNone/>
            </a:pPr>
            <a:endParaRPr lang="sv-SE" sz="1900" dirty="0">
              <a:latin typeface="ProximaNova"/>
            </a:endParaRPr>
          </a:p>
          <a:p>
            <a:pPr marL="0" indent="0">
              <a:buNone/>
            </a:pPr>
            <a:r>
              <a:rPr lang="sv-SE" sz="1900" dirty="0">
                <a:latin typeface="ProximaNova"/>
              </a:rPr>
              <a:t>Det handlar om vindsställ, t-shirts, shorts, strumpor, mjukoveraller, väskor etc. som man kan köpa med </a:t>
            </a:r>
            <a:r>
              <a:rPr lang="sv-SE" sz="1900" dirty="0" err="1">
                <a:latin typeface="ProximaNova"/>
              </a:rPr>
              <a:t>LSSKs</a:t>
            </a:r>
            <a:r>
              <a:rPr lang="sv-SE" sz="1900" dirty="0">
                <a:latin typeface="ProximaNova"/>
              </a:rPr>
              <a:t> klubbmärke tryckt på. Det är rabatterade priser och klubbmärket ingår som tryck men sedan kan man även köpa till tryck med namn om man vill.</a:t>
            </a:r>
          </a:p>
          <a:p>
            <a:pPr marL="0" indent="0">
              <a:buNone/>
            </a:pPr>
            <a:endParaRPr lang="sv-SE" sz="1900" dirty="0"/>
          </a:p>
          <a:p>
            <a:pPr marL="0" indent="0">
              <a:buNone/>
            </a:pPr>
            <a:endParaRPr lang="sv-SE" sz="1900" dirty="0"/>
          </a:p>
          <a:p>
            <a:pPr marL="0" indent="0">
              <a:buNone/>
            </a:pPr>
            <a:r>
              <a:rPr lang="sv-SE" sz="1900" dirty="0">
                <a:latin typeface="ProximaNova"/>
              </a:rPr>
              <a:t>Det går också att beställa dessa träningskläder online, på </a:t>
            </a:r>
            <a:r>
              <a:rPr lang="sv-SE" sz="1900" dirty="0" err="1">
                <a:latin typeface="ProximaNova"/>
              </a:rPr>
              <a:t>intersports</a:t>
            </a:r>
            <a:r>
              <a:rPr lang="sv-SE" sz="1900" dirty="0">
                <a:latin typeface="ProximaNova"/>
              </a:rPr>
              <a:t> hemsida. </a:t>
            </a:r>
          </a:p>
          <a:p>
            <a:pPr marL="0" indent="0">
              <a:buNone/>
            </a:pPr>
            <a:r>
              <a:rPr lang="sv-SE" sz="1900" dirty="0">
                <a:solidFill>
                  <a:srgbClr val="0070C0"/>
                </a:solidFill>
              </a:rPr>
              <a:t>https://team.intersport.se/lekeryd-svarttorps-sk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" name="Rectangle 4"/>
          <p:cNvSpPr/>
          <p:nvPr/>
        </p:nvSpPr>
        <p:spPr>
          <a:xfrm>
            <a:off x="838200" y="1382741"/>
            <a:ext cx="10067636" cy="4571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2670C-2495-47EB-B20B-D9AF7BE8C7CF}" type="slidenum">
              <a:rPr lang="en-US" smtClean="0"/>
              <a:t>12</a:t>
            </a:fld>
            <a:endParaRPr lang="en-US"/>
          </a:p>
        </p:txBody>
      </p:sp>
      <p:pic>
        <p:nvPicPr>
          <p:cNvPr id="4" name="Picture 4" descr="LSSK P14 | cafebar">
            <a:extLst>
              <a:ext uri="{FF2B5EF4-FFF2-40B4-BE49-F238E27FC236}">
                <a16:creationId xmlns:a16="http://schemas.microsoft.com/office/drawing/2014/main" id="{523D2133-DDB4-D287-28FC-A784111690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1379" y="4603481"/>
            <a:ext cx="1438027" cy="1633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E5FC3C76-7DF7-687C-4C5A-2307AD633A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0992" y="5615797"/>
            <a:ext cx="3538763" cy="365125"/>
          </a:xfrm>
          <a:prstGeom prst="rect">
            <a:avLst/>
          </a:prstGeom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49D3F252-052C-F759-3BD1-0B050FBAA7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7064" y="1617630"/>
            <a:ext cx="4300888" cy="3622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0152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ProximaNova"/>
              </a:rPr>
              <a:t>Lagkassa</a:t>
            </a:r>
            <a:r>
              <a:rPr lang="en-US" b="1" dirty="0">
                <a:latin typeface="ProximaNova"/>
              </a:rPr>
              <a:t> &amp; </a:t>
            </a:r>
            <a:r>
              <a:rPr lang="en-US" b="1" dirty="0" err="1">
                <a:latin typeface="ProximaNova"/>
              </a:rPr>
              <a:t>Sponsring</a:t>
            </a:r>
            <a:endParaRPr lang="en-US" b="1" dirty="0">
              <a:latin typeface="ProximaNov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3345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sz="1800" dirty="0">
                <a:latin typeface="ProximaNova"/>
              </a:rPr>
              <a:t>En </a:t>
            </a:r>
            <a:r>
              <a:rPr lang="sv-SE" sz="1800" b="1" dirty="0">
                <a:latin typeface="ProximaNova"/>
              </a:rPr>
              <a:t>lagkassa</a:t>
            </a:r>
            <a:r>
              <a:rPr lang="sv-SE" sz="1800" dirty="0">
                <a:latin typeface="ProximaNova"/>
              </a:rPr>
              <a:t> används av lagen själva, till utvalda </a:t>
            </a:r>
            <a:r>
              <a:rPr lang="sv-SE" sz="1800" dirty="0" err="1">
                <a:latin typeface="ProximaNova"/>
              </a:rPr>
              <a:t>aktiviter</a:t>
            </a:r>
            <a:r>
              <a:rPr lang="sv-SE" sz="1800" dirty="0">
                <a:latin typeface="ProximaNova"/>
              </a:rPr>
              <a:t>, </a:t>
            </a:r>
            <a:r>
              <a:rPr lang="sv-SE" sz="1800" dirty="0" err="1">
                <a:latin typeface="ProximaNova"/>
              </a:rPr>
              <a:t>t.ex</a:t>
            </a:r>
            <a:r>
              <a:rPr lang="sv-SE" sz="1800" dirty="0">
                <a:latin typeface="ProximaNova"/>
              </a:rPr>
              <a:t> cuper, träningsläger och roliga aktiviteter.</a:t>
            </a:r>
          </a:p>
          <a:p>
            <a:pPr marL="0" indent="0">
              <a:buNone/>
            </a:pPr>
            <a:r>
              <a:rPr lang="sv-SE" sz="1800" dirty="0">
                <a:latin typeface="ProximaNova"/>
              </a:rPr>
              <a:t>För att utöka lagkassan kan lagen själva bestämma aktivitet.</a:t>
            </a:r>
          </a:p>
          <a:p>
            <a:pPr marL="0" indent="0">
              <a:buNone/>
            </a:pPr>
            <a:endParaRPr lang="sv-SE" sz="1800" dirty="0">
              <a:latin typeface="ProximaNova"/>
            </a:endParaRPr>
          </a:p>
          <a:p>
            <a:pPr marL="0" indent="0">
              <a:buNone/>
            </a:pPr>
            <a:r>
              <a:rPr lang="sv-SE" sz="1800" dirty="0">
                <a:latin typeface="ProximaNova"/>
              </a:rPr>
              <a:t>Några exempel kan vara:</a:t>
            </a:r>
          </a:p>
          <a:p>
            <a:r>
              <a:rPr lang="sv-SE" sz="1800" dirty="0">
                <a:latin typeface="ProximaNova"/>
              </a:rPr>
              <a:t>Sälja Restaurangchansen</a:t>
            </a:r>
          </a:p>
          <a:p>
            <a:r>
              <a:rPr lang="sv-SE" sz="1800" dirty="0">
                <a:latin typeface="ProximaNova"/>
              </a:rPr>
              <a:t>Sälja New Body</a:t>
            </a:r>
          </a:p>
          <a:p>
            <a:r>
              <a:rPr lang="sv-SE" sz="1800" dirty="0">
                <a:latin typeface="ProximaNova"/>
              </a:rPr>
              <a:t>Sälja kakor</a:t>
            </a:r>
          </a:p>
          <a:p>
            <a:r>
              <a:rPr lang="sv-SE" sz="1800" dirty="0">
                <a:latin typeface="ProximaNova"/>
              </a:rPr>
              <a:t>Sälja kaffe</a:t>
            </a:r>
          </a:p>
          <a:p>
            <a:r>
              <a:rPr lang="sv-SE" sz="1800" dirty="0">
                <a:latin typeface="ProximaNova"/>
              </a:rPr>
              <a:t>Städa områden</a:t>
            </a:r>
          </a:p>
          <a:p>
            <a:pPr marL="0" indent="0">
              <a:buNone/>
            </a:pPr>
            <a:endParaRPr lang="sv-SE" sz="1800" dirty="0">
              <a:latin typeface="ProximaNova"/>
            </a:endParaRPr>
          </a:p>
          <a:p>
            <a:pPr marL="0" indent="0">
              <a:buNone/>
            </a:pPr>
            <a:r>
              <a:rPr lang="sv-SE" sz="1800" b="1" dirty="0">
                <a:latin typeface="ProximaNova"/>
              </a:rPr>
              <a:t>Sponsring</a:t>
            </a:r>
            <a:r>
              <a:rPr lang="sv-SE" sz="1800" dirty="0">
                <a:latin typeface="ProximaNova"/>
              </a:rPr>
              <a:t> av företag till exempelvis matchställ.</a:t>
            </a:r>
          </a:p>
          <a:p>
            <a:pPr marL="0" indent="0">
              <a:buNone/>
            </a:pPr>
            <a:r>
              <a:rPr lang="sv-SE" sz="1800" dirty="0">
                <a:latin typeface="ProximaNova"/>
              </a:rPr>
              <a:t>Vi behöver sponsorer, och även er hjälp med att hitta dem </a:t>
            </a:r>
            <a:r>
              <a:rPr lang="sv-SE" sz="1800" dirty="0">
                <a:latin typeface="ProximaNova"/>
                <a:sym typeface="Wingdings" panose="05000000000000000000" pitchFamily="2" charset="2"/>
              </a:rPr>
              <a:t></a:t>
            </a:r>
            <a:endParaRPr lang="sv-SE" sz="1800" dirty="0">
              <a:latin typeface="ProximaNova"/>
            </a:endParaRPr>
          </a:p>
          <a:p>
            <a:pPr marL="0" indent="0">
              <a:buNone/>
            </a:pPr>
            <a:r>
              <a:rPr lang="sv-SE" sz="1800" dirty="0">
                <a:latin typeface="ProximaNova"/>
              </a:rPr>
              <a:t>Kontakta Cecilia eller Elin om ni har något företag som kan hjälpa till! 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1382741"/>
            <a:ext cx="10067636" cy="4571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2670C-2495-47EB-B20B-D9AF7BE8C7CF}" type="slidenum">
              <a:rPr lang="en-US" smtClean="0"/>
              <a:t>13</a:t>
            </a:fld>
            <a:endParaRPr lang="en-US"/>
          </a:p>
        </p:txBody>
      </p:sp>
      <p:pic>
        <p:nvPicPr>
          <p:cNvPr id="4" name="Picture 4" descr="LSSK P14 | cafebar">
            <a:extLst>
              <a:ext uri="{FF2B5EF4-FFF2-40B4-BE49-F238E27FC236}">
                <a16:creationId xmlns:a16="http://schemas.microsoft.com/office/drawing/2014/main" id="{7897A081-8CDE-5F2E-7FE9-B798EB6D9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1379" y="4603481"/>
            <a:ext cx="1438027" cy="1633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13831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ProximaNova"/>
              </a:rPr>
              <a:t>Kommande</a:t>
            </a:r>
            <a:r>
              <a:rPr lang="en-US" b="1" dirty="0">
                <a:latin typeface="ProximaNova"/>
              </a:rPr>
              <a:t> </a:t>
            </a:r>
            <a:r>
              <a:rPr lang="en-US" b="1" dirty="0" err="1">
                <a:latin typeface="ProximaNova"/>
              </a:rPr>
              <a:t>säsong</a:t>
            </a:r>
            <a:r>
              <a:rPr lang="en-US" b="1" dirty="0">
                <a:latin typeface="ProximaNova"/>
              </a:rPr>
              <a:t> - 2024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875982" cy="4351338"/>
          </a:xfrm>
        </p:spPr>
        <p:txBody>
          <a:bodyPr>
            <a:normAutofit/>
          </a:bodyPr>
          <a:lstStyle/>
          <a:p>
            <a:r>
              <a:rPr lang="sv-SE" sz="1800" dirty="0">
                <a:latin typeface="ProximaNova"/>
              </a:rPr>
              <a:t>Träningar 1-2 gånger i veckan, från april/maj – oktober. Träningsuppehåll under sommaren. </a:t>
            </a:r>
          </a:p>
          <a:p>
            <a:endParaRPr lang="sv-SE" sz="1800" dirty="0">
              <a:latin typeface="ProximaNova"/>
            </a:endParaRPr>
          </a:p>
          <a:p>
            <a:r>
              <a:rPr lang="sv-SE" sz="1800">
                <a:latin typeface="ProximaNova"/>
              </a:rPr>
              <a:t>Spel 5 mot 5</a:t>
            </a:r>
            <a:endParaRPr lang="sv-SE" sz="1800" dirty="0">
              <a:latin typeface="ProximaNova"/>
            </a:endParaRPr>
          </a:p>
          <a:p>
            <a:endParaRPr lang="sv-SE" sz="1800" dirty="0">
              <a:latin typeface="ProximaNova"/>
            </a:endParaRPr>
          </a:p>
          <a:p>
            <a:r>
              <a:rPr lang="sv-SE" sz="1800" dirty="0">
                <a:latin typeface="ProximaNova"/>
              </a:rPr>
              <a:t>Delta på 2-4 cuper. Två på våren och två på hösten. Vi är nu anmälda till Kabecupen 15 Juni - 2024.  (Då kommer det vara spel 5 mot 5)</a:t>
            </a:r>
          </a:p>
          <a:p>
            <a:endParaRPr lang="sv-SE" sz="1800" dirty="0">
              <a:latin typeface="ProximaNova"/>
            </a:endParaRPr>
          </a:p>
          <a:p>
            <a:r>
              <a:rPr lang="sv-SE" sz="1800" dirty="0">
                <a:latin typeface="ProximaNova"/>
              </a:rPr>
              <a:t>Någon rolig aktivitet som säsongsavslutning.</a:t>
            </a:r>
          </a:p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endParaRPr lang="sv-SE" sz="1800" dirty="0"/>
          </a:p>
        </p:txBody>
      </p:sp>
      <p:sp>
        <p:nvSpPr>
          <p:cNvPr id="5" name="Rectangle 4"/>
          <p:cNvSpPr/>
          <p:nvPr/>
        </p:nvSpPr>
        <p:spPr>
          <a:xfrm>
            <a:off x="838200" y="1382741"/>
            <a:ext cx="10067636" cy="4571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2670C-2495-47EB-B20B-D9AF7BE8C7CF}" type="slidenum">
              <a:rPr lang="en-US" smtClean="0"/>
              <a:t>14</a:t>
            </a:fld>
            <a:endParaRPr lang="en-US"/>
          </a:p>
        </p:txBody>
      </p:sp>
      <p:pic>
        <p:nvPicPr>
          <p:cNvPr id="4" name="Picture 4" descr="LSSK P14 | cafebar">
            <a:extLst>
              <a:ext uri="{FF2B5EF4-FFF2-40B4-BE49-F238E27FC236}">
                <a16:creationId xmlns:a16="http://schemas.microsoft.com/office/drawing/2014/main" id="{EC73B363-1C7B-26E1-108B-DA9D8ECA84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1379" y="4603481"/>
            <a:ext cx="1438027" cy="1633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D0A4EF46-F5D6-7C82-69AE-A06B41B531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179" y="4907071"/>
            <a:ext cx="5212821" cy="113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4723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3B40FE5-945D-82BA-F17C-A5019BFF6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latin typeface="ProximaNova"/>
              </a:rPr>
              <a:t>Feedback och önskemål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521F7A7-8AFC-B000-6589-31866AD27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dirty="0">
                <a:latin typeface="ProximaNova"/>
              </a:rPr>
              <a:t>Vi gör detta tillsammans för våra barn!</a:t>
            </a:r>
          </a:p>
          <a:p>
            <a:pPr marL="0" indent="0">
              <a:buNone/>
            </a:pPr>
            <a:endParaRPr lang="sv-SE" dirty="0">
              <a:latin typeface="ProximaNova"/>
            </a:endParaRPr>
          </a:p>
          <a:p>
            <a:pPr marL="0" indent="0">
              <a:buNone/>
            </a:pPr>
            <a:endParaRPr lang="sv-SE" dirty="0">
              <a:latin typeface="ProximaNova"/>
            </a:endParaRPr>
          </a:p>
          <a:p>
            <a:pPr marL="0" indent="0">
              <a:buNone/>
            </a:pPr>
            <a:endParaRPr lang="sv-SE" dirty="0">
              <a:latin typeface="ProximaNova"/>
            </a:endParaRPr>
          </a:p>
          <a:p>
            <a:pPr marL="0" indent="0">
              <a:buNone/>
            </a:pPr>
            <a:endParaRPr lang="sv-SE" dirty="0">
              <a:latin typeface="ProximaNova"/>
            </a:endParaRPr>
          </a:p>
          <a:p>
            <a:pPr marL="0" indent="0">
              <a:buNone/>
            </a:pPr>
            <a:endParaRPr lang="sv-SE" dirty="0">
              <a:latin typeface="ProximaNova"/>
            </a:endParaRPr>
          </a:p>
          <a:p>
            <a:r>
              <a:rPr lang="sv-SE" dirty="0">
                <a:latin typeface="ProximaNova"/>
              </a:rPr>
              <a:t>Önskemål och synpunkter</a:t>
            </a:r>
          </a:p>
          <a:p>
            <a:r>
              <a:rPr lang="sv-SE" dirty="0">
                <a:latin typeface="ProximaNova"/>
              </a:rPr>
              <a:t>Feedback till oss ledare</a:t>
            </a:r>
          </a:p>
          <a:p>
            <a:r>
              <a:rPr lang="sv-SE" dirty="0">
                <a:latin typeface="ProximaNova"/>
              </a:rPr>
              <a:t>Kommunikation?</a:t>
            </a:r>
          </a:p>
        </p:txBody>
      </p:sp>
      <p:pic>
        <p:nvPicPr>
          <p:cNvPr id="4" name="Picture 2" descr="Feedbackkoncept Online En Klient Sätter Stjärnor I Feedbackrutan Utvärdera  Produkt Tjänst Feedback Från Användarupplevelsen-vektorgrafik och fler  bilder på Feedback - iStock">
            <a:extLst>
              <a:ext uri="{FF2B5EF4-FFF2-40B4-BE49-F238E27FC236}">
                <a16:creationId xmlns:a16="http://schemas.microsoft.com/office/drawing/2014/main" id="{14A2B436-2586-A102-6018-B4827ACA44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9741" y="3321050"/>
            <a:ext cx="4933950" cy="317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2E20B64-D6FB-11A9-7658-813DCE40E7F8}"/>
              </a:ext>
            </a:extLst>
          </p:cNvPr>
          <p:cNvSpPr/>
          <p:nvPr/>
        </p:nvSpPr>
        <p:spPr>
          <a:xfrm>
            <a:off x="838200" y="1382741"/>
            <a:ext cx="10067636" cy="4571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4" descr="LSSK P14 | cafebar">
            <a:extLst>
              <a:ext uri="{FF2B5EF4-FFF2-40B4-BE49-F238E27FC236}">
                <a16:creationId xmlns:a16="http://schemas.microsoft.com/office/drawing/2014/main" id="{3CF15474-21BF-8A52-4C85-620E2A44A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1379" y="4603481"/>
            <a:ext cx="1438027" cy="1633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22249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21F4B63-46C7-CE70-B8FD-A51A2CA51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070D626-9B4B-DFE2-4560-805A49D79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69F296A7-A08E-A4CC-2327-85329BFF6F9A}"/>
              </a:ext>
            </a:extLst>
          </p:cNvPr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2947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5400" dirty="0"/>
          </a:p>
          <a:p>
            <a:pPr algn="ctr"/>
            <a:r>
              <a:rPr lang="sv-SE" sz="5400" b="1" dirty="0">
                <a:latin typeface="ProximaNova"/>
              </a:rPr>
              <a:t>Tack för att ni tog er tid!</a:t>
            </a:r>
          </a:p>
          <a:p>
            <a:pPr algn="ctr"/>
            <a:endParaRPr lang="sv-SE" sz="5400" dirty="0">
              <a:latin typeface="ProximaNova"/>
            </a:endParaRPr>
          </a:p>
          <a:p>
            <a:pPr algn="ctr"/>
            <a:endParaRPr lang="sv-SE" sz="5400" dirty="0">
              <a:latin typeface="ProximaNova"/>
            </a:endParaRPr>
          </a:p>
          <a:p>
            <a:pPr algn="ctr"/>
            <a:endParaRPr lang="sv-SE" sz="5400" dirty="0">
              <a:latin typeface="ProximaNova"/>
            </a:endParaRPr>
          </a:p>
          <a:p>
            <a:pPr algn="ctr"/>
            <a:endParaRPr lang="sv-SE" sz="5400" dirty="0">
              <a:latin typeface="ProximaNova"/>
            </a:endParaRPr>
          </a:p>
          <a:p>
            <a:pPr algn="ctr"/>
            <a:r>
              <a:rPr lang="sv-SE" sz="2000" dirty="0">
                <a:solidFill>
                  <a:schemeClr val="bg1"/>
                </a:solidFill>
                <a:latin typeface="ProximaNova"/>
              </a:rPr>
              <a:t>Mer information om föreningen, händelser, kalender finns på</a:t>
            </a:r>
          </a:p>
          <a:p>
            <a:pPr algn="ctr"/>
            <a:r>
              <a:rPr lang="sv-SE" sz="2000" b="1" dirty="0">
                <a:solidFill>
                  <a:schemeClr val="bg1"/>
                </a:solidFill>
                <a:latin typeface="ProximaNova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https://www.lssk.nu/</a:t>
            </a:r>
            <a:endParaRPr lang="sv-SE" sz="2000" b="1" dirty="0">
              <a:solidFill>
                <a:schemeClr val="bg1"/>
              </a:solidFill>
              <a:latin typeface="ProximaNova"/>
            </a:endParaRPr>
          </a:p>
          <a:p>
            <a:pPr algn="ctr"/>
            <a:endParaRPr lang="sv-SE" sz="2000" dirty="0">
              <a:solidFill>
                <a:schemeClr val="bg1"/>
              </a:solidFill>
              <a:latin typeface="ProximaNova"/>
            </a:endParaRPr>
          </a:p>
          <a:p>
            <a:pPr algn="ctr"/>
            <a:r>
              <a:rPr lang="sv-SE" sz="2000" dirty="0">
                <a:solidFill>
                  <a:schemeClr val="bg1"/>
                </a:solidFill>
                <a:latin typeface="ProximaNova"/>
              </a:rPr>
              <a:t>Information om träningar, matcher och anmälningar finns på laget som </a:t>
            </a:r>
            <a:r>
              <a:rPr lang="sv-SE" sz="2000" dirty="0" err="1">
                <a:solidFill>
                  <a:schemeClr val="bg1"/>
                </a:solidFill>
                <a:latin typeface="ProximaNova"/>
              </a:rPr>
              <a:t>app</a:t>
            </a:r>
            <a:r>
              <a:rPr lang="sv-SE" sz="2000" dirty="0">
                <a:solidFill>
                  <a:schemeClr val="bg1"/>
                </a:solidFill>
                <a:latin typeface="ProximaNova"/>
              </a:rPr>
              <a:t> eller på webbsidan </a:t>
            </a:r>
            <a:r>
              <a:rPr lang="sv-SE" sz="2000" b="1" dirty="0">
                <a:solidFill>
                  <a:schemeClr val="bg1"/>
                </a:solidFill>
                <a:latin typeface="ProximaNova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https://www.laget.se/</a:t>
            </a:r>
            <a:endParaRPr lang="sv-SE" sz="2000" dirty="0">
              <a:latin typeface="ProximaNova"/>
            </a:endParaRPr>
          </a:p>
          <a:p>
            <a:pPr algn="ctr"/>
            <a:endParaRPr lang="sv-SE" sz="5400" dirty="0"/>
          </a:p>
        </p:txBody>
      </p:sp>
    </p:spTree>
    <p:extLst>
      <p:ext uri="{BB962C8B-B14F-4D97-AF65-F5344CB8AC3E}">
        <p14:creationId xmlns:p14="http://schemas.microsoft.com/office/powerpoint/2010/main" val="3725474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09" y="316319"/>
            <a:ext cx="10755386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ProximaNova"/>
              </a:rPr>
              <a:t>LSSK </a:t>
            </a:r>
            <a:r>
              <a:rPr lang="en-US" sz="3600" b="1" dirty="0" err="1">
                <a:latin typeface="ProximaNova"/>
              </a:rPr>
              <a:t>ungdomsfotboll</a:t>
            </a:r>
            <a:r>
              <a:rPr lang="en-US" sz="3600" b="1" dirty="0">
                <a:latin typeface="ProximaNova"/>
              </a:rPr>
              <a:t> </a:t>
            </a:r>
            <a:r>
              <a:rPr lang="en-US" sz="3600" b="1" dirty="0" err="1">
                <a:latin typeface="ProximaNova"/>
              </a:rPr>
              <a:t>sätter</a:t>
            </a:r>
            <a:r>
              <a:rPr lang="en-US" sz="3600" b="1" dirty="0">
                <a:latin typeface="ProximaNova"/>
              </a:rPr>
              <a:t> </a:t>
            </a:r>
            <a:r>
              <a:rPr lang="en-US" sz="3600" b="1" dirty="0" err="1">
                <a:latin typeface="ProximaNova"/>
              </a:rPr>
              <a:t>ungdomarna</a:t>
            </a:r>
            <a:r>
              <a:rPr lang="en-US" sz="3600" b="1" dirty="0">
                <a:latin typeface="ProximaNova"/>
              </a:rPr>
              <a:t> </a:t>
            </a:r>
            <a:r>
              <a:rPr lang="en-US" sz="3600" b="1" dirty="0" err="1">
                <a:latin typeface="ProximaNova"/>
              </a:rPr>
              <a:t>i</a:t>
            </a:r>
            <a:r>
              <a:rPr lang="en-US" sz="3600" b="1" dirty="0">
                <a:latin typeface="ProximaNova"/>
              </a:rPr>
              <a:t> centrum</a:t>
            </a:r>
          </a:p>
        </p:txBody>
      </p:sp>
      <p:sp>
        <p:nvSpPr>
          <p:cNvPr id="5" name="Rectangle 4"/>
          <p:cNvSpPr/>
          <p:nvPr/>
        </p:nvSpPr>
        <p:spPr>
          <a:xfrm>
            <a:off x="754309" y="1382741"/>
            <a:ext cx="10839275" cy="4571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2670C-2495-47EB-B20B-D9AF7BE8C7CF}" type="slidenum">
              <a:rPr lang="en-US" smtClean="0"/>
              <a:t>2</a:t>
            </a:fld>
            <a:endParaRPr lang="en-US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30A547B1-57D9-4AFC-9B52-831617FD7C98}"/>
              </a:ext>
            </a:extLst>
          </p:cNvPr>
          <p:cNvSpPr txBox="1"/>
          <p:nvPr/>
        </p:nvSpPr>
        <p:spPr>
          <a:xfrm>
            <a:off x="838200" y="1855304"/>
            <a:ext cx="410486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latin typeface="ProximaNova"/>
              </a:rPr>
              <a:t>Varför vill vi att våra barn ska vara aktiva i en förening.</a:t>
            </a:r>
          </a:p>
          <a:p>
            <a:endParaRPr lang="sv-SE" dirty="0">
              <a:latin typeface="ProximaNov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ProximaNova"/>
              </a:rPr>
              <a:t>Ha roligt tillsammans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ProximaNova"/>
              </a:rPr>
              <a:t>Bygga upp en stark fysik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ProximaNova"/>
              </a:rPr>
              <a:t>Socialt sammanhang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ProximaNova"/>
              </a:rPr>
              <a:t>Stöd och uppmuntran i motgång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ProximaNova"/>
              </a:rPr>
              <a:t>Delad glädje när det går bra för dig, dina kamrater eller laget.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ProximaNova"/>
              </a:rPr>
              <a:t>Laganda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ProximaNova"/>
              </a:rPr>
              <a:t>Ledarskap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ProximaNova"/>
              </a:rPr>
              <a:t>Lära sig att jobba i grupp</a:t>
            </a:r>
          </a:p>
          <a:p>
            <a:endParaRPr lang="sv-SE" dirty="0"/>
          </a:p>
        </p:txBody>
      </p:sp>
      <p:pic>
        <p:nvPicPr>
          <p:cNvPr id="6" name="Picture 4" descr="LSSK P14 | cafebar">
            <a:extLst>
              <a:ext uri="{FF2B5EF4-FFF2-40B4-BE49-F238E27FC236}">
                <a16:creationId xmlns:a16="http://schemas.microsoft.com/office/drawing/2014/main" id="{5B5C901B-A366-C884-1501-815BB22032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1379" y="4603481"/>
            <a:ext cx="1438027" cy="1633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FD955985-C8D5-C898-1A3A-E76A11383424}"/>
              </a:ext>
            </a:extLst>
          </p:cNvPr>
          <p:cNvSpPr txBox="1"/>
          <p:nvPr/>
        </p:nvSpPr>
        <p:spPr>
          <a:xfrm>
            <a:off x="5193484" y="1855304"/>
            <a:ext cx="551925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latin typeface="ProximaNova"/>
              </a:rPr>
              <a:t>Positivt föräldraengagemang i ens barns idrott är avgörande. </a:t>
            </a:r>
          </a:p>
          <a:p>
            <a:endParaRPr lang="sv-SE" b="1" dirty="0">
              <a:latin typeface="ProximaNov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ProximaNova"/>
              </a:rPr>
              <a:t>Att du visar ditt intresse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ProximaNova"/>
              </a:rPr>
              <a:t>Hjälpa dem att planera inför träningar och matcher</a:t>
            </a:r>
          </a:p>
          <a:p>
            <a:r>
              <a:rPr lang="sv-SE" dirty="0">
                <a:latin typeface="ProximaNova"/>
              </a:rPr>
              <a:t>     (Kläder, mellanmål, toalettbesök, </a:t>
            </a:r>
            <a:r>
              <a:rPr lang="sv-SE" dirty="0" err="1">
                <a:latin typeface="ProximaNova"/>
              </a:rPr>
              <a:t>etc</a:t>
            </a:r>
            <a:r>
              <a:rPr lang="sv-SE" dirty="0">
                <a:latin typeface="ProximaNova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ProximaNova"/>
              </a:rPr>
              <a:t>Lär känna ditt barns kompisar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ProximaNova"/>
              </a:rPr>
              <a:t>Dela upplevelser tillsammans med ditt barn.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ProximaNova"/>
              </a:rPr>
              <a:t>Vi får vara närvarande i deras liv. Det kommer snart en tid när de inte vill ha oss lika nära.  </a:t>
            </a:r>
          </a:p>
          <a:p>
            <a:pPr marL="285750" indent="-285750">
              <a:buFontTx/>
              <a:buChar char="-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19188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6414"/>
            <a:ext cx="10515600" cy="1325563"/>
          </a:xfrm>
        </p:spPr>
        <p:txBody>
          <a:bodyPr/>
          <a:lstStyle/>
          <a:p>
            <a:r>
              <a:rPr lang="en-US" b="1" dirty="0" err="1">
                <a:latin typeface="ProximaNova"/>
              </a:rPr>
              <a:t>Belastningsregister</a:t>
            </a:r>
            <a:endParaRPr lang="en-US" b="1" dirty="0">
              <a:latin typeface="ProximaNov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88469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1800" dirty="0">
                <a:latin typeface="ProximaNova"/>
              </a:rPr>
              <a:t>Samtliga ledare, med kontakt till spelare under 18 år, ska visa upp ett utdrag ur belastningsregistret vartannat år.</a:t>
            </a:r>
          </a:p>
          <a:p>
            <a:pPr marL="0" indent="0">
              <a:buNone/>
            </a:pPr>
            <a:endParaRPr lang="sv-SE" sz="1800" dirty="0">
              <a:latin typeface="ProximaNova"/>
            </a:endParaRPr>
          </a:p>
          <a:p>
            <a:pPr marL="0" indent="0">
              <a:buNone/>
            </a:pPr>
            <a:r>
              <a:rPr lang="sv-SE" sz="1800" dirty="0">
                <a:latin typeface="ProximaNova"/>
              </a:rPr>
              <a:t>Utdraget visar endast grova brott; mord, dråp, grov misshandel, människorov, sexualbrott, barnpornografibrott eller grovt rån.</a:t>
            </a:r>
          </a:p>
          <a:p>
            <a:pPr marL="0" indent="0">
              <a:buNone/>
            </a:pPr>
            <a:endParaRPr lang="sv-SE" sz="1800" dirty="0">
              <a:latin typeface="ProximaNov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1382741"/>
            <a:ext cx="10067636" cy="4571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2670C-2495-47EB-B20B-D9AF7BE8C7CF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4" descr="LSSK P14 | cafebar">
            <a:extLst>
              <a:ext uri="{FF2B5EF4-FFF2-40B4-BE49-F238E27FC236}">
                <a16:creationId xmlns:a16="http://schemas.microsoft.com/office/drawing/2014/main" id="{201C83FA-7E97-9DD1-409B-EF0BA2CBBA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1379" y="4603481"/>
            <a:ext cx="1438027" cy="1633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6244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ProximaNova"/>
              </a:rPr>
              <a:t>Medlemskap</a:t>
            </a:r>
            <a:endParaRPr lang="en-US" b="1" dirty="0">
              <a:latin typeface="ProximaNov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307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1900" dirty="0">
                <a:latin typeface="ProximaNova"/>
              </a:rPr>
              <a:t>Inför varje säsong så måste alla aktiva betala medlemsavgift samt träningsavgift. Avgifterna faktureras separat via Laget.se.</a:t>
            </a:r>
          </a:p>
          <a:p>
            <a:pPr marL="0" indent="0">
              <a:buNone/>
            </a:pPr>
            <a:r>
              <a:rPr lang="sv-SE" sz="1900" dirty="0">
                <a:latin typeface="ProximaNova"/>
              </a:rPr>
              <a:t>Beroende på ålder och hur många inom familjen som är aktiva så varierar kostnaderna. </a:t>
            </a:r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sv-SE" sz="1400" dirty="0">
              <a:latin typeface="ProximaNova"/>
            </a:endParaRPr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sv-SE" sz="1400" dirty="0">
              <a:latin typeface="ProximaNova"/>
            </a:endParaRPr>
          </a:p>
          <a:p>
            <a:r>
              <a:rPr lang="sv-SE" sz="1700" dirty="0">
                <a:latin typeface="ProximaNova"/>
              </a:rPr>
              <a:t>Medlemskap: Familj 400 kr | Aktiv 200 kr </a:t>
            </a:r>
          </a:p>
          <a:p>
            <a:r>
              <a:rPr lang="sv-SE" sz="1700" dirty="0">
                <a:latin typeface="ProximaNova"/>
              </a:rPr>
              <a:t>Träningsavgift ålder 6-9 år, 300 kr.</a:t>
            </a:r>
          </a:p>
          <a:p>
            <a:pPr marL="0" indent="0">
              <a:buNone/>
            </a:pPr>
            <a:br>
              <a:rPr lang="sv-SE" sz="1700" dirty="0">
                <a:latin typeface="ProximaNova"/>
              </a:rPr>
            </a:br>
            <a:br>
              <a:rPr lang="sv-SE" sz="1700" dirty="0">
                <a:latin typeface="ProximaNova"/>
              </a:rPr>
            </a:br>
            <a:r>
              <a:rPr lang="sv-SE" sz="1700" dirty="0">
                <a:latin typeface="ProximaNova"/>
              </a:rPr>
              <a:t>Tack till er som stödjer </a:t>
            </a:r>
            <a:r>
              <a:rPr lang="sv-SE" sz="1700" dirty="0" err="1">
                <a:latin typeface="ProximaNova"/>
              </a:rPr>
              <a:t>LSSK:s</a:t>
            </a:r>
            <a:r>
              <a:rPr lang="sv-SE" sz="1700" dirty="0">
                <a:latin typeface="ProximaNova"/>
              </a:rPr>
              <a:t> verksamhet!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6" name="Rectangle 5"/>
          <p:cNvSpPr/>
          <p:nvPr/>
        </p:nvSpPr>
        <p:spPr>
          <a:xfrm>
            <a:off x="838200" y="1382741"/>
            <a:ext cx="10067636" cy="4571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2670C-2495-47EB-B20B-D9AF7BE8C7CF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4" descr="LSSK P14 | cafebar">
            <a:extLst>
              <a:ext uri="{FF2B5EF4-FFF2-40B4-BE49-F238E27FC236}">
                <a16:creationId xmlns:a16="http://schemas.microsoft.com/office/drawing/2014/main" id="{1A252B6F-07E7-38E0-D1B6-90D65B8061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1379" y="4603481"/>
            <a:ext cx="1438027" cy="1633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1576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latin typeface="ProximaNova"/>
              </a:rPr>
              <a:t>Lagen</a:t>
            </a:r>
            <a:r>
              <a:rPr lang="en-US" b="1" dirty="0">
                <a:latin typeface="ProximaNova"/>
              </a:rPr>
              <a:t> P-16 och F-16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sv-SE" b="1" dirty="0">
                <a:latin typeface="ProximaNova"/>
              </a:rPr>
              <a:t>	P16 – 21 spelare				F16 – 15 spelare</a:t>
            </a:r>
          </a:p>
          <a:p>
            <a:pPr marL="0" indent="0">
              <a:buNone/>
            </a:pPr>
            <a:endParaRPr lang="sv-SE" b="1" dirty="0">
              <a:latin typeface="ProximaNova"/>
            </a:endParaRPr>
          </a:p>
          <a:p>
            <a:pPr marL="0" indent="0">
              <a:buNone/>
            </a:pPr>
            <a:r>
              <a:rPr lang="sv-SE" b="1" dirty="0">
                <a:latin typeface="ProximaNova"/>
              </a:rPr>
              <a:t>	Tränare</a:t>
            </a:r>
            <a:r>
              <a:rPr lang="en-US" b="1" dirty="0">
                <a:latin typeface="ProximaNova"/>
              </a:rPr>
              <a:t> 					</a:t>
            </a:r>
            <a:r>
              <a:rPr lang="en-US" b="1" dirty="0" err="1">
                <a:latin typeface="ProximaNova"/>
              </a:rPr>
              <a:t>Tränare</a:t>
            </a:r>
            <a:endParaRPr lang="en-US" b="1" dirty="0">
              <a:latin typeface="ProximaNova"/>
            </a:endParaRPr>
          </a:p>
          <a:p>
            <a:pPr marL="0" indent="0">
              <a:buNone/>
            </a:pPr>
            <a:r>
              <a:rPr lang="en-US" dirty="0">
                <a:latin typeface="ProximaNova"/>
              </a:rPr>
              <a:t>	</a:t>
            </a:r>
            <a:r>
              <a:rPr lang="en-US" dirty="0" err="1">
                <a:latin typeface="ProximaNova"/>
              </a:rPr>
              <a:t>Pär</a:t>
            </a:r>
            <a:r>
              <a:rPr lang="en-US" dirty="0">
                <a:latin typeface="ProximaNova"/>
              </a:rPr>
              <a:t> Jansson					Fredrik Axberg</a:t>
            </a:r>
          </a:p>
          <a:p>
            <a:pPr marL="0" indent="0">
              <a:buNone/>
            </a:pPr>
            <a:r>
              <a:rPr lang="en-US" dirty="0">
                <a:latin typeface="ProximaNova"/>
              </a:rPr>
              <a:t>	Fredrik </a:t>
            </a:r>
            <a:r>
              <a:rPr lang="en-US" dirty="0" err="1">
                <a:latin typeface="ProximaNova"/>
              </a:rPr>
              <a:t>Sekely</a:t>
            </a:r>
            <a:r>
              <a:rPr lang="en-US" dirty="0">
                <a:latin typeface="ProximaNova"/>
              </a:rPr>
              <a:t>				Fredrik Jonsson</a:t>
            </a:r>
          </a:p>
          <a:p>
            <a:pPr marL="0" indent="0">
              <a:buNone/>
            </a:pPr>
            <a:r>
              <a:rPr lang="en-US" dirty="0">
                <a:latin typeface="ProximaNova"/>
              </a:rPr>
              <a:t>	Oskar Knutsson				</a:t>
            </a:r>
            <a:r>
              <a:rPr lang="en-US" dirty="0" err="1">
                <a:latin typeface="ProximaNova"/>
              </a:rPr>
              <a:t>Cimmy</a:t>
            </a:r>
            <a:r>
              <a:rPr lang="en-US" dirty="0">
                <a:latin typeface="ProximaNova"/>
              </a:rPr>
              <a:t> Levart </a:t>
            </a:r>
          </a:p>
          <a:p>
            <a:pPr marL="0" indent="0">
              <a:buNone/>
            </a:pPr>
            <a:r>
              <a:rPr lang="en-US" dirty="0">
                <a:latin typeface="ProximaNova"/>
              </a:rPr>
              <a:t>	Mattias Hultgren				Petros Sarris</a:t>
            </a:r>
          </a:p>
          <a:p>
            <a:pPr marL="0" indent="0">
              <a:buNone/>
            </a:pPr>
            <a:r>
              <a:rPr lang="en-US" dirty="0">
                <a:latin typeface="ProximaNova"/>
              </a:rPr>
              <a:t>	Mikael </a:t>
            </a:r>
            <a:r>
              <a:rPr lang="en-US" dirty="0" err="1">
                <a:latin typeface="ProximaNova"/>
              </a:rPr>
              <a:t>Sunesson</a:t>
            </a:r>
            <a:endParaRPr lang="en-US" dirty="0">
              <a:latin typeface="ProximaNova"/>
            </a:endParaRPr>
          </a:p>
          <a:p>
            <a:pPr marL="0" indent="0">
              <a:buNone/>
            </a:pPr>
            <a:r>
              <a:rPr lang="en-US" dirty="0">
                <a:latin typeface="ProximaNova"/>
              </a:rPr>
              <a:t>	Alex </a:t>
            </a:r>
            <a:r>
              <a:rPr lang="en-US" dirty="0" err="1">
                <a:latin typeface="ProximaNova"/>
              </a:rPr>
              <a:t>Henriksson</a:t>
            </a:r>
            <a:endParaRPr lang="en-US" dirty="0">
              <a:latin typeface="ProximaNova"/>
            </a:endParaRPr>
          </a:p>
          <a:p>
            <a:pPr marL="0" indent="0">
              <a:buNone/>
            </a:pPr>
            <a:endParaRPr lang="en-US" dirty="0">
              <a:latin typeface="ProximaNova"/>
            </a:endParaRPr>
          </a:p>
          <a:p>
            <a:pPr marL="0" indent="0">
              <a:buNone/>
            </a:pPr>
            <a:r>
              <a:rPr lang="en-US" b="1" dirty="0">
                <a:latin typeface="ProximaNova"/>
              </a:rPr>
              <a:t>	Admin / </a:t>
            </a:r>
            <a:r>
              <a:rPr lang="en-US" b="1" dirty="0" err="1">
                <a:latin typeface="ProximaNova"/>
              </a:rPr>
              <a:t>Lagförälder</a:t>
            </a:r>
            <a:r>
              <a:rPr lang="en-US" b="1" dirty="0">
                <a:latin typeface="ProximaNova"/>
              </a:rPr>
              <a:t>				Admin / </a:t>
            </a:r>
            <a:r>
              <a:rPr lang="en-US" b="1" dirty="0" err="1">
                <a:latin typeface="ProximaNova"/>
              </a:rPr>
              <a:t>Lagförälder</a:t>
            </a:r>
            <a:endParaRPr lang="en-US" b="1" dirty="0">
              <a:latin typeface="ProximaNova"/>
            </a:endParaRPr>
          </a:p>
          <a:p>
            <a:pPr marL="0" indent="0">
              <a:buNone/>
            </a:pPr>
            <a:r>
              <a:rPr lang="en-US" dirty="0">
                <a:latin typeface="ProximaNova"/>
              </a:rPr>
              <a:t>	Cecilia Svedberg Eklind				Elin Falk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1382741"/>
            <a:ext cx="10067636" cy="4571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2670C-2495-47EB-B20B-D9AF7BE8C7CF}" type="slidenum">
              <a:rPr lang="en-US" smtClean="0"/>
              <a:t>5</a:t>
            </a:fld>
            <a:endParaRPr lang="en-US" dirty="0"/>
          </a:p>
        </p:txBody>
      </p:sp>
      <p:pic>
        <p:nvPicPr>
          <p:cNvPr id="1028" name="Picture 4" descr="LSSK P14 | cafebar">
            <a:extLst>
              <a:ext uri="{FF2B5EF4-FFF2-40B4-BE49-F238E27FC236}">
                <a16:creationId xmlns:a16="http://schemas.microsoft.com/office/drawing/2014/main" id="{657DDC0B-983E-473F-8FB3-AF83061D0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1379" y="4603481"/>
            <a:ext cx="1438027" cy="1633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4016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ProximaNova"/>
              </a:rPr>
              <a:t>Roller </a:t>
            </a:r>
            <a:r>
              <a:rPr lang="en-US" b="1" dirty="0" err="1">
                <a:latin typeface="ProximaNova"/>
              </a:rPr>
              <a:t>inom</a:t>
            </a:r>
            <a:r>
              <a:rPr lang="en-US" b="1" dirty="0">
                <a:latin typeface="ProximaNova"/>
              </a:rPr>
              <a:t> </a:t>
            </a:r>
            <a:r>
              <a:rPr lang="en-US" b="1" dirty="0" err="1">
                <a:latin typeface="ProximaNova"/>
              </a:rPr>
              <a:t>lagen</a:t>
            </a:r>
            <a:endParaRPr lang="en-US" b="1" dirty="0">
              <a:latin typeface="ProximaNov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27506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1800" dirty="0">
                <a:latin typeface="ProximaNova"/>
              </a:rPr>
              <a:t>För att ha en så väl fungerande verksamhet som möjligt så strävar vi efter nedanstående roller inom varje lag.</a:t>
            </a:r>
          </a:p>
          <a:p>
            <a:pPr marL="0" indent="0">
              <a:buNone/>
            </a:pPr>
            <a:r>
              <a:rPr lang="sv-SE" sz="1800" dirty="0">
                <a:latin typeface="ProximaNova"/>
              </a:rPr>
              <a:t>Vår målsättning är att alla lag ska ha 3-4 tränare/ledare. LSSK uppmuntrar föräldrar till att vara tränare och ledare för våra ungdomslag.</a:t>
            </a:r>
          </a:p>
          <a:p>
            <a:pPr marL="0" indent="0">
              <a:buNone/>
            </a:pPr>
            <a:endParaRPr lang="sv-SE" sz="1800" dirty="0">
              <a:latin typeface="ProximaNova"/>
            </a:endParaRPr>
          </a:p>
          <a:p>
            <a:pPr marL="0" indent="0">
              <a:buNone/>
            </a:pPr>
            <a:endParaRPr lang="sv-SE" sz="1800" dirty="0">
              <a:latin typeface="ProximaNova"/>
            </a:endParaRPr>
          </a:p>
          <a:p>
            <a:r>
              <a:rPr lang="sv-SE" sz="1800" dirty="0">
                <a:latin typeface="ProximaNova"/>
              </a:rPr>
              <a:t>Minst 3 </a:t>
            </a:r>
            <a:r>
              <a:rPr lang="sv-SE" sz="1800" dirty="0" err="1">
                <a:latin typeface="ProximaNova"/>
              </a:rPr>
              <a:t>st</a:t>
            </a:r>
            <a:r>
              <a:rPr lang="sv-SE" sz="1800" dirty="0">
                <a:latin typeface="ProximaNova"/>
              </a:rPr>
              <a:t> tränare (Planering &amp; genomförande av träning &amp; match)</a:t>
            </a:r>
          </a:p>
          <a:p>
            <a:r>
              <a:rPr lang="sv-SE" sz="1800" dirty="0">
                <a:latin typeface="ProximaNova"/>
              </a:rPr>
              <a:t>Minst 1 </a:t>
            </a:r>
            <a:r>
              <a:rPr lang="sv-SE" sz="1800" dirty="0" err="1">
                <a:latin typeface="ProximaNova"/>
              </a:rPr>
              <a:t>st</a:t>
            </a:r>
            <a:r>
              <a:rPr lang="sv-SE" sz="1800" dirty="0">
                <a:latin typeface="ProximaNova"/>
              </a:rPr>
              <a:t> Lagförälder (administration, laget.se samt övrig koordinering)</a:t>
            </a:r>
          </a:p>
          <a:p>
            <a:endParaRPr lang="sv-SE" sz="1800" dirty="0">
              <a:latin typeface="ProximaNova"/>
            </a:endParaRPr>
          </a:p>
          <a:p>
            <a:endParaRPr lang="sv-SE" sz="1800" dirty="0">
              <a:latin typeface="ProximaNova"/>
            </a:endParaRPr>
          </a:p>
          <a:p>
            <a:endParaRPr lang="sv-SE" sz="1800" dirty="0">
              <a:latin typeface="ProximaNova"/>
            </a:endParaRPr>
          </a:p>
          <a:p>
            <a:pPr marL="0" indent="0">
              <a:buNone/>
            </a:pPr>
            <a:r>
              <a:rPr lang="sv-SE" b="1" u="sng" dirty="0">
                <a:latin typeface="ProximaNova"/>
              </a:rPr>
              <a:t>F-16 behöver fler föräldrar som kan tänka sig att hjälpa till!!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" name="Rectangle 4"/>
          <p:cNvSpPr/>
          <p:nvPr/>
        </p:nvSpPr>
        <p:spPr>
          <a:xfrm>
            <a:off x="838200" y="1382741"/>
            <a:ext cx="10067636" cy="4571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2670C-2495-47EB-B20B-D9AF7BE8C7CF}" type="slidenum">
              <a:rPr lang="en-US" smtClean="0"/>
              <a:t>6</a:t>
            </a:fld>
            <a:endParaRPr lang="en-US"/>
          </a:p>
        </p:txBody>
      </p:sp>
      <p:pic>
        <p:nvPicPr>
          <p:cNvPr id="4" name="Picture 4" descr="LSSK P14 | cafebar">
            <a:extLst>
              <a:ext uri="{FF2B5EF4-FFF2-40B4-BE49-F238E27FC236}">
                <a16:creationId xmlns:a16="http://schemas.microsoft.com/office/drawing/2014/main" id="{EA69B1DA-7FEC-12A0-EA78-EF78361C17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1379" y="4603481"/>
            <a:ext cx="1438027" cy="1633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4116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ProximaNova"/>
              </a:rPr>
              <a:t>Lagförälder</a:t>
            </a:r>
            <a:r>
              <a:rPr lang="en-US" b="1" dirty="0">
                <a:latin typeface="ProximaNova"/>
              </a:rPr>
              <a:t> / </a:t>
            </a:r>
            <a:r>
              <a:rPr lang="en-US" b="1" dirty="0" err="1">
                <a:latin typeface="ProximaNova"/>
              </a:rPr>
              <a:t>administratör</a:t>
            </a:r>
            <a:endParaRPr lang="en-US" b="1" dirty="0">
              <a:latin typeface="ProximaNov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6463" y="2139696"/>
            <a:ext cx="9169477" cy="4059492"/>
          </a:xfrm>
        </p:spPr>
        <p:txBody>
          <a:bodyPr>
            <a:normAutofit/>
          </a:bodyPr>
          <a:lstStyle/>
          <a:p>
            <a:r>
              <a:rPr lang="sv-SE" sz="1800" dirty="0">
                <a:latin typeface="ProximaNova"/>
              </a:rPr>
              <a:t>Någon som hjälper tränarna med administrativa insatser. </a:t>
            </a:r>
          </a:p>
          <a:p>
            <a:r>
              <a:rPr lang="sv-SE" sz="1800" dirty="0">
                <a:latin typeface="ProximaNova"/>
              </a:rPr>
              <a:t>Bokar matcher/cuper</a:t>
            </a:r>
          </a:p>
          <a:p>
            <a:r>
              <a:rPr lang="sv-SE" sz="1800" dirty="0">
                <a:latin typeface="ProximaNova"/>
              </a:rPr>
              <a:t>Laget.se (kalla till träningar </a:t>
            </a:r>
            <a:r>
              <a:rPr lang="sv-SE" sz="1800" dirty="0" err="1">
                <a:latin typeface="ProximaNova"/>
              </a:rPr>
              <a:t>etc</a:t>
            </a:r>
            <a:r>
              <a:rPr lang="sv-SE" sz="1800" dirty="0">
                <a:latin typeface="ProximaNova"/>
              </a:rPr>
              <a:t>)</a:t>
            </a:r>
          </a:p>
          <a:p>
            <a:r>
              <a:rPr lang="sv-SE" sz="1800" dirty="0">
                <a:latin typeface="ProximaNova"/>
              </a:rPr>
              <a:t>Lotter</a:t>
            </a:r>
          </a:p>
          <a:p>
            <a:r>
              <a:rPr lang="sv-SE" sz="1800" dirty="0">
                <a:latin typeface="ProximaNova"/>
              </a:rPr>
              <a:t>Lagkassa</a:t>
            </a:r>
          </a:p>
          <a:p>
            <a:r>
              <a:rPr lang="sv-SE" sz="1800" dirty="0">
                <a:latin typeface="ProximaNova"/>
              </a:rPr>
              <a:t>Aktiviteter</a:t>
            </a:r>
          </a:p>
          <a:p>
            <a:r>
              <a:rPr lang="sv-SE" sz="1800" dirty="0">
                <a:latin typeface="ProximaNova"/>
              </a:rPr>
              <a:t>Har inget krav på att vara med vid träning eller match. 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1382741"/>
            <a:ext cx="10067636" cy="4571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2670C-2495-47EB-B20B-D9AF7BE8C7CF}" type="slidenum">
              <a:rPr lang="en-US" smtClean="0"/>
              <a:t>7</a:t>
            </a:fld>
            <a:endParaRPr lang="en-US"/>
          </a:p>
        </p:txBody>
      </p:sp>
      <p:pic>
        <p:nvPicPr>
          <p:cNvPr id="4" name="Picture 4" descr="LSSK P14 | cafebar">
            <a:extLst>
              <a:ext uri="{FF2B5EF4-FFF2-40B4-BE49-F238E27FC236}">
                <a16:creationId xmlns:a16="http://schemas.microsoft.com/office/drawing/2014/main" id="{C1F11E94-79CD-FCB7-03F9-C214DAB49F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1379" y="4603481"/>
            <a:ext cx="1438027" cy="1633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0784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latin typeface="ProximaNova"/>
              </a:rPr>
              <a:t>Lagsidor</a:t>
            </a:r>
            <a:r>
              <a:rPr lang="en-US" b="1" dirty="0">
                <a:latin typeface="ProximaNova"/>
              </a:rPr>
              <a:t> (laget.se)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70075"/>
            <a:ext cx="10515600" cy="43068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sz="1800" dirty="0">
                <a:latin typeface="ProximaNova"/>
              </a:rPr>
              <a:t>LSSK använder laget.se som </a:t>
            </a:r>
            <a:r>
              <a:rPr lang="sv-SE" sz="1800" dirty="0" err="1">
                <a:latin typeface="ProximaNova"/>
              </a:rPr>
              <a:t>föreningssida</a:t>
            </a:r>
            <a:r>
              <a:rPr lang="sv-SE" sz="1800" dirty="0">
                <a:latin typeface="ProximaNova"/>
              </a:rPr>
              <a:t> och där har också varje lag sin egen </a:t>
            </a:r>
            <a:r>
              <a:rPr lang="sv-SE" sz="1800" dirty="0" err="1">
                <a:latin typeface="ProximaNova"/>
              </a:rPr>
              <a:t>lagsida</a:t>
            </a:r>
            <a:r>
              <a:rPr lang="sv-SE" sz="1800" dirty="0">
                <a:latin typeface="ProximaNova"/>
              </a:rPr>
              <a:t>. Här samlas all gemensam information, nyheter, dokument och kontaktinformation mm.</a:t>
            </a:r>
          </a:p>
          <a:p>
            <a:pPr marL="0" indent="0">
              <a:buNone/>
            </a:pPr>
            <a:endParaRPr lang="sv-SE" sz="1800" dirty="0">
              <a:latin typeface="ProximaNova"/>
            </a:endParaRPr>
          </a:p>
          <a:p>
            <a:r>
              <a:rPr lang="sv-SE" sz="1800" dirty="0">
                <a:latin typeface="ProximaNova"/>
              </a:rPr>
              <a:t>Hålla spelartrupp uppdaterad</a:t>
            </a:r>
          </a:p>
          <a:p>
            <a:r>
              <a:rPr lang="sv-SE" sz="1800" dirty="0">
                <a:latin typeface="ProximaNova"/>
              </a:rPr>
              <a:t>Uppmana föräldrar att hålla kontaktuppgifter uppdaterade</a:t>
            </a:r>
          </a:p>
          <a:p>
            <a:r>
              <a:rPr lang="sv-SE" sz="1800" dirty="0">
                <a:latin typeface="ProximaNova"/>
              </a:rPr>
              <a:t>Lägga upp träningar &amp; matcher i kalender</a:t>
            </a:r>
          </a:p>
          <a:p>
            <a:r>
              <a:rPr lang="sv-SE" sz="1800" dirty="0">
                <a:latin typeface="ProximaNova"/>
              </a:rPr>
              <a:t>Göra närvarorapportering efter träning &amp; match</a:t>
            </a:r>
          </a:p>
          <a:p>
            <a:r>
              <a:rPr lang="sv-SE" sz="1800" dirty="0">
                <a:latin typeface="ProximaNova"/>
              </a:rPr>
              <a:t>Skicka kallelser till träningar, matcher och andra aktiviteter</a:t>
            </a:r>
          </a:p>
          <a:p>
            <a:endParaRPr lang="sv-SE" sz="1800" dirty="0">
              <a:latin typeface="ProximaNova"/>
            </a:endParaRPr>
          </a:p>
          <a:p>
            <a:pPr marL="0" indent="0">
              <a:buNone/>
            </a:pPr>
            <a:r>
              <a:rPr lang="sv-SE" sz="1800" dirty="0">
                <a:latin typeface="ProximaNova"/>
              </a:rPr>
              <a:t>Laget.se finns också som </a:t>
            </a:r>
            <a:r>
              <a:rPr lang="sv-SE" sz="1800" dirty="0" err="1">
                <a:latin typeface="ProximaNova"/>
              </a:rPr>
              <a:t>app</a:t>
            </a:r>
            <a:r>
              <a:rPr lang="sv-SE" sz="1800" dirty="0">
                <a:latin typeface="ProximaNova"/>
              </a:rPr>
              <a:t>, för att underlätta administrationen.</a:t>
            </a:r>
          </a:p>
          <a:p>
            <a:pPr marL="0" indent="0">
              <a:buNone/>
            </a:pPr>
            <a:r>
              <a:rPr lang="en-US" sz="1800" dirty="0">
                <a:latin typeface="ProximaNova"/>
              </a:rPr>
              <a:t>Det </a:t>
            </a:r>
            <a:r>
              <a:rPr lang="en-US" sz="1800" dirty="0" err="1">
                <a:latin typeface="ProximaNova"/>
              </a:rPr>
              <a:t>är</a:t>
            </a:r>
            <a:r>
              <a:rPr lang="en-US" sz="1800" dirty="0">
                <a:latin typeface="ProximaNova"/>
              </a:rPr>
              <a:t> extra </a:t>
            </a:r>
            <a:r>
              <a:rPr lang="en-US" sz="1800" dirty="0" err="1">
                <a:latin typeface="ProximaNova"/>
              </a:rPr>
              <a:t>viktigt</a:t>
            </a:r>
            <a:r>
              <a:rPr lang="en-US" sz="1800" dirty="0">
                <a:latin typeface="ProximaNova"/>
              </a:rPr>
              <a:t> </a:t>
            </a:r>
            <a:r>
              <a:rPr lang="en-US" sz="1800" dirty="0" err="1">
                <a:latin typeface="ProximaNova"/>
              </a:rPr>
              <a:t>att</a:t>
            </a:r>
            <a:r>
              <a:rPr lang="en-US" sz="1800" dirty="0">
                <a:latin typeface="ProximaNova"/>
              </a:rPr>
              <a:t> </a:t>
            </a:r>
            <a:r>
              <a:rPr lang="en-US" sz="1800" dirty="0" err="1">
                <a:latin typeface="ProximaNova"/>
              </a:rPr>
              <a:t>ni</a:t>
            </a:r>
            <a:r>
              <a:rPr lang="en-US" sz="1800" dirty="0">
                <a:latin typeface="ProximaNova"/>
              </a:rPr>
              <a:t> </a:t>
            </a:r>
            <a:r>
              <a:rPr lang="en-US" sz="1800" dirty="0" err="1">
                <a:latin typeface="ProximaNova"/>
              </a:rPr>
              <a:t>har</a:t>
            </a:r>
            <a:r>
              <a:rPr lang="en-US" sz="1800" dirty="0">
                <a:latin typeface="ProximaNova"/>
              </a:rPr>
              <a:t> </a:t>
            </a:r>
            <a:r>
              <a:rPr lang="en-US" sz="1800" dirty="0" err="1">
                <a:latin typeface="ProximaNova"/>
              </a:rPr>
              <a:t>kontaktuppgifter</a:t>
            </a:r>
            <a:r>
              <a:rPr lang="en-US" sz="1800" dirty="0">
                <a:latin typeface="ProximaNova"/>
              </a:rPr>
              <a:t> </a:t>
            </a:r>
            <a:r>
              <a:rPr lang="en-US" sz="1800" dirty="0" err="1">
                <a:latin typeface="ProximaNova"/>
              </a:rPr>
              <a:t>på</a:t>
            </a:r>
            <a:r>
              <a:rPr lang="en-US" sz="1800" dirty="0">
                <a:latin typeface="ProximaNova"/>
              </a:rPr>
              <a:t> laget.se. </a:t>
            </a:r>
          </a:p>
          <a:p>
            <a:pPr marL="0" indent="0">
              <a:buNone/>
            </a:pPr>
            <a:r>
              <a:rPr lang="en-US" sz="1800" dirty="0">
                <a:latin typeface="ProximaNova"/>
              </a:rPr>
              <a:t>Det </a:t>
            </a:r>
            <a:r>
              <a:rPr lang="en-US" sz="1800" dirty="0" err="1">
                <a:latin typeface="ProximaNova"/>
              </a:rPr>
              <a:t>är</a:t>
            </a:r>
            <a:r>
              <a:rPr lang="en-US" sz="1800" dirty="0">
                <a:latin typeface="ProximaNova"/>
              </a:rPr>
              <a:t> </a:t>
            </a:r>
            <a:r>
              <a:rPr lang="en-US" sz="1800" dirty="0" err="1">
                <a:latin typeface="ProximaNova"/>
              </a:rPr>
              <a:t>där</a:t>
            </a:r>
            <a:r>
              <a:rPr lang="en-US" sz="1800" dirty="0">
                <a:latin typeface="ProximaNova"/>
              </a:rPr>
              <a:t> vi </a:t>
            </a:r>
            <a:r>
              <a:rPr lang="en-US" sz="1800" dirty="0" err="1">
                <a:latin typeface="ProximaNova"/>
              </a:rPr>
              <a:t>tittar</a:t>
            </a:r>
            <a:r>
              <a:rPr lang="en-US" sz="1800" dirty="0">
                <a:latin typeface="ProximaNova"/>
              </a:rPr>
              <a:t> om </a:t>
            </a:r>
            <a:r>
              <a:rPr lang="en-US" sz="1800" dirty="0" err="1">
                <a:latin typeface="ProximaNova"/>
              </a:rPr>
              <a:t>något</a:t>
            </a:r>
            <a:r>
              <a:rPr lang="en-US" sz="1800" dirty="0">
                <a:latin typeface="ProximaNova"/>
              </a:rPr>
              <a:t> </a:t>
            </a:r>
            <a:r>
              <a:rPr lang="en-US" sz="1800" dirty="0" err="1">
                <a:latin typeface="ProximaNova"/>
              </a:rPr>
              <a:t>händer</a:t>
            </a:r>
            <a:r>
              <a:rPr lang="en-US" sz="1800" dirty="0">
                <a:latin typeface="ProximaNova"/>
              </a:rPr>
              <a:t> </a:t>
            </a:r>
            <a:r>
              <a:rPr lang="en-US" sz="1800" dirty="0" err="1">
                <a:latin typeface="ProximaNova"/>
              </a:rPr>
              <a:t>på</a:t>
            </a:r>
            <a:r>
              <a:rPr lang="en-US" sz="1800" dirty="0">
                <a:latin typeface="ProximaNova"/>
              </a:rPr>
              <a:t> </a:t>
            </a:r>
            <a:r>
              <a:rPr lang="en-US" sz="1800" dirty="0" err="1">
                <a:latin typeface="ProximaNova"/>
              </a:rPr>
              <a:t>en</a:t>
            </a:r>
            <a:r>
              <a:rPr lang="en-US" sz="1800" dirty="0">
                <a:latin typeface="ProximaNova"/>
              </a:rPr>
              <a:t> </a:t>
            </a:r>
            <a:r>
              <a:rPr lang="en-US" sz="1800" dirty="0" err="1">
                <a:latin typeface="ProximaNova"/>
              </a:rPr>
              <a:t>träning</a:t>
            </a:r>
            <a:r>
              <a:rPr lang="en-US" sz="1800" dirty="0">
                <a:latin typeface="ProximaNova"/>
              </a:rPr>
              <a:t>.</a:t>
            </a:r>
          </a:p>
          <a:p>
            <a:pPr marL="0" indent="0">
              <a:buNone/>
            </a:pPr>
            <a:endParaRPr lang="sv-SE" sz="1800" dirty="0"/>
          </a:p>
        </p:txBody>
      </p:sp>
      <p:sp>
        <p:nvSpPr>
          <p:cNvPr id="5" name="Rectangle 4"/>
          <p:cNvSpPr/>
          <p:nvPr/>
        </p:nvSpPr>
        <p:spPr>
          <a:xfrm>
            <a:off x="838200" y="1382741"/>
            <a:ext cx="10067636" cy="4571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2670C-2495-47EB-B20B-D9AF7BE8C7CF}" type="slidenum">
              <a:rPr lang="en-US" smtClean="0"/>
              <a:t>8</a:t>
            </a:fld>
            <a:endParaRPr lang="en-US" dirty="0"/>
          </a:p>
        </p:txBody>
      </p:sp>
      <p:pic>
        <p:nvPicPr>
          <p:cNvPr id="6" name="Picture 4" descr="LSSK P14 | cafebar">
            <a:extLst>
              <a:ext uri="{FF2B5EF4-FFF2-40B4-BE49-F238E27FC236}">
                <a16:creationId xmlns:a16="http://schemas.microsoft.com/office/drawing/2014/main" id="{4C74E097-DA5E-7CDF-BBDD-6CF662F717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1379" y="4603481"/>
            <a:ext cx="1438027" cy="1633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5B79AD90-308A-FA68-4723-FAFC3D5D54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2479" y="4440453"/>
            <a:ext cx="2666234" cy="1736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214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709531"/>
            <a:ext cx="4724887" cy="4507189"/>
          </a:xfrm>
        </p:spPr>
        <p:txBody>
          <a:bodyPr>
            <a:normAutofit fontScale="62500" lnSpcReduction="20000"/>
          </a:bodyPr>
          <a:lstStyle/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2900" b="1" i="0" u="none" strike="noStrike" dirty="0">
                <a:solidFill>
                  <a:srgbClr val="000000"/>
                </a:solidFill>
                <a:effectLst/>
                <a:latin typeface="ProximaNova"/>
              </a:rPr>
              <a:t>Träning &amp; match</a:t>
            </a:r>
            <a:endParaRPr lang="sv-SE" sz="2900" b="0" dirty="0">
              <a:effectLst/>
              <a:latin typeface="ProximaNova"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900" b="0" i="0" u="none" strike="noStrike" dirty="0">
                <a:solidFill>
                  <a:srgbClr val="000000"/>
                </a:solidFill>
                <a:effectLst/>
                <a:latin typeface="ProximaNova"/>
              </a:rPr>
              <a:t>Träningar/vecka : 1 </a:t>
            </a:r>
            <a:r>
              <a:rPr lang="sv-SE" sz="2900" b="0" i="0" u="none" strike="noStrike" dirty="0" err="1">
                <a:solidFill>
                  <a:srgbClr val="000000"/>
                </a:solidFill>
                <a:effectLst/>
                <a:latin typeface="ProximaNova"/>
              </a:rPr>
              <a:t>st</a:t>
            </a:r>
            <a:endParaRPr lang="sv-SE" sz="2900" b="0" i="0" u="none" strike="noStrike" dirty="0">
              <a:solidFill>
                <a:srgbClr val="000000"/>
              </a:solidFill>
              <a:effectLst/>
              <a:latin typeface="ProximaNova"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900" b="0" i="0" u="none" strike="noStrike" dirty="0">
                <a:solidFill>
                  <a:srgbClr val="000000"/>
                </a:solidFill>
                <a:effectLst/>
                <a:latin typeface="ProximaNova"/>
              </a:rPr>
              <a:t>Träningsmatcher: 1-3 </a:t>
            </a:r>
            <a:r>
              <a:rPr lang="sv-SE" sz="2900" b="0" i="0" u="none" strike="noStrike" dirty="0" err="1">
                <a:solidFill>
                  <a:srgbClr val="000000"/>
                </a:solidFill>
                <a:effectLst/>
                <a:latin typeface="ProximaNova"/>
              </a:rPr>
              <a:t>st</a:t>
            </a:r>
            <a:r>
              <a:rPr lang="sv-SE" sz="2900" b="0" i="0" u="none" strike="noStrike" dirty="0">
                <a:solidFill>
                  <a:srgbClr val="000000"/>
                </a:solidFill>
                <a:effectLst/>
                <a:latin typeface="ProximaNova"/>
              </a:rPr>
              <a:t>/säsong</a:t>
            </a: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900" b="0" i="0" u="none" strike="noStrike" dirty="0">
                <a:solidFill>
                  <a:srgbClr val="000000"/>
                </a:solidFill>
                <a:effectLst/>
                <a:latin typeface="ProximaNova"/>
              </a:rPr>
              <a:t>Cuper/Poolspel : 2-4 </a:t>
            </a:r>
            <a:r>
              <a:rPr lang="sv-SE" sz="2900" b="0" i="0" u="none" strike="noStrike" dirty="0" err="1">
                <a:solidFill>
                  <a:srgbClr val="000000"/>
                </a:solidFill>
                <a:effectLst/>
                <a:latin typeface="ProximaNova"/>
              </a:rPr>
              <a:t>st</a:t>
            </a:r>
            <a:endParaRPr lang="sv-SE" sz="2900" b="0" i="0" u="none" strike="noStrike" dirty="0">
              <a:solidFill>
                <a:srgbClr val="000000"/>
              </a:solidFill>
              <a:effectLst/>
              <a:latin typeface="ProximaNova"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900" b="0" i="0" u="none" strike="noStrike" dirty="0">
                <a:solidFill>
                  <a:srgbClr val="000000"/>
                </a:solidFill>
                <a:effectLst/>
                <a:latin typeface="ProximaNova"/>
              </a:rPr>
              <a:t>Bollstorlek: 3</a:t>
            </a: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900" b="0" i="0" u="none" strike="noStrike" dirty="0">
                <a:solidFill>
                  <a:srgbClr val="000000"/>
                </a:solidFill>
                <a:effectLst/>
                <a:latin typeface="ProximaNova"/>
              </a:rPr>
              <a:t>Spelform: 3 mot 3 </a:t>
            </a: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900" b="0" i="0" u="none" strike="noStrike" dirty="0">
                <a:solidFill>
                  <a:srgbClr val="000000"/>
                </a:solidFill>
                <a:effectLst/>
                <a:latin typeface="ProximaNova"/>
              </a:rPr>
              <a:t>Utbildningsnivå ledare: Tränarutbildning C</a:t>
            </a:r>
          </a:p>
          <a:p>
            <a:pPr marL="0" indent="0" rtl="0" fontAlgn="base">
              <a:spcBef>
                <a:spcPts val="1000"/>
              </a:spcBef>
              <a:spcAft>
                <a:spcPts val="0"/>
              </a:spcAft>
              <a:buNone/>
            </a:pPr>
            <a:endParaRPr lang="sv-SE" sz="2900" dirty="0">
              <a:solidFill>
                <a:srgbClr val="000000"/>
              </a:solidFill>
              <a:latin typeface="ProximaNova"/>
            </a:endParaRPr>
          </a:p>
          <a:p>
            <a:pPr marL="0" indent="0" rtl="0" fontAlgn="base">
              <a:spcBef>
                <a:spcPts val="1000"/>
              </a:spcBef>
              <a:spcAft>
                <a:spcPts val="0"/>
              </a:spcAft>
              <a:buNone/>
            </a:pPr>
            <a:endParaRPr lang="sv-SE" sz="2900" dirty="0">
              <a:solidFill>
                <a:srgbClr val="000000"/>
              </a:solidFill>
              <a:latin typeface="ProximaNova"/>
            </a:endParaRPr>
          </a:p>
          <a:p>
            <a:pPr marL="0" indent="0" rtl="0" fontAlgn="base">
              <a:spcBef>
                <a:spcPts val="1000"/>
              </a:spcBef>
              <a:spcAft>
                <a:spcPts val="0"/>
              </a:spcAft>
              <a:buNone/>
            </a:pPr>
            <a:endParaRPr lang="sv-SE" sz="2900" dirty="0">
              <a:solidFill>
                <a:srgbClr val="000000"/>
              </a:solidFill>
              <a:latin typeface="ProximaNova"/>
            </a:endParaRPr>
          </a:p>
          <a:p>
            <a:pPr marL="0" indent="0" rtl="0" fontAlgn="base">
              <a:spcBef>
                <a:spcPts val="1000"/>
              </a:spcBef>
              <a:spcAft>
                <a:spcPts val="0"/>
              </a:spcAft>
              <a:buNone/>
            </a:pPr>
            <a:endParaRPr lang="sv-SE" sz="2900" b="0" i="0" u="none" strike="noStrike" dirty="0">
              <a:solidFill>
                <a:srgbClr val="000000"/>
              </a:solidFill>
              <a:effectLst/>
              <a:latin typeface="ProximaNova"/>
            </a:endParaRPr>
          </a:p>
          <a:p>
            <a:pPr marL="0" indent="0" rtl="0" fontAlgn="base">
              <a:spcBef>
                <a:spcPts val="1000"/>
              </a:spcBef>
              <a:spcAft>
                <a:spcPts val="0"/>
              </a:spcAft>
              <a:buNone/>
            </a:pPr>
            <a:r>
              <a:rPr lang="sv-SE" sz="2900" b="0" i="0" u="none" strike="noStrike" dirty="0">
                <a:solidFill>
                  <a:srgbClr val="000000"/>
                </a:solidFill>
                <a:effectLst/>
                <a:latin typeface="ProximaNova"/>
              </a:rPr>
              <a:t>Nästa säsong börjar vi med spel 5 mot 5.</a:t>
            </a:r>
          </a:p>
          <a:p>
            <a:pPr marL="0" indent="0" rtl="0">
              <a:spcBef>
                <a:spcPts val="1000"/>
              </a:spcBef>
              <a:spcAft>
                <a:spcPts val="0"/>
              </a:spcAft>
              <a:buNone/>
            </a:pPr>
            <a:br>
              <a:rPr lang="sv-SE" b="0" dirty="0">
                <a:effectLst/>
              </a:rPr>
            </a:br>
            <a:endParaRPr lang="sv-SE" dirty="0"/>
          </a:p>
        </p:txBody>
      </p:sp>
      <p:sp>
        <p:nvSpPr>
          <p:cNvPr id="5" name="Rectangle 4"/>
          <p:cNvSpPr/>
          <p:nvPr/>
        </p:nvSpPr>
        <p:spPr>
          <a:xfrm>
            <a:off x="838200" y="1382741"/>
            <a:ext cx="10067636" cy="4571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2670C-2495-47EB-B20B-D9AF7BE8C7CF}" type="slidenum">
              <a:rPr lang="en-US" smtClean="0"/>
              <a:t>9</a:t>
            </a:fld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DF813DD-62B7-4996-891C-526B5F911EE0}"/>
              </a:ext>
            </a:extLst>
          </p:cNvPr>
          <p:cNvSpPr txBox="1">
            <a:spLocks/>
          </p:cNvSpPr>
          <p:nvPr/>
        </p:nvSpPr>
        <p:spPr>
          <a:xfrm>
            <a:off x="6096000" y="1703958"/>
            <a:ext cx="4412484" cy="45071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800" b="1" i="0" u="none" strike="noStrike" dirty="0">
                <a:solidFill>
                  <a:srgbClr val="000000"/>
                </a:solidFill>
                <a:effectLst/>
                <a:latin typeface="ProximaNova"/>
              </a:rPr>
              <a:t>Åtaganden förälder</a:t>
            </a:r>
            <a:endParaRPr lang="sv-SE" sz="1800" b="0" dirty="0">
              <a:effectLst/>
              <a:latin typeface="ProximaNova"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ProximaNova"/>
              </a:rPr>
              <a:t>Svara på kallelser till träningar, match och aktiviteter. </a:t>
            </a: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ProximaNova"/>
              </a:rPr>
              <a:t>Medverka på städdagar</a:t>
            </a: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800" dirty="0">
                <a:solidFill>
                  <a:srgbClr val="000000"/>
                </a:solidFill>
                <a:latin typeface="ProximaNova"/>
              </a:rPr>
              <a:t>Tipspromenaden</a:t>
            </a: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800" dirty="0">
                <a:solidFill>
                  <a:srgbClr val="000000"/>
                </a:solidFill>
                <a:latin typeface="ProximaNova"/>
              </a:rPr>
              <a:t>Städdagar på </a:t>
            </a:r>
            <a:r>
              <a:rPr lang="sv-SE" sz="1800" dirty="0" err="1">
                <a:solidFill>
                  <a:srgbClr val="000000"/>
                </a:solidFill>
                <a:latin typeface="ProximaNova"/>
              </a:rPr>
              <a:t>Furuvi</a:t>
            </a:r>
            <a:r>
              <a:rPr lang="sv-SE" sz="1800" dirty="0">
                <a:solidFill>
                  <a:srgbClr val="000000"/>
                </a:solidFill>
                <a:latin typeface="ProximaNova"/>
              </a:rPr>
              <a:t> (Vår och höst)</a:t>
            </a: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ProximaNova"/>
              </a:rPr>
              <a:t>Städa omklädningsrum en vecka under sommaren</a:t>
            </a: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ProximaNova"/>
              </a:rPr>
              <a:t>Föräldramöte 1-2 gånger/år</a:t>
            </a: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ProximaNova"/>
              </a:rPr>
              <a:t>Transport träningsmatcher/cup</a:t>
            </a: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ProximaNova"/>
              </a:rPr>
              <a:t>Försäljning</a:t>
            </a:r>
          </a:p>
          <a:p>
            <a:pPr marL="457200" lvl="1" indent="0" rtl="0" fontAlgn="base">
              <a:spcBef>
                <a:spcPts val="500"/>
              </a:spcBef>
              <a:spcAft>
                <a:spcPts val="0"/>
              </a:spcAft>
              <a:buNone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ProximaNova"/>
              </a:rPr>
              <a:t>- Sportlotter</a:t>
            </a:r>
          </a:p>
          <a:p>
            <a:pPr marL="457200" lvl="1" indent="0" rtl="0" fontAlgn="base">
              <a:spcBef>
                <a:spcPts val="500"/>
              </a:spcBef>
              <a:spcAft>
                <a:spcPts val="0"/>
              </a:spcAft>
              <a:buNone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ProximaNova"/>
              </a:rPr>
              <a:t>- Annan försäljning (Lagbeslut)</a:t>
            </a:r>
          </a:p>
          <a:p>
            <a:pPr marL="0" indent="0" rtl="0">
              <a:spcBef>
                <a:spcPts val="1000"/>
              </a:spcBef>
              <a:spcAft>
                <a:spcPts val="0"/>
              </a:spcAft>
              <a:buNone/>
            </a:pPr>
            <a:endParaRPr lang="sv-SE" dirty="0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3730A626-A334-4A94-B20D-0F07F7658DF8}"/>
              </a:ext>
            </a:extLst>
          </p:cNvPr>
          <p:cNvSpPr txBox="1"/>
          <p:nvPr/>
        </p:nvSpPr>
        <p:spPr>
          <a:xfrm>
            <a:off x="838200" y="646456"/>
            <a:ext cx="60960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sv-SE" sz="4400" b="1" i="0" u="none" strike="noStrike" dirty="0">
                <a:solidFill>
                  <a:srgbClr val="000000"/>
                </a:solidFill>
                <a:effectLst/>
                <a:latin typeface="ProximaNova"/>
              </a:rPr>
              <a:t>Lagålder - 7 år</a:t>
            </a:r>
            <a:endParaRPr lang="sv-SE" sz="4400" b="1" dirty="0">
              <a:effectLst/>
              <a:latin typeface="ProximaNova"/>
            </a:endParaRPr>
          </a:p>
          <a:p>
            <a:br>
              <a:rPr lang="sv-SE" dirty="0"/>
            </a:br>
            <a:endParaRPr lang="sv-SE" dirty="0"/>
          </a:p>
        </p:txBody>
      </p:sp>
      <p:pic>
        <p:nvPicPr>
          <p:cNvPr id="2" name="Picture 4" descr="LSSK P14 | cafebar">
            <a:extLst>
              <a:ext uri="{FF2B5EF4-FFF2-40B4-BE49-F238E27FC236}">
                <a16:creationId xmlns:a16="http://schemas.microsoft.com/office/drawing/2014/main" id="{94CB1EB4-5CD8-8893-12D3-0554C7885A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1379" y="4603481"/>
            <a:ext cx="1438027" cy="1633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0922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16069</TotalTime>
  <Words>1131</Words>
  <Application>Microsoft Office PowerPoint</Application>
  <PresentationFormat>Bredbild</PresentationFormat>
  <Paragraphs>200</Paragraphs>
  <Slides>16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ProximaNova</vt:lpstr>
      <vt:lpstr>Office-tema</vt:lpstr>
      <vt:lpstr>PowerPoint-presentation</vt:lpstr>
      <vt:lpstr>LSSK ungdomsfotboll sätter ungdomarna i centrum</vt:lpstr>
      <vt:lpstr>Belastningsregister</vt:lpstr>
      <vt:lpstr>Medlemskap</vt:lpstr>
      <vt:lpstr>Lagen P-16 och F-16</vt:lpstr>
      <vt:lpstr>Roller inom lagen</vt:lpstr>
      <vt:lpstr>Lagförälder / administratör</vt:lpstr>
      <vt:lpstr>Lagsidor (laget.se)</vt:lpstr>
      <vt:lpstr>PowerPoint-presentation</vt:lpstr>
      <vt:lpstr>Träningarna</vt:lpstr>
      <vt:lpstr>Tips till er föräldrar</vt:lpstr>
      <vt:lpstr>Träningskläder</vt:lpstr>
      <vt:lpstr>Lagkassa &amp; Sponsring</vt:lpstr>
      <vt:lpstr>Kommande säsong - 2024</vt:lpstr>
      <vt:lpstr>Feedback och önskemål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Christoffer Davidsson</dc:creator>
  <cp:lastModifiedBy>Cecilia Eklind</cp:lastModifiedBy>
  <cp:revision>8</cp:revision>
  <cp:lastPrinted>2023-09-07T09:13:52Z</cp:lastPrinted>
  <dcterms:created xsi:type="dcterms:W3CDTF">2022-04-10T08:41:57Z</dcterms:created>
  <dcterms:modified xsi:type="dcterms:W3CDTF">2024-03-11T08:55:37Z</dcterms:modified>
</cp:coreProperties>
</file>