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1" r:id="rId4"/>
    <p:sldId id="262" r:id="rId5"/>
    <p:sldId id="264" r:id="rId6"/>
    <p:sldId id="265" r:id="rId7"/>
    <p:sldId id="266" r:id="rId8"/>
    <p:sldId id="268" r:id="rId9"/>
    <p:sldId id="263"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Mellanmörkt format 4 - Dekorfär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3" autoAdjust="0"/>
    <p:restoredTop sz="93557" autoAdjust="0"/>
  </p:normalViewPr>
  <p:slideViewPr>
    <p:cSldViewPr snapToGrid="0">
      <p:cViewPr>
        <p:scale>
          <a:sx n="80" d="100"/>
          <a:sy n="80" d="100"/>
        </p:scale>
        <p:origin x="40" y="-736"/>
      </p:cViewPr>
      <p:guideLst/>
    </p:cSldViewPr>
  </p:slideViewPr>
  <p:notesTextViewPr>
    <p:cViewPr>
      <p:scale>
        <a:sx n="1" d="1"/>
        <a:sy n="1" d="1"/>
      </p:scale>
      <p:origin x="0" y="0"/>
    </p:cViewPr>
  </p:notesTextViewPr>
  <p:sorterViewPr>
    <p:cViewPr>
      <p:scale>
        <a:sx n="80" d="100"/>
        <a:sy n="80" d="100"/>
      </p:scale>
      <p:origin x="0" y="-8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sv-SE"/>
        </a:p>
      </c:txPr>
    </c:title>
    <c:autoTitleDeleted val="0"/>
    <c:plotArea>
      <c:layout/>
      <c:barChart>
        <c:barDir val="bar"/>
        <c:grouping val="clustered"/>
        <c:varyColors val="0"/>
        <c:ser>
          <c:idx val="0"/>
          <c:order val="0"/>
          <c:tx>
            <c:v>Tkr</c:v>
          </c:tx>
          <c:spPr>
            <a:solidFill>
              <a:schemeClr val="accent2">
                <a:alpha val="85000"/>
              </a:schemeClr>
            </a:solidFill>
            <a:ln w="9525" cap="flat" cmpd="sng" algn="ctr">
              <a:solidFill>
                <a:schemeClr val="lt1">
                  <a:alpha val="50000"/>
                </a:schemeClr>
              </a:solidFill>
              <a:round/>
            </a:ln>
            <a:effectLst/>
          </c:spPr>
          <c:invertIfNegative val="0"/>
          <c:dLbls>
            <c:dLbl>
              <c:idx val="1"/>
              <c:tx>
                <c:rich>
                  <a:bodyPr/>
                  <a:lstStyle/>
                  <a:p>
                    <a:r>
                      <a:rPr lang="en-US"/>
                      <a:t>67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EDA-462F-B14D-5124808FC46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Blad1!$A$2:$A$4</c:f>
              <c:strCache>
                <c:ptCount val="3"/>
                <c:pt idx="0">
                  <c:v>Målbild början av säsongen 2023</c:v>
                </c:pt>
                <c:pt idx="1">
                  <c:v>Efter utgifter under säsongen*</c:v>
                </c:pt>
                <c:pt idx="2">
                  <c:v>Lagkassa just nu</c:v>
                </c:pt>
              </c:strCache>
            </c:strRef>
          </c:cat>
          <c:val>
            <c:numRef>
              <c:f>Blad1!$B$2:$B$4</c:f>
              <c:numCache>
                <c:formatCode>General</c:formatCode>
                <c:ptCount val="3"/>
                <c:pt idx="0">
                  <c:v>225</c:v>
                </c:pt>
                <c:pt idx="1">
                  <c:v>65</c:v>
                </c:pt>
                <c:pt idx="2">
                  <c:v>151</c:v>
                </c:pt>
              </c:numCache>
            </c:numRef>
          </c:val>
          <c:extLst>
            <c:ext xmlns:c16="http://schemas.microsoft.com/office/drawing/2014/chart" uri="{C3380CC4-5D6E-409C-BE32-E72D297353CC}">
              <c16:uniqueId val="{00000000-CEDA-462F-B14D-5124808FC469}"/>
            </c:ext>
          </c:extLst>
        </c:ser>
        <c:dLbls>
          <c:dLblPos val="inEnd"/>
          <c:showLegendKey val="0"/>
          <c:showVal val="1"/>
          <c:showCatName val="0"/>
          <c:showSerName val="0"/>
          <c:showPercent val="0"/>
          <c:showBubbleSize val="0"/>
        </c:dLbls>
        <c:gapWidth val="65"/>
        <c:axId val="940827048"/>
        <c:axId val="940827376"/>
      </c:barChart>
      <c:catAx>
        <c:axId val="94082704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sv-SE"/>
          </a:p>
        </c:txPr>
        <c:crossAx val="940827376"/>
        <c:crosses val="autoZero"/>
        <c:auto val="1"/>
        <c:lblAlgn val="ctr"/>
        <c:lblOffset val="100"/>
        <c:noMultiLvlLbl val="0"/>
      </c:catAx>
      <c:valAx>
        <c:axId val="94082737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sv-SE"/>
          </a:p>
        </c:txPr>
        <c:crossAx val="940827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w="9525" cap="flat" cmpd="sng" algn="ctr">
      <a:solidFill>
        <a:schemeClr val="accent2"/>
      </a:solidFill>
      <a:round/>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E414B-72A1-49D1-992F-3EAC2E25881F}" type="datetimeFigureOut">
              <a:rPr lang="sv-SE" smtClean="0"/>
              <a:t>2022-03-27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9CED1-DD08-40A6-90B1-97E9B14326E7}" type="slidenum">
              <a:rPr lang="sv-SE" smtClean="0"/>
              <a:t>‹#›</a:t>
            </a:fld>
            <a:endParaRPr lang="sv-SE"/>
          </a:p>
        </p:txBody>
      </p:sp>
    </p:spTree>
    <p:extLst>
      <p:ext uri="{BB962C8B-B14F-4D97-AF65-F5344CB8AC3E}">
        <p14:creationId xmlns:p14="http://schemas.microsoft.com/office/powerpoint/2010/main" val="265798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Titta på filmerna, samtala i grupp och sen summerar vi.</a:t>
            </a:r>
          </a:p>
        </p:txBody>
      </p:sp>
      <p:sp>
        <p:nvSpPr>
          <p:cNvPr id="4" name="Platshållare för bildnummer 3"/>
          <p:cNvSpPr>
            <a:spLocks noGrp="1"/>
          </p:cNvSpPr>
          <p:nvPr>
            <p:ph type="sldNum" sz="quarter" idx="5"/>
          </p:nvPr>
        </p:nvSpPr>
        <p:spPr/>
        <p:txBody>
          <a:bodyPr/>
          <a:lstStyle/>
          <a:p>
            <a:fld id="{8F09CED1-DD08-40A6-90B1-97E9B14326E7}" type="slidenum">
              <a:rPr lang="sv-SE" smtClean="0"/>
              <a:t>4</a:t>
            </a:fld>
            <a:endParaRPr lang="sv-SE"/>
          </a:p>
        </p:txBody>
      </p:sp>
    </p:spTree>
    <p:extLst>
      <p:ext uri="{BB962C8B-B14F-4D97-AF65-F5344CB8AC3E}">
        <p14:creationId xmlns:p14="http://schemas.microsoft.com/office/powerpoint/2010/main" val="181313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Ledarteam: vi hjälps åt och samarbetar. Diskuterar löpande frågorna vi berörde nyss. Vi fortsätter gärna samtalet om ”hållbart idrottande” och annat mer er. Ta kontakt med mig eller den ni känner bekväm med.</a:t>
            </a:r>
          </a:p>
          <a:p>
            <a:endParaRPr lang="sv-SE" dirty="0"/>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8F09CED1-DD08-40A6-90B1-97E9B14326E7}" type="slidenum">
              <a:rPr lang="sv-SE" smtClean="0"/>
              <a:t>5</a:t>
            </a:fld>
            <a:endParaRPr lang="sv-SE"/>
          </a:p>
        </p:txBody>
      </p:sp>
    </p:spTree>
    <p:extLst>
      <p:ext uri="{BB962C8B-B14F-4D97-AF65-F5344CB8AC3E}">
        <p14:creationId xmlns:p14="http://schemas.microsoft.com/office/powerpoint/2010/main" val="187748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Ledarteam: vi hjälps åt och samarbetar. Vi utgår från fotbollsförbundets material och utbildningar där det </a:t>
            </a:r>
            <a:r>
              <a:rPr lang="sv-SE" dirty="0" err="1"/>
              <a:t>bla</a:t>
            </a:r>
            <a:r>
              <a:rPr lang="sv-SE" dirty="0"/>
              <a:t> står så här om hur 13-14 åringar spelare fotboll.</a:t>
            </a:r>
          </a:p>
          <a:p>
            <a:endParaRPr lang="sv-SE" dirty="0"/>
          </a:p>
          <a:p>
            <a:r>
              <a:rPr lang="sv-SE" dirty="0"/>
              <a:t>Spelform: skillnad? Större ytor mer anpassade till hur 13-14-åringar spelar fotboll. Offside, gula kort. Tabeller.</a:t>
            </a:r>
          </a:p>
          <a:p>
            <a:endParaRPr lang="sv-SE" dirty="0"/>
          </a:p>
          <a:p>
            <a:r>
              <a:rPr lang="sv-SE" dirty="0"/>
              <a:t>Träningar: lite senare än i fjol, knäkontroll och </a:t>
            </a:r>
            <a:r>
              <a:rPr lang="sv-SE" dirty="0" err="1"/>
              <a:t>fys</a:t>
            </a:r>
            <a:r>
              <a:rPr lang="sv-SE" dirty="0"/>
              <a:t>, samtal med de intresserade av målvakterna.</a:t>
            </a:r>
          </a:p>
          <a:p>
            <a:endParaRPr lang="sv-SE" dirty="0"/>
          </a:p>
          <a:p>
            <a:r>
              <a:rPr lang="sv-SE" dirty="0"/>
              <a:t>Seriespel: anmäler 1 lag. Öppna för förslag till lagaktiviteter</a:t>
            </a:r>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8F09CED1-DD08-40A6-90B1-97E9B14326E7}" type="slidenum">
              <a:rPr lang="sv-SE" smtClean="0"/>
              <a:t>6</a:t>
            </a:fld>
            <a:endParaRPr lang="sv-SE"/>
          </a:p>
        </p:txBody>
      </p:sp>
    </p:spTree>
    <p:extLst>
      <p:ext uri="{BB962C8B-B14F-4D97-AF65-F5344CB8AC3E}">
        <p14:creationId xmlns:p14="http://schemas.microsoft.com/office/powerpoint/2010/main" val="307875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algn="l" rtl="0" eaLnBrk="1" fontAlgn="t" latinLnBrk="0" hangingPunct="1">
              <a:spcBef>
                <a:spcPts val="0"/>
              </a:spcBef>
              <a:spcAft>
                <a:spcPts val="0"/>
              </a:spcAft>
            </a:pPr>
            <a:r>
              <a:rPr lang="sv-SE" sz="1800" b="0" i="1" u="none" strike="noStrike" kern="1200" dirty="0">
                <a:solidFill>
                  <a:srgbClr val="000000"/>
                </a:solidFill>
                <a:effectLst/>
                <a:latin typeface="Calibri" panose="020F0502020204030204" pitchFamily="34" charset="0"/>
              </a:rPr>
              <a:t>Sponsring av </a:t>
            </a:r>
            <a:r>
              <a:rPr lang="sv-SE" sz="1800" b="0" i="1" u="none" strike="noStrike" kern="1200" dirty="0" err="1">
                <a:solidFill>
                  <a:srgbClr val="000000"/>
                </a:solidFill>
                <a:effectLst/>
                <a:latin typeface="Calibri" panose="020F0502020204030204" pitchFamily="34" charset="0"/>
              </a:rPr>
              <a:t>träningsställ</a:t>
            </a:r>
            <a:endParaRPr lang="sv-SE"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sv-SE" sz="1800" b="0" i="0" u="none" strike="noStrike" kern="1200" dirty="0">
                <a:solidFill>
                  <a:srgbClr val="000000"/>
                </a:solidFill>
                <a:effectLst/>
                <a:latin typeface="Calibri" panose="020F0502020204030204" pitchFamily="34" charset="0"/>
              </a:rPr>
              <a:t>Fikaförsäljning i samband med matcher</a:t>
            </a:r>
            <a:endParaRPr lang="sv-SE"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sv-SE" sz="1800" b="0" i="0" u="none" strike="noStrike" kern="1200" dirty="0">
                <a:solidFill>
                  <a:srgbClr val="000000"/>
                </a:solidFill>
                <a:effectLst/>
                <a:latin typeface="Calibri" panose="020F0502020204030204" pitchFamily="34" charset="0"/>
              </a:rPr>
              <a:t>Försäljning</a:t>
            </a:r>
          </a:p>
          <a:p>
            <a:pPr marL="0" algn="l" rtl="0" eaLnBrk="1" fontAlgn="t" latinLnBrk="0" hangingPunct="1">
              <a:spcBef>
                <a:spcPts val="0"/>
              </a:spcBef>
              <a:spcAft>
                <a:spcPts val="0"/>
              </a:spcAft>
            </a:pPr>
            <a:r>
              <a:rPr lang="sv-SE" sz="1800" b="0" i="0" u="none" strike="noStrike" kern="1200" dirty="0">
                <a:solidFill>
                  <a:srgbClr val="000000"/>
                </a:solidFill>
                <a:effectLst/>
                <a:latin typeface="Calibri" panose="020F0502020204030204" pitchFamily="34" charset="0"/>
              </a:rPr>
              <a:t>Stadsmaran</a:t>
            </a:r>
          </a:p>
          <a:p>
            <a:pPr marL="0" algn="l" rtl="0" eaLnBrk="1" fontAlgn="t" latinLnBrk="0" hangingPunct="1">
              <a:spcBef>
                <a:spcPts val="0"/>
              </a:spcBef>
              <a:spcAft>
                <a:spcPts val="0"/>
              </a:spcAft>
            </a:pPr>
            <a:r>
              <a:rPr lang="sv-SE" sz="1800" b="0" i="0" u="none" strike="noStrike" kern="1200" dirty="0">
                <a:solidFill>
                  <a:srgbClr val="000000"/>
                </a:solidFill>
                <a:effectLst/>
                <a:latin typeface="Calibri" panose="020F0502020204030204" pitchFamily="34" charset="0"/>
              </a:rPr>
              <a:t>Fikaförsäljning matcher</a:t>
            </a:r>
          </a:p>
          <a:p>
            <a:pPr marL="0" algn="l" rtl="0" eaLnBrk="1" fontAlgn="t" latinLnBrk="0" hangingPunct="1">
              <a:spcBef>
                <a:spcPts val="0"/>
              </a:spcBef>
              <a:spcAft>
                <a:spcPts val="0"/>
              </a:spcAft>
            </a:pPr>
            <a:r>
              <a:rPr lang="sv-SE" sz="1800" b="0" i="0" u="none" strike="noStrike" kern="1200" dirty="0">
                <a:solidFill>
                  <a:srgbClr val="000000"/>
                </a:solidFill>
                <a:effectLst/>
                <a:latin typeface="Calibri" panose="020F0502020204030204" pitchFamily="34" charset="0"/>
              </a:rPr>
              <a:t>Sponsring matchställ</a:t>
            </a:r>
            <a:endParaRPr lang="sv-SE" sz="1800" b="0" i="0" u="none" strike="noStrike"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8F09CED1-DD08-40A6-90B1-97E9B14326E7}" type="slidenum">
              <a:rPr lang="sv-SE" smtClean="0"/>
              <a:t>9</a:t>
            </a:fld>
            <a:endParaRPr lang="sv-SE"/>
          </a:p>
        </p:txBody>
      </p:sp>
    </p:spTree>
    <p:extLst>
      <p:ext uri="{BB962C8B-B14F-4D97-AF65-F5344CB8AC3E}">
        <p14:creationId xmlns:p14="http://schemas.microsoft.com/office/powerpoint/2010/main" val="1379033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D8C88E-8881-452D-B03F-B54678DB839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257CE6A-6819-4362-BFE5-5F357B3D00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D66350B-B250-4CCA-8CC5-45BB69F2AEAF}"/>
              </a:ext>
            </a:extLst>
          </p:cNvPr>
          <p:cNvSpPr>
            <a:spLocks noGrp="1"/>
          </p:cNvSpPr>
          <p:nvPr>
            <p:ph type="dt" sz="half" idx="10"/>
          </p:nvPr>
        </p:nvSpPr>
        <p:spPr/>
        <p:txBody>
          <a:bodyPr/>
          <a:lstStyle/>
          <a:p>
            <a:fld id="{94B426C1-2BE8-46A3-836D-59607A3C4F94}" type="datetimeFigureOut">
              <a:rPr lang="sv-SE" smtClean="0"/>
              <a:t>2022-03-27</a:t>
            </a:fld>
            <a:endParaRPr lang="sv-SE"/>
          </a:p>
        </p:txBody>
      </p:sp>
      <p:sp>
        <p:nvSpPr>
          <p:cNvPr id="5" name="Platshållare för sidfot 4">
            <a:extLst>
              <a:ext uri="{FF2B5EF4-FFF2-40B4-BE49-F238E27FC236}">
                <a16:creationId xmlns:a16="http://schemas.microsoft.com/office/drawing/2014/main" id="{350E690F-6EC8-4F3E-9FBA-38D4A9B958E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DBA8900-B5BC-4C5C-8744-3B059C8F2E5D}"/>
              </a:ext>
            </a:extLst>
          </p:cNvPr>
          <p:cNvSpPr>
            <a:spLocks noGrp="1"/>
          </p:cNvSpPr>
          <p:nvPr>
            <p:ph type="sldNum" sz="quarter" idx="12"/>
          </p:nvPr>
        </p:nvSpPr>
        <p:spPr/>
        <p:txBody>
          <a:bodyPr/>
          <a:lstStyle/>
          <a:p>
            <a:fld id="{61FF8D59-7DB9-43BE-89ED-75DC183A7088}" type="slidenum">
              <a:rPr lang="sv-SE" smtClean="0"/>
              <a:t>‹#›</a:t>
            </a:fld>
            <a:endParaRPr lang="sv-SE"/>
          </a:p>
        </p:txBody>
      </p:sp>
    </p:spTree>
    <p:extLst>
      <p:ext uri="{BB962C8B-B14F-4D97-AF65-F5344CB8AC3E}">
        <p14:creationId xmlns:p14="http://schemas.microsoft.com/office/powerpoint/2010/main" val="1088765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E27498-CB8E-4F8D-BB9F-E8861B77682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AE3A836-6993-434B-BE74-65C6BD7CB2C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D4EFC71-B1FE-4995-AE28-0D41EFDD891D}"/>
              </a:ext>
            </a:extLst>
          </p:cNvPr>
          <p:cNvSpPr>
            <a:spLocks noGrp="1"/>
          </p:cNvSpPr>
          <p:nvPr>
            <p:ph type="dt" sz="half" idx="10"/>
          </p:nvPr>
        </p:nvSpPr>
        <p:spPr/>
        <p:txBody>
          <a:bodyPr/>
          <a:lstStyle/>
          <a:p>
            <a:fld id="{94B426C1-2BE8-46A3-836D-59607A3C4F94}" type="datetimeFigureOut">
              <a:rPr lang="sv-SE" smtClean="0"/>
              <a:t>2022-03-27</a:t>
            </a:fld>
            <a:endParaRPr lang="sv-SE"/>
          </a:p>
        </p:txBody>
      </p:sp>
      <p:sp>
        <p:nvSpPr>
          <p:cNvPr id="5" name="Platshållare för sidfot 4">
            <a:extLst>
              <a:ext uri="{FF2B5EF4-FFF2-40B4-BE49-F238E27FC236}">
                <a16:creationId xmlns:a16="http://schemas.microsoft.com/office/drawing/2014/main" id="{612A8F04-16D3-4C93-923B-EE67FEA0058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28423A-D127-4498-ACF1-1D6307F577ED}"/>
              </a:ext>
            </a:extLst>
          </p:cNvPr>
          <p:cNvSpPr>
            <a:spLocks noGrp="1"/>
          </p:cNvSpPr>
          <p:nvPr>
            <p:ph type="sldNum" sz="quarter" idx="12"/>
          </p:nvPr>
        </p:nvSpPr>
        <p:spPr/>
        <p:txBody>
          <a:bodyPr/>
          <a:lstStyle/>
          <a:p>
            <a:fld id="{61FF8D59-7DB9-43BE-89ED-75DC183A7088}" type="slidenum">
              <a:rPr lang="sv-SE" smtClean="0"/>
              <a:t>‹#›</a:t>
            </a:fld>
            <a:endParaRPr lang="sv-SE"/>
          </a:p>
        </p:txBody>
      </p:sp>
    </p:spTree>
    <p:extLst>
      <p:ext uri="{BB962C8B-B14F-4D97-AF65-F5344CB8AC3E}">
        <p14:creationId xmlns:p14="http://schemas.microsoft.com/office/powerpoint/2010/main" val="2646311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A893F5B-4C7E-4601-A852-03731C0B333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60214D6-F433-439D-963B-3B57288E260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B0BA482-1A7A-451E-A373-781050A97E5C}"/>
              </a:ext>
            </a:extLst>
          </p:cNvPr>
          <p:cNvSpPr>
            <a:spLocks noGrp="1"/>
          </p:cNvSpPr>
          <p:nvPr>
            <p:ph type="dt" sz="half" idx="10"/>
          </p:nvPr>
        </p:nvSpPr>
        <p:spPr/>
        <p:txBody>
          <a:bodyPr/>
          <a:lstStyle/>
          <a:p>
            <a:fld id="{94B426C1-2BE8-46A3-836D-59607A3C4F94}" type="datetimeFigureOut">
              <a:rPr lang="sv-SE" smtClean="0"/>
              <a:t>2022-03-27</a:t>
            </a:fld>
            <a:endParaRPr lang="sv-SE"/>
          </a:p>
        </p:txBody>
      </p:sp>
      <p:sp>
        <p:nvSpPr>
          <p:cNvPr id="5" name="Platshållare för sidfot 4">
            <a:extLst>
              <a:ext uri="{FF2B5EF4-FFF2-40B4-BE49-F238E27FC236}">
                <a16:creationId xmlns:a16="http://schemas.microsoft.com/office/drawing/2014/main" id="{782699B3-B965-432B-8A12-C768716AB62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F6B2A5E-142D-4D46-B2F2-822B4AA59542}"/>
              </a:ext>
            </a:extLst>
          </p:cNvPr>
          <p:cNvSpPr>
            <a:spLocks noGrp="1"/>
          </p:cNvSpPr>
          <p:nvPr>
            <p:ph type="sldNum" sz="quarter" idx="12"/>
          </p:nvPr>
        </p:nvSpPr>
        <p:spPr/>
        <p:txBody>
          <a:bodyPr/>
          <a:lstStyle/>
          <a:p>
            <a:fld id="{61FF8D59-7DB9-43BE-89ED-75DC183A7088}" type="slidenum">
              <a:rPr lang="sv-SE" smtClean="0"/>
              <a:t>‹#›</a:t>
            </a:fld>
            <a:endParaRPr lang="sv-SE"/>
          </a:p>
        </p:txBody>
      </p:sp>
    </p:spTree>
    <p:extLst>
      <p:ext uri="{BB962C8B-B14F-4D97-AF65-F5344CB8AC3E}">
        <p14:creationId xmlns:p14="http://schemas.microsoft.com/office/powerpoint/2010/main" val="54965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C56956-8C33-43F4-ACCF-451F50ACD97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A4E1B58-8E41-4AE3-A5C7-9BB476509BA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A46E384-3C75-4DC2-A063-18B97E172ED7}"/>
              </a:ext>
            </a:extLst>
          </p:cNvPr>
          <p:cNvSpPr>
            <a:spLocks noGrp="1"/>
          </p:cNvSpPr>
          <p:nvPr>
            <p:ph type="dt" sz="half" idx="10"/>
          </p:nvPr>
        </p:nvSpPr>
        <p:spPr/>
        <p:txBody>
          <a:bodyPr/>
          <a:lstStyle/>
          <a:p>
            <a:fld id="{94B426C1-2BE8-46A3-836D-59607A3C4F94}" type="datetimeFigureOut">
              <a:rPr lang="sv-SE" smtClean="0"/>
              <a:t>2022-03-27</a:t>
            </a:fld>
            <a:endParaRPr lang="sv-SE"/>
          </a:p>
        </p:txBody>
      </p:sp>
      <p:sp>
        <p:nvSpPr>
          <p:cNvPr id="5" name="Platshållare för sidfot 4">
            <a:extLst>
              <a:ext uri="{FF2B5EF4-FFF2-40B4-BE49-F238E27FC236}">
                <a16:creationId xmlns:a16="http://schemas.microsoft.com/office/drawing/2014/main" id="{9382D0EB-B570-4341-B91F-23D807F13F1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27B2DB0-27F6-4DAB-BAD3-EAB8148C1FBA}"/>
              </a:ext>
            </a:extLst>
          </p:cNvPr>
          <p:cNvSpPr>
            <a:spLocks noGrp="1"/>
          </p:cNvSpPr>
          <p:nvPr>
            <p:ph type="sldNum" sz="quarter" idx="12"/>
          </p:nvPr>
        </p:nvSpPr>
        <p:spPr/>
        <p:txBody>
          <a:bodyPr/>
          <a:lstStyle/>
          <a:p>
            <a:fld id="{61FF8D59-7DB9-43BE-89ED-75DC183A7088}" type="slidenum">
              <a:rPr lang="sv-SE" smtClean="0"/>
              <a:t>‹#›</a:t>
            </a:fld>
            <a:endParaRPr lang="sv-SE"/>
          </a:p>
        </p:txBody>
      </p:sp>
    </p:spTree>
    <p:extLst>
      <p:ext uri="{BB962C8B-B14F-4D97-AF65-F5344CB8AC3E}">
        <p14:creationId xmlns:p14="http://schemas.microsoft.com/office/powerpoint/2010/main" val="407731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9ED0DC-C5B0-4D2D-AAED-6F6309C8056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62DC243-8585-4F47-97E1-8AEB524D7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5726AA2-EB23-4F36-955F-397536E6C509}"/>
              </a:ext>
            </a:extLst>
          </p:cNvPr>
          <p:cNvSpPr>
            <a:spLocks noGrp="1"/>
          </p:cNvSpPr>
          <p:nvPr>
            <p:ph type="dt" sz="half" idx="10"/>
          </p:nvPr>
        </p:nvSpPr>
        <p:spPr/>
        <p:txBody>
          <a:bodyPr/>
          <a:lstStyle/>
          <a:p>
            <a:fld id="{94B426C1-2BE8-46A3-836D-59607A3C4F94}" type="datetimeFigureOut">
              <a:rPr lang="sv-SE" smtClean="0"/>
              <a:t>2022-03-27</a:t>
            </a:fld>
            <a:endParaRPr lang="sv-SE"/>
          </a:p>
        </p:txBody>
      </p:sp>
      <p:sp>
        <p:nvSpPr>
          <p:cNvPr id="5" name="Platshållare för sidfot 4">
            <a:extLst>
              <a:ext uri="{FF2B5EF4-FFF2-40B4-BE49-F238E27FC236}">
                <a16:creationId xmlns:a16="http://schemas.microsoft.com/office/drawing/2014/main" id="{3CD65BA8-9AF5-4050-B2BD-2E375B9C62B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87B7905-F04C-47C4-883A-A76601DA4EEC}"/>
              </a:ext>
            </a:extLst>
          </p:cNvPr>
          <p:cNvSpPr>
            <a:spLocks noGrp="1"/>
          </p:cNvSpPr>
          <p:nvPr>
            <p:ph type="sldNum" sz="quarter" idx="12"/>
          </p:nvPr>
        </p:nvSpPr>
        <p:spPr/>
        <p:txBody>
          <a:bodyPr/>
          <a:lstStyle/>
          <a:p>
            <a:fld id="{61FF8D59-7DB9-43BE-89ED-75DC183A7088}" type="slidenum">
              <a:rPr lang="sv-SE" smtClean="0"/>
              <a:t>‹#›</a:t>
            </a:fld>
            <a:endParaRPr lang="sv-SE"/>
          </a:p>
        </p:txBody>
      </p:sp>
    </p:spTree>
    <p:extLst>
      <p:ext uri="{BB962C8B-B14F-4D97-AF65-F5344CB8AC3E}">
        <p14:creationId xmlns:p14="http://schemas.microsoft.com/office/powerpoint/2010/main" val="19245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1B65F3-4B17-4A0E-B8C0-31CE5600AE3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C82254-2444-4F18-B6C9-4CAB9D71A6C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175FA68-EB00-4BA8-A863-5D54EF7235D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B813199-0D3C-47EA-9D5B-AF510C7635DB}"/>
              </a:ext>
            </a:extLst>
          </p:cNvPr>
          <p:cNvSpPr>
            <a:spLocks noGrp="1"/>
          </p:cNvSpPr>
          <p:nvPr>
            <p:ph type="dt" sz="half" idx="10"/>
          </p:nvPr>
        </p:nvSpPr>
        <p:spPr/>
        <p:txBody>
          <a:bodyPr/>
          <a:lstStyle/>
          <a:p>
            <a:fld id="{94B426C1-2BE8-46A3-836D-59607A3C4F94}" type="datetimeFigureOut">
              <a:rPr lang="sv-SE" smtClean="0"/>
              <a:t>2022-03-27</a:t>
            </a:fld>
            <a:endParaRPr lang="sv-SE"/>
          </a:p>
        </p:txBody>
      </p:sp>
      <p:sp>
        <p:nvSpPr>
          <p:cNvPr id="6" name="Platshållare för sidfot 5">
            <a:extLst>
              <a:ext uri="{FF2B5EF4-FFF2-40B4-BE49-F238E27FC236}">
                <a16:creationId xmlns:a16="http://schemas.microsoft.com/office/drawing/2014/main" id="{979CDAEB-A280-42CE-AAA8-708D7A36769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BC2ED27-BC7C-45B3-B187-33F33C44053B}"/>
              </a:ext>
            </a:extLst>
          </p:cNvPr>
          <p:cNvSpPr>
            <a:spLocks noGrp="1"/>
          </p:cNvSpPr>
          <p:nvPr>
            <p:ph type="sldNum" sz="quarter" idx="12"/>
          </p:nvPr>
        </p:nvSpPr>
        <p:spPr/>
        <p:txBody>
          <a:bodyPr/>
          <a:lstStyle/>
          <a:p>
            <a:fld id="{61FF8D59-7DB9-43BE-89ED-75DC183A7088}" type="slidenum">
              <a:rPr lang="sv-SE" smtClean="0"/>
              <a:t>‹#›</a:t>
            </a:fld>
            <a:endParaRPr lang="sv-SE"/>
          </a:p>
        </p:txBody>
      </p:sp>
    </p:spTree>
    <p:extLst>
      <p:ext uri="{BB962C8B-B14F-4D97-AF65-F5344CB8AC3E}">
        <p14:creationId xmlns:p14="http://schemas.microsoft.com/office/powerpoint/2010/main" val="3590298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E9997C-A933-4256-B51E-064EA0F65E2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0DC6259-694E-4F44-B01A-B54C33F3C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AFCB281-FE89-4213-AF5A-765142FE05B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E7323BE-345A-4B13-845F-908174F628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3738808-C528-4AF5-A3CC-E33822B5511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36F7B55-B109-4F88-A6AE-968D4A4EFDA4}"/>
              </a:ext>
            </a:extLst>
          </p:cNvPr>
          <p:cNvSpPr>
            <a:spLocks noGrp="1"/>
          </p:cNvSpPr>
          <p:nvPr>
            <p:ph type="dt" sz="half" idx="10"/>
          </p:nvPr>
        </p:nvSpPr>
        <p:spPr/>
        <p:txBody>
          <a:bodyPr/>
          <a:lstStyle/>
          <a:p>
            <a:fld id="{94B426C1-2BE8-46A3-836D-59607A3C4F94}" type="datetimeFigureOut">
              <a:rPr lang="sv-SE" smtClean="0"/>
              <a:t>2022-03-27</a:t>
            </a:fld>
            <a:endParaRPr lang="sv-SE"/>
          </a:p>
        </p:txBody>
      </p:sp>
      <p:sp>
        <p:nvSpPr>
          <p:cNvPr id="8" name="Platshållare för sidfot 7">
            <a:extLst>
              <a:ext uri="{FF2B5EF4-FFF2-40B4-BE49-F238E27FC236}">
                <a16:creationId xmlns:a16="http://schemas.microsoft.com/office/drawing/2014/main" id="{64F2FFB3-BB3F-4875-A3D9-F71ED409C26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20B7E46-3FE6-4D07-9B84-DF5EAB04DABD}"/>
              </a:ext>
            </a:extLst>
          </p:cNvPr>
          <p:cNvSpPr>
            <a:spLocks noGrp="1"/>
          </p:cNvSpPr>
          <p:nvPr>
            <p:ph type="sldNum" sz="quarter" idx="12"/>
          </p:nvPr>
        </p:nvSpPr>
        <p:spPr/>
        <p:txBody>
          <a:bodyPr/>
          <a:lstStyle/>
          <a:p>
            <a:fld id="{61FF8D59-7DB9-43BE-89ED-75DC183A7088}" type="slidenum">
              <a:rPr lang="sv-SE" smtClean="0"/>
              <a:t>‹#›</a:t>
            </a:fld>
            <a:endParaRPr lang="sv-SE"/>
          </a:p>
        </p:txBody>
      </p:sp>
    </p:spTree>
    <p:extLst>
      <p:ext uri="{BB962C8B-B14F-4D97-AF65-F5344CB8AC3E}">
        <p14:creationId xmlns:p14="http://schemas.microsoft.com/office/powerpoint/2010/main" val="233669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D3CD44-D214-46FB-8B05-CC0432872A0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88AA6EE-1C88-4751-8460-0BD1171F2361}"/>
              </a:ext>
            </a:extLst>
          </p:cNvPr>
          <p:cNvSpPr>
            <a:spLocks noGrp="1"/>
          </p:cNvSpPr>
          <p:nvPr>
            <p:ph type="dt" sz="half" idx="10"/>
          </p:nvPr>
        </p:nvSpPr>
        <p:spPr/>
        <p:txBody>
          <a:bodyPr/>
          <a:lstStyle/>
          <a:p>
            <a:fld id="{94B426C1-2BE8-46A3-836D-59607A3C4F94}" type="datetimeFigureOut">
              <a:rPr lang="sv-SE" smtClean="0"/>
              <a:t>2022-03-27</a:t>
            </a:fld>
            <a:endParaRPr lang="sv-SE"/>
          </a:p>
        </p:txBody>
      </p:sp>
      <p:sp>
        <p:nvSpPr>
          <p:cNvPr id="4" name="Platshållare för sidfot 3">
            <a:extLst>
              <a:ext uri="{FF2B5EF4-FFF2-40B4-BE49-F238E27FC236}">
                <a16:creationId xmlns:a16="http://schemas.microsoft.com/office/drawing/2014/main" id="{2A0F50E5-1B3E-4415-8272-BB82FB517D5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31F8FC6-6A89-4FEC-93FD-2BA6B8717162}"/>
              </a:ext>
            </a:extLst>
          </p:cNvPr>
          <p:cNvSpPr>
            <a:spLocks noGrp="1"/>
          </p:cNvSpPr>
          <p:nvPr>
            <p:ph type="sldNum" sz="quarter" idx="12"/>
          </p:nvPr>
        </p:nvSpPr>
        <p:spPr/>
        <p:txBody>
          <a:bodyPr/>
          <a:lstStyle/>
          <a:p>
            <a:fld id="{61FF8D59-7DB9-43BE-89ED-75DC183A7088}" type="slidenum">
              <a:rPr lang="sv-SE" smtClean="0"/>
              <a:t>‹#›</a:t>
            </a:fld>
            <a:endParaRPr lang="sv-SE"/>
          </a:p>
        </p:txBody>
      </p:sp>
    </p:spTree>
    <p:extLst>
      <p:ext uri="{BB962C8B-B14F-4D97-AF65-F5344CB8AC3E}">
        <p14:creationId xmlns:p14="http://schemas.microsoft.com/office/powerpoint/2010/main" val="125170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30EF6B0-A04D-4991-83E8-0737FA781B0F}"/>
              </a:ext>
            </a:extLst>
          </p:cNvPr>
          <p:cNvSpPr>
            <a:spLocks noGrp="1"/>
          </p:cNvSpPr>
          <p:nvPr>
            <p:ph type="dt" sz="half" idx="10"/>
          </p:nvPr>
        </p:nvSpPr>
        <p:spPr/>
        <p:txBody>
          <a:bodyPr/>
          <a:lstStyle/>
          <a:p>
            <a:fld id="{94B426C1-2BE8-46A3-836D-59607A3C4F94}" type="datetimeFigureOut">
              <a:rPr lang="sv-SE" smtClean="0"/>
              <a:t>2022-03-27</a:t>
            </a:fld>
            <a:endParaRPr lang="sv-SE"/>
          </a:p>
        </p:txBody>
      </p:sp>
      <p:sp>
        <p:nvSpPr>
          <p:cNvPr id="3" name="Platshållare för sidfot 2">
            <a:extLst>
              <a:ext uri="{FF2B5EF4-FFF2-40B4-BE49-F238E27FC236}">
                <a16:creationId xmlns:a16="http://schemas.microsoft.com/office/drawing/2014/main" id="{A9BFBFAB-3DF0-4572-8C27-549D5B6CA25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4F9308F-41C4-4248-9AE8-62FF6C49ECA5}"/>
              </a:ext>
            </a:extLst>
          </p:cNvPr>
          <p:cNvSpPr>
            <a:spLocks noGrp="1"/>
          </p:cNvSpPr>
          <p:nvPr>
            <p:ph type="sldNum" sz="quarter" idx="12"/>
          </p:nvPr>
        </p:nvSpPr>
        <p:spPr/>
        <p:txBody>
          <a:bodyPr/>
          <a:lstStyle/>
          <a:p>
            <a:fld id="{61FF8D59-7DB9-43BE-89ED-75DC183A7088}" type="slidenum">
              <a:rPr lang="sv-SE" smtClean="0"/>
              <a:t>‹#›</a:t>
            </a:fld>
            <a:endParaRPr lang="sv-SE"/>
          </a:p>
        </p:txBody>
      </p:sp>
    </p:spTree>
    <p:extLst>
      <p:ext uri="{BB962C8B-B14F-4D97-AF65-F5344CB8AC3E}">
        <p14:creationId xmlns:p14="http://schemas.microsoft.com/office/powerpoint/2010/main" val="164572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27A03C-C0C3-42C5-81FE-BE1A5C9D774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D616934-4A73-40C1-A9FB-68724C2955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4CB9E56-3A69-4058-AE70-1F6EB7AB6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9BAAB0B-02E9-42AB-9908-7F05FD646E2E}"/>
              </a:ext>
            </a:extLst>
          </p:cNvPr>
          <p:cNvSpPr>
            <a:spLocks noGrp="1"/>
          </p:cNvSpPr>
          <p:nvPr>
            <p:ph type="dt" sz="half" idx="10"/>
          </p:nvPr>
        </p:nvSpPr>
        <p:spPr/>
        <p:txBody>
          <a:bodyPr/>
          <a:lstStyle/>
          <a:p>
            <a:fld id="{94B426C1-2BE8-46A3-836D-59607A3C4F94}" type="datetimeFigureOut">
              <a:rPr lang="sv-SE" smtClean="0"/>
              <a:t>2022-03-27</a:t>
            </a:fld>
            <a:endParaRPr lang="sv-SE"/>
          </a:p>
        </p:txBody>
      </p:sp>
      <p:sp>
        <p:nvSpPr>
          <p:cNvPr id="6" name="Platshållare för sidfot 5">
            <a:extLst>
              <a:ext uri="{FF2B5EF4-FFF2-40B4-BE49-F238E27FC236}">
                <a16:creationId xmlns:a16="http://schemas.microsoft.com/office/drawing/2014/main" id="{D38C15D6-4A09-4085-BF94-14CF6C55121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4D33994-0D34-48BC-B79B-623B408C27F9}"/>
              </a:ext>
            </a:extLst>
          </p:cNvPr>
          <p:cNvSpPr>
            <a:spLocks noGrp="1"/>
          </p:cNvSpPr>
          <p:nvPr>
            <p:ph type="sldNum" sz="quarter" idx="12"/>
          </p:nvPr>
        </p:nvSpPr>
        <p:spPr/>
        <p:txBody>
          <a:bodyPr/>
          <a:lstStyle/>
          <a:p>
            <a:fld id="{61FF8D59-7DB9-43BE-89ED-75DC183A7088}" type="slidenum">
              <a:rPr lang="sv-SE" smtClean="0"/>
              <a:t>‹#›</a:t>
            </a:fld>
            <a:endParaRPr lang="sv-SE"/>
          </a:p>
        </p:txBody>
      </p:sp>
    </p:spTree>
    <p:extLst>
      <p:ext uri="{BB962C8B-B14F-4D97-AF65-F5344CB8AC3E}">
        <p14:creationId xmlns:p14="http://schemas.microsoft.com/office/powerpoint/2010/main" val="410940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D124E1-A359-4E49-AF83-22A3F1158AD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1B4E3F2-91C8-42DB-8F54-1875D5EDFF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03F3E0A-189B-4D5F-A395-AB7EB794F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2BED0E1-F3FA-4C8F-B26F-17809F34F50C}"/>
              </a:ext>
            </a:extLst>
          </p:cNvPr>
          <p:cNvSpPr>
            <a:spLocks noGrp="1"/>
          </p:cNvSpPr>
          <p:nvPr>
            <p:ph type="dt" sz="half" idx="10"/>
          </p:nvPr>
        </p:nvSpPr>
        <p:spPr/>
        <p:txBody>
          <a:bodyPr/>
          <a:lstStyle/>
          <a:p>
            <a:fld id="{94B426C1-2BE8-46A3-836D-59607A3C4F94}" type="datetimeFigureOut">
              <a:rPr lang="sv-SE" smtClean="0"/>
              <a:t>2022-03-27</a:t>
            </a:fld>
            <a:endParaRPr lang="sv-SE"/>
          </a:p>
        </p:txBody>
      </p:sp>
      <p:sp>
        <p:nvSpPr>
          <p:cNvPr id="6" name="Platshållare för sidfot 5">
            <a:extLst>
              <a:ext uri="{FF2B5EF4-FFF2-40B4-BE49-F238E27FC236}">
                <a16:creationId xmlns:a16="http://schemas.microsoft.com/office/drawing/2014/main" id="{7B08C037-BF0B-4A00-8001-8B0A89CE101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621C31E-009A-45B3-B710-ECFE48DFD452}"/>
              </a:ext>
            </a:extLst>
          </p:cNvPr>
          <p:cNvSpPr>
            <a:spLocks noGrp="1"/>
          </p:cNvSpPr>
          <p:nvPr>
            <p:ph type="sldNum" sz="quarter" idx="12"/>
          </p:nvPr>
        </p:nvSpPr>
        <p:spPr/>
        <p:txBody>
          <a:bodyPr/>
          <a:lstStyle/>
          <a:p>
            <a:fld id="{61FF8D59-7DB9-43BE-89ED-75DC183A7088}" type="slidenum">
              <a:rPr lang="sv-SE" smtClean="0"/>
              <a:t>‹#›</a:t>
            </a:fld>
            <a:endParaRPr lang="sv-SE"/>
          </a:p>
        </p:txBody>
      </p:sp>
    </p:spTree>
    <p:extLst>
      <p:ext uri="{BB962C8B-B14F-4D97-AF65-F5344CB8AC3E}">
        <p14:creationId xmlns:p14="http://schemas.microsoft.com/office/powerpoint/2010/main" val="280035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EFC072-05F3-4E53-8D4C-970DD7DD3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2AC9BBF-BB61-482A-AD2F-192AB7287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EEDF2E0-2BDB-4CB4-96DD-10D3F7FEE9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426C1-2BE8-46A3-836D-59607A3C4F94}" type="datetimeFigureOut">
              <a:rPr lang="sv-SE" smtClean="0"/>
              <a:t>2022-03-27</a:t>
            </a:fld>
            <a:endParaRPr lang="sv-SE"/>
          </a:p>
        </p:txBody>
      </p:sp>
      <p:sp>
        <p:nvSpPr>
          <p:cNvPr id="5" name="Platshållare för sidfot 4">
            <a:extLst>
              <a:ext uri="{FF2B5EF4-FFF2-40B4-BE49-F238E27FC236}">
                <a16:creationId xmlns:a16="http://schemas.microsoft.com/office/drawing/2014/main" id="{929DA7E4-8124-49D3-99EB-BB8A85D993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9F3EC12-6E9D-4007-83F4-E31768FD66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F8D59-7DB9-43BE-89ED-75DC183A7088}" type="slidenum">
              <a:rPr lang="sv-SE" smtClean="0"/>
              <a:t>‹#›</a:t>
            </a:fld>
            <a:endParaRPr lang="sv-SE"/>
          </a:p>
        </p:txBody>
      </p:sp>
    </p:spTree>
    <p:extLst>
      <p:ext uri="{BB962C8B-B14F-4D97-AF65-F5344CB8AC3E}">
        <p14:creationId xmlns:p14="http://schemas.microsoft.com/office/powerpoint/2010/main" val="1989886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descr="Relaterad bild">
            <a:extLst>
              <a:ext uri="{FF2B5EF4-FFF2-40B4-BE49-F238E27FC236}">
                <a16:creationId xmlns:a16="http://schemas.microsoft.com/office/drawing/2014/main" id="{9122B1B2-5E4C-4768-AD85-ED2650BE49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47" b="3974"/>
          <a:stretch/>
        </p:blipFill>
        <p:spPr bwMode="auto">
          <a:xfrm>
            <a:off x="-2" y="10"/>
            <a:ext cx="8668512" cy="6857990"/>
          </a:xfrm>
          <a:prstGeom prst="rect">
            <a:avLst/>
          </a:prstGeom>
          <a:noFill/>
        </p:spPr>
      </p:pic>
      <p:sp>
        <p:nvSpPr>
          <p:cNvPr id="22" name="Rectangle 21">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F5F1DFBE-EBCA-464F-B7E5-019F5087C18A}"/>
              </a:ext>
            </a:extLst>
          </p:cNvPr>
          <p:cNvSpPr>
            <a:spLocks noGrp="1"/>
          </p:cNvSpPr>
          <p:nvPr>
            <p:ph type="ctrTitle"/>
          </p:nvPr>
        </p:nvSpPr>
        <p:spPr>
          <a:xfrm>
            <a:off x="7848600" y="1122363"/>
            <a:ext cx="4023360" cy="3204134"/>
          </a:xfrm>
        </p:spPr>
        <p:txBody>
          <a:bodyPr anchor="b">
            <a:normAutofit/>
          </a:bodyPr>
          <a:lstStyle/>
          <a:p>
            <a:pPr algn="l"/>
            <a:r>
              <a:rPr lang="sv-SE" sz="4400" dirty="0"/>
              <a:t>Välkomna till säsongen 2022!</a:t>
            </a:r>
          </a:p>
        </p:txBody>
      </p:sp>
      <p:sp>
        <p:nvSpPr>
          <p:cNvPr id="3" name="Underrubrik 2">
            <a:extLst>
              <a:ext uri="{FF2B5EF4-FFF2-40B4-BE49-F238E27FC236}">
                <a16:creationId xmlns:a16="http://schemas.microsoft.com/office/drawing/2014/main" id="{2399DF65-5512-45D5-A81B-F8A2C90EC745}"/>
              </a:ext>
            </a:extLst>
          </p:cNvPr>
          <p:cNvSpPr>
            <a:spLocks noGrp="1"/>
          </p:cNvSpPr>
          <p:nvPr>
            <p:ph type="subTitle" idx="1"/>
          </p:nvPr>
        </p:nvSpPr>
        <p:spPr>
          <a:xfrm>
            <a:off x="7848600" y="4872922"/>
            <a:ext cx="4023360" cy="1208141"/>
          </a:xfrm>
        </p:spPr>
        <p:txBody>
          <a:bodyPr>
            <a:normAutofit/>
          </a:bodyPr>
          <a:lstStyle/>
          <a:p>
            <a:pPr algn="l"/>
            <a:r>
              <a:rPr lang="sv-SE" sz="2000"/>
              <a:t>Föräldramöte LSK P09</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5879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ubrik 1">
            <a:extLst>
              <a:ext uri="{FF2B5EF4-FFF2-40B4-BE49-F238E27FC236}">
                <a16:creationId xmlns:a16="http://schemas.microsoft.com/office/drawing/2014/main" id="{01205BE7-2B62-4F15-A8F9-C48B4FD4D5FF}"/>
              </a:ext>
            </a:extLst>
          </p:cNvPr>
          <p:cNvSpPr>
            <a:spLocks noGrp="1"/>
          </p:cNvSpPr>
          <p:nvPr>
            <p:ph type="title"/>
          </p:nvPr>
        </p:nvSpPr>
        <p:spPr>
          <a:xfrm>
            <a:off x="838200" y="669925"/>
            <a:ext cx="4508946" cy="1325563"/>
          </a:xfrm>
        </p:spPr>
        <p:txBody>
          <a:bodyPr anchor="b">
            <a:normAutofit/>
          </a:bodyPr>
          <a:lstStyle/>
          <a:p>
            <a:pPr algn="r"/>
            <a:r>
              <a:rPr lang="sv-SE" dirty="0">
                <a:solidFill>
                  <a:schemeClr val="bg1"/>
                </a:solidFill>
              </a:rPr>
              <a:t>Varför vi sitter här</a:t>
            </a:r>
          </a:p>
        </p:txBody>
      </p:sp>
      <p:cxnSp>
        <p:nvCxnSpPr>
          <p:cNvPr id="19" name="Straight Connector 18">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A7D75645-557A-4575-A495-6BA3FA20B22C}"/>
              </a:ext>
            </a:extLst>
          </p:cNvPr>
          <p:cNvSpPr>
            <a:spLocks noGrp="1"/>
          </p:cNvSpPr>
          <p:nvPr>
            <p:ph idx="1"/>
          </p:nvPr>
        </p:nvSpPr>
        <p:spPr>
          <a:xfrm>
            <a:off x="1392667" y="2398957"/>
            <a:ext cx="9406666" cy="3526144"/>
          </a:xfrm>
        </p:spPr>
        <p:txBody>
          <a:bodyPr>
            <a:normAutofit/>
          </a:bodyPr>
          <a:lstStyle/>
          <a:p>
            <a:pPr marL="0" indent="0">
              <a:buNone/>
            </a:pPr>
            <a:r>
              <a:rPr lang="sv-SE" sz="2400" i="1" dirty="0">
                <a:solidFill>
                  <a:schemeClr val="bg1"/>
                </a:solidFill>
              </a:rPr>
              <a:t>”Föreningen har som ändamål att bedriva sin idrottsliga verksamhet i enlighet med ”Idrottsrörelsens verksamhetsidé”, samt med särskild målsättning att genom idrottslig verksamhet fostra ungdomar till goda samhällsmedborgare. ” </a:t>
            </a:r>
            <a:r>
              <a:rPr lang="sv-SE" sz="2400" dirty="0">
                <a:solidFill>
                  <a:schemeClr val="bg1"/>
                </a:solidFill>
              </a:rPr>
              <a:t>(ur LSK:s stadgar § 1)</a:t>
            </a:r>
          </a:p>
          <a:p>
            <a:endParaRPr lang="sv-SE" sz="2000" dirty="0">
              <a:solidFill>
                <a:schemeClr val="bg1"/>
              </a:solidFill>
            </a:endParaRPr>
          </a:p>
          <a:p>
            <a:pPr marL="0" indent="0">
              <a:buNone/>
            </a:pPr>
            <a:endParaRPr lang="sv-SE" sz="2000" dirty="0">
              <a:solidFill>
                <a:schemeClr val="bg1"/>
              </a:solidFill>
            </a:endParaRPr>
          </a:p>
        </p:txBody>
      </p:sp>
      <p:sp>
        <p:nvSpPr>
          <p:cNvPr id="34" name="Rectangle 2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ktangel: rundade hörn 5">
            <a:extLst>
              <a:ext uri="{FF2B5EF4-FFF2-40B4-BE49-F238E27FC236}">
                <a16:creationId xmlns:a16="http://schemas.microsoft.com/office/drawing/2014/main" id="{1BB8A7E4-3A45-4D71-BF90-B32EBC90C2EC}"/>
              </a:ext>
            </a:extLst>
          </p:cNvPr>
          <p:cNvSpPr/>
          <p:nvPr/>
        </p:nvSpPr>
        <p:spPr>
          <a:xfrm>
            <a:off x="352252" y="4899441"/>
            <a:ext cx="3769002" cy="1555174"/>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sv-SE" sz="1800" dirty="0">
              <a:solidFill>
                <a:schemeClr val="tx1"/>
              </a:solidFill>
            </a:endParaRPr>
          </a:p>
          <a:p>
            <a:pPr marL="0" indent="0">
              <a:buNone/>
            </a:pPr>
            <a:r>
              <a:rPr lang="sv-SE" sz="1800" dirty="0">
                <a:solidFill>
                  <a:schemeClr val="tx1"/>
                </a:solidFill>
              </a:rPr>
              <a:t>Idrottsrörelsens verksamhetsidé</a:t>
            </a:r>
          </a:p>
          <a:p>
            <a:pPr marL="285750" indent="-285750">
              <a:buFont typeface="Arial" panose="020B0604020202020204" pitchFamily="34" charset="0"/>
              <a:buChar char="•"/>
            </a:pPr>
            <a:r>
              <a:rPr lang="sv-SE" sz="1800" dirty="0">
                <a:solidFill>
                  <a:schemeClr val="tx1"/>
                </a:solidFill>
              </a:rPr>
              <a:t>Glädje och gemenskap</a:t>
            </a:r>
          </a:p>
          <a:p>
            <a:pPr marL="285750" indent="-285750">
              <a:buFont typeface="Arial" panose="020B0604020202020204" pitchFamily="34" charset="0"/>
              <a:buChar char="•"/>
            </a:pPr>
            <a:r>
              <a:rPr lang="sv-SE" sz="1800" dirty="0">
                <a:solidFill>
                  <a:schemeClr val="tx1"/>
                </a:solidFill>
              </a:rPr>
              <a:t>Demokrati och delaktighet</a:t>
            </a:r>
          </a:p>
          <a:p>
            <a:pPr marL="285750" indent="-285750">
              <a:buFont typeface="Arial" panose="020B0604020202020204" pitchFamily="34" charset="0"/>
              <a:buChar char="•"/>
            </a:pPr>
            <a:r>
              <a:rPr lang="sv-SE" sz="1800" dirty="0">
                <a:solidFill>
                  <a:schemeClr val="tx1"/>
                </a:solidFill>
              </a:rPr>
              <a:t>Allas rätt att vara med</a:t>
            </a:r>
          </a:p>
          <a:p>
            <a:pPr marL="285750" indent="-285750">
              <a:buFont typeface="Arial" panose="020B0604020202020204" pitchFamily="34" charset="0"/>
              <a:buChar char="•"/>
            </a:pPr>
            <a:r>
              <a:rPr lang="sv-SE" sz="1800" dirty="0">
                <a:solidFill>
                  <a:schemeClr val="tx1"/>
                </a:solidFill>
              </a:rPr>
              <a:t>Rent spel</a:t>
            </a:r>
          </a:p>
          <a:p>
            <a:pPr algn="ctr"/>
            <a:endParaRPr lang="sv-SE" dirty="0"/>
          </a:p>
        </p:txBody>
      </p:sp>
      <p:sp>
        <p:nvSpPr>
          <p:cNvPr id="30" name="Rektangel: rundade hörn 29">
            <a:extLst>
              <a:ext uri="{FF2B5EF4-FFF2-40B4-BE49-F238E27FC236}">
                <a16:creationId xmlns:a16="http://schemas.microsoft.com/office/drawing/2014/main" id="{701355E4-FF8C-453E-8B70-4F258FA7BAC9}"/>
              </a:ext>
            </a:extLst>
          </p:cNvPr>
          <p:cNvSpPr/>
          <p:nvPr/>
        </p:nvSpPr>
        <p:spPr>
          <a:xfrm>
            <a:off x="7786361" y="4885449"/>
            <a:ext cx="3769002" cy="1555174"/>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sv-SE" sz="1800" dirty="0">
              <a:solidFill>
                <a:schemeClr val="tx1"/>
              </a:solidFill>
            </a:endParaRPr>
          </a:p>
          <a:p>
            <a:pPr marL="0" indent="0">
              <a:buNone/>
            </a:pPr>
            <a:r>
              <a:rPr lang="sv-SE" sz="1800" dirty="0">
                <a:solidFill>
                  <a:schemeClr val="tx1"/>
                </a:solidFill>
              </a:rPr>
              <a:t>Det kostar 300 kr per år och familj att vara medlem i LSK </a:t>
            </a:r>
            <a:r>
              <a:rPr lang="sv-SE" sz="1800" i="1" dirty="0">
                <a:solidFill>
                  <a:schemeClr val="tx1"/>
                </a:solidFill>
              </a:rPr>
              <a:t>(och då gäller Folksam idrottsförsäkring)</a:t>
            </a:r>
            <a:br>
              <a:rPr lang="sv-SE" sz="1800" dirty="0">
                <a:solidFill>
                  <a:schemeClr val="tx1"/>
                </a:solidFill>
              </a:rPr>
            </a:br>
            <a:endParaRPr lang="sv-SE" dirty="0"/>
          </a:p>
        </p:txBody>
      </p:sp>
      <p:sp>
        <p:nvSpPr>
          <p:cNvPr id="33" name="Rektangel: rundade hörn 32">
            <a:extLst>
              <a:ext uri="{FF2B5EF4-FFF2-40B4-BE49-F238E27FC236}">
                <a16:creationId xmlns:a16="http://schemas.microsoft.com/office/drawing/2014/main" id="{E217FFD4-7DD7-4EAD-AB96-F84AE939D75C}"/>
              </a:ext>
            </a:extLst>
          </p:cNvPr>
          <p:cNvSpPr/>
          <p:nvPr/>
        </p:nvSpPr>
        <p:spPr>
          <a:xfrm>
            <a:off x="4600903" y="4899441"/>
            <a:ext cx="2705809" cy="1555174"/>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sv-SE" sz="1800" i="1" dirty="0">
              <a:solidFill>
                <a:schemeClr val="tx1"/>
              </a:solidFill>
            </a:endParaRPr>
          </a:p>
          <a:p>
            <a:pPr marL="0" indent="0">
              <a:buNone/>
            </a:pPr>
            <a:r>
              <a:rPr lang="sv-SE" sz="1800" i="1" dirty="0">
                <a:solidFill>
                  <a:schemeClr val="tx1"/>
                </a:solidFill>
              </a:rPr>
              <a:t>”Så många som möjligt, så länge som möjligt, </a:t>
            </a:r>
            <a:br>
              <a:rPr lang="sv-SE" sz="1800" i="1" dirty="0">
                <a:solidFill>
                  <a:schemeClr val="tx1"/>
                </a:solidFill>
              </a:rPr>
            </a:br>
            <a:r>
              <a:rPr lang="sv-SE" sz="1800" i="1" dirty="0">
                <a:solidFill>
                  <a:schemeClr val="tx1"/>
                </a:solidFill>
              </a:rPr>
              <a:t>så bra som möjligt”</a:t>
            </a:r>
            <a:br>
              <a:rPr lang="sv-SE" sz="1800" dirty="0">
                <a:solidFill>
                  <a:schemeClr val="tx1"/>
                </a:solidFill>
              </a:rPr>
            </a:br>
            <a:endParaRPr lang="sv-SE" dirty="0"/>
          </a:p>
        </p:txBody>
      </p:sp>
    </p:spTree>
    <p:extLst>
      <p:ext uri="{BB962C8B-B14F-4D97-AF65-F5344CB8AC3E}">
        <p14:creationId xmlns:p14="http://schemas.microsoft.com/office/powerpoint/2010/main" val="268096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ubrik 1">
            <a:extLst>
              <a:ext uri="{FF2B5EF4-FFF2-40B4-BE49-F238E27FC236}">
                <a16:creationId xmlns:a16="http://schemas.microsoft.com/office/drawing/2014/main" id="{F5F1DFBE-EBCA-464F-B7E5-019F5087C18A}"/>
              </a:ext>
            </a:extLst>
          </p:cNvPr>
          <p:cNvSpPr>
            <a:spLocks noGrp="1"/>
          </p:cNvSpPr>
          <p:nvPr>
            <p:ph type="title"/>
          </p:nvPr>
        </p:nvSpPr>
        <p:spPr>
          <a:xfrm>
            <a:off x="2399234" y="2073715"/>
            <a:ext cx="6935759" cy="2993042"/>
          </a:xfrm>
        </p:spPr>
        <p:txBody>
          <a:bodyPr vert="horz" lIns="91440" tIns="45720" rIns="91440" bIns="45720" rtlCol="0" anchor="ctr">
            <a:normAutofit/>
          </a:bodyPr>
          <a:lstStyle/>
          <a:p>
            <a:r>
              <a:rPr lang="en-US" sz="2900" kern="1200" dirty="0">
                <a:solidFill>
                  <a:schemeClr val="bg1"/>
                </a:solidFill>
                <a:latin typeface="+mn-lt"/>
                <a:ea typeface="+mj-ea"/>
                <a:cs typeface="+mj-cs"/>
              </a:rPr>
              <a:t>1) </a:t>
            </a:r>
            <a:r>
              <a:rPr lang="en-US" sz="2900" kern="1200" dirty="0" err="1">
                <a:solidFill>
                  <a:schemeClr val="bg1"/>
                </a:solidFill>
                <a:latin typeface="+mn-lt"/>
                <a:ea typeface="+mj-ea"/>
                <a:cs typeface="+mj-cs"/>
              </a:rPr>
              <a:t>Samtala</a:t>
            </a:r>
            <a:r>
              <a:rPr lang="en-US" sz="2900" kern="1200" dirty="0">
                <a:solidFill>
                  <a:schemeClr val="bg1"/>
                </a:solidFill>
                <a:latin typeface="+mn-lt"/>
                <a:ea typeface="+mj-ea"/>
                <a:cs typeface="+mj-cs"/>
              </a:rPr>
              <a:t> </a:t>
            </a:r>
            <a:r>
              <a:rPr lang="en-US" sz="2900" kern="1200" dirty="0" err="1">
                <a:solidFill>
                  <a:schemeClr val="bg1"/>
                </a:solidFill>
                <a:latin typeface="+mn-lt"/>
                <a:ea typeface="+mj-ea"/>
                <a:cs typeface="+mj-cs"/>
              </a:rPr>
              <a:t>och</a:t>
            </a:r>
            <a:r>
              <a:rPr lang="en-US" sz="2900" kern="1200" dirty="0">
                <a:solidFill>
                  <a:schemeClr val="bg1"/>
                </a:solidFill>
                <a:latin typeface="+mn-lt"/>
                <a:ea typeface="+mj-ea"/>
                <a:cs typeface="+mj-cs"/>
              </a:rPr>
              <a:t> </a:t>
            </a:r>
            <a:r>
              <a:rPr lang="en-US" sz="2900" kern="1200" dirty="0" err="1">
                <a:solidFill>
                  <a:schemeClr val="bg1"/>
                </a:solidFill>
                <a:latin typeface="+mn-lt"/>
                <a:ea typeface="+mj-ea"/>
                <a:cs typeface="+mj-cs"/>
              </a:rPr>
              <a:t>reflektera</a:t>
            </a:r>
            <a:r>
              <a:rPr lang="en-US" sz="2900" kern="1200" dirty="0">
                <a:solidFill>
                  <a:schemeClr val="bg1"/>
                </a:solidFill>
                <a:latin typeface="+mn-lt"/>
                <a:ea typeface="+mj-ea"/>
                <a:cs typeface="+mj-cs"/>
              </a:rPr>
              <a:t> </a:t>
            </a:r>
            <a:r>
              <a:rPr lang="en-US" sz="2900" kern="1200" dirty="0" err="1">
                <a:solidFill>
                  <a:schemeClr val="bg1"/>
                </a:solidFill>
                <a:latin typeface="+mn-lt"/>
                <a:ea typeface="+mj-ea"/>
                <a:cs typeface="+mj-cs"/>
              </a:rPr>
              <a:t>tillsammans</a:t>
            </a:r>
            <a:r>
              <a:rPr lang="en-US" sz="2900" kern="1200" dirty="0">
                <a:solidFill>
                  <a:schemeClr val="bg1"/>
                </a:solidFill>
                <a:latin typeface="+mn-lt"/>
                <a:ea typeface="+mj-ea"/>
                <a:cs typeface="+mj-cs"/>
              </a:rPr>
              <a:t> om </a:t>
            </a:r>
            <a:r>
              <a:rPr lang="en-US" sz="2900" i="1" kern="1200" dirty="0" err="1">
                <a:solidFill>
                  <a:schemeClr val="bg1"/>
                </a:solidFill>
                <a:latin typeface="+mn-lt"/>
                <a:ea typeface="+mj-ea"/>
                <a:cs typeface="+mj-cs"/>
              </a:rPr>
              <a:t>hållbart</a:t>
            </a:r>
            <a:r>
              <a:rPr lang="en-US" sz="2900" i="1" kern="1200" dirty="0">
                <a:solidFill>
                  <a:schemeClr val="bg1"/>
                </a:solidFill>
                <a:latin typeface="+mn-lt"/>
                <a:ea typeface="+mj-ea"/>
                <a:cs typeface="+mj-cs"/>
              </a:rPr>
              <a:t> </a:t>
            </a:r>
            <a:r>
              <a:rPr lang="en-US" sz="2900" i="1" kern="1200" dirty="0" err="1">
                <a:solidFill>
                  <a:schemeClr val="bg1"/>
                </a:solidFill>
                <a:latin typeface="+mn-lt"/>
                <a:ea typeface="+mj-ea"/>
                <a:cs typeface="+mj-cs"/>
              </a:rPr>
              <a:t>idrottande</a:t>
            </a:r>
            <a:br>
              <a:rPr lang="en-US" sz="2900" kern="1200" dirty="0">
                <a:solidFill>
                  <a:schemeClr val="bg1"/>
                </a:solidFill>
                <a:latin typeface="+mn-lt"/>
                <a:ea typeface="+mj-ea"/>
                <a:cs typeface="+mj-cs"/>
              </a:rPr>
            </a:br>
            <a:br>
              <a:rPr lang="en-US" sz="2900" kern="1200" dirty="0">
                <a:solidFill>
                  <a:schemeClr val="bg1"/>
                </a:solidFill>
                <a:latin typeface="+mn-lt"/>
                <a:ea typeface="+mj-ea"/>
                <a:cs typeface="+mj-cs"/>
              </a:rPr>
            </a:br>
            <a:r>
              <a:rPr lang="en-US" sz="2900" kern="1200" dirty="0">
                <a:solidFill>
                  <a:schemeClr val="bg1"/>
                </a:solidFill>
                <a:latin typeface="+mn-lt"/>
                <a:ea typeface="+mj-ea"/>
                <a:cs typeface="+mj-cs"/>
              </a:rPr>
              <a:t>2) Ge </a:t>
            </a:r>
            <a:r>
              <a:rPr lang="en-US" sz="2900" kern="1200" dirty="0" err="1">
                <a:solidFill>
                  <a:schemeClr val="bg1"/>
                </a:solidFill>
                <a:latin typeface="+mn-lt"/>
                <a:ea typeface="+mj-ea"/>
                <a:cs typeface="+mj-cs"/>
              </a:rPr>
              <a:t>kort</a:t>
            </a:r>
            <a:r>
              <a:rPr lang="en-US" sz="2900" kern="1200" dirty="0">
                <a:solidFill>
                  <a:schemeClr val="bg1"/>
                </a:solidFill>
                <a:latin typeface="+mn-lt"/>
                <a:ea typeface="+mj-ea"/>
                <a:cs typeface="+mj-cs"/>
              </a:rPr>
              <a:t> information om </a:t>
            </a:r>
            <a:r>
              <a:rPr lang="en-US" sz="2900" kern="1200" dirty="0" err="1">
                <a:solidFill>
                  <a:schemeClr val="bg1"/>
                </a:solidFill>
                <a:latin typeface="+mn-lt"/>
                <a:ea typeface="+mj-ea"/>
                <a:cs typeface="+mj-cs"/>
              </a:rPr>
              <a:t>säsongen</a:t>
            </a:r>
            <a:r>
              <a:rPr lang="en-US" sz="2900" kern="1200" dirty="0">
                <a:solidFill>
                  <a:schemeClr val="bg1"/>
                </a:solidFill>
                <a:latin typeface="+mn-lt"/>
                <a:ea typeface="+mj-ea"/>
                <a:cs typeface="+mj-cs"/>
              </a:rPr>
              <a:t> 2022</a:t>
            </a:r>
            <a:br>
              <a:rPr lang="en-US" sz="2900" kern="1200" dirty="0">
                <a:solidFill>
                  <a:schemeClr val="bg1"/>
                </a:solidFill>
                <a:latin typeface="+mn-lt"/>
                <a:ea typeface="+mj-ea"/>
                <a:cs typeface="+mj-cs"/>
              </a:rPr>
            </a:br>
            <a:br>
              <a:rPr lang="en-US" sz="2900" kern="1200" dirty="0">
                <a:solidFill>
                  <a:schemeClr val="bg1"/>
                </a:solidFill>
                <a:latin typeface="+mn-lt"/>
                <a:ea typeface="+mj-ea"/>
                <a:cs typeface="+mj-cs"/>
              </a:rPr>
            </a:br>
            <a:r>
              <a:rPr lang="en-US" sz="2900" kern="1200" dirty="0">
                <a:solidFill>
                  <a:schemeClr val="bg1"/>
                </a:solidFill>
                <a:latin typeface="+mn-lt"/>
                <a:ea typeface="+mj-ea"/>
                <a:cs typeface="+mj-cs"/>
              </a:rPr>
              <a:t>3) </a:t>
            </a:r>
            <a:r>
              <a:rPr lang="en-US" sz="2900" kern="1200" dirty="0" err="1">
                <a:solidFill>
                  <a:schemeClr val="bg1"/>
                </a:solidFill>
                <a:latin typeface="+mn-lt"/>
                <a:ea typeface="+mj-ea"/>
                <a:cs typeface="+mj-cs"/>
              </a:rPr>
              <a:t>Tillsammans</a:t>
            </a:r>
            <a:r>
              <a:rPr lang="en-US" sz="2900" kern="1200" dirty="0">
                <a:solidFill>
                  <a:schemeClr val="bg1"/>
                </a:solidFill>
                <a:latin typeface="+mn-lt"/>
                <a:ea typeface="+mj-ea"/>
                <a:cs typeface="+mj-cs"/>
              </a:rPr>
              <a:t> ta </a:t>
            </a:r>
            <a:r>
              <a:rPr lang="en-US" sz="2900" kern="1200" dirty="0" err="1">
                <a:solidFill>
                  <a:schemeClr val="bg1"/>
                </a:solidFill>
                <a:latin typeface="+mn-lt"/>
                <a:ea typeface="+mj-ea"/>
                <a:cs typeface="+mj-cs"/>
              </a:rPr>
              <a:t>beslut</a:t>
            </a:r>
            <a:r>
              <a:rPr lang="en-US" sz="2900" kern="1200" dirty="0">
                <a:solidFill>
                  <a:schemeClr val="bg1"/>
                </a:solidFill>
                <a:latin typeface="+mn-lt"/>
                <a:ea typeface="+mj-ea"/>
                <a:cs typeface="+mj-cs"/>
              </a:rPr>
              <a:t> om </a:t>
            </a:r>
            <a:r>
              <a:rPr lang="en-US" sz="2900" kern="1200" dirty="0" err="1">
                <a:solidFill>
                  <a:schemeClr val="bg1"/>
                </a:solidFill>
                <a:latin typeface="+mn-lt"/>
                <a:ea typeface="+mj-ea"/>
                <a:cs typeface="+mj-cs"/>
              </a:rPr>
              <a:t>lagjobb</a:t>
            </a:r>
            <a:endParaRPr lang="en-US" sz="2900" kern="1200" dirty="0">
              <a:solidFill>
                <a:schemeClr val="bg1"/>
              </a:solidFill>
              <a:latin typeface="+mn-lt"/>
              <a:ea typeface="+mj-ea"/>
              <a:cs typeface="+mj-cs"/>
            </a:endParaRPr>
          </a:p>
        </p:txBody>
      </p:sp>
      <p:sp>
        <p:nvSpPr>
          <p:cNvPr id="3" name="Underrubrik 2">
            <a:extLst>
              <a:ext uri="{FF2B5EF4-FFF2-40B4-BE49-F238E27FC236}">
                <a16:creationId xmlns:a16="http://schemas.microsoft.com/office/drawing/2014/main" id="{2399DF65-5512-45D5-A81B-F8A2C90EC745}"/>
              </a:ext>
            </a:extLst>
          </p:cNvPr>
          <p:cNvSpPr>
            <a:spLocks noGrp="1"/>
          </p:cNvSpPr>
          <p:nvPr>
            <p:ph type="body" idx="1"/>
          </p:nvPr>
        </p:nvSpPr>
        <p:spPr>
          <a:xfrm>
            <a:off x="2399234" y="1096123"/>
            <a:ext cx="6935759" cy="977592"/>
          </a:xfrm>
        </p:spPr>
        <p:txBody>
          <a:bodyPr vert="horz" lIns="91440" tIns="45720" rIns="91440" bIns="45720" rtlCol="0">
            <a:normAutofit/>
          </a:bodyPr>
          <a:lstStyle/>
          <a:p>
            <a:pPr algn="ctr"/>
            <a:r>
              <a:rPr lang="en-US" sz="4400" kern="1200" dirty="0" err="1">
                <a:solidFill>
                  <a:schemeClr val="bg1"/>
                </a:solidFill>
                <a:latin typeface="+mj-lt"/>
                <a:ea typeface="+mn-ea"/>
                <a:cs typeface="+mn-cs"/>
              </a:rPr>
              <a:t>Vad</a:t>
            </a:r>
            <a:r>
              <a:rPr lang="en-US" sz="4400" kern="1200" dirty="0">
                <a:solidFill>
                  <a:schemeClr val="bg1"/>
                </a:solidFill>
                <a:latin typeface="+mj-lt"/>
                <a:ea typeface="+mn-ea"/>
                <a:cs typeface="+mn-cs"/>
              </a:rPr>
              <a:t> vi </a:t>
            </a:r>
            <a:r>
              <a:rPr lang="en-US" sz="4400" kern="1200" dirty="0" err="1">
                <a:solidFill>
                  <a:schemeClr val="bg1"/>
                </a:solidFill>
                <a:latin typeface="+mj-lt"/>
                <a:ea typeface="+mn-ea"/>
                <a:cs typeface="+mn-cs"/>
              </a:rPr>
              <a:t>vill</a:t>
            </a:r>
            <a:r>
              <a:rPr lang="en-US" sz="4400" kern="1200" dirty="0">
                <a:solidFill>
                  <a:schemeClr val="bg1"/>
                </a:solidFill>
                <a:latin typeface="+mj-lt"/>
                <a:ea typeface="+mn-ea"/>
                <a:cs typeface="+mn-cs"/>
              </a:rPr>
              <a:t> </a:t>
            </a:r>
            <a:r>
              <a:rPr lang="en-US" sz="4400" kern="1200" dirty="0" err="1">
                <a:solidFill>
                  <a:schemeClr val="bg1"/>
                </a:solidFill>
                <a:latin typeface="+mj-lt"/>
                <a:ea typeface="+mn-ea"/>
                <a:cs typeface="+mn-cs"/>
              </a:rPr>
              <a:t>göra</a:t>
            </a:r>
            <a:r>
              <a:rPr lang="en-US" sz="4400" kern="1200" dirty="0">
                <a:solidFill>
                  <a:schemeClr val="bg1"/>
                </a:solidFill>
                <a:latin typeface="+mj-lt"/>
                <a:ea typeface="+mn-ea"/>
                <a:cs typeface="+mn-cs"/>
              </a:rPr>
              <a:t> </a:t>
            </a:r>
            <a:r>
              <a:rPr lang="en-US" sz="4400" kern="1200" dirty="0" err="1">
                <a:solidFill>
                  <a:schemeClr val="bg1"/>
                </a:solidFill>
                <a:latin typeface="+mj-lt"/>
                <a:ea typeface="+mn-ea"/>
                <a:cs typeface="+mn-cs"/>
              </a:rPr>
              <a:t>ikväll</a:t>
            </a:r>
            <a:endParaRPr lang="en-US" sz="4400" kern="1200" dirty="0">
              <a:solidFill>
                <a:schemeClr val="bg1"/>
              </a:solidFill>
              <a:latin typeface="+mj-lt"/>
              <a:ea typeface="+mn-ea"/>
              <a:cs typeface="+mn-cs"/>
            </a:endParaRPr>
          </a:p>
        </p:txBody>
      </p:sp>
      <p:sp>
        <p:nvSpPr>
          <p:cNvPr id="21" name="Rectangle 20">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6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ubrik 1">
            <a:extLst>
              <a:ext uri="{FF2B5EF4-FFF2-40B4-BE49-F238E27FC236}">
                <a16:creationId xmlns:a16="http://schemas.microsoft.com/office/drawing/2014/main" id="{01205BE7-2B62-4F15-A8F9-C48B4FD4D5FF}"/>
              </a:ext>
            </a:extLst>
          </p:cNvPr>
          <p:cNvSpPr>
            <a:spLocks noGrp="1"/>
          </p:cNvSpPr>
          <p:nvPr>
            <p:ph type="title"/>
          </p:nvPr>
        </p:nvSpPr>
        <p:spPr>
          <a:xfrm>
            <a:off x="838199" y="669925"/>
            <a:ext cx="11227595" cy="1325563"/>
          </a:xfrm>
        </p:spPr>
        <p:txBody>
          <a:bodyPr anchor="b">
            <a:normAutofit/>
          </a:bodyPr>
          <a:lstStyle/>
          <a:p>
            <a:pPr algn="ctr"/>
            <a:r>
              <a:rPr lang="en-US" sz="4400" kern="1200" dirty="0" err="1">
                <a:solidFill>
                  <a:schemeClr val="bg1"/>
                </a:solidFill>
                <a:ea typeface="+mn-ea"/>
                <a:cs typeface="+mn-cs"/>
              </a:rPr>
              <a:t>Hållbart</a:t>
            </a:r>
            <a:r>
              <a:rPr lang="en-US" sz="4400" kern="1200" dirty="0">
                <a:solidFill>
                  <a:schemeClr val="bg1"/>
                </a:solidFill>
                <a:ea typeface="+mn-ea"/>
                <a:cs typeface="+mn-cs"/>
              </a:rPr>
              <a:t> </a:t>
            </a:r>
            <a:r>
              <a:rPr lang="en-US" sz="4400" kern="1200" dirty="0" err="1">
                <a:solidFill>
                  <a:schemeClr val="bg1"/>
                </a:solidFill>
                <a:ea typeface="+mn-ea"/>
                <a:cs typeface="+mn-cs"/>
              </a:rPr>
              <a:t>idrottande</a:t>
            </a:r>
            <a:r>
              <a:rPr lang="en-US" sz="4400" kern="1200" dirty="0">
                <a:solidFill>
                  <a:schemeClr val="bg1"/>
                </a:solidFill>
                <a:ea typeface="+mn-ea"/>
                <a:cs typeface="+mn-cs"/>
              </a:rPr>
              <a:t> – Vi </a:t>
            </a:r>
            <a:r>
              <a:rPr lang="en-US" sz="4400" kern="1200" dirty="0" err="1">
                <a:solidFill>
                  <a:schemeClr val="bg1"/>
                </a:solidFill>
                <a:ea typeface="+mn-ea"/>
                <a:cs typeface="+mn-cs"/>
              </a:rPr>
              <a:t>samtalar</a:t>
            </a:r>
            <a:r>
              <a:rPr lang="en-US" sz="4400" kern="1200" dirty="0">
                <a:solidFill>
                  <a:schemeClr val="bg1"/>
                </a:solidFill>
                <a:ea typeface="+mn-ea"/>
                <a:cs typeface="+mn-cs"/>
              </a:rPr>
              <a:t> </a:t>
            </a:r>
            <a:r>
              <a:rPr lang="en-US" sz="4400" kern="1200" dirty="0" err="1">
                <a:solidFill>
                  <a:schemeClr val="bg1"/>
                </a:solidFill>
                <a:ea typeface="+mn-ea"/>
                <a:cs typeface="+mn-cs"/>
              </a:rPr>
              <a:t>tillsammans</a:t>
            </a:r>
            <a:endParaRPr lang="en-US" sz="4400" kern="1200" dirty="0">
              <a:solidFill>
                <a:schemeClr val="bg1"/>
              </a:solidFill>
              <a:ea typeface="+mn-ea"/>
              <a:cs typeface="+mn-cs"/>
            </a:endParaRPr>
          </a:p>
        </p:txBody>
      </p:sp>
      <p:cxnSp>
        <p:nvCxnSpPr>
          <p:cNvPr id="19" name="Straight Connector 18">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Rectangle 2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Bildobjekt 13">
            <a:extLst>
              <a:ext uri="{FF2B5EF4-FFF2-40B4-BE49-F238E27FC236}">
                <a16:creationId xmlns:a16="http://schemas.microsoft.com/office/drawing/2014/main" id="{F520BDDA-69C5-4EFD-9E38-FD75E6ADB2E7}"/>
              </a:ext>
            </a:extLst>
          </p:cNvPr>
          <p:cNvPicPr>
            <a:picLocks noChangeAspect="1"/>
          </p:cNvPicPr>
          <p:nvPr/>
        </p:nvPicPr>
        <p:blipFill>
          <a:blip r:embed="rId3"/>
          <a:stretch>
            <a:fillRect/>
          </a:stretch>
        </p:blipFill>
        <p:spPr>
          <a:xfrm>
            <a:off x="1392665" y="2183510"/>
            <a:ext cx="3502930" cy="2290165"/>
          </a:xfrm>
          <a:prstGeom prst="rect">
            <a:avLst/>
          </a:prstGeom>
        </p:spPr>
      </p:pic>
      <p:pic>
        <p:nvPicPr>
          <p:cNvPr id="16" name="Bildobjekt 15">
            <a:extLst>
              <a:ext uri="{FF2B5EF4-FFF2-40B4-BE49-F238E27FC236}">
                <a16:creationId xmlns:a16="http://schemas.microsoft.com/office/drawing/2014/main" id="{4D45DCA5-3E01-471E-A104-0F572AC14230}"/>
              </a:ext>
            </a:extLst>
          </p:cNvPr>
          <p:cNvPicPr>
            <a:picLocks noChangeAspect="1"/>
          </p:cNvPicPr>
          <p:nvPr/>
        </p:nvPicPr>
        <p:blipFill>
          <a:blip r:embed="rId4"/>
          <a:stretch>
            <a:fillRect/>
          </a:stretch>
        </p:blipFill>
        <p:spPr>
          <a:xfrm>
            <a:off x="6162054" y="2183510"/>
            <a:ext cx="3502929" cy="2261559"/>
          </a:xfrm>
          <a:prstGeom prst="rect">
            <a:avLst/>
          </a:prstGeom>
        </p:spPr>
      </p:pic>
      <p:sp>
        <p:nvSpPr>
          <p:cNvPr id="21" name="Pratbubbla: oval 20">
            <a:extLst>
              <a:ext uri="{FF2B5EF4-FFF2-40B4-BE49-F238E27FC236}">
                <a16:creationId xmlns:a16="http://schemas.microsoft.com/office/drawing/2014/main" id="{6AB16878-9DC4-4F85-A7C8-1571C081F343}"/>
              </a:ext>
            </a:extLst>
          </p:cNvPr>
          <p:cNvSpPr/>
          <p:nvPr/>
        </p:nvSpPr>
        <p:spPr>
          <a:xfrm>
            <a:off x="312106" y="4745733"/>
            <a:ext cx="2869505" cy="1641613"/>
          </a:xfrm>
          <a:prstGeom prst="wedgeEllipseCallout">
            <a:avLst>
              <a:gd name="adj1" fmla="val -39724"/>
              <a:gd name="adj2" fmla="val 64188"/>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0" i="0" dirty="0">
                <a:solidFill>
                  <a:srgbClr val="1F1F1F"/>
                </a:solidFill>
                <a:effectLst/>
                <a:latin typeface="Stag Sans"/>
              </a:rPr>
              <a:t>Hur kan vi ge förutsättningar för deltagande i flera idrotter?</a:t>
            </a:r>
            <a:endParaRPr lang="sv-SE" dirty="0"/>
          </a:p>
        </p:txBody>
      </p:sp>
      <p:sp>
        <p:nvSpPr>
          <p:cNvPr id="23" name="Pratbubbla: oval 22">
            <a:extLst>
              <a:ext uri="{FF2B5EF4-FFF2-40B4-BE49-F238E27FC236}">
                <a16:creationId xmlns:a16="http://schemas.microsoft.com/office/drawing/2014/main" id="{F3A6AF72-A68A-46E8-9598-867CF7EF5FDF}"/>
              </a:ext>
            </a:extLst>
          </p:cNvPr>
          <p:cNvSpPr/>
          <p:nvPr/>
        </p:nvSpPr>
        <p:spPr>
          <a:xfrm>
            <a:off x="3367511" y="4745733"/>
            <a:ext cx="4416470" cy="1641613"/>
          </a:xfrm>
          <a:prstGeom prst="wedgeEllipseCallout">
            <a:avLst>
              <a:gd name="adj1" fmla="val 20120"/>
              <a:gd name="adj2" fmla="val 63806"/>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0" i="0" dirty="0">
                <a:solidFill>
                  <a:srgbClr val="1F1F1F"/>
                </a:solidFill>
                <a:effectLst/>
                <a:latin typeface="Stag Sans"/>
              </a:rPr>
              <a:t>Vad kan du, i din roll, göra för att spelarnas idrottande ska bli hållbart över tid och passa in i övriga delar av spelarnas liv?</a:t>
            </a:r>
            <a:endParaRPr lang="sv-SE" dirty="0"/>
          </a:p>
        </p:txBody>
      </p:sp>
      <p:sp>
        <p:nvSpPr>
          <p:cNvPr id="24" name="Pratbubbla: oval 23">
            <a:extLst>
              <a:ext uri="{FF2B5EF4-FFF2-40B4-BE49-F238E27FC236}">
                <a16:creationId xmlns:a16="http://schemas.microsoft.com/office/drawing/2014/main" id="{0E19C933-A171-49BC-85DD-DDEEBB04947A}"/>
              </a:ext>
            </a:extLst>
          </p:cNvPr>
          <p:cNvSpPr/>
          <p:nvPr/>
        </p:nvSpPr>
        <p:spPr>
          <a:xfrm>
            <a:off x="7969881" y="4665039"/>
            <a:ext cx="3967423" cy="1722307"/>
          </a:xfrm>
          <a:prstGeom prst="wedgeEllipseCallout">
            <a:avLst>
              <a:gd name="adj1" fmla="val 38590"/>
              <a:gd name="adj2" fmla="val 61261"/>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sv-SE" b="0" i="0" dirty="0">
                <a:solidFill>
                  <a:srgbClr val="1F1F1F"/>
                </a:solidFill>
                <a:effectLst/>
                <a:latin typeface="Stag Sans"/>
              </a:rPr>
              <a:t>Hur kan du, i din roll, ge förutsättningar för fortsatt idrottande när saker utanför idrotten förändras?</a:t>
            </a:r>
          </a:p>
        </p:txBody>
      </p:sp>
    </p:spTree>
    <p:extLst>
      <p:ext uri="{BB962C8B-B14F-4D97-AF65-F5344CB8AC3E}">
        <p14:creationId xmlns:p14="http://schemas.microsoft.com/office/powerpoint/2010/main" val="2678942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ubrik 1">
            <a:extLst>
              <a:ext uri="{FF2B5EF4-FFF2-40B4-BE49-F238E27FC236}">
                <a16:creationId xmlns:a16="http://schemas.microsoft.com/office/drawing/2014/main" id="{01205BE7-2B62-4F15-A8F9-C48B4FD4D5FF}"/>
              </a:ext>
            </a:extLst>
          </p:cNvPr>
          <p:cNvSpPr>
            <a:spLocks noGrp="1"/>
          </p:cNvSpPr>
          <p:nvPr>
            <p:ph type="title"/>
          </p:nvPr>
        </p:nvSpPr>
        <p:spPr>
          <a:xfrm>
            <a:off x="802184" y="669925"/>
            <a:ext cx="10716306" cy="1325563"/>
          </a:xfrm>
        </p:spPr>
        <p:txBody>
          <a:bodyPr anchor="b">
            <a:normAutofit/>
          </a:bodyPr>
          <a:lstStyle/>
          <a:p>
            <a:r>
              <a:rPr lang="sv-SE" dirty="0">
                <a:solidFill>
                  <a:schemeClr val="bg1"/>
                </a:solidFill>
                <a:cs typeface="Calibri" panose="020F0502020204030204" pitchFamily="34" charset="0"/>
              </a:rPr>
              <a:t>Vad ni kan förvänta er av oss ledare</a:t>
            </a:r>
          </a:p>
        </p:txBody>
      </p:sp>
      <p:cxnSp>
        <p:nvCxnSpPr>
          <p:cNvPr id="19" name="Straight Connector 18">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Rectangle 2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latshållare för innehåll 6">
            <a:extLst>
              <a:ext uri="{FF2B5EF4-FFF2-40B4-BE49-F238E27FC236}">
                <a16:creationId xmlns:a16="http://schemas.microsoft.com/office/drawing/2014/main" id="{9B2489AE-6A9F-45F4-9711-2A4CCD6549DC}"/>
              </a:ext>
            </a:extLst>
          </p:cNvPr>
          <p:cNvSpPr>
            <a:spLocks noGrp="1"/>
          </p:cNvSpPr>
          <p:nvPr>
            <p:ph idx="1"/>
          </p:nvPr>
        </p:nvSpPr>
        <p:spPr>
          <a:xfrm>
            <a:off x="802184" y="2057193"/>
            <a:ext cx="10515600" cy="3861466"/>
          </a:xfrm>
        </p:spPr>
        <p:txBody>
          <a:bodyPr>
            <a:noAutofit/>
          </a:bodyPr>
          <a:lstStyle/>
          <a:p>
            <a:pPr marL="0" indent="0">
              <a:buNone/>
            </a:pPr>
            <a:r>
              <a:rPr lang="sv-SE" sz="2000" dirty="0">
                <a:solidFill>
                  <a:schemeClr val="bg1"/>
                </a:solidFill>
              </a:rPr>
              <a:t>Ledare i Luleå Sportklubb ungdomslag skall arbeta för att alla som vill spela fotboll skall kunna göra detta med de bästa förutsättningarna. Vi ska värna om gemenskapen, kamratandan och ge ungdomarna en positiv syn på sina medmänniskor och i alla lägen vara goda förebilder. För att lyckas med detta är det viktigt att varje ledare agerar enligt följande riktlinjer. </a:t>
            </a:r>
          </a:p>
          <a:p>
            <a:pPr marL="0" indent="0">
              <a:buNone/>
            </a:pPr>
            <a:r>
              <a:rPr lang="sv-SE" sz="2000" dirty="0">
                <a:solidFill>
                  <a:schemeClr val="bg1"/>
                </a:solidFill>
              </a:rPr>
              <a:t>• Aldrig glömma att det viktigaste med fotboll är att det ska vara roligt. </a:t>
            </a:r>
          </a:p>
          <a:p>
            <a:pPr marL="0" indent="0">
              <a:buNone/>
            </a:pPr>
            <a:r>
              <a:rPr lang="sv-SE" sz="2000" dirty="0">
                <a:solidFill>
                  <a:schemeClr val="bg1"/>
                </a:solidFill>
              </a:rPr>
              <a:t>• Vid alla aktiviteter vara först på plats och lämna sist. </a:t>
            </a:r>
          </a:p>
          <a:p>
            <a:pPr marL="0" indent="0">
              <a:buNone/>
            </a:pPr>
            <a:r>
              <a:rPr lang="sv-SE" sz="2000" dirty="0">
                <a:solidFill>
                  <a:schemeClr val="bg1"/>
                </a:solidFill>
              </a:rPr>
              <a:t>• Att på ett positivt sätt uppmuntra och motivera sin spelare under träning och match. </a:t>
            </a:r>
          </a:p>
          <a:p>
            <a:pPr marL="0" indent="0">
              <a:buNone/>
            </a:pPr>
            <a:r>
              <a:rPr lang="sv-SE" sz="2000" dirty="0">
                <a:solidFill>
                  <a:schemeClr val="bg1"/>
                </a:solidFill>
              </a:rPr>
              <a:t>• Alltid eftersträva bra relationer med domare och motståndare. (ALDRIG kritisera eller skylla på domaren). </a:t>
            </a:r>
          </a:p>
          <a:p>
            <a:pPr marL="0" indent="0">
              <a:buNone/>
            </a:pPr>
            <a:r>
              <a:rPr lang="sv-SE" sz="2000" dirty="0">
                <a:solidFill>
                  <a:schemeClr val="bg1"/>
                </a:solidFill>
              </a:rPr>
              <a:t>• Fortbilda och utveckla sig själv enligt föreningens utbildningskrav. </a:t>
            </a:r>
          </a:p>
          <a:p>
            <a:pPr marL="0" indent="0">
              <a:buNone/>
            </a:pPr>
            <a:r>
              <a:rPr lang="sv-SE" sz="2000" dirty="0">
                <a:solidFill>
                  <a:schemeClr val="bg1"/>
                </a:solidFill>
              </a:rPr>
              <a:t>• Skapa bra föräldrakontakter. </a:t>
            </a:r>
          </a:p>
          <a:p>
            <a:pPr marL="0" indent="0">
              <a:buNone/>
            </a:pPr>
            <a:r>
              <a:rPr lang="sv-SE" sz="2000" dirty="0">
                <a:solidFill>
                  <a:schemeClr val="bg1"/>
                </a:solidFill>
              </a:rPr>
              <a:t>• Att komma väl förberedd, vara rättvis i alla lägen. Utveckla en god kamratanda. </a:t>
            </a:r>
          </a:p>
          <a:p>
            <a:pPr marL="0" indent="0">
              <a:buNone/>
            </a:pPr>
            <a:r>
              <a:rPr lang="sv-SE" sz="2000" dirty="0">
                <a:solidFill>
                  <a:schemeClr val="bg1"/>
                </a:solidFill>
              </a:rPr>
              <a:t>• Motverka mobbing.		</a:t>
            </a:r>
            <a:r>
              <a:rPr lang="sv-SE" sz="2000" i="1" dirty="0">
                <a:solidFill>
                  <a:schemeClr val="bg1"/>
                </a:solidFill>
              </a:rPr>
              <a:t>(Ur </a:t>
            </a:r>
            <a:r>
              <a:rPr lang="sv-SE" sz="2000" i="1" dirty="0" err="1">
                <a:solidFill>
                  <a:schemeClr val="bg1"/>
                </a:solidFill>
              </a:rPr>
              <a:t>Bluesteps</a:t>
            </a:r>
            <a:r>
              <a:rPr lang="sv-SE" sz="2000" i="1" dirty="0">
                <a:solidFill>
                  <a:schemeClr val="bg1"/>
                </a:solidFill>
              </a:rPr>
              <a:t> - Riktlinjer för Fotbollsledare i Luleå Sportklubb)</a:t>
            </a:r>
          </a:p>
        </p:txBody>
      </p:sp>
    </p:spTree>
    <p:extLst>
      <p:ext uri="{BB962C8B-B14F-4D97-AF65-F5344CB8AC3E}">
        <p14:creationId xmlns:p14="http://schemas.microsoft.com/office/powerpoint/2010/main" val="259311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ubrik 1">
            <a:extLst>
              <a:ext uri="{FF2B5EF4-FFF2-40B4-BE49-F238E27FC236}">
                <a16:creationId xmlns:a16="http://schemas.microsoft.com/office/drawing/2014/main" id="{01205BE7-2B62-4F15-A8F9-C48B4FD4D5FF}"/>
              </a:ext>
            </a:extLst>
          </p:cNvPr>
          <p:cNvSpPr>
            <a:spLocks noGrp="1"/>
          </p:cNvSpPr>
          <p:nvPr>
            <p:ph type="title"/>
          </p:nvPr>
        </p:nvSpPr>
        <p:spPr>
          <a:xfrm>
            <a:off x="838200" y="669925"/>
            <a:ext cx="7660710" cy="1325563"/>
          </a:xfrm>
        </p:spPr>
        <p:txBody>
          <a:bodyPr anchor="b">
            <a:normAutofit/>
          </a:bodyPr>
          <a:lstStyle/>
          <a:p>
            <a:r>
              <a:rPr lang="sv-SE" dirty="0">
                <a:solidFill>
                  <a:schemeClr val="bg1"/>
                </a:solidFill>
              </a:rPr>
              <a:t>Säsongen 2022 – Information</a:t>
            </a:r>
          </a:p>
        </p:txBody>
      </p:sp>
      <p:cxnSp>
        <p:nvCxnSpPr>
          <p:cNvPr id="19" name="Straight Connector 18">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A7D75645-557A-4575-A495-6BA3FA20B22C}"/>
              </a:ext>
            </a:extLst>
          </p:cNvPr>
          <p:cNvSpPr>
            <a:spLocks noGrp="1"/>
          </p:cNvSpPr>
          <p:nvPr>
            <p:ph idx="1"/>
          </p:nvPr>
        </p:nvSpPr>
        <p:spPr>
          <a:xfrm>
            <a:off x="1392667" y="2398956"/>
            <a:ext cx="4189598" cy="4208321"/>
          </a:xfrm>
        </p:spPr>
        <p:txBody>
          <a:bodyPr>
            <a:normAutofit fontScale="70000" lnSpcReduction="20000"/>
          </a:bodyPr>
          <a:lstStyle/>
          <a:p>
            <a:pPr>
              <a:lnSpc>
                <a:spcPct val="120000"/>
              </a:lnSpc>
            </a:pPr>
            <a:r>
              <a:rPr lang="sv-SE" sz="3200" dirty="0">
                <a:solidFill>
                  <a:schemeClr val="bg1"/>
                </a:solidFill>
              </a:rPr>
              <a:t>Ledarteamet består av Per (huvudtränare), Björn, Robert, </a:t>
            </a:r>
            <a:r>
              <a:rPr lang="sv-SE" sz="3200" dirty="0" err="1">
                <a:solidFill>
                  <a:schemeClr val="bg1"/>
                </a:solidFill>
              </a:rPr>
              <a:t>Katariina</a:t>
            </a:r>
            <a:r>
              <a:rPr lang="sv-SE" sz="3200" dirty="0">
                <a:solidFill>
                  <a:schemeClr val="bg1"/>
                </a:solidFill>
              </a:rPr>
              <a:t>, Anders, Joel (lagledare)</a:t>
            </a:r>
          </a:p>
          <a:p>
            <a:pPr>
              <a:lnSpc>
                <a:spcPct val="120000"/>
              </a:lnSpc>
            </a:pPr>
            <a:r>
              <a:rPr lang="sv-SE" sz="3200" dirty="0">
                <a:solidFill>
                  <a:schemeClr val="bg1"/>
                </a:solidFill>
              </a:rPr>
              <a:t>9 mot 9 (ny spelform)</a:t>
            </a:r>
          </a:p>
          <a:p>
            <a:pPr>
              <a:lnSpc>
                <a:spcPct val="120000"/>
              </a:lnSpc>
            </a:pPr>
            <a:r>
              <a:rPr lang="sv-SE" sz="3200" dirty="0">
                <a:solidFill>
                  <a:schemeClr val="bg1"/>
                </a:solidFill>
              </a:rPr>
              <a:t>Tre träningspass/veckan (kallelser för att lättare planera)</a:t>
            </a:r>
          </a:p>
          <a:p>
            <a:pPr>
              <a:lnSpc>
                <a:spcPct val="120000"/>
              </a:lnSpc>
            </a:pPr>
            <a:r>
              <a:rPr lang="sv-SE" sz="3200" dirty="0">
                <a:solidFill>
                  <a:schemeClr val="bg1"/>
                </a:solidFill>
              </a:rPr>
              <a:t>Träningsavgift till föreningen 700 kr/år</a:t>
            </a:r>
          </a:p>
          <a:p>
            <a:pPr>
              <a:lnSpc>
                <a:spcPct val="120000"/>
              </a:lnSpc>
            </a:pPr>
            <a:r>
              <a:rPr lang="sv-SE" sz="3200" dirty="0">
                <a:solidFill>
                  <a:schemeClr val="bg1"/>
                </a:solidFill>
              </a:rPr>
              <a:t>Seriespel, cuper, lagaktiviteter</a:t>
            </a:r>
          </a:p>
          <a:p>
            <a:pPr>
              <a:lnSpc>
                <a:spcPct val="120000"/>
              </a:lnSpc>
            </a:pPr>
            <a:r>
              <a:rPr lang="sv-SE" sz="3200" dirty="0">
                <a:solidFill>
                  <a:schemeClr val="bg1"/>
                </a:solidFill>
              </a:rPr>
              <a:t>FRÅGOR?</a:t>
            </a:r>
          </a:p>
          <a:p>
            <a:endParaRPr lang="sv-SE" sz="2000" dirty="0">
              <a:solidFill>
                <a:schemeClr val="bg1"/>
              </a:solidFill>
            </a:endParaRPr>
          </a:p>
        </p:txBody>
      </p:sp>
      <p:sp>
        <p:nvSpPr>
          <p:cNvPr id="34" name="Rectangle 2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objekt 8">
            <a:extLst>
              <a:ext uri="{FF2B5EF4-FFF2-40B4-BE49-F238E27FC236}">
                <a16:creationId xmlns:a16="http://schemas.microsoft.com/office/drawing/2014/main" id="{7ED3A8FA-3EE7-43C4-ABCB-14CDFD96C23C}"/>
              </a:ext>
            </a:extLst>
          </p:cNvPr>
          <p:cNvPicPr>
            <a:picLocks noChangeAspect="1"/>
          </p:cNvPicPr>
          <p:nvPr/>
        </p:nvPicPr>
        <p:blipFill>
          <a:blip r:embed="rId3"/>
          <a:stretch>
            <a:fillRect/>
          </a:stretch>
        </p:blipFill>
        <p:spPr>
          <a:xfrm>
            <a:off x="6096000" y="2322009"/>
            <a:ext cx="5588318" cy="2957483"/>
          </a:xfrm>
          <a:prstGeom prst="rect">
            <a:avLst/>
          </a:prstGeom>
          <a:ln>
            <a:solidFill>
              <a:schemeClr val="accent2"/>
            </a:solidFill>
          </a:ln>
        </p:spPr>
      </p:pic>
    </p:spTree>
    <p:extLst>
      <p:ext uri="{BB962C8B-B14F-4D97-AF65-F5344CB8AC3E}">
        <p14:creationId xmlns:p14="http://schemas.microsoft.com/office/powerpoint/2010/main" val="34116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ubrik 1">
            <a:extLst>
              <a:ext uri="{FF2B5EF4-FFF2-40B4-BE49-F238E27FC236}">
                <a16:creationId xmlns:a16="http://schemas.microsoft.com/office/drawing/2014/main" id="{01205BE7-2B62-4F15-A8F9-C48B4FD4D5FF}"/>
              </a:ext>
            </a:extLst>
          </p:cNvPr>
          <p:cNvSpPr>
            <a:spLocks noGrp="1"/>
          </p:cNvSpPr>
          <p:nvPr>
            <p:ph type="title"/>
          </p:nvPr>
        </p:nvSpPr>
        <p:spPr>
          <a:xfrm>
            <a:off x="838200" y="669925"/>
            <a:ext cx="7660710" cy="1325563"/>
          </a:xfrm>
        </p:spPr>
        <p:txBody>
          <a:bodyPr anchor="b">
            <a:normAutofit/>
          </a:bodyPr>
          <a:lstStyle/>
          <a:p>
            <a:r>
              <a:rPr lang="sv-SE" dirty="0">
                <a:solidFill>
                  <a:schemeClr val="bg1"/>
                </a:solidFill>
              </a:rPr>
              <a:t>Säsongen 2022 – Kalendarium</a:t>
            </a:r>
          </a:p>
        </p:txBody>
      </p:sp>
      <p:cxnSp>
        <p:nvCxnSpPr>
          <p:cNvPr id="19" name="Straight Connector 18">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A7D75645-557A-4575-A495-6BA3FA20B22C}"/>
              </a:ext>
            </a:extLst>
          </p:cNvPr>
          <p:cNvSpPr>
            <a:spLocks noGrp="1"/>
          </p:cNvSpPr>
          <p:nvPr>
            <p:ph idx="1"/>
          </p:nvPr>
        </p:nvSpPr>
        <p:spPr>
          <a:xfrm>
            <a:off x="1392667" y="2398957"/>
            <a:ext cx="9406666" cy="3526144"/>
          </a:xfrm>
        </p:spPr>
        <p:txBody>
          <a:bodyPr>
            <a:normAutofit lnSpcReduction="10000"/>
          </a:bodyPr>
          <a:lstStyle/>
          <a:p>
            <a:pPr marL="0" indent="0">
              <a:buNone/>
            </a:pPr>
            <a:r>
              <a:rPr lang="sv-SE" sz="2400" dirty="0">
                <a:solidFill>
                  <a:schemeClr val="bg1"/>
                </a:solidFill>
              </a:rPr>
              <a:t>7:e maj		LSK-Cupen (innebär arbetspass för alla föräldrar)</a:t>
            </a:r>
          </a:p>
          <a:p>
            <a:pPr marL="0" indent="0">
              <a:buNone/>
            </a:pPr>
            <a:r>
              <a:rPr lang="sv-SE" sz="2400" dirty="0">
                <a:solidFill>
                  <a:schemeClr val="bg1"/>
                </a:solidFill>
              </a:rPr>
              <a:t>22 juni			Gruppspelet i COOP Norrbottens cup (DM) avslutas</a:t>
            </a:r>
          </a:p>
          <a:p>
            <a:pPr marL="0" indent="0">
              <a:buNone/>
            </a:pPr>
            <a:r>
              <a:rPr lang="sv-SE" sz="2400" dirty="0">
                <a:solidFill>
                  <a:schemeClr val="bg1"/>
                </a:solidFill>
              </a:rPr>
              <a:t>1-3 juli			Piteå Summer Games</a:t>
            </a:r>
          </a:p>
          <a:p>
            <a:pPr marL="0" indent="0">
              <a:buNone/>
            </a:pPr>
            <a:r>
              <a:rPr lang="sv-SE" sz="2400" dirty="0">
                <a:solidFill>
                  <a:schemeClr val="bg1"/>
                </a:solidFill>
              </a:rPr>
              <a:t>28-31 juli		Umeå Fotbollsfestival (övernattning i klassrum)</a:t>
            </a:r>
          </a:p>
          <a:p>
            <a:pPr marL="0" indent="0">
              <a:buNone/>
            </a:pPr>
            <a:r>
              <a:rPr lang="sv-SE" sz="2400" dirty="0">
                <a:solidFill>
                  <a:schemeClr val="bg1"/>
                </a:solidFill>
              </a:rPr>
              <a:t>6-7 augusti		Gammelstads IF Cup</a:t>
            </a:r>
          </a:p>
          <a:p>
            <a:pPr marL="0" indent="0">
              <a:buNone/>
            </a:pPr>
            <a:r>
              <a:rPr lang="sv-SE" sz="2400" dirty="0">
                <a:solidFill>
                  <a:schemeClr val="bg1"/>
                </a:solidFill>
              </a:rPr>
              <a:t>ev. 30 sep – 2 okt	</a:t>
            </a:r>
            <a:r>
              <a:rPr lang="sv-SE" sz="2400" dirty="0" err="1">
                <a:solidFill>
                  <a:schemeClr val="bg1"/>
                </a:solidFill>
              </a:rPr>
              <a:t>Elite</a:t>
            </a:r>
            <a:r>
              <a:rPr lang="sv-SE" sz="2400" dirty="0">
                <a:solidFill>
                  <a:schemeClr val="bg1"/>
                </a:solidFill>
              </a:rPr>
              <a:t> </a:t>
            </a:r>
            <a:r>
              <a:rPr lang="sv-SE" sz="2400" dirty="0" err="1">
                <a:solidFill>
                  <a:schemeClr val="bg1"/>
                </a:solidFill>
              </a:rPr>
              <a:t>Northern</a:t>
            </a:r>
            <a:r>
              <a:rPr lang="sv-SE" sz="2400" dirty="0">
                <a:solidFill>
                  <a:schemeClr val="bg1"/>
                </a:solidFill>
              </a:rPr>
              <a:t> Trophy (Skellefteå)</a:t>
            </a:r>
          </a:p>
          <a:p>
            <a:pPr marL="0" indent="0">
              <a:buNone/>
            </a:pPr>
            <a:endParaRPr lang="sv-SE" sz="2400" dirty="0">
              <a:solidFill>
                <a:schemeClr val="bg1"/>
              </a:solidFill>
            </a:endParaRPr>
          </a:p>
          <a:p>
            <a:pPr marL="0" indent="0">
              <a:buNone/>
            </a:pPr>
            <a:r>
              <a:rPr lang="sv-SE" sz="2400" i="1" dirty="0">
                <a:solidFill>
                  <a:schemeClr val="bg1"/>
                </a:solidFill>
              </a:rPr>
              <a:t>2023 siktar vi på Gothia cup i Göteborg (mitten av juli)</a:t>
            </a:r>
          </a:p>
          <a:p>
            <a:endParaRPr lang="sv-SE" sz="2000" dirty="0">
              <a:solidFill>
                <a:schemeClr val="bg1"/>
              </a:solidFill>
            </a:endParaRPr>
          </a:p>
          <a:p>
            <a:pPr marL="0" indent="0">
              <a:buNone/>
            </a:pPr>
            <a:endParaRPr lang="sv-SE" sz="2000" dirty="0">
              <a:solidFill>
                <a:schemeClr val="bg1"/>
              </a:solidFill>
            </a:endParaRPr>
          </a:p>
        </p:txBody>
      </p:sp>
      <p:sp>
        <p:nvSpPr>
          <p:cNvPr id="34" name="Rectangle 2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76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ubrik 1">
            <a:extLst>
              <a:ext uri="{FF2B5EF4-FFF2-40B4-BE49-F238E27FC236}">
                <a16:creationId xmlns:a16="http://schemas.microsoft.com/office/drawing/2014/main" id="{01205BE7-2B62-4F15-A8F9-C48B4FD4D5FF}"/>
              </a:ext>
            </a:extLst>
          </p:cNvPr>
          <p:cNvSpPr>
            <a:spLocks noGrp="1"/>
          </p:cNvSpPr>
          <p:nvPr>
            <p:ph type="title"/>
          </p:nvPr>
        </p:nvSpPr>
        <p:spPr>
          <a:xfrm>
            <a:off x="838200" y="669925"/>
            <a:ext cx="7660710" cy="1325563"/>
          </a:xfrm>
        </p:spPr>
        <p:txBody>
          <a:bodyPr anchor="b">
            <a:normAutofit/>
          </a:bodyPr>
          <a:lstStyle/>
          <a:p>
            <a:r>
              <a:rPr lang="sv-SE" dirty="0">
                <a:solidFill>
                  <a:schemeClr val="bg1"/>
                </a:solidFill>
              </a:rPr>
              <a:t>Lagkassa – utgifter</a:t>
            </a:r>
          </a:p>
        </p:txBody>
      </p:sp>
      <p:cxnSp>
        <p:nvCxnSpPr>
          <p:cNvPr id="19" name="Straight Connector 18">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Rectangle 2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635C5717-F1E3-49EC-B56A-6219B48A4427}"/>
              </a:ext>
            </a:extLst>
          </p:cNvPr>
          <p:cNvGraphicFramePr/>
          <p:nvPr>
            <p:extLst>
              <p:ext uri="{D42A27DB-BD31-4B8C-83A1-F6EECF244321}">
                <p14:modId xmlns:p14="http://schemas.microsoft.com/office/powerpoint/2010/main" val="469964471"/>
              </p:ext>
            </p:extLst>
          </p:nvPr>
        </p:nvGraphicFramePr>
        <p:xfrm>
          <a:off x="962742" y="2156871"/>
          <a:ext cx="6942393" cy="445540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ruta 8">
            <a:extLst>
              <a:ext uri="{FF2B5EF4-FFF2-40B4-BE49-F238E27FC236}">
                <a16:creationId xmlns:a16="http://schemas.microsoft.com/office/drawing/2014/main" id="{53B0ED4B-2C05-4322-B3D1-57084BF63492}"/>
              </a:ext>
            </a:extLst>
          </p:cNvPr>
          <p:cNvSpPr txBox="1"/>
          <p:nvPr/>
        </p:nvSpPr>
        <p:spPr>
          <a:xfrm>
            <a:off x="8498910" y="2190824"/>
            <a:ext cx="2790980" cy="2031325"/>
          </a:xfrm>
          <a:prstGeom prst="rect">
            <a:avLst/>
          </a:prstGeom>
          <a:noFill/>
        </p:spPr>
        <p:txBody>
          <a:bodyPr wrap="square" rtlCol="0">
            <a:spAutoFit/>
          </a:bodyPr>
          <a:lstStyle/>
          <a:p>
            <a:r>
              <a:rPr lang="sv-SE" dirty="0">
                <a:solidFill>
                  <a:schemeClr val="bg1"/>
                </a:solidFill>
              </a:rPr>
              <a:t>*Beräknade utgifter:</a:t>
            </a:r>
          </a:p>
          <a:p>
            <a:pPr lvl="1"/>
            <a:r>
              <a:rPr lang="sv-SE" dirty="0">
                <a:solidFill>
                  <a:schemeClr val="bg1"/>
                </a:solidFill>
              </a:rPr>
              <a:t>5 tkr (PSG)</a:t>
            </a:r>
          </a:p>
          <a:p>
            <a:pPr lvl="1"/>
            <a:r>
              <a:rPr lang="sv-SE" dirty="0">
                <a:solidFill>
                  <a:schemeClr val="bg1"/>
                </a:solidFill>
              </a:rPr>
              <a:t>30 tkr (UFF)</a:t>
            </a:r>
          </a:p>
          <a:p>
            <a:pPr lvl="1"/>
            <a:r>
              <a:rPr lang="sv-SE" dirty="0">
                <a:solidFill>
                  <a:schemeClr val="bg1"/>
                </a:solidFill>
              </a:rPr>
              <a:t>7 tkr (träningskläder)</a:t>
            </a:r>
          </a:p>
          <a:p>
            <a:pPr lvl="1"/>
            <a:r>
              <a:rPr lang="sv-SE" dirty="0">
                <a:solidFill>
                  <a:schemeClr val="bg1"/>
                </a:solidFill>
              </a:rPr>
              <a:t>12 tkr (löpande)</a:t>
            </a:r>
          </a:p>
          <a:p>
            <a:pPr lvl="1"/>
            <a:r>
              <a:rPr lang="sv-SE" dirty="0">
                <a:solidFill>
                  <a:schemeClr val="bg1"/>
                </a:solidFill>
              </a:rPr>
              <a:t>30 tkr (NET)</a:t>
            </a:r>
          </a:p>
          <a:p>
            <a:endParaRPr lang="sv-SE" dirty="0">
              <a:solidFill>
                <a:schemeClr val="bg1"/>
              </a:solidFill>
            </a:endParaRPr>
          </a:p>
        </p:txBody>
      </p:sp>
      <p:sp>
        <p:nvSpPr>
          <p:cNvPr id="10" name="Vänster klammerparentes 9">
            <a:extLst>
              <a:ext uri="{FF2B5EF4-FFF2-40B4-BE49-F238E27FC236}">
                <a16:creationId xmlns:a16="http://schemas.microsoft.com/office/drawing/2014/main" id="{BC0745DA-41FD-4FCE-9213-E9D3516E2B31}"/>
              </a:ext>
            </a:extLst>
          </p:cNvPr>
          <p:cNvSpPr/>
          <p:nvPr/>
        </p:nvSpPr>
        <p:spPr>
          <a:xfrm rot="5400000">
            <a:off x="5744185" y="3845331"/>
            <a:ext cx="369332" cy="256622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1" name="textruta 10">
            <a:extLst>
              <a:ext uri="{FF2B5EF4-FFF2-40B4-BE49-F238E27FC236}">
                <a16:creationId xmlns:a16="http://schemas.microsoft.com/office/drawing/2014/main" id="{7AA1BE6A-77A7-4F2B-A003-3B611CFDD996}"/>
              </a:ext>
            </a:extLst>
          </p:cNvPr>
          <p:cNvSpPr txBox="1"/>
          <p:nvPr/>
        </p:nvSpPr>
        <p:spPr>
          <a:xfrm>
            <a:off x="5051323" y="4535129"/>
            <a:ext cx="1939412" cy="369332"/>
          </a:xfrm>
          <a:prstGeom prst="rect">
            <a:avLst/>
          </a:prstGeom>
          <a:noFill/>
        </p:spPr>
        <p:txBody>
          <a:bodyPr wrap="square" rtlCol="0">
            <a:spAutoFit/>
          </a:bodyPr>
          <a:lstStyle/>
          <a:p>
            <a:r>
              <a:rPr lang="sv-SE" dirty="0"/>
              <a:t>~160 Tkr - Hur?</a:t>
            </a:r>
          </a:p>
        </p:txBody>
      </p:sp>
    </p:spTree>
    <p:extLst>
      <p:ext uri="{BB962C8B-B14F-4D97-AF65-F5344CB8AC3E}">
        <p14:creationId xmlns:p14="http://schemas.microsoft.com/office/powerpoint/2010/main" val="418643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ubrik 1">
            <a:extLst>
              <a:ext uri="{FF2B5EF4-FFF2-40B4-BE49-F238E27FC236}">
                <a16:creationId xmlns:a16="http://schemas.microsoft.com/office/drawing/2014/main" id="{01205BE7-2B62-4F15-A8F9-C48B4FD4D5FF}"/>
              </a:ext>
            </a:extLst>
          </p:cNvPr>
          <p:cNvSpPr>
            <a:spLocks noGrp="1"/>
          </p:cNvSpPr>
          <p:nvPr>
            <p:ph type="title"/>
          </p:nvPr>
        </p:nvSpPr>
        <p:spPr>
          <a:xfrm>
            <a:off x="838200" y="669925"/>
            <a:ext cx="7660710" cy="1325563"/>
          </a:xfrm>
        </p:spPr>
        <p:txBody>
          <a:bodyPr anchor="b">
            <a:normAutofit/>
          </a:bodyPr>
          <a:lstStyle/>
          <a:p>
            <a:r>
              <a:rPr lang="sv-SE" dirty="0">
                <a:solidFill>
                  <a:schemeClr val="bg1"/>
                </a:solidFill>
              </a:rPr>
              <a:t>Lagkassa – intäkter</a:t>
            </a:r>
          </a:p>
        </p:txBody>
      </p:sp>
      <p:cxnSp>
        <p:nvCxnSpPr>
          <p:cNvPr id="19" name="Straight Connector 18">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Rectangle 2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ell 9">
            <a:extLst>
              <a:ext uri="{FF2B5EF4-FFF2-40B4-BE49-F238E27FC236}">
                <a16:creationId xmlns:a16="http://schemas.microsoft.com/office/drawing/2014/main" id="{C3C90EB0-1612-4689-922E-9F7363D4FBD9}"/>
              </a:ext>
            </a:extLst>
          </p:cNvPr>
          <p:cNvGraphicFramePr>
            <a:graphicFrameLocks noGrp="1"/>
          </p:cNvGraphicFramePr>
          <p:nvPr>
            <p:extLst>
              <p:ext uri="{D42A27DB-BD31-4B8C-83A1-F6EECF244321}">
                <p14:modId xmlns:p14="http://schemas.microsoft.com/office/powerpoint/2010/main" val="2907896111"/>
              </p:ext>
            </p:extLst>
          </p:nvPr>
        </p:nvGraphicFramePr>
        <p:xfrm>
          <a:off x="1283146" y="2326640"/>
          <a:ext cx="10109983" cy="4114800"/>
        </p:xfrm>
        <a:graphic>
          <a:graphicData uri="http://schemas.openxmlformats.org/drawingml/2006/table">
            <a:tbl>
              <a:tblPr firstRow="1" bandRow="1">
                <a:tableStyleId>{C4B1156A-380E-4F78-BDF5-A606A8083BF9}</a:tableStyleId>
              </a:tblPr>
              <a:tblGrid>
                <a:gridCol w="6577744">
                  <a:extLst>
                    <a:ext uri="{9D8B030D-6E8A-4147-A177-3AD203B41FA5}">
                      <a16:colId xmlns:a16="http://schemas.microsoft.com/office/drawing/2014/main" val="3662687517"/>
                    </a:ext>
                  </a:extLst>
                </a:gridCol>
                <a:gridCol w="1909916">
                  <a:extLst>
                    <a:ext uri="{9D8B030D-6E8A-4147-A177-3AD203B41FA5}">
                      <a16:colId xmlns:a16="http://schemas.microsoft.com/office/drawing/2014/main" val="2009779161"/>
                    </a:ext>
                  </a:extLst>
                </a:gridCol>
                <a:gridCol w="1622323">
                  <a:extLst>
                    <a:ext uri="{9D8B030D-6E8A-4147-A177-3AD203B41FA5}">
                      <a16:colId xmlns:a16="http://schemas.microsoft.com/office/drawing/2014/main" val="4040681754"/>
                    </a:ext>
                  </a:extLst>
                </a:gridCol>
              </a:tblGrid>
              <a:tr h="370840">
                <a:tc>
                  <a:txBody>
                    <a:bodyPr/>
                    <a:lstStyle/>
                    <a:p>
                      <a:r>
                        <a:rPr lang="sv-SE" sz="2400" b="1" dirty="0">
                          <a:solidFill>
                            <a:schemeClr val="tx1"/>
                          </a:solidFill>
                        </a:rPr>
                        <a:t>Aktivitet (</a:t>
                      </a:r>
                      <a:r>
                        <a:rPr lang="sv-SE" sz="2400" b="1" dirty="0" err="1">
                          <a:solidFill>
                            <a:schemeClr val="tx1"/>
                          </a:solidFill>
                        </a:rPr>
                        <a:t>lagjobb</a:t>
                      </a:r>
                      <a:r>
                        <a:rPr lang="sv-SE" sz="2400" b="1" dirty="0">
                          <a:solidFill>
                            <a:schemeClr val="tx1"/>
                          </a:solidFill>
                        </a:rPr>
                        <a:t>, försäljning)</a:t>
                      </a:r>
                    </a:p>
                  </a:txBody>
                  <a:tcPr/>
                </a:tc>
                <a:tc>
                  <a:txBody>
                    <a:bodyPr/>
                    <a:lstStyle/>
                    <a:p>
                      <a:r>
                        <a:rPr lang="sv-SE" sz="2400" b="1" dirty="0">
                          <a:solidFill>
                            <a:schemeClr val="tx1"/>
                          </a:solidFill>
                        </a:rPr>
                        <a:t>Omfattning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b="1" dirty="0">
                          <a:solidFill>
                            <a:schemeClr val="tx1"/>
                          </a:solidFill>
                        </a:rPr>
                        <a:t>Summa</a:t>
                      </a:r>
                    </a:p>
                  </a:txBody>
                  <a:tcPr/>
                </a:tc>
                <a:extLst>
                  <a:ext uri="{0D108BD9-81ED-4DB2-BD59-A6C34878D82A}">
                    <a16:rowId xmlns:a16="http://schemas.microsoft.com/office/drawing/2014/main" val="873394609"/>
                  </a:ext>
                </a:extLst>
              </a:tr>
              <a:tr h="370840">
                <a:tc>
                  <a:txBody>
                    <a:bodyPr/>
                    <a:lstStyle/>
                    <a:p>
                      <a:r>
                        <a:rPr lang="sv-SE" sz="2000" i="1" dirty="0">
                          <a:solidFill>
                            <a:schemeClr val="tx1"/>
                          </a:solidFill>
                        </a:rPr>
                        <a:t>Städjobb (vår + höst)</a:t>
                      </a:r>
                    </a:p>
                  </a:txBody>
                  <a:tcPr/>
                </a:tc>
                <a:tc>
                  <a:txBody>
                    <a:bodyPr/>
                    <a:lstStyle/>
                    <a:p>
                      <a:r>
                        <a:rPr lang="sv-SE" sz="2000" i="1" dirty="0">
                          <a:solidFill>
                            <a:schemeClr val="tx1"/>
                          </a:solidFill>
                        </a:rPr>
                        <a:t>2 + 2 dagar</a:t>
                      </a:r>
                    </a:p>
                  </a:txBody>
                  <a:tcPr/>
                </a:tc>
                <a:tc>
                  <a:txBody>
                    <a:bodyPr/>
                    <a:lstStyle/>
                    <a:p>
                      <a:r>
                        <a:rPr lang="sv-SE" sz="2400" dirty="0">
                          <a:solidFill>
                            <a:schemeClr val="tx1"/>
                          </a:solidFill>
                        </a:rPr>
                        <a:t>50 Tkr</a:t>
                      </a:r>
                    </a:p>
                  </a:txBody>
                  <a:tcPr/>
                </a:tc>
                <a:extLst>
                  <a:ext uri="{0D108BD9-81ED-4DB2-BD59-A6C34878D82A}">
                    <a16:rowId xmlns:a16="http://schemas.microsoft.com/office/drawing/2014/main" val="728007069"/>
                  </a:ext>
                </a:extLst>
              </a:tr>
              <a:tr h="370840">
                <a:tc>
                  <a:txBody>
                    <a:bodyPr/>
                    <a:lstStyle/>
                    <a:p>
                      <a:r>
                        <a:rPr lang="sv-SE" sz="2000" i="1" dirty="0">
                          <a:solidFill>
                            <a:schemeClr val="tx1"/>
                          </a:solidFill>
                        </a:rPr>
                        <a:t>LSK-cupen</a:t>
                      </a:r>
                    </a:p>
                  </a:txBody>
                  <a:tcPr/>
                </a:tc>
                <a:tc>
                  <a:txBody>
                    <a:bodyPr/>
                    <a:lstStyle/>
                    <a:p>
                      <a:r>
                        <a:rPr lang="sv-SE" sz="2000" i="1" dirty="0">
                          <a:solidFill>
                            <a:schemeClr val="tx1"/>
                          </a:solidFill>
                        </a:rPr>
                        <a:t>1 dag</a:t>
                      </a:r>
                    </a:p>
                  </a:txBody>
                  <a:tcPr/>
                </a:tc>
                <a:tc>
                  <a:txBody>
                    <a:bodyPr/>
                    <a:lstStyle/>
                    <a:p>
                      <a:r>
                        <a:rPr lang="sv-SE" sz="2400" dirty="0">
                          <a:solidFill>
                            <a:schemeClr val="tx1"/>
                          </a:solidFill>
                        </a:rPr>
                        <a:t>10 Tkr</a:t>
                      </a:r>
                    </a:p>
                  </a:txBody>
                  <a:tcPr/>
                </a:tc>
                <a:extLst>
                  <a:ext uri="{0D108BD9-81ED-4DB2-BD59-A6C34878D82A}">
                    <a16:rowId xmlns:a16="http://schemas.microsoft.com/office/drawing/2014/main" val="2322964610"/>
                  </a:ext>
                </a:extLst>
              </a:tr>
              <a:tr h="370840">
                <a:tc>
                  <a:txBody>
                    <a:bodyPr/>
                    <a:lstStyle/>
                    <a:p>
                      <a:r>
                        <a:rPr lang="sv-SE" sz="2000" i="1" dirty="0">
                          <a:solidFill>
                            <a:schemeClr val="tx1"/>
                          </a:solidFill>
                        </a:rPr>
                        <a:t>Toapappersförsäljning april</a:t>
                      </a:r>
                    </a:p>
                  </a:txBody>
                  <a:tcPr/>
                </a:tc>
                <a:tc>
                  <a:txBody>
                    <a:bodyPr/>
                    <a:lstStyle/>
                    <a:p>
                      <a:endParaRPr lang="sv-SE" sz="2000" dirty="0">
                        <a:solidFill>
                          <a:schemeClr val="tx1"/>
                        </a:solidFill>
                      </a:endParaRPr>
                    </a:p>
                  </a:txBody>
                  <a:tcPr/>
                </a:tc>
                <a:tc>
                  <a:txBody>
                    <a:bodyPr/>
                    <a:lstStyle/>
                    <a:p>
                      <a:r>
                        <a:rPr lang="sv-SE" sz="2400" dirty="0">
                          <a:solidFill>
                            <a:schemeClr val="tx1"/>
                          </a:solidFill>
                        </a:rPr>
                        <a:t>15 Tkr</a:t>
                      </a:r>
                    </a:p>
                  </a:txBody>
                  <a:tcPr/>
                </a:tc>
                <a:extLst>
                  <a:ext uri="{0D108BD9-81ED-4DB2-BD59-A6C34878D82A}">
                    <a16:rowId xmlns:a16="http://schemas.microsoft.com/office/drawing/2014/main" val="3437366961"/>
                  </a:ext>
                </a:extLst>
              </a:tr>
              <a:tr h="370840">
                <a:tc>
                  <a:txBody>
                    <a:bodyPr/>
                    <a:lstStyle/>
                    <a:p>
                      <a:r>
                        <a:rPr lang="sv-SE" sz="2000" i="1" dirty="0">
                          <a:solidFill>
                            <a:schemeClr val="tx1"/>
                          </a:solidFill>
                        </a:rPr>
                        <a:t>Plastpåsar hösten</a:t>
                      </a:r>
                    </a:p>
                  </a:txBody>
                  <a:tcPr/>
                </a:tc>
                <a:tc>
                  <a:txBody>
                    <a:bodyPr/>
                    <a:lstStyle/>
                    <a:p>
                      <a:endParaRPr lang="sv-SE" sz="2000" dirty="0">
                        <a:solidFill>
                          <a:schemeClr val="tx1"/>
                        </a:solidFill>
                      </a:endParaRPr>
                    </a:p>
                  </a:txBody>
                  <a:tcPr/>
                </a:tc>
                <a:tc>
                  <a:txBody>
                    <a:bodyPr/>
                    <a:lstStyle/>
                    <a:p>
                      <a:r>
                        <a:rPr lang="sv-SE" sz="2400" dirty="0">
                          <a:solidFill>
                            <a:schemeClr val="tx1"/>
                          </a:solidFill>
                        </a:rPr>
                        <a:t>8 Tkr</a:t>
                      </a:r>
                    </a:p>
                  </a:txBody>
                  <a:tcPr/>
                </a:tc>
                <a:extLst>
                  <a:ext uri="{0D108BD9-81ED-4DB2-BD59-A6C34878D82A}">
                    <a16:rowId xmlns:a16="http://schemas.microsoft.com/office/drawing/2014/main" val="500622868"/>
                  </a:ext>
                </a:extLst>
              </a:tr>
              <a:tr h="370840">
                <a:tc>
                  <a:txBody>
                    <a:bodyPr/>
                    <a:lstStyle/>
                    <a:p>
                      <a:r>
                        <a:rPr lang="sv-SE" sz="2000" i="1" dirty="0">
                          <a:solidFill>
                            <a:schemeClr val="tx1"/>
                          </a:solidFill>
                        </a:rPr>
                        <a:t>Kakförsäljning under säsongen</a:t>
                      </a:r>
                    </a:p>
                  </a:txBody>
                  <a:tcPr/>
                </a:tc>
                <a:tc>
                  <a:txBody>
                    <a:bodyPr/>
                    <a:lstStyle/>
                    <a:p>
                      <a:endParaRPr lang="sv-SE" sz="2000" dirty="0">
                        <a:solidFill>
                          <a:schemeClr val="tx1"/>
                        </a:solidFill>
                      </a:endParaRPr>
                    </a:p>
                  </a:txBody>
                  <a:tcPr/>
                </a:tc>
                <a:tc>
                  <a:txBody>
                    <a:bodyPr/>
                    <a:lstStyle/>
                    <a:p>
                      <a:r>
                        <a:rPr lang="sv-SE" sz="2400" dirty="0">
                          <a:solidFill>
                            <a:schemeClr val="tx1"/>
                          </a:solidFill>
                        </a:rPr>
                        <a:t>10 Tkr</a:t>
                      </a:r>
                    </a:p>
                  </a:txBody>
                  <a:tcPr/>
                </a:tc>
                <a:extLst>
                  <a:ext uri="{0D108BD9-81ED-4DB2-BD59-A6C34878D82A}">
                    <a16:rowId xmlns:a16="http://schemas.microsoft.com/office/drawing/2014/main" val="1737560190"/>
                  </a:ext>
                </a:extLst>
              </a:tr>
              <a:tr h="370840">
                <a:tc>
                  <a:txBody>
                    <a:bodyPr/>
                    <a:lstStyle/>
                    <a:p>
                      <a:r>
                        <a:rPr lang="sv-SE" sz="2000" i="1" dirty="0">
                          <a:solidFill>
                            <a:schemeClr val="tx1"/>
                          </a:solidFill>
                        </a:rPr>
                        <a:t>Pantkväll vår och höst</a:t>
                      </a:r>
                    </a:p>
                  </a:txBody>
                  <a:tcPr/>
                </a:tc>
                <a:tc>
                  <a:txBody>
                    <a:bodyPr/>
                    <a:lstStyle/>
                    <a:p>
                      <a:r>
                        <a:rPr lang="sv-SE" sz="2000" dirty="0">
                          <a:solidFill>
                            <a:schemeClr val="tx1"/>
                          </a:solidFill>
                        </a:rPr>
                        <a:t>2 kvällar</a:t>
                      </a:r>
                    </a:p>
                  </a:txBody>
                  <a:tcPr/>
                </a:tc>
                <a:tc>
                  <a:txBody>
                    <a:bodyPr/>
                    <a:lstStyle/>
                    <a:p>
                      <a:r>
                        <a:rPr lang="sv-SE" sz="2400" dirty="0">
                          <a:solidFill>
                            <a:schemeClr val="tx1"/>
                          </a:solidFill>
                        </a:rPr>
                        <a:t>5 Tkr</a:t>
                      </a:r>
                    </a:p>
                  </a:txBody>
                  <a:tcPr/>
                </a:tc>
                <a:extLst>
                  <a:ext uri="{0D108BD9-81ED-4DB2-BD59-A6C34878D82A}">
                    <a16:rowId xmlns:a16="http://schemas.microsoft.com/office/drawing/2014/main" val="2860123892"/>
                  </a:ext>
                </a:extLst>
              </a:tr>
              <a:tr h="370840">
                <a:tc>
                  <a:txBody>
                    <a:bodyPr/>
                    <a:lstStyle/>
                    <a:p>
                      <a:r>
                        <a:rPr lang="sv-SE" sz="2000" i="1" dirty="0">
                          <a:solidFill>
                            <a:schemeClr val="tx1"/>
                          </a:solidFill>
                        </a:rPr>
                        <a:t>Egenavgift träningskläder 350 kr</a:t>
                      </a:r>
                    </a:p>
                  </a:txBody>
                  <a:tcPr/>
                </a:tc>
                <a:tc>
                  <a:txBody>
                    <a:bodyPr/>
                    <a:lstStyle/>
                    <a:p>
                      <a:endParaRPr lang="sv-SE" sz="2000" dirty="0">
                        <a:solidFill>
                          <a:schemeClr val="tx1"/>
                        </a:solidFill>
                      </a:endParaRPr>
                    </a:p>
                  </a:txBody>
                  <a:tcPr/>
                </a:tc>
                <a:tc>
                  <a:txBody>
                    <a:bodyPr/>
                    <a:lstStyle/>
                    <a:p>
                      <a:r>
                        <a:rPr lang="sv-SE" sz="2400" dirty="0">
                          <a:solidFill>
                            <a:schemeClr val="tx1"/>
                          </a:solidFill>
                        </a:rPr>
                        <a:t>7 Tkr</a:t>
                      </a:r>
                    </a:p>
                  </a:txBody>
                  <a:tcPr/>
                </a:tc>
                <a:extLst>
                  <a:ext uri="{0D108BD9-81ED-4DB2-BD59-A6C34878D82A}">
                    <a16:rowId xmlns:a16="http://schemas.microsoft.com/office/drawing/2014/main" val="387781005"/>
                  </a:ext>
                </a:extLst>
              </a:tr>
              <a:tr h="370840">
                <a:tc>
                  <a:txBody>
                    <a:bodyPr/>
                    <a:lstStyle/>
                    <a:p>
                      <a:endParaRPr lang="sv-SE"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a:txBody>
                    <a:bodyPr/>
                    <a:lstStyle/>
                    <a:p>
                      <a:endParaRPr lang="sv-SE" sz="240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solidFill>
                  </a:tcPr>
                </a:tc>
                <a:tc>
                  <a:txBody>
                    <a:bodyPr/>
                    <a:lstStyle/>
                    <a:p>
                      <a:r>
                        <a:rPr lang="sv-SE" sz="2400" dirty="0">
                          <a:solidFill>
                            <a:schemeClr val="tx1"/>
                          </a:solidFill>
                        </a:rPr>
                        <a:t>= 105 Tkr</a:t>
                      </a:r>
                    </a:p>
                  </a:txBody>
                  <a:tcPr/>
                </a:tc>
                <a:extLst>
                  <a:ext uri="{0D108BD9-81ED-4DB2-BD59-A6C34878D82A}">
                    <a16:rowId xmlns:a16="http://schemas.microsoft.com/office/drawing/2014/main" val="4016811297"/>
                  </a:ext>
                </a:extLst>
              </a:tr>
            </a:tbl>
          </a:graphicData>
        </a:graphic>
      </p:graphicFrame>
    </p:spTree>
    <p:extLst>
      <p:ext uri="{BB962C8B-B14F-4D97-AF65-F5344CB8AC3E}">
        <p14:creationId xmlns:p14="http://schemas.microsoft.com/office/powerpoint/2010/main" val="283196969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4926</TotalTime>
  <Words>772</Words>
  <Application>Microsoft Office PowerPoint</Application>
  <PresentationFormat>Bredbild</PresentationFormat>
  <Paragraphs>102</Paragraphs>
  <Slides>9</Slides>
  <Notes>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9</vt:i4>
      </vt:variant>
    </vt:vector>
  </HeadingPairs>
  <TitlesOfParts>
    <vt:vector size="14" baseType="lpstr">
      <vt:lpstr>Arial</vt:lpstr>
      <vt:lpstr>Calibri</vt:lpstr>
      <vt:lpstr>Calibri Light</vt:lpstr>
      <vt:lpstr>Stag Sans</vt:lpstr>
      <vt:lpstr>Office-tema</vt:lpstr>
      <vt:lpstr>Välkomna till säsongen 2022!</vt:lpstr>
      <vt:lpstr>Varför vi sitter här</vt:lpstr>
      <vt:lpstr>1) Samtala och reflektera tillsammans om hållbart idrottande  2) Ge kort information om säsongen 2022  3) Tillsammans ta beslut om lagjobb</vt:lpstr>
      <vt:lpstr>Hållbart idrottande – Vi samtalar tillsammans</vt:lpstr>
      <vt:lpstr>Vad ni kan förvänta er av oss ledare</vt:lpstr>
      <vt:lpstr>Säsongen 2022 – Information</vt:lpstr>
      <vt:lpstr>Säsongen 2022 – Kalendarium</vt:lpstr>
      <vt:lpstr>Lagkassa – utgifter</vt:lpstr>
      <vt:lpstr>Lagkassa – intäkter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Välkomna till säsongen 2022!</dc:title>
  <dc:creator>Joel R</dc:creator>
  <cp:lastModifiedBy>Joel R</cp:lastModifiedBy>
  <cp:revision>9</cp:revision>
  <dcterms:created xsi:type="dcterms:W3CDTF">2022-03-27T10:13:48Z</dcterms:created>
  <dcterms:modified xsi:type="dcterms:W3CDTF">2022-03-30T20:19:51Z</dcterms:modified>
</cp:coreProperties>
</file>