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9"/>
  </p:notesMasterIdLst>
  <p:sldIdLst>
    <p:sldId id="256" r:id="rId2"/>
    <p:sldId id="375" r:id="rId3"/>
    <p:sldId id="257" r:id="rId4"/>
    <p:sldId id="277" r:id="rId5"/>
    <p:sldId id="278" r:id="rId6"/>
    <p:sldId id="279" r:id="rId7"/>
    <p:sldId id="280" r:id="rId8"/>
    <p:sldId id="281" r:id="rId9"/>
    <p:sldId id="282" r:id="rId10"/>
    <p:sldId id="350" r:id="rId11"/>
    <p:sldId id="275" r:id="rId12"/>
    <p:sldId id="339" r:id="rId13"/>
    <p:sldId id="330" r:id="rId14"/>
    <p:sldId id="338" r:id="rId15"/>
    <p:sldId id="349" r:id="rId16"/>
    <p:sldId id="341" r:id="rId17"/>
    <p:sldId id="287" r:id="rId18"/>
    <p:sldId id="331" r:id="rId19"/>
    <p:sldId id="284" r:id="rId20"/>
    <p:sldId id="274" r:id="rId21"/>
    <p:sldId id="344" r:id="rId22"/>
    <p:sldId id="337" r:id="rId23"/>
    <p:sldId id="283" r:id="rId24"/>
    <p:sldId id="372" r:id="rId25"/>
    <p:sldId id="351" r:id="rId26"/>
    <p:sldId id="361" r:id="rId27"/>
    <p:sldId id="297" r:id="rId28"/>
    <p:sldId id="362" r:id="rId29"/>
    <p:sldId id="293" r:id="rId30"/>
    <p:sldId id="359" r:id="rId31"/>
    <p:sldId id="360" r:id="rId32"/>
    <p:sldId id="348" r:id="rId33"/>
    <p:sldId id="262" r:id="rId34"/>
    <p:sldId id="260" r:id="rId35"/>
    <p:sldId id="352" r:id="rId36"/>
    <p:sldId id="264" r:id="rId37"/>
    <p:sldId id="267" r:id="rId38"/>
    <p:sldId id="268" r:id="rId39"/>
    <p:sldId id="269" r:id="rId40"/>
    <p:sldId id="272" r:id="rId41"/>
    <p:sldId id="271" r:id="rId42"/>
    <p:sldId id="358" r:id="rId43"/>
    <p:sldId id="353" r:id="rId44"/>
    <p:sldId id="354" r:id="rId45"/>
    <p:sldId id="366" r:id="rId46"/>
    <p:sldId id="364" r:id="rId47"/>
    <p:sldId id="265" r:id="rId48"/>
    <p:sldId id="367" r:id="rId49"/>
    <p:sldId id="369" r:id="rId50"/>
    <p:sldId id="370" r:id="rId51"/>
    <p:sldId id="371" r:id="rId52"/>
    <p:sldId id="266" r:id="rId53"/>
    <p:sldId id="365" r:id="rId54"/>
    <p:sldId id="368" r:id="rId55"/>
    <p:sldId id="363" r:id="rId56"/>
    <p:sldId id="317" r:id="rId57"/>
    <p:sldId id="374"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62780" autoAdjust="0"/>
  </p:normalViewPr>
  <p:slideViewPr>
    <p:cSldViewPr snapToGrid="0">
      <p:cViewPr varScale="1">
        <p:scale>
          <a:sx n="42" d="100"/>
          <a:sy n="42" d="100"/>
        </p:scale>
        <p:origin x="816"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FCD249-6097-4A88-A954-83F64161D075}"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C53F1966-1B7F-4103-9582-D17D1BCA1766}">
      <dgm:prSet/>
      <dgm:spPr/>
      <dgm:t>
        <a:bodyPr/>
        <a:lstStyle/>
        <a:p>
          <a:r>
            <a:rPr lang="en-US" b="1"/>
            <a:t>U-klass		Födelseår 		Kategorisering</a:t>
          </a:r>
          <a:endParaRPr lang="en-US"/>
        </a:p>
      </dgm:t>
    </dgm:pt>
    <dgm:pt modelId="{23E96A43-B459-419F-BB11-B2DC87CB9342}" type="parTrans" cxnId="{63309080-65CF-4CD3-AE79-ACCF8C345506}">
      <dgm:prSet/>
      <dgm:spPr/>
      <dgm:t>
        <a:bodyPr/>
        <a:lstStyle/>
        <a:p>
          <a:endParaRPr lang="en-US"/>
        </a:p>
      </dgm:t>
    </dgm:pt>
    <dgm:pt modelId="{1AC04980-1C30-4A11-B313-8154AFFCFBF1}" type="sibTrans" cxnId="{63309080-65CF-4CD3-AE79-ACCF8C345506}">
      <dgm:prSet/>
      <dgm:spPr/>
      <dgm:t>
        <a:bodyPr/>
        <a:lstStyle/>
        <a:p>
          <a:endParaRPr lang="en-US"/>
        </a:p>
      </dgm:t>
    </dgm:pt>
    <dgm:pt modelId="{3B33020A-7BBC-48BB-AE68-51D06F6BD468}">
      <dgm:prSet/>
      <dgm:spPr/>
      <dgm:t>
        <a:bodyPr/>
        <a:lstStyle/>
        <a:p>
          <a:r>
            <a:rPr lang="en-US"/>
            <a:t>U19 			2000			Äldre ungdom</a:t>
          </a:r>
        </a:p>
      </dgm:t>
    </dgm:pt>
    <dgm:pt modelId="{53CD672D-2BD6-4C2E-884B-3ECB3CA3CF85}" type="parTrans" cxnId="{00800EAF-7C95-46FF-A763-11B4FED2E1A7}">
      <dgm:prSet/>
      <dgm:spPr/>
      <dgm:t>
        <a:bodyPr/>
        <a:lstStyle/>
        <a:p>
          <a:endParaRPr lang="en-US"/>
        </a:p>
      </dgm:t>
    </dgm:pt>
    <dgm:pt modelId="{42178709-D676-4AFB-90AE-653FD9E6F463}" type="sibTrans" cxnId="{00800EAF-7C95-46FF-A763-11B4FED2E1A7}">
      <dgm:prSet/>
      <dgm:spPr/>
      <dgm:t>
        <a:bodyPr/>
        <a:lstStyle/>
        <a:p>
          <a:endParaRPr lang="en-US"/>
        </a:p>
      </dgm:t>
    </dgm:pt>
    <dgm:pt modelId="{628AF996-7A7F-426A-95A1-F2B1120EFDA2}">
      <dgm:prSet/>
      <dgm:spPr/>
      <dgm:t>
        <a:bodyPr/>
        <a:lstStyle/>
        <a:p>
          <a:r>
            <a:rPr lang="en-US"/>
            <a:t>U18			2001			Äldre ungdom </a:t>
          </a:r>
        </a:p>
      </dgm:t>
    </dgm:pt>
    <dgm:pt modelId="{FC2385A2-255B-4341-A385-E04729DF2393}" type="parTrans" cxnId="{3B4AE10E-C393-4EBD-9770-FFE419C6FE13}">
      <dgm:prSet/>
      <dgm:spPr/>
      <dgm:t>
        <a:bodyPr/>
        <a:lstStyle/>
        <a:p>
          <a:endParaRPr lang="en-US"/>
        </a:p>
      </dgm:t>
    </dgm:pt>
    <dgm:pt modelId="{C4B415D7-A24A-49A2-9140-32EEB8C569E5}" type="sibTrans" cxnId="{3B4AE10E-C393-4EBD-9770-FFE419C6FE13}">
      <dgm:prSet/>
      <dgm:spPr/>
      <dgm:t>
        <a:bodyPr/>
        <a:lstStyle/>
        <a:p>
          <a:endParaRPr lang="en-US"/>
        </a:p>
      </dgm:t>
    </dgm:pt>
    <dgm:pt modelId="{5F9DDDA7-A79E-4F5F-8110-7B7D6A9970DE}">
      <dgm:prSet/>
      <dgm:spPr/>
      <dgm:t>
        <a:bodyPr/>
        <a:lstStyle/>
        <a:p>
          <a:r>
            <a:rPr lang="en-US"/>
            <a:t>U17			2002			Äldre ungdom </a:t>
          </a:r>
        </a:p>
      </dgm:t>
    </dgm:pt>
    <dgm:pt modelId="{6106C7C5-8EDD-4CFB-9EAF-7E25E5CBB486}" type="parTrans" cxnId="{1FCD5870-B080-43A6-95E0-9B9CDBE4F801}">
      <dgm:prSet/>
      <dgm:spPr/>
      <dgm:t>
        <a:bodyPr/>
        <a:lstStyle/>
        <a:p>
          <a:endParaRPr lang="en-US"/>
        </a:p>
      </dgm:t>
    </dgm:pt>
    <dgm:pt modelId="{68AF38FD-CD46-4126-8289-432AB9972946}" type="sibTrans" cxnId="{1FCD5870-B080-43A6-95E0-9B9CDBE4F801}">
      <dgm:prSet/>
      <dgm:spPr/>
      <dgm:t>
        <a:bodyPr/>
        <a:lstStyle/>
        <a:p>
          <a:endParaRPr lang="en-US"/>
        </a:p>
      </dgm:t>
    </dgm:pt>
    <dgm:pt modelId="{03E9D206-2CD4-47FB-82AF-792301D38173}">
      <dgm:prSet/>
      <dgm:spPr/>
      <dgm:t>
        <a:bodyPr/>
        <a:lstStyle/>
        <a:p>
          <a:r>
            <a:rPr lang="en-US"/>
            <a:t>U16			2003			Äldre ungdom </a:t>
          </a:r>
        </a:p>
      </dgm:t>
    </dgm:pt>
    <dgm:pt modelId="{E893A892-6D15-4A07-9298-D8F2266D353A}" type="parTrans" cxnId="{6DBD4A90-3755-4550-97E7-386DF39A55E1}">
      <dgm:prSet/>
      <dgm:spPr/>
      <dgm:t>
        <a:bodyPr/>
        <a:lstStyle/>
        <a:p>
          <a:endParaRPr lang="en-US"/>
        </a:p>
      </dgm:t>
    </dgm:pt>
    <dgm:pt modelId="{6B4F14FE-F6AE-4ACB-ABA7-A7567908C30A}" type="sibTrans" cxnId="{6DBD4A90-3755-4550-97E7-386DF39A55E1}">
      <dgm:prSet/>
      <dgm:spPr/>
      <dgm:t>
        <a:bodyPr/>
        <a:lstStyle/>
        <a:p>
          <a:endParaRPr lang="en-US"/>
        </a:p>
      </dgm:t>
    </dgm:pt>
    <dgm:pt modelId="{8170B46E-866C-4773-87CE-006EFD3CEEE5}">
      <dgm:prSet/>
      <dgm:spPr/>
      <dgm:t>
        <a:bodyPr/>
        <a:lstStyle/>
        <a:p>
          <a:r>
            <a:rPr lang="en-US"/>
            <a:t>U15			2004			Yngre ungdom</a:t>
          </a:r>
        </a:p>
      </dgm:t>
    </dgm:pt>
    <dgm:pt modelId="{8DAEDB03-B600-4E6E-8026-352FEDD65171}" type="parTrans" cxnId="{F8D8DC3C-09A2-4C49-8AE8-F1AFBA5331FA}">
      <dgm:prSet/>
      <dgm:spPr/>
      <dgm:t>
        <a:bodyPr/>
        <a:lstStyle/>
        <a:p>
          <a:endParaRPr lang="en-US"/>
        </a:p>
      </dgm:t>
    </dgm:pt>
    <dgm:pt modelId="{05B81CE5-205C-4917-AF79-C818CBFDB621}" type="sibTrans" cxnId="{F8D8DC3C-09A2-4C49-8AE8-F1AFBA5331FA}">
      <dgm:prSet/>
      <dgm:spPr/>
      <dgm:t>
        <a:bodyPr/>
        <a:lstStyle/>
        <a:p>
          <a:endParaRPr lang="en-US"/>
        </a:p>
      </dgm:t>
    </dgm:pt>
    <dgm:pt modelId="{2D4DF656-774E-4193-8A93-DD2C9395EAC0}">
      <dgm:prSet/>
      <dgm:spPr/>
      <dgm:t>
        <a:bodyPr/>
        <a:lstStyle/>
        <a:p>
          <a:r>
            <a:rPr lang="en-US"/>
            <a:t>U14			2005			Yngre ungdom</a:t>
          </a:r>
        </a:p>
      </dgm:t>
    </dgm:pt>
    <dgm:pt modelId="{6F660E1C-9E82-493C-9C20-D1DCE3031241}" type="parTrans" cxnId="{EFA46068-4896-4D37-95F5-FDD5C4620267}">
      <dgm:prSet/>
      <dgm:spPr/>
      <dgm:t>
        <a:bodyPr/>
        <a:lstStyle/>
        <a:p>
          <a:endParaRPr lang="en-US"/>
        </a:p>
      </dgm:t>
    </dgm:pt>
    <dgm:pt modelId="{FA90F686-A169-4CB9-8FD9-72DCCD11F976}" type="sibTrans" cxnId="{EFA46068-4896-4D37-95F5-FDD5C4620267}">
      <dgm:prSet/>
      <dgm:spPr/>
      <dgm:t>
        <a:bodyPr/>
        <a:lstStyle/>
        <a:p>
          <a:endParaRPr lang="en-US"/>
        </a:p>
      </dgm:t>
    </dgm:pt>
    <dgm:pt modelId="{50883CC1-FE6E-43AF-91E4-51A4A847499C}">
      <dgm:prSet/>
      <dgm:spPr/>
      <dgm:t>
        <a:bodyPr/>
        <a:lstStyle/>
        <a:p>
          <a:r>
            <a:rPr lang="en-US"/>
            <a:t>U13			2006			Yngre ungdom</a:t>
          </a:r>
        </a:p>
      </dgm:t>
    </dgm:pt>
    <dgm:pt modelId="{359EE2E5-FE99-4DEA-B2A0-3C62B0BD2D7C}" type="parTrans" cxnId="{CC6A6104-C3D1-42A7-ADDD-F56D8C533E59}">
      <dgm:prSet/>
      <dgm:spPr/>
      <dgm:t>
        <a:bodyPr/>
        <a:lstStyle/>
        <a:p>
          <a:endParaRPr lang="en-US"/>
        </a:p>
      </dgm:t>
    </dgm:pt>
    <dgm:pt modelId="{9CAD8F67-BE19-45CF-B2A4-82F85D547417}" type="sibTrans" cxnId="{CC6A6104-C3D1-42A7-ADDD-F56D8C533E59}">
      <dgm:prSet/>
      <dgm:spPr/>
      <dgm:t>
        <a:bodyPr/>
        <a:lstStyle/>
        <a:p>
          <a:endParaRPr lang="en-US"/>
        </a:p>
      </dgm:t>
    </dgm:pt>
    <dgm:pt modelId="{1D43C32F-7FF8-4AA7-9E8D-D529E4176906}">
      <dgm:prSet/>
      <dgm:spPr/>
      <dgm:t>
        <a:bodyPr/>
        <a:lstStyle/>
        <a:p>
          <a:r>
            <a:rPr lang="en-US"/>
            <a:t>U12			2007			Yngre ungdom</a:t>
          </a:r>
        </a:p>
      </dgm:t>
    </dgm:pt>
    <dgm:pt modelId="{0CF15CC8-4527-49E9-B74D-866572445BA6}" type="parTrans" cxnId="{BCF777F0-75E8-406A-A4EE-48680BEE9B06}">
      <dgm:prSet/>
      <dgm:spPr/>
      <dgm:t>
        <a:bodyPr/>
        <a:lstStyle/>
        <a:p>
          <a:endParaRPr lang="en-US"/>
        </a:p>
      </dgm:t>
    </dgm:pt>
    <dgm:pt modelId="{A041F5AC-38C9-4921-8453-BC87CBF6C970}" type="sibTrans" cxnId="{BCF777F0-75E8-406A-A4EE-48680BEE9B06}">
      <dgm:prSet/>
      <dgm:spPr/>
      <dgm:t>
        <a:bodyPr/>
        <a:lstStyle/>
        <a:p>
          <a:endParaRPr lang="en-US"/>
        </a:p>
      </dgm:t>
    </dgm:pt>
    <dgm:pt modelId="{3D2088D2-8CF2-4D03-AF8C-39CB699AC8CC}">
      <dgm:prSet/>
      <dgm:spPr/>
      <dgm:t>
        <a:bodyPr/>
        <a:lstStyle/>
        <a:p>
          <a:r>
            <a:rPr lang="en-US"/>
            <a:t>U11			2008			Barn</a:t>
          </a:r>
        </a:p>
      </dgm:t>
    </dgm:pt>
    <dgm:pt modelId="{59E4E330-29AA-46AA-B0C0-D92B6304EE48}" type="parTrans" cxnId="{A4CB9957-5741-4A96-8621-6CD00F4777AF}">
      <dgm:prSet/>
      <dgm:spPr/>
      <dgm:t>
        <a:bodyPr/>
        <a:lstStyle/>
        <a:p>
          <a:endParaRPr lang="en-US"/>
        </a:p>
      </dgm:t>
    </dgm:pt>
    <dgm:pt modelId="{F8C2FEFA-76AA-4428-B8EE-B931A69C6407}" type="sibTrans" cxnId="{A4CB9957-5741-4A96-8621-6CD00F4777AF}">
      <dgm:prSet/>
      <dgm:spPr/>
      <dgm:t>
        <a:bodyPr/>
        <a:lstStyle/>
        <a:p>
          <a:endParaRPr lang="en-US"/>
        </a:p>
      </dgm:t>
    </dgm:pt>
    <dgm:pt modelId="{C20BD7AC-58AD-45C1-8C71-64A203C4F921}">
      <dgm:prSet/>
      <dgm:spPr/>
      <dgm:t>
        <a:bodyPr/>
        <a:lstStyle/>
        <a:p>
          <a:r>
            <a:rPr lang="en-US"/>
            <a:t>U10			2009			Barn</a:t>
          </a:r>
        </a:p>
      </dgm:t>
    </dgm:pt>
    <dgm:pt modelId="{C55548CC-C67F-4119-9C75-292DEC9DC53E}" type="parTrans" cxnId="{07D0F807-65BA-4FF5-9591-C3062133619B}">
      <dgm:prSet/>
      <dgm:spPr/>
      <dgm:t>
        <a:bodyPr/>
        <a:lstStyle/>
        <a:p>
          <a:endParaRPr lang="en-US"/>
        </a:p>
      </dgm:t>
    </dgm:pt>
    <dgm:pt modelId="{3F381968-59DA-4065-AE11-6ADA69FB4E0C}" type="sibTrans" cxnId="{07D0F807-65BA-4FF5-9591-C3062133619B}">
      <dgm:prSet/>
      <dgm:spPr/>
      <dgm:t>
        <a:bodyPr/>
        <a:lstStyle/>
        <a:p>
          <a:endParaRPr lang="en-US"/>
        </a:p>
      </dgm:t>
    </dgm:pt>
    <dgm:pt modelId="{0244B660-4F52-42D9-91D0-C87858D6C756}">
      <dgm:prSet/>
      <dgm:spPr/>
      <dgm:t>
        <a:bodyPr/>
        <a:lstStyle/>
        <a:p>
          <a:r>
            <a:rPr lang="en-US"/>
            <a:t>U9			2010			Barn</a:t>
          </a:r>
        </a:p>
      </dgm:t>
    </dgm:pt>
    <dgm:pt modelId="{280CCCCB-0BA1-4630-A3FA-3465FBA8713C}" type="parTrans" cxnId="{BAF1A910-3C56-426D-B2B4-058247940A47}">
      <dgm:prSet/>
      <dgm:spPr/>
      <dgm:t>
        <a:bodyPr/>
        <a:lstStyle/>
        <a:p>
          <a:endParaRPr lang="en-US"/>
        </a:p>
      </dgm:t>
    </dgm:pt>
    <dgm:pt modelId="{DDF92B22-ECDE-476D-9466-D435DB007A08}" type="sibTrans" cxnId="{BAF1A910-3C56-426D-B2B4-058247940A47}">
      <dgm:prSet/>
      <dgm:spPr/>
      <dgm:t>
        <a:bodyPr/>
        <a:lstStyle/>
        <a:p>
          <a:endParaRPr lang="en-US"/>
        </a:p>
      </dgm:t>
    </dgm:pt>
    <dgm:pt modelId="{B9624C35-3A6D-49E8-9C34-C41D5EB0AFEB}">
      <dgm:prSet/>
      <dgm:spPr/>
      <dgm:t>
        <a:bodyPr/>
        <a:lstStyle/>
        <a:p>
          <a:r>
            <a:rPr lang="en-US"/>
            <a:t>U8			2011			Barn</a:t>
          </a:r>
        </a:p>
      </dgm:t>
    </dgm:pt>
    <dgm:pt modelId="{1161E120-E07B-4B32-814A-71633C48D6D7}" type="parTrans" cxnId="{3049CE63-7936-4AE1-B4FB-E4B0C85A60AE}">
      <dgm:prSet/>
      <dgm:spPr/>
      <dgm:t>
        <a:bodyPr/>
        <a:lstStyle/>
        <a:p>
          <a:endParaRPr lang="en-US"/>
        </a:p>
      </dgm:t>
    </dgm:pt>
    <dgm:pt modelId="{E3754FFE-FEA3-424C-B76A-CC7180CD71C8}" type="sibTrans" cxnId="{3049CE63-7936-4AE1-B4FB-E4B0C85A60AE}">
      <dgm:prSet/>
      <dgm:spPr/>
      <dgm:t>
        <a:bodyPr/>
        <a:lstStyle/>
        <a:p>
          <a:endParaRPr lang="en-US"/>
        </a:p>
      </dgm:t>
    </dgm:pt>
    <dgm:pt modelId="{99CD0523-4A95-4D21-8C35-21762B37F0AA}">
      <dgm:prSet/>
      <dgm:spPr/>
      <dgm:t>
        <a:bodyPr/>
        <a:lstStyle/>
        <a:p>
          <a:r>
            <a:rPr lang="en-US"/>
            <a:t>U7			2012			Barn</a:t>
          </a:r>
        </a:p>
      </dgm:t>
    </dgm:pt>
    <dgm:pt modelId="{CA2E227A-E566-40B4-82BE-E5A53595F8D2}" type="parTrans" cxnId="{5BF6C7E4-9EFC-481E-BE8F-63BF054CA07A}">
      <dgm:prSet/>
      <dgm:spPr/>
      <dgm:t>
        <a:bodyPr/>
        <a:lstStyle/>
        <a:p>
          <a:endParaRPr lang="en-US"/>
        </a:p>
      </dgm:t>
    </dgm:pt>
    <dgm:pt modelId="{6EF6DCCA-0A0A-4121-B233-3746187EE2CF}" type="sibTrans" cxnId="{5BF6C7E4-9EFC-481E-BE8F-63BF054CA07A}">
      <dgm:prSet/>
      <dgm:spPr/>
      <dgm:t>
        <a:bodyPr/>
        <a:lstStyle/>
        <a:p>
          <a:endParaRPr lang="en-US"/>
        </a:p>
      </dgm:t>
    </dgm:pt>
    <dgm:pt modelId="{AAA13F31-29D9-42EE-8663-0DE84F558201}" type="pres">
      <dgm:prSet presAssocID="{35FCD249-6097-4A88-A954-83F64161D075}" presName="vert0" presStyleCnt="0">
        <dgm:presLayoutVars>
          <dgm:dir/>
          <dgm:animOne val="branch"/>
          <dgm:animLvl val="lvl"/>
        </dgm:presLayoutVars>
      </dgm:prSet>
      <dgm:spPr/>
    </dgm:pt>
    <dgm:pt modelId="{CB5591C2-0DA4-4AEF-8B44-BCF4B060D481}" type="pres">
      <dgm:prSet presAssocID="{C53F1966-1B7F-4103-9582-D17D1BCA1766}" presName="thickLine" presStyleLbl="alignNode1" presStyleIdx="0" presStyleCnt="14"/>
      <dgm:spPr/>
    </dgm:pt>
    <dgm:pt modelId="{8292A757-4A03-4547-A19E-7FB206A9A38C}" type="pres">
      <dgm:prSet presAssocID="{C53F1966-1B7F-4103-9582-D17D1BCA1766}" presName="horz1" presStyleCnt="0"/>
      <dgm:spPr/>
    </dgm:pt>
    <dgm:pt modelId="{42287C1E-F1F6-402B-BFF2-58EB97394557}" type="pres">
      <dgm:prSet presAssocID="{C53F1966-1B7F-4103-9582-D17D1BCA1766}" presName="tx1" presStyleLbl="revTx" presStyleIdx="0" presStyleCnt="14"/>
      <dgm:spPr/>
    </dgm:pt>
    <dgm:pt modelId="{4FA18BF0-22EE-48DD-A691-77EAC48E5E89}" type="pres">
      <dgm:prSet presAssocID="{C53F1966-1B7F-4103-9582-D17D1BCA1766}" presName="vert1" presStyleCnt="0"/>
      <dgm:spPr/>
    </dgm:pt>
    <dgm:pt modelId="{1974DD88-16A4-45D2-803C-776D28F0D7E3}" type="pres">
      <dgm:prSet presAssocID="{3B33020A-7BBC-48BB-AE68-51D06F6BD468}" presName="thickLine" presStyleLbl="alignNode1" presStyleIdx="1" presStyleCnt="14"/>
      <dgm:spPr/>
    </dgm:pt>
    <dgm:pt modelId="{EB0613ED-1946-4461-AC82-100A035F2B0C}" type="pres">
      <dgm:prSet presAssocID="{3B33020A-7BBC-48BB-AE68-51D06F6BD468}" presName="horz1" presStyleCnt="0"/>
      <dgm:spPr/>
    </dgm:pt>
    <dgm:pt modelId="{5F17C846-C1D7-4231-AAA3-5C9C4506C64F}" type="pres">
      <dgm:prSet presAssocID="{3B33020A-7BBC-48BB-AE68-51D06F6BD468}" presName="tx1" presStyleLbl="revTx" presStyleIdx="1" presStyleCnt="14"/>
      <dgm:spPr/>
    </dgm:pt>
    <dgm:pt modelId="{27E4E8F1-7785-4A61-B7F2-3B452395648A}" type="pres">
      <dgm:prSet presAssocID="{3B33020A-7BBC-48BB-AE68-51D06F6BD468}" presName="vert1" presStyleCnt="0"/>
      <dgm:spPr/>
    </dgm:pt>
    <dgm:pt modelId="{5A30C2B2-43E6-4983-9D1A-AB8C77F68D0D}" type="pres">
      <dgm:prSet presAssocID="{628AF996-7A7F-426A-95A1-F2B1120EFDA2}" presName="thickLine" presStyleLbl="alignNode1" presStyleIdx="2" presStyleCnt="14"/>
      <dgm:spPr/>
    </dgm:pt>
    <dgm:pt modelId="{7C510A01-D622-4BE1-91D8-71419C6E812D}" type="pres">
      <dgm:prSet presAssocID="{628AF996-7A7F-426A-95A1-F2B1120EFDA2}" presName="horz1" presStyleCnt="0"/>
      <dgm:spPr/>
    </dgm:pt>
    <dgm:pt modelId="{712A5D7B-0B29-4EA1-9CE8-628571D2E819}" type="pres">
      <dgm:prSet presAssocID="{628AF996-7A7F-426A-95A1-F2B1120EFDA2}" presName="tx1" presStyleLbl="revTx" presStyleIdx="2" presStyleCnt="14"/>
      <dgm:spPr/>
    </dgm:pt>
    <dgm:pt modelId="{4D6E391A-F482-48C9-9BA2-F4E5357969A7}" type="pres">
      <dgm:prSet presAssocID="{628AF996-7A7F-426A-95A1-F2B1120EFDA2}" presName="vert1" presStyleCnt="0"/>
      <dgm:spPr/>
    </dgm:pt>
    <dgm:pt modelId="{AA24EF2E-A607-4D8F-A2DC-1D8F9437FF59}" type="pres">
      <dgm:prSet presAssocID="{5F9DDDA7-A79E-4F5F-8110-7B7D6A9970DE}" presName="thickLine" presStyleLbl="alignNode1" presStyleIdx="3" presStyleCnt="14"/>
      <dgm:spPr/>
    </dgm:pt>
    <dgm:pt modelId="{DCA43ED6-E483-478E-B769-2DED2880CCA6}" type="pres">
      <dgm:prSet presAssocID="{5F9DDDA7-A79E-4F5F-8110-7B7D6A9970DE}" presName="horz1" presStyleCnt="0"/>
      <dgm:spPr/>
    </dgm:pt>
    <dgm:pt modelId="{775DB245-7093-4237-BD47-74CA60AA6921}" type="pres">
      <dgm:prSet presAssocID="{5F9DDDA7-A79E-4F5F-8110-7B7D6A9970DE}" presName="tx1" presStyleLbl="revTx" presStyleIdx="3" presStyleCnt="14"/>
      <dgm:spPr/>
    </dgm:pt>
    <dgm:pt modelId="{77BD50E2-ABA2-40E7-AFE2-C615605616D7}" type="pres">
      <dgm:prSet presAssocID="{5F9DDDA7-A79E-4F5F-8110-7B7D6A9970DE}" presName="vert1" presStyleCnt="0"/>
      <dgm:spPr/>
    </dgm:pt>
    <dgm:pt modelId="{7AAB9F17-60FE-4E77-8A47-3E2563DFD6D7}" type="pres">
      <dgm:prSet presAssocID="{03E9D206-2CD4-47FB-82AF-792301D38173}" presName="thickLine" presStyleLbl="alignNode1" presStyleIdx="4" presStyleCnt="14"/>
      <dgm:spPr/>
    </dgm:pt>
    <dgm:pt modelId="{99B89BB9-D041-4811-B02E-C429BEFA2B2E}" type="pres">
      <dgm:prSet presAssocID="{03E9D206-2CD4-47FB-82AF-792301D38173}" presName="horz1" presStyleCnt="0"/>
      <dgm:spPr/>
    </dgm:pt>
    <dgm:pt modelId="{5D7999A4-19E6-4302-8D80-97333D17D1E9}" type="pres">
      <dgm:prSet presAssocID="{03E9D206-2CD4-47FB-82AF-792301D38173}" presName="tx1" presStyleLbl="revTx" presStyleIdx="4" presStyleCnt="14"/>
      <dgm:spPr/>
    </dgm:pt>
    <dgm:pt modelId="{5E7EA9E4-70D0-4B2B-AD2D-D784C91B7B39}" type="pres">
      <dgm:prSet presAssocID="{03E9D206-2CD4-47FB-82AF-792301D38173}" presName="vert1" presStyleCnt="0"/>
      <dgm:spPr/>
    </dgm:pt>
    <dgm:pt modelId="{87C1B824-50C4-4A6B-A19D-2539EF3A4034}" type="pres">
      <dgm:prSet presAssocID="{8170B46E-866C-4773-87CE-006EFD3CEEE5}" presName="thickLine" presStyleLbl="alignNode1" presStyleIdx="5" presStyleCnt="14"/>
      <dgm:spPr/>
    </dgm:pt>
    <dgm:pt modelId="{B3D917C3-B829-4581-A029-1E5016BE1C6E}" type="pres">
      <dgm:prSet presAssocID="{8170B46E-866C-4773-87CE-006EFD3CEEE5}" presName="horz1" presStyleCnt="0"/>
      <dgm:spPr/>
    </dgm:pt>
    <dgm:pt modelId="{61603DC4-6318-43D4-8B33-DF7AC428BE4E}" type="pres">
      <dgm:prSet presAssocID="{8170B46E-866C-4773-87CE-006EFD3CEEE5}" presName="tx1" presStyleLbl="revTx" presStyleIdx="5" presStyleCnt="14"/>
      <dgm:spPr/>
    </dgm:pt>
    <dgm:pt modelId="{F7DBDDE4-CB69-4A7C-84DC-B43B9921BA5F}" type="pres">
      <dgm:prSet presAssocID="{8170B46E-866C-4773-87CE-006EFD3CEEE5}" presName="vert1" presStyleCnt="0"/>
      <dgm:spPr/>
    </dgm:pt>
    <dgm:pt modelId="{CACAB85B-52AF-4F1A-B207-54ADC90D0310}" type="pres">
      <dgm:prSet presAssocID="{2D4DF656-774E-4193-8A93-DD2C9395EAC0}" presName="thickLine" presStyleLbl="alignNode1" presStyleIdx="6" presStyleCnt="14"/>
      <dgm:spPr/>
    </dgm:pt>
    <dgm:pt modelId="{875CCAC8-724E-4962-95E5-A3AD977DD3E2}" type="pres">
      <dgm:prSet presAssocID="{2D4DF656-774E-4193-8A93-DD2C9395EAC0}" presName="horz1" presStyleCnt="0"/>
      <dgm:spPr/>
    </dgm:pt>
    <dgm:pt modelId="{38A8D15A-EDDE-4EEF-AE52-22ADC1659FEE}" type="pres">
      <dgm:prSet presAssocID="{2D4DF656-774E-4193-8A93-DD2C9395EAC0}" presName="tx1" presStyleLbl="revTx" presStyleIdx="6" presStyleCnt="14"/>
      <dgm:spPr/>
    </dgm:pt>
    <dgm:pt modelId="{6BBE6192-DDBB-4C73-8FD3-ADA4212309C9}" type="pres">
      <dgm:prSet presAssocID="{2D4DF656-774E-4193-8A93-DD2C9395EAC0}" presName="vert1" presStyleCnt="0"/>
      <dgm:spPr/>
    </dgm:pt>
    <dgm:pt modelId="{61FE6BB0-AFFF-43C8-974D-078D17F76685}" type="pres">
      <dgm:prSet presAssocID="{50883CC1-FE6E-43AF-91E4-51A4A847499C}" presName="thickLine" presStyleLbl="alignNode1" presStyleIdx="7" presStyleCnt="14"/>
      <dgm:spPr/>
    </dgm:pt>
    <dgm:pt modelId="{D2F0172C-25CA-40B9-BBA1-47E455EF05AA}" type="pres">
      <dgm:prSet presAssocID="{50883CC1-FE6E-43AF-91E4-51A4A847499C}" presName="horz1" presStyleCnt="0"/>
      <dgm:spPr/>
    </dgm:pt>
    <dgm:pt modelId="{B6BC121C-BAE6-43F4-BD64-9371FEBD6507}" type="pres">
      <dgm:prSet presAssocID="{50883CC1-FE6E-43AF-91E4-51A4A847499C}" presName="tx1" presStyleLbl="revTx" presStyleIdx="7" presStyleCnt="14"/>
      <dgm:spPr/>
    </dgm:pt>
    <dgm:pt modelId="{426636B5-89A4-4FDA-A856-F0476A6D0B55}" type="pres">
      <dgm:prSet presAssocID="{50883CC1-FE6E-43AF-91E4-51A4A847499C}" presName="vert1" presStyleCnt="0"/>
      <dgm:spPr/>
    </dgm:pt>
    <dgm:pt modelId="{DB8BF7FB-9B4D-4241-BAD5-24C56FA67BA5}" type="pres">
      <dgm:prSet presAssocID="{1D43C32F-7FF8-4AA7-9E8D-D529E4176906}" presName="thickLine" presStyleLbl="alignNode1" presStyleIdx="8" presStyleCnt="14"/>
      <dgm:spPr/>
    </dgm:pt>
    <dgm:pt modelId="{57C6DA0F-D8F8-4914-B4BF-ABF229F84E23}" type="pres">
      <dgm:prSet presAssocID="{1D43C32F-7FF8-4AA7-9E8D-D529E4176906}" presName="horz1" presStyleCnt="0"/>
      <dgm:spPr/>
    </dgm:pt>
    <dgm:pt modelId="{D04A92B8-D3AA-410B-A9BB-3B01B9C02DE5}" type="pres">
      <dgm:prSet presAssocID="{1D43C32F-7FF8-4AA7-9E8D-D529E4176906}" presName="tx1" presStyleLbl="revTx" presStyleIdx="8" presStyleCnt="14"/>
      <dgm:spPr/>
    </dgm:pt>
    <dgm:pt modelId="{76935812-9A77-4D2D-A61E-759A1E8B93DC}" type="pres">
      <dgm:prSet presAssocID="{1D43C32F-7FF8-4AA7-9E8D-D529E4176906}" presName="vert1" presStyleCnt="0"/>
      <dgm:spPr/>
    </dgm:pt>
    <dgm:pt modelId="{85E17717-5E66-49A3-A783-095961A5BBC7}" type="pres">
      <dgm:prSet presAssocID="{3D2088D2-8CF2-4D03-AF8C-39CB699AC8CC}" presName="thickLine" presStyleLbl="alignNode1" presStyleIdx="9" presStyleCnt="14"/>
      <dgm:spPr/>
    </dgm:pt>
    <dgm:pt modelId="{315781ED-D1A8-45F7-8071-8603CFE01A19}" type="pres">
      <dgm:prSet presAssocID="{3D2088D2-8CF2-4D03-AF8C-39CB699AC8CC}" presName="horz1" presStyleCnt="0"/>
      <dgm:spPr/>
    </dgm:pt>
    <dgm:pt modelId="{EA5E969C-BDAE-4962-A037-01472CB30411}" type="pres">
      <dgm:prSet presAssocID="{3D2088D2-8CF2-4D03-AF8C-39CB699AC8CC}" presName="tx1" presStyleLbl="revTx" presStyleIdx="9" presStyleCnt="14"/>
      <dgm:spPr/>
    </dgm:pt>
    <dgm:pt modelId="{809C96FD-D2A6-4A1F-8AB3-B52E21AFD445}" type="pres">
      <dgm:prSet presAssocID="{3D2088D2-8CF2-4D03-AF8C-39CB699AC8CC}" presName="vert1" presStyleCnt="0"/>
      <dgm:spPr/>
    </dgm:pt>
    <dgm:pt modelId="{0F40A5E2-07D0-4C3C-880B-884361378424}" type="pres">
      <dgm:prSet presAssocID="{C20BD7AC-58AD-45C1-8C71-64A203C4F921}" presName="thickLine" presStyleLbl="alignNode1" presStyleIdx="10" presStyleCnt="14"/>
      <dgm:spPr/>
    </dgm:pt>
    <dgm:pt modelId="{8E895C02-A8AD-497D-A50E-4D8A8C540110}" type="pres">
      <dgm:prSet presAssocID="{C20BD7AC-58AD-45C1-8C71-64A203C4F921}" presName="horz1" presStyleCnt="0"/>
      <dgm:spPr/>
    </dgm:pt>
    <dgm:pt modelId="{57B9D77E-9C19-4824-8A00-FCF7E59A05C7}" type="pres">
      <dgm:prSet presAssocID="{C20BD7AC-58AD-45C1-8C71-64A203C4F921}" presName="tx1" presStyleLbl="revTx" presStyleIdx="10" presStyleCnt="14"/>
      <dgm:spPr/>
    </dgm:pt>
    <dgm:pt modelId="{92601F5A-D2A3-4C31-8EAD-F65D38C2EC16}" type="pres">
      <dgm:prSet presAssocID="{C20BD7AC-58AD-45C1-8C71-64A203C4F921}" presName="vert1" presStyleCnt="0"/>
      <dgm:spPr/>
    </dgm:pt>
    <dgm:pt modelId="{23359E41-74AE-47FC-8730-73ADD30562CF}" type="pres">
      <dgm:prSet presAssocID="{0244B660-4F52-42D9-91D0-C87858D6C756}" presName="thickLine" presStyleLbl="alignNode1" presStyleIdx="11" presStyleCnt="14"/>
      <dgm:spPr/>
    </dgm:pt>
    <dgm:pt modelId="{7192ECBB-FDED-4C9E-9FDC-1ED0B461D689}" type="pres">
      <dgm:prSet presAssocID="{0244B660-4F52-42D9-91D0-C87858D6C756}" presName="horz1" presStyleCnt="0"/>
      <dgm:spPr/>
    </dgm:pt>
    <dgm:pt modelId="{E46D7D97-B93F-45C7-9493-12F52D6B4D47}" type="pres">
      <dgm:prSet presAssocID="{0244B660-4F52-42D9-91D0-C87858D6C756}" presName="tx1" presStyleLbl="revTx" presStyleIdx="11" presStyleCnt="14"/>
      <dgm:spPr/>
    </dgm:pt>
    <dgm:pt modelId="{C9FE134A-0677-458B-951D-FC3DC1268091}" type="pres">
      <dgm:prSet presAssocID="{0244B660-4F52-42D9-91D0-C87858D6C756}" presName="vert1" presStyleCnt="0"/>
      <dgm:spPr/>
    </dgm:pt>
    <dgm:pt modelId="{8FAC8BC1-CD32-4F07-AC98-FA801D5818C6}" type="pres">
      <dgm:prSet presAssocID="{B9624C35-3A6D-49E8-9C34-C41D5EB0AFEB}" presName="thickLine" presStyleLbl="alignNode1" presStyleIdx="12" presStyleCnt="14"/>
      <dgm:spPr/>
    </dgm:pt>
    <dgm:pt modelId="{8CEE9A6A-4DAD-4702-B87B-E844828CDA84}" type="pres">
      <dgm:prSet presAssocID="{B9624C35-3A6D-49E8-9C34-C41D5EB0AFEB}" presName="horz1" presStyleCnt="0"/>
      <dgm:spPr/>
    </dgm:pt>
    <dgm:pt modelId="{0966487B-62CD-4A62-80AE-F433C96A206A}" type="pres">
      <dgm:prSet presAssocID="{B9624C35-3A6D-49E8-9C34-C41D5EB0AFEB}" presName="tx1" presStyleLbl="revTx" presStyleIdx="12" presStyleCnt="14"/>
      <dgm:spPr/>
    </dgm:pt>
    <dgm:pt modelId="{41191197-8E51-4175-B04D-005723E999DF}" type="pres">
      <dgm:prSet presAssocID="{B9624C35-3A6D-49E8-9C34-C41D5EB0AFEB}" presName="vert1" presStyleCnt="0"/>
      <dgm:spPr/>
    </dgm:pt>
    <dgm:pt modelId="{6A8C54A3-67B4-4A90-9E8F-9CBBA68FE8C6}" type="pres">
      <dgm:prSet presAssocID="{99CD0523-4A95-4D21-8C35-21762B37F0AA}" presName="thickLine" presStyleLbl="alignNode1" presStyleIdx="13" presStyleCnt="14"/>
      <dgm:spPr/>
    </dgm:pt>
    <dgm:pt modelId="{FA811AA4-C969-4655-8173-61B8B0B1FE85}" type="pres">
      <dgm:prSet presAssocID="{99CD0523-4A95-4D21-8C35-21762B37F0AA}" presName="horz1" presStyleCnt="0"/>
      <dgm:spPr/>
    </dgm:pt>
    <dgm:pt modelId="{1DF7376C-31D3-42D2-8B0D-53EBF7B15364}" type="pres">
      <dgm:prSet presAssocID="{99CD0523-4A95-4D21-8C35-21762B37F0AA}" presName="tx1" presStyleLbl="revTx" presStyleIdx="13" presStyleCnt="14"/>
      <dgm:spPr/>
    </dgm:pt>
    <dgm:pt modelId="{CD65E853-6036-4BEA-B1A6-0FFACB1009A8}" type="pres">
      <dgm:prSet presAssocID="{99CD0523-4A95-4D21-8C35-21762B37F0AA}" presName="vert1" presStyleCnt="0"/>
      <dgm:spPr/>
    </dgm:pt>
  </dgm:ptLst>
  <dgm:cxnLst>
    <dgm:cxn modelId="{5C237C02-9C05-4662-B1DC-0CD14DE202A6}" type="presOf" srcId="{3D2088D2-8CF2-4D03-AF8C-39CB699AC8CC}" destId="{EA5E969C-BDAE-4962-A037-01472CB30411}" srcOrd="0" destOrd="0" presId="urn:microsoft.com/office/officeart/2008/layout/LinedList"/>
    <dgm:cxn modelId="{CC6A6104-C3D1-42A7-ADDD-F56D8C533E59}" srcId="{35FCD249-6097-4A88-A954-83F64161D075}" destId="{50883CC1-FE6E-43AF-91E4-51A4A847499C}" srcOrd="7" destOrd="0" parTransId="{359EE2E5-FE99-4DEA-B2A0-3C62B0BD2D7C}" sibTransId="{9CAD8F67-BE19-45CF-B2A4-82F85D547417}"/>
    <dgm:cxn modelId="{35F25706-5419-4341-9BFB-6ACA7D7329FE}" type="presOf" srcId="{628AF996-7A7F-426A-95A1-F2B1120EFDA2}" destId="{712A5D7B-0B29-4EA1-9CE8-628571D2E819}" srcOrd="0" destOrd="0" presId="urn:microsoft.com/office/officeart/2008/layout/LinedList"/>
    <dgm:cxn modelId="{07D0F807-65BA-4FF5-9591-C3062133619B}" srcId="{35FCD249-6097-4A88-A954-83F64161D075}" destId="{C20BD7AC-58AD-45C1-8C71-64A203C4F921}" srcOrd="10" destOrd="0" parTransId="{C55548CC-C67F-4119-9C75-292DEC9DC53E}" sibTransId="{3F381968-59DA-4065-AE11-6ADA69FB4E0C}"/>
    <dgm:cxn modelId="{CA0EC00B-8FA7-4A7B-A5FB-EB180D794821}" type="presOf" srcId="{03E9D206-2CD4-47FB-82AF-792301D38173}" destId="{5D7999A4-19E6-4302-8D80-97333D17D1E9}" srcOrd="0" destOrd="0" presId="urn:microsoft.com/office/officeart/2008/layout/LinedList"/>
    <dgm:cxn modelId="{3B4AE10E-C393-4EBD-9770-FFE419C6FE13}" srcId="{35FCD249-6097-4A88-A954-83F64161D075}" destId="{628AF996-7A7F-426A-95A1-F2B1120EFDA2}" srcOrd="2" destOrd="0" parTransId="{FC2385A2-255B-4341-A385-E04729DF2393}" sibTransId="{C4B415D7-A24A-49A2-9140-32EEB8C569E5}"/>
    <dgm:cxn modelId="{BAF1A910-3C56-426D-B2B4-058247940A47}" srcId="{35FCD249-6097-4A88-A954-83F64161D075}" destId="{0244B660-4F52-42D9-91D0-C87858D6C756}" srcOrd="11" destOrd="0" parTransId="{280CCCCB-0BA1-4630-A3FA-3465FBA8713C}" sibTransId="{DDF92B22-ECDE-476D-9466-D435DB007A08}"/>
    <dgm:cxn modelId="{5E59AB20-D95C-4C64-BCAD-C9FBF012DEBD}" type="presOf" srcId="{2D4DF656-774E-4193-8A93-DD2C9395EAC0}" destId="{38A8D15A-EDDE-4EEF-AE52-22ADC1659FEE}" srcOrd="0" destOrd="0" presId="urn:microsoft.com/office/officeart/2008/layout/LinedList"/>
    <dgm:cxn modelId="{FCBFE933-C868-41B2-BD48-97814DF4AFCA}" type="presOf" srcId="{5F9DDDA7-A79E-4F5F-8110-7B7D6A9970DE}" destId="{775DB245-7093-4237-BD47-74CA60AA6921}" srcOrd="0" destOrd="0" presId="urn:microsoft.com/office/officeart/2008/layout/LinedList"/>
    <dgm:cxn modelId="{F8D8DC3C-09A2-4C49-8AE8-F1AFBA5331FA}" srcId="{35FCD249-6097-4A88-A954-83F64161D075}" destId="{8170B46E-866C-4773-87CE-006EFD3CEEE5}" srcOrd="5" destOrd="0" parTransId="{8DAEDB03-B600-4E6E-8026-352FEDD65171}" sibTransId="{05B81CE5-205C-4917-AF79-C818CBFDB621}"/>
    <dgm:cxn modelId="{60E5B25B-C47C-4B35-A432-BEA0C1006A14}" type="presOf" srcId="{8170B46E-866C-4773-87CE-006EFD3CEEE5}" destId="{61603DC4-6318-43D4-8B33-DF7AC428BE4E}" srcOrd="0" destOrd="0" presId="urn:microsoft.com/office/officeart/2008/layout/LinedList"/>
    <dgm:cxn modelId="{8C4C9343-ECF3-4103-BD50-09849ACAEE46}" type="presOf" srcId="{99CD0523-4A95-4D21-8C35-21762B37F0AA}" destId="{1DF7376C-31D3-42D2-8B0D-53EBF7B15364}" srcOrd="0" destOrd="0" presId="urn:microsoft.com/office/officeart/2008/layout/LinedList"/>
    <dgm:cxn modelId="{3049CE63-7936-4AE1-B4FB-E4B0C85A60AE}" srcId="{35FCD249-6097-4A88-A954-83F64161D075}" destId="{B9624C35-3A6D-49E8-9C34-C41D5EB0AFEB}" srcOrd="12" destOrd="0" parTransId="{1161E120-E07B-4B32-814A-71633C48D6D7}" sibTransId="{E3754FFE-FEA3-424C-B76A-CC7180CD71C8}"/>
    <dgm:cxn modelId="{EFA46068-4896-4D37-95F5-FDD5C4620267}" srcId="{35FCD249-6097-4A88-A954-83F64161D075}" destId="{2D4DF656-774E-4193-8A93-DD2C9395EAC0}" srcOrd="6" destOrd="0" parTransId="{6F660E1C-9E82-493C-9C20-D1DCE3031241}" sibTransId="{FA90F686-A169-4CB9-8FD9-72DCCD11F976}"/>
    <dgm:cxn modelId="{E9BC314E-46C2-41E6-A2DA-5E9A5A29DE8D}" type="presOf" srcId="{B9624C35-3A6D-49E8-9C34-C41D5EB0AFEB}" destId="{0966487B-62CD-4A62-80AE-F433C96A206A}" srcOrd="0" destOrd="0" presId="urn:microsoft.com/office/officeart/2008/layout/LinedList"/>
    <dgm:cxn modelId="{1FCD5870-B080-43A6-95E0-9B9CDBE4F801}" srcId="{35FCD249-6097-4A88-A954-83F64161D075}" destId="{5F9DDDA7-A79E-4F5F-8110-7B7D6A9970DE}" srcOrd="3" destOrd="0" parTransId="{6106C7C5-8EDD-4CFB-9EAF-7E25E5CBB486}" sibTransId="{68AF38FD-CD46-4126-8289-432AB9972946}"/>
    <dgm:cxn modelId="{A4CB9957-5741-4A96-8621-6CD00F4777AF}" srcId="{35FCD249-6097-4A88-A954-83F64161D075}" destId="{3D2088D2-8CF2-4D03-AF8C-39CB699AC8CC}" srcOrd="9" destOrd="0" parTransId="{59E4E330-29AA-46AA-B0C0-D92B6304EE48}" sibTransId="{F8C2FEFA-76AA-4428-B8EE-B931A69C6407}"/>
    <dgm:cxn modelId="{63309080-65CF-4CD3-AE79-ACCF8C345506}" srcId="{35FCD249-6097-4A88-A954-83F64161D075}" destId="{C53F1966-1B7F-4103-9582-D17D1BCA1766}" srcOrd="0" destOrd="0" parTransId="{23E96A43-B459-419F-BB11-B2DC87CB9342}" sibTransId="{1AC04980-1C30-4A11-B313-8154AFFCFBF1}"/>
    <dgm:cxn modelId="{3519C389-C486-4B36-B63D-CFD73CAEC28D}" type="presOf" srcId="{C20BD7AC-58AD-45C1-8C71-64A203C4F921}" destId="{57B9D77E-9C19-4824-8A00-FCF7E59A05C7}" srcOrd="0" destOrd="0" presId="urn:microsoft.com/office/officeart/2008/layout/LinedList"/>
    <dgm:cxn modelId="{8F71CE8A-07D6-4CFF-99DB-B54D385EC17F}" type="presOf" srcId="{3B33020A-7BBC-48BB-AE68-51D06F6BD468}" destId="{5F17C846-C1D7-4231-AAA3-5C9C4506C64F}" srcOrd="0" destOrd="0" presId="urn:microsoft.com/office/officeart/2008/layout/LinedList"/>
    <dgm:cxn modelId="{6DBD4A90-3755-4550-97E7-386DF39A55E1}" srcId="{35FCD249-6097-4A88-A954-83F64161D075}" destId="{03E9D206-2CD4-47FB-82AF-792301D38173}" srcOrd="4" destOrd="0" parTransId="{E893A892-6D15-4A07-9298-D8F2266D353A}" sibTransId="{6B4F14FE-F6AE-4ACB-ABA7-A7567908C30A}"/>
    <dgm:cxn modelId="{00800EAF-7C95-46FF-A763-11B4FED2E1A7}" srcId="{35FCD249-6097-4A88-A954-83F64161D075}" destId="{3B33020A-7BBC-48BB-AE68-51D06F6BD468}" srcOrd="1" destOrd="0" parTransId="{53CD672D-2BD6-4C2E-884B-3ECB3CA3CF85}" sibTransId="{42178709-D676-4AFB-90AE-653FD9E6F463}"/>
    <dgm:cxn modelId="{3368FDBE-831A-4D92-98C5-3F2402C16E99}" type="presOf" srcId="{1D43C32F-7FF8-4AA7-9E8D-D529E4176906}" destId="{D04A92B8-D3AA-410B-A9BB-3B01B9C02DE5}" srcOrd="0" destOrd="0" presId="urn:microsoft.com/office/officeart/2008/layout/LinedList"/>
    <dgm:cxn modelId="{1F3409CC-A423-42CD-B5ED-5A3099F13142}" type="presOf" srcId="{50883CC1-FE6E-43AF-91E4-51A4A847499C}" destId="{B6BC121C-BAE6-43F4-BD64-9371FEBD6507}" srcOrd="0" destOrd="0" presId="urn:microsoft.com/office/officeart/2008/layout/LinedList"/>
    <dgm:cxn modelId="{C31A84CF-ED42-4996-9DFF-55BB905A6565}" type="presOf" srcId="{C53F1966-1B7F-4103-9582-D17D1BCA1766}" destId="{42287C1E-F1F6-402B-BFF2-58EB97394557}" srcOrd="0" destOrd="0" presId="urn:microsoft.com/office/officeart/2008/layout/LinedList"/>
    <dgm:cxn modelId="{DD38B8D3-AC1A-4F56-893A-66146DEC067F}" type="presOf" srcId="{35FCD249-6097-4A88-A954-83F64161D075}" destId="{AAA13F31-29D9-42EE-8663-0DE84F558201}" srcOrd="0" destOrd="0" presId="urn:microsoft.com/office/officeart/2008/layout/LinedList"/>
    <dgm:cxn modelId="{8E4AD8D5-C11E-43C9-AEFD-47C02BB12283}" type="presOf" srcId="{0244B660-4F52-42D9-91D0-C87858D6C756}" destId="{E46D7D97-B93F-45C7-9493-12F52D6B4D47}" srcOrd="0" destOrd="0" presId="urn:microsoft.com/office/officeart/2008/layout/LinedList"/>
    <dgm:cxn modelId="{5BF6C7E4-9EFC-481E-BE8F-63BF054CA07A}" srcId="{35FCD249-6097-4A88-A954-83F64161D075}" destId="{99CD0523-4A95-4D21-8C35-21762B37F0AA}" srcOrd="13" destOrd="0" parTransId="{CA2E227A-E566-40B4-82BE-E5A53595F8D2}" sibTransId="{6EF6DCCA-0A0A-4121-B233-3746187EE2CF}"/>
    <dgm:cxn modelId="{BCF777F0-75E8-406A-A4EE-48680BEE9B06}" srcId="{35FCD249-6097-4A88-A954-83F64161D075}" destId="{1D43C32F-7FF8-4AA7-9E8D-D529E4176906}" srcOrd="8" destOrd="0" parTransId="{0CF15CC8-4527-49E9-B74D-866572445BA6}" sibTransId="{A041F5AC-38C9-4921-8453-BC87CBF6C970}"/>
    <dgm:cxn modelId="{5FB6735C-CA61-4423-9FED-1D305AB8A9F4}" type="presParOf" srcId="{AAA13F31-29D9-42EE-8663-0DE84F558201}" destId="{CB5591C2-0DA4-4AEF-8B44-BCF4B060D481}" srcOrd="0" destOrd="0" presId="urn:microsoft.com/office/officeart/2008/layout/LinedList"/>
    <dgm:cxn modelId="{2F2CAF1B-DCE2-4E81-9365-5D4D4A3403C6}" type="presParOf" srcId="{AAA13F31-29D9-42EE-8663-0DE84F558201}" destId="{8292A757-4A03-4547-A19E-7FB206A9A38C}" srcOrd="1" destOrd="0" presId="urn:microsoft.com/office/officeart/2008/layout/LinedList"/>
    <dgm:cxn modelId="{75878819-778E-413E-B253-AA6760C077A2}" type="presParOf" srcId="{8292A757-4A03-4547-A19E-7FB206A9A38C}" destId="{42287C1E-F1F6-402B-BFF2-58EB97394557}" srcOrd="0" destOrd="0" presId="urn:microsoft.com/office/officeart/2008/layout/LinedList"/>
    <dgm:cxn modelId="{48AC6CD1-F792-49FB-A6F6-0FFEDBB408DE}" type="presParOf" srcId="{8292A757-4A03-4547-A19E-7FB206A9A38C}" destId="{4FA18BF0-22EE-48DD-A691-77EAC48E5E89}" srcOrd="1" destOrd="0" presId="urn:microsoft.com/office/officeart/2008/layout/LinedList"/>
    <dgm:cxn modelId="{EE784DA3-82AC-4F79-A392-6CBFF4ACC785}" type="presParOf" srcId="{AAA13F31-29D9-42EE-8663-0DE84F558201}" destId="{1974DD88-16A4-45D2-803C-776D28F0D7E3}" srcOrd="2" destOrd="0" presId="urn:microsoft.com/office/officeart/2008/layout/LinedList"/>
    <dgm:cxn modelId="{D1D5E811-482A-48FE-B2DC-E10C4F7D5ADD}" type="presParOf" srcId="{AAA13F31-29D9-42EE-8663-0DE84F558201}" destId="{EB0613ED-1946-4461-AC82-100A035F2B0C}" srcOrd="3" destOrd="0" presId="urn:microsoft.com/office/officeart/2008/layout/LinedList"/>
    <dgm:cxn modelId="{62D24D8E-6BA3-4FC1-BA96-5337060EF2C5}" type="presParOf" srcId="{EB0613ED-1946-4461-AC82-100A035F2B0C}" destId="{5F17C846-C1D7-4231-AAA3-5C9C4506C64F}" srcOrd="0" destOrd="0" presId="urn:microsoft.com/office/officeart/2008/layout/LinedList"/>
    <dgm:cxn modelId="{61B07F7A-BBF8-4FAB-B532-2DF89C651AFB}" type="presParOf" srcId="{EB0613ED-1946-4461-AC82-100A035F2B0C}" destId="{27E4E8F1-7785-4A61-B7F2-3B452395648A}" srcOrd="1" destOrd="0" presId="urn:microsoft.com/office/officeart/2008/layout/LinedList"/>
    <dgm:cxn modelId="{13BB98C3-234C-4EA2-89A5-A8DEFBF39689}" type="presParOf" srcId="{AAA13F31-29D9-42EE-8663-0DE84F558201}" destId="{5A30C2B2-43E6-4983-9D1A-AB8C77F68D0D}" srcOrd="4" destOrd="0" presId="urn:microsoft.com/office/officeart/2008/layout/LinedList"/>
    <dgm:cxn modelId="{5FC6E7E1-3A17-4AAA-8551-F2FAB2982577}" type="presParOf" srcId="{AAA13F31-29D9-42EE-8663-0DE84F558201}" destId="{7C510A01-D622-4BE1-91D8-71419C6E812D}" srcOrd="5" destOrd="0" presId="urn:microsoft.com/office/officeart/2008/layout/LinedList"/>
    <dgm:cxn modelId="{08DAB569-7E6A-4373-9FF5-2E4714A2FBF0}" type="presParOf" srcId="{7C510A01-D622-4BE1-91D8-71419C6E812D}" destId="{712A5D7B-0B29-4EA1-9CE8-628571D2E819}" srcOrd="0" destOrd="0" presId="urn:microsoft.com/office/officeart/2008/layout/LinedList"/>
    <dgm:cxn modelId="{E3F4F1C1-5278-4B4D-800F-FFD0B5F43608}" type="presParOf" srcId="{7C510A01-D622-4BE1-91D8-71419C6E812D}" destId="{4D6E391A-F482-48C9-9BA2-F4E5357969A7}" srcOrd="1" destOrd="0" presId="urn:microsoft.com/office/officeart/2008/layout/LinedList"/>
    <dgm:cxn modelId="{97F6A561-E11F-4A42-8401-ADA7A22FC268}" type="presParOf" srcId="{AAA13F31-29D9-42EE-8663-0DE84F558201}" destId="{AA24EF2E-A607-4D8F-A2DC-1D8F9437FF59}" srcOrd="6" destOrd="0" presId="urn:microsoft.com/office/officeart/2008/layout/LinedList"/>
    <dgm:cxn modelId="{61F9D883-D32B-46A6-B868-095675302D35}" type="presParOf" srcId="{AAA13F31-29D9-42EE-8663-0DE84F558201}" destId="{DCA43ED6-E483-478E-B769-2DED2880CCA6}" srcOrd="7" destOrd="0" presId="urn:microsoft.com/office/officeart/2008/layout/LinedList"/>
    <dgm:cxn modelId="{02100D3D-CC2C-424B-82A5-3666327E5BEA}" type="presParOf" srcId="{DCA43ED6-E483-478E-B769-2DED2880CCA6}" destId="{775DB245-7093-4237-BD47-74CA60AA6921}" srcOrd="0" destOrd="0" presId="urn:microsoft.com/office/officeart/2008/layout/LinedList"/>
    <dgm:cxn modelId="{F5CC2DED-EC5E-4A0E-8928-BC9AED3F4950}" type="presParOf" srcId="{DCA43ED6-E483-478E-B769-2DED2880CCA6}" destId="{77BD50E2-ABA2-40E7-AFE2-C615605616D7}" srcOrd="1" destOrd="0" presId="urn:microsoft.com/office/officeart/2008/layout/LinedList"/>
    <dgm:cxn modelId="{97BCACAF-85A6-4279-ADD0-A7C515530684}" type="presParOf" srcId="{AAA13F31-29D9-42EE-8663-0DE84F558201}" destId="{7AAB9F17-60FE-4E77-8A47-3E2563DFD6D7}" srcOrd="8" destOrd="0" presId="urn:microsoft.com/office/officeart/2008/layout/LinedList"/>
    <dgm:cxn modelId="{31A2827F-654A-4671-A91F-0F811B4F4E30}" type="presParOf" srcId="{AAA13F31-29D9-42EE-8663-0DE84F558201}" destId="{99B89BB9-D041-4811-B02E-C429BEFA2B2E}" srcOrd="9" destOrd="0" presId="urn:microsoft.com/office/officeart/2008/layout/LinedList"/>
    <dgm:cxn modelId="{CABBE7C1-2C12-4EDA-B9FD-330E1B9408F9}" type="presParOf" srcId="{99B89BB9-D041-4811-B02E-C429BEFA2B2E}" destId="{5D7999A4-19E6-4302-8D80-97333D17D1E9}" srcOrd="0" destOrd="0" presId="urn:microsoft.com/office/officeart/2008/layout/LinedList"/>
    <dgm:cxn modelId="{7625C439-43F6-4CDA-9BFD-90E3D997F4BC}" type="presParOf" srcId="{99B89BB9-D041-4811-B02E-C429BEFA2B2E}" destId="{5E7EA9E4-70D0-4B2B-AD2D-D784C91B7B39}" srcOrd="1" destOrd="0" presId="urn:microsoft.com/office/officeart/2008/layout/LinedList"/>
    <dgm:cxn modelId="{ABF49D95-1E51-4113-BB55-8564308ADF26}" type="presParOf" srcId="{AAA13F31-29D9-42EE-8663-0DE84F558201}" destId="{87C1B824-50C4-4A6B-A19D-2539EF3A4034}" srcOrd="10" destOrd="0" presId="urn:microsoft.com/office/officeart/2008/layout/LinedList"/>
    <dgm:cxn modelId="{A809A9C1-B0C3-46AC-B11F-6021D8AAC9AC}" type="presParOf" srcId="{AAA13F31-29D9-42EE-8663-0DE84F558201}" destId="{B3D917C3-B829-4581-A029-1E5016BE1C6E}" srcOrd="11" destOrd="0" presId="urn:microsoft.com/office/officeart/2008/layout/LinedList"/>
    <dgm:cxn modelId="{83420231-BD67-4CA6-9917-5BBC3DF90574}" type="presParOf" srcId="{B3D917C3-B829-4581-A029-1E5016BE1C6E}" destId="{61603DC4-6318-43D4-8B33-DF7AC428BE4E}" srcOrd="0" destOrd="0" presId="urn:microsoft.com/office/officeart/2008/layout/LinedList"/>
    <dgm:cxn modelId="{4F18E222-4A62-43DE-939D-CE097AA2031A}" type="presParOf" srcId="{B3D917C3-B829-4581-A029-1E5016BE1C6E}" destId="{F7DBDDE4-CB69-4A7C-84DC-B43B9921BA5F}" srcOrd="1" destOrd="0" presId="urn:microsoft.com/office/officeart/2008/layout/LinedList"/>
    <dgm:cxn modelId="{92CE7DC6-24A4-4890-A607-4CCD4A617FC3}" type="presParOf" srcId="{AAA13F31-29D9-42EE-8663-0DE84F558201}" destId="{CACAB85B-52AF-4F1A-B207-54ADC90D0310}" srcOrd="12" destOrd="0" presId="urn:microsoft.com/office/officeart/2008/layout/LinedList"/>
    <dgm:cxn modelId="{BE3D8C14-8FD5-4D6E-B905-B01232B968CE}" type="presParOf" srcId="{AAA13F31-29D9-42EE-8663-0DE84F558201}" destId="{875CCAC8-724E-4962-95E5-A3AD977DD3E2}" srcOrd="13" destOrd="0" presId="urn:microsoft.com/office/officeart/2008/layout/LinedList"/>
    <dgm:cxn modelId="{779C789E-A40B-426D-BC95-C60B96DB1CD6}" type="presParOf" srcId="{875CCAC8-724E-4962-95E5-A3AD977DD3E2}" destId="{38A8D15A-EDDE-4EEF-AE52-22ADC1659FEE}" srcOrd="0" destOrd="0" presId="urn:microsoft.com/office/officeart/2008/layout/LinedList"/>
    <dgm:cxn modelId="{4BEFFEC7-4E65-448B-8C3D-BC0587FF40E4}" type="presParOf" srcId="{875CCAC8-724E-4962-95E5-A3AD977DD3E2}" destId="{6BBE6192-DDBB-4C73-8FD3-ADA4212309C9}" srcOrd="1" destOrd="0" presId="urn:microsoft.com/office/officeart/2008/layout/LinedList"/>
    <dgm:cxn modelId="{8D53150F-BFB9-4CE1-A5E8-3A5A23484F13}" type="presParOf" srcId="{AAA13F31-29D9-42EE-8663-0DE84F558201}" destId="{61FE6BB0-AFFF-43C8-974D-078D17F76685}" srcOrd="14" destOrd="0" presId="urn:microsoft.com/office/officeart/2008/layout/LinedList"/>
    <dgm:cxn modelId="{8B35EE12-DCFD-491D-8BDB-A4F155AB8143}" type="presParOf" srcId="{AAA13F31-29D9-42EE-8663-0DE84F558201}" destId="{D2F0172C-25CA-40B9-BBA1-47E455EF05AA}" srcOrd="15" destOrd="0" presId="urn:microsoft.com/office/officeart/2008/layout/LinedList"/>
    <dgm:cxn modelId="{FDDC6E98-F31B-49D7-881B-C37D80041A9D}" type="presParOf" srcId="{D2F0172C-25CA-40B9-BBA1-47E455EF05AA}" destId="{B6BC121C-BAE6-43F4-BD64-9371FEBD6507}" srcOrd="0" destOrd="0" presId="urn:microsoft.com/office/officeart/2008/layout/LinedList"/>
    <dgm:cxn modelId="{00AAF160-228F-4249-9B0E-F8C939501304}" type="presParOf" srcId="{D2F0172C-25CA-40B9-BBA1-47E455EF05AA}" destId="{426636B5-89A4-4FDA-A856-F0476A6D0B55}" srcOrd="1" destOrd="0" presId="urn:microsoft.com/office/officeart/2008/layout/LinedList"/>
    <dgm:cxn modelId="{842A4EEE-2E68-4063-A7A2-0FA58F9807E0}" type="presParOf" srcId="{AAA13F31-29D9-42EE-8663-0DE84F558201}" destId="{DB8BF7FB-9B4D-4241-BAD5-24C56FA67BA5}" srcOrd="16" destOrd="0" presId="urn:microsoft.com/office/officeart/2008/layout/LinedList"/>
    <dgm:cxn modelId="{F99A9397-544A-4A02-8D7B-F7A079800D25}" type="presParOf" srcId="{AAA13F31-29D9-42EE-8663-0DE84F558201}" destId="{57C6DA0F-D8F8-4914-B4BF-ABF229F84E23}" srcOrd="17" destOrd="0" presId="urn:microsoft.com/office/officeart/2008/layout/LinedList"/>
    <dgm:cxn modelId="{E1F78843-FED8-42A2-A6FA-E71122234C5E}" type="presParOf" srcId="{57C6DA0F-D8F8-4914-B4BF-ABF229F84E23}" destId="{D04A92B8-D3AA-410B-A9BB-3B01B9C02DE5}" srcOrd="0" destOrd="0" presId="urn:microsoft.com/office/officeart/2008/layout/LinedList"/>
    <dgm:cxn modelId="{0838964C-4F88-469B-9CAB-CCC4830FFA9C}" type="presParOf" srcId="{57C6DA0F-D8F8-4914-B4BF-ABF229F84E23}" destId="{76935812-9A77-4D2D-A61E-759A1E8B93DC}" srcOrd="1" destOrd="0" presId="urn:microsoft.com/office/officeart/2008/layout/LinedList"/>
    <dgm:cxn modelId="{1C4A0003-CCC5-4166-9535-385818AA3D5A}" type="presParOf" srcId="{AAA13F31-29D9-42EE-8663-0DE84F558201}" destId="{85E17717-5E66-49A3-A783-095961A5BBC7}" srcOrd="18" destOrd="0" presId="urn:microsoft.com/office/officeart/2008/layout/LinedList"/>
    <dgm:cxn modelId="{13E7584E-D18E-44BF-BBD9-08FD70154503}" type="presParOf" srcId="{AAA13F31-29D9-42EE-8663-0DE84F558201}" destId="{315781ED-D1A8-45F7-8071-8603CFE01A19}" srcOrd="19" destOrd="0" presId="urn:microsoft.com/office/officeart/2008/layout/LinedList"/>
    <dgm:cxn modelId="{5DE4A290-D751-4BC9-9494-D0B9C49FFE20}" type="presParOf" srcId="{315781ED-D1A8-45F7-8071-8603CFE01A19}" destId="{EA5E969C-BDAE-4962-A037-01472CB30411}" srcOrd="0" destOrd="0" presId="urn:microsoft.com/office/officeart/2008/layout/LinedList"/>
    <dgm:cxn modelId="{0FA236E4-74E4-4E07-8A97-92F10E00516B}" type="presParOf" srcId="{315781ED-D1A8-45F7-8071-8603CFE01A19}" destId="{809C96FD-D2A6-4A1F-8AB3-B52E21AFD445}" srcOrd="1" destOrd="0" presId="urn:microsoft.com/office/officeart/2008/layout/LinedList"/>
    <dgm:cxn modelId="{CBD8640E-3459-4605-BC92-700BA66CBF6B}" type="presParOf" srcId="{AAA13F31-29D9-42EE-8663-0DE84F558201}" destId="{0F40A5E2-07D0-4C3C-880B-884361378424}" srcOrd="20" destOrd="0" presId="urn:microsoft.com/office/officeart/2008/layout/LinedList"/>
    <dgm:cxn modelId="{669220BF-67F5-429B-9332-C63200732054}" type="presParOf" srcId="{AAA13F31-29D9-42EE-8663-0DE84F558201}" destId="{8E895C02-A8AD-497D-A50E-4D8A8C540110}" srcOrd="21" destOrd="0" presId="urn:microsoft.com/office/officeart/2008/layout/LinedList"/>
    <dgm:cxn modelId="{6711C925-9019-496D-810B-0F5C10266163}" type="presParOf" srcId="{8E895C02-A8AD-497D-A50E-4D8A8C540110}" destId="{57B9D77E-9C19-4824-8A00-FCF7E59A05C7}" srcOrd="0" destOrd="0" presId="urn:microsoft.com/office/officeart/2008/layout/LinedList"/>
    <dgm:cxn modelId="{C2E5C89F-F12C-4E1E-89AA-81E7F01616DE}" type="presParOf" srcId="{8E895C02-A8AD-497D-A50E-4D8A8C540110}" destId="{92601F5A-D2A3-4C31-8EAD-F65D38C2EC16}" srcOrd="1" destOrd="0" presId="urn:microsoft.com/office/officeart/2008/layout/LinedList"/>
    <dgm:cxn modelId="{1BCC86DF-4E61-460F-B8C9-9E88A139EFF7}" type="presParOf" srcId="{AAA13F31-29D9-42EE-8663-0DE84F558201}" destId="{23359E41-74AE-47FC-8730-73ADD30562CF}" srcOrd="22" destOrd="0" presId="urn:microsoft.com/office/officeart/2008/layout/LinedList"/>
    <dgm:cxn modelId="{F56FA601-1984-44ED-AD79-BCEF35FA563A}" type="presParOf" srcId="{AAA13F31-29D9-42EE-8663-0DE84F558201}" destId="{7192ECBB-FDED-4C9E-9FDC-1ED0B461D689}" srcOrd="23" destOrd="0" presId="urn:microsoft.com/office/officeart/2008/layout/LinedList"/>
    <dgm:cxn modelId="{FB90A7B4-8E50-4638-BF12-46FF57FC7C33}" type="presParOf" srcId="{7192ECBB-FDED-4C9E-9FDC-1ED0B461D689}" destId="{E46D7D97-B93F-45C7-9493-12F52D6B4D47}" srcOrd="0" destOrd="0" presId="urn:microsoft.com/office/officeart/2008/layout/LinedList"/>
    <dgm:cxn modelId="{AA44F9D2-3C7E-4F3C-B035-15380D216BA1}" type="presParOf" srcId="{7192ECBB-FDED-4C9E-9FDC-1ED0B461D689}" destId="{C9FE134A-0677-458B-951D-FC3DC1268091}" srcOrd="1" destOrd="0" presId="urn:microsoft.com/office/officeart/2008/layout/LinedList"/>
    <dgm:cxn modelId="{BA3DDAF6-9AB6-4FC8-8A5F-BCF352813B64}" type="presParOf" srcId="{AAA13F31-29D9-42EE-8663-0DE84F558201}" destId="{8FAC8BC1-CD32-4F07-AC98-FA801D5818C6}" srcOrd="24" destOrd="0" presId="urn:microsoft.com/office/officeart/2008/layout/LinedList"/>
    <dgm:cxn modelId="{0B89A53D-389B-4A7C-A954-635C2915EEE5}" type="presParOf" srcId="{AAA13F31-29D9-42EE-8663-0DE84F558201}" destId="{8CEE9A6A-4DAD-4702-B87B-E844828CDA84}" srcOrd="25" destOrd="0" presId="urn:microsoft.com/office/officeart/2008/layout/LinedList"/>
    <dgm:cxn modelId="{4504F48F-2B55-41DE-9A44-04CF6B569302}" type="presParOf" srcId="{8CEE9A6A-4DAD-4702-B87B-E844828CDA84}" destId="{0966487B-62CD-4A62-80AE-F433C96A206A}" srcOrd="0" destOrd="0" presId="urn:microsoft.com/office/officeart/2008/layout/LinedList"/>
    <dgm:cxn modelId="{E9BB5762-F114-4500-9157-04358B4C128A}" type="presParOf" srcId="{8CEE9A6A-4DAD-4702-B87B-E844828CDA84}" destId="{41191197-8E51-4175-B04D-005723E999DF}" srcOrd="1" destOrd="0" presId="urn:microsoft.com/office/officeart/2008/layout/LinedList"/>
    <dgm:cxn modelId="{6FC6B008-3899-445D-AA56-8161B5EDB720}" type="presParOf" srcId="{AAA13F31-29D9-42EE-8663-0DE84F558201}" destId="{6A8C54A3-67B4-4A90-9E8F-9CBBA68FE8C6}" srcOrd="26" destOrd="0" presId="urn:microsoft.com/office/officeart/2008/layout/LinedList"/>
    <dgm:cxn modelId="{8D54D1F5-F108-4B70-97BC-A8E71778837F}" type="presParOf" srcId="{AAA13F31-29D9-42EE-8663-0DE84F558201}" destId="{FA811AA4-C969-4655-8173-61B8B0B1FE85}" srcOrd="27" destOrd="0" presId="urn:microsoft.com/office/officeart/2008/layout/LinedList"/>
    <dgm:cxn modelId="{2A6A2A93-96EE-4518-9B4C-A98DEF900036}" type="presParOf" srcId="{FA811AA4-C969-4655-8173-61B8B0B1FE85}" destId="{1DF7376C-31D3-42D2-8B0D-53EBF7B15364}" srcOrd="0" destOrd="0" presId="urn:microsoft.com/office/officeart/2008/layout/LinedList"/>
    <dgm:cxn modelId="{FA9A750B-30B1-46C4-9070-66991053D4A3}" type="presParOf" srcId="{FA811AA4-C969-4655-8173-61B8B0B1FE85}" destId="{CD65E853-6036-4BEA-B1A6-0FFACB1009A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591C2-0DA4-4AEF-8B44-BCF4B060D481}">
      <dsp:nvSpPr>
        <dsp:cNvPr id="0" name=""/>
        <dsp:cNvSpPr/>
      </dsp:nvSpPr>
      <dsp:spPr>
        <a:xfrm>
          <a:off x="0" y="582"/>
          <a:ext cx="6190459"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287C1E-F1F6-402B-BFF2-58EB97394557}">
      <dsp:nvSpPr>
        <dsp:cNvPr id="0" name=""/>
        <dsp:cNvSpPr/>
      </dsp:nvSpPr>
      <dsp:spPr>
        <a:xfrm>
          <a:off x="0" y="582"/>
          <a:ext cx="6190459" cy="340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t>U-klass		Födelseår 		Kategorisering</a:t>
          </a:r>
          <a:endParaRPr lang="en-US" sz="1500" kern="1200"/>
        </a:p>
      </dsp:txBody>
      <dsp:txXfrm>
        <a:off x="0" y="582"/>
        <a:ext cx="6190459" cy="340539"/>
      </dsp:txXfrm>
    </dsp:sp>
    <dsp:sp modelId="{1974DD88-16A4-45D2-803C-776D28F0D7E3}">
      <dsp:nvSpPr>
        <dsp:cNvPr id="0" name=""/>
        <dsp:cNvSpPr/>
      </dsp:nvSpPr>
      <dsp:spPr>
        <a:xfrm>
          <a:off x="0" y="341121"/>
          <a:ext cx="6190459" cy="0"/>
        </a:xfrm>
        <a:prstGeom prst="line">
          <a:avLst/>
        </a:prstGeom>
        <a:solidFill>
          <a:schemeClr val="accent2">
            <a:hueOff val="-673418"/>
            <a:satOff val="-608"/>
            <a:lumOff val="-136"/>
            <a:alphaOff val="0"/>
          </a:schemeClr>
        </a:solidFill>
        <a:ln w="15875" cap="rnd" cmpd="sng" algn="ctr">
          <a:solidFill>
            <a:schemeClr val="accent2">
              <a:hueOff val="-673418"/>
              <a:satOff val="-608"/>
              <a:lumOff val="-13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17C846-C1D7-4231-AAA3-5C9C4506C64F}">
      <dsp:nvSpPr>
        <dsp:cNvPr id="0" name=""/>
        <dsp:cNvSpPr/>
      </dsp:nvSpPr>
      <dsp:spPr>
        <a:xfrm>
          <a:off x="0" y="341121"/>
          <a:ext cx="6190459" cy="340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U19 			2000			Äldre ungdom</a:t>
          </a:r>
        </a:p>
      </dsp:txBody>
      <dsp:txXfrm>
        <a:off x="0" y="341121"/>
        <a:ext cx="6190459" cy="340539"/>
      </dsp:txXfrm>
    </dsp:sp>
    <dsp:sp modelId="{5A30C2B2-43E6-4983-9D1A-AB8C77F68D0D}">
      <dsp:nvSpPr>
        <dsp:cNvPr id="0" name=""/>
        <dsp:cNvSpPr/>
      </dsp:nvSpPr>
      <dsp:spPr>
        <a:xfrm>
          <a:off x="0" y="681660"/>
          <a:ext cx="6190459" cy="0"/>
        </a:xfrm>
        <a:prstGeom prst="line">
          <a:avLst/>
        </a:prstGeom>
        <a:solidFill>
          <a:schemeClr val="accent2">
            <a:hueOff val="-1346836"/>
            <a:satOff val="-1215"/>
            <a:lumOff val="-271"/>
            <a:alphaOff val="0"/>
          </a:schemeClr>
        </a:solidFill>
        <a:ln w="15875" cap="rnd" cmpd="sng" algn="ctr">
          <a:solidFill>
            <a:schemeClr val="accent2">
              <a:hueOff val="-1346836"/>
              <a:satOff val="-1215"/>
              <a:lumOff val="-2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2A5D7B-0B29-4EA1-9CE8-628571D2E819}">
      <dsp:nvSpPr>
        <dsp:cNvPr id="0" name=""/>
        <dsp:cNvSpPr/>
      </dsp:nvSpPr>
      <dsp:spPr>
        <a:xfrm>
          <a:off x="0" y="681660"/>
          <a:ext cx="6190459" cy="340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U18			2001			Äldre ungdom </a:t>
          </a:r>
        </a:p>
      </dsp:txBody>
      <dsp:txXfrm>
        <a:off x="0" y="681660"/>
        <a:ext cx="6190459" cy="340539"/>
      </dsp:txXfrm>
    </dsp:sp>
    <dsp:sp modelId="{AA24EF2E-A607-4D8F-A2DC-1D8F9437FF59}">
      <dsp:nvSpPr>
        <dsp:cNvPr id="0" name=""/>
        <dsp:cNvSpPr/>
      </dsp:nvSpPr>
      <dsp:spPr>
        <a:xfrm>
          <a:off x="0" y="1022199"/>
          <a:ext cx="6190459" cy="0"/>
        </a:xfrm>
        <a:prstGeom prst="line">
          <a:avLst/>
        </a:prstGeom>
        <a:solidFill>
          <a:schemeClr val="accent2">
            <a:hueOff val="-2020253"/>
            <a:satOff val="-1823"/>
            <a:lumOff val="-407"/>
            <a:alphaOff val="0"/>
          </a:schemeClr>
        </a:solidFill>
        <a:ln w="15875" cap="rnd" cmpd="sng" algn="ctr">
          <a:solidFill>
            <a:schemeClr val="accent2">
              <a:hueOff val="-2020253"/>
              <a:satOff val="-1823"/>
              <a:lumOff val="-40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5DB245-7093-4237-BD47-74CA60AA6921}">
      <dsp:nvSpPr>
        <dsp:cNvPr id="0" name=""/>
        <dsp:cNvSpPr/>
      </dsp:nvSpPr>
      <dsp:spPr>
        <a:xfrm>
          <a:off x="0" y="1022199"/>
          <a:ext cx="6190459" cy="340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U17			2002			Äldre ungdom </a:t>
          </a:r>
        </a:p>
      </dsp:txBody>
      <dsp:txXfrm>
        <a:off x="0" y="1022199"/>
        <a:ext cx="6190459" cy="340539"/>
      </dsp:txXfrm>
    </dsp:sp>
    <dsp:sp modelId="{7AAB9F17-60FE-4E77-8A47-3E2563DFD6D7}">
      <dsp:nvSpPr>
        <dsp:cNvPr id="0" name=""/>
        <dsp:cNvSpPr/>
      </dsp:nvSpPr>
      <dsp:spPr>
        <a:xfrm>
          <a:off x="0" y="1362738"/>
          <a:ext cx="6190459" cy="0"/>
        </a:xfrm>
        <a:prstGeom prst="line">
          <a:avLst/>
        </a:prstGeom>
        <a:solidFill>
          <a:schemeClr val="accent2">
            <a:hueOff val="-2693671"/>
            <a:satOff val="-2431"/>
            <a:lumOff val="-542"/>
            <a:alphaOff val="0"/>
          </a:schemeClr>
        </a:solidFill>
        <a:ln w="15875" cap="rnd" cmpd="sng" algn="ctr">
          <a:solidFill>
            <a:schemeClr val="accent2">
              <a:hueOff val="-2693671"/>
              <a:satOff val="-2431"/>
              <a:lumOff val="-54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7999A4-19E6-4302-8D80-97333D17D1E9}">
      <dsp:nvSpPr>
        <dsp:cNvPr id="0" name=""/>
        <dsp:cNvSpPr/>
      </dsp:nvSpPr>
      <dsp:spPr>
        <a:xfrm>
          <a:off x="0" y="1362738"/>
          <a:ext cx="6190459" cy="340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U16			2003			Äldre ungdom </a:t>
          </a:r>
        </a:p>
      </dsp:txBody>
      <dsp:txXfrm>
        <a:off x="0" y="1362738"/>
        <a:ext cx="6190459" cy="340539"/>
      </dsp:txXfrm>
    </dsp:sp>
    <dsp:sp modelId="{87C1B824-50C4-4A6B-A19D-2539EF3A4034}">
      <dsp:nvSpPr>
        <dsp:cNvPr id="0" name=""/>
        <dsp:cNvSpPr/>
      </dsp:nvSpPr>
      <dsp:spPr>
        <a:xfrm>
          <a:off x="0" y="1703278"/>
          <a:ext cx="6190459" cy="0"/>
        </a:xfrm>
        <a:prstGeom prst="line">
          <a:avLst/>
        </a:prstGeom>
        <a:solidFill>
          <a:schemeClr val="accent2">
            <a:hueOff val="-3367089"/>
            <a:satOff val="-3038"/>
            <a:lumOff val="-678"/>
            <a:alphaOff val="0"/>
          </a:schemeClr>
        </a:solidFill>
        <a:ln w="15875" cap="rnd" cmpd="sng" algn="ctr">
          <a:solidFill>
            <a:schemeClr val="accent2">
              <a:hueOff val="-3367089"/>
              <a:satOff val="-3038"/>
              <a:lumOff val="-67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603DC4-6318-43D4-8B33-DF7AC428BE4E}">
      <dsp:nvSpPr>
        <dsp:cNvPr id="0" name=""/>
        <dsp:cNvSpPr/>
      </dsp:nvSpPr>
      <dsp:spPr>
        <a:xfrm>
          <a:off x="0" y="1703278"/>
          <a:ext cx="6190459" cy="340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U15			2004			Yngre ungdom</a:t>
          </a:r>
        </a:p>
      </dsp:txBody>
      <dsp:txXfrm>
        <a:off x="0" y="1703278"/>
        <a:ext cx="6190459" cy="340539"/>
      </dsp:txXfrm>
    </dsp:sp>
    <dsp:sp modelId="{CACAB85B-52AF-4F1A-B207-54ADC90D0310}">
      <dsp:nvSpPr>
        <dsp:cNvPr id="0" name=""/>
        <dsp:cNvSpPr/>
      </dsp:nvSpPr>
      <dsp:spPr>
        <a:xfrm>
          <a:off x="0" y="2043817"/>
          <a:ext cx="6190459" cy="0"/>
        </a:xfrm>
        <a:prstGeom prst="line">
          <a:avLst/>
        </a:prstGeom>
        <a:solidFill>
          <a:schemeClr val="accent2">
            <a:hueOff val="-4040506"/>
            <a:satOff val="-3646"/>
            <a:lumOff val="-813"/>
            <a:alphaOff val="0"/>
          </a:schemeClr>
        </a:solidFill>
        <a:ln w="15875" cap="rnd" cmpd="sng" algn="ctr">
          <a:solidFill>
            <a:schemeClr val="accent2">
              <a:hueOff val="-4040506"/>
              <a:satOff val="-3646"/>
              <a:lumOff val="-81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A8D15A-EDDE-4EEF-AE52-22ADC1659FEE}">
      <dsp:nvSpPr>
        <dsp:cNvPr id="0" name=""/>
        <dsp:cNvSpPr/>
      </dsp:nvSpPr>
      <dsp:spPr>
        <a:xfrm>
          <a:off x="0" y="2043817"/>
          <a:ext cx="6190459" cy="340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U14			2005			Yngre ungdom</a:t>
          </a:r>
        </a:p>
      </dsp:txBody>
      <dsp:txXfrm>
        <a:off x="0" y="2043817"/>
        <a:ext cx="6190459" cy="340539"/>
      </dsp:txXfrm>
    </dsp:sp>
    <dsp:sp modelId="{61FE6BB0-AFFF-43C8-974D-078D17F76685}">
      <dsp:nvSpPr>
        <dsp:cNvPr id="0" name=""/>
        <dsp:cNvSpPr/>
      </dsp:nvSpPr>
      <dsp:spPr>
        <a:xfrm>
          <a:off x="0" y="2384356"/>
          <a:ext cx="6190459" cy="0"/>
        </a:xfrm>
        <a:prstGeom prst="line">
          <a:avLst/>
        </a:prstGeom>
        <a:solidFill>
          <a:schemeClr val="accent2">
            <a:hueOff val="-4713924"/>
            <a:satOff val="-4254"/>
            <a:lumOff val="-949"/>
            <a:alphaOff val="0"/>
          </a:schemeClr>
        </a:solidFill>
        <a:ln w="15875" cap="rnd" cmpd="sng" algn="ctr">
          <a:solidFill>
            <a:schemeClr val="accent2">
              <a:hueOff val="-4713924"/>
              <a:satOff val="-4254"/>
              <a:lumOff val="-9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BC121C-BAE6-43F4-BD64-9371FEBD6507}">
      <dsp:nvSpPr>
        <dsp:cNvPr id="0" name=""/>
        <dsp:cNvSpPr/>
      </dsp:nvSpPr>
      <dsp:spPr>
        <a:xfrm>
          <a:off x="0" y="2384356"/>
          <a:ext cx="6190459" cy="340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U13			2006			Yngre ungdom</a:t>
          </a:r>
        </a:p>
      </dsp:txBody>
      <dsp:txXfrm>
        <a:off x="0" y="2384356"/>
        <a:ext cx="6190459" cy="340539"/>
      </dsp:txXfrm>
    </dsp:sp>
    <dsp:sp modelId="{DB8BF7FB-9B4D-4241-BAD5-24C56FA67BA5}">
      <dsp:nvSpPr>
        <dsp:cNvPr id="0" name=""/>
        <dsp:cNvSpPr/>
      </dsp:nvSpPr>
      <dsp:spPr>
        <a:xfrm>
          <a:off x="0" y="2724895"/>
          <a:ext cx="6190459" cy="0"/>
        </a:xfrm>
        <a:prstGeom prst="line">
          <a:avLst/>
        </a:prstGeom>
        <a:solidFill>
          <a:schemeClr val="accent2">
            <a:hueOff val="-5387342"/>
            <a:satOff val="-4862"/>
            <a:lumOff val="-1084"/>
            <a:alphaOff val="0"/>
          </a:schemeClr>
        </a:solidFill>
        <a:ln w="15875" cap="rnd" cmpd="sng" algn="ctr">
          <a:solidFill>
            <a:schemeClr val="accent2">
              <a:hueOff val="-5387342"/>
              <a:satOff val="-4862"/>
              <a:lumOff val="-10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4A92B8-D3AA-410B-A9BB-3B01B9C02DE5}">
      <dsp:nvSpPr>
        <dsp:cNvPr id="0" name=""/>
        <dsp:cNvSpPr/>
      </dsp:nvSpPr>
      <dsp:spPr>
        <a:xfrm>
          <a:off x="0" y="2724895"/>
          <a:ext cx="6190459" cy="340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U12			2007			Yngre ungdom</a:t>
          </a:r>
        </a:p>
      </dsp:txBody>
      <dsp:txXfrm>
        <a:off x="0" y="2724895"/>
        <a:ext cx="6190459" cy="340539"/>
      </dsp:txXfrm>
    </dsp:sp>
    <dsp:sp modelId="{85E17717-5E66-49A3-A783-095961A5BBC7}">
      <dsp:nvSpPr>
        <dsp:cNvPr id="0" name=""/>
        <dsp:cNvSpPr/>
      </dsp:nvSpPr>
      <dsp:spPr>
        <a:xfrm>
          <a:off x="0" y="3065434"/>
          <a:ext cx="6190459" cy="0"/>
        </a:xfrm>
        <a:prstGeom prst="line">
          <a:avLst/>
        </a:prstGeom>
        <a:solidFill>
          <a:schemeClr val="accent2">
            <a:hueOff val="-6060760"/>
            <a:satOff val="-5469"/>
            <a:lumOff val="-1220"/>
            <a:alphaOff val="0"/>
          </a:schemeClr>
        </a:solidFill>
        <a:ln w="15875" cap="rnd" cmpd="sng" algn="ctr">
          <a:solidFill>
            <a:schemeClr val="accent2">
              <a:hueOff val="-6060760"/>
              <a:satOff val="-5469"/>
              <a:lumOff val="-122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5E969C-BDAE-4962-A037-01472CB30411}">
      <dsp:nvSpPr>
        <dsp:cNvPr id="0" name=""/>
        <dsp:cNvSpPr/>
      </dsp:nvSpPr>
      <dsp:spPr>
        <a:xfrm>
          <a:off x="0" y="3065434"/>
          <a:ext cx="6190459" cy="340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U11			2008			Barn</a:t>
          </a:r>
        </a:p>
      </dsp:txBody>
      <dsp:txXfrm>
        <a:off x="0" y="3065434"/>
        <a:ext cx="6190459" cy="340539"/>
      </dsp:txXfrm>
    </dsp:sp>
    <dsp:sp modelId="{0F40A5E2-07D0-4C3C-880B-884361378424}">
      <dsp:nvSpPr>
        <dsp:cNvPr id="0" name=""/>
        <dsp:cNvSpPr/>
      </dsp:nvSpPr>
      <dsp:spPr>
        <a:xfrm>
          <a:off x="0" y="3405974"/>
          <a:ext cx="6190459" cy="0"/>
        </a:xfrm>
        <a:prstGeom prst="line">
          <a:avLst/>
        </a:prstGeom>
        <a:solidFill>
          <a:schemeClr val="accent2">
            <a:hueOff val="-6734178"/>
            <a:satOff val="-6077"/>
            <a:lumOff val="-1355"/>
            <a:alphaOff val="0"/>
          </a:schemeClr>
        </a:solidFill>
        <a:ln w="15875" cap="rnd" cmpd="sng" algn="ctr">
          <a:solidFill>
            <a:schemeClr val="accent2">
              <a:hueOff val="-6734178"/>
              <a:satOff val="-6077"/>
              <a:lumOff val="-135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B9D77E-9C19-4824-8A00-FCF7E59A05C7}">
      <dsp:nvSpPr>
        <dsp:cNvPr id="0" name=""/>
        <dsp:cNvSpPr/>
      </dsp:nvSpPr>
      <dsp:spPr>
        <a:xfrm>
          <a:off x="0" y="3405974"/>
          <a:ext cx="6190459" cy="340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U10			2009			Barn</a:t>
          </a:r>
        </a:p>
      </dsp:txBody>
      <dsp:txXfrm>
        <a:off x="0" y="3405974"/>
        <a:ext cx="6190459" cy="340539"/>
      </dsp:txXfrm>
    </dsp:sp>
    <dsp:sp modelId="{23359E41-74AE-47FC-8730-73ADD30562CF}">
      <dsp:nvSpPr>
        <dsp:cNvPr id="0" name=""/>
        <dsp:cNvSpPr/>
      </dsp:nvSpPr>
      <dsp:spPr>
        <a:xfrm>
          <a:off x="0" y="3746513"/>
          <a:ext cx="6190459" cy="0"/>
        </a:xfrm>
        <a:prstGeom prst="line">
          <a:avLst/>
        </a:prstGeom>
        <a:solidFill>
          <a:schemeClr val="accent2">
            <a:hueOff val="-7407595"/>
            <a:satOff val="-6685"/>
            <a:lumOff val="-1491"/>
            <a:alphaOff val="0"/>
          </a:schemeClr>
        </a:solidFill>
        <a:ln w="15875" cap="rnd" cmpd="sng" algn="ctr">
          <a:solidFill>
            <a:schemeClr val="accent2">
              <a:hueOff val="-7407595"/>
              <a:satOff val="-6685"/>
              <a:lumOff val="-149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6D7D97-B93F-45C7-9493-12F52D6B4D47}">
      <dsp:nvSpPr>
        <dsp:cNvPr id="0" name=""/>
        <dsp:cNvSpPr/>
      </dsp:nvSpPr>
      <dsp:spPr>
        <a:xfrm>
          <a:off x="0" y="3746513"/>
          <a:ext cx="6190459" cy="340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U9			2010			Barn</a:t>
          </a:r>
        </a:p>
      </dsp:txBody>
      <dsp:txXfrm>
        <a:off x="0" y="3746513"/>
        <a:ext cx="6190459" cy="340539"/>
      </dsp:txXfrm>
    </dsp:sp>
    <dsp:sp modelId="{8FAC8BC1-CD32-4F07-AC98-FA801D5818C6}">
      <dsp:nvSpPr>
        <dsp:cNvPr id="0" name=""/>
        <dsp:cNvSpPr/>
      </dsp:nvSpPr>
      <dsp:spPr>
        <a:xfrm>
          <a:off x="0" y="4087052"/>
          <a:ext cx="6190459" cy="0"/>
        </a:xfrm>
        <a:prstGeom prst="line">
          <a:avLst/>
        </a:prstGeom>
        <a:solidFill>
          <a:schemeClr val="accent2">
            <a:hueOff val="-8081013"/>
            <a:satOff val="-7292"/>
            <a:lumOff val="-1626"/>
            <a:alphaOff val="0"/>
          </a:schemeClr>
        </a:solidFill>
        <a:ln w="15875" cap="rnd" cmpd="sng" algn="ctr">
          <a:solidFill>
            <a:schemeClr val="accent2">
              <a:hueOff val="-8081013"/>
              <a:satOff val="-7292"/>
              <a:lumOff val="-162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66487B-62CD-4A62-80AE-F433C96A206A}">
      <dsp:nvSpPr>
        <dsp:cNvPr id="0" name=""/>
        <dsp:cNvSpPr/>
      </dsp:nvSpPr>
      <dsp:spPr>
        <a:xfrm>
          <a:off x="0" y="4087052"/>
          <a:ext cx="6190459" cy="340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U8			2011			Barn</a:t>
          </a:r>
        </a:p>
      </dsp:txBody>
      <dsp:txXfrm>
        <a:off x="0" y="4087052"/>
        <a:ext cx="6190459" cy="340539"/>
      </dsp:txXfrm>
    </dsp:sp>
    <dsp:sp modelId="{6A8C54A3-67B4-4A90-9E8F-9CBBA68FE8C6}">
      <dsp:nvSpPr>
        <dsp:cNvPr id="0" name=""/>
        <dsp:cNvSpPr/>
      </dsp:nvSpPr>
      <dsp:spPr>
        <a:xfrm>
          <a:off x="0" y="4427591"/>
          <a:ext cx="6190459" cy="0"/>
        </a:xfrm>
        <a:prstGeom prst="line">
          <a:avLst/>
        </a:prstGeom>
        <a:solidFill>
          <a:schemeClr val="accent2">
            <a:hueOff val="-8754431"/>
            <a:satOff val="-7900"/>
            <a:lumOff val="-1762"/>
            <a:alphaOff val="0"/>
          </a:schemeClr>
        </a:solidFill>
        <a:ln w="15875" cap="rnd" cmpd="sng" algn="ctr">
          <a:solidFill>
            <a:schemeClr val="accent2">
              <a:hueOff val="-8754431"/>
              <a:satOff val="-7900"/>
              <a:lumOff val="-176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F7376C-31D3-42D2-8B0D-53EBF7B15364}">
      <dsp:nvSpPr>
        <dsp:cNvPr id="0" name=""/>
        <dsp:cNvSpPr/>
      </dsp:nvSpPr>
      <dsp:spPr>
        <a:xfrm>
          <a:off x="0" y="4427591"/>
          <a:ext cx="6190459" cy="340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U7			2012			Barn</a:t>
          </a:r>
        </a:p>
      </dsp:txBody>
      <dsp:txXfrm>
        <a:off x="0" y="4427591"/>
        <a:ext cx="6190459" cy="34053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70BAC6-4525-459C-8F2C-0AC6F25EA4C5}" type="datetimeFigureOut">
              <a:rPr lang="sv-SE" smtClean="0"/>
              <a:t>2019-09-19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064F44-2726-4D2F-AF28-51867EBF566C}" type="slidenum">
              <a:rPr lang="sv-SE" smtClean="0"/>
              <a:t>‹#›</a:t>
            </a:fld>
            <a:endParaRPr lang="sv-SE"/>
          </a:p>
        </p:txBody>
      </p:sp>
    </p:spTree>
    <p:extLst>
      <p:ext uri="{BB962C8B-B14F-4D97-AF65-F5344CB8AC3E}">
        <p14:creationId xmlns:p14="http://schemas.microsoft.com/office/powerpoint/2010/main" val="3674643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A064F44-2726-4D2F-AF28-51867EBF566C}" type="slidenum">
              <a:rPr lang="sv-SE" smtClean="0"/>
              <a:t>1</a:t>
            </a:fld>
            <a:endParaRPr lang="sv-SE"/>
          </a:p>
        </p:txBody>
      </p:sp>
    </p:spTree>
    <p:extLst>
      <p:ext uri="{BB962C8B-B14F-4D97-AF65-F5344CB8AC3E}">
        <p14:creationId xmlns:p14="http://schemas.microsoft.com/office/powerpoint/2010/main" val="2405575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200" b="1" dirty="0">
                <a:latin typeface="Calibri Light" panose="020F0302020204030204" pitchFamily="34" charset="0"/>
                <a:cs typeface="Calibri Light" panose="020F0302020204030204" pitchFamily="34" charset="0"/>
              </a:rPr>
              <a:t>Funktionärsmaterial</a:t>
            </a:r>
            <a:endParaRPr lang="sv-SE" sz="1200" dirty="0">
              <a:latin typeface="Calibri Light" panose="020F0302020204030204" pitchFamily="34" charset="0"/>
              <a:cs typeface="Calibri Light" panose="020F0302020204030204" pitchFamily="34" charset="0"/>
            </a:endParaRPr>
          </a:p>
          <a:p>
            <a:pPr marL="371532" indent="-371532">
              <a:buFontTx/>
              <a:buChar char="-"/>
            </a:pPr>
            <a:r>
              <a:rPr lang="sv-SE" sz="1200" dirty="0">
                <a:latin typeface="Calibri Light" panose="020F0302020204030204" pitchFamily="34" charset="0"/>
                <a:cs typeface="Calibri Light" panose="020F0302020204030204" pitchFamily="34" charset="0"/>
              </a:rPr>
              <a:t>Arbetsprotokoll</a:t>
            </a:r>
          </a:p>
          <a:p>
            <a:pPr marL="371532" indent="-371532">
              <a:buFontTx/>
              <a:buChar char="-"/>
            </a:pPr>
            <a:r>
              <a:rPr lang="sv-SE" sz="1200" dirty="0">
                <a:latin typeface="Calibri Light" panose="020F0302020204030204" pitchFamily="34" charset="0"/>
                <a:cs typeface="Calibri Light" panose="020F0302020204030204" pitchFamily="34" charset="0"/>
              </a:rPr>
              <a:t>Dator med internetuppkoppling (föreningen/arrangör ansvarar)</a:t>
            </a:r>
          </a:p>
          <a:p>
            <a:pPr marL="371532" indent="-371532">
              <a:buFontTx/>
              <a:buChar char="-"/>
            </a:pPr>
            <a:r>
              <a:rPr lang="sv-SE" sz="1200" dirty="0">
                <a:latin typeface="Calibri Light" panose="020F0302020204030204" pitchFamily="34" charset="0"/>
                <a:cs typeface="Calibri Light" panose="020F0302020204030204" pitchFamily="34" charset="0"/>
              </a:rPr>
              <a:t>Visselpipa</a:t>
            </a:r>
          </a:p>
          <a:p>
            <a:pPr marL="371532" indent="-371532">
              <a:buFontTx/>
              <a:buChar char="-"/>
            </a:pPr>
            <a:r>
              <a:rPr lang="sv-SE" sz="1200" dirty="0">
                <a:latin typeface="Calibri Light" panose="020F0302020204030204" pitchFamily="34" charset="0"/>
                <a:cs typeface="Calibri Light" panose="020F0302020204030204" pitchFamily="34" charset="0"/>
              </a:rPr>
              <a:t>Whiteboardkort samt tillhörande penna</a:t>
            </a:r>
          </a:p>
          <a:p>
            <a:pPr marL="371532" indent="-371532">
              <a:buFontTx/>
              <a:buChar char="-"/>
            </a:pPr>
            <a:r>
              <a:rPr lang="sv-SE" sz="1200" dirty="0">
                <a:latin typeface="Calibri Light" panose="020F0302020204030204" pitchFamily="34" charset="0"/>
                <a:cs typeface="Calibri Light" panose="020F0302020204030204" pitchFamily="34" charset="0"/>
              </a:rPr>
              <a:t>gult och rött kort </a:t>
            </a:r>
          </a:p>
          <a:p>
            <a:pPr marL="371532" indent="-371532">
              <a:buFontTx/>
              <a:buChar char="-"/>
            </a:pPr>
            <a:r>
              <a:rPr lang="sv-SE" sz="1200" dirty="0">
                <a:latin typeface="Calibri Light" panose="020F0302020204030204" pitchFamily="34" charset="0"/>
                <a:cs typeface="Calibri Light" panose="020F0302020204030204" pitchFamily="34" charset="0"/>
              </a:rPr>
              <a:t>Lag timeoutkort</a:t>
            </a:r>
          </a:p>
          <a:p>
            <a:pPr marL="371532" indent="-371532">
              <a:buFontTx/>
              <a:buChar char="-"/>
            </a:pPr>
            <a:r>
              <a:rPr lang="sv-SE" sz="1200" dirty="0">
                <a:latin typeface="Calibri Light" panose="020F0302020204030204" pitchFamily="34" charset="0"/>
                <a:cs typeface="Calibri Light" panose="020F0302020204030204" pitchFamily="34" charset="0"/>
              </a:rPr>
              <a:t>Penna och papper</a:t>
            </a:r>
          </a:p>
          <a:p>
            <a:pPr marL="371532" indent="-371532">
              <a:buFontTx/>
              <a:buChar char="-"/>
            </a:pPr>
            <a:r>
              <a:rPr lang="sv-SE" sz="1200" dirty="0">
                <a:latin typeface="Calibri Light" panose="020F0302020204030204" pitchFamily="34" charset="0"/>
                <a:cs typeface="Calibri Light" panose="020F0302020204030204" pitchFamily="34" charset="0"/>
              </a:rPr>
              <a:t>Regelboken</a:t>
            </a:r>
          </a:p>
          <a:p>
            <a:pPr marL="371532" indent="-371532">
              <a:buFontTx/>
              <a:buChar char="-"/>
            </a:pPr>
            <a:r>
              <a:rPr lang="sv-SE" sz="1200" dirty="0">
                <a:latin typeface="Calibri Light" panose="020F0302020204030204" pitchFamily="34" charset="0"/>
                <a:cs typeface="Calibri Light" panose="020F0302020204030204" pitchFamily="34" charset="0"/>
              </a:rPr>
              <a:t>Tävlingsbestämmelser</a:t>
            </a:r>
            <a:br>
              <a:rPr lang="sv-SE" sz="1200" i="1" dirty="0">
                <a:latin typeface="Calibri Light" panose="020F0302020204030204" pitchFamily="34" charset="0"/>
                <a:cs typeface="Calibri Light" panose="020F0302020204030204" pitchFamily="34" charset="0"/>
              </a:rPr>
            </a:br>
            <a:endParaRPr lang="sv-SE" sz="1200" i="1" dirty="0">
              <a:latin typeface="Calibri Light" panose="020F0302020204030204" pitchFamily="34" charset="0"/>
              <a:cs typeface="Calibri Light" panose="020F0302020204030204" pitchFamily="34" charset="0"/>
            </a:endParaRPr>
          </a:p>
          <a:p>
            <a:r>
              <a:rPr lang="sv-SE" sz="1200" i="1" dirty="0">
                <a:latin typeface="Calibri Light" panose="020F0302020204030204" pitchFamily="34" charset="0"/>
                <a:cs typeface="Calibri Light" panose="020F0302020204030204" pitchFamily="34" charset="0"/>
              </a:rPr>
              <a:t>Regelbok, funktionärshäfte samt tävlingsbestämmelser – går att spara ned på telefonen – dvs går att alltid ha med sig!</a:t>
            </a:r>
          </a:p>
          <a:p>
            <a:endParaRPr lang="sv-SE" dirty="0"/>
          </a:p>
        </p:txBody>
      </p:sp>
      <p:sp>
        <p:nvSpPr>
          <p:cNvPr id="4" name="Platshållare för bildnummer 3"/>
          <p:cNvSpPr>
            <a:spLocks noGrp="1"/>
          </p:cNvSpPr>
          <p:nvPr>
            <p:ph type="sldNum" sz="quarter" idx="10"/>
          </p:nvPr>
        </p:nvSpPr>
        <p:spPr/>
        <p:txBody>
          <a:bodyPr/>
          <a:lstStyle/>
          <a:p>
            <a:fld id="{B4DA79B6-1CA7-48A3-94CE-D04241C03319}" type="slidenum">
              <a:rPr lang="sv-SE" smtClean="0"/>
              <a:t>12</a:t>
            </a:fld>
            <a:endParaRPr lang="sv-SE"/>
          </a:p>
        </p:txBody>
      </p:sp>
    </p:spTree>
    <p:extLst>
      <p:ext uri="{BB962C8B-B14F-4D97-AF65-F5344CB8AC3E}">
        <p14:creationId xmlns:p14="http://schemas.microsoft.com/office/powerpoint/2010/main" val="776646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200" b="1" dirty="0">
                <a:latin typeface="Calibri Light" panose="020F0302020204030204" pitchFamily="34" charset="0"/>
                <a:cs typeface="Calibri Light" panose="020F0302020204030204" pitchFamily="34" charset="0"/>
              </a:rPr>
              <a:t>Förberedelser</a:t>
            </a:r>
          </a:p>
          <a:p>
            <a:pPr algn="l"/>
            <a:r>
              <a:rPr lang="sv-SE" sz="1200" b="1" dirty="0">
                <a:latin typeface="Calibri Light" panose="020F0302020204030204" pitchFamily="34" charset="0"/>
                <a:cs typeface="Calibri Light" panose="020F0302020204030204" pitchFamily="34" charset="0"/>
              </a:rPr>
              <a:t>Vägguret – Resultattavlan och klockan</a:t>
            </a:r>
          </a:p>
          <a:p>
            <a:pPr algn="l"/>
            <a:r>
              <a:rPr lang="sv-SE" sz="1200" dirty="0">
                <a:latin typeface="Calibri Light" panose="020F0302020204030204" pitchFamily="34" charset="0"/>
                <a:cs typeface="Calibri Light" panose="020F0302020204030204" pitchFamily="34" charset="0"/>
              </a:rPr>
              <a:t>Testa klockan innan varje match – lär dig hur den fungerar, hur du korrigerar och se om det är något som behöver åtgärdas. Testa slutsignalen om du är osäker.</a:t>
            </a:r>
          </a:p>
          <a:p>
            <a:pPr algn="l"/>
            <a:r>
              <a:rPr lang="sv-SE" sz="1200" dirty="0">
                <a:latin typeface="Calibri Light" panose="020F0302020204030204" pitchFamily="34" charset="0"/>
                <a:cs typeface="Calibri Light" panose="020F0302020204030204" pitchFamily="34" charset="0"/>
              </a:rPr>
              <a:t>Om vägguret inte kan visa utvisningar ska det finnas </a:t>
            </a:r>
            <a:r>
              <a:rPr lang="sv-SE" sz="1200" dirty="0" err="1">
                <a:latin typeface="Calibri Light" panose="020F0302020204030204" pitchFamily="34" charset="0"/>
                <a:cs typeface="Calibri Light" panose="020F0302020204030204" pitchFamily="34" charset="0"/>
              </a:rPr>
              <a:t>whiteboardkort</a:t>
            </a:r>
            <a:r>
              <a:rPr lang="sv-SE" sz="1200" dirty="0">
                <a:latin typeface="Calibri Light" panose="020F0302020204030204" pitchFamily="34" charset="0"/>
                <a:cs typeface="Calibri Light" panose="020F0302020204030204" pitchFamily="34" charset="0"/>
              </a:rPr>
              <a:t>. </a:t>
            </a:r>
          </a:p>
          <a:p>
            <a:pPr algn="l"/>
            <a:endParaRPr lang="sv-SE" sz="1200" dirty="0">
              <a:latin typeface="Calibri Light" panose="020F0302020204030204" pitchFamily="34" charset="0"/>
              <a:cs typeface="Calibri Light" panose="020F0302020204030204" pitchFamily="34" charset="0"/>
            </a:endParaRPr>
          </a:p>
          <a:p>
            <a:pPr algn="l"/>
            <a:r>
              <a:rPr lang="sv-SE" sz="1200" b="1" dirty="0">
                <a:latin typeface="Calibri Light" panose="020F0302020204030204" pitchFamily="34" charset="0"/>
                <a:cs typeface="Calibri Light" panose="020F0302020204030204" pitchFamily="34" charset="0"/>
              </a:rPr>
              <a:t>Datorn</a:t>
            </a:r>
          </a:p>
          <a:p>
            <a:pPr algn="l"/>
            <a:r>
              <a:rPr lang="sv-SE" sz="1200" dirty="0">
                <a:latin typeface="Calibri Light" panose="020F0302020204030204" pitchFamily="34" charset="0"/>
                <a:cs typeface="Calibri Light" panose="020F0302020204030204" pitchFamily="34" charset="0"/>
              </a:rPr>
              <a:t>Kolla så att EMP fungerar och det är rätt registreringsnivå på programmet.</a:t>
            </a:r>
          </a:p>
          <a:p>
            <a:pPr algn="l"/>
            <a:r>
              <a:rPr lang="sv-SE" sz="1200" b="1" i="1" dirty="0">
                <a:latin typeface="Calibri Light" panose="020F0302020204030204" pitchFamily="34" charset="0"/>
                <a:cs typeface="Calibri Light" panose="020F0302020204030204" pitchFamily="34" charset="0"/>
              </a:rPr>
              <a:t>Ha även med arbetsprotokoll om något händer under match.</a:t>
            </a:r>
          </a:p>
        </p:txBody>
      </p:sp>
      <p:sp>
        <p:nvSpPr>
          <p:cNvPr id="4" name="Platshållare för bildnummer 3"/>
          <p:cNvSpPr>
            <a:spLocks noGrp="1"/>
          </p:cNvSpPr>
          <p:nvPr>
            <p:ph type="sldNum" sz="quarter" idx="10"/>
          </p:nvPr>
        </p:nvSpPr>
        <p:spPr/>
        <p:txBody>
          <a:bodyPr/>
          <a:lstStyle/>
          <a:p>
            <a:fld id="{B4DA79B6-1CA7-48A3-94CE-D04241C03319}" type="slidenum">
              <a:rPr lang="sv-SE" smtClean="0"/>
              <a:t>13</a:t>
            </a:fld>
            <a:endParaRPr lang="sv-SE"/>
          </a:p>
        </p:txBody>
      </p:sp>
    </p:spTree>
    <p:extLst>
      <p:ext uri="{BB962C8B-B14F-4D97-AF65-F5344CB8AC3E}">
        <p14:creationId xmlns:p14="http://schemas.microsoft.com/office/powerpoint/2010/main" val="4183792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200" b="1" dirty="0">
                <a:latin typeface="Calibri Light" panose="020F0302020204030204" pitchFamily="34" charset="0"/>
                <a:cs typeface="Calibri Light" panose="020F0302020204030204" pitchFamily="34" charset="0"/>
              </a:rPr>
              <a:t>Inställelseplikt</a:t>
            </a:r>
          </a:p>
          <a:p>
            <a:pPr algn="l"/>
            <a:r>
              <a:rPr lang="sv-SE" sz="1200" dirty="0">
                <a:latin typeface="Calibri Light" panose="020F0302020204030204" pitchFamily="34" charset="0"/>
                <a:cs typeface="Calibri Light" panose="020F0302020204030204" pitchFamily="34" charset="0"/>
              </a:rPr>
              <a:t>Funktionärerna ska vara klara att börja sitt arbete på matcharenan senast 30-60 minuter före matchstart. </a:t>
            </a:r>
            <a:r>
              <a:rPr lang="sv-SE" sz="1200" b="1" i="1" dirty="0">
                <a:latin typeface="Calibri Light" panose="020F0302020204030204" pitchFamily="34" charset="0"/>
                <a:cs typeface="Calibri Light" panose="020F0302020204030204" pitchFamily="34" charset="0"/>
              </a:rPr>
              <a:t>Vid matcher med EMP bör man vara på plats 1 timma innan matchstart.  </a:t>
            </a:r>
          </a:p>
          <a:p>
            <a:pPr algn="l"/>
            <a:endParaRPr lang="sv-SE" dirty="0"/>
          </a:p>
        </p:txBody>
      </p:sp>
      <p:sp>
        <p:nvSpPr>
          <p:cNvPr id="4" name="Platshållare för bildnummer 3"/>
          <p:cNvSpPr>
            <a:spLocks noGrp="1"/>
          </p:cNvSpPr>
          <p:nvPr>
            <p:ph type="sldNum" sz="quarter" idx="10"/>
          </p:nvPr>
        </p:nvSpPr>
        <p:spPr/>
        <p:txBody>
          <a:bodyPr/>
          <a:lstStyle/>
          <a:p>
            <a:fld id="{B4DA79B6-1CA7-48A3-94CE-D04241C03319}" type="slidenum">
              <a:rPr lang="sv-SE" smtClean="0"/>
              <a:t>14</a:t>
            </a:fld>
            <a:endParaRPr lang="sv-SE"/>
          </a:p>
        </p:txBody>
      </p:sp>
    </p:spTree>
    <p:extLst>
      <p:ext uri="{BB962C8B-B14F-4D97-AF65-F5344CB8AC3E}">
        <p14:creationId xmlns:p14="http://schemas.microsoft.com/office/powerpoint/2010/main" val="2319517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endParaRPr lang="sv-SE" sz="1300" b="1" dirty="0">
              <a:latin typeface="Calibri Light" panose="020F0302020204030204" pitchFamily="34" charset="0"/>
              <a:cs typeface="Calibri Light" panose="020F0302020204030204" pitchFamily="34" charset="0"/>
            </a:endParaRPr>
          </a:p>
        </p:txBody>
      </p:sp>
      <p:sp>
        <p:nvSpPr>
          <p:cNvPr id="4" name="Platshållare för bildnummer 3"/>
          <p:cNvSpPr>
            <a:spLocks noGrp="1"/>
          </p:cNvSpPr>
          <p:nvPr>
            <p:ph type="sldNum" sz="quarter" idx="10"/>
          </p:nvPr>
        </p:nvSpPr>
        <p:spPr/>
        <p:txBody>
          <a:bodyPr/>
          <a:lstStyle/>
          <a:p>
            <a:fld id="{B4DA79B6-1CA7-48A3-94CE-D04241C03319}" type="slidenum">
              <a:rPr lang="sv-SE" smtClean="0"/>
              <a:t>15</a:t>
            </a:fld>
            <a:endParaRPr lang="sv-SE"/>
          </a:p>
        </p:txBody>
      </p:sp>
    </p:spTree>
    <p:extLst>
      <p:ext uri="{BB962C8B-B14F-4D97-AF65-F5344CB8AC3E}">
        <p14:creationId xmlns:p14="http://schemas.microsoft.com/office/powerpoint/2010/main" val="3274029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90752">
              <a:defRPr/>
            </a:pPr>
            <a:r>
              <a:rPr lang="sv-SE" sz="1200" b="1" dirty="0">
                <a:latin typeface="Calibri Light" panose="020F0302020204030204" pitchFamily="34" charset="0"/>
                <a:cs typeface="Calibri Light" panose="020F0302020204030204" pitchFamily="34" charset="0"/>
              </a:rPr>
              <a:t>Klädsel</a:t>
            </a:r>
            <a:br>
              <a:rPr lang="sv-SE" sz="1200" b="1" dirty="0">
                <a:latin typeface="Calibri Light" panose="020F0302020204030204" pitchFamily="34" charset="0"/>
                <a:cs typeface="Calibri Light" panose="020F0302020204030204" pitchFamily="34" charset="0"/>
              </a:rPr>
            </a:br>
            <a:r>
              <a:rPr lang="sv-SE" sz="1200" dirty="0">
                <a:latin typeface="Calibri Light" panose="020F0302020204030204" pitchFamily="34" charset="0"/>
                <a:cs typeface="Calibri Light" panose="020F0302020204030204" pitchFamily="34" charset="0"/>
              </a:rPr>
              <a:t>Funktionärerna bör vara lika klädda och så att de inte förväxlas med något av lagen. Klubbdräkt/föreningsoverall samt mössa/keps, är ej accepterat. </a:t>
            </a:r>
            <a:br>
              <a:rPr lang="sv-SE" sz="1200" dirty="0">
                <a:latin typeface="Calibri Light" panose="020F0302020204030204" pitchFamily="34" charset="0"/>
                <a:cs typeface="Calibri Light" panose="020F0302020204030204" pitchFamily="34" charset="0"/>
              </a:rPr>
            </a:br>
            <a:r>
              <a:rPr lang="sv-SE" sz="1200" dirty="0">
                <a:latin typeface="Calibri Light" panose="020F0302020204030204" pitchFamily="34" charset="0"/>
                <a:cs typeface="Calibri Light" panose="020F0302020204030204" pitchFamily="34" charset="0"/>
              </a:rPr>
              <a:t>Vi vill inte se ett sekretariat med armarna i kors! </a:t>
            </a:r>
          </a:p>
          <a:p>
            <a:endParaRPr lang="sv-SE" dirty="0"/>
          </a:p>
        </p:txBody>
      </p:sp>
      <p:sp>
        <p:nvSpPr>
          <p:cNvPr id="4" name="Platshållare för bildnummer 3"/>
          <p:cNvSpPr>
            <a:spLocks noGrp="1"/>
          </p:cNvSpPr>
          <p:nvPr>
            <p:ph type="sldNum" sz="quarter" idx="10"/>
          </p:nvPr>
        </p:nvSpPr>
        <p:spPr/>
        <p:txBody>
          <a:bodyPr/>
          <a:lstStyle/>
          <a:p>
            <a:fld id="{B4DA79B6-1CA7-48A3-94CE-D04241C03319}" type="slidenum">
              <a:rPr lang="sv-SE" smtClean="0"/>
              <a:t>16</a:t>
            </a:fld>
            <a:endParaRPr lang="sv-SE"/>
          </a:p>
        </p:txBody>
      </p:sp>
    </p:spTree>
    <p:extLst>
      <p:ext uri="{BB962C8B-B14F-4D97-AF65-F5344CB8AC3E}">
        <p14:creationId xmlns:p14="http://schemas.microsoft.com/office/powerpoint/2010/main" val="1881741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i="1" dirty="0">
                <a:latin typeface="Calibri Light" panose="020F0302020204030204" pitchFamily="34" charset="0"/>
                <a:cs typeface="Calibri Light" panose="020F0302020204030204" pitchFamily="34" charset="0"/>
              </a:rPr>
              <a:t>Instruktion av </a:t>
            </a:r>
            <a:r>
              <a:rPr lang="sv-SE" sz="1200" i="1" dirty="0" err="1">
                <a:latin typeface="Calibri Light" panose="020F0302020204030204" pitchFamily="34" charset="0"/>
                <a:cs typeface="Calibri Light" panose="020F0302020204030204" pitchFamily="34" charset="0"/>
              </a:rPr>
              <a:t>whiteboardkort</a:t>
            </a:r>
            <a:endParaRPr lang="sv-SE" sz="1200" i="1" dirty="0">
              <a:latin typeface="Calibri Light" panose="020F0302020204030204" pitchFamily="34" charset="0"/>
              <a:cs typeface="Calibri Light" panose="020F0302020204030204" pitchFamily="34" charset="0"/>
            </a:endParaRPr>
          </a:p>
          <a:p>
            <a:pPr marL="247688" indent="-247688">
              <a:buAutoNum type="arabicPeriod"/>
            </a:pPr>
            <a:r>
              <a:rPr lang="sv-SE" sz="1200" i="1" dirty="0">
                <a:latin typeface="Calibri Light" panose="020F0302020204030204" pitchFamily="34" charset="0"/>
                <a:cs typeface="Calibri Light" panose="020F0302020204030204" pitchFamily="34" charset="0"/>
              </a:rPr>
              <a:t>Vid utvisning</a:t>
            </a:r>
          </a:p>
          <a:p>
            <a:pPr marL="247688" indent="-247688">
              <a:buAutoNum type="arabicPeriod"/>
            </a:pPr>
            <a:r>
              <a:rPr lang="sv-SE" sz="1200" i="1" dirty="0">
                <a:latin typeface="Calibri Light" panose="020F0302020204030204" pitchFamily="34" charset="0"/>
                <a:cs typeface="Calibri Light" panose="020F0302020204030204" pitchFamily="34" charset="0"/>
              </a:rPr>
              <a:t>Vid diskvalifikation</a:t>
            </a:r>
          </a:p>
          <a:p>
            <a:endParaRPr lang="sv-SE" dirty="0"/>
          </a:p>
        </p:txBody>
      </p:sp>
      <p:sp>
        <p:nvSpPr>
          <p:cNvPr id="4" name="Platshållare för bildnummer 3"/>
          <p:cNvSpPr>
            <a:spLocks noGrp="1"/>
          </p:cNvSpPr>
          <p:nvPr>
            <p:ph type="sldNum" sz="quarter" idx="10"/>
          </p:nvPr>
        </p:nvSpPr>
        <p:spPr/>
        <p:txBody>
          <a:bodyPr/>
          <a:lstStyle/>
          <a:p>
            <a:fld id="{B4DA79B6-1CA7-48A3-94CE-D04241C03319}" type="slidenum">
              <a:rPr lang="sv-SE" smtClean="0"/>
              <a:t>17</a:t>
            </a:fld>
            <a:endParaRPr lang="sv-SE"/>
          </a:p>
        </p:txBody>
      </p:sp>
    </p:spTree>
    <p:extLst>
      <p:ext uri="{BB962C8B-B14F-4D97-AF65-F5344CB8AC3E}">
        <p14:creationId xmlns:p14="http://schemas.microsoft.com/office/powerpoint/2010/main" val="702763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just" fontAlgn="base"/>
            <a:r>
              <a:rPr lang="sv-SE" sz="1200" dirty="0"/>
              <a:t>Nytt arbetsprotokoll till EMP. Lite annorlunda – poängen är att teckna så man själv vet vad det är för händelse! </a:t>
            </a:r>
          </a:p>
          <a:p>
            <a:pPr algn="just" fontAlgn="base"/>
            <a:endParaRPr lang="sv-SE" sz="1300" dirty="0"/>
          </a:p>
        </p:txBody>
      </p:sp>
      <p:sp>
        <p:nvSpPr>
          <p:cNvPr id="4" name="Platshållare för bildnummer 3"/>
          <p:cNvSpPr>
            <a:spLocks noGrp="1"/>
          </p:cNvSpPr>
          <p:nvPr>
            <p:ph type="sldNum" sz="quarter" idx="10"/>
          </p:nvPr>
        </p:nvSpPr>
        <p:spPr/>
        <p:txBody>
          <a:bodyPr/>
          <a:lstStyle/>
          <a:p>
            <a:fld id="{B4DA79B6-1CA7-48A3-94CE-D04241C03319}" type="slidenum">
              <a:rPr lang="sv-SE" smtClean="0"/>
              <a:t>18</a:t>
            </a:fld>
            <a:endParaRPr lang="sv-SE"/>
          </a:p>
        </p:txBody>
      </p:sp>
    </p:spTree>
    <p:extLst>
      <p:ext uri="{BB962C8B-B14F-4D97-AF65-F5344CB8AC3E}">
        <p14:creationId xmlns:p14="http://schemas.microsoft.com/office/powerpoint/2010/main" val="3078998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A064F44-2726-4D2F-AF28-51867EBF566C}" type="slidenum">
              <a:rPr lang="sv-SE" smtClean="0"/>
              <a:t>19</a:t>
            </a:fld>
            <a:endParaRPr lang="sv-SE"/>
          </a:p>
        </p:txBody>
      </p:sp>
    </p:spTree>
    <p:extLst>
      <p:ext uri="{BB962C8B-B14F-4D97-AF65-F5344CB8AC3E}">
        <p14:creationId xmlns:p14="http://schemas.microsoft.com/office/powerpoint/2010/main" val="2042494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4DA79B6-1CA7-48A3-94CE-D04241C03319}" type="slidenum">
              <a:rPr lang="sv-SE" smtClean="0"/>
              <a:t>21</a:t>
            </a:fld>
            <a:endParaRPr lang="sv-SE"/>
          </a:p>
        </p:txBody>
      </p:sp>
    </p:spTree>
    <p:extLst>
      <p:ext uri="{BB962C8B-B14F-4D97-AF65-F5344CB8AC3E}">
        <p14:creationId xmlns:p14="http://schemas.microsoft.com/office/powerpoint/2010/main" val="406334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804986" lvl="1" indent="-309610" algn="just" fontAlgn="base">
              <a:buFont typeface="Arial" panose="020B0604020202020204" pitchFamily="34" charset="0"/>
              <a:buChar char="•"/>
            </a:pPr>
            <a:endParaRPr lang="sv-SE" sz="2200" dirty="0"/>
          </a:p>
          <a:p>
            <a:pPr algn="l"/>
            <a:endParaRPr lang="sv-SE" dirty="0"/>
          </a:p>
        </p:txBody>
      </p:sp>
      <p:sp>
        <p:nvSpPr>
          <p:cNvPr id="4" name="Platshållare för bildnummer 3"/>
          <p:cNvSpPr>
            <a:spLocks noGrp="1"/>
          </p:cNvSpPr>
          <p:nvPr>
            <p:ph type="sldNum" sz="quarter" idx="10"/>
          </p:nvPr>
        </p:nvSpPr>
        <p:spPr/>
        <p:txBody>
          <a:bodyPr/>
          <a:lstStyle/>
          <a:p>
            <a:fld id="{B4DA79B6-1CA7-48A3-94CE-D04241C03319}" type="slidenum">
              <a:rPr lang="sv-SE" smtClean="0"/>
              <a:t>22</a:t>
            </a:fld>
            <a:endParaRPr lang="sv-SE"/>
          </a:p>
        </p:txBody>
      </p:sp>
    </p:spTree>
    <p:extLst>
      <p:ext uri="{BB962C8B-B14F-4D97-AF65-F5344CB8AC3E}">
        <p14:creationId xmlns:p14="http://schemas.microsoft.com/office/powerpoint/2010/main" val="2854285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A064F44-2726-4D2F-AF28-51867EBF566C}" type="slidenum">
              <a:rPr lang="sv-SE" smtClean="0"/>
              <a:t>4</a:t>
            </a:fld>
            <a:endParaRPr lang="sv-SE"/>
          </a:p>
        </p:txBody>
      </p:sp>
    </p:spTree>
    <p:extLst>
      <p:ext uri="{BB962C8B-B14F-4D97-AF65-F5344CB8AC3E}">
        <p14:creationId xmlns:p14="http://schemas.microsoft.com/office/powerpoint/2010/main" val="2788653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A064F44-2726-4D2F-AF28-51867EBF566C}" type="slidenum">
              <a:rPr lang="sv-SE" smtClean="0"/>
              <a:t>23</a:t>
            </a:fld>
            <a:endParaRPr lang="sv-SE"/>
          </a:p>
        </p:txBody>
      </p:sp>
    </p:spTree>
    <p:extLst>
      <p:ext uri="{BB962C8B-B14F-4D97-AF65-F5344CB8AC3E}">
        <p14:creationId xmlns:p14="http://schemas.microsoft.com/office/powerpoint/2010/main" val="2034996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A064F44-2726-4D2F-AF28-51867EBF566C}" type="slidenum">
              <a:rPr lang="sv-SE" smtClean="0"/>
              <a:t>25</a:t>
            </a:fld>
            <a:endParaRPr lang="sv-SE"/>
          </a:p>
        </p:txBody>
      </p:sp>
    </p:spTree>
    <p:extLst>
      <p:ext uri="{BB962C8B-B14F-4D97-AF65-F5344CB8AC3E}">
        <p14:creationId xmlns:p14="http://schemas.microsoft.com/office/powerpoint/2010/main" val="471763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solidFill>
                  <a:schemeClr val="tx1"/>
                </a:solidFill>
              </a:rPr>
              <a:t>Max 14 spelare i senior, 17 i nationella ungdomsmatcher. </a:t>
            </a:r>
          </a:p>
          <a:p>
            <a:endParaRPr lang="sv-SE" sz="1200" dirty="0">
              <a:solidFill>
                <a:schemeClr val="tx1"/>
              </a:solidFill>
            </a:endParaRPr>
          </a:p>
          <a:p>
            <a:pPr defTabSz="990752">
              <a:defRPr/>
            </a:pPr>
            <a:r>
              <a:rPr lang="sv-SE" sz="1200" dirty="0">
                <a:solidFill>
                  <a:schemeClr val="tx1"/>
                </a:solidFill>
              </a:rPr>
              <a:t>- </a:t>
            </a:r>
            <a:r>
              <a:rPr lang="sv-SE" sz="1200" dirty="0"/>
              <a:t>Ett lag måste vid matchens början ha </a:t>
            </a:r>
            <a:r>
              <a:rPr lang="sv-SE" sz="1200" i="1" dirty="0"/>
              <a:t>minst 5 spelare </a:t>
            </a:r>
            <a:r>
              <a:rPr lang="sv-SE" sz="1200" dirty="0"/>
              <a:t>på spelplanen. Till speltidens slut, eventuella förlängningar inräknade, får laget kompletteras upp till 14 spelare. </a:t>
            </a:r>
            <a:endParaRPr lang="sv-SE" sz="1200" dirty="0">
              <a:solidFill>
                <a:schemeClr val="tx1"/>
              </a:solidFill>
            </a:endParaRPr>
          </a:p>
          <a:p>
            <a:endParaRPr lang="sv-SE" sz="1200" dirty="0">
              <a:solidFill>
                <a:schemeClr val="tx1"/>
              </a:solidFill>
            </a:endParaRPr>
          </a:p>
          <a:p>
            <a:r>
              <a:rPr lang="sv-SE" sz="1200" dirty="0">
                <a:solidFill>
                  <a:schemeClr val="tx1"/>
                </a:solidFill>
              </a:rPr>
              <a:t>Deltagarberättigade – Att vara deltagarberättigad/spelberättigad innebär att man står inskriven i matchprotokollet och är på plats när matchen startar.</a:t>
            </a:r>
          </a:p>
          <a:p>
            <a:r>
              <a:rPr lang="sv-SE" sz="1200" dirty="0">
                <a:solidFill>
                  <a:schemeClr val="tx1"/>
                </a:solidFill>
              </a:rPr>
              <a:t>Om en spelare tillkommer efter att spelet har börjat </a:t>
            </a:r>
            <a:r>
              <a:rPr lang="sv-SE" sz="1200" u="sng" dirty="0">
                <a:solidFill>
                  <a:schemeClr val="tx1"/>
                </a:solidFill>
              </a:rPr>
              <a:t>måste denna ges rätt av sekretariatet</a:t>
            </a:r>
            <a:r>
              <a:rPr lang="sv-SE" sz="1200" dirty="0">
                <a:solidFill>
                  <a:schemeClr val="tx1"/>
                </a:solidFill>
              </a:rPr>
              <a:t> att delta i spelet och skrivas in i protokollet.</a:t>
            </a:r>
          </a:p>
          <a:p>
            <a:endParaRPr lang="sv-SE" sz="1200" dirty="0">
              <a:solidFill>
                <a:schemeClr val="tx1"/>
              </a:solidFill>
            </a:endParaRPr>
          </a:p>
          <a:p>
            <a:pPr defTabSz="990752">
              <a:defRPr/>
            </a:pPr>
            <a:r>
              <a:rPr lang="sv-SE" sz="1200" dirty="0"/>
              <a:t>Om det efter många utvisningar och endast skulle </a:t>
            </a:r>
            <a:r>
              <a:rPr lang="sv-SE" sz="1200" b="1" dirty="0"/>
              <a:t>återstå 2 spelare samt målvakt</a:t>
            </a:r>
            <a:r>
              <a:rPr lang="sv-SE" sz="1200" dirty="0"/>
              <a:t>, har domaren rätt att bryta matchen om denne anser det nödvändigt. </a:t>
            </a:r>
          </a:p>
          <a:p>
            <a:pPr defTabSz="990752">
              <a:defRPr/>
            </a:pPr>
            <a:endParaRPr lang="sv-SE" sz="1200" dirty="0"/>
          </a:p>
          <a:p>
            <a:pPr defTabSz="990752">
              <a:defRPr/>
            </a:pPr>
            <a:r>
              <a:rPr lang="sv-SE" sz="1200" dirty="0"/>
              <a:t>Blod på spelare innebär att spelare måste lämna planen och åtgärda detta innan denne får spela igen. Om blod på tröjan skall tröjan bytas ut!</a:t>
            </a:r>
          </a:p>
          <a:p>
            <a:pPr defTabSz="990752">
              <a:defRPr/>
            </a:pPr>
            <a:endParaRPr lang="sv-SE" sz="1200" dirty="0"/>
          </a:p>
          <a:p>
            <a:pPr defTabSz="990752">
              <a:defRPr/>
            </a:pPr>
            <a:r>
              <a:rPr lang="sv-SE" sz="1200" dirty="0"/>
              <a:t>Om ni observerar att en spelare har blod på tröjan, </a:t>
            </a:r>
            <a:r>
              <a:rPr lang="sv-SE" sz="1200" dirty="0" err="1"/>
              <a:t>otejpade</a:t>
            </a:r>
            <a:r>
              <a:rPr lang="sv-SE" sz="1200" dirty="0"/>
              <a:t> örhängen </a:t>
            </a:r>
            <a:r>
              <a:rPr lang="sv-SE" sz="1200" dirty="0" err="1"/>
              <a:t>m.m</a:t>
            </a:r>
            <a:r>
              <a:rPr lang="sv-SE" sz="1200" dirty="0"/>
              <a:t>, ta kontakt med Ledare i första hand och be denne att åtgärda detta hos spelaren. Annars tillkalla domaren vid nästa spelavbrott.</a:t>
            </a:r>
            <a:endParaRPr lang="sv-SE" sz="1200" b="1" dirty="0"/>
          </a:p>
          <a:p>
            <a:endParaRPr lang="sv-SE" dirty="0"/>
          </a:p>
        </p:txBody>
      </p:sp>
      <p:sp>
        <p:nvSpPr>
          <p:cNvPr id="4" name="Platshållare för bildnummer 3"/>
          <p:cNvSpPr>
            <a:spLocks noGrp="1"/>
          </p:cNvSpPr>
          <p:nvPr>
            <p:ph type="sldNum" sz="quarter" idx="10"/>
          </p:nvPr>
        </p:nvSpPr>
        <p:spPr/>
        <p:txBody>
          <a:bodyPr/>
          <a:lstStyle/>
          <a:p>
            <a:fld id="{B4DA79B6-1CA7-48A3-94CE-D04241C03319}" type="slidenum">
              <a:rPr lang="sv-SE" smtClean="0"/>
              <a:t>26</a:t>
            </a:fld>
            <a:endParaRPr lang="sv-SE"/>
          </a:p>
        </p:txBody>
      </p:sp>
    </p:spTree>
    <p:extLst>
      <p:ext uri="{BB962C8B-B14F-4D97-AF65-F5344CB8AC3E}">
        <p14:creationId xmlns:p14="http://schemas.microsoft.com/office/powerpoint/2010/main" val="3795512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09610" indent="-309610" algn="just" fontAlgn="base">
              <a:buFont typeface="Arial" panose="020B0604020202020204" pitchFamily="34" charset="0"/>
              <a:buChar char="•"/>
            </a:pPr>
            <a:r>
              <a:rPr lang="sv-SE" sz="1200" dirty="0">
                <a:latin typeface="+mj-lt"/>
              </a:rPr>
              <a:t>Högst sju 7 spelare får samtidigt befinna sig på spelplanen. Övriga spelare är avbytare. En spelare som är utsedd till målvakt får vid varje tidpunkt bli utespelare. </a:t>
            </a:r>
          </a:p>
          <a:p>
            <a:pPr marL="309610" indent="-309610" algn="just" fontAlgn="base">
              <a:buFont typeface="Arial" panose="020B0604020202020204" pitchFamily="34" charset="0"/>
              <a:buChar char="•"/>
            </a:pPr>
            <a:r>
              <a:rPr lang="sv-SE" sz="1200" dirty="0">
                <a:latin typeface="+mj-lt"/>
              </a:rPr>
              <a:t>På samma sätt får en utespelare vid varje tidpunkt bli målvakt (Väst eller målvakttröja gäller).</a:t>
            </a:r>
          </a:p>
          <a:p>
            <a:pPr marL="309610" indent="-309610" algn="just" fontAlgn="base">
              <a:buFont typeface="Arial" panose="020B0604020202020204" pitchFamily="34" charset="0"/>
              <a:buChar char="•"/>
            </a:pPr>
            <a:r>
              <a:rPr lang="sv-SE" sz="1200" dirty="0">
                <a:latin typeface="+mj-lt"/>
              </a:rPr>
              <a:t>Om ett lag spelar utan målvakt får maximalt 7 utespelare vara på planen samtidigt. </a:t>
            </a:r>
            <a:r>
              <a:rPr lang="sv-SE" sz="1200" b="1" i="1" dirty="0">
                <a:latin typeface="+mj-lt"/>
                <a:cs typeface="Calibri Light" panose="020F0302020204030204" pitchFamily="34" charset="0"/>
              </a:rPr>
              <a:t>OBS! Gäller enbart från U15-16 och uppåt.</a:t>
            </a:r>
            <a:endParaRPr lang="sv-SE" sz="1200" dirty="0">
              <a:solidFill>
                <a:schemeClr val="tx1"/>
              </a:solidFill>
              <a:latin typeface="+mj-lt"/>
            </a:endParaRPr>
          </a:p>
        </p:txBody>
      </p:sp>
      <p:sp>
        <p:nvSpPr>
          <p:cNvPr id="4" name="Platshållare för bildnummer 3"/>
          <p:cNvSpPr>
            <a:spLocks noGrp="1"/>
          </p:cNvSpPr>
          <p:nvPr>
            <p:ph type="sldNum" sz="quarter" idx="10"/>
          </p:nvPr>
        </p:nvSpPr>
        <p:spPr/>
        <p:txBody>
          <a:bodyPr/>
          <a:lstStyle/>
          <a:p>
            <a:fld id="{B4DA79B6-1CA7-48A3-94CE-D04241C03319}" type="slidenum">
              <a:rPr lang="sv-SE" smtClean="0"/>
              <a:t>27</a:t>
            </a:fld>
            <a:endParaRPr lang="sv-SE"/>
          </a:p>
        </p:txBody>
      </p:sp>
    </p:spTree>
    <p:extLst>
      <p:ext uri="{BB962C8B-B14F-4D97-AF65-F5344CB8AC3E}">
        <p14:creationId xmlns:p14="http://schemas.microsoft.com/office/powerpoint/2010/main" val="11869261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solidFill>
                  <a:schemeClr val="tx1"/>
                </a:solidFill>
                <a:latin typeface="+mj-lt"/>
              </a:rPr>
              <a:t>Avbytarområde: 4,5 meter</a:t>
            </a:r>
            <a:br>
              <a:rPr lang="sv-SE" sz="1200" dirty="0">
                <a:solidFill>
                  <a:schemeClr val="tx1"/>
                </a:solidFill>
                <a:latin typeface="+mj-lt"/>
              </a:rPr>
            </a:br>
            <a:br>
              <a:rPr lang="sv-SE" sz="1200" dirty="0">
                <a:solidFill>
                  <a:schemeClr val="tx1"/>
                </a:solidFill>
                <a:latin typeface="+mj-lt"/>
              </a:rPr>
            </a:br>
            <a:r>
              <a:rPr lang="sv-SE" sz="1200" dirty="0">
                <a:solidFill>
                  <a:schemeClr val="tx1"/>
                </a:solidFill>
                <a:latin typeface="+mj-lt"/>
              </a:rPr>
              <a:t>-Felaktigt byte bestraffas med två minuters utvisning</a:t>
            </a:r>
          </a:p>
          <a:p>
            <a:r>
              <a:rPr lang="sv-SE" sz="1200" dirty="0">
                <a:solidFill>
                  <a:schemeClr val="tx1"/>
                </a:solidFill>
                <a:latin typeface="+mj-lt"/>
              </a:rPr>
              <a:t>-Om fler än 1 spelare – endast den som först begår felet</a:t>
            </a:r>
          </a:p>
          <a:p>
            <a:r>
              <a:rPr lang="sv-SE" sz="1200" dirty="0">
                <a:solidFill>
                  <a:schemeClr val="tx1"/>
                </a:solidFill>
                <a:latin typeface="+mj-lt"/>
              </a:rPr>
              <a:t>-Tillkommande spelare utan byte – två minuters utvisning</a:t>
            </a:r>
          </a:p>
          <a:p>
            <a:r>
              <a:rPr lang="sv-SE" sz="1200" dirty="0">
                <a:solidFill>
                  <a:schemeClr val="tx1"/>
                </a:solidFill>
                <a:latin typeface="+mj-lt"/>
              </a:rPr>
              <a:t>-Får ej beträda planen innan utvisning är klar – ytterligare bestraffning.</a:t>
            </a:r>
          </a:p>
          <a:p>
            <a:pPr marL="185766" indent="-185766">
              <a:buFontTx/>
              <a:buChar char="-"/>
            </a:pPr>
            <a:r>
              <a:rPr lang="sv-SE" sz="1200" dirty="0">
                <a:solidFill>
                  <a:schemeClr val="tx1"/>
                </a:solidFill>
                <a:latin typeface="+mj-lt"/>
              </a:rPr>
              <a:t>Valfri spelare avtjänar återstående tid på första utvisningen</a:t>
            </a:r>
            <a:endParaRPr lang="sv-SE" sz="1200" b="1" dirty="0">
              <a:solidFill>
                <a:schemeClr val="tx1"/>
              </a:solidFill>
              <a:latin typeface="+mj-lt"/>
            </a:endParaRPr>
          </a:p>
          <a:p>
            <a:r>
              <a:rPr lang="sv-SE" sz="1200" dirty="0">
                <a:solidFill>
                  <a:schemeClr val="tx1"/>
                </a:solidFill>
                <a:latin typeface="+mj-lt"/>
              </a:rPr>
              <a:t>Demonstrera ett felaktigt byte – tänk på att sätta nivån! Informera om kanske egna händelser. Nivån på matchen bör vägas in. </a:t>
            </a:r>
          </a:p>
          <a:p>
            <a:pPr defTabSz="990752">
              <a:defRPr/>
            </a:pPr>
            <a:r>
              <a:rPr lang="sv-SE" sz="1200" dirty="0">
                <a:solidFill>
                  <a:schemeClr val="tx1"/>
                </a:solidFill>
                <a:latin typeface="+mj-lt"/>
              </a:rPr>
              <a:t>Tillsägning – Bör användas först OM det inte är direkt spelavgörande/påverkande. På de lägsta nivåerna ska vi agera även som utbildande – därför tillsägning alltid då går i första hand om laget inte har fått direkt fördel. </a:t>
            </a:r>
            <a:r>
              <a:rPr lang="sv-SE" sz="1200" dirty="0">
                <a:latin typeface="+mj-lt"/>
              </a:rPr>
              <a:t>Men när spelarna blir äldre, blir vi mer noggranna. </a:t>
            </a:r>
            <a:endParaRPr lang="sv-SE" sz="1200" dirty="0">
              <a:solidFill>
                <a:schemeClr val="tx1"/>
              </a:solidFill>
              <a:latin typeface="+mj-lt"/>
            </a:endParaRPr>
          </a:p>
          <a:p>
            <a:pPr marL="185766" indent="-185766">
              <a:buFontTx/>
              <a:buChar char="-"/>
            </a:pPr>
            <a:endParaRPr lang="sv-SE" sz="1200" dirty="0">
              <a:solidFill>
                <a:schemeClr val="tx1"/>
              </a:solidFill>
              <a:latin typeface="+mj-lt"/>
            </a:endParaRPr>
          </a:p>
          <a:p>
            <a:r>
              <a:rPr lang="sv-SE" sz="1200" b="1" dirty="0">
                <a:solidFill>
                  <a:schemeClr val="tx1"/>
                </a:solidFill>
                <a:latin typeface="+mj-lt"/>
              </a:rPr>
              <a:t>Huvudregel 4: Laget, spelarbyten, utrustning och spelarskador</a:t>
            </a:r>
          </a:p>
          <a:p>
            <a:endParaRPr lang="sv-SE" sz="1200" b="1" dirty="0">
              <a:solidFill>
                <a:schemeClr val="tx1"/>
              </a:solidFill>
              <a:latin typeface="+mj-lt"/>
            </a:endParaRPr>
          </a:p>
          <a:p>
            <a:pPr algn="l"/>
            <a:r>
              <a:rPr lang="sv-SE" sz="1200" b="1" dirty="0">
                <a:latin typeface="+mj-lt"/>
                <a:cs typeface="Calibri Light" panose="020F0302020204030204" pitchFamily="34" charset="0"/>
              </a:rPr>
              <a:t>Spelarbyten</a:t>
            </a:r>
            <a:endParaRPr lang="sv-SE" sz="1200" dirty="0">
              <a:latin typeface="+mj-lt"/>
              <a:cs typeface="Calibri Light" panose="020F0302020204030204" pitchFamily="34" charset="0"/>
            </a:endParaRPr>
          </a:p>
          <a:p>
            <a:pPr algn="l"/>
            <a:r>
              <a:rPr lang="sv-SE" sz="1200" b="1" dirty="0">
                <a:latin typeface="+mj-lt"/>
                <a:cs typeface="Calibri Light" panose="020F0302020204030204" pitchFamily="34" charset="0"/>
              </a:rPr>
              <a:t>4:4 </a:t>
            </a:r>
            <a:r>
              <a:rPr lang="sv-SE" sz="1200" dirty="0">
                <a:latin typeface="+mj-lt"/>
                <a:cs typeface="Calibri Light" panose="020F0302020204030204" pitchFamily="34" charset="0"/>
              </a:rPr>
              <a:t>Avbytare får beträda spelplanen när som helst och vid upprepade tillfällen […] om de spelare, som ska ersättas, redan har lämnat spelplanen. Vid spelarbyten ska spelarna alltid gå in på respektive lämna spelplanen över det egna lagets avbytarlinje. Denna bestämmelse gäller också vid målvaktsbyte. Reglerna för spelarbyte gäller även under tidsstopp (utom under lag-timeout).Högst sju (7) spelare per lag får samtidigt befinna sig på spelplanen.</a:t>
            </a:r>
          </a:p>
          <a:p>
            <a:pPr defTabSz="990752">
              <a:defRPr/>
            </a:pPr>
            <a:br>
              <a:rPr lang="sv-SE" sz="1200" dirty="0">
                <a:solidFill>
                  <a:schemeClr val="tx1"/>
                </a:solidFill>
                <a:latin typeface="+mj-lt"/>
              </a:rPr>
            </a:br>
            <a:r>
              <a:rPr lang="sv-SE" sz="1200" b="1" dirty="0">
                <a:latin typeface="+mj-lt"/>
                <a:cs typeface="Calibri Light" panose="020F0302020204030204" pitchFamily="34" charset="0"/>
              </a:rPr>
              <a:t>4.5</a:t>
            </a:r>
            <a:r>
              <a:rPr lang="sv-SE" sz="1200" dirty="0">
                <a:latin typeface="+mj-lt"/>
                <a:cs typeface="Calibri Light" panose="020F0302020204030204" pitchFamily="34" charset="0"/>
              </a:rPr>
              <a:t> Ett felaktigt spelarbyte ska </a:t>
            </a:r>
            <a:r>
              <a:rPr lang="sv-SE" sz="1200" b="1" dirty="0">
                <a:latin typeface="+mj-lt"/>
                <a:cs typeface="Calibri Light" panose="020F0302020204030204" pitchFamily="34" charset="0"/>
              </a:rPr>
              <a:t>bestraffas med utvisning</a:t>
            </a:r>
            <a:r>
              <a:rPr lang="sv-SE" sz="1200" dirty="0">
                <a:latin typeface="+mj-lt"/>
                <a:cs typeface="Calibri Light" panose="020F0302020204030204" pitchFamily="34" charset="0"/>
              </a:rPr>
              <a:t> av den skyldige spelaren. Om </a:t>
            </a:r>
            <a:r>
              <a:rPr lang="sv-SE" sz="1200" b="1" dirty="0">
                <a:latin typeface="+mj-lt"/>
                <a:cs typeface="Calibri Light" panose="020F0302020204030204" pitchFamily="34" charset="0"/>
              </a:rPr>
              <a:t>flera än en (1) spelare från samma lag</a:t>
            </a:r>
            <a:r>
              <a:rPr lang="sv-SE" sz="1200" dirty="0">
                <a:latin typeface="+mj-lt"/>
                <a:cs typeface="Calibri Light" panose="020F0302020204030204" pitchFamily="34" charset="0"/>
              </a:rPr>
              <a:t> i samma situation gör sig skyldiga till felaktigt byte </a:t>
            </a:r>
            <a:r>
              <a:rPr lang="sv-SE" sz="1200" b="1" dirty="0">
                <a:latin typeface="+mj-lt"/>
                <a:cs typeface="Calibri Light" panose="020F0302020204030204" pitchFamily="34" charset="0"/>
              </a:rPr>
              <a:t>ska endast den spelare som först begår felet bestraffas</a:t>
            </a:r>
            <a:r>
              <a:rPr lang="sv-SE" sz="1200" dirty="0">
                <a:latin typeface="+mj-lt"/>
                <a:cs typeface="Calibri Light" panose="020F0302020204030204" pitchFamily="34" charset="0"/>
              </a:rPr>
              <a:t>. </a:t>
            </a:r>
            <a:br>
              <a:rPr lang="sv-SE" sz="1200" dirty="0">
                <a:latin typeface="+mj-lt"/>
                <a:cs typeface="Calibri Light" panose="020F0302020204030204" pitchFamily="34" charset="0"/>
              </a:rPr>
            </a:br>
            <a:br>
              <a:rPr lang="sv-SE" sz="1200" dirty="0">
                <a:latin typeface="+mj-lt"/>
                <a:cs typeface="Calibri Light" panose="020F0302020204030204" pitchFamily="34" charset="0"/>
              </a:rPr>
            </a:br>
            <a:r>
              <a:rPr lang="sv-SE" sz="1200" b="1" dirty="0">
                <a:latin typeface="+mj-lt"/>
                <a:cs typeface="Calibri Light" panose="020F0302020204030204" pitchFamily="34" charset="0"/>
              </a:rPr>
              <a:t>4:6</a:t>
            </a:r>
            <a:r>
              <a:rPr lang="sv-SE" sz="1200" dirty="0">
                <a:latin typeface="+mj-lt"/>
                <a:cs typeface="Calibri Light" panose="020F0302020204030204" pitchFamily="34" charset="0"/>
              </a:rPr>
              <a:t> Om en tillkommande spelare beträder spelplanen utan byte eller om en spelare oberättigat ingriper i spelet från avbytarområdet ska denne bestraffas med utvisning. Laget ska därför reduceras med en spelare på spelplanen under följande två (2) minuter (bortsett från att den inträdande tillkommande spelaren måste lämna spelplanen). Om en utvisad spelare beträder spelplanen </a:t>
            </a:r>
            <a:r>
              <a:rPr lang="sv-SE" sz="1200" b="1" dirty="0">
                <a:latin typeface="+mj-lt"/>
                <a:cs typeface="Calibri Light" panose="020F0302020204030204" pitchFamily="34" charset="0"/>
              </a:rPr>
              <a:t>under tiden för sin utvisning bestraffas han </a:t>
            </a:r>
            <a:r>
              <a:rPr lang="sv-SE" sz="1200" dirty="0">
                <a:latin typeface="+mj-lt"/>
                <a:cs typeface="Calibri Light" panose="020F0302020204030204" pitchFamily="34" charset="0"/>
              </a:rPr>
              <a:t>med en ny utvisning på två (2) minuter. Denna utvisning börjar omedelbart varpå laget reduceras ytterligare med en valfri spelare på spelplanen under överlappningen mellan den första och den andra utvisningen. I båda fallen återupptas spelet med frikast för motståndarna (13:1a-b; se dock klarläggande 7).</a:t>
            </a:r>
          </a:p>
          <a:p>
            <a:pPr defTabSz="990752">
              <a:defRPr/>
            </a:pPr>
            <a:endParaRPr lang="sv-SE" sz="1200" dirty="0">
              <a:latin typeface="+mj-lt"/>
              <a:cs typeface="Calibri Light" panose="020F0302020204030204" pitchFamily="34" charset="0"/>
            </a:endParaRPr>
          </a:p>
          <a:p>
            <a:pPr algn="l"/>
            <a:r>
              <a:rPr lang="sv-SE" sz="1200" i="1" dirty="0">
                <a:latin typeface="+mj-lt"/>
                <a:cs typeface="Calibri Light" panose="020F0302020204030204" pitchFamily="34" charset="0"/>
              </a:rPr>
              <a:t>Kommentar från IHF:</a:t>
            </a:r>
          </a:p>
          <a:p>
            <a:pPr algn="l"/>
            <a:r>
              <a:rPr lang="sv-SE" sz="1200" dirty="0">
                <a:latin typeface="+mj-lt"/>
                <a:cs typeface="Calibri Light" panose="020F0302020204030204" pitchFamily="34" charset="0"/>
              </a:rPr>
              <a:t>Ändamålet med begreppet ”avbytarlinje” är att garantera ärliga och riktiga byten. Meningen är inte att det ska förorsaka bestraffningar i andra situationer där en spelare går över sidlinjen eller yttre mållinjen på ett oskyldigt sätt och utan något som helst syfte att få fördel (till exempel att få vatten eller en handduk vid bänken precis på andra sidan avbytarlinjen eller att lämna spelplanen på ett sportsmannamässigt sätt när man fått en utvisning och går över sidlinjen vid bänken, men precis utanför 15 cm-linjen). Taktiskt och felaktigt användande av området utanför spelplanen hanteras separat, regel 7:10.</a:t>
            </a:r>
          </a:p>
          <a:p>
            <a:endParaRPr lang="sv-SE" sz="1200" dirty="0">
              <a:latin typeface="+mj-lt"/>
            </a:endParaRPr>
          </a:p>
          <a:p>
            <a:r>
              <a:rPr lang="sv-SE" sz="1200" dirty="0">
                <a:latin typeface="+mj-lt"/>
              </a:rPr>
              <a:t>Demonstrera ett felaktigt byte – tänk på att sätta nivån! Informera om kanske egna händelser. Nivån på matchen bör vägas in. </a:t>
            </a:r>
          </a:p>
          <a:p>
            <a:r>
              <a:rPr lang="sv-SE" sz="1200" dirty="0">
                <a:latin typeface="+mj-lt"/>
              </a:rPr>
              <a:t>Tillsägning – Bör användas först OM det inte är direkt spelavgörande/påverkande. </a:t>
            </a:r>
          </a:p>
          <a:p>
            <a:pPr defTabSz="990752">
              <a:defRPr/>
            </a:pPr>
            <a:endParaRPr lang="sv-SE" sz="1500" dirty="0">
              <a:latin typeface="Calibri Light" panose="020F0302020204030204" pitchFamily="34" charset="0"/>
              <a:cs typeface="Calibri Light" panose="020F0302020204030204" pitchFamily="34" charset="0"/>
            </a:endParaRPr>
          </a:p>
          <a:p>
            <a:endParaRPr lang="sv-SE" dirty="0"/>
          </a:p>
        </p:txBody>
      </p:sp>
      <p:sp>
        <p:nvSpPr>
          <p:cNvPr id="4" name="Platshållare för bildnummer 3"/>
          <p:cNvSpPr>
            <a:spLocks noGrp="1"/>
          </p:cNvSpPr>
          <p:nvPr>
            <p:ph type="sldNum" sz="quarter" idx="10"/>
          </p:nvPr>
        </p:nvSpPr>
        <p:spPr/>
        <p:txBody>
          <a:bodyPr/>
          <a:lstStyle/>
          <a:p>
            <a:fld id="{B4DA79B6-1CA7-48A3-94CE-D04241C03319}" type="slidenum">
              <a:rPr lang="sv-SE" smtClean="0"/>
              <a:t>28</a:t>
            </a:fld>
            <a:endParaRPr lang="sv-SE"/>
          </a:p>
        </p:txBody>
      </p:sp>
    </p:spTree>
    <p:extLst>
      <p:ext uri="{BB962C8B-B14F-4D97-AF65-F5344CB8AC3E}">
        <p14:creationId xmlns:p14="http://schemas.microsoft.com/office/powerpoint/2010/main" val="2655848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200" b="1" dirty="0">
                <a:latin typeface="Calibri Light" panose="020F0302020204030204" pitchFamily="34" charset="0"/>
                <a:cs typeface="Calibri Light" panose="020F0302020204030204" pitchFamily="34" charset="0"/>
              </a:rPr>
              <a:t>Huvudregel 16 – Bestraffningar</a:t>
            </a:r>
          </a:p>
          <a:p>
            <a:pPr algn="l"/>
            <a:r>
              <a:rPr lang="sv-SE" sz="1200" b="1" dirty="0">
                <a:latin typeface="Calibri Light" panose="020F0302020204030204" pitchFamily="34" charset="0"/>
                <a:cs typeface="Calibri Light" panose="020F0302020204030204" pitchFamily="34" charset="0"/>
              </a:rPr>
              <a:t>Bestraffningar som påverkar funktionärsbordet:</a:t>
            </a:r>
          </a:p>
          <a:p>
            <a:pPr algn="l"/>
            <a:endParaRPr lang="sv-SE" sz="1200" b="1" dirty="0">
              <a:latin typeface="Calibri Light" panose="020F0302020204030204" pitchFamily="34" charset="0"/>
              <a:cs typeface="Calibri Light" panose="020F0302020204030204" pitchFamily="34" charset="0"/>
            </a:endParaRPr>
          </a:p>
          <a:p>
            <a:pPr algn="l"/>
            <a:r>
              <a:rPr lang="sv-SE" sz="1200" b="1" dirty="0">
                <a:latin typeface="Calibri Light" panose="020F0302020204030204" pitchFamily="34" charset="0"/>
                <a:cs typeface="Calibri Light" panose="020F0302020204030204" pitchFamily="34" charset="0"/>
              </a:rPr>
              <a:t>16:1 Varning</a:t>
            </a:r>
          </a:p>
          <a:p>
            <a:pPr algn="l"/>
            <a:r>
              <a:rPr lang="sv-SE" sz="1200" dirty="0">
                <a:latin typeface="Calibri Light" panose="020F0302020204030204" pitchFamily="34" charset="0"/>
                <a:cs typeface="Calibri Light" panose="020F0302020204030204" pitchFamily="34" charset="0"/>
              </a:rPr>
              <a:t>En spelare bör inte ges mer än en varning och spelarna i ett lag inte mer än tre varningar totalt; därefter skall bestraffningarna vara minst utvisning. En spelare som redan haft en utvisning bör följaktligen inte ges en varning. Inte mer än en varning totalt ges till ledarna i ett lag.</a:t>
            </a:r>
            <a:br>
              <a:rPr lang="sv-SE" sz="1200" dirty="0">
                <a:latin typeface="Calibri Light" panose="020F0302020204030204" pitchFamily="34" charset="0"/>
                <a:cs typeface="Calibri Light" panose="020F0302020204030204" pitchFamily="34" charset="0"/>
              </a:rPr>
            </a:br>
            <a:r>
              <a:rPr lang="sv-SE" sz="1200" dirty="0">
                <a:latin typeface="Calibri Light" panose="020F0302020204030204" pitchFamily="34" charset="0"/>
                <a:cs typeface="Calibri Light" panose="020F0302020204030204" pitchFamily="34" charset="0"/>
              </a:rPr>
              <a:t>Hur många varningar får en spelare ha, hur många varningar bör maximalt utdelas per lag? Hur många varningar kan ledare få?</a:t>
            </a:r>
          </a:p>
          <a:p>
            <a:pPr algn="l"/>
            <a:endParaRPr lang="sv-SE" sz="1200" dirty="0">
              <a:latin typeface="Calibri Light" panose="020F0302020204030204" pitchFamily="34" charset="0"/>
              <a:cs typeface="Calibri Light" panose="020F0302020204030204" pitchFamily="34" charset="0"/>
            </a:endParaRPr>
          </a:p>
          <a:p>
            <a:pPr algn="l"/>
            <a:r>
              <a:rPr lang="sv-SE" sz="1200" b="1" dirty="0">
                <a:latin typeface="Calibri Light" panose="020F0302020204030204" pitchFamily="34" charset="0"/>
                <a:cs typeface="Calibri Light" panose="020F0302020204030204" pitchFamily="34" charset="0"/>
              </a:rPr>
              <a:t>16:5 Utvisning</a:t>
            </a:r>
          </a:p>
          <a:p>
            <a:pPr algn="l"/>
            <a:r>
              <a:rPr lang="sv-SE" sz="1200" dirty="0">
                <a:latin typeface="Calibri Light" panose="020F0302020204030204" pitchFamily="34" charset="0"/>
                <a:cs typeface="Calibri Light" panose="020F0302020204030204" pitchFamily="34" charset="0"/>
              </a:rPr>
              <a:t>En utvisning är alltid för två (2) minuters speltid; den tredje utvisningen för samma spelare leder alltid till diskvalifikation (rött kort).</a:t>
            </a:r>
            <a:br>
              <a:rPr lang="sv-SE" sz="1200" dirty="0">
                <a:latin typeface="Calibri Light" panose="020F0302020204030204" pitchFamily="34" charset="0"/>
                <a:cs typeface="Calibri Light" panose="020F0302020204030204" pitchFamily="34" charset="0"/>
              </a:rPr>
            </a:br>
            <a:r>
              <a:rPr lang="sv-SE" sz="1200" dirty="0">
                <a:latin typeface="Calibri Light" panose="020F0302020204030204" pitchFamily="34" charset="0"/>
                <a:cs typeface="Calibri Light" panose="020F0302020204030204" pitchFamily="34" charset="0"/>
              </a:rPr>
              <a:t>Hur många utvisningar får en spelare respektive ledare ha? Vad blir konsekvensen?</a:t>
            </a:r>
          </a:p>
          <a:p>
            <a:pPr algn="l"/>
            <a:endParaRPr lang="sv-SE" sz="1200" dirty="0">
              <a:latin typeface="Calibri Light" panose="020F0302020204030204" pitchFamily="34" charset="0"/>
              <a:cs typeface="Calibri Light" panose="020F0302020204030204" pitchFamily="34" charset="0"/>
            </a:endParaRPr>
          </a:p>
          <a:p>
            <a:pPr algn="l"/>
            <a:r>
              <a:rPr lang="sv-SE" sz="1200" b="1" dirty="0">
                <a:latin typeface="Calibri Light" panose="020F0302020204030204" pitchFamily="34" charset="0"/>
                <a:cs typeface="Calibri Light" panose="020F0302020204030204" pitchFamily="34" charset="0"/>
              </a:rPr>
              <a:t>16:8 Diskvalifikation</a:t>
            </a:r>
          </a:p>
          <a:p>
            <a:pPr algn="l"/>
            <a:r>
              <a:rPr lang="sv-SE" sz="1200" dirty="0">
                <a:latin typeface="Calibri Light" panose="020F0302020204030204" pitchFamily="34" charset="0"/>
                <a:cs typeface="Calibri Light" panose="020F0302020204030204" pitchFamily="34" charset="0"/>
              </a:rPr>
              <a:t>En spelares eller ledares diskvalifikation gäller alltid för resterande speltid. Spelaren eller ledaren ska omedelbart lämna såväl spelplanen som avbytarområdet. Efter att ha lämnat avbytarområdet är spelaren eller ledaren inte tillåten att ha någon form av kontakt med laget. </a:t>
            </a:r>
          </a:p>
        </p:txBody>
      </p:sp>
      <p:sp>
        <p:nvSpPr>
          <p:cNvPr id="4" name="Platshållare för bildnummer 3"/>
          <p:cNvSpPr>
            <a:spLocks noGrp="1"/>
          </p:cNvSpPr>
          <p:nvPr>
            <p:ph type="sldNum" sz="quarter" idx="10"/>
          </p:nvPr>
        </p:nvSpPr>
        <p:spPr/>
        <p:txBody>
          <a:bodyPr/>
          <a:lstStyle/>
          <a:p>
            <a:fld id="{B4DA79B6-1CA7-48A3-94CE-D04241C03319}" type="slidenum">
              <a:rPr lang="sv-SE" smtClean="0"/>
              <a:t>29</a:t>
            </a:fld>
            <a:endParaRPr lang="sv-SE"/>
          </a:p>
        </p:txBody>
      </p:sp>
    </p:spTree>
    <p:extLst>
      <p:ext uri="{BB962C8B-B14F-4D97-AF65-F5344CB8AC3E}">
        <p14:creationId xmlns:p14="http://schemas.microsoft.com/office/powerpoint/2010/main" val="30120642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200" b="1" dirty="0">
                <a:latin typeface="Calibri Light" panose="020F0302020204030204" pitchFamily="34" charset="0"/>
                <a:cs typeface="Calibri Light" panose="020F0302020204030204" pitchFamily="34" charset="0"/>
              </a:rPr>
              <a:t>Huvudregel 2 –Speltiden, slutsignalen och time-out</a:t>
            </a:r>
          </a:p>
          <a:p>
            <a:pPr algn="l"/>
            <a:r>
              <a:rPr lang="sv-SE" sz="1200" b="1" dirty="0">
                <a:latin typeface="Calibri Light" panose="020F0302020204030204" pitchFamily="34" charset="0"/>
                <a:cs typeface="Calibri Light" panose="020F0302020204030204" pitchFamily="34" charset="0"/>
              </a:rPr>
              <a:t>Slutsignalen</a:t>
            </a:r>
          </a:p>
          <a:p>
            <a:br>
              <a:rPr lang="sv-SE" sz="1200" dirty="0">
                <a:latin typeface="Calibri Light" panose="020F0302020204030204" pitchFamily="34" charset="0"/>
                <a:cs typeface="Calibri Light" panose="020F0302020204030204" pitchFamily="34" charset="0"/>
              </a:rPr>
            </a:br>
            <a:r>
              <a:rPr lang="sv-SE" sz="1200" b="1" dirty="0">
                <a:latin typeface="Calibri Light" panose="020F0302020204030204" pitchFamily="34" charset="0"/>
                <a:cs typeface="Calibri Light" panose="020F0302020204030204" pitchFamily="34" charset="0"/>
              </a:rPr>
              <a:t>2:4</a:t>
            </a:r>
            <a:r>
              <a:rPr lang="sv-SE" sz="1200" dirty="0">
                <a:latin typeface="Calibri Light" panose="020F0302020204030204" pitchFamily="34" charset="0"/>
                <a:cs typeface="Calibri Light" panose="020F0302020204030204" pitchFamily="34" charset="0"/>
              </a:rPr>
              <a:t> Ojustheter och osportsligheter som begås före eller samtidigt</a:t>
            </a:r>
          </a:p>
          <a:p>
            <a:r>
              <a:rPr lang="sv-SE" sz="1200" dirty="0">
                <a:latin typeface="Calibri Light" panose="020F0302020204030204" pitchFamily="34" charset="0"/>
                <a:cs typeface="Calibri Light" panose="020F0302020204030204" pitchFamily="34" charset="0"/>
              </a:rPr>
              <a:t>med slutsignalen […] ska bestraffas även om det utdömda frikastet</a:t>
            </a:r>
          </a:p>
          <a:p>
            <a:r>
              <a:rPr lang="sv-SE" sz="1200" dirty="0">
                <a:latin typeface="Calibri Light" panose="020F0302020204030204" pitchFamily="34" charset="0"/>
                <a:cs typeface="Calibri Light" panose="020F0302020204030204" pitchFamily="34" charset="0"/>
              </a:rPr>
              <a:t>(13:1) eller straffkastet inte kan läggas förrän efter signalen.</a:t>
            </a:r>
            <a:br>
              <a:rPr lang="sv-SE" sz="1200" dirty="0">
                <a:latin typeface="Calibri Light" panose="020F0302020204030204" pitchFamily="34" charset="0"/>
                <a:cs typeface="Calibri Light" panose="020F0302020204030204" pitchFamily="34" charset="0"/>
              </a:rPr>
            </a:br>
            <a:endParaRPr lang="sv-SE" sz="1200" dirty="0">
              <a:latin typeface="Calibri Light" panose="020F0302020204030204" pitchFamily="34" charset="0"/>
              <a:cs typeface="Calibri Light" panose="020F0302020204030204" pitchFamily="34" charset="0"/>
            </a:endParaRPr>
          </a:p>
          <a:p>
            <a:r>
              <a:rPr lang="sv-SE" sz="1200" b="1" dirty="0">
                <a:latin typeface="Calibri Light" panose="020F0302020204030204" pitchFamily="34" charset="0"/>
                <a:cs typeface="Calibri Light" panose="020F0302020204030204" pitchFamily="34" charset="0"/>
              </a:rPr>
              <a:t>2:5</a:t>
            </a:r>
            <a:r>
              <a:rPr lang="sv-SE" sz="1200" dirty="0">
                <a:latin typeface="Calibri Light" panose="020F0302020204030204" pitchFamily="34" charset="0"/>
                <a:cs typeface="Calibri Light" panose="020F0302020204030204" pitchFamily="34" charset="0"/>
              </a:rPr>
              <a:t> För frikast som utförs (eller görs om) med hänvisning till regel</a:t>
            </a:r>
          </a:p>
          <a:p>
            <a:r>
              <a:rPr lang="sv-SE" sz="1200" dirty="0">
                <a:latin typeface="Calibri Light" panose="020F0302020204030204" pitchFamily="34" charset="0"/>
                <a:cs typeface="Calibri Light" panose="020F0302020204030204" pitchFamily="34" charset="0"/>
              </a:rPr>
              <a:t>2:4, tillämpas speciella bestämmelser gällande spelarnas placeringar och spelarbyten. Som ett undantag till de normala spelarbytena, </a:t>
            </a:r>
            <a:r>
              <a:rPr lang="sv-SE" sz="1200" u="sng" dirty="0">
                <a:latin typeface="Calibri Light" panose="020F0302020204030204" pitchFamily="34" charset="0"/>
                <a:cs typeface="Calibri Light" panose="020F0302020204030204" pitchFamily="34" charset="0"/>
              </a:rPr>
              <a:t>är spelarbyte endast tillåtet för en spelare i det kastande laget. </a:t>
            </a:r>
            <a:r>
              <a:rPr lang="sv-SE" sz="1200" dirty="0">
                <a:latin typeface="Calibri Light" panose="020F0302020204030204" pitchFamily="34" charset="0"/>
                <a:cs typeface="Calibri Light" panose="020F0302020204030204" pitchFamily="34" charset="0"/>
              </a:rPr>
              <a:t>Överträdelse mot detta betraktas som felaktigt byte.</a:t>
            </a:r>
            <a:endParaRPr lang="sv-SE" sz="1200" u="sng" dirty="0">
              <a:latin typeface="Calibri Light" panose="020F0302020204030204" pitchFamily="34" charset="0"/>
              <a:cs typeface="Calibri Light" panose="020F0302020204030204" pitchFamily="34" charset="0"/>
            </a:endParaRPr>
          </a:p>
          <a:p>
            <a:pPr algn="l"/>
            <a:endParaRPr lang="sv-SE" dirty="0"/>
          </a:p>
        </p:txBody>
      </p:sp>
      <p:sp>
        <p:nvSpPr>
          <p:cNvPr id="4" name="Platshållare för bildnummer 3"/>
          <p:cNvSpPr>
            <a:spLocks noGrp="1"/>
          </p:cNvSpPr>
          <p:nvPr>
            <p:ph type="sldNum" sz="quarter" idx="10"/>
          </p:nvPr>
        </p:nvSpPr>
        <p:spPr/>
        <p:txBody>
          <a:bodyPr/>
          <a:lstStyle/>
          <a:p>
            <a:fld id="{B4DA79B6-1CA7-48A3-94CE-D04241C03319}" type="slidenum">
              <a:rPr lang="sv-SE" smtClean="0"/>
              <a:t>30</a:t>
            </a:fld>
            <a:endParaRPr lang="sv-SE"/>
          </a:p>
        </p:txBody>
      </p:sp>
    </p:spTree>
    <p:extLst>
      <p:ext uri="{BB962C8B-B14F-4D97-AF65-F5344CB8AC3E}">
        <p14:creationId xmlns:p14="http://schemas.microsoft.com/office/powerpoint/2010/main" val="31854597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4DA79B6-1CA7-48A3-94CE-D04241C03319}" type="slidenum">
              <a:rPr lang="sv-SE" smtClean="0"/>
              <a:t>31</a:t>
            </a:fld>
            <a:endParaRPr lang="sv-SE"/>
          </a:p>
        </p:txBody>
      </p:sp>
    </p:spTree>
    <p:extLst>
      <p:ext uri="{BB962C8B-B14F-4D97-AF65-F5344CB8AC3E}">
        <p14:creationId xmlns:p14="http://schemas.microsoft.com/office/powerpoint/2010/main" val="20068803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1" dirty="0">
              <a:latin typeface="+mj-lt"/>
            </a:endParaRPr>
          </a:p>
          <a:p>
            <a:pPr algn="l"/>
            <a:r>
              <a:rPr lang="sv-SE" sz="1200" b="1" dirty="0">
                <a:latin typeface="+mj-lt"/>
                <a:cs typeface="Calibri Light" panose="020F0302020204030204" pitchFamily="34" charset="0"/>
              </a:rPr>
              <a:t>Spelarbyten</a:t>
            </a:r>
            <a:endParaRPr lang="sv-SE" sz="1200" dirty="0">
              <a:latin typeface="+mj-lt"/>
              <a:cs typeface="Calibri Light" panose="020F0302020204030204" pitchFamily="34" charset="0"/>
            </a:endParaRPr>
          </a:p>
          <a:p>
            <a:pPr algn="l"/>
            <a:r>
              <a:rPr lang="sv-SE" sz="1200" b="1" dirty="0">
                <a:latin typeface="+mj-lt"/>
                <a:cs typeface="Calibri Light" panose="020F0302020204030204" pitchFamily="34" charset="0"/>
              </a:rPr>
              <a:t>4:4 </a:t>
            </a:r>
            <a:r>
              <a:rPr lang="sv-SE" sz="1200" dirty="0">
                <a:latin typeface="+mj-lt"/>
                <a:cs typeface="Calibri Light" panose="020F0302020204030204" pitchFamily="34" charset="0"/>
              </a:rPr>
              <a:t>Avbytare får beträda spelplanen när som helst och vid upprepade tillfällen […] om de spelare, som ska ersättas, redan har lämnat spelplanen. Vid spelarbyten ska spelarna alltid gå in på respektive lämna spelplanen över det egna lagets avbytarlinje. Denna bestämmelse gäller också vid målvaktsbyte. Reglerna för spelarbyte gäller även under tidsstopp (utom under lag-timeout).Högst sju (7) spelare per lag får samtidigt befinna sig på spelplanen.</a:t>
            </a:r>
          </a:p>
          <a:p>
            <a:pPr defTabSz="990752">
              <a:defRPr/>
            </a:pPr>
            <a:br>
              <a:rPr lang="sv-SE" sz="1200" dirty="0">
                <a:solidFill>
                  <a:schemeClr val="tx1"/>
                </a:solidFill>
                <a:latin typeface="+mj-lt"/>
              </a:rPr>
            </a:br>
            <a:r>
              <a:rPr lang="sv-SE" sz="1200" b="1" dirty="0">
                <a:latin typeface="+mj-lt"/>
                <a:cs typeface="Calibri Light" panose="020F0302020204030204" pitchFamily="34" charset="0"/>
              </a:rPr>
              <a:t>4.5</a:t>
            </a:r>
            <a:r>
              <a:rPr lang="sv-SE" sz="1200" dirty="0">
                <a:latin typeface="+mj-lt"/>
                <a:cs typeface="Calibri Light" panose="020F0302020204030204" pitchFamily="34" charset="0"/>
              </a:rPr>
              <a:t> Ett felaktigt spelarbyte ska </a:t>
            </a:r>
            <a:r>
              <a:rPr lang="sv-SE" sz="1200" b="1" dirty="0">
                <a:latin typeface="+mj-lt"/>
                <a:cs typeface="Calibri Light" panose="020F0302020204030204" pitchFamily="34" charset="0"/>
              </a:rPr>
              <a:t>bestraffas med utvisning</a:t>
            </a:r>
            <a:r>
              <a:rPr lang="sv-SE" sz="1200" dirty="0">
                <a:latin typeface="+mj-lt"/>
                <a:cs typeface="Calibri Light" panose="020F0302020204030204" pitchFamily="34" charset="0"/>
              </a:rPr>
              <a:t> av den skyldige spelaren. Om </a:t>
            </a:r>
            <a:r>
              <a:rPr lang="sv-SE" sz="1200" b="1" dirty="0">
                <a:latin typeface="+mj-lt"/>
                <a:cs typeface="Calibri Light" panose="020F0302020204030204" pitchFamily="34" charset="0"/>
              </a:rPr>
              <a:t>flera än en (1) spelare från samma lag</a:t>
            </a:r>
            <a:r>
              <a:rPr lang="sv-SE" sz="1200" dirty="0">
                <a:latin typeface="+mj-lt"/>
                <a:cs typeface="Calibri Light" panose="020F0302020204030204" pitchFamily="34" charset="0"/>
              </a:rPr>
              <a:t> i samma situation gör sig skyldiga till felaktigt byte </a:t>
            </a:r>
            <a:r>
              <a:rPr lang="sv-SE" sz="1200" b="1" dirty="0">
                <a:latin typeface="+mj-lt"/>
                <a:cs typeface="Calibri Light" panose="020F0302020204030204" pitchFamily="34" charset="0"/>
              </a:rPr>
              <a:t>ska endast den spelare som först begår felet bestraffas</a:t>
            </a:r>
            <a:r>
              <a:rPr lang="sv-SE" sz="1200" dirty="0">
                <a:latin typeface="+mj-lt"/>
                <a:cs typeface="Calibri Light" panose="020F0302020204030204" pitchFamily="34" charset="0"/>
              </a:rPr>
              <a:t>. </a:t>
            </a:r>
            <a:br>
              <a:rPr lang="sv-SE" sz="1200" dirty="0">
                <a:latin typeface="+mj-lt"/>
                <a:cs typeface="Calibri Light" panose="020F0302020204030204" pitchFamily="34" charset="0"/>
              </a:rPr>
            </a:br>
            <a:br>
              <a:rPr lang="sv-SE" sz="1200" dirty="0">
                <a:latin typeface="+mj-lt"/>
                <a:cs typeface="Calibri Light" panose="020F0302020204030204" pitchFamily="34" charset="0"/>
              </a:rPr>
            </a:br>
            <a:r>
              <a:rPr lang="sv-SE" sz="1200" b="1" dirty="0">
                <a:latin typeface="+mj-lt"/>
                <a:cs typeface="Calibri Light" panose="020F0302020204030204" pitchFamily="34" charset="0"/>
              </a:rPr>
              <a:t>4:6</a:t>
            </a:r>
            <a:r>
              <a:rPr lang="sv-SE" sz="1200" dirty="0">
                <a:latin typeface="+mj-lt"/>
                <a:cs typeface="Calibri Light" panose="020F0302020204030204" pitchFamily="34" charset="0"/>
              </a:rPr>
              <a:t> Om en tillkommande spelare beträder spelplanen utan byte eller om en spelare oberättigat ingriper i spelet från avbytarområdet ska denne bestraffas med utvisning. Laget ska därför reduceras med en spelare på spelplanen under följande två (2) minuter (bortsett från att den inträdande tillkommande spelaren måste lämna spelplanen). Om en utvisad spelare beträder spelplanen </a:t>
            </a:r>
            <a:r>
              <a:rPr lang="sv-SE" sz="1200" b="1" dirty="0">
                <a:latin typeface="+mj-lt"/>
                <a:cs typeface="Calibri Light" panose="020F0302020204030204" pitchFamily="34" charset="0"/>
              </a:rPr>
              <a:t>under tiden för sin utvisning bestraffas han </a:t>
            </a:r>
            <a:r>
              <a:rPr lang="sv-SE" sz="1200" dirty="0">
                <a:latin typeface="+mj-lt"/>
                <a:cs typeface="Calibri Light" panose="020F0302020204030204" pitchFamily="34" charset="0"/>
              </a:rPr>
              <a:t>med en ny utvisning på två (2) minuter. Denna utvisning börjar omedelbart varpå laget reduceras ytterligare med en valfri spelare på spelplanen under överlappningen mellan den första och den andra utvisningen. I båda fallen återupptas spelet med frikast för motståndarna (13:1a-b; se dock klarläggande 7).</a:t>
            </a:r>
          </a:p>
        </p:txBody>
      </p:sp>
      <p:sp>
        <p:nvSpPr>
          <p:cNvPr id="4" name="Platshållare för bildnummer 3"/>
          <p:cNvSpPr>
            <a:spLocks noGrp="1"/>
          </p:cNvSpPr>
          <p:nvPr>
            <p:ph type="sldNum" sz="quarter" idx="10"/>
          </p:nvPr>
        </p:nvSpPr>
        <p:spPr/>
        <p:txBody>
          <a:bodyPr/>
          <a:lstStyle/>
          <a:p>
            <a:fld id="{B4DA79B6-1CA7-48A3-94CE-D04241C03319}" type="slidenum">
              <a:rPr lang="sv-SE" smtClean="0"/>
              <a:t>32</a:t>
            </a:fld>
            <a:endParaRPr lang="sv-SE"/>
          </a:p>
        </p:txBody>
      </p:sp>
    </p:spTree>
    <p:extLst>
      <p:ext uri="{BB962C8B-B14F-4D97-AF65-F5344CB8AC3E}">
        <p14:creationId xmlns:p14="http://schemas.microsoft.com/office/powerpoint/2010/main" val="2233621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solidFill>
                  <a:schemeClr val="tx1"/>
                </a:solidFill>
              </a:rPr>
              <a:t>11. Passivt spel</a:t>
            </a:r>
          </a:p>
          <a:p>
            <a:r>
              <a:rPr lang="sv-SE" dirty="0">
                <a:solidFill>
                  <a:schemeClr val="tx1"/>
                </a:solidFill>
              </a:rPr>
              <a:t>12. Mål</a:t>
            </a:r>
          </a:p>
          <a:p>
            <a:r>
              <a:rPr lang="sv-SE" dirty="0">
                <a:solidFill>
                  <a:schemeClr val="tx1"/>
                </a:solidFill>
              </a:rPr>
              <a:t>13. Varning, Disk, Blått</a:t>
            </a:r>
          </a:p>
          <a:p>
            <a:r>
              <a:rPr lang="sv-SE" dirty="0">
                <a:solidFill>
                  <a:schemeClr val="tx1"/>
                </a:solidFill>
              </a:rPr>
              <a:t>14. Utvisning</a:t>
            </a:r>
          </a:p>
          <a:p>
            <a:r>
              <a:rPr lang="sv-SE" dirty="0">
                <a:solidFill>
                  <a:schemeClr val="tx1"/>
                </a:solidFill>
              </a:rPr>
              <a:t>15. Timeout</a:t>
            </a:r>
          </a:p>
          <a:p>
            <a:r>
              <a:rPr lang="sv-SE" dirty="0">
                <a:solidFill>
                  <a:schemeClr val="tx1"/>
                </a:solidFill>
              </a:rPr>
              <a:t>16. Tillåtelse för två personer (deltagarberättigade) att beträda spelplanen under TO.</a:t>
            </a:r>
          </a:p>
          <a:p>
            <a:r>
              <a:rPr lang="sv-SE" dirty="0">
                <a:solidFill>
                  <a:schemeClr val="tx1"/>
                </a:solidFill>
              </a:rPr>
              <a:t>17. Förvarningstecken för passivt spel</a:t>
            </a:r>
          </a:p>
        </p:txBody>
      </p:sp>
      <p:sp>
        <p:nvSpPr>
          <p:cNvPr id="4" name="Platshållare för bildnummer 3"/>
          <p:cNvSpPr>
            <a:spLocks noGrp="1"/>
          </p:cNvSpPr>
          <p:nvPr>
            <p:ph type="sldNum" sz="quarter" idx="10"/>
          </p:nvPr>
        </p:nvSpPr>
        <p:spPr/>
        <p:txBody>
          <a:bodyPr/>
          <a:lstStyle/>
          <a:p>
            <a:fld id="{B4DA79B6-1CA7-48A3-94CE-D04241C03319}" type="slidenum">
              <a:rPr lang="sv-SE" smtClean="0"/>
              <a:t>33</a:t>
            </a:fld>
            <a:endParaRPr lang="sv-SE"/>
          </a:p>
        </p:txBody>
      </p:sp>
    </p:spTree>
    <p:extLst>
      <p:ext uri="{BB962C8B-B14F-4D97-AF65-F5344CB8AC3E}">
        <p14:creationId xmlns:p14="http://schemas.microsoft.com/office/powerpoint/2010/main" val="182420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latin typeface="+mn-lt"/>
                <a:ea typeface="+mn-ea"/>
                <a:cs typeface="+mn-cs"/>
              </a:rPr>
              <a:t>Huvudregel 18 – Tidtagaren och sekreteraren</a:t>
            </a:r>
            <a:endParaRPr lang="sv-SE" sz="1200" kern="1200" dirty="0">
              <a:solidFill>
                <a:schemeClr val="tx1"/>
              </a:solidFill>
              <a:latin typeface="+mn-lt"/>
              <a:ea typeface="+mn-ea"/>
              <a:cs typeface="+mn-cs"/>
            </a:endParaRPr>
          </a:p>
          <a:p>
            <a:endParaRPr lang="sv-SE" sz="1200" kern="1200" dirty="0">
              <a:solidFill>
                <a:schemeClr val="tx1"/>
              </a:solidFill>
              <a:latin typeface="+mn-lt"/>
              <a:ea typeface="+mn-ea"/>
              <a:cs typeface="+mn-cs"/>
            </a:endParaRPr>
          </a:p>
          <a:p>
            <a:pPr algn="l"/>
            <a:r>
              <a:rPr lang="sv-SE" sz="1200" kern="1200" dirty="0">
                <a:solidFill>
                  <a:schemeClr val="tx1"/>
                </a:solidFill>
                <a:latin typeface="+mn-lt"/>
                <a:ea typeface="+mn-ea"/>
                <a:cs typeface="Calibri Light" panose="020F0302020204030204" pitchFamily="34" charset="0"/>
              </a:rPr>
              <a:t>I princip har </a:t>
            </a:r>
            <a:r>
              <a:rPr lang="sv-SE" sz="1200" u="sng" kern="1200" dirty="0">
                <a:solidFill>
                  <a:schemeClr val="tx1"/>
                </a:solidFill>
                <a:latin typeface="+mn-lt"/>
                <a:ea typeface="+mn-ea"/>
                <a:cs typeface="Calibri Light" panose="020F0302020204030204" pitchFamily="34" charset="0"/>
              </a:rPr>
              <a:t>tidtagaren</a:t>
            </a:r>
            <a:r>
              <a:rPr lang="sv-SE" sz="1200" kern="1200" dirty="0">
                <a:solidFill>
                  <a:schemeClr val="tx1"/>
                </a:solidFill>
                <a:latin typeface="+mn-lt"/>
                <a:ea typeface="+mn-ea"/>
                <a:cs typeface="Calibri Light" panose="020F0302020204030204" pitchFamily="34" charset="0"/>
              </a:rPr>
              <a:t> huvudansvaret för speltiden, timeouter och utvisningstider. Om det inte finns en väggklocka (eller denna mot all förmodan inte fungerar) är det </a:t>
            </a:r>
            <a:r>
              <a:rPr lang="sv-SE" sz="1200" u="sng" kern="1200" dirty="0">
                <a:solidFill>
                  <a:schemeClr val="tx1"/>
                </a:solidFill>
                <a:latin typeface="+mn-lt"/>
                <a:ea typeface="+mn-ea"/>
                <a:cs typeface="Calibri Light" panose="020F0302020204030204" pitchFamily="34" charset="0"/>
              </a:rPr>
              <a:t>tidtagarens</a:t>
            </a:r>
            <a:r>
              <a:rPr lang="sv-SE" sz="1200" kern="1200" dirty="0">
                <a:solidFill>
                  <a:schemeClr val="tx1"/>
                </a:solidFill>
                <a:latin typeface="+mn-lt"/>
                <a:ea typeface="+mn-ea"/>
                <a:cs typeface="Calibri Light" panose="020F0302020204030204" pitchFamily="34" charset="0"/>
              </a:rPr>
              <a:t> primära uppgift att hålla båda lagens lagansvariga informerade om hur mycket tid som spelats/återstår, dels av matchen, men även vid timeouter, utvisningar med flera. Likväl är det </a:t>
            </a:r>
            <a:r>
              <a:rPr lang="sv-SE" sz="1200" u="sng" kern="1200" dirty="0">
                <a:solidFill>
                  <a:schemeClr val="tx1"/>
                </a:solidFill>
                <a:latin typeface="+mn-lt"/>
                <a:ea typeface="+mn-ea"/>
                <a:cs typeface="Calibri Light" panose="020F0302020204030204" pitchFamily="34" charset="0"/>
              </a:rPr>
              <a:t>tidtagaren</a:t>
            </a:r>
            <a:r>
              <a:rPr lang="sv-SE" sz="1200" kern="1200" dirty="0">
                <a:solidFill>
                  <a:schemeClr val="tx1"/>
                </a:solidFill>
                <a:latin typeface="+mn-lt"/>
                <a:ea typeface="+mn-ea"/>
                <a:cs typeface="Calibri Light" panose="020F0302020204030204" pitchFamily="34" charset="0"/>
              </a:rPr>
              <a:t> som om väggklockans automatiska slutsignal ej finns, ansvarar för att ge slutsignal (blåsa) vid halvlek och vid slutet av matchen. </a:t>
            </a:r>
            <a:br>
              <a:rPr lang="sv-SE" sz="1200" kern="1200" dirty="0">
                <a:solidFill>
                  <a:schemeClr val="tx1"/>
                </a:solidFill>
                <a:latin typeface="+mn-lt"/>
                <a:ea typeface="+mn-ea"/>
                <a:cs typeface="Calibri Light" panose="020F0302020204030204" pitchFamily="34" charset="0"/>
              </a:rPr>
            </a:br>
            <a:br>
              <a:rPr lang="sv-SE" sz="1200" kern="1200" dirty="0">
                <a:solidFill>
                  <a:schemeClr val="tx1"/>
                </a:solidFill>
                <a:latin typeface="+mn-lt"/>
                <a:ea typeface="+mn-ea"/>
                <a:cs typeface="Calibri Light" panose="020F0302020204030204" pitchFamily="34" charset="0"/>
              </a:rPr>
            </a:br>
            <a:r>
              <a:rPr lang="sv-SE" sz="1200" kern="1200" dirty="0">
                <a:solidFill>
                  <a:schemeClr val="tx1"/>
                </a:solidFill>
                <a:latin typeface="+mn-lt"/>
                <a:ea typeface="+mn-ea"/>
                <a:cs typeface="Calibri Light" panose="020F0302020204030204" pitchFamily="34" charset="0"/>
              </a:rPr>
              <a:t>På motsvarande sätt har </a:t>
            </a:r>
            <a:r>
              <a:rPr lang="sv-SE" sz="1200" u="sng" kern="1200" dirty="0">
                <a:solidFill>
                  <a:schemeClr val="tx1"/>
                </a:solidFill>
                <a:latin typeface="+mn-lt"/>
                <a:ea typeface="+mn-ea"/>
                <a:cs typeface="Calibri Light" panose="020F0302020204030204" pitchFamily="34" charset="0"/>
              </a:rPr>
              <a:t>sekreteraren</a:t>
            </a:r>
            <a:r>
              <a:rPr lang="sv-SE" sz="1200" kern="1200" dirty="0">
                <a:solidFill>
                  <a:schemeClr val="tx1"/>
                </a:solidFill>
                <a:latin typeface="+mn-lt"/>
                <a:ea typeface="+mn-ea"/>
                <a:cs typeface="Calibri Light" panose="020F0302020204030204" pitchFamily="34" charset="0"/>
              </a:rPr>
              <a:t> huvudansvaret för laguppställningarna, matchprotokollet, EMP och inträde av spelare som anländer sent till match och behöver skrivas in för att bli deltagarberättigade. </a:t>
            </a:r>
            <a:br>
              <a:rPr lang="sv-SE" sz="1200" kern="1200" dirty="0">
                <a:solidFill>
                  <a:schemeClr val="tx1"/>
                </a:solidFill>
                <a:latin typeface="+mn-lt"/>
                <a:ea typeface="+mn-ea"/>
                <a:cs typeface="Calibri Light" panose="020F0302020204030204" pitchFamily="34" charset="0"/>
              </a:rPr>
            </a:br>
            <a:endParaRPr lang="sv-SE" sz="1200" kern="1200" dirty="0">
              <a:solidFill>
                <a:schemeClr val="tx1"/>
              </a:solidFill>
              <a:latin typeface="+mn-lt"/>
              <a:ea typeface="+mn-ea"/>
              <a:cs typeface="+mn-cs"/>
            </a:endParaRPr>
          </a:p>
          <a:p>
            <a:pPr lvl="2"/>
            <a:r>
              <a:rPr lang="sv-SE" b="1" dirty="0"/>
              <a:t>Under match;</a:t>
            </a:r>
          </a:p>
          <a:p>
            <a:pPr lvl="3"/>
            <a:r>
              <a:rPr lang="sv-SE" dirty="0"/>
              <a:t>Tidtagaren markerar mål, sköter start/stopp av matchklocka på domarens signal (tecken).</a:t>
            </a:r>
          </a:p>
          <a:p>
            <a:pPr lvl="3"/>
            <a:r>
              <a:rPr lang="sv-SE" dirty="0" err="1"/>
              <a:t>Sekretararen</a:t>
            </a:r>
            <a:r>
              <a:rPr lang="sv-SE" dirty="0"/>
              <a:t> fyller i vem som gjort mål, tilldelats varning, utvisning eller diskvalifikation (rött kort).</a:t>
            </a:r>
          </a:p>
          <a:p>
            <a:pPr lvl="3"/>
            <a:r>
              <a:rPr lang="sv-SE" dirty="0"/>
              <a:t>Kontrollerar att byte av spelare genomförs på korrekt sätt samt signalerar i det fall att detta icke efterlevs av lagen (stoppa klockan). </a:t>
            </a:r>
          </a:p>
          <a:p>
            <a:pPr lvl="3"/>
            <a:r>
              <a:rPr lang="sv-SE" dirty="0"/>
              <a:t>Utgör ett stöd för domaren avseende antal varningar eller utvisningar.</a:t>
            </a:r>
          </a:p>
          <a:p>
            <a:endParaRPr lang="sv-SE" dirty="0"/>
          </a:p>
        </p:txBody>
      </p:sp>
      <p:sp>
        <p:nvSpPr>
          <p:cNvPr id="4" name="Platshållare för bildnummer 3"/>
          <p:cNvSpPr>
            <a:spLocks noGrp="1"/>
          </p:cNvSpPr>
          <p:nvPr>
            <p:ph type="sldNum" sz="quarter" idx="5"/>
          </p:nvPr>
        </p:nvSpPr>
        <p:spPr/>
        <p:txBody>
          <a:bodyPr/>
          <a:lstStyle/>
          <a:p>
            <a:fld id="{DA064F44-2726-4D2F-AF28-51867EBF566C}" type="slidenum">
              <a:rPr lang="sv-SE" smtClean="0"/>
              <a:t>5</a:t>
            </a:fld>
            <a:endParaRPr lang="sv-SE"/>
          </a:p>
        </p:txBody>
      </p:sp>
    </p:spTree>
    <p:extLst>
      <p:ext uri="{BB962C8B-B14F-4D97-AF65-F5344CB8AC3E}">
        <p14:creationId xmlns:p14="http://schemas.microsoft.com/office/powerpoint/2010/main" val="1762186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A064F44-2726-4D2F-AF28-51867EBF566C}" type="slidenum">
              <a:rPr lang="sv-SE" smtClean="0"/>
              <a:t>42</a:t>
            </a:fld>
            <a:endParaRPr lang="sv-SE"/>
          </a:p>
        </p:txBody>
      </p:sp>
    </p:spTree>
    <p:extLst>
      <p:ext uri="{BB962C8B-B14F-4D97-AF65-F5344CB8AC3E}">
        <p14:creationId xmlns:p14="http://schemas.microsoft.com/office/powerpoint/2010/main" val="35413169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Att vara ansluten till Live Score innebär att man kan följa matchresultatet bara man har tillgång till</a:t>
            </a:r>
          </a:p>
          <a:p>
            <a:r>
              <a:rPr lang="sv-SE" sz="1200" b="0" i="0" u="none" strike="noStrike" kern="1200" baseline="0" dirty="0">
                <a:solidFill>
                  <a:schemeClr val="tx1"/>
                </a:solidFill>
                <a:latin typeface="+mn-lt"/>
                <a:ea typeface="+mn-ea"/>
                <a:cs typeface="+mn-cs"/>
              </a:rPr>
              <a:t>Internet, på </a:t>
            </a:r>
            <a:r>
              <a:rPr lang="sv-SE" sz="1200" b="0" i="0" u="none" strike="noStrike" kern="1200" baseline="0" dirty="0" err="1">
                <a:solidFill>
                  <a:schemeClr val="tx1"/>
                </a:solidFill>
                <a:latin typeface="+mn-lt"/>
                <a:ea typeface="+mn-ea"/>
                <a:cs typeface="+mn-cs"/>
              </a:rPr>
              <a:t>SHF’s</a:t>
            </a:r>
            <a:r>
              <a:rPr lang="sv-SE" sz="1200" b="0" i="0" u="none" strike="noStrike" kern="1200" baseline="0" dirty="0">
                <a:solidFill>
                  <a:schemeClr val="tx1"/>
                </a:solidFill>
                <a:latin typeface="+mn-lt"/>
                <a:ea typeface="+mn-ea"/>
                <a:cs typeface="+mn-cs"/>
              </a:rPr>
              <a:t> hemsida.</a:t>
            </a:r>
            <a:endParaRPr lang="sv-SE" dirty="0"/>
          </a:p>
        </p:txBody>
      </p:sp>
      <p:sp>
        <p:nvSpPr>
          <p:cNvPr id="4" name="Platshållare för bildnummer 3"/>
          <p:cNvSpPr>
            <a:spLocks noGrp="1"/>
          </p:cNvSpPr>
          <p:nvPr>
            <p:ph type="sldNum" sz="quarter" idx="5"/>
          </p:nvPr>
        </p:nvSpPr>
        <p:spPr/>
        <p:txBody>
          <a:bodyPr/>
          <a:lstStyle/>
          <a:p>
            <a:fld id="{DA064F44-2726-4D2F-AF28-51867EBF566C}" type="slidenum">
              <a:rPr lang="sv-SE" smtClean="0"/>
              <a:t>44</a:t>
            </a:fld>
            <a:endParaRPr lang="sv-SE"/>
          </a:p>
        </p:txBody>
      </p:sp>
    </p:spTree>
    <p:extLst>
      <p:ext uri="{BB962C8B-B14F-4D97-AF65-F5344CB8AC3E}">
        <p14:creationId xmlns:p14="http://schemas.microsoft.com/office/powerpoint/2010/main" val="35467042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A064F44-2726-4D2F-AF28-51867EBF566C}" type="slidenum">
              <a:rPr lang="sv-SE" smtClean="0"/>
              <a:t>48</a:t>
            </a:fld>
            <a:endParaRPr lang="sv-SE"/>
          </a:p>
        </p:txBody>
      </p:sp>
    </p:spTree>
    <p:extLst>
      <p:ext uri="{BB962C8B-B14F-4D97-AF65-F5344CB8AC3E}">
        <p14:creationId xmlns:p14="http://schemas.microsoft.com/office/powerpoint/2010/main" val="24105479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Registrera utvisning dvs 2 minuter</a:t>
            </a:r>
          </a:p>
          <a:p>
            <a:r>
              <a:rPr lang="sv-SE" sz="1200" b="0" i="0" u="none" strike="noStrike" kern="1200" baseline="0" dirty="0">
                <a:solidFill>
                  <a:schemeClr val="tx1"/>
                </a:solidFill>
                <a:latin typeface="+mn-lt"/>
                <a:ea typeface="+mn-ea"/>
                <a:cs typeface="+mn-cs"/>
              </a:rPr>
              <a:t>Markera ikonen för Utvisning dvs 2 minuter, klicka på spelarens nr så skrivs händelsen in i fönstret</a:t>
            </a:r>
          </a:p>
          <a:p>
            <a:r>
              <a:rPr lang="sv-SE" sz="1200" b="0" i="0" u="none" strike="noStrike" kern="1200" baseline="0" dirty="0">
                <a:solidFill>
                  <a:schemeClr val="tx1"/>
                </a:solidFill>
                <a:latin typeface="+mn-lt"/>
                <a:ea typeface="+mn-ea"/>
                <a:cs typeface="+mn-cs"/>
              </a:rPr>
              <a:t>nere till vänster, dvs i Matchreferatrutan. Klockan i EMP stoppas automatiskt, så den behöver du inte</a:t>
            </a:r>
          </a:p>
          <a:p>
            <a:r>
              <a:rPr lang="sv-SE" sz="1200" b="0" i="0" u="none" strike="noStrike" kern="1200" baseline="0" dirty="0">
                <a:solidFill>
                  <a:schemeClr val="tx1"/>
                </a:solidFill>
                <a:latin typeface="+mn-lt"/>
                <a:ea typeface="+mn-ea"/>
                <a:cs typeface="+mn-cs"/>
              </a:rPr>
              <a:t>tänka på.</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OBS! Tänk på att alltid korrigera tiden innan du registrerar en utvisning! EMP är ju ett</a:t>
            </a:r>
          </a:p>
          <a:p>
            <a:r>
              <a:rPr lang="sv-SE" sz="1200" b="0" i="0" u="none" strike="noStrike" kern="1200" baseline="0" dirty="0">
                <a:solidFill>
                  <a:schemeClr val="tx1"/>
                </a:solidFill>
                <a:latin typeface="+mn-lt"/>
                <a:ea typeface="+mn-ea"/>
                <a:cs typeface="+mn-cs"/>
              </a:rPr>
              <a:t>officiellt protokoll och vid protest tittar man i EMP och de händelser som är registrerade.</a:t>
            </a:r>
          </a:p>
          <a:p>
            <a:endParaRPr lang="sv-SE" dirty="0"/>
          </a:p>
        </p:txBody>
      </p:sp>
      <p:sp>
        <p:nvSpPr>
          <p:cNvPr id="4" name="Platshållare för bildnummer 3"/>
          <p:cNvSpPr>
            <a:spLocks noGrp="1"/>
          </p:cNvSpPr>
          <p:nvPr>
            <p:ph type="sldNum" sz="quarter" idx="5"/>
          </p:nvPr>
        </p:nvSpPr>
        <p:spPr/>
        <p:txBody>
          <a:bodyPr/>
          <a:lstStyle/>
          <a:p>
            <a:fld id="{DA064F44-2726-4D2F-AF28-51867EBF566C}" type="slidenum">
              <a:rPr lang="sv-SE" smtClean="0"/>
              <a:t>49</a:t>
            </a:fld>
            <a:endParaRPr lang="sv-SE"/>
          </a:p>
        </p:txBody>
      </p:sp>
    </p:spTree>
    <p:extLst>
      <p:ext uri="{BB962C8B-B14F-4D97-AF65-F5344CB8AC3E}">
        <p14:creationId xmlns:p14="http://schemas.microsoft.com/office/powerpoint/2010/main" val="6776468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A064F44-2726-4D2F-AF28-51867EBF566C}" type="slidenum">
              <a:rPr lang="sv-SE" smtClean="0"/>
              <a:t>50</a:t>
            </a:fld>
            <a:endParaRPr lang="sv-SE"/>
          </a:p>
        </p:txBody>
      </p:sp>
    </p:spTree>
    <p:extLst>
      <p:ext uri="{BB962C8B-B14F-4D97-AF65-F5344CB8AC3E}">
        <p14:creationId xmlns:p14="http://schemas.microsoft.com/office/powerpoint/2010/main" val="20276501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A064F44-2726-4D2F-AF28-51867EBF566C}" type="slidenum">
              <a:rPr lang="sv-SE" smtClean="0"/>
              <a:t>51</a:t>
            </a:fld>
            <a:endParaRPr lang="sv-SE"/>
          </a:p>
        </p:txBody>
      </p:sp>
    </p:spTree>
    <p:extLst>
      <p:ext uri="{BB962C8B-B14F-4D97-AF65-F5344CB8AC3E}">
        <p14:creationId xmlns:p14="http://schemas.microsoft.com/office/powerpoint/2010/main" val="13686552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A064F44-2726-4D2F-AF28-51867EBF566C}" type="slidenum">
              <a:rPr lang="sv-SE" smtClean="0"/>
              <a:t>52</a:t>
            </a:fld>
            <a:endParaRPr lang="sv-SE"/>
          </a:p>
        </p:txBody>
      </p:sp>
    </p:spTree>
    <p:extLst>
      <p:ext uri="{BB962C8B-B14F-4D97-AF65-F5344CB8AC3E}">
        <p14:creationId xmlns:p14="http://schemas.microsoft.com/office/powerpoint/2010/main" val="36150905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När matchen är slut kontrollerar du att protokollet ser korrekt ut, kontrollräkna antalet mål och</a:t>
            </a:r>
          </a:p>
          <a:p>
            <a:r>
              <a:rPr lang="sv-SE" sz="1200" b="0" i="0" u="none" strike="noStrike" kern="1200" baseline="0" dirty="0">
                <a:solidFill>
                  <a:schemeClr val="tx1"/>
                </a:solidFill>
                <a:latin typeface="+mn-lt"/>
                <a:ea typeface="+mn-ea"/>
                <a:cs typeface="+mn-cs"/>
              </a:rPr>
              <a:t>bestraffningar. Ta god tid på dig. Hellre att det tar tid och att protokollet blir korrekt!!</a:t>
            </a:r>
          </a:p>
          <a:p>
            <a:r>
              <a:rPr lang="sv-SE" sz="1200" b="0" i="0" u="none" strike="noStrike" kern="1200" baseline="0" dirty="0">
                <a:solidFill>
                  <a:schemeClr val="tx1"/>
                </a:solidFill>
                <a:latin typeface="+mn-lt"/>
                <a:ea typeface="+mn-ea"/>
                <a:cs typeface="+mn-cs"/>
              </a:rPr>
              <a:t>Godkänn/signera protokollet genom att klicka i Sekreterare och se sedan till att Domare och </a:t>
            </a:r>
            <a:r>
              <a:rPr lang="sv-SE" sz="1200" b="0" i="0" u="none" strike="noStrike" kern="1200" baseline="0" dirty="0" err="1">
                <a:solidFill>
                  <a:schemeClr val="tx1"/>
                </a:solidFill>
                <a:latin typeface="+mn-lt"/>
                <a:ea typeface="+mn-ea"/>
                <a:cs typeface="+mn-cs"/>
              </a:rPr>
              <a:t>ev</a:t>
            </a:r>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Delegat godkänner/signerar protokollet genom att klicka i respektive ruta.</a:t>
            </a:r>
            <a:endParaRPr lang="sv-SE" dirty="0"/>
          </a:p>
        </p:txBody>
      </p:sp>
      <p:sp>
        <p:nvSpPr>
          <p:cNvPr id="4" name="Platshållare för bildnummer 3"/>
          <p:cNvSpPr>
            <a:spLocks noGrp="1"/>
          </p:cNvSpPr>
          <p:nvPr>
            <p:ph type="sldNum" sz="quarter" idx="5"/>
          </p:nvPr>
        </p:nvSpPr>
        <p:spPr/>
        <p:txBody>
          <a:bodyPr/>
          <a:lstStyle/>
          <a:p>
            <a:fld id="{DA064F44-2726-4D2F-AF28-51867EBF566C}" type="slidenum">
              <a:rPr lang="sv-SE" smtClean="0"/>
              <a:t>53</a:t>
            </a:fld>
            <a:endParaRPr lang="sv-SE"/>
          </a:p>
        </p:txBody>
      </p:sp>
    </p:spTree>
    <p:extLst>
      <p:ext uri="{BB962C8B-B14F-4D97-AF65-F5344CB8AC3E}">
        <p14:creationId xmlns:p14="http://schemas.microsoft.com/office/powerpoint/2010/main" val="31911147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Klicka överst i menyraden på Match OK</a:t>
            </a:r>
          </a:p>
          <a:p>
            <a:r>
              <a:rPr lang="sv-SE" sz="1200" b="0" i="0" u="none" strike="noStrike" kern="1200" baseline="0" dirty="0">
                <a:solidFill>
                  <a:schemeClr val="tx1"/>
                </a:solidFill>
                <a:latin typeface="+mn-lt"/>
                <a:ea typeface="+mn-ea"/>
                <a:cs typeface="+mn-cs"/>
              </a:rPr>
              <a:t>och sänd iväg protokollet till </a:t>
            </a:r>
            <a:r>
              <a:rPr lang="sv-SE" sz="1200" b="0" i="0" u="none" strike="noStrike" kern="1200" baseline="0" dirty="0" err="1">
                <a:solidFill>
                  <a:schemeClr val="tx1"/>
                </a:solidFill>
                <a:latin typeface="+mn-lt"/>
                <a:ea typeface="+mn-ea"/>
                <a:cs typeface="+mn-cs"/>
              </a:rPr>
              <a:t>SHF´s</a:t>
            </a:r>
            <a:r>
              <a:rPr lang="sv-SE" sz="1200" b="0" i="0" u="none" strike="noStrike" kern="1200" baseline="0" dirty="0">
                <a:solidFill>
                  <a:schemeClr val="tx1"/>
                </a:solidFill>
                <a:latin typeface="+mn-lt"/>
                <a:ea typeface="+mn-ea"/>
                <a:cs typeface="+mn-cs"/>
              </a:rPr>
              <a:t> server! Se så att du får markerat OK.</a:t>
            </a:r>
          </a:p>
          <a:p>
            <a:r>
              <a:rPr lang="sv-SE" sz="1200" b="0" i="0" u="none" strike="noStrike" kern="1200" baseline="0" dirty="0">
                <a:solidFill>
                  <a:schemeClr val="tx1"/>
                </a:solidFill>
                <a:latin typeface="+mn-lt"/>
                <a:ea typeface="+mn-ea"/>
                <a:cs typeface="+mn-cs"/>
              </a:rPr>
              <a:t>Om matchprotokollet inte är korrekt kvitterat får du ett felmeddelande om att det inte går att skicka.</a:t>
            </a:r>
          </a:p>
          <a:p>
            <a:r>
              <a:rPr lang="sv-SE" sz="1200" b="0" i="0" u="none" strike="noStrike" kern="1200" baseline="0" dirty="0">
                <a:solidFill>
                  <a:schemeClr val="tx1"/>
                </a:solidFill>
                <a:latin typeface="+mn-lt"/>
                <a:ea typeface="+mn-ea"/>
                <a:cs typeface="+mn-cs"/>
              </a:rPr>
              <a:t>Åtgärda och skicka protokollet till </a:t>
            </a:r>
            <a:r>
              <a:rPr lang="sv-SE" sz="1200" b="0" i="0" u="none" strike="noStrike" kern="1200" baseline="0" dirty="0" err="1">
                <a:solidFill>
                  <a:schemeClr val="tx1"/>
                </a:solidFill>
                <a:latin typeface="+mn-lt"/>
                <a:ea typeface="+mn-ea"/>
                <a:cs typeface="+mn-cs"/>
              </a:rPr>
              <a:t>SHF´s</a:t>
            </a:r>
            <a:r>
              <a:rPr lang="sv-SE" sz="1200" b="0" i="0" u="none" strike="noStrike" kern="1200" baseline="0" dirty="0">
                <a:solidFill>
                  <a:schemeClr val="tx1"/>
                </a:solidFill>
                <a:latin typeface="+mn-lt"/>
                <a:ea typeface="+mn-ea"/>
                <a:cs typeface="+mn-cs"/>
              </a:rPr>
              <a:t> server!</a:t>
            </a:r>
            <a:endParaRPr lang="sv-SE" dirty="0"/>
          </a:p>
        </p:txBody>
      </p:sp>
      <p:sp>
        <p:nvSpPr>
          <p:cNvPr id="4" name="Platshållare för bildnummer 3"/>
          <p:cNvSpPr>
            <a:spLocks noGrp="1"/>
          </p:cNvSpPr>
          <p:nvPr>
            <p:ph type="sldNum" sz="quarter" idx="5"/>
          </p:nvPr>
        </p:nvSpPr>
        <p:spPr/>
        <p:txBody>
          <a:bodyPr/>
          <a:lstStyle/>
          <a:p>
            <a:fld id="{DA064F44-2726-4D2F-AF28-51867EBF566C}" type="slidenum">
              <a:rPr lang="sv-SE" smtClean="0"/>
              <a:t>54</a:t>
            </a:fld>
            <a:endParaRPr lang="sv-SE"/>
          </a:p>
        </p:txBody>
      </p:sp>
    </p:spTree>
    <p:extLst>
      <p:ext uri="{BB962C8B-B14F-4D97-AF65-F5344CB8AC3E}">
        <p14:creationId xmlns:p14="http://schemas.microsoft.com/office/powerpoint/2010/main" val="17224218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A064F44-2726-4D2F-AF28-51867EBF566C}" type="slidenum">
              <a:rPr lang="sv-SE" smtClean="0"/>
              <a:t>55</a:t>
            </a:fld>
            <a:endParaRPr lang="sv-SE"/>
          </a:p>
        </p:txBody>
      </p:sp>
    </p:spTree>
    <p:extLst>
      <p:ext uri="{BB962C8B-B14F-4D97-AF65-F5344CB8AC3E}">
        <p14:creationId xmlns:p14="http://schemas.microsoft.com/office/powerpoint/2010/main" val="859171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A064F44-2726-4D2F-AF28-51867EBF566C}" type="slidenum">
              <a:rPr lang="sv-SE" smtClean="0"/>
              <a:t>6</a:t>
            </a:fld>
            <a:endParaRPr lang="sv-SE"/>
          </a:p>
        </p:txBody>
      </p:sp>
    </p:spTree>
    <p:extLst>
      <p:ext uri="{BB962C8B-B14F-4D97-AF65-F5344CB8AC3E}">
        <p14:creationId xmlns:p14="http://schemas.microsoft.com/office/powerpoint/2010/main" val="36525309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just" fontAlgn="base"/>
            <a:r>
              <a:rPr lang="sv-SE" sz="1200" dirty="0"/>
              <a:t>Vad är matchfixning? </a:t>
            </a:r>
          </a:p>
          <a:p>
            <a:r>
              <a:rPr lang="sv-SE" sz="1200" dirty="0">
                <a:solidFill>
                  <a:schemeClr val="tx1"/>
                </a:solidFill>
              </a:rPr>
              <a:t>Innebär att det ej får förekommer vadhållning samt manipulation av idrottslig verksamhet (nedan benämnt </a:t>
            </a:r>
            <a:r>
              <a:rPr lang="sv-SE" sz="1200" dirty="0" err="1">
                <a:solidFill>
                  <a:schemeClr val="tx1"/>
                </a:solidFill>
              </a:rPr>
              <a:t>Matchfixingreglementet</a:t>
            </a:r>
            <a:r>
              <a:rPr lang="sv-SE" sz="1200" dirty="0">
                <a:solidFill>
                  <a:schemeClr val="tx1"/>
                </a:solidFill>
              </a:rPr>
              <a:t> eller MFR).</a:t>
            </a:r>
          </a:p>
          <a:p>
            <a:r>
              <a:rPr lang="sv-SE" sz="1200" dirty="0">
                <a:solidFill>
                  <a:schemeClr val="tx1"/>
                </a:solidFill>
              </a:rPr>
              <a:t>Om vi får kännedom om detta </a:t>
            </a:r>
            <a:r>
              <a:rPr lang="sv-SE" sz="1200" b="1" dirty="0">
                <a:solidFill>
                  <a:schemeClr val="tx1"/>
                </a:solidFill>
              </a:rPr>
              <a:t>måste vi anmäla detta till berörd förbund. </a:t>
            </a:r>
            <a:br>
              <a:rPr lang="sv-SE" sz="1200" dirty="0">
                <a:solidFill>
                  <a:schemeClr val="tx1"/>
                </a:solidFill>
              </a:rPr>
            </a:br>
            <a:endParaRPr lang="sv-SE" sz="1200" dirty="0">
              <a:solidFill>
                <a:schemeClr val="tx1"/>
              </a:solidFill>
            </a:endParaRPr>
          </a:p>
          <a:p>
            <a:r>
              <a:rPr lang="sv-SE" sz="1200" dirty="0">
                <a:solidFill>
                  <a:schemeClr val="tx1"/>
                </a:solidFill>
              </a:rPr>
              <a:t>Målet är att alla spelare, tränare, ledare, funktionärer och föreningar ska känna till företeelsen </a:t>
            </a:r>
            <a:r>
              <a:rPr lang="sv-SE" sz="1200" dirty="0" err="1">
                <a:solidFill>
                  <a:schemeClr val="tx1"/>
                </a:solidFill>
              </a:rPr>
              <a:t>matchfixing</a:t>
            </a:r>
            <a:r>
              <a:rPr lang="sv-SE" sz="1200" dirty="0">
                <a:solidFill>
                  <a:schemeClr val="tx1"/>
                </a:solidFill>
              </a:rPr>
              <a:t> och det regelverk som kringgärdar detta, inte minst att överträdelsen kan medföra en avstängning från all idrottslig verksamhet i upp till 10 år.</a:t>
            </a:r>
          </a:p>
          <a:p>
            <a:pPr algn="just" fontAlgn="base"/>
            <a:endParaRPr lang="sv-SE" sz="1200" dirty="0"/>
          </a:p>
          <a:p>
            <a:pPr>
              <a:spcBef>
                <a:spcPct val="0"/>
              </a:spcBef>
              <a:buFontTx/>
              <a:buNone/>
            </a:pPr>
            <a:r>
              <a:rPr lang="sv-SE" altLang="sv-SE" sz="1200" b="1" dirty="0"/>
              <a:t>Förbjuden vadhållning (1.2 § MFR)</a:t>
            </a:r>
            <a:endParaRPr lang="sv-SE" altLang="sv-SE" sz="1200" dirty="0"/>
          </a:p>
          <a:p>
            <a:pPr>
              <a:spcBef>
                <a:spcPct val="0"/>
              </a:spcBef>
              <a:buFontTx/>
              <a:buNone/>
            </a:pPr>
            <a:r>
              <a:rPr lang="sv-SE" altLang="sv-SE" sz="1200" dirty="0"/>
              <a:t>Det är förbjudet för bl.a. </a:t>
            </a:r>
            <a:r>
              <a:rPr lang="sv-SE" altLang="sv-SE" sz="1200" b="1" dirty="0"/>
              <a:t>spelare, ledare domare eller funktionär</a:t>
            </a:r>
            <a:r>
              <a:rPr lang="sv-SE" altLang="sv-SE" sz="1200" dirty="0"/>
              <a:t>, som kan påverka matchresultatet eller delmoment i en match (t.ex. varningar, antal mål m.m.) att ingå vadhållning gällande matchen. Förbudet omfattar även spel genom ombud.</a:t>
            </a:r>
          </a:p>
          <a:p>
            <a:pPr>
              <a:spcBef>
                <a:spcPct val="0"/>
              </a:spcBef>
              <a:buFontTx/>
              <a:buNone/>
            </a:pPr>
            <a:endParaRPr lang="sv-SE" sz="1200" dirty="0"/>
          </a:p>
          <a:p>
            <a:pPr>
              <a:spcBef>
                <a:spcPct val="0"/>
              </a:spcBef>
              <a:buFontTx/>
              <a:buNone/>
            </a:pPr>
            <a:r>
              <a:rPr lang="sv-SE" altLang="sv-SE" sz="1200" b="1" dirty="0"/>
              <a:t>Förbjuden manipulation (1.3 § MFR)</a:t>
            </a:r>
            <a:endParaRPr lang="sv-SE" altLang="sv-SE" sz="1200" dirty="0"/>
          </a:p>
          <a:p>
            <a:pPr>
              <a:spcBef>
                <a:spcPct val="0"/>
              </a:spcBef>
              <a:buFontTx/>
              <a:buNone/>
            </a:pPr>
            <a:r>
              <a:rPr lang="sv-SE" altLang="sv-SE" sz="1200" dirty="0"/>
              <a:t>Det är förbjudet att delta i eller på annat sätt medverka till manipulation av matchresultat eller delmoment under en match </a:t>
            </a:r>
            <a:br>
              <a:rPr lang="sv-SE" altLang="sv-SE" sz="1200" dirty="0"/>
            </a:br>
            <a:r>
              <a:rPr lang="sv-SE" altLang="sv-SE" sz="1200" dirty="0"/>
              <a:t>som är föremål för vadhållning, oavsett om personen själv ingått vadhållning på matchen.</a:t>
            </a:r>
          </a:p>
          <a:p>
            <a:pPr algn="just" fontAlgn="base"/>
            <a:endParaRPr lang="sv-SE" sz="1300" dirty="0"/>
          </a:p>
        </p:txBody>
      </p:sp>
      <p:sp>
        <p:nvSpPr>
          <p:cNvPr id="4" name="Platshållare för bildnummer 3"/>
          <p:cNvSpPr>
            <a:spLocks noGrp="1"/>
          </p:cNvSpPr>
          <p:nvPr>
            <p:ph type="sldNum" sz="quarter" idx="10"/>
          </p:nvPr>
        </p:nvSpPr>
        <p:spPr/>
        <p:txBody>
          <a:bodyPr/>
          <a:lstStyle/>
          <a:p>
            <a:fld id="{B4DA79B6-1CA7-48A3-94CE-D04241C03319}" type="slidenum">
              <a:rPr lang="sv-SE" smtClean="0"/>
              <a:t>56</a:t>
            </a:fld>
            <a:endParaRPr lang="sv-SE"/>
          </a:p>
        </p:txBody>
      </p:sp>
    </p:spTree>
    <p:extLst>
      <p:ext uri="{BB962C8B-B14F-4D97-AF65-F5344CB8AC3E}">
        <p14:creationId xmlns:p14="http://schemas.microsoft.com/office/powerpoint/2010/main" val="1128144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A064F44-2726-4D2F-AF28-51867EBF566C}" type="slidenum">
              <a:rPr lang="sv-SE" smtClean="0"/>
              <a:t>7</a:t>
            </a:fld>
            <a:endParaRPr lang="sv-SE"/>
          </a:p>
        </p:txBody>
      </p:sp>
    </p:spTree>
    <p:extLst>
      <p:ext uri="{BB962C8B-B14F-4D97-AF65-F5344CB8AC3E}">
        <p14:creationId xmlns:p14="http://schemas.microsoft.com/office/powerpoint/2010/main" val="897623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A064F44-2726-4D2F-AF28-51867EBF566C}" type="slidenum">
              <a:rPr lang="sv-SE" smtClean="0"/>
              <a:t>8</a:t>
            </a:fld>
            <a:endParaRPr lang="sv-SE"/>
          </a:p>
        </p:txBody>
      </p:sp>
    </p:spTree>
    <p:extLst>
      <p:ext uri="{BB962C8B-B14F-4D97-AF65-F5344CB8AC3E}">
        <p14:creationId xmlns:p14="http://schemas.microsoft.com/office/powerpoint/2010/main" val="2850851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A064F44-2726-4D2F-AF28-51867EBF566C}" type="slidenum">
              <a:rPr lang="sv-SE" smtClean="0"/>
              <a:t>9</a:t>
            </a:fld>
            <a:endParaRPr lang="sv-SE"/>
          </a:p>
        </p:txBody>
      </p:sp>
    </p:spTree>
    <p:extLst>
      <p:ext uri="{BB962C8B-B14F-4D97-AF65-F5344CB8AC3E}">
        <p14:creationId xmlns:p14="http://schemas.microsoft.com/office/powerpoint/2010/main" val="427603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A064F44-2726-4D2F-AF28-51867EBF566C}" type="slidenum">
              <a:rPr lang="sv-SE" smtClean="0"/>
              <a:t>10</a:t>
            </a:fld>
            <a:endParaRPr lang="sv-SE"/>
          </a:p>
        </p:txBody>
      </p:sp>
    </p:spTree>
    <p:extLst>
      <p:ext uri="{BB962C8B-B14F-4D97-AF65-F5344CB8AC3E}">
        <p14:creationId xmlns:p14="http://schemas.microsoft.com/office/powerpoint/2010/main" val="3037825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A064F44-2726-4D2F-AF28-51867EBF566C}" type="slidenum">
              <a:rPr lang="sv-SE" smtClean="0"/>
              <a:t>11</a:t>
            </a:fld>
            <a:endParaRPr lang="sv-SE"/>
          </a:p>
        </p:txBody>
      </p:sp>
    </p:spTree>
    <p:extLst>
      <p:ext uri="{BB962C8B-B14F-4D97-AF65-F5344CB8AC3E}">
        <p14:creationId xmlns:p14="http://schemas.microsoft.com/office/powerpoint/2010/main" val="2715483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9/19/2019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9/19/2019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7.png"/><Relationship Id="rId12" Type="http://schemas.microsoft.com/office/2007/relationships/hdphoto" Target="../media/hdphoto6.wdp"/><Relationship Id="rId2" Type="http://schemas.openxmlformats.org/officeDocument/2006/relationships/notesSlide" Target="../notesSlides/notesSlide29.xml"/><Relationship Id="rId16" Type="http://schemas.microsoft.com/office/2007/relationships/hdphoto" Target="../media/hdphoto8.wdp"/><Relationship Id="rId1" Type="http://schemas.openxmlformats.org/officeDocument/2006/relationships/slideLayout" Target="../slideLayouts/slideLayout1.xml"/><Relationship Id="rId6" Type="http://schemas.microsoft.com/office/2007/relationships/hdphoto" Target="../media/hdphoto3.wdp"/><Relationship Id="rId11" Type="http://schemas.openxmlformats.org/officeDocument/2006/relationships/image" Target="../media/image19.png"/><Relationship Id="rId5" Type="http://schemas.openxmlformats.org/officeDocument/2006/relationships/image" Target="../media/image16.png"/><Relationship Id="rId15" Type="http://schemas.openxmlformats.org/officeDocument/2006/relationships/image" Target="../media/image21.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18.png"/><Relationship Id="rId14" Type="http://schemas.microsoft.com/office/2007/relationships/hdphoto" Target="../media/hdphoto7.wdp"/></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image" Target="../media/image36.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9.emf"/><Relationship Id="rId4" Type="http://schemas.openxmlformats.org/officeDocument/2006/relationships/image" Target="../media/image38.emf"/></Relationships>
</file>

<file path=ppt/slides/_rels/slide5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5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7.emf"/><Relationship Id="rId4" Type="http://schemas.openxmlformats.org/officeDocument/2006/relationships/image" Target="../media/image46.emf"/></Relationships>
</file>

<file path=ppt/slides/_rels/slide5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A675F33-98AF-4B83-A3BB-0780A2314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Bildobjekt 6" descr="En bild som visar gräs, person, leker, fotboll&#10;&#10;Automatiskt genererad beskrivning">
            <a:extLst>
              <a:ext uri="{FF2B5EF4-FFF2-40B4-BE49-F238E27FC236}">
                <a16:creationId xmlns:a16="http://schemas.microsoft.com/office/drawing/2014/main" id="{28DE1DA6-FA35-4E07-9ED5-45F185A31D34}"/>
              </a:ext>
            </a:extLst>
          </p:cNvPr>
          <p:cNvPicPr>
            <a:picLocks noChangeAspect="1"/>
          </p:cNvPicPr>
          <p:nvPr/>
        </p:nvPicPr>
        <p:blipFill rotWithShape="1">
          <a:blip r:embed="rId3" cstate="email">
            <a:alphaModFix amt="40000"/>
            <a:extLst>
              <a:ext uri="{28A0092B-C50C-407E-A947-70E740481C1C}">
                <a14:useLocalDpi xmlns:a14="http://schemas.microsoft.com/office/drawing/2010/main"/>
              </a:ext>
            </a:extLst>
          </a:blip>
          <a:srcRect/>
          <a:stretch/>
        </p:blipFill>
        <p:spPr>
          <a:xfrm>
            <a:off x="-3175" y="10"/>
            <a:ext cx="12192000" cy="6857990"/>
          </a:xfrm>
          <a:prstGeom prst="rect">
            <a:avLst/>
          </a:prstGeom>
        </p:spPr>
      </p:pic>
      <p:sp>
        <p:nvSpPr>
          <p:cNvPr id="2" name="Title 1"/>
          <p:cNvSpPr>
            <a:spLocks noGrp="1"/>
          </p:cNvSpPr>
          <p:nvPr>
            <p:ph type="ctrTitle"/>
          </p:nvPr>
        </p:nvSpPr>
        <p:spPr>
          <a:xfrm>
            <a:off x="684212" y="685799"/>
            <a:ext cx="8001000" cy="2971801"/>
          </a:xfrm>
        </p:spPr>
        <p:txBody>
          <a:bodyPr>
            <a:normAutofit/>
          </a:bodyPr>
          <a:lstStyle/>
          <a:p>
            <a:r>
              <a:rPr lang="sv-SE" b="1" u="sng"/>
              <a:t>UTBILDNING MatchSekretariat</a:t>
            </a:r>
            <a:endParaRPr lang="sv-SE" b="1" u="sng" dirty="0"/>
          </a:p>
        </p:txBody>
      </p:sp>
      <p:sp>
        <p:nvSpPr>
          <p:cNvPr id="3" name="Subtitle 2"/>
          <p:cNvSpPr>
            <a:spLocks noGrp="1"/>
          </p:cNvSpPr>
          <p:nvPr>
            <p:ph type="subTitle" idx="1"/>
          </p:nvPr>
        </p:nvSpPr>
        <p:spPr>
          <a:xfrm>
            <a:off x="684212" y="3843867"/>
            <a:ext cx="6765100" cy="1947333"/>
          </a:xfrm>
        </p:spPr>
        <p:txBody>
          <a:bodyPr>
            <a:normAutofit/>
          </a:bodyPr>
          <a:lstStyle/>
          <a:p>
            <a:r>
              <a:rPr lang="sv-SE">
                <a:solidFill>
                  <a:schemeClr val="tx1"/>
                </a:solidFill>
              </a:rPr>
              <a:t>ÅSA WIK</a:t>
            </a:r>
          </a:p>
          <a:p>
            <a:r>
              <a:rPr lang="sv-SE">
                <a:solidFill>
                  <a:schemeClr val="tx1"/>
                </a:solidFill>
              </a:rPr>
              <a:t>EVRIM WALLIS </a:t>
            </a:r>
          </a:p>
          <a:p>
            <a:r>
              <a:rPr lang="sv-SE">
                <a:solidFill>
                  <a:schemeClr val="tx1"/>
                </a:solidFill>
              </a:rPr>
              <a:t>CARL SCHNACKENBURG</a:t>
            </a:r>
          </a:p>
          <a:p>
            <a:endParaRPr lang="sv-SE">
              <a:solidFill>
                <a:schemeClr val="tx1"/>
              </a:solidFill>
            </a:endParaRPr>
          </a:p>
        </p:txBody>
      </p:sp>
    </p:spTree>
    <p:extLst>
      <p:ext uri="{BB962C8B-B14F-4D97-AF65-F5344CB8AC3E}">
        <p14:creationId xmlns:p14="http://schemas.microsoft.com/office/powerpoint/2010/main" val="2735987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DB967E-4626-4934-BD3E-7C64B02BF423}"/>
              </a:ext>
            </a:extLst>
          </p:cNvPr>
          <p:cNvSpPr>
            <a:spLocks noGrp="1"/>
          </p:cNvSpPr>
          <p:nvPr>
            <p:ph type="title"/>
          </p:nvPr>
        </p:nvSpPr>
        <p:spPr>
          <a:xfrm>
            <a:off x="569911" y="0"/>
            <a:ext cx="8534400" cy="1507067"/>
          </a:xfrm>
        </p:spPr>
        <p:txBody>
          <a:bodyPr/>
          <a:lstStyle/>
          <a:p>
            <a:r>
              <a:rPr lang="sv-SE" b="1" u="sng" dirty="0"/>
              <a:t>EFTER MATCH</a:t>
            </a:r>
          </a:p>
        </p:txBody>
      </p:sp>
      <p:sp>
        <p:nvSpPr>
          <p:cNvPr id="3" name="Platshållare för innehåll 2">
            <a:extLst>
              <a:ext uri="{FF2B5EF4-FFF2-40B4-BE49-F238E27FC236}">
                <a16:creationId xmlns:a16="http://schemas.microsoft.com/office/drawing/2014/main" id="{39F10464-153A-4288-BEEC-C28E0DF87D46}"/>
              </a:ext>
            </a:extLst>
          </p:cNvPr>
          <p:cNvSpPr>
            <a:spLocks noGrp="1"/>
          </p:cNvSpPr>
          <p:nvPr>
            <p:ph idx="1"/>
          </p:nvPr>
        </p:nvSpPr>
        <p:spPr>
          <a:xfrm>
            <a:off x="569912" y="1240972"/>
            <a:ext cx="10255932" cy="4490358"/>
          </a:xfrm>
        </p:spPr>
        <p:txBody>
          <a:bodyPr>
            <a:normAutofit/>
          </a:bodyPr>
          <a:lstStyle/>
          <a:p>
            <a:pPr marL="0" indent="0" fontAlgn="base">
              <a:buNone/>
            </a:pPr>
            <a:endParaRPr lang="sv-SE" b="1" u="sng" dirty="0">
              <a:solidFill>
                <a:schemeClr val="tx1"/>
              </a:solidFill>
            </a:endParaRPr>
          </a:p>
          <a:p>
            <a:pPr lvl="2"/>
            <a:r>
              <a:rPr lang="sv-SE" dirty="0">
                <a:solidFill>
                  <a:schemeClr val="tx1"/>
                </a:solidFill>
              </a:rPr>
              <a:t>Kontrollerar  matchprotokoll avseende resultat (halvtid/slutsignal)</a:t>
            </a:r>
          </a:p>
          <a:p>
            <a:pPr lvl="2"/>
            <a:r>
              <a:rPr lang="sv-SE" dirty="0">
                <a:solidFill>
                  <a:schemeClr val="tx1"/>
                </a:solidFill>
              </a:rPr>
              <a:t>Kontrollerar matchprotokoll avseende utdelade varningar, utvisningar eller diskvalifikationer</a:t>
            </a:r>
          </a:p>
          <a:p>
            <a:pPr lvl="2"/>
            <a:r>
              <a:rPr lang="sv-SE" dirty="0">
                <a:solidFill>
                  <a:schemeClr val="tx1"/>
                </a:solidFill>
              </a:rPr>
              <a:t>EMP kontrolleras och kvitteras protokollet av såväl funktionärer, domare och lagen innan det skickas upp till servern.</a:t>
            </a:r>
          </a:p>
          <a:p>
            <a:pPr lvl="2"/>
            <a:r>
              <a:rPr lang="sv-SE" dirty="0">
                <a:solidFill>
                  <a:schemeClr val="tx1"/>
                </a:solidFill>
              </a:rPr>
              <a:t>Kontrollera att resultatet laddats upp korrekt.</a:t>
            </a:r>
          </a:p>
          <a:p>
            <a:endParaRPr lang="sv-SE" dirty="0"/>
          </a:p>
        </p:txBody>
      </p:sp>
    </p:spTree>
    <p:extLst>
      <p:ext uri="{BB962C8B-B14F-4D97-AF65-F5344CB8AC3E}">
        <p14:creationId xmlns:p14="http://schemas.microsoft.com/office/powerpoint/2010/main" val="1092772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5" name="Straight Connector 44">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55" name="Rectangle 54">
            <a:extLst>
              <a:ext uri="{FF2B5EF4-FFF2-40B4-BE49-F238E27FC236}">
                <a16:creationId xmlns:a16="http://schemas.microsoft.com/office/drawing/2014/main" id="{7A675F33-98AF-4B83-A3BB-0780A2314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latshållare för innehåll 3">
            <a:extLst>
              <a:ext uri="{FF2B5EF4-FFF2-40B4-BE49-F238E27FC236}">
                <a16:creationId xmlns:a16="http://schemas.microsoft.com/office/drawing/2014/main" id="{07C876B9-9426-495C-962F-0EB83DD51CE4}"/>
              </a:ext>
            </a:extLst>
          </p:cNvPr>
          <p:cNvPicPr>
            <a:picLocks noGrp="1" noChangeAspect="1"/>
          </p:cNvPicPr>
          <p:nvPr>
            <p:ph idx="1"/>
          </p:nvPr>
        </p:nvPicPr>
        <p:blipFill rotWithShape="1">
          <a:blip r:embed="rId3" cstate="email">
            <a:alphaModFix amt="40000"/>
            <a:extLst>
              <a:ext uri="{28A0092B-C50C-407E-A947-70E740481C1C}">
                <a14:useLocalDpi xmlns:a14="http://schemas.microsoft.com/office/drawing/2010/main"/>
              </a:ext>
            </a:extLst>
          </a:blip>
          <a:srcRect/>
          <a:stretch/>
        </p:blipFill>
        <p:spPr>
          <a:xfrm>
            <a:off x="-3175" y="10"/>
            <a:ext cx="12192000" cy="6857990"/>
          </a:xfrm>
          <a:prstGeom prst="rect">
            <a:avLst/>
          </a:prstGeom>
        </p:spPr>
      </p:pic>
      <p:sp>
        <p:nvSpPr>
          <p:cNvPr id="2" name="Rubrik 1">
            <a:extLst>
              <a:ext uri="{FF2B5EF4-FFF2-40B4-BE49-F238E27FC236}">
                <a16:creationId xmlns:a16="http://schemas.microsoft.com/office/drawing/2014/main" id="{186E66D2-5771-48C1-A0AE-B391FED376C2}"/>
              </a:ext>
            </a:extLst>
          </p:cNvPr>
          <p:cNvSpPr>
            <a:spLocks noGrp="1"/>
          </p:cNvSpPr>
          <p:nvPr>
            <p:ph type="title"/>
          </p:nvPr>
        </p:nvSpPr>
        <p:spPr>
          <a:xfrm>
            <a:off x="684212" y="685799"/>
            <a:ext cx="8001000" cy="2971801"/>
          </a:xfrm>
        </p:spPr>
        <p:txBody>
          <a:bodyPr vert="horz" lIns="91440" tIns="45720" rIns="91440" bIns="45720" rtlCol="0" anchor="b">
            <a:normAutofit/>
          </a:bodyPr>
          <a:lstStyle/>
          <a:p>
            <a:r>
              <a:rPr lang="en-US" sz="4800"/>
              <a:t>UTRUSTNING &amp; ARBETSPLATS</a:t>
            </a:r>
          </a:p>
        </p:txBody>
      </p:sp>
    </p:spTree>
    <p:extLst>
      <p:ext uri="{BB962C8B-B14F-4D97-AF65-F5344CB8AC3E}">
        <p14:creationId xmlns:p14="http://schemas.microsoft.com/office/powerpoint/2010/main" val="300856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CC7770B-E4E1-42D6-9437-DAA4A3A9E6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2" name="Straight Connector 11">
              <a:extLst>
                <a:ext uri="{FF2B5EF4-FFF2-40B4-BE49-F238E27FC236}">
                  <a16:creationId xmlns:a16="http://schemas.microsoft.com/office/drawing/2014/main" id="{5A26DE5B-A1A6-4746-8EF7-4D6809ED75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77A3DDA-BF17-4302-867E-EBFD777B0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BE30704-4227-4B7B-BDB8-BFCF39086F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B923B1E7-AEA4-42D8-8F4A-9D116F2966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21B6244-6EAE-442C-ACCF-8146103EC1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8" name="Rectangle 17">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ubrik 4"/>
          <p:cNvSpPr>
            <a:spLocks noGrp="1"/>
          </p:cNvSpPr>
          <p:nvPr>
            <p:ph type="ctrTitle"/>
          </p:nvPr>
        </p:nvSpPr>
        <p:spPr>
          <a:xfrm>
            <a:off x="684212" y="685799"/>
            <a:ext cx="3747111" cy="4892040"/>
          </a:xfrm>
        </p:spPr>
        <p:txBody>
          <a:bodyPr vert="horz" lIns="91440" tIns="45720" rIns="91440" bIns="45720" rtlCol="0" anchor="ctr">
            <a:normAutofit/>
          </a:bodyPr>
          <a:lstStyle/>
          <a:p>
            <a:pPr algn="r"/>
            <a:r>
              <a:rPr lang="en-US" sz="3600"/>
              <a:t>Utrustning och arbetsplats</a:t>
            </a:r>
          </a:p>
        </p:txBody>
      </p:sp>
      <p:cxnSp>
        <p:nvCxnSpPr>
          <p:cNvPr id="20" name="Straight Connector 19">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6" name="Underrubrik 5"/>
          <p:cNvSpPr>
            <a:spLocks noGrp="1"/>
          </p:cNvSpPr>
          <p:nvPr>
            <p:ph type="subTitle" idx="1"/>
          </p:nvPr>
        </p:nvSpPr>
        <p:spPr>
          <a:xfrm>
            <a:off x="4979962" y="685799"/>
            <a:ext cx="6288260" cy="4892040"/>
          </a:xfrm>
        </p:spPr>
        <p:txBody>
          <a:bodyPr vert="horz" lIns="91440" tIns="45720" rIns="91440" bIns="45720" rtlCol="0" anchor="ctr">
            <a:normAutofit/>
          </a:bodyPr>
          <a:lstStyle/>
          <a:p>
            <a:pPr>
              <a:lnSpc>
                <a:spcPct val="90000"/>
              </a:lnSpc>
              <a:buFont typeface="Wingdings 3" panose="05040102010807070707" pitchFamily="18" charset="2"/>
              <a:buChar char=""/>
            </a:pPr>
            <a:r>
              <a:rPr lang="en-US" sz="1300" b="1">
                <a:solidFill>
                  <a:schemeClr val="tx1"/>
                </a:solidFill>
              </a:rPr>
              <a:t>Funktionärsmaterial</a:t>
            </a:r>
            <a:endParaRPr lang="en-US" sz="1300">
              <a:solidFill>
                <a:schemeClr val="tx1"/>
              </a:solidFill>
            </a:endParaRPr>
          </a:p>
          <a:p>
            <a:pPr marL="342900" indent="-342900">
              <a:lnSpc>
                <a:spcPct val="90000"/>
              </a:lnSpc>
              <a:buFont typeface="Wingdings 3" panose="05040102010807070707" pitchFamily="18" charset="2"/>
              <a:buChar char=""/>
            </a:pPr>
            <a:r>
              <a:rPr lang="en-US" sz="1300">
                <a:solidFill>
                  <a:schemeClr val="tx1"/>
                </a:solidFill>
              </a:rPr>
              <a:t>Arbetsprotokoll</a:t>
            </a:r>
          </a:p>
          <a:p>
            <a:pPr marL="342900" indent="-342900">
              <a:lnSpc>
                <a:spcPct val="90000"/>
              </a:lnSpc>
              <a:buFont typeface="Wingdings 3" panose="05040102010807070707" pitchFamily="18" charset="2"/>
              <a:buChar char=""/>
            </a:pPr>
            <a:r>
              <a:rPr lang="en-US" sz="1300">
                <a:solidFill>
                  <a:schemeClr val="tx1"/>
                </a:solidFill>
              </a:rPr>
              <a:t>Dator med internetuppkoppling (föreningen/arrangör ansvarar)</a:t>
            </a:r>
          </a:p>
          <a:p>
            <a:pPr marL="342900" indent="-342900">
              <a:lnSpc>
                <a:spcPct val="90000"/>
              </a:lnSpc>
              <a:buFont typeface="Wingdings 3" panose="05040102010807070707" pitchFamily="18" charset="2"/>
              <a:buChar char=""/>
            </a:pPr>
            <a:r>
              <a:rPr lang="en-US" sz="1300">
                <a:solidFill>
                  <a:schemeClr val="tx1"/>
                </a:solidFill>
              </a:rPr>
              <a:t>Visselpipa</a:t>
            </a:r>
          </a:p>
          <a:p>
            <a:pPr marL="342900" indent="-342900">
              <a:lnSpc>
                <a:spcPct val="90000"/>
              </a:lnSpc>
              <a:buFont typeface="Wingdings 3" panose="05040102010807070707" pitchFamily="18" charset="2"/>
              <a:buChar char=""/>
            </a:pPr>
            <a:r>
              <a:rPr lang="en-US" sz="1300">
                <a:solidFill>
                  <a:schemeClr val="tx1"/>
                </a:solidFill>
              </a:rPr>
              <a:t>Whiteboardkort samt tillhörande penna</a:t>
            </a:r>
          </a:p>
          <a:p>
            <a:pPr marL="342900" indent="-342900">
              <a:lnSpc>
                <a:spcPct val="90000"/>
              </a:lnSpc>
              <a:buFont typeface="Wingdings 3" panose="05040102010807070707" pitchFamily="18" charset="2"/>
              <a:buChar char=""/>
            </a:pPr>
            <a:r>
              <a:rPr lang="en-US" sz="1300">
                <a:solidFill>
                  <a:schemeClr val="tx1"/>
                </a:solidFill>
              </a:rPr>
              <a:t>gult och rött kort </a:t>
            </a:r>
          </a:p>
          <a:p>
            <a:pPr marL="342900" indent="-342900">
              <a:lnSpc>
                <a:spcPct val="90000"/>
              </a:lnSpc>
              <a:buFont typeface="Wingdings 3" panose="05040102010807070707" pitchFamily="18" charset="2"/>
              <a:buChar char=""/>
            </a:pPr>
            <a:r>
              <a:rPr lang="en-US" sz="1300">
                <a:solidFill>
                  <a:schemeClr val="tx1"/>
                </a:solidFill>
              </a:rPr>
              <a:t>Lag timeoutkort</a:t>
            </a:r>
          </a:p>
          <a:p>
            <a:pPr marL="342900" indent="-342900">
              <a:lnSpc>
                <a:spcPct val="90000"/>
              </a:lnSpc>
              <a:buFont typeface="Wingdings 3" panose="05040102010807070707" pitchFamily="18" charset="2"/>
              <a:buChar char=""/>
            </a:pPr>
            <a:r>
              <a:rPr lang="en-US" sz="1300">
                <a:solidFill>
                  <a:schemeClr val="tx1"/>
                </a:solidFill>
              </a:rPr>
              <a:t>Penna och papper</a:t>
            </a:r>
          </a:p>
          <a:p>
            <a:pPr marL="342900" indent="-342900">
              <a:lnSpc>
                <a:spcPct val="90000"/>
              </a:lnSpc>
              <a:buFont typeface="Wingdings 3" panose="05040102010807070707" pitchFamily="18" charset="2"/>
              <a:buChar char=""/>
            </a:pPr>
            <a:r>
              <a:rPr lang="en-US" sz="1300">
                <a:solidFill>
                  <a:schemeClr val="tx1"/>
                </a:solidFill>
              </a:rPr>
              <a:t>Regelboken</a:t>
            </a:r>
          </a:p>
          <a:p>
            <a:pPr marL="342900" indent="-342900">
              <a:lnSpc>
                <a:spcPct val="90000"/>
              </a:lnSpc>
              <a:buFont typeface="Wingdings 3" panose="05040102010807070707" pitchFamily="18" charset="2"/>
              <a:buChar char=""/>
            </a:pPr>
            <a:r>
              <a:rPr lang="en-US" sz="1300">
                <a:solidFill>
                  <a:schemeClr val="tx1"/>
                </a:solidFill>
              </a:rPr>
              <a:t>Tävlingsbestämmelser</a:t>
            </a:r>
            <a:br>
              <a:rPr lang="en-US" sz="1300">
                <a:solidFill>
                  <a:schemeClr val="tx1"/>
                </a:solidFill>
              </a:rPr>
            </a:br>
            <a:endParaRPr lang="en-US" sz="1300">
              <a:solidFill>
                <a:schemeClr val="tx1"/>
              </a:solidFill>
            </a:endParaRPr>
          </a:p>
          <a:p>
            <a:pPr>
              <a:lnSpc>
                <a:spcPct val="90000"/>
              </a:lnSpc>
              <a:buFont typeface="Wingdings 3" panose="05040102010807070707" pitchFamily="18" charset="2"/>
              <a:buChar char=""/>
            </a:pPr>
            <a:r>
              <a:rPr lang="en-US" sz="1300" b="1">
                <a:solidFill>
                  <a:schemeClr val="tx1"/>
                </a:solidFill>
              </a:rPr>
              <a:t>OBS – EMP ska användas som reservur och denna ska vara synkad med den officiella väggklockan!</a:t>
            </a:r>
            <a:br>
              <a:rPr lang="en-US" sz="1300" b="1">
                <a:solidFill>
                  <a:schemeClr val="tx1"/>
                </a:solidFill>
              </a:rPr>
            </a:br>
            <a:endParaRPr lang="en-US" sz="1300" b="1">
              <a:solidFill>
                <a:schemeClr val="tx1"/>
              </a:solidFill>
            </a:endParaRPr>
          </a:p>
          <a:p>
            <a:pPr>
              <a:lnSpc>
                <a:spcPct val="90000"/>
              </a:lnSpc>
              <a:buFont typeface="Wingdings 3" panose="05040102010807070707" pitchFamily="18" charset="2"/>
              <a:buChar char=""/>
            </a:pPr>
            <a:r>
              <a:rPr lang="en-US" sz="1300" i="1">
                <a:solidFill>
                  <a:schemeClr val="tx1"/>
                </a:solidFill>
              </a:rPr>
              <a:t>Regelboken samt Tävlingsbestämmelserna går att nås via telefonen. </a:t>
            </a:r>
          </a:p>
        </p:txBody>
      </p:sp>
    </p:spTree>
    <p:extLst>
      <p:ext uri="{BB962C8B-B14F-4D97-AF65-F5344CB8AC3E}">
        <p14:creationId xmlns:p14="http://schemas.microsoft.com/office/powerpoint/2010/main" val="3815852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derrubrik 5"/>
          <p:cNvSpPr>
            <a:spLocks noGrp="1"/>
          </p:cNvSpPr>
          <p:nvPr>
            <p:ph type="subTitle" idx="1"/>
          </p:nvPr>
        </p:nvSpPr>
        <p:spPr>
          <a:xfrm>
            <a:off x="773735" y="743878"/>
            <a:ext cx="9954136" cy="4971121"/>
          </a:xfrm>
        </p:spPr>
        <p:txBody>
          <a:bodyPr>
            <a:normAutofit fontScale="85000" lnSpcReduction="20000"/>
          </a:bodyPr>
          <a:lstStyle/>
          <a:p>
            <a:pPr algn="l"/>
            <a:r>
              <a:rPr lang="sv-SE" sz="2800" b="1" dirty="0">
                <a:solidFill>
                  <a:schemeClr val="tx1"/>
                </a:solidFill>
                <a:latin typeface="Calibri Light" panose="020F0302020204030204" pitchFamily="34" charset="0"/>
                <a:cs typeface="Calibri Light" panose="020F0302020204030204" pitchFamily="34" charset="0"/>
              </a:rPr>
              <a:t>Förberedelser</a:t>
            </a:r>
          </a:p>
          <a:p>
            <a:pPr algn="l"/>
            <a:r>
              <a:rPr lang="sv-SE" sz="2800" b="1" dirty="0">
                <a:solidFill>
                  <a:schemeClr val="tx1"/>
                </a:solidFill>
                <a:latin typeface="Calibri Light" panose="020F0302020204030204" pitchFamily="34" charset="0"/>
                <a:cs typeface="Calibri Light" panose="020F0302020204030204" pitchFamily="34" charset="0"/>
              </a:rPr>
              <a:t>Vägguret – Resultattavlan och klockan</a:t>
            </a:r>
          </a:p>
          <a:p>
            <a:pPr algn="l"/>
            <a:r>
              <a:rPr lang="sv-SE" sz="2800" dirty="0">
                <a:solidFill>
                  <a:schemeClr val="tx1"/>
                </a:solidFill>
                <a:latin typeface="Calibri Light" panose="020F0302020204030204" pitchFamily="34" charset="0"/>
                <a:cs typeface="Calibri Light" panose="020F0302020204030204" pitchFamily="34" charset="0"/>
              </a:rPr>
              <a:t>Testa klockan innan varje match – lär dig hur den fungerar, hur du korrigerar och se om det är något som behöver åtgärdas. Testa slutsignalen om du är osäker.</a:t>
            </a:r>
          </a:p>
          <a:p>
            <a:pPr algn="l"/>
            <a:r>
              <a:rPr lang="sv-SE" sz="2800" dirty="0">
                <a:solidFill>
                  <a:schemeClr val="tx1"/>
                </a:solidFill>
                <a:latin typeface="Calibri Light" panose="020F0302020204030204" pitchFamily="34" charset="0"/>
                <a:cs typeface="Calibri Light" panose="020F0302020204030204" pitchFamily="34" charset="0"/>
              </a:rPr>
              <a:t>Om vägguret inte kan visa utvisningar ska det finnas </a:t>
            </a:r>
            <a:r>
              <a:rPr lang="sv-SE" sz="2800" dirty="0" err="1">
                <a:solidFill>
                  <a:schemeClr val="tx1"/>
                </a:solidFill>
                <a:latin typeface="Calibri Light" panose="020F0302020204030204" pitchFamily="34" charset="0"/>
                <a:cs typeface="Calibri Light" panose="020F0302020204030204" pitchFamily="34" charset="0"/>
              </a:rPr>
              <a:t>whiteboardkort</a:t>
            </a:r>
            <a:r>
              <a:rPr lang="sv-SE" sz="2800" dirty="0">
                <a:solidFill>
                  <a:schemeClr val="tx1"/>
                </a:solidFill>
                <a:latin typeface="Calibri Light" panose="020F0302020204030204" pitchFamily="34" charset="0"/>
                <a:cs typeface="Calibri Light" panose="020F0302020204030204" pitchFamily="34" charset="0"/>
              </a:rPr>
              <a:t>. </a:t>
            </a:r>
          </a:p>
          <a:p>
            <a:pPr algn="l"/>
            <a:endParaRPr lang="sv-SE" sz="2800" dirty="0">
              <a:solidFill>
                <a:schemeClr val="tx1"/>
              </a:solidFill>
              <a:latin typeface="Calibri Light" panose="020F0302020204030204" pitchFamily="34" charset="0"/>
              <a:cs typeface="Calibri Light" panose="020F0302020204030204" pitchFamily="34" charset="0"/>
            </a:endParaRPr>
          </a:p>
          <a:p>
            <a:pPr algn="l"/>
            <a:r>
              <a:rPr lang="sv-SE" sz="2800" b="1" dirty="0">
                <a:solidFill>
                  <a:schemeClr val="tx1"/>
                </a:solidFill>
                <a:latin typeface="Calibri Light" panose="020F0302020204030204" pitchFamily="34" charset="0"/>
                <a:cs typeface="Calibri Light" panose="020F0302020204030204" pitchFamily="34" charset="0"/>
              </a:rPr>
              <a:t>Datorn</a:t>
            </a:r>
          </a:p>
          <a:p>
            <a:pPr algn="l"/>
            <a:r>
              <a:rPr lang="sv-SE" sz="2800" dirty="0">
                <a:solidFill>
                  <a:schemeClr val="tx1"/>
                </a:solidFill>
                <a:latin typeface="Calibri Light" panose="020F0302020204030204" pitchFamily="34" charset="0"/>
                <a:cs typeface="Calibri Light" panose="020F0302020204030204" pitchFamily="34" charset="0"/>
              </a:rPr>
              <a:t>Kolla så att EMP fungerar och det är rätt registreringsnivå på programmet.</a:t>
            </a:r>
          </a:p>
          <a:p>
            <a:pPr algn="l"/>
            <a:r>
              <a:rPr lang="sv-SE" sz="2800" b="1" i="1" dirty="0">
                <a:solidFill>
                  <a:schemeClr val="tx1"/>
                </a:solidFill>
                <a:latin typeface="Calibri Light" panose="020F0302020204030204" pitchFamily="34" charset="0"/>
                <a:cs typeface="Calibri Light" panose="020F0302020204030204" pitchFamily="34" charset="0"/>
              </a:rPr>
              <a:t>Ha även med arbetsprotokoll om något händer under match.</a:t>
            </a:r>
          </a:p>
          <a:p>
            <a:pPr algn="l"/>
            <a:endParaRPr lang="sv-SE" sz="1500" i="1" dirty="0">
              <a:solidFill>
                <a:srgbClr val="FFFF00"/>
              </a:solidFill>
              <a:latin typeface="Calibri Light" panose="020F0302020204030204" pitchFamily="34" charset="0"/>
              <a:cs typeface="Calibri Light" panose="020F0302020204030204" pitchFamily="34" charset="0"/>
            </a:endParaRPr>
          </a:p>
          <a:p>
            <a:pPr algn="l"/>
            <a:br>
              <a:rPr lang="sv-SE" sz="1500" i="1" dirty="0">
                <a:solidFill>
                  <a:srgbClr val="FFFF00"/>
                </a:solidFill>
                <a:latin typeface="Calibri Light" panose="020F0302020204030204" pitchFamily="34" charset="0"/>
                <a:cs typeface="Calibri Light" panose="020F0302020204030204" pitchFamily="34" charset="0"/>
              </a:rPr>
            </a:br>
            <a:br>
              <a:rPr lang="sv-SE" sz="1500" i="1" dirty="0">
                <a:solidFill>
                  <a:srgbClr val="FFFF00"/>
                </a:solidFill>
                <a:latin typeface="Calibri Light" panose="020F0302020204030204" pitchFamily="34" charset="0"/>
                <a:cs typeface="Calibri Light" panose="020F0302020204030204" pitchFamily="34" charset="0"/>
              </a:rPr>
            </a:br>
            <a:endParaRPr lang="sv-SE" sz="1500" b="1" dirty="0">
              <a:solidFill>
                <a:srgbClr val="FFFF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955836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derrubrik 5"/>
          <p:cNvSpPr>
            <a:spLocks noGrp="1"/>
          </p:cNvSpPr>
          <p:nvPr>
            <p:ph type="subTitle" idx="1"/>
          </p:nvPr>
        </p:nvSpPr>
        <p:spPr>
          <a:xfrm>
            <a:off x="2177992" y="1830658"/>
            <a:ext cx="8357661" cy="3655742"/>
          </a:xfrm>
        </p:spPr>
        <p:txBody>
          <a:bodyPr>
            <a:normAutofit/>
          </a:bodyPr>
          <a:lstStyle/>
          <a:p>
            <a:pPr algn="l"/>
            <a:r>
              <a:rPr lang="sv-SE" sz="2800" b="1" dirty="0">
                <a:solidFill>
                  <a:schemeClr val="tx1"/>
                </a:solidFill>
                <a:latin typeface="Calibri Light" panose="020F0302020204030204" pitchFamily="34" charset="0"/>
                <a:cs typeface="Calibri Light" panose="020F0302020204030204" pitchFamily="34" charset="0"/>
              </a:rPr>
              <a:t>Inställelseplikt</a:t>
            </a:r>
          </a:p>
          <a:p>
            <a:pPr algn="l"/>
            <a:r>
              <a:rPr lang="sv-SE" sz="2800" dirty="0">
                <a:solidFill>
                  <a:schemeClr val="tx1"/>
                </a:solidFill>
                <a:latin typeface="Calibri Light" panose="020F0302020204030204" pitchFamily="34" charset="0"/>
                <a:cs typeface="Calibri Light" panose="020F0302020204030204" pitchFamily="34" charset="0"/>
              </a:rPr>
              <a:t>Funktionärerna ska vara klara att börja sitt arbete på matcharenan senast 30-60 minuter före matchstart. </a:t>
            </a:r>
            <a:r>
              <a:rPr lang="sv-SE" sz="2800" b="1" i="1" dirty="0">
                <a:solidFill>
                  <a:schemeClr val="tx1"/>
                </a:solidFill>
                <a:latin typeface="Calibri Light" panose="020F0302020204030204" pitchFamily="34" charset="0"/>
                <a:cs typeface="Calibri Light" panose="020F0302020204030204" pitchFamily="34" charset="0"/>
              </a:rPr>
              <a:t>Vid matcher med EMP bör man vara på plats 1 timma innan matchstart.  </a:t>
            </a:r>
          </a:p>
          <a:p>
            <a:pPr algn="l"/>
            <a:endParaRPr lang="sv-SE" sz="1500" i="1" dirty="0">
              <a:solidFill>
                <a:srgbClr val="FFFF00"/>
              </a:solidFill>
              <a:latin typeface="Calibri Light" panose="020F0302020204030204" pitchFamily="34" charset="0"/>
              <a:cs typeface="Calibri Light" panose="020F0302020204030204" pitchFamily="34" charset="0"/>
            </a:endParaRPr>
          </a:p>
          <a:p>
            <a:pPr algn="l"/>
            <a:br>
              <a:rPr lang="sv-SE" sz="1500" i="1" dirty="0">
                <a:solidFill>
                  <a:srgbClr val="FFFF00"/>
                </a:solidFill>
                <a:latin typeface="Calibri Light" panose="020F0302020204030204" pitchFamily="34" charset="0"/>
                <a:cs typeface="Calibri Light" panose="020F0302020204030204" pitchFamily="34" charset="0"/>
              </a:rPr>
            </a:br>
            <a:br>
              <a:rPr lang="sv-SE" sz="1500" i="1" dirty="0">
                <a:solidFill>
                  <a:srgbClr val="FFFF00"/>
                </a:solidFill>
                <a:latin typeface="Calibri Light" panose="020F0302020204030204" pitchFamily="34" charset="0"/>
                <a:cs typeface="Calibri Light" panose="020F0302020204030204" pitchFamily="34" charset="0"/>
              </a:rPr>
            </a:br>
            <a:endParaRPr lang="sv-SE" sz="1500" b="1" dirty="0">
              <a:solidFill>
                <a:srgbClr val="FFFF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626976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F660286F-B33B-1E4F-945C-828AAAB0B523}"/>
              </a:ext>
            </a:extLst>
          </p:cNvPr>
          <p:cNvSpPr>
            <a:spLocks noGrp="1"/>
          </p:cNvSpPr>
          <p:nvPr>
            <p:ph type="subTitle" idx="1"/>
          </p:nvPr>
        </p:nvSpPr>
        <p:spPr>
          <a:xfrm>
            <a:off x="1982049" y="4963734"/>
            <a:ext cx="6400800" cy="1752600"/>
          </a:xfrm>
        </p:spPr>
        <p:txBody>
          <a:bodyPr/>
          <a:lstStyle/>
          <a:p>
            <a:pPr algn="ctr"/>
            <a:r>
              <a:rPr lang="sv-SE" b="1" dirty="0"/>
              <a:t>BLÅS HÅRT OCH TYDLIGT!</a:t>
            </a:r>
          </a:p>
        </p:txBody>
      </p:sp>
      <p:pic>
        <p:nvPicPr>
          <p:cNvPr id="4" name="Bildobjekt 3">
            <a:extLst>
              <a:ext uri="{FF2B5EF4-FFF2-40B4-BE49-F238E27FC236}">
                <a16:creationId xmlns:a16="http://schemas.microsoft.com/office/drawing/2014/main" id="{44194E2D-DFCB-904A-8C0A-1CDB8C19D8A3}"/>
              </a:ext>
            </a:extLst>
          </p:cNvPr>
          <p:cNvPicPr>
            <a:picLocks noChangeAspect="1"/>
          </p:cNvPicPr>
          <p:nvPr/>
        </p:nvPicPr>
        <p:blipFill>
          <a:blip r:embed="rId3"/>
          <a:stretch>
            <a:fillRect/>
          </a:stretch>
        </p:blipFill>
        <p:spPr>
          <a:xfrm>
            <a:off x="2798477" y="1275806"/>
            <a:ext cx="5153537" cy="3345028"/>
          </a:xfrm>
          <a:prstGeom prst="rect">
            <a:avLst/>
          </a:prstGeom>
        </p:spPr>
      </p:pic>
    </p:spTree>
    <p:extLst>
      <p:ext uri="{BB962C8B-B14F-4D97-AF65-F5344CB8AC3E}">
        <p14:creationId xmlns:p14="http://schemas.microsoft.com/office/powerpoint/2010/main" val="3279937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derrubrik 5"/>
          <p:cNvSpPr>
            <a:spLocks noGrp="1"/>
          </p:cNvSpPr>
          <p:nvPr>
            <p:ph type="subTitle" idx="1"/>
          </p:nvPr>
        </p:nvSpPr>
        <p:spPr>
          <a:xfrm>
            <a:off x="1110343" y="669471"/>
            <a:ext cx="8840049" cy="4780834"/>
          </a:xfrm>
        </p:spPr>
        <p:txBody>
          <a:bodyPr>
            <a:normAutofit fontScale="92500" lnSpcReduction="20000"/>
          </a:bodyPr>
          <a:lstStyle/>
          <a:p>
            <a:pPr algn="l"/>
            <a:endParaRPr lang="sv-SE" sz="2000" b="1" dirty="0">
              <a:solidFill>
                <a:schemeClr val="tx1"/>
              </a:solidFill>
              <a:latin typeface="Calibri Light" panose="020F0302020204030204" pitchFamily="34" charset="0"/>
              <a:cs typeface="Calibri Light" panose="020F0302020204030204" pitchFamily="34" charset="0"/>
            </a:endParaRPr>
          </a:p>
          <a:p>
            <a:pPr algn="l"/>
            <a:r>
              <a:rPr lang="sv-SE" sz="2000" b="1" dirty="0">
                <a:solidFill>
                  <a:schemeClr val="tx1"/>
                </a:solidFill>
                <a:latin typeface="Calibri Light" panose="020F0302020204030204" pitchFamily="34" charset="0"/>
                <a:cs typeface="Calibri Light" panose="020F0302020204030204" pitchFamily="34" charset="0"/>
              </a:rPr>
              <a:t>Klädsel och profil</a:t>
            </a:r>
            <a:br>
              <a:rPr lang="sv-SE" sz="2000" b="1" dirty="0">
                <a:solidFill>
                  <a:schemeClr val="tx1"/>
                </a:solidFill>
                <a:latin typeface="Calibri Light" panose="020F0302020204030204" pitchFamily="34" charset="0"/>
                <a:cs typeface="Calibri Light" panose="020F0302020204030204" pitchFamily="34" charset="0"/>
              </a:rPr>
            </a:br>
            <a:r>
              <a:rPr lang="sv-SE" sz="2000" b="1" dirty="0">
                <a:solidFill>
                  <a:schemeClr val="tx1"/>
                </a:solidFill>
                <a:latin typeface="Calibri Light" panose="020F0302020204030204" pitchFamily="34" charset="0"/>
                <a:cs typeface="Calibri Light" panose="020F0302020204030204" pitchFamily="34" charset="0"/>
              </a:rPr>
              <a:t>- </a:t>
            </a:r>
            <a:r>
              <a:rPr lang="sv-SE" sz="2000" dirty="0">
                <a:solidFill>
                  <a:schemeClr val="tx1"/>
                </a:solidFill>
                <a:latin typeface="Calibri Light" panose="020F0302020204030204" pitchFamily="34" charset="0"/>
                <a:cs typeface="Calibri Light" panose="020F0302020204030204" pitchFamily="34" charset="0"/>
              </a:rPr>
              <a:t>Funktionärerna bör vara lika klädda och så att de inte förväxlas med något av lagen. Klubbdräkt/föreningsoverall samt mössa/keps, är ej accepterat. </a:t>
            </a:r>
          </a:p>
          <a:p>
            <a:pPr algn="l"/>
            <a:endParaRPr lang="sv-SE" sz="2000" b="1" dirty="0">
              <a:solidFill>
                <a:schemeClr val="tx1"/>
              </a:solidFill>
              <a:latin typeface="Calibri Light" panose="020F0302020204030204" pitchFamily="34" charset="0"/>
              <a:cs typeface="Calibri Light" panose="020F0302020204030204" pitchFamily="34" charset="0"/>
            </a:endParaRPr>
          </a:p>
          <a:p>
            <a:pPr algn="l"/>
            <a:r>
              <a:rPr lang="sv-SE" sz="2000" dirty="0">
                <a:solidFill>
                  <a:schemeClr val="tx1"/>
                </a:solidFill>
                <a:latin typeface="Calibri Light" panose="020F0302020204030204" pitchFamily="34" charset="0"/>
                <a:cs typeface="Calibri Light" panose="020F0302020204030204" pitchFamily="34" charset="0"/>
              </a:rPr>
              <a:t>- Vi vill inte se ett sekretariat med armarna i kors! </a:t>
            </a:r>
          </a:p>
          <a:p>
            <a:pPr algn="l"/>
            <a:endParaRPr lang="sv-SE" sz="2000" dirty="0">
              <a:solidFill>
                <a:schemeClr val="tx1"/>
              </a:solidFill>
              <a:latin typeface="Calibri Light" panose="020F0302020204030204" pitchFamily="34" charset="0"/>
              <a:cs typeface="Calibri Light" panose="020F0302020204030204" pitchFamily="34" charset="0"/>
            </a:endParaRPr>
          </a:p>
          <a:p>
            <a:r>
              <a:rPr lang="sv-SE" sz="2000" b="1" dirty="0">
                <a:solidFill>
                  <a:schemeClr val="tx1"/>
                </a:solidFill>
                <a:latin typeface="Calibri Light" panose="020F0302020204030204" pitchFamily="34" charset="0"/>
                <a:cs typeface="Calibri Light" panose="020F0302020204030204" pitchFamily="34" charset="0"/>
              </a:rPr>
              <a:t>Arbetsplatsen</a:t>
            </a:r>
          </a:p>
          <a:p>
            <a:r>
              <a:rPr lang="sv-SE" sz="2000" i="1" dirty="0">
                <a:solidFill>
                  <a:schemeClr val="tx1"/>
                </a:solidFill>
                <a:latin typeface="Calibri Light" panose="020F0302020204030204" pitchFamily="34" charset="0"/>
                <a:cs typeface="Calibri Light" panose="020F0302020204030204" pitchFamily="34" charset="0"/>
              </a:rPr>
              <a:t>- Mellan/ovanför lagen, plats för tidtagare, sekreterare, </a:t>
            </a:r>
            <a:r>
              <a:rPr lang="sv-SE" sz="2000" i="1" dirty="0" err="1">
                <a:solidFill>
                  <a:schemeClr val="tx1"/>
                </a:solidFill>
                <a:latin typeface="Calibri Light" panose="020F0302020204030204" pitchFamily="34" charset="0"/>
                <a:cs typeface="Calibri Light" panose="020F0302020204030204" pitchFamily="34" charset="0"/>
              </a:rPr>
              <a:t>ev</a:t>
            </a:r>
            <a:r>
              <a:rPr lang="sv-SE" sz="2000" i="1" dirty="0">
                <a:solidFill>
                  <a:schemeClr val="tx1"/>
                </a:solidFill>
                <a:latin typeface="Calibri Light" panose="020F0302020204030204" pitchFamily="34" charset="0"/>
                <a:cs typeface="Calibri Light" panose="020F0302020204030204" pitchFamily="34" charset="0"/>
              </a:rPr>
              <a:t> delegat och speaker. INGA andra får uppehålla sig vid bordet. Bordet och lagens bänkar ska placeras så att sekretariatet kan se avbytarlinjerna.</a:t>
            </a:r>
          </a:p>
          <a:p>
            <a:br>
              <a:rPr lang="sv-SE" sz="2000" i="1" dirty="0">
                <a:solidFill>
                  <a:schemeClr val="tx1"/>
                </a:solidFill>
                <a:latin typeface="Calibri Light" panose="020F0302020204030204" pitchFamily="34" charset="0"/>
                <a:cs typeface="Calibri Light" panose="020F0302020204030204" pitchFamily="34" charset="0"/>
              </a:rPr>
            </a:br>
            <a:r>
              <a:rPr lang="sv-SE" sz="2000" b="1" i="1" dirty="0">
                <a:solidFill>
                  <a:schemeClr val="tx1"/>
                </a:solidFill>
                <a:latin typeface="Calibri Light" panose="020F0302020204030204" pitchFamily="34" charset="0"/>
                <a:cs typeface="Calibri Light" panose="020F0302020204030204" pitchFamily="34" charset="0"/>
              </a:rPr>
              <a:t>VIKTIGT:</a:t>
            </a:r>
          </a:p>
          <a:p>
            <a:r>
              <a:rPr lang="sv-SE" sz="2000" b="1" i="1" dirty="0">
                <a:solidFill>
                  <a:schemeClr val="tx1"/>
                </a:solidFill>
                <a:latin typeface="Calibri Light" panose="020F0302020204030204" pitchFamily="34" charset="0"/>
                <a:cs typeface="Calibri Light" panose="020F0302020204030204" pitchFamily="34" charset="0"/>
              </a:rPr>
              <a:t>Telefonanvändning är absolut förbjudet vid match! (Med undantag för ev. hjälp  vid tidtagning)</a:t>
            </a:r>
            <a:endParaRPr lang="sv-SE" sz="2000" b="1" dirty="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059723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derrubrik 5"/>
          <p:cNvSpPr>
            <a:spLocks noGrp="1"/>
          </p:cNvSpPr>
          <p:nvPr>
            <p:ph type="subTitle" idx="1"/>
          </p:nvPr>
        </p:nvSpPr>
        <p:spPr>
          <a:xfrm>
            <a:off x="2177992" y="1473177"/>
            <a:ext cx="7772400" cy="1692227"/>
          </a:xfrm>
        </p:spPr>
        <p:txBody>
          <a:bodyPr>
            <a:normAutofit/>
          </a:bodyPr>
          <a:lstStyle/>
          <a:p>
            <a:pPr algn="l"/>
            <a:br>
              <a:rPr lang="sv-SE" sz="1500" i="1" dirty="0">
                <a:solidFill>
                  <a:srgbClr val="FFFF00"/>
                </a:solidFill>
                <a:latin typeface="Calibri Light" panose="020F0302020204030204" pitchFamily="34" charset="0"/>
                <a:cs typeface="Calibri Light" panose="020F0302020204030204" pitchFamily="34" charset="0"/>
              </a:rPr>
            </a:br>
            <a:endParaRPr lang="sv-SE" sz="1500" b="1" dirty="0">
              <a:solidFill>
                <a:srgbClr val="FFFF00"/>
              </a:solidFill>
              <a:latin typeface="Calibri Light" panose="020F0302020204030204" pitchFamily="34" charset="0"/>
              <a:cs typeface="Calibri Light" panose="020F0302020204030204" pitchFamily="34" charset="0"/>
            </a:endParaRPr>
          </a:p>
        </p:txBody>
      </p:sp>
      <p:sp>
        <p:nvSpPr>
          <p:cNvPr id="8" name="Underrubrik 5">
            <a:extLst>
              <a:ext uri="{FF2B5EF4-FFF2-40B4-BE49-F238E27FC236}">
                <a16:creationId xmlns:a16="http://schemas.microsoft.com/office/drawing/2014/main" id="{ACA5E498-7507-4E6D-B3CB-72014A430920}"/>
              </a:ext>
            </a:extLst>
          </p:cNvPr>
          <p:cNvSpPr txBox="1">
            <a:spLocks/>
          </p:cNvSpPr>
          <p:nvPr/>
        </p:nvSpPr>
        <p:spPr>
          <a:xfrm>
            <a:off x="2257504" y="1678683"/>
            <a:ext cx="7724696" cy="332249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sv-SE" sz="2000" b="1" dirty="0">
                <a:solidFill>
                  <a:schemeClr val="tx1"/>
                </a:solidFill>
                <a:latin typeface="Calibri Light" panose="020F0302020204030204" pitchFamily="34" charset="0"/>
                <a:cs typeface="Calibri Light" panose="020F0302020204030204" pitchFamily="34" charset="0"/>
              </a:rPr>
              <a:t>Instruktion av whiteboardkort</a:t>
            </a:r>
          </a:p>
          <a:p>
            <a:pPr algn="l"/>
            <a:br>
              <a:rPr lang="sv-SE" sz="1500" i="1" dirty="0">
                <a:solidFill>
                  <a:srgbClr val="FFFF00"/>
                </a:solidFill>
                <a:latin typeface="Calibri Light" panose="020F0302020204030204" pitchFamily="34" charset="0"/>
                <a:cs typeface="Calibri Light" panose="020F0302020204030204" pitchFamily="34" charset="0"/>
              </a:rPr>
            </a:br>
            <a:endParaRPr lang="sv-SE" sz="1500" b="1" dirty="0">
              <a:solidFill>
                <a:srgbClr val="FFFF00"/>
              </a:solidFill>
              <a:latin typeface="Calibri Light" panose="020F0302020204030204" pitchFamily="34" charset="0"/>
              <a:cs typeface="Calibri Light" panose="020F0302020204030204" pitchFamily="34" charset="0"/>
            </a:endParaRPr>
          </a:p>
        </p:txBody>
      </p:sp>
      <p:pic>
        <p:nvPicPr>
          <p:cNvPr id="4" name="Bildobjekt 3">
            <a:extLst>
              <a:ext uri="{FF2B5EF4-FFF2-40B4-BE49-F238E27FC236}">
                <a16:creationId xmlns:a16="http://schemas.microsoft.com/office/drawing/2014/main" id="{7E8004FD-F65B-4B8B-84D1-E95C13FAE8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7794" y="2302239"/>
            <a:ext cx="1098606" cy="1441524"/>
          </a:xfrm>
          <a:prstGeom prst="rect">
            <a:avLst/>
          </a:prstGeom>
        </p:spPr>
      </p:pic>
      <p:pic>
        <p:nvPicPr>
          <p:cNvPr id="9" name="Bildobjekt 8">
            <a:extLst>
              <a:ext uri="{FF2B5EF4-FFF2-40B4-BE49-F238E27FC236}">
                <a16:creationId xmlns:a16="http://schemas.microsoft.com/office/drawing/2014/main" id="{9888E66D-5077-42D4-8187-405A5AECC9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96377" y="2215161"/>
            <a:ext cx="1073205" cy="1447874"/>
          </a:xfrm>
          <a:prstGeom prst="rect">
            <a:avLst/>
          </a:prstGeom>
        </p:spPr>
      </p:pic>
      <p:sp>
        <p:nvSpPr>
          <p:cNvPr id="17" name="textruta 16">
            <a:extLst>
              <a:ext uri="{FF2B5EF4-FFF2-40B4-BE49-F238E27FC236}">
                <a16:creationId xmlns:a16="http://schemas.microsoft.com/office/drawing/2014/main" id="{45DC2AD3-06DE-4810-B26E-874B20D47B20}"/>
              </a:ext>
            </a:extLst>
          </p:cNvPr>
          <p:cNvSpPr txBox="1"/>
          <p:nvPr/>
        </p:nvSpPr>
        <p:spPr>
          <a:xfrm>
            <a:off x="4367794" y="3885423"/>
            <a:ext cx="1456660" cy="1046440"/>
          </a:xfrm>
          <a:prstGeom prst="rect">
            <a:avLst/>
          </a:prstGeom>
          <a:noFill/>
        </p:spPr>
        <p:txBody>
          <a:bodyPr wrap="square" rtlCol="0">
            <a:spAutoFit/>
          </a:bodyPr>
          <a:lstStyle/>
          <a:p>
            <a:r>
              <a:rPr lang="sv-SE" sz="1100" dirty="0">
                <a:latin typeface="+mj-lt"/>
              </a:rPr>
              <a:t>Spelare nr 4 blir utvisad 12:38 och är klar för spel 14:38</a:t>
            </a:r>
          </a:p>
          <a:p>
            <a:endParaRPr lang="sv-SE" dirty="0"/>
          </a:p>
        </p:txBody>
      </p:sp>
      <p:sp>
        <p:nvSpPr>
          <p:cNvPr id="18" name="textruta 17">
            <a:extLst>
              <a:ext uri="{FF2B5EF4-FFF2-40B4-BE49-F238E27FC236}">
                <a16:creationId xmlns:a16="http://schemas.microsoft.com/office/drawing/2014/main" id="{F0B17AF8-ABDA-411E-959B-DE996D8E1FB7}"/>
              </a:ext>
            </a:extLst>
          </p:cNvPr>
          <p:cNvSpPr txBox="1"/>
          <p:nvPr/>
        </p:nvSpPr>
        <p:spPr>
          <a:xfrm>
            <a:off x="6546574" y="3793559"/>
            <a:ext cx="1456660" cy="1215717"/>
          </a:xfrm>
          <a:prstGeom prst="rect">
            <a:avLst/>
          </a:prstGeom>
          <a:noFill/>
        </p:spPr>
        <p:txBody>
          <a:bodyPr wrap="square" rtlCol="0">
            <a:spAutoFit/>
          </a:bodyPr>
          <a:lstStyle/>
          <a:p>
            <a:r>
              <a:rPr lang="sv-SE" sz="1100" dirty="0">
                <a:latin typeface="+mj-lt"/>
              </a:rPr>
              <a:t>Spelare nr 4 blir diskvalificerad 12:38. Ny spelare är klar för spel 14:38</a:t>
            </a:r>
          </a:p>
          <a:p>
            <a:endParaRPr lang="sv-SE" dirty="0"/>
          </a:p>
        </p:txBody>
      </p:sp>
    </p:spTree>
    <p:extLst>
      <p:ext uri="{BB962C8B-B14F-4D97-AF65-F5344CB8AC3E}">
        <p14:creationId xmlns:p14="http://schemas.microsoft.com/office/powerpoint/2010/main" val="1099846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a:xfrm>
            <a:off x="2209800" y="482703"/>
            <a:ext cx="7772400" cy="1059850"/>
          </a:xfrm>
        </p:spPr>
        <p:txBody>
          <a:bodyPr>
            <a:noAutofit/>
          </a:bodyPr>
          <a:lstStyle/>
          <a:p>
            <a:r>
              <a:rPr lang="sv-SE" sz="4000" dirty="0">
                <a:latin typeface="Verdana" panose="020B0604030504040204" pitchFamily="34" charset="0"/>
                <a:ea typeface="Verdana" panose="020B0604030504040204" pitchFamily="34" charset="0"/>
                <a:cs typeface="Verdana" panose="020B0604030504040204" pitchFamily="34" charset="0"/>
              </a:rPr>
              <a:t>Arbetsprotokoll EMP</a:t>
            </a:r>
          </a:p>
        </p:txBody>
      </p:sp>
      <p:pic>
        <p:nvPicPr>
          <p:cNvPr id="8" name="Picture 3">
            <a:extLst>
              <a:ext uri="{FF2B5EF4-FFF2-40B4-BE49-F238E27FC236}">
                <a16:creationId xmlns:a16="http://schemas.microsoft.com/office/drawing/2014/main" id="{8705E175-D116-47D3-85F3-5CE781E0B3B7}"/>
              </a:ext>
            </a:extLst>
          </p:cNvPr>
          <p:cNvPicPr>
            <a:picLocks noChangeAspect="1"/>
          </p:cNvPicPr>
          <p:nvPr/>
        </p:nvPicPr>
        <p:blipFill>
          <a:blip r:embed="rId3"/>
          <a:stretch>
            <a:fillRect/>
          </a:stretch>
        </p:blipFill>
        <p:spPr>
          <a:xfrm>
            <a:off x="1831878" y="1397494"/>
            <a:ext cx="8639175" cy="2133600"/>
          </a:xfrm>
          <a:prstGeom prst="rect">
            <a:avLst/>
          </a:prstGeom>
        </p:spPr>
      </p:pic>
      <p:sp>
        <p:nvSpPr>
          <p:cNvPr id="10" name="textruta 9">
            <a:extLst>
              <a:ext uri="{FF2B5EF4-FFF2-40B4-BE49-F238E27FC236}">
                <a16:creationId xmlns:a16="http://schemas.microsoft.com/office/drawing/2014/main" id="{2527A4F7-91D0-4799-A8D8-55CF8CDB5B11}"/>
              </a:ext>
            </a:extLst>
          </p:cNvPr>
          <p:cNvSpPr txBox="1"/>
          <p:nvPr/>
        </p:nvSpPr>
        <p:spPr>
          <a:xfrm>
            <a:off x="2763254" y="2464294"/>
            <a:ext cx="830179" cy="369332"/>
          </a:xfrm>
          <a:prstGeom prst="rect">
            <a:avLst/>
          </a:prstGeom>
          <a:noFill/>
        </p:spPr>
        <p:txBody>
          <a:bodyPr wrap="square" rtlCol="0">
            <a:spAutoFit/>
          </a:bodyPr>
          <a:lstStyle/>
          <a:p>
            <a:r>
              <a:rPr lang="sv-SE" dirty="0"/>
              <a:t>57</a:t>
            </a:r>
          </a:p>
        </p:txBody>
      </p:sp>
      <p:sp>
        <p:nvSpPr>
          <p:cNvPr id="11" name="textruta 10">
            <a:extLst>
              <a:ext uri="{FF2B5EF4-FFF2-40B4-BE49-F238E27FC236}">
                <a16:creationId xmlns:a16="http://schemas.microsoft.com/office/drawing/2014/main" id="{5DBEE33E-06B3-44E7-AFDA-63CBC33ED45A}"/>
              </a:ext>
            </a:extLst>
          </p:cNvPr>
          <p:cNvSpPr txBox="1"/>
          <p:nvPr/>
        </p:nvSpPr>
        <p:spPr>
          <a:xfrm>
            <a:off x="3486220" y="2482168"/>
            <a:ext cx="830179" cy="646331"/>
          </a:xfrm>
          <a:prstGeom prst="rect">
            <a:avLst/>
          </a:prstGeom>
          <a:noFill/>
        </p:spPr>
        <p:txBody>
          <a:bodyPr wrap="square" rtlCol="0">
            <a:spAutoFit/>
          </a:bodyPr>
          <a:lstStyle/>
          <a:p>
            <a:r>
              <a:rPr lang="sv-SE" dirty="0"/>
              <a:t>   0 - 1</a:t>
            </a:r>
          </a:p>
        </p:txBody>
      </p:sp>
      <p:sp>
        <p:nvSpPr>
          <p:cNvPr id="12" name="textruta 11">
            <a:extLst>
              <a:ext uri="{FF2B5EF4-FFF2-40B4-BE49-F238E27FC236}">
                <a16:creationId xmlns:a16="http://schemas.microsoft.com/office/drawing/2014/main" id="{8005D492-1ED8-4284-A738-9B679B5C5464}"/>
              </a:ext>
            </a:extLst>
          </p:cNvPr>
          <p:cNvSpPr txBox="1"/>
          <p:nvPr/>
        </p:nvSpPr>
        <p:spPr>
          <a:xfrm>
            <a:off x="4612244" y="2465942"/>
            <a:ext cx="830179" cy="369332"/>
          </a:xfrm>
          <a:prstGeom prst="rect">
            <a:avLst/>
          </a:prstGeom>
          <a:noFill/>
        </p:spPr>
        <p:txBody>
          <a:bodyPr wrap="square" rtlCol="0">
            <a:spAutoFit/>
          </a:bodyPr>
          <a:lstStyle/>
          <a:p>
            <a:r>
              <a:rPr lang="sv-SE" dirty="0"/>
              <a:t>H</a:t>
            </a:r>
          </a:p>
        </p:txBody>
      </p:sp>
      <p:sp>
        <p:nvSpPr>
          <p:cNvPr id="13" name="textruta 12">
            <a:extLst>
              <a:ext uri="{FF2B5EF4-FFF2-40B4-BE49-F238E27FC236}">
                <a16:creationId xmlns:a16="http://schemas.microsoft.com/office/drawing/2014/main" id="{27D5857F-5A2C-4A4B-808A-85B8B82B0088}"/>
              </a:ext>
            </a:extLst>
          </p:cNvPr>
          <p:cNvSpPr txBox="1"/>
          <p:nvPr/>
        </p:nvSpPr>
        <p:spPr>
          <a:xfrm>
            <a:off x="5335210" y="2473431"/>
            <a:ext cx="830179" cy="369332"/>
          </a:xfrm>
          <a:prstGeom prst="rect">
            <a:avLst/>
          </a:prstGeom>
          <a:noFill/>
        </p:spPr>
        <p:txBody>
          <a:bodyPr wrap="square" rtlCol="0">
            <a:spAutoFit/>
          </a:bodyPr>
          <a:lstStyle/>
          <a:p>
            <a:r>
              <a:rPr lang="sv-SE" dirty="0"/>
              <a:t>M</a:t>
            </a:r>
          </a:p>
        </p:txBody>
      </p:sp>
      <p:sp>
        <p:nvSpPr>
          <p:cNvPr id="14" name="textruta 13">
            <a:extLst>
              <a:ext uri="{FF2B5EF4-FFF2-40B4-BE49-F238E27FC236}">
                <a16:creationId xmlns:a16="http://schemas.microsoft.com/office/drawing/2014/main" id="{83D22B5F-BDA1-48E1-BFA6-01B31CC7569D}"/>
              </a:ext>
            </a:extLst>
          </p:cNvPr>
          <p:cNvSpPr txBox="1"/>
          <p:nvPr/>
        </p:nvSpPr>
        <p:spPr>
          <a:xfrm>
            <a:off x="8531599" y="2457344"/>
            <a:ext cx="830179" cy="369332"/>
          </a:xfrm>
          <a:prstGeom prst="rect">
            <a:avLst/>
          </a:prstGeom>
          <a:noFill/>
        </p:spPr>
        <p:txBody>
          <a:bodyPr wrap="square" rtlCol="0">
            <a:spAutoFit/>
          </a:bodyPr>
          <a:lstStyle/>
          <a:p>
            <a:r>
              <a:rPr lang="sv-SE" dirty="0"/>
              <a:t>7</a:t>
            </a:r>
          </a:p>
        </p:txBody>
      </p:sp>
      <p:sp>
        <p:nvSpPr>
          <p:cNvPr id="15" name="textruta 14">
            <a:extLst>
              <a:ext uri="{FF2B5EF4-FFF2-40B4-BE49-F238E27FC236}">
                <a16:creationId xmlns:a16="http://schemas.microsoft.com/office/drawing/2014/main" id="{D1964B86-958D-4A1D-8FBC-7F97E6C312EC}"/>
              </a:ext>
            </a:extLst>
          </p:cNvPr>
          <p:cNvSpPr txBox="1"/>
          <p:nvPr/>
        </p:nvSpPr>
        <p:spPr>
          <a:xfrm>
            <a:off x="2758855" y="2710148"/>
            <a:ext cx="830179" cy="369332"/>
          </a:xfrm>
          <a:prstGeom prst="rect">
            <a:avLst/>
          </a:prstGeom>
          <a:noFill/>
        </p:spPr>
        <p:txBody>
          <a:bodyPr wrap="square" rtlCol="0">
            <a:spAutoFit/>
          </a:bodyPr>
          <a:lstStyle/>
          <a:p>
            <a:r>
              <a:rPr lang="sv-SE" dirty="0"/>
              <a:t>01:33</a:t>
            </a:r>
          </a:p>
        </p:txBody>
      </p:sp>
      <p:sp>
        <p:nvSpPr>
          <p:cNvPr id="16" name="textruta 15">
            <a:extLst>
              <a:ext uri="{FF2B5EF4-FFF2-40B4-BE49-F238E27FC236}">
                <a16:creationId xmlns:a16="http://schemas.microsoft.com/office/drawing/2014/main" id="{63AF0778-1AB8-45A4-A1BF-A80CE9093ECC}"/>
              </a:ext>
            </a:extLst>
          </p:cNvPr>
          <p:cNvSpPr txBox="1"/>
          <p:nvPr/>
        </p:nvSpPr>
        <p:spPr>
          <a:xfrm>
            <a:off x="3481821" y="2728021"/>
            <a:ext cx="830179" cy="369332"/>
          </a:xfrm>
          <a:prstGeom prst="rect">
            <a:avLst/>
          </a:prstGeom>
          <a:noFill/>
        </p:spPr>
        <p:txBody>
          <a:bodyPr wrap="square" rtlCol="0">
            <a:spAutoFit/>
          </a:bodyPr>
          <a:lstStyle/>
          <a:p>
            <a:r>
              <a:rPr lang="sv-SE" dirty="0"/>
              <a:t>   </a:t>
            </a:r>
          </a:p>
        </p:txBody>
      </p:sp>
      <p:sp>
        <p:nvSpPr>
          <p:cNvPr id="17" name="textruta 16">
            <a:extLst>
              <a:ext uri="{FF2B5EF4-FFF2-40B4-BE49-F238E27FC236}">
                <a16:creationId xmlns:a16="http://schemas.microsoft.com/office/drawing/2014/main" id="{07A054D5-77FF-4589-959A-84F7C75CA01C}"/>
              </a:ext>
            </a:extLst>
          </p:cNvPr>
          <p:cNvSpPr txBox="1"/>
          <p:nvPr/>
        </p:nvSpPr>
        <p:spPr>
          <a:xfrm>
            <a:off x="4607845" y="2711796"/>
            <a:ext cx="830179" cy="369332"/>
          </a:xfrm>
          <a:prstGeom prst="rect">
            <a:avLst/>
          </a:prstGeom>
          <a:noFill/>
        </p:spPr>
        <p:txBody>
          <a:bodyPr wrap="square" rtlCol="0">
            <a:spAutoFit/>
          </a:bodyPr>
          <a:lstStyle/>
          <a:p>
            <a:r>
              <a:rPr lang="sv-SE" dirty="0"/>
              <a:t>H</a:t>
            </a:r>
          </a:p>
        </p:txBody>
      </p:sp>
      <p:sp>
        <p:nvSpPr>
          <p:cNvPr id="18" name="textruta 17">
            <a:extLst>
              <a:ext uri="{FF2B5EF4-FFF2-40B4-BE49-F238E27FC236}">
                <a16:creationId xmlns:a16="http://schemas.microsoft.com/office/drawing/2014/main" id="{C3347939-6880-4E0F-BD38-C1829F4B87D8}"/>
              </a:ext>
            </a:extLst>
          </p:cNvPr>
          <p:cNvSpPr txBox="1"/>
          <p:nvPr/>
        </p:nvSpPr>
        <p:spPr>
          <a:xfrm>
            <a:off x="5330811" y="2719285"/>
            <a:ext cx="830179" cy="369332"/>
          </a:xfrm>
          <a:prstGeom prst="rect">
            <a:avLst/>
          </a:prstGeom>
          <a:noFill/>
        </p:spPr>
        <p:txBody>
          <a:bodyPr wrap="square" rtlCol="0">
            <a:spAutoFit/>
          </a:bodyPr>
          <a:lstStyle/>
          <a:p>
            <a:r>
              <a:rPr lang="sv-SE" dirty="0"/>
              <a:t>V</a:t>
            </a:r>
          </a:p>
        </p:txBody>
      </p:sp>
      <p:sp>
        <p:nvSpPr>
          <p:cNvPr id="19" name="textruta 18">
            <a:extLst>
              <a:ext uri="{FF2B5EF4-FFF2-40B4-BE49-F238E27FC236}">
                <a16:creationId xmlns:a16="http://schemas.microsoft.com/office/drawing/2014/main" id="{9AAEC0E6-5765-4A0B-B185-8B527A565748}"/>
              </a:ext>
            </a:extLst>
          </p:cNvPr>
          <p:cNvSpPr txBox="1"/>
          <p:nvPr/>
        </p:nvSpPr>
        <p:spPr>
          <a:xfrm>
            <a:off x="8527200" y="2703198"/>
            <a:ext cx="830179" cy="369332"/>
          </a:xfrm>
          <a:prstGeom prst="rect">
            <a:avLst/>
          </a:prstGeom>
          <a:noFill/>
        </p:spPr>
        <p:txBody>
          <a:bodyPr wrap="square" rtlCol="0">
            <a:spAutoFit/>
          </a:bodyPr>
          <a:lstStyle/>
          <a:p>
            <a:r>
              <a:rPr lang="sv-SE" dirty="0"/>
              <a:t>14</a:t>
            </a:r>
          </a:p>
        </p:txBody>
      </p:sp>
      <p:sp>
        <p:nvSpPr>
          <p:cNvPr id="20" name="textruta 19">
            <a:extLst>
              <a:ext uri="{FF2B5EF4-FFF2-40B4-BE49-F238E27FC236}">
                <a16:creationId xmlns:a16="http://schemas.microsoft.com/office/drawing/2014/main" id="{BE4353B4-D8C8-45FB-8BE9-9EAA9016337F}"/>
              </a:ext>
            </a:extLst>
          </p:cNvPr>
          <p:cNvSpPr txBox="1"/>
          <p:nvPr/>
        </p:nvSpPr>
        <p:spPr>
          <a:xfrm>
            <a:off x="2747212" y="2953584"/>
            <a:ext cx="830179" cy="369332"/>
          </a:xfrm>
          <a:prstGeom prst="rect">
            <a:avLst/>
          </a:prstGeom>
          <a:noFill/>
        </p:spPr>
        <p:txBody>
          <a:bodyPr wrap="square" rtlCol="0">
            <a:spAutoFit/>
          </a:bodyPr>
          <a:lstStyle/>
          <a:p>
            <a:r>
              <a:rPr lang="sv-SE" dirty="0"/>
              <a:t>02:57</a:t>
            </a:r>
          </a:p>
        </p:txBody>
      </p:sp>
      <p:sp>
        <p:nvSpPr>
          <p:cNvPr id="21" name="textruta 20">
            <a:extLst>
              <a:ext uri="{FF2B5EF4-FFF2-40B4-BE49-F238E27FC236}">
                <a16:creationId xmlns:a16="http://schemas.microsoft.com/office/drawing/2014/main" id="{A9F4C7AE-EEE0-46DC-A0C5-0D3E201C109F}"/>
              </a:ext>
            </a:extLst>
          </p:cNvPr>
          <p:cNvSpPr txBox="1"/>
          <p:nvPr/>
        </p:nvSpPr>
        <p:spPr>
          <a:xfrm>
            <a:off x="3470178" y="2971458"/>
            <a:ext cx="830179" cy="646331"/>
          </a:xfrm>
          <a:prstGeom prst="rect">
            <a:avLst/>
          </a:prstGeom>
          <a:noFill/>
        </p:spPr>
        <p:txBody>
          <a:bodyPr wrap="square" rtlCol="0">
            <a:spAutoFit/>
          </a:bodyPr>
          <a:lstStyle/>
          <a:p>
            <a:r>
              <a:rPr lang="sv-SE" dirty="0"/>
              <a:t>   1 - 1</a:t>
            </a:r>
          </a:p>
        </p:txBody>
      </p:sp>
      <p:sp>
        <p:nvSpPr>
          <p:cNvPr id="22" name="textruta 21">
            <a:extLst>
              <a:ext uri="{FF2B5EF4-FFF2-40B4-BE49-F238E27FC236}">
                <a16:creationId xmlns:a16="http://schemas.microsoft.com/office/drawing/2014/main" id="{61DB887A-1987-4AE5-BC16-7EBD3DCEEB8C}"/>
              </a:ext>
            </a:extLst>
          </p:cNvPr>
          <p:cNvSpPr txBox="1"/>
          <p:nvPr/>
        </p:nvSpPr>
        <p:spPr>
          <a:xfrm>
            <a:off x="4596202" y="2955232"/>
            <a:ext cx="830179" cy="369332"/>
          </a:xfrm>
          <a:prstGeom prst="rect">
            <a:avLst/>
          </a:prstGeom>
          <a:noFill/>
        </p:spPr>
        <p:txBody>
          <a:bodyPr wrap="square" rtlCol="0">
            <a:spAutoFit/>
          </a:bodyPr>
          <a:lstStyle/>
          <a:p>
            <a:r>
              <a:rPr lang="sv-SE" dirty="0"/>
              <a:t>B</a:t>
            </a:r>
          </a:p>
        </p:txBody>
      </p:sp>
      <p:sp>
        <p:nvSpPr>
          <p:cNvPr id="23" name="textruta 22">
            <a:extLst>
              <a:ext uri="{FF2B5EF4-FFF2-40B4-BE49-F238E27FC236}">
                <a16:creationId xmlns:a16="http://schemas.microsoft.com/office/drawing/2014/main" id="{1E6BB772-B5AC-4E54-A5AE-BE56C02D2EA5}"/>
              </a:ext>
            </a:extLst>
          </p:cNvPr>
          <p:cNvSpPr txBox="1"/>
          <p:nvPr/>
        </p:nvSpPr>
        <p:spPr>
          <a:xfrm>
            <a:off x="5319168" y="2962721"/>
            <a:ext cx="830179" cy="369332"/>
          </a:xfrm>
          <a:prstGeom prst="rect">
            <a:avLst/>
          </a:prstGeom>
          <a:noFill/>
        </p:spPr>
        <p:txBody>
          <a:bodyPr wrap="square" rtlCol="0">
            <a:spAutoFit/>
          </a:bodyPr>
          <a:lstStyle/>
          <a:p>
            <a:r>
              <a:rPr lang="sv-SE" dirty="0"/>
              <a:t>M</a:t>
            </a:r>
          </a:p>
        </p:txBody>
      </p:sp>
      <p:sp>
        <p:nvSpPr>
          <p:cNvPr id="24" name="textruta 23">
            <a:extLst>
              <a:ext uri="{FF2B5EF4-FFF2-40B4-BE49-F238E27FC236}">
                <a16:creationId xmlns:a16="http://schemas.microsoft.com/office/drawing/2014/main" id="{778C0F2C-718E-4F04-B79C-1F7262B0EE3E}"/>
              </a:ext>
            </a:extLst>
          </p:cNvPr>
          <p:cNvSpPr txBox="1"/>
          <p:nvPr/>
        </p:nvSpPr>
        <p:spPr>
          <a:xfrm>
            <a:off x="8515557" y="2946634"/>
            <a:ext cx="830179" cy="369332"/>
          </a:xfrm>
          <a:prstGeom prst="rect">
            <a:avLst/>
          </a:prstGeom>
          <a:noFill/>
        </p:spPr>
        <p:txBody>
          <a:bodyPr wrap="square" rtlCol="0">
            <a:spAutoFit/>
          </a:bodyPr>
          <a:lstStyle/>
          <a:p>
            <a:r>
              <a:rPr lang="sv-SE" dirty="0"/>
              <a:t>22</a:t>
            </a:r>
          </a:p>
        </p:txBody>
      </p:sp>
      <p:sp>
        <p:nvSpPr>
          <p:cNvPr id="25" name="textruta 24">
            <a:extLst>
              <a:ext uri="{FF2B5EF4-FFF2-40B4-BE49-F238E27FC236}">
                <a16:creationId xmlns:a16="http://schemas.microsoft.com/office/drawing/2014/main" id="{932A0991-F7CD-4D00-A442-8B675A433F0E}"/>
              </a:ext>
            </a:extLst>
          </p:cNvPr>
          <p:cNvSpPr txBox="1"/>
          <p:nvPr/>
        </p:nvSpPr>
        <p:spPr>
          <a:xfrm>
            <a:off x="9176084" y="2457344"/>
            <a:ext cx="469232" cy="369332"/>
          </a:xfrm>
          <a:prstGeom prst="rect">
            <a:avLst/>
          </a:prstGeom>
          <a:noFill/>
        </p:spPr>
        <p:txBody>
          <a:bodyPr wrap="square" rtlCol="0">
            <a:spAutoFit/>
          </a:bodyPr>
          <a:lstStyle/>
          <a:p>
            <a:r>
              <a:rPr lang="sv-SE" dirty="0"/>
              <a:t>x</a:t>
            </a:r>
          </a:p>
        </p:txBody>
      </p:sp>
      <p:sp>
        <p:nvSpPr>
          <p:cNvPr id="26" name="textruta 25">
            <a:extLst>
              <a:ext uri="{FF2B5EF4-FFF2-40B4-BE49-F238E27FC236}">
                <a16:creationId xmlns:a16="http://schemas.microsoft.com/office/drawing/2014/main" id="{6A865C83-81CB-4C35-AC61-DC1306427A98}"/>
              </a:ext>
            </a:extLst>
          </p:cNvPr>
          <p:cNvSpPr txBox="1"/>
          <p:nvPr/>
        </p:nvSpPr>
        <p:spPr>
          <a:xfrm>
            <a:off x="9183991" y="2696024"/>
            <a:ext cx="469232" cy="369332"/>
          </a:xfrm>
          <a:prstGeom prst="rect">
            <a:avLst/>
          </a:prstGeom>
          <a:noFill/>
        </p:spPr>
        <p:txBody>
          <a:bodyPr wrap="square" rtlCol="0">
            <a:spAutoFit/>
          </a:bodyPr>
          <a:lstStyle/>
          <a:p>
            <a:r>
              <a:rPr lang="sv-SE" dirty="0"/>
              <a:t>x</a:t>
            </a:r>
          </a:p>
        </p:txBody>
      </p:sp>
      <p:sp>
        <p:nvSpPr>
          <p:cNvPr id="27" name="textruta 26">
            <a:extLst>
              <a:ext uri="{FF2B5EF4-FFF2-40B4-BE49-F238E27FC236}">
                <a16:creationId xmlns:a16="http://schemas.microsoft.com/office/drawing/2014/main" id="{78B8D996-02E3-496A-988E-AB24A234FE81}"/>
              </a:ext>
            </a:extLst>
          </p:cNvPr>
          <p:cNvSpPr txBox="1"/>
          <p:nvPr/>
        </p:nvSpPr>
        <p:spPr>
          <a:xfrm>
            <a:off x="9184100" y="2934598"/>
            <a:ext cx="469232" cy="369332"/>
          </a:xfrm>
          <a:prstGeom prst="rect">
            <a:avLst/>
          </a:prstGeom>
          <a:noFill/>
        </p:spPr>
        <p:txBody>
          <a:bodyPr wrap="square" rtlCol="0">
            <a:spAutoFit/>
          </a:bodyPr>
          <a:lstStyle/>
          <a:p>
            <a:r>
              <a:rPr lang="sv-SE" dirty="0"/>
              <a:t>x</a:t>
            </a:r>
          </a:p>
        </p:txBody>
      </p:sp>
      <p:sp>
        <p:nvSpPr>
          <p:cNvPr id="28" name="textruta 27">
            <a:extLst>
              <a:ext uri="{FF2B5EF4-FFF2-40B4-BE49-F238E27FC236}">
                <a16:creationId xmlns:a16="http://schemas.microsoft.com/office/drawing/2014/main" id="{25695134-9F29-4485-B817-E0C2034027F1}"/>
              </a:ext>
            </a:extLst>
          </p:cNvPr>
          <p:cNvSpPr txBox="1"/>
          <p:nvPr/>
        </p:nvSpPr>
        <p:spPr>
          <a:xfrm>
            <a:off x="3774922" y="3697576"/>
            <a:ext cx="4877188" cy="923330"/>
          </a:xfrm>
          <a:prstGeom prst="rect">
            <a:avLst/>
          </a:prstGeom>
          <a:noFill/>
        </p:spPr>
        <p:txBody>
          <a:bodyPr wrap="square" rtlCol="0">
            <a:spAutoFit/>
          </a:bodyPr>
          <a:lstStyle/>
          <a:p>
            <a:r>
              <a:rPr lang="sv-SE" dirty="0"/>
              <a:t>Du får själv välja om du vill skriva de förkortningar som finns eller om du vill skriva ut hela ord. </a:t>
            </a:r>
          </a:p>
        </p:txBody>
      </p:sp>
    </p:spTree>
    <p:extLst>
      <p:ext uri="{BB962C8B-B14F-4D97-AF65-F5344CB8AC3E}">
        <p14:creationId xmlns:p14="http://schemas.microsoft.com/office/powerpoint/2010/main" val="632154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7A675F33-98AF-4B83-A3BB-0780A2314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gradFill>
            <a:gsLst>
              <a:gs pos="10000">
                <a:schemeClr val="bg1">
                  <a:tint val="97000"/>
                  <a:hueMod val="92000"/>
                  <a:satMod val="169000"/>
                  <a:lumMod val="164000"/>
                </a:schemeClr>
              </a:gs>
              <a:gs pos="100000">
                <a:schemeClr val="bg1">
                  <a:shade val="96000"/>
                  <a:satMod val="120000"/>
                  <a:lumMod val="90000"/>
                </a:schemeClr>
              </a:gs>
            </a:gsLst>
            <a:lin ang="612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tshållare för innehåll 4" descr="En bild som visar fotboll, byggnad, person, golv&#10;&#10;Automatiskt genererad beskrivning">
            <a:extLst>
              <a:ext uri="{FF2B5EF4-FFF2-40B4-BE49-F238E27FC236}">
                <a16:creationId xmlns:a16="http://schemas.microsoft.com/office/drawing/2014/main" id="{2FA2095B-E90A-41EA-9734-D0CCB3CF2527}"/>
              </a:ext>
            </a:extLst>
          </p:cNvPr>
          <p:cNvPicPr>
            <a:picLocks noGrp="1" noChangeAspect="1"/>
          </p:cNvPicPr>
          <p:nvPr>
            <p:ph idx="1"/>
          </p:nvPr>
        </p:nvPicPr>
        <p:blipFill rotWithShape="1">
          <a:blip r:embed="rId3">
            <a:alphaModFix amt="25000"/>
          </a:blip>
          <a:srcRect/>
          <a:stretch/>
        </p:blipFill>
        <p:spPr>
          <a:xfrm>
            <a:off x="20" y="10"/>
            <a:ext cx="12191980" cy="6857990"/>
          </a:xfrm>
          <a:prstGeom prst="rect">
            <a:avLst/>
          </a:prstGeom>
        </p:spPr>
      </p:pic>
      <p:sp>
        <p:nvSpPr>
          <p:cNvPr id="2" name="Rubrik 1">
            <a:extLst>
              <a:ext uri="{FF2B5EF4-FFF2-40B4-BE49-F238E27FC236}">
                <a16:creationId xmlns:a16="http://schemas.microsoft.com/office/drawing/2014/main" id="{5BEFECB6-2C46-41A9-9B62-E8416278754E}"/>
              </a:ext>
            </a:extLst>
          </p:cNvPr>
          <p:cNvSpPr>
            <a:spLocks noGrp="1"/>
          </p:cNvSpPr>
          <p:nvPr>
            <p:ph type="title"/>
          </p:nvPr>
        </p:nvSpPr>
        <p:spPr>
          <a:xfrm>
            <a:off x="684212" y="685799"/>
            <a:ext cx="8001000" cy="2971801"/>
          </a:xfrm>
        </p:spPr>
        <p:txBody>
          <a:bodyPr vert="horz" lIns="91440" tIns="45720" rIns="91440" bIns="45720" rtlCol="0" anchor="b">
            <a:normAutofit/>
          </a:bodyPr>
          <a:lstStyle/>
          <a:p>
            <a:r>
              <a:rPr lang="en-US" sz="4800"/>
              <a:t>GruNDER INOM HANDBOLLEN</a:t>
            </a:r>
          </a:p>
        </p:txBody>
      </p:sp>
      <p:grpSp>
        <p:nvGrpSpPr>
          <p:cNvPr id="46" name="Group 45">
            <a:extLst>
              <a:ext uri="{FF2B5EF4-FFF2-40B4-BE49-F238E27FC236}">
                <a16:creationId xmlns:a16="http://schemas.microsoft.com/office/drawing/2014/main" id="{EA75029C-64B9-41D0-9540-75846D4B04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8170" y="9144"/>
            <a:ext cx="6080656" cy="6163733"/>
            <a:chOff x="6108170" y="8467"/>
            <a:chExt cx="6080656" cy="6163733"/>
          </a:xfrm>
        </p:grpSpPr>
        <p:cxnSp>
          <p:nvCxnSpPr>
            <p:cNvPr id="47" name="Straight Connector 46">
              <a:extLst>
                <a:ext uri="{FF2B5EF4-FFF2-40B4-BE49-F238E27FC236}">
                  <a16:creationId xmlns:a16="http://schemas.microsoft.com/office/drawing/2014/main" id="{4AF6B07A-A0CD-4593-B501-E1D50968C78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E1C2E537-D046-43E9-B78A-8D770E4C0F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CF1ED42C-32AB-4AA5-B9D5-2ADF552B037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62B69715-83DD-4F53-8564-D95D5D238D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25BC2EBE-B4C1-42F9-9914-0F430C0600A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502633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457200"/>
            <a:ext cx="8581708" cy="5290457"/>
          </a:xfrm>
        </p:spPr>
        <p:txBody>
          <a:bodyPr>
            <a:normAutofit/>
          </a:bodyPr>
          <a:lstStyle/>
          <a:p>
            <a:pPr marL="0" indent="0">
              <a:buNone/>
            </a:pPr>
            <a:r>
              <a:rPr lang="sv-SE" sz="3600" b="1" u="sng" dirty="0">
                <a:solidFill>
                  <a:schemeClr val="tx1"/>
                </a:solidFill>
              </a:rPr>
              <a:t>AGENDA</a:t>
            </a:r>
          </a:p>
          <a:p>
            <a:pPr marL="0" indent="0">
              <a:buNone/>
            </a:pPr>
            <a:r>
              <a:rPr lang="sv-SE" sz="1600" b="1" dirty="0">
                <a:solidFill>
                  <a:schemeClr val="tx1"/>
                </a:solidFill>
              </a:rPr>
              <a:t>18.00 -18.20  - Introduktion</a:t>
            </a:r>
          </a:p>
          <a:p>
            <a:pPr marL="0" indent="0">
              <a:buNone/>
            </a:pPr>
            <a:r>
              <a:rPr lang="sv-SE" sz="1600" b="1" dirty="0">
                <a:solidFill>
                  <a:schemeClr val="tx1"/>
                </a:solidFill>
              </a:rPr>
              <a:t>18.20 – 19.10  - Presentation Funktionärens uppgifter/Regler/EMP</a:t>
            </a:r>
          </a:p>
          <a:p>
            <a:pPr marL="0" indent="0">
              <a:buNone/>
            </a:pPr>
            <a:r>
              <a:rPr lang="sv-SE" sz="1600" b="1" dirty="0">
                <a:solidFill>
                  <a:schemeClr val="tx1"/>
                </a:solidFill>
              </a:rPr>
              <a:t>19.10 – 19.30 – Kaffepaus</a:t>
            </a:r>
          </a:p>
          <a:p>
            <a:pPr marL="0" indent="0">
              <a:buNone/>
            </a:pPr>
            <a:r>
              <a:rPr lang="sv-SE" sz="1600" b="1" dirty="0">
                <a:solidFill>
                  <a:schemeClr val="tx1"/>
                </a:solidFill>
              </a:rPr>
              <a:t>19.30 – 21.00 – Praktisk genomgång av EMP</a:t>
            </a:r>
          </a:p>
          <a:p>
            <a:pPr marL="0" indent="0">
              <a:buNone/>
            </a:pPr>
            <a:r>
              <a:rPr lang="sv-SE" sz="1600" b="1" dirty="0">
                <a:solidFill>
                  <a:schemeClr val="tx1"/>
                </a:solidFill>
              </a:rPr>
              <a:t>Grupp 1 (Genomgång av klockan i hallen  19.30 – 20.00) </a:t>
            </a:r>
          </a:p>
          <a:p>
            <a:pPr marL="0" indent="0">
              <a:buNone/>
            </a:pPr>
            <a:r>
              <a:rPr lang="sv-SE" sz="1600" b="1" dirty="0">
                <a:solidFill>
                  <a:schemeClr val="tx1"/>
                </a:solidFill>
              </a:rPr>
              <a:t>Grupp 2  (Genomgång av klockan i hallen 20.00 – 20.30)</a:t>
            </a:r>
          </a:p>
          <a:p>
            <a:pPr marL="0" indent="0">
              <a:buNone/>
            </a:pPr>
            <a:r>
              <a:rPr lang="sv-SE" sz="1600" b="1" dirty="0">
                <a:solidFill>
                  <a:schemeClr val="tx1"/>
                </a:solidFill>
              </a:rPr>
              <a:t>Grupp 3  (Genomgång av klockan i hallen 20.30 – 21.00)</a:t>
            </a:r>
          </a:p>
          <a:p>
            <a:pPr marL="0" indent="0">
              <a:buNone/>
            </a:pPr>
            <a:endParaRPr lang="sv-SE" sz="1600" b="1" dirty="0">
              <a:solidFill>
                <a:schemeClr val="tx1"/>
              </a:solidFill>
            </a:endParaRPr>
          </a:p>
        </p:txBody>
      </p:sp>
    </p:spTree>
    <p:extLst>
      <p:ext uri="{BB962C8B-B14F-4D97-AF65-F5344CB8AC3E}">
        <p14:creationId xmlns:p14="http://schemas.microsoft.com/office/powerpoint/2010/main" val="652453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D09E6D-3A5B-4BC9-9A00-E9AB7FC8ACD2}"/>
              </a:ext>
            </a:extLst>
          </p:cNvPr>
          <p:cNvSpPr>
            <a:spLocks noGrp="1"/>
          </p:cNvSpPr>
          <p:nvPr>
            <p:ph type="title"/>
          </p:nvPr>
        </p:nvSpPr>
        <p:spPr>
          <a:xfrm>
            <a:off x="1434489" y="5350933"/>
            <a:ext cx="8534400" cy="1507067"/>
          </a:xfrm>
        </p:spPr>
        <p:txBody>
          <a:bodyPr/>
          <a:lstStyle/>
          <a:p>
            <a:pPr algn="ctr"/>
            <a:r>
              <a:rPr lang="sv-SE" dirty="0" err="1"/>
              <a:t>HanDBOLLSPLANEN</a:t>
            </a:r>
            <a:endParaRPr lang="sv-SE" dirty="0"/>
          </a:p>
        </p:txBody>
      </p:sp>
      <p:pic>
        <p:nvPicPr>
          <p:cNvPr id="4" name="Platshållare för innehåll 3">
            <a:extLst>
              <a:ext uri="{FF2B5EF4-FFF2-40B4-BE49-F238E27FC236}">
                <a16:creationId xmlns:a16="http://schemas.microsoft.com/office/drawing/2014/main" id="{87BD4AF9-1C14-4039-B3E9-069ABCF9D008}"/>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2865" b="93410" l="5836" r="94164">
                        <a14:foregroundMark x1="33422" y1="91834" x2="29310" y2="93553"/>
                        <a14:foregroundMark x1="6499" y1="64183" x2="5836" y2="59742"/>
                        <a14:foregroundMark x1="65650" y1="7020" x2="73077" y2="8453"/>
                        <a14:foregroundMark x1="93854" y1="47613" x2="94297" y2="49713"/>
                        <a14:foregroundMark x1="93248" y1="44741" x2="93518" y2="46023"/>
                        <a14:foregroundMark x1="91910" y1="38395" x2="93070" y2="43897"/>
                        <a14:foregroundMark x1="67639" y1="2865" x2="67639" y2="2865"/>
                        <a14:foregroundMark x1="17507" y1="71633" x2="21618" y2="77077"/>
                        <a14:foregroundMark x1="21618" y1="77077" x2="15517" y2="62464"/>
                        <a14:foregroundMark x1="15517" y1="62464" x2="16180" y2="69484"/>
                        <a14:foregroundMark x1="16180" y1="69484" x2="19761" y2="76791"/>
                        <a14:foregroundMark x1="19761" y1="76791" x2="21220" y2="69341"/>
                        <a14:foregroundMark x1="21220" y1="69341" x2="19761" y2="76934"/>
                        <a14:foregroundMark x1="19761" y1="76934" x2="18037" y2="70057"/>
                        <a14:foregroundMark x1="18037" y1="70057" x2="18302" y2="70344"/>
                        <a14:backgroundMark x1="88462" y1="49140" x2="89523" y2="48281"/>
                        <a14:backgroundMark x1="87666" y1="50000" x2="92971" y2="45415"/>
                        <a14:backgroundMark x1="92971" y1="45415" x2="87931" y2="48711"/>
                        <a14:backgroundMark x1="89390" y1="47994" x2="89788" y2="47421"/>
                      </a14:backgroundRemoval>
                    </a14:imgEffect>
                  </a14:imgLayer>
                </a14:imgProps>
              </a:ext>
            </a:extLst>
          </a:blip>
          <a:stretch>
            <a:fillRect/>
          </a:stretch>
        </p:blipFill>
        <p:spPr>
          <a:xfrm rot="2160742">
            <a:off x="1192885" y="-1892717"/>
            <a:ext cx="10181370" cy="9425194"/>
          </a:xfrm>
          <a:prstGeom prst="rect">
            <a:avLst/>
          </a:prstGeom>
        </p:spPr>
      </p:pic>
    </p:spTree>
    <p:extLst>
      <p:ext uri="{BB962C8B-B14F-4D97-AF65-F5344CB8AC3E}">
        <p14:creationId xmlns:p14="http://schemas.microsoft.com/office/powerpoint/2010/main" val="4002398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75CB789B-D452-D848-89EA-29FF63BFA90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81200" y="110837"/>
            <a:ext cx="8528050" cy="5294889"/>
          </a:xfrm>
          <a:prstGeom prst="rect">
            <a:avLst/>
          </a:prstGeom>
        </p:spPr>
      </p:pic>
      <p:sp>
        <p:nvSpPr>
          <p:cNvPr id="3" name="Rektangel 2">
            <a:extLst>
              <a:ext uri="{FF2B5EF4-FFF2-40B4-BE49-F238E27FC236}">
                <a16:creationId xmlns:a16="http://schemas.microsoft.com/office/drawing/2014/main" id="{1E3E3CBA-33B7-7747-80F3-EDBF73BFEC1F}"/>
              </a:ext>
            </a:extLst>
          </p:cNvPr>
          <p:cNvSpPr/>
          <p:nvPr/>
        </p:nvSpPr>
        <p:spPr>
          <a:xfrm>
            <a:off x="8077200" y="2641600"/>
            <a:ext cx="1955800" cy="254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C7FE15FE-7A0A-4840-B868-F362135614D8}"/>
              </a:ext>
            </a:extLst>
          </p:cNvPr>
          <p:cNvSpPr/>
          <p:nvPr/>
        </p:nvSpPr>
        <p:spPr>
          <a:xfrm>
            <a:off x="8008188" y="5043801"/>
            <a:ext cx="848264" cy="254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53272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FC64CB33-350F-9C4E-ADF7-D85FD65081B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4010" y="844831"/>
            <a:ext cx="9143980" cy="5168338"/>
          </a:xfrm>
          <a:prstGeom prst="rect">
            <a:avLst/>
          </a:prstGeom>
        </p:spPr>
      </p:pic>
      <p:sp>
        <p:nvSpPr>
          <p:cNvPr id="25" name="textruta 24">
            <a:extLst>
              <a:ext uri="{FF2B5EF4-FFF2-40B4-BE49-F238E27FC236}">
                <a16:creationId xmlns:a16="http://schemas.microsoft.com/office/drawing/2014/main" id="{8D74483C-22C2-4E92-A9F7-C639FB2AEC5F}"/>
              </a:ext>
            </a:extLst>
          </p:cNvPr>
          <p:cNvSpPr txBox="1"/>
          <p:nvPr/>
        </p:nvSpPr>
        <p:spPr>
          <a:xfrm>
            <a:off x="3203945" y="2449002"/>
            <a:ext cx="5688419" cy="1000274"/>
          </a:xfrm>
          <a:prstGeom prst="rect">
            <a:avLst/>
          </a:prstGeom>
          <a:noFill/>
        </p:spPr>
        <p:txBody>
          <a:bodyPr wrap="square" rtlCol="0">
            <a:spAutoFit/>
          </a:bodyPr>
          <a:lstStyle/>
          <a:p>
            <a:pPr>
              <a:spcAft>
                <a:spcPts val="600"/>
              </a:spcAft>
            </a:pPr>
            <a:r>
              <a:rPr lang="sv-SE" dirty="0">
                <a:solidFill>
                  <a:srgbClr val="FFFF00"/>
                </a:solidFill>
              </a:rPr>
              <a:t>					        </a:t>
            </a:r>
            <a:br>
              <a:rPr lang="sv-SE" dirty="0">
                <a:solidFill>
                  <a:srgbClr val="FFFF00"/>
                </a:solidFill>
              </a:rPr>
            </a:br>
            <a:endParaRPr lang="sv-SE">
              <a:solidFill>
                <a:srgbClr val="FFFF00"/>
              </a:solidFill>
            </a:endParaRPr>
          </a:p>
          <a:p>
            <a:pPr>
              <a:spcAft>
                <a:spcPts val="600"/>
              </a:spcAft>
            </a:pPr>
            <a:endParaRPr lang="sv-SE"/>
          </a:p>
        </p:txBody>
      </p:sp>
      <p:sp>
        <p:nvSpPr>
          <p:cNvPr id="3" name="Höger klammerparentes 2">
            <a:extLst>
              <a:ext uri="{FF2B5EF4-FFF2-40B4-BE49-F238E27FC236}">
                <a16:creationId xmlns:a16="http://schemas.microsoft.com/office/drawing/2014/main" id="{5D025455-D91D-5B4E-B780-D96F71B6A176}"/>
              </a:ext>
            </a:extLst>
          </p:cNvPr>
          <p:cNvSpPr/>
          <p:nvPr/>
        </p:nvSpPr>
        <p:spPr>
          <a:xfrm rot="5400000" flipH="1">
            <a:off x="4033632" y="2867442"/>
            <a:ext cx="437322" cy="3011560"/>
          </a:xfrm>
          <a:prstGeom prst="rightBrace">
            <a:avLst/>
          </a:prstGeom>
          <a:noFill/>
          <a:ln>
            <a:solidFill>
              <a:schemeClr val="bg1"/>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sv-SE"/>
          </a:p>
        </p:txBody>
      </p:sp>
      <p:sp>
        <p:nvSpPr>
          <p:cNvPr id="9" name="Höger klammerparentes 8">
            <a:extLst>
              <a:ext uri="{FF2B5EF4-FFF2-40B4-BE49-F238E27FC236}">
                <a16:creationId xmlns:a16="http://schemas.microsoft.com/office/drawing/2014/main" id="{35B5455C-002D-9345-AC4C-B1CD03C73F67}"/>
              </a:ext>
            </a:extLst>
          </p:cNvPr>
          <p:cNvSpPr/>
          <p:nvPr/>
        </p:nvSpPr>
        <p:spPr>
          <a:xfrm rot="5400000" flipH="1">
            <a:off x="7417912" y="2220312"/>
            <a:ext cx="576466" cy="3896136"/>
          </a:xfrm>
          <a:prstGeom prst="rightBrace">
            <a:avLst/>
          </a:prstGeom>
          <a:noFill/>
          <a:ln>
            <a:solidFill>
              <a:schemeClr val="bg1"/>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sv-SE"/>
          </a:p>
        </p:txBody>
      </p:sp>
      <p:sp>
        <p:nvSpPr>
          <p:cNvPr id="4" name="textruta 3">
            <a:extLst>
              <a:ext uri="{FF2B5EF4-FFF2-40B4-BE49-F238E27FC236}">
                <a16:creationId xmlns:a16="http://schemas.microsoft.com/office/drawing/2014/main" id="{D4E529E2-3C3A-9043-8C66-8C6071FE3A53}"/>
              </a:ext>
            </a:extLst>
          </p:cNvPr>
          <p:cNvSpPr txBox="1"/>
          <p:nvPr/>
        </p:nvSpPr>
        <p:spPr>
          <a:xfrm>
            <a:off x="2597427" y="2449002"/>
            <a:ext cx="3160647" cy="1477328"/>
          </a:xfrm>
          <a:prstGeom prst="rect">
            <a:avLst/>
          </a:prstGeom>
          <a:gradFill flip="none" rotWithShape="1">
            <a:gsLst>
              <a:gs pos="2000">
                <a:schemeClr val="bg1">
                  <a:alpha val="76000"/>
                </a:schemeClr>
              </a:gs>
              <a:gs pos="88000">
                <a:schemeClr val="bg1">
                  <a:lumMod val="95000"/>
                  <a:alpha val="48000"/>
                </a:schemeClr>
              </a:gs>
            </a:gsLst>
            <a:lin ang="8100000" scaled="1"/>
            <a:tileRect/>
          </a:gradFill>
          <a:ln>
            <a:solidFill>
              <a:schemeClr val="tx1"/>
            </a:solidFill>
            <a:prstDash val="sysDot"/>
          </a:ln>
        </p:spPr>
        <p:txBody>
          <a:bodyPr wrap="square" rtlCol="0">
            <a:spAutoFit/>
          </a:bodyPr>
          <a:lstStyle/>
          <a:p>
            <a:pPr algn="ctr"/>
            <a:r>
              <a:rPr lang="sv-SE" dirty="0"/>
              <a:t>Coachzon</a:t>
            </a:r>
            <a:br>
              <a:rPr lang="sv-SE" dirty="0"/>
            </a:br>
            <a:r>
              <a:rPr lang="sv-SE" dirty="0"/>
              <a:t>- Börjar 3,5 m från mittplan</a:t>
            </a:r>
          </a:p>
          <a:p>
            <a:pPr algn="ctr"/>
            <a:r>
              <a:rPr lang="sv-SE" dirty="0"/>
              <a:t>- Får ej beträdas om ej behov av nödvändig kontakt med sekretariatet</a:t>
            </a:r>
          </a:p>
        </p:txBody>
      </p:sp>
      <p:sp>
        <p:nvSpPr>
          <p:cNvPr id="10" name="textruta 9">
            <a:extLst>
              <a:ext uri="{FF2B5EF4-FFF2-40B4-BE49-F238E27FC236}">
                <a16:creationId xmlns:a16="http://schemas.microsoft.com/office/drawing/2014/main" id="{0F203773-BAF3-8F43-9D76-B9B7BC702984}"/>
              </a:ext>
            </a:extLst>
          </p:cNvPr>
          <p:cNvSpPr txBox="1"/>
          <p:nvPr/>
        </p:nvSpPr>
        <p:spPr>
          <a:xfrm>
            <a:off x="6096001" y="2449003"/>
            <a:ext cx="3160647" cy="1200329"/>
          </a:xfrm>
          <a:prstGeom prst="rect">
            <a:avLst/>
          </a:prstGeom>
          <a:gradFill flip="none" rotWithShape="1">
            <a:gsLst>
              <a:gs pos="2000">
                <a:schemeClr val="bg1">
                  <a:alpha val="76000"/>
                </a:schemeClr>
              </a:gs>
              <a:gs pos="88000">
                <a:schemeClr val="bg1">
                  <a:lumMod val="95000"/>
                  <a:alpha val="48000"/>
                </a:schemeClr>
              </a:gs>
            </a:gsLst>
            <a:lin ang="8100000" scaled="1"/>
            <a:tileRect/>
          </a:gradFill>
          <a:ln>
            <a:solidFill>
              <a:schemeClr val="tx1"/>
            </a:solidFill>
            <a:prstDash val="sysDot"/>
          </a:ln>
        </p:spPr>
        <p:txBody>
          <a:bodyPr wrap="square" rtlCol="0">
            <a:spAutoFit/>
          </a:bodyPr>
          <a:lstStyle/>
          <a:p>
            <a:pPr algn="ctr"/>
            <a:r>
              <a:rPr lang="sv-SE" dirty="0"/>
              <a:t>Avbytarlinje</a:t>
            </a:r>
            <a:br>
              <a:rPr lang="sv-SE" dirty="0"/>
            </a:br>
            <a:r>
              <a:rPr lang="sv-SE" dirty="0"/>
              <a:t>- Börjar 4,5 m från mittplan</a:t>
            </a:r>
          </a:p>
          <a:p>
            <a:pPr algn="ctr"/>
            <a:r>
              <a:rPr lang="sv-SE" dirty="0"/>
              <a:t>- För korrekta och ärliga byten</a:t>
            </a:r>
          </a:p>
        </p:txBody>
      </p:sp>
    </p:spTree>
    <p:extLst>
      <p:ext uri="{BB962C8B-B14F-4D97-AF65-F5344CB8AC3E}">
        <p14:creationId xmlns:p14="http://schemas.microsoft.com/office/powerpoint/2010/main" val="21484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4"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25" name="Rectangle 9">
            <a:extLst>
              <a:ext uri="{FF2B5EF4-FFF2-40B4-BE49-F238E27FC236}">
                <a16:creationId xmlns:a16="http://schemas.microsoft.com/office/drawing/2014/main" id="{2C33F367-76E5-4D2A-96B1-4FD443CDD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6" name="Snip Diagonal Corner Rectangle 21">
            <a:extLst>
              <a:ext uri="{FF2B5EF4-FFF2-40B4-BE49-F238E27FC236}">
                <a16:creationId xmlns:a16="http://schemas.microsoft.com/office/drawing/2014/main" id="{6F769419-3E73-449D-B62A-0CDEC946A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8129873" cy="6858002"/>
          </a:xfrm>
          <a:prstGeom prst="snip2DiagRect">
            <a:avLst>
              <a:gd name="adj1" fmla="val 0"/>
              <a:gd name="adj2" fmla="val 0"/>
            </a:avLst>
          </a:prstGeom>
          <a:solidFill>
            <a:schemeClr val="bg1">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13">
            <a:extLst>
              <a:ext uri="{FF2B5EF4-FFF2-40B4-BE49-F238E27FC236}">
                <a16:creationId xmlns:a16="http://schemas.microsoft.com/office/drawing/2014/main" id="{A6515200-42F9-488F-9895-6CDBCD1E87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id="{43185F0E-78D5-4C2D-9239-D3515B4488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5BD9142-FF9C-4EED-A027-18D095481B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42F547D3-9752-4481-B3A8-50E08610B8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F1999C2F-3D0D-4813-9696-83630A6FEAB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EC737390-C9CA-456B-9F40-D7A76EA242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graphicFrame>
        <p:nvGraphicFramePr>
          <p:cNvPr id="28" name="Platshållare för innehåll 2">
            <a:extLst>
              <a:ext uri="{FF2B5EF4-FFF2-40B4-BE49-F238E27FC236}">
                <a16:creationId xmlns:a16="http://schemas.microsoft.com/office/drawing/2014/main" id="{A186F606-4E08-45F3-84C6-AA32BA219CE8}"/>
              </a:ext>
            </a:extLst>
          </p:cNvPr>
          <p:cNvGraphicFramePr>
            <a:graphicFrameLocks noGrp="1"/>
          </p:cNvGraphicFramePr>
          <p:nvPr>
            <p:ph idx="1"/>
            <p:extLst>
              <p:ext uri="{D42A27DB-BD31-4B8C-83A1-F6EECF244321}">
                <p14:modId xmlns:p14="http://schemas.microsoft.com/office/powerpoint/2010/main" val="267869026"/>
              </p:ext>
            </p:extLst>
          </p:nvPr>
        </p:nvGraphicFramePr>
        <p:xfrm>
          <a:off x="940645" y="941424"/>
          <a:ext cx="6190459" cy="4768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5245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68FB4E-AB91-41E6-B9CC-23790122DB8D}"/>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6E9CF72A-ACEC-4238-97BD-30A534F2B157}"/>
              </a:ext>
            </a:extLst>
          </p:cNvPr>
          <p:cNvSpPr>
            <a:spLocks noGrp="1"/>
          </p:cNvSpPr>
          <p:nvPr>
            <p:ph idx="1"/>
          </p:nvPr>
        </p:nvSpPr>
        <p:spPr/>
        <p:txBody>
          <a:bodyPr/>
          <a:lstStyle/>
          <a:p>
            <a:endParaRPr lang="sv-SE"/>
          </a:p>
        </p:txBody>
      </p:sp>
      <p:pic>
        <p:nvPicPr>
          <p:cNvPr id="4" name="Bildobjekt 3">
            <a:extLst>
              <a:ext uri="{FF2B5EF4-FFF2-40B4-BE49-F238E27FC236}">
                <a16:creationId xmlns:a16="http://schemas.microsoft.com/office/drawing/2014/main" id="{517F9940-A980-46EA-93A4-BAC83B4D18DB}"/>
              </a:ext>
            </a:extLst>
          </p:cNvPr>
          <p:cNvPicPr>
            <a:picLocks noChangeAspect="1"/>
          </p:cNvPicPr>
          <p:nvPr/>
        </p:nvPicPr>
        <p:blipFill>
          <a:blip r:embed="rId2"/>
          <a:stretch>
            <a:fillRect/>
          </a:stretch>
        </p:blipFill>
        <p:spPr>
          <a:xfrm>
            <a:off x="684212" y="149738"/>
            <a:ext cx="10536238" cy="6384412"/>
          </a:xfrm>
          <a:prstGeom prst="rect">
            <a:avLst/>
          </a:prstGeom>
        </p:spPr>
      </p:pic>
    </p:spTree>
    <p:extLst>
      <p:ext uri="{BB962C8B-B14F-4D97-AF65-F5344CB8AC3E}">
        <p14:creationId xmlns:p14="http://schemas.microsoft.com/office/powerpoint/2010/main" val="3460895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32" name="Rectangle 31">
            <a:extLst>
              <a:ext uri="{FF2B5EF4-FFF2-40B4-BE49-F238E27FC236}">
                <a16:creationId xmlns:a16="http://schemas.microsoft.com/office/drawing/2014/main" id="{7A675F33-98AF-4B83-A3BB-0780A2314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descr="En bild som visar person, gräs, fotboll, fält&#10;&#10;Automatiskt genererad beskrivning">
            <a:extLst>
              <a:ext uri="{FF2B5EF4-FFF2-40B4-BE49-F238E27FC236}">
                <a16:creationId xmlns:a16="http://schemas.microsoft.com/office/drawing/2014/main" id="{2C32FD0B-AC03-4A7F-9BA9-83B68F47E6F4}"/>
              </a:ext>
            </a:extLst>
          </p:cNvPr>
          <p:cNvPicPr>
            <a:picLocks noChangeAspect="1"/>
          </p:cNvPicPr>
          <p:nvPr/>
        </p:nvPicPr>
        <p:blipFill rotWithShape="1">
          <a:blip r:embed="rId3" cstate="email">
            <a:alphaModFix amt="40000"/>
            <a:extLst>
              <a:ext uri="{28A0092B-C50C-407E-A947-70E740481C1C}">
                <a14:useLocalDpi xmlns:a14="http://schemas.microsoft.com/office/drawing/2010/main"/>
              </a:ext>
            </a:extLst>
          </a:blip>
          <a:srcRect/>
          <a:stretch/>
        </p:blipFill>
        <p:spPr>
          <a:xfrm>
            <a:off x="-3176" y="10"/>
            <a:ext cx="12191980" cy="6857990"/>
          </a:xfrm>
          <a:prstGeom prst="rect">
            <a:avLst/>
          </a:prstGeom>
        </p:spPr>
      </p:pic>
      <p:sp>
        <p:nvSpPr>
          <p:cNvPr id="2" name="Rubrik 1">
            <a:extLst>
              <a:ext uri="{FF2B5EF4-FFF2-40B4-BE49-F238E27FC236}">
                <a16:creationId xmlns:a16="http://schemas.microsoft.com/office/drawing/2014/main" id="{079E2135-A93D-493C-905A-9435F1A575CD}"/>
              </a:ext>
            </a:extLst>
          </p:cNvPr>
          <p:cNvSpPr>
            <a:spLocks noGrp="1"/>
          </p:cNvSpPr>
          <p:nvPr>
            <p:ph type="title"/>
          </p:nvPr>
        </p:nvSpPr>
        <p:spPr>
          <a:xfrm>
            <a:off x="684212" y="685799"/>
            <a:ext cx="8001000" cy="2971801"/>
          </a:xfrm>
        </p:spPr>
        <p:txBody>
          <a:bodyPr vert="horz" lIns="91440" tIns="45720" rIns="91440" bIns="45720" rtlCol="0" anchor="b">
            <a:normAutofit/>
          </a:bodyPr>
          <a:lstStyle/>
          <a:p>
            <a:r>
              <a:rPr lang="en-US" sz="4800"/>
              <a:t>REGLER OCH DOMARTECKEN</a:t>
            </a:r>
            <a:br>
              <a:rPr lang="en-US" sz="4800"/>
            </a:br>
            <a:endParaRPr lang="en-US" sz="4800"/>
          </a:p>
        </p:txBody>
      </p:sp>
    </p:spTree>
    <p:extLst>
      <p:ext uri="{BB962C8B-B14F-4D97-AF65-F5344CB8AC3E}">
        <p14:creationId xmlns:p14="http://schemas.microsoft.com/office/powerpoint/2010/main" val="2055903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a:xfrm>
            <a:off x="1703615" y="-495294"/>
            <a:ext cx="7772400" cy="1470025"/>
          </a:xfrm>
        </p:spPr>
        <p:txBody>
          <a:bodyPr/>
          <a:lstStyle/>
          <a:p>
            <a:r>
              <a:rPr lang="sv-SE" dirty="0">
                <a:latin typeface="Verdana" panose="020B0604030504040204" pitchFamily="34" charset="0"/>
                <a:ea typeface="Verdana" panose="020B0604030504040204" pitchFamily="34" charset="0"/>
                <a:cs typeface="Verdana" panose="020B0604030504040204" pitchFamily="34" charset="0"/>
              </a:rPr>
              <a:t>Regler</a:t>
            </a:r>
          </a:p>
        </p:txBody>
      </p:sp>
      <p:sp>
        <p:nvSpPr>
          <p:cNvPr id="6" name="Underrubrik 5"/>
          <p:cNvSpPr>
            <a:spLocks noGrp="1"/>
          </p:cNvSpPr>
          <p:nvPr>
            <p:ph type="subTitle" idx="1"/>
          </p:nvPr>
        </p:nvSpPr>
        <p:spPr>
          <a:xfrm>
            <a:off x="2097959" y="1021993"/>
            <a:ext cx="7184036" cy="2484361"/>
          </a:xfrm>
        </p:spPr>
        <p:txBody>
          <a:bodyPr>
            <a:normAutofit/>
          </a:bodyPr>
          <a:lstStyle/>
          <a:p>
            <a:r>
              <a:rPr lang="sv-SE" sz="2400" dirty="0">
                <a:solidFill>
                  <a:schemeClr val="tx1"/>
                </a:solidFill>
              </a:rPr>
              <a:t>Spelare och Ledare</a:t>
            </a:r>
          </a:p>
        </p:txBody>
      </p:sp>
      <p:sp>
        <p:nvSpPr>
          <p:cNvPr id="25" name="textruta 24">
            <a:extLst>
              <a:ext uri="{FF2B5EF4-FFF2-40B4-BE49-F238E27FC236}">
                <a16:creationId xmlns:a16="http://schemas.microsoft.com/office/drawing/2014/main" id="{8D74483C-22C2-4E92-A9F7-C639FB2AEC5F}"/>
              </a:ext>
            </a:extLst>
          </p:cNvPr>
          <p:cNvSpPr txBox="1"/>
          <p:nvPr/>
        </p:nvSpPr>
        <p:spPr>
          <a:xfrm>
            <a:off x="3203945" y="2449002"/>
            <a:ext cx="5688419" cy="923330"/>
          </a:xfrm>
          <a:prstGeom prst="rect">
            <a:avLst/>
          </a:prstGeom>
          <a:noFill/>
        </p:spPr>
        <p:txBody>
          <a:bodyPr wrap="square" rtlCol="0">
            <a:spAutoFit/>
          </a:bodyPr>
          <a:lstStyle/>
          <a:p>
            <a:r>
              <a:rPr lang="sv-SE" dirty="0">
                <a:solidFill>
                  <a:srgbClr val="FFFF00"/>
                </a:solidFill>
              </a:rPr>
              <a:t>					        </a:t>
            </a:r>
            <a:br>
              <a:rPr lang="sv-SE" dirty="0">
                <a:solidFill>
                  <a:srgbClr val="FFFF00"/>
                </a:solidFill>
              </a:rPr>
            </a:br>
            <a:endParaRPr lang="sv-SE" dirty="0">
              <a:solidFill>
                <a:srgbClr val="FFFF00"/>
              </a:solidFill>
            </a:endParaRPr>
          </a:p>
          <a:p>
            <a:endParaRPr lang="sv-SE" dirty="0"/>
          </a:p>
        </p:txBody>
      </p:sp>
      <p:sp>
        <p:nvSpPr>
          <p:cNvPr id="26" name="textruta 25">
            <a:extLst>
              <a:ext uri="{FF2B5EF4-FFF2-40B4-BE49-F238E27FC236}">
                <a16:creationId xmlns:a16="http://schemas.microsoft.com/office/drawing/2014/main" id="{FD2231EC-ED86-4368-9671-63A3CB0AAADF}"/>
              </a:ext>
            </a:extLst>
          </p:cNvPr>
          <p:cNvSpPr txBox="1"/>
          <p:nvPr/>
        </p:nvSpPr>
        <p:spPr>
          <a:xfrm>
            <a:off x="2065065" y="1547999"/>
            <a:ext cx="7533861" cy="3139321"/>
          </a:xfrm>
          <a:prstGeom prst="rect">
            <a:avLst/>
          </a:prstGeom>
          <a:noFill/>
        </p:spPr>
        <p:txBody>
          <a:bodyPr wrap="square" rtlCol="0">
            <a:spAutoFit/>
          </a:bodyPr>
          <a:lstStyle/>
          <a:p>
            <a:pPr algn="ctr"/>
            <a:endParaRPr lang="sv-SE" dirty="0">
              <a:latin typeface="Calibri Light" panose="020F0302020204030204" pitchFamily="34" charset="0"/>
              <a:cs typeface="Calibri Light" panose="020F0302020204030204" pitchFamily="34" charset="0"/>
            </a:endParaRPr>
          </a:p>
          <a:p>
            <a:pPr marL="342900" indent="-342900">
              <a:buFontTx/>
              <a:buChar char="-"/>
            </a:pPr>
            <a:r>
              <a:rPr lang="sv-SE" sz="2000" dirty="0">
                <a:latin typeface="Calibri Light" panose="020F0302020204030204" pitchFamily="34" charset="0"/>
                <a:cs typeface="Calibri Light" panose="020F0302020204030204" pitchFamily="34" charset="0"/>
              </a:rPr>
              <a:t>Spelare och ledare ska vara inskrivna i matchprotokollet och</a:t>
            </a:r>
          </a:p>
          <a:p>
            <a:r>
              <a:rPr lang="sv-SE" sz="2000" dirty="0">
                <a:latin typeface="Calibri Light" panose="020F0302020204030204" pitchFamily="34" charset="0"/>
                <a:cs typeface="Calibri Light" panose="020F0302020204030204" pitchFamily="34" charset="0"/>
              </a:rPr>
              <a:t>närvarande för att vara deltagarberättigade. </a:t>
            </a:r>
            <a:br>
              <a:rPr lang="sv-SE" sz="2000" dirty="0">
                <a:latin typeface="Calibri Light" panose="020F0302020204030204" pitchFamily="34" charset="0"/>
                <a:cs typeface="Calibri Light" panose="020F0302020204030204" pitchFamily="34" charset="0"/>
              </a:rPr>
            </a:br>
            <a:endParaRPr lang="sv-SE" sz="2000" dirty="0">
              <a:latin typeface="Calibri Light" panose="020F0302020204030204" pitchFamily="34" charset="0"/>
              <a:cs typeface="Calibri Light" panose="020F0302020204030204" pitchFamily="34" charset="0"/>
            </a:endParaRPr>
          </a:p>
          <a:p>
            <a:pPr marL="342900" indent="-342900">
              <a:buFontTx/>
              <a:buChar char="-"/>
            </a:pPr>
            <a:r>
              <a:rPr lang="sv-SE" sz="2000" b="1" dirty="0">
                <a:latin typeface="Calibri Light" panose="020F0302020204030204" pitchFamily="34" charset="0"/>
                <a:cs typeface="Calibri Light" panose="020F0302020204030204" pitchFamily="34" charset="0"/>
              </a:rPr>
              <a:t>Max</a:t>
            </a:r>
            <a:r>
              <a:rPr lang="sv-SE" sz="2000" dirty="0">
                <a:latin typeface="Calibri Light" panose="020F0302020204030204" pitchFamily="34" charset="0"/>
                <a:cs typeface="Calibri Light" panose="020F0302020204030204" pitchFamily="34" charset="0"/>
              </a:rPr>
              <a:t> </a:t>
            </a:r>
            <a:r>
              <a:rPr lang="sv-SE" sz="2000" u="sng" dirty="0">
                <a:latin typeface="Calibri Light" panose="020F0302020204030204" pitchFamily="34" charset="0"/>
                <a:cs typeface="Calibri Light" panose="020F0302020204030204" pitchFamily="34" charset="0"/>
              </a:rPr>
              <a:t>14 spelare </a:t>
            </a:r>
            <a:r>
              <a:rPr lang="sv-SE" sz="2000" dirty="0">
                <a:latin typeface="Calibri Light" panose="020F0302020204030204" pitchFamily="34" charset="0"/>
                <a:cs typeface="Calibri Light" panose="020F0302020204030204" pitchFamily="34" charset="0"/>
              </a:rPr>
              <a:t>i seniorserier</a:t>
            </a:r>
            <a:r>
              <a:rPr lang="sv-SE" sz="2000" u="sng" dirty="0">
                <a:latin typeface="Calibri Light" panose="020F0302020204030204" pitchFamily="34" charset="0"/>
                <a:cs typeface="Calibri Light" panose="020F0302020204030204" pitchFamily="34" charset="0"/>
              </a:rPr>
              <a:t>, 17 spelare </a:t>
            </a:r>
            <a:r>
              <a:rPr lang="sv-SE" sz="2000" dirty="0">
                <a:latin typeface="Calibri Light" panose="020F0302020204030204" pitchFamily="34" charset="0"/>
                <a:cs typeface="Calibri Light" panose="020F0302020204030204" pitchFamily="34" charset="0"/>
              </a:rPr>
              <a:t>i ungdomsmatcher. </a:t>
            </a:r>
            <a:br>
              <a:rPr lang="sv-SE" sz="2000" dirty="0">
                <a:latin typeface="Calibri Light" panose="020F0302020204030204" pitchFamily="34" charset="0"/>
                <a:cs typeface="Calibri Light" panose="020F0302020204030204" pitchFamily="34" charset="0"/>
              </a:rPr>
            </a:br>
            <a:endParaRPr lang="sv-SE" sz="2000" dirty="0">
              <a:latin typeface="Calibri Light" panose="020F0302020204030204" pitchFamily="34" charset="0"/>
              <a:cs typeface="Calibri Light" panose="020F0302020204030204" pitchFamily="34" charset="0"/>
            </a:endParaRPr>
          </a:p>
          <a:p>
            <a:pPr marL="342900" indent="-342900">
              <a:buFontTx/>
              <a:buChar char="-"/>
            </a:pPr>
            <a:r>
              <a:rPr lang="sv-SE" sz="2000" b="1" dirty="0">
                <a:latin typeface="Calibri Light" panose="020F0302020204030204" pitchFamily="34" charset="0"/>
                <a:cs typeface="Calibri Light" panose="020F0302020204030204" pitchFamily="34" charset="0"/>
              </a:rPr>
              <a:t>Minst – </a:t>
            </a:r>
            <a:r>
              <a:rPr lang="sv-SE" sz="2000" dirty="0">
                <a:latin typeface="Calibri Light" panose="020F0302020204030204" pitchFamily="34" charset="0"/>
                <a:cs typeface="Calibri Light" panose="020F0302020204030204" pitchFamily="34" charset="0"/>
              </a:rPr>
              <a:t>5 spelare för att starta match</a:t>
            </a:r>
            <a:br>
              <a:rPr lang="sv-SE" sz="2000" dirty="0">
                <a:latin typeface="Calibri Light" panose="020F0302020204030204" pitchFamily="34" charset="0"/>
                <a:cs typeface="Calibri Light" panose="020F0302020204030204" pitchFamily="34" charset="0"/>
              </a:rPr>
            </a:br>
            <a:r>
              <a:rPr lang="sv-SE" sz="2000" dirty="0">
                <a:latin typeface="Calibri Light" panose="020F0302020204030204" pitchFamily="34" charset="0"/>
                <a:cs typeface="Calibri Light" panose="020F0302020204030204" pitchFamily="34" charset="0"/>
              </a:rPr>
              <a:t>Vid förlängning – Okej att komplettera upp till 14 spelare.</a:t>
            </a:r>
            <a:br>
              <a:rPr lang="sv-SE" sz="2000" dirty="0">
                <a:latin typeface="Calibri Light" panose="020F0302020204030204" pitchFamily="34" charset="0"/>
                <a:cs typeface="Calibri Light" panose="020F0302020204030204" pitchFamily="34" charset="0"/>
              </a:rPr>
            </a:br>
            <a:endParaRPr lang="sv-SE" sz="2000" dirty="0">
              <a:latin typeface="Calibri Light" panose="020F0302020204030204" pitchFamily="34" charset="0"/>
              <a:cs typeface="Calibri Light" panose="020F0302020204030204" pitchFamily="34" charset="0"/>
            </a:endParaRPr>
          </a:p>
          <a:p>
            <a:pPr marL="342900" indent="-342900">
              <a:buFontTx/>
              <a:buChar char="-"/>
            </a:pPr>
            <a:r>
              <a:rPr lang="sv-SE" sz="2000" b="1" dirty="0">
                <a:latin typeface="Calibri Light" panose="020F0302020204030204" pitchFamily="34" charset="0"/>
                <a:cs typeface="Calibri Light" panose="020F0302020204030204" pitchFamily="34" charset="0"/>
              </a:rPr>
              <a:t>Max </a:t>
            </a:r>
            <a:r>
              <a:rPr lang="sv-SE" sz="2000" dirty="0">
                <a:latin typeface="Calibri Light" panose="020F0302020204030204" pitchFamily="34" charset="0"/>
                <a:cs typeface="Calibri Light" panose="020F0302020204030204" pitchFamily="34" charset="0"/>
              </a:rPr>
              <a:t>4 ledare</a:t>
            </a:r>
            <a:endParaRPr lang="sv-SE" sz="20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009613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a:xfrm>
            <a:off x="2209800" y="482704"/>
            <a:ext cx="7772400" cy="1470025"/>
          </a:xfrm>
        </p:spPr>
        <p:txBody>
          <a:bodyPr/>
          <a:lstStyle/>
          <a:p>
            <a:r>
              <a:rPr lang="sv-SE" dirty="0">
                <a:latin typeface="Verdana" panose="020B0604030504040204" pitchFamily="34" charset="0"/>
                <a:ea typeface="Verdana" panose="020B0604030504040204" pitchFamily="34" charset="0"/>
                <a:cs typeface="Verdana" panose="020B0604030504040204" pitchFamily="34" charset="0"/>
              </a:rPr>
              <a:t>Regler</a:t>
            </a:r>
          </a:p>
        </p:txBody>
      </p:sp>
      <p:sp>
        <p:nvSpPr>
          <p:cNvPr id="6" name="Underrubrik 5"/>
          <p:cNvSpPr>
            <a:spLocks noGrp="1"/>
          </p:cNvSpPr>
          <p:nvPr>
            <p:ph type="subTitle" idx="1"/>
          </p:nvPr>
        </p:nvSpPr>
        <p:spPr>
          <a:xfrm>
            <a:off x="2523859" y="2130151"/>
            <a:ext cx="7184036" cy="2484361"/>
          </a:xfrm>
        </p:spPr>
        <p:txBody>
          <a:bodyPr>
            <a:normAutofit/>
          </a:bodyPr>
          <a:lstStyle/>
          <a:p>
            <a:r>
              <a:rPr lang="sv-SE" sz="2400" dirty="0">
                <a:solidFill>
                  <a:schemeClr val="tx1"/>
                </a:solidFill>
              </a:rPr>
              <a:t>Spelare och Ledare</a:t>
            </a:r>
          </a:p>
        </p:txBody>
      </p:sp>
      <p:sp>
        <p:nvSpPr>
          <p:cNvPr id="25" name="textruta 24">
            <a:extLst>
              <a:ext uri="{FF2B5EF4-FFF2-40B4-BE49-F238E27FC236}">
                <a16:creationId xmlns:a16="http://schemas.microsoft.com/office/drawing/2014/main" id="{8D74483C-22C2-4E92-A9F7-C639FB2AEC5F}"/>
              </a:ext>
            </a:extLst>
          </p:cNvPr>
          <p:cNvSpPr txBox="1"/>
          <p:nvPr/>
        </p:nvSpPr>
        <p:spPr>
          <a:xfrm>
            <a:off x="3203945" y="2449002"/>
            <a:ext cx="5688419" cy="923330"/>
          </a:xfrm>
          <a:prstGeom prst="rect">
            <a:avLst/>
          </a:prstGeom>
          <a:noFill/>
        </p:spPr>
        <p:txBody>
          <a:bodyPr wrap="square" rtlCol="0">
            <a:spAutoFit/>
          </a:bodyPr>
          <a:lstStyle/>
          <a:p>
            <a:r>
              <a:rPr lang="sv-SE" dirty="0">
                <a:solidFill>
                  <a:srgbClr val="FFFF00"/>
                </a:solidFill>
              </a:rPr>
              <a:t>					        </a:t>
            </a:r>
            <a:br>
              <a:rPr lang="sv-SE" dirty="0">
                <a:solidFill>
                  <a:srgbClr val="FFFF00"/>
                </a:solidFill>
              </a:rPr>
            </a:br>
            <a:endParaRPr lang="sv-SE" dirty="0">
              <a:solidFill>
                <a:srgbClr val="FFFF00"/>
              </a:solidFill>
            </a:endParaRPr>
          </a:p>
          <a:p>
            <a:endParaRPr lang="sv-SE" dirty="0"/>
          </a:p>
        </p:txBody>
      </p:sp>
      <p:sp>
        <p:nvSpPr>
          <p:cNvPr id="26" name="textruta 25">
            <a:extLst>
              <a:ext uri="{FF2B5EF4-FFF2-40B4-BE49-F238E27FC236}">
                <a16:creationId xmlns:a16="http://schemas.microsoft.com/office/drawing/2014/main" id="{FD2231EC-ED86-4368-9671-63A3CB0AAADF}"/>
              </a:ext>
            </a:extLst>
          </p:cNvPr>
          <p:cNvSpPr txBox="1"/>
          <p:nvPr/>
        </p:nvSpPr>
        <p:spPr>
          <a:xfrm>
            <a:off x="1876031" y="2409645"/>
            <a:ext cx="7792110" cy="3323987"/>
          </a:xfrm>
          <a:prstGeom prst="rect">
            <a:avLst/>
          </a:prstGeom>
          <a:noFill/>
        </p:spPr>
        <p:txBody>
          <a:bodyPr wrap="square" rtlCol="0">
            <a:spAutoFit/>
          </a:bodyPr>
          <a:lstStyle/>
          <a:p>
            <a:pPr algn="ctr"/>
            <a:endParaRPr lang="sv-SE" dirty="0">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sv-SE" sz="2400" dirty="0">
                <a:latin typeface="Calibri Light" panose="020F0302020204030204" pitchFamily="34" charset="0"/>
                <a:cs typeface="Calibri Light" panose="020F0302020204030204" pitchFamily="34" charset="0"/>
              </a:rPr>
              <a:t>Högst sju 7 spelare på spelplanen. </a:t>
            </a:r>
          </a:p>
          <a:p>
            <a:pPr algn="ctr"/>
            <a:endParaRPr lang="sv-SE" sz="2400" dirty="0">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sv-SE" sz="2400" dirty="0">
                <a:latin typeface="Calibri Light" panose="020F0302020204030204" pitchFamily="34" charset="0"/>
                <a:cs typeface="Calibri Light" panose="020F0302020204030204" pitchFamily="34" charset="0"/>
              </a:rPr>
              <a:t>Målvakt får bli utespelare. På samma sätt får en utespelare bli målvakt om de bär målvaktströja/väst.</a:t>
            </a:r>
          </a:p>
          <a:p>
            <a:pPr algn="ctr"/>
            <a:endParaRPr lang="sv-SE" sz="2400" dirty="0">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sv-SE" sz="2400" dirty="0">
                <a:latin typeface="Calibri Light" panose="020F0302020204030204" pitchFamily="34" charset="0"/>
                <a:cs typeface="Calibri Light" panose="020F0302020204030204" pitchFamily="34" charset="0"/>
              </a:rPr>
              <a:t>Om ett lag spelar utan målvakt får maximalt 7 utespelare vara på planen samtidigt</a:t>
            </a:r>
            <a:r>
              <a:rPr lang="sv-SE" sz="2400" b="1" dirty="0">
                <a:latin typeface="Calibri Light" panose="020F0302020204030204" pitchFamily="34" charset="0"/>
                <a:cs typeface="Calibri Light" panose="020F0302020204030204" pitchFamily="34" charset="0"/>
              </a:rPr>
              <a:t>.</a:t>
            </a:r>
            <a:r>
              <a:rPr lang="sv-SE" sz="2400" b="1" i="1" dirty="0">
                <a:latin typeface="Calibri Light" panose="020F0302020204030204" pitchFamily="34" charset="0"/>
                <a:cs typeface="Calibri Light" panose="020F0302020204030204" pitchFamily="34" charset="0"/>
              </a:rPr>
              <a:t> OBS! Gäller enbart från U15-16 och uppåt.</a:t>
            </a:r>
            <a:endParaRPr lang="sv-SE" sz="2400" i="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69424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a:xfrm>
            <a:off x="338119" y="-480028"/>
            <a:ext cx="7772400" cy="1470025"/>
          </a:xfrm>
        </p:spPr>
        <p:txBody>
          <a:bodyPr/>
          <a:lstStyle/>
          <a:p>
            <a:r>
              <a:rPr lang="sv-SE" dirty="0">
                <a:latin typeface="Verdana" panose="020B0604030504040204" pitchFamily="34" charset="0"/>
                <a:ea typeface="Verdana" panose="020B0604030504040204" pitchFamily="34" charset="0"/>
                <a:cs typeface="Verdana" panose="020B0604030504040204" pitchFamily="34" charset="0"/>
              </a:rPr>
              <a:t>Regler</a:t>
            </a:r>
          </a:p>
        </p:txBody>
      </p:sp>
      <p:sp>
        <p:nvSpPr>
          <p:cNvPr id="6" name="Underrubrik 5"/>
          <p:cNvSpPr>
            <a:spLocks noGrp="1"/>
          </p:cNvSpPr>
          <p:nvPr>
            <p:ph type="subTitle" idx="1"/>
          </p:nvPr>
        </p:nvSpPr>
        <p:spPr>
          <a:xfrm>
            <a:off x="3326263" y="174768"/>
            <a:ext cx="7184036" cy="2792340"/>
          </a:xfrm>
        </p:spPr>
        <p:txBody>
          <a:bodyPr>
            <a:normAutofit/>
          </a:bodyPr>
          <a:lstStyle/>
          <a:p>
            <a:r>
              <a:rPr lang="sv-SE" sz="2400" b="1" dirty="0">
                <a:solidFill>
                  <a:schemeClr val="tx1"/>
                </a:solidFill>
              </a:rPr>
              <a:t>Regel 4 – Laget, spelarbyten, utrustning och spelarskador</a:t>
            </a:r>
          </a:p>
          <a:p>
            <a:endParaRPr lang="sv-SE" sz="2400" dirty="0">
              <a:solidFill>
                <a:schemeClr val="tx1"/>
              </a:solidFill>
            </a:endParaRPr>
          </a:p>
        </p:txBody>
      </p:sp>
      <p:cxnSp>
        <p:nvCxnSpPr>
          <p:cNvPr id="7" name="Rak koppling 6">
            <a:extLst>
              <a:ext uri="{FF2B5EF4-FFF2-40B4-BE49-F238E27FC236}">
                <a16:creationId xmlns:a16="http://schemas.microsoft.com/office/drawing/2014/main" id="{89DCBBD4-A27B-4AB2-B506-5C81EB1102FA}"/>
              </a:ext>
            </a:extLst>
          </p:cNvPr>
          <p:cNvCxnSpPr>
            <a:cxnSpLocks/>
          </p:cNvCxnSpPr>
          <p:nvPr/>
        </p:nvCxnSpPr>
        <p:spPr>
          <a:xfrm>
            <a:off x="3326263" y="5561119"/>
            <a:ext cx="7533861"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Rektangel 7">
            <a:extLst>
              <a:ext uri="{FF2B5EF4-FFF2-40B4-BE49-F238E27FC236}">
                <a16:creationId xmlns:a16="http://schemas.microsoft.com/office/drawing/2014/main" id="{D78CE5EC-C1BB-40F5-B443-A580C8C78AE2}"/>
              </a:ext>
            </a:extLst>
          </p:cNvPr>
          <p:cNvSpPr/>
          <p:nvPr/>
        </p:nvSpPr>
        <p:spPr>
          <a:xfrm>
            <a:off x="6447149" y="5728045"/>
            <a:ext cx="1639956" cy="4790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10" name="Rak koppling 9">
            <a:extLst>
              <a:ext uri="{FF2B5EF4-FFF2-40B4-BE49-F238E27FC236}">
                <a16:creationId xmlns:a16="http://schemas.microsoft.com/office/drawing/2014/main" id="{96C240DD-39F4-4476-AF21-AA2FF05C082D}"/>
              </a:ext>
            </a:extLst>
          </p:cNvPr>
          <p:cNvCxnSpPr>
            <a:cxnSpLocks/>
          </p:cNvCxnSpPr>
          <p:nvPr/>
        </p:nvCxnSpPr>
        <p:spPr>
          <a:xfrm flipV="1">
            <a:off x="6289813" y="2449002"/>
            <a:ext cx="0" cy="25205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ak koppling 14">
            <a:extLst>
              <a:ext uri="{FF2B5EF4-FFF2-40B4-BE49-F238E27FC236}">
                <a16:creationId xmlns:a16="http://schemas.microsoft.com/office/drawing/2014/main" id="{621D1003-A8E4-4B0B-8C6C-5C6618C586BC}"/>
              </a:ext>
            </a:extLst>
          </p:cNvPr>
          <p:cNvCxnSpPr/>
          <p:nvPr/>
        </p:nvCxnSpPr>
        <p:spPr>
          <a:xfrm flipV="1">
            <a:off x="4934413" y="5362337"/>
            <a:ext cx="0" cy="3657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Rak koppling 15">
            <a:extLst>
              <a:ext uri="{FF2B5EF4-FFF2-40B4-BE49-F238E27FC236}">
                <a16:creationId xmlns:a16="http://schemas.microsoft.com/office/drawing/2014/main" id="{03EB1D72-DF42-4A6C-A569-4CD2BF1A98F4}"/>
              </a:ext>
            </a:extLst>
          </p:cNvPr>
          <p:cNvCxnSpPr/>
          <p:nvPr/>
        </p:nvCxnSpPr>
        <p:spPr>
          <a:xfrm flipV="1">
            <a:off x="9491836" y="5378265"/>
            <a:ext cx="0" cy="3657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Rak koppling 16">
            <a:extLst>
              <a:ext uri="{FF2B5EF4-FFF2-40B4-BE49-F238E27FC236}">
                <a16:creationId xmlns:a16="http://schemas.microsoft.com/office/drawing/2014/main" id="{0F8924C6-749F-49B0-846C-34DE272FBC8F}"/>
              </a:ext>
            </a:extLst>
          </p:cNvPr>
          <p:cNvCxnSpPr>
            <a:cxnSpLocks/>
          </p:cNvCxnSpPr>
          <p:nvPr/>
        </p:nvCxnSpPr>
        <p:spPr>
          <a:xfrm flipV="1">
            <a:off x="5420768" y="5562443"/>
            <a:ext cx="0" cy="2133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Rak koppling 18">
            <a:extLst>
              <a:ext uri="{FF2B5EF4-FFF2-40B4-BE49-F238E27FC236}">
                <a16:creationId xmlns:a16="http://schemas.microsoft.com/office/drawing/2014/main" id="{59BCA707-46F5-4144-845B-7FF7F9E1FAB8}"/>
              </a:ext>
            </a:extLst>
          </p:cNvPr>
          <p:cNvCxnSpPr>
            <a:cxnSpLocks/>
          </p:cNvCxnSpPr>
          <p:nvPr/>
        </p:nvCxnSpPr>
        <p:spPr>
          <a:xfrm flipV="1">
            <a:off x="9079694" y="5560483"/>
            <a:ext cx="0" cy="213308"/>
          </a:xfrm>
          <a:prstGeom prst="line">
            <a:avLst/>
          </a:prstGeom>
        </p:spPr>
        <p:style>
          <a:lnRef idx="2">
            <a:schemeClr val="accent1"/>
          </a:lnRef>
          <a:fillRef idx="0">
            <a:schemeClr val="accent1"/>
          </a:fillRef>
          <a:effectRef idx="1">
            <a:schemeClr val="accent1"/>
          </a:effectRef>
          <a:fontRef idx="minor">
            <a:schemeClr val="tx1"/>
          </a:fontRef>
        </p:style>
      </p:cxnSp>
      <p:sp>
        <p:nvSpPr>
          <p:cNvPr id="20" name="Lika med 19">
            <a:extLst>
              <a:ext uri="{FF2B5EF4-FFF2-40B4-BE49-F238E27FC236}">
                <a16:creationId xmlns:a16="http://schemas.microsoft.com/office/drawing/2014/main" id="{3F00A1DA-11F6-4560-9F33-5D8B2605821A}"/>
              </a:ext>
            </a:extLst>
          </p:cNvPr>
          <p:cNvSpPr/>
          <p:nvPr/>
        </p:nvSpPr>
        <p:spPr>
          <a:xfrm>
            <a:off x="3018148" y="5775751"/>
            <a:ext cx="2735248" cy="431360"/>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chemeClr val="tx1"/>
              </a:solidFill>
            </a:endParaRPr>
          </a:p>
        </p:txBody>
      </p:sp>
      <p:sp>
        <p:nvSpPr>
          <p:cNvPr id="21" name="Lika med 20">
            <a:extLst>
              <a:ext uri="{FF2B5EF4-FFF2-40B4-BE49-F238E27FC236}">
                <a16:creationId xmlns:a16="http://schemas.microsoft.com/office/drawing/2014/main" id="{9F0E2595-3426-4453-8DFD-7801904B9F28}"/>
              </a:ext>
            </a:extLst>
          </p:cNvPr>
          <p:cNvSpPr/>
          <p:nvPr/>
        </p:nvSpPr>
        <p:spPr>
          <a:xfrm>
            <a:off x="8752365" y="5775751"/>
            <a:ext cx="2735248" cy="431360"/>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chemeClr val="tx1"/>
              </a:solidFill>
            </a:endParaRPr>
          </a:p>
        </p:txBody>
      </p:sp>
      <p:sp>
        <p:nvSpPr>
          <p:cNvPr id="25" name="textruta 24">
            <a:extLst>
              <a:ext uri="{FF2B5EF4-FFF2-40B4-BE49-F238E27FC236}">
                <a16:creationId xmlns:a16="http://schemas.microsoft.com/office/drawing/2014/main" id="{8D74483C-22C2-4E92-A9F7-C639FB2AEC5F}"/>
              </a:ext>
            </a:extLst>
          </p:cNvPr>
          <p:cNvSpPr txBox="1"/>
          <p:nvPr/>
        </p:nvSpPr>
        <p:spPr>
          <a:xfrm>
            <a:off x="1913059" y="1203068"/>
            <a:ext cx="6001016" cy="4524315"/>
          </a:xfrm>
          <a:prstGeom prst="rect">
            <a:avLst/>
          </a:prstGeom>
          <a:noFill/>
        </p:spPr>
        <p:txBody>
          <a:bodyPr wrap="square" rtlCol="0">
            <a:spAutoFit/>
          </a:bodyPr>
          <a:lstStyle/>
          <a:p>
            <a:pPr marL="285750" indent="-285750">
              <a:buFontTx/>
              <a:buChar char="-"/>
            </a:pPr>
            <a:r>
              <a:rPr lang="sv-SE" dirty="0"/>
              <a:t>Felaktigt byte bestraffas med </a:t>
            </a:r>
            <a:r>
              <a:rPr lang="sv-SE" b="1" dirty="0"/>
              <a:t>två minuters utvisning</a:t>
            </a:r>
          </a:p>
          <a:p>
            <a:endParaRPr lang="sv-SE" b="1" dirty="0"/>
          </a:p>
          <a:p>
            <a:pPr marL="285750" indent="-285750">
              <a:buFontTx/>
              <a:buChar char="-"/>
            </a:pPr>
            <a:r>
              <a:rPr lang="sv-SE" dirty="0"/>
              <a:t>Om fler än 1 spelare – endast den som först begår felet</a:t>
            </a:r>
          </a:p>
          <a:p>
            <a:endParaRPr lang="sv-SE" dirty="0"/>
          </a:p>
          <a:p>
            <a:pPr marL="285750" indent="-285750">
              <a:buFontTx/>
              <a:buChar char="-"/>
            </a:pPr>
            <a:r>
              <a:rPr lang="sv-SE" dirty="0"/>
              <a:t>Tillkommande spelare utan byte – </a:t>
            </a:r>
            <a:r>
              <a:rPr lang="sv-SE" b="1" dirty="0"/>
              <a:t>två minuters utvisning</a:t>
            </a:r>
          </a:p>
          <a:p>
            <a:endParaRPr lang="sv-SE" b="1" dirty="0"/>
          </a:p>
          <a:p>
            <a:pPr marL="285750" indent="-285750">
              <a:buFontTx/>
              <a:buChar char="-"/>
            </a:pPr>
            <a:r>
              <a:rPr lang="sv-SE" dirty="0"/>
              <a:t>Får ej beträda planen innan utvisning är klar – ytterligare bestraffning.</a:t>
            </a:r>
          </a:p>
          <a:p>
            <a:endParaRPr lang="sv-SE" dirty="0"/>
          </a:p>
          <a:p>
            <a:pPr marL="285750" indent="-285750">
              <a:buFontTx/>
              <a:buChar char="-"/>
            </a:pPr>
            <a:r>
              <a:rPr lang="sv-SE" dirty="0"/>
              <a:t>Valfri spelare avtjänar återstående tid på </a:t>
            </a:r>
            <a:r>
              <a:rPr lang="sv-SE" b="1" dirty="0"/>
              <a:t>första </a:t>
            </a:r>
            <a:r>
              <a:rPr lang="sv-SE" dirty="0"/>
              <a:t>utvisningen</a:t>
            </a:r>
            <a:r>
              <a:rPr lang="sv-SE" dirty="0">
                <a:solidFill>
                  <a:srgbClr val="FFFF00"/>
                </a:solidFill>
              </a:rPr>
              <a:t>			        </a:t>
            </a:r>
            <a:br>
              <a:rPr lang="sv-SE" dirty="0">
                <a:solidFill>
                  <a:srgbClr val="FFFF00"/>
                </a:solidFill>
              </a:rPr>
            </a:br>
            <a:endParaRPr lang="sv-SE" dirty="0">
              <a:solidFill>
                <a:srgbClr val="FFFF00"/>
              </a:solidFill>
            </a:endParaRPr>
          </a:p>
          <a:p>
            <a:endParaRPr lang="sv-SE" dirty="0"/>
          </a:p>
        </p:txBody>
      </p:sp>
      <p:sp>
        <p:nvSpPr>
          <p:cNvPr id="27" name="textruta 26">
            <a:extLst>
              <a:ext uri="{FF2B5EF4-FFF2-40B4-BE49-F238E27FC236}">
                <a16:creationId xmlns:a16="http://schemas.microsoft.com/office/drawing/2014/main" id="{7E3FB1E4-6118-4407-9644-0C92DAF9B940}"/>
              </a:ext>
            </a:extLst>
          </p:cNvPr>
          <p:cNvSpPr txBox="1"/>
          <p:nvPr/>
        </p:nvSpPr>
        <p:spPr>
          <a:xfrm>
            <a:off x="8087104" y="4916601"/>
            <a:ext cx="1204365" cy="307777"/>
          </a:xfrm>
          <a:prstGeom prst="rect">
            <a:avLst/>
          </a:prstGeom>
          <a:noFill/>
        </p:spPr>
        <p:txBody>
          <a:bodyPr wrap="square" rtlCol="0">
            <a:spAutoFit/>
          </a:bodyPr>
          <a:lstStyle/>
          <a:p>
            <a:r>
              <a:rPr lang="sv-SE" sz="1400" b="1" dirty="0">
                <a:latin typeface="Calibri Light" panose="020F0302020204030204" pitchFamily="34" charset="0"/>
                <a:cs typeface="Calibri Light" panose="020F0302020204030204" pitchFamily="34" charset="0"/>
              </a:rPr>
              <a:t>4,5</a:t>
            </a:r>
            <a:r>
              <a:rPr lang="sv-SE" sz="1400" dirty="0">
                <a:latin typeface="Calibri Light" panose="020F0302020204030204" pitchFamily="34" charset="0"/>
                <a:cs typeface="Calibri Light" panose="020F0302020204030204" pitchFamily="34" charset="0"/>
              </a:rPr>
              <a:t> </a:t>
            </a:r>
            <a:r>
              <a:rPr lang="sv-SE" sz="1400" b="1" dirty="0">
                <a:latin typeface="Calibri Light" panose="020F0302020204030204" pitchFamily="34" charset="0"/>
                <a:cs typeface="Calibri Light" panose="020F0302020204030204" pitchFamily="34" charset="0"/>
              </a:rPr>
              <a:t>m</a:t>
            </a:r>
          </a:p>
        </p:txBody>
      </p:sp>
      <p:sp>
        <p:nvSpPr>
          <p:cNvPr id="28" name="textruta 27">
            <a:extLst>
              <a:ext uri="{FF2B5EF4-FFF2-40B4-BE49-F238E27FC236}">
                <a16:creationId xmlns:a16="http://schemas.microsoft.com/office/drawing/2014/main" id="{605CA681-425D-4F65-8FEB-D0406806A15C}"/>
              </a:ext>
            </a:extLst>
          </p:cNvPr>
          <p:cNvSpPr txBox="1"/>
          <p:nvPr/>
        </p:nvSpPr>
        <p:spPr>
          <a:xfrm>
            <a:off x="7610083" y="5454531"/>
            <a:ext cx="2158409" cy="369332"/>
          </a:xfrm>
          <a:prstGeom prst="rect">
            <a:avLst/>
          </a:prstGeom>
          <a:noFill/>
        </p:spPr>
        <p:txBody>
          <a:bodyPr wrap="square" rtlCol="0">
            <a:spAutoFit/>
          </a:bodyPr>
          <a:lstStyle/>
          <a:p>
            <a:r>
              <a:rPr lang="sv-SE" b="1" dirty="0">
                <a:solidFill>
                  <a:schemeClr val="accent1">
                    <a:lumMod val="20000"/>
                    <a:lumOff val="80000"/>
                  </a:schemeClr>
                </a:solidFill>
                <a:latin typeface="Calibri Light" panose="020F0302020204030204" pitchFamily="34" charset="0"/>
                <a:cs typeface="Calibri Light" panose="020F0302020204030204" pitchFamily="34" charset="0"/>
              </a:rPr>
              <a:t>Avbytarområde</a:t>
            </a:r>
          </a:p>
        </p:txBody>
      </p:sp>
      <p:sp>
        <p:nvSpPr>
          <p:cNvPr id="23" name="Vänster klammerparentes 22">
            <a:extLst>
              <a:ext uri="{FF2B5EF4-FFF2-40B4-BE49-F238E27FC236}">
                <a16:creationId xmlns:a16="http://schemas.microsoft.com/office/drawing/2014/main" id="{B5F0F03C-928F-4D79-AE3D-95E155F21CD8}"/>
              </a:ext>
            </a:extLst>
          </p:cNvPr>
          <p:cNvSpPr/>
          <p:nvPr/>
        </p:nvSpPr>
        <p:spPr>
          <a:xfrm rot="5400000">
            <a:off x="8255953" y="4275825"/>
            <a:ext cx="258364" cy="2213401"/>
          </a:xfrm>
          <a:prstGeom prst="leftBrace">
            <a:avLst>
              <a:gd name="adj1" fmla="val 8333"/>
              <a:gd name="adj2" fmla="val 49504"/>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sv-SE"/>
          </a:p>
        </p:txBody>
      </p:sp>
    </p:spTree>
    <p:extLst>
      <p:ext uri="{BB962C8B-B14F-4D97-AF65-F5344CB8AC3E}">
        <p14:creationId xmlns:p14="http://schemas.microsoft.com/office/powerpoint/2010/main" val="1461413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79E71483-55C3-4534-A49C-A16B8A422A68}"/>
              </a:ext>
            </a:extLst>
          </p:cNvPr>
          <p:cNvSpPr/>
          <p:nvPr/>
        </p:nvSpPr>
        <p:spPr>
          <a:xfrm>
            <a:off x="1524002" y="1273457"/>
            <a:ext cx="9143999" cy="3785652"/>
          </a:xfrm>
          <a:prstGeom prst="rect">
            <a:avLst/>
          </a:prstGeom>
        </p:spPr>
        <p:txBody>
          <a:bodyPr wrap="square">
            <a:spAutoFit/>
          </a:bodyPr>
          <a:lstStyle/>
          <a:p>
            <a:r>
              <a:rPr lang="sv-SE" sz="1600" b="1" dirty="0">
                <a:latin typeface="Calibri Light" panose="020F0302020204030204" pitchFamily="34" charset="0"/>
                <a:cs typeface="Calibri Light" panose="020F0302020204030204" pitchFamily="34" charset="0"/>
              </a:rPr>
              <a:t>Regel 16 – Bestraffningar</a:t>
            </a:r>
          </a:p>
          <a:p>
            <a:endParaRPr lang="sv-SE" sz="1600" b="1" dirty="0">
              <a:latin typeface="Calibri Light" panose="020F0302020204030204" pitchFamily="34" charset="0"/>
              <a:cs typeface="Calibri Light" panose="020F0302020204030204" pitchFamily="34" charset="0"/>
            </a:endParaRPr>
          </a:p>
          <a:p>
            <a:r>
              <a:rPr lang="sv-SE" sz="1600" b="1" dirty="0">
                <a:latin typeface="Calibri Light" panose="020F0302020204030204" pitchFamily="34" charset="0"/>
                <a:cs typeface="Calibri Light" panose="020F0302020204030204" pitchFamily="34" charset="0"/>
              </a:rPr>
              <a:t>16:1 Varning</a:t>
            </a:r>
          </a:p>
          <a:p>
            <a:r>
              <a:rPr lang="sv-SE" sz="1600" dirty="0">
                <a:latin typeface="Calibri Light" panose="020F0302020204030204" pitchFamily="34" charset="0"/>
                <a:cs typeface="Calibri Light" panose="020F0302020204030204" pitchFamily="34" charset="0"/>
              </a:rPr>
              <a:t>En spelare bör inte ges mer än en varning och spelarna i ett lag inte mer än tre varningar totalt; därefter skall bestraffningarna vara minst utvisning. En spelare som redan haft en utvisning bör följaktligen inte ges en varning. Inte mer än en varning totalt ges till ledarna i ett lag.</a:t>
            </a:r>
            <a:br>
              <a:rPr lang="sv-SE" sz="1600" dirty="0">
                <a:latin typeface="Calibri Light" panose="020F0302020204030204" pitchFamily="34" charset="0"/>
                <a:cs typeface="Calibri Light" panose="020F0302020204030204" pitchFamily="34" charset="0"/>
              </a:rPr>
            </a:br>
            <a:endParaRPr lang="sv-SE" sz="1600" dirty="0">
              <a:latin typeface="Calibri Light" panose="020F0302020204030204" pitchFamily="34" charset="0"/>
              <a:cs typeface="Calibri Light" panose="020F0302020204030204" pitchFamily="34" charset="0"/>
            </a:endParaRPr>
          </a:p>
          <a:p>
            <a:r>
              <a:rPr lang="sv-SE" sz="1600" b="1" dirty="0">
                <a:latin typeface="Calibri Light" panose="020F0302020204030204" pitchFamily="34" charset="0"/>
                <a:cs typeface="Calibri Light" panose="020F0302020204030204" pitchFamily="34" charset="0"/>
              </a:rPr>
              <a:t>16:5 Utvisning</a:t>
            </a:r>
          </a:p>
          <a:p>
            <a:r>
              <a:rPr lang="sv-SE" sz="1600" dirty="0">
                <a:latin typeface="Calibri Light" panose="020F0302020204030204" pitchFamily="34" charset="0"/>
                <a:cs typeface="Calibri Light" panose="020F0302020204030204" pitchFamily="34" charset="0"/>
              </a:rPr>
              <a:t>En utvisning är alltid för två (2) minuters speltid; den tredje utvisningen för samma spelare leder alltid till diskvalifikation (rött kort).</a:t>
            </a:r>
            <a:br>
              <a:rPr lang="sv-SE" sz="1600" dirty="0">
                <a:latin typeface="Calibri Light" panose="020F0302020204030204" pitchFamily="34" charset="0"/>
                <a:cs typeface="Calibri Light" panose="020F0302020204030204" pitchFamily="34" charset="0"/>
              </a:rPr>
            </a:br>
            <a:endParaRPr lang="sv-SE" sz="1600" dirty="0">
              <a:latin typeface="Calibri Light" panose="020F0302020204030204" pitchFamily="34" charset="0"/>
              <a:cs typeface="Calibri Light" panose="020F0302020204030204" pitchFamily="34" charset="0"/>
            </a:endParaRPr>
          </a:p>
          <a:p>
            <a:r>
              <a:rPr lang="sv-SE" sz="1600" b="1" dirty="0">
                <a:latin typeface="Calibri Light" panose="020F0302020204030204" pitchFamily="34" charset="0"/>
                <a:cs typeface="Calibri Light" panose="020F0302020204030204" pitchFamily="34" charset="0"/>
              </a:rPr>
              <a:t>16:8 Diskvalifikation</a:t>
            </a:r>
          </a:p>
          <a:p>
            <a:r>
              <a:rPr lang="sv-SE" sz="1600" dirty="0">
                <a:latin typeface="Calibri Light" panose="020F0302020204030204" pitchFamily="34" charset="0"/>
                <a:cs typeface="Calibri Light" panose="020F0302020204030204" pitchFamily="34" charset="0"/>
              </a:rPr>
              <a:t>En spelares eller ledares diskvalifikation gäller alltid för resterande speltid. Spelaren eller ledaren ska omedelbart lämna såväl spelplanen som avbytarområdet. Efter att ha lämnat avbytarområdet är spelaren eller ledaren inte tillåten att ha någon form av kontakt med laget. </a:t>
            </a:r>
            <a:endParaRPr lang="sv-SE" sz="1600" b="1" dirty="0">
              <a:latin typeface="Calibri Light" panose="020F0302020204030204" pitchFamily="34" charset="0"/>
              <a:cs typeface="Calibri Light" panose="020F0302020204030204" pitchFamily="34" charset="0"/>
            </a:endParaRPr>
          </a:p>
        </p:txBody>
      </p:sp>
      <p:pic>
        <p:nvPicPr>
          <p:cNvPr id="1028" name="Picture 4" descr="Relaterad bild">
            <a:extLst>
              <a:ext uri="{FF2B5EF4-FFF2-40B4-BE49-F238E27FC236}">
                <a16:creationId xmlns:a16="http://schemas.microsoft.com/office/drawing/2014/main" id="{38B36484-D58B-4F0A-8515-48A60516C4C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61710" y="4668706"/>
            <a:ext cx="1556084" cy="1556084"/>
          </a:xfrm>
          <a:prstGeom prst="rect">
            <a:avLst/>
          </a:prstGeom>
          <a:noFill/>
          <a:extLst>
            <a:ext uri="{909E8E84-426E-40DD-AFC4-6F175D3DCCD1}">
              <a14:hiddenFill xmlns:a14="http://schemas.microsoft.com/office/drawing/2010/main">
                <a:solidFill>
                  <a:srgbClr val="FFFFFF"/>
                </a:solidFill>
              </a14:hiddenFill>
            </a:ext>
          </a:extLst>
        </p:spPr>
      </p:pic>
      <p:sp>
        <p:nvSpPr>
          <p:cNvPr id="10" name="Rubrik 1">
            <a:extLst>
              <a:ext uri="{FF2B5EF4-FFF2-40B4-BE49-F238E27FC236}">
                <a16:creationId xmlns:a16="http://schemas.microsoft.com/office/drawing/2014/main" id="{0F5BAB23-AE07-734C-85E6-B1AB75757D5C}"/>
              </a:ext>
            </a:extLst>
          </p:cNvPr>
          <p:cNvSpPr txBox="1">
            <a:spLocks/>
          </p:cNvSpPr>
          <p:nvPr/>
        </p:nvSpPr>
        <p:spPr>
          <a:xfrm>
            <a:off x="1981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sv-SE" dirty="0">
                <a:latin typeface="Verdana" panose="020B0604030504040204" pitchFamily="34" charset="0"/>
                <a:ea typeface="Verdana" panose="020B0604030504040204" pitchFamily="34" charset="0"/>
                <a:cs typeface="Verdana" panose="020B0604030504040204" pitchFamily="34" charset="0"/>
              </a:rPr>
              <a:t>Regler</a:t>
            </a:r>
          </a:p>
        </p:txBody>
      </p:sp>
    </p:spTree>
    <p:extLst>
      <p:ext uri="{BB962C8B-B14F-4D97-AF65-F5344CB8AC3E}">
        <p14:creationId xmlns:p14="http://schemas.microsoft.com/office/powerpoint/2010/main" val="3527640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0"/>
            <a:ext cx="8534400" cy="5061857"/>
          </a:xfrm>
        </p:spPr>
        <p:txBody>
          <a:bodyPr>
            <a:normAutofit/>
          </a:bodyPr>
          <a:lstStyle/>
          <a:p>
            <a:pPr marL="0" indent="0">
              <a:buNone/>
            </a:pPr>
            <a:r>
              <a:rPr lang="sv-SE" sz="3600" b="1" u="sng" dirty="0">
                <a:solidFill>
                  <a:schemeClr val="tx1"/>
                </a:solidFill>
              </a:rPr>
              <a:t>KURSENS INNEHÅLL:</a:t>
            </a:r>
          </a:p>
          <a:p>
            <a:pPr lvl="1"/>
            <a:r>
              <a:rPr lang="sv-SE" b="1" dirty="0">
                <a:solidFill>
                  <a:schemeClr val="tx1"/>
                </a:solidFill>
              </a:rPr>
              <a:t>Allmänt </a:t>
            </a:r>
          </a:p>
          <a:p>
            <a:pPr lvl="1">
              <a:buFontTx/>
              <a:buChar char="-"/>
            </a:pPr>
            <a:r>
              <a:rPr lang="sv-SE" dirty="0">
                <a:solidFill>
                  <a:schemeClr val="tx1"/>
                </a:solidFill>
              </a:rPr>
              <a:t>Funktionärens uppgifter/ansvarsområden</a:t>
            </a:r>
          </a:p>
          <a:p>
            <a:pPr lvl="1">
              <a:buFontTx/>
              <a:buChar char="-"/>
            </a:pPr>
            <a:r>
              <a:rPr lang="sv-SE" dirty="0">
                <a:solidFill>
                  <a:schemeClr val="tx1"/>
                </a:solidFill>
              </a:rPr>
              <a:t>Utrustning/arbetsplats </a:t>
            </a:r>
          </a:p>
          <a:p>
            <a:pPr lvl="1">
              <a:buFontTx/>
              <a:buChar char="-"/>
            </a:pPr>
            <a:r>
              <a:rPr lang="sv-SE" dirty="0">
                <a:solidFill>
                  <a:schemeClr val="tx1"/>
                </a:solidFill>
              </a:rPr>
              <a:t>Att göra innan matchen startar/efter matchen är klar</a:t>
            </a:r>
          </a:p>
          <a:p>
            <a:pPr lvl="1"/>
            <a:r>
              <a:rPr lang="sv-SE" b="1" dirty="0">
                <a:solidFill>
                  <a:schemeClr val="tx1"/>
                </a:solidFill>
              </a:rPr>
              <a:t>Grunder inom handboll</a:t>
            </a:r>
          </a:p>
          <a:p>
            <a:pPr lvl="1"/>
            <a:r>
              <a:rPr lang="sv-SE" b="1" dirty="0">
                <a:solidFill>
                  <a:schemeClr val="tx1"/>
                </a:solidFill>
              </a:rPr>
              <a:t>Regler &amp; domartecken</a:t>
            </a:r>
          </a:p>
          <a:p>
            <a:pPr lvl="1"/>
            <a:r>
              <a:rPr lang="sv-SE" b="1" dirty="0">
                <a:solidFill>
                  <a:schemeClr val="tx1"/>
                </a:solidFill>
              </a:rPr>
              <a:t>EMP (Elektroniskt </a:t>
            </a:r>
            <a:r>
              <a:rPr lang="sv-SE" b="1" dirty="0" err="1">
                <a:solidFill>
                  <a:schemeClr val="tx1"/>
                </a:solidFill>
              </a:rPr>
              <a:t>MatchProtokoll</a:t>
            </a:r>
            <a:r>
              <a:rPr lang="sv-SE" b="1" dirty="0">
                <a:solidFill>
                  <a:schemeClr val="tx1"/>
                </a:solidFill>
              </a:rPr>
              <a:t>)</a:t>
            </a:r>
          </a:p>
          <a:p>
            <a:pPr marL="457200" lvl="1" indent="0">
              <a:buNone/>
            </a:pPr>
            <a:r>
              <a:rPr lang="sv-SE" dirty="0">
                <a:solidFill>
                  <a:schemeClr val="tx1"/>
                </a:solidFill>
              </a:rPr>
              <a:t>- ”Knappologi” /Praktisk genomgång av systemet</a:t>
            </a:r>
          </a:p>
          <a:p>
            <a:pPr lvl="1"/>
            <a:r>
              <a:rPr lang="sv-SE" b="1" dirty="0">
                <a:solidFill>
                  <a:schemeClr val="tx1"/>
                </a:solidFill>
              </a:rPr>
              <a:t>Övrig info</a:t>
            </a:r>
          </a:p>
          <a:p>
            <a:pPr lvl="1"/>
            <a:r>
              <a:rPr lang="sv-SE" b="1" dirty="0">
                <a:solidFill>
                  <a:schemeClr val="tx1"/>
                </a:solidFill>
              </a:rPr>
              <a:t>Praktisk genomgång tidtagarklockan i hallen</a:t>
            </a:r>
          </a:p>
          <a:p>
            <a:pPr marL="457200" lvl="1" indent="0">
              <a:buNone/>
            </a:pPr>
            <a:endParaRPr lang="sv-SE" dirty="0"/>
          </a:p>
          <a:p>
            <a:pPr marL="457200" lvl="1" indent="0">
              <a:buNone/>
            </a:pPr>
            <a:endParaRPr lang="sv-SE" dirty="0"/>
          </a:p>
        </p:txBody>
      </p:sp>
    </p:spTree>
    <p:extLst>
      <p:ext uri="{BB962C8B-B14F-4D97-AF65-F5344CB8AC3E}">
        <p14:creationId xmlns:p14="http://schemas.microsoft.com/office/powerpoint/2010/main" val="18930433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a:xfrm>
            <a:off x="2209800" y="482704"/>
            <a:ext cx="7772400" cy="1470025"/>
          </a:xfrm>
        </p:spPr>
        <p:txBody>
          <a:bodyPr/>
          <a:lstStyle/>
          <a:p>
            <a:r>
              <a:rPr lang="sv-SE" dirty="0">
                <a:latin typeface="Verdana" panose="020B0604030504040204" pitchFamily="34" charset="0"/>
                <a:ea typeface="Verdana" panose="020B0604030504040204" pitchFamily="34" charset="0"/>
                <a:cs typeface="Verdana" panose="020B0604030504040204" pitchFamily="34" charset="0"/>
              </a:rPr>
              <a:t>Regler</a:t>
            </a:r>
          </a:p>
        </p:txBody>
      </p:sp>
      <p:sp>
        <p:nvSpPr>
          <p:cNvPr id="6" name="Underrubrik 5"/>
          <p:cNvSpPr>
            <a:spLocks noGrp="1"/>
          </p:cNvSpPr>
          <p:nvPr>
            <p:ph type="subTitle" idx="1"/>
          </p:nvPr>
        </p:nvSpPr>
        <p:spPr>
          <a:xfrm>
            <a:off x="1821873" y="1962358"/>
            <a:ext cx="7951304" cy="482704"/>
          </a:xfrm>
        </p:spPr>
        <p:txBody>
          <a:bodyPr>
            <a:normAutofit/>
          </a:bodyPr>
          <a:lstStyle/>
          <a:p>
            <a:r>
              <a:rPr lang="sv-SE" sz="1600" b="1" dirty="0">
                <a:solidFill>
                  <a:schemeClr val="tx1"/>
                </a:solidFill>
                <a:latin typeface="Calibri Light" panose="020F0302020204030204" pitchFamily="34" charset="0"/>
                <a:cs typeface="Calibri Light" panose="020F0302020204030204" pitchFamily="34" charset="0"/>
              </a:rPr>
              <a:t>Regel 2 – Speltiden, Slutsignalen och </a:t>
            </a:r>
            <a:r>
              <a:rPr lang="sv-SE" sz="1600" b="1" dirty="0" err="1">
                <a:solidFill>
                  <a:schemeClr val="tx1"/>
                </a:solidFill>
                <a:latin typeface="Calibri Light" panose="020F0302020204030204" pitchFamily="34" charset="0"/>
                <a:cs typeface="Calibri Light" panose="020F0302020204030204" pitchFamily="34" charset="0"/>
              </a:rPr>
              <a:t>Time</a:t>
            </a:r>
            <a:r>
              <a:rPr lang="sv-SE" sz="1600" b="1" dirty="0">
                <a:solidFill>
                  <a:schemeClr val="tx1"/>
                </a:solidFill>
                <a:latin typeface="Calibri Light" panose="020F0302020204030204" pitchFamily="34" charset="0"/>
                <a:cs typeface="Calibri Light" panose="020F0302020204030204" pitchFamily="34" charset="0"/>
              </a:rPr>
              <a:t> </a:t>
            </a:r>
            <a:r>
              <a:rPr lang="sv-SE" sz="1600" b="1" dirty="0" err="1">
                <a:solidFill>
                  <a:schemeClr val="tx1"/>
                </a:solidFill>
                <a:latin typeface="Calibri Light" panose="020F0302020204030204" pitchFamily="34" charset="0"/>
                <a:cs typeface="Calibri Light" panose="020F0302020204030204" pitchFamily="34" charset="0"/>
              </a:rPr>
              <a:t>Out</a:t>
            </a:r>
            <a:endParaRPr lang="sv-SE" sz="1600" b="1" dirty="0">
              <a:solidFill>
                <a:schemeClr val="tx1"/>
              </a:solidFill>
              <a:latin typeface="Calibri Light" panose="020F0302020204030204" pitchFamily="34" charset="0"/>
              <a:cs typeface="Calibri Light" panose="020F0302020204030204" pitchFamily="34" charset="0"/>
            </a:endParaRPr>
          </a:p>
          <a:p>
            <a:pPr algn="l"/>
            <a:endParaRPr lang="sv-SE" sz="2400" dirty="0">
              <a:solidFill>
                <a:srgbClr val="FFFF00"/>
              </a:solidFill>
              <a:latin typeface="Calibri Light" panose="020F0302020204030204" pitchFamily="34" charset="0"/>
              <a:cs typeface="Calibri Light" panose="020F0302020204030204" pitchFamily="34" charset="0"/>
            </a:endParaRPr>
          </a:p>
        </p:txBody>
      </p:sp>
      <p:sp>
        <p:nvSpPr>
          <p:cNvPr id="3" name="Rektangel 2">
            <a:extLst>
              <a:ext uri="{FF2B5EF4-FFF2-40B4-BE49-F238E27FC236}">
                <a16:creationId xmlns:a16="http://schemas.microsoft.com/office/drawing/2014/main" id="{E9866F7E-D5D8-4671-A019-83092372C491}"/>
              </a:ext>
            </a:extLst>
          </p:cNvPr>
          <p:cNvSpPr/>
          <p:nvPr/>
        </p:nvSpPr>
        <p:spPr>
          <a:xfrm>
            <a:off x="1821873" y="2329658"/>
            <a:ext cx="6351104" cy="2923877"/>
          </a:xfrm>
          <a:prstGeom prst="rect">
            <a:avLst/>
          </a:prstGeom>
        </p:spPr>
        <p:txBody>
          <a:bodyPr wrap="square">
            <a:spAutoFit/>
          </a:bodyPr>
          <a:lstStyle/>
          <a:p>
            <a:r>
              <a:rPr lang="sv-SE" sz="1600" b="1" dirty="0">
                <a:latin typeface="Calibri Light" panose="020F0302020204030204" pitchFamily="34" charset="0"/>
                <a:cs typeface="Calibri Light" panose="020F0302020204030204" pitchFamily="34" charset="0"/>
              </a:rPr>
              <a:t>2:4</a:t>
            </a:r>
            <a:r>
              <a:rPr lang="sv-SE" sz="1600" dirty="0">
                <a:latin typeface="Calibri Light" panose="020F0302020204030204" pitchFamily="34" charset="0"/>
                <a:cs typeface="Calibri Light" panose="020F0302020204030204" pitchFamily="34" charset="0"/>
              </a:rPr>
              <a:t> Ojustheter och osportsligheter som begås före eller samtidigt</a:t>
            </a:r>
          </a:p>
          <a:p>
            <a:r>
              <a:rPr lang="sv-SE" sz="1600" dirty="0">
                <a:latin typeface="Calibri Light" panose="020F0302020204030204" pitchFamily="34" charset="0"/>
                <a:cs typeface="Calibri Light" panose="020F0302020204030204" pitchFamily="34" charset="0"/>
              </a:rPr>
              <a:t>med slutsignalen […] ska bestraffas även om det utdömda frikastet</a:t>
            </a:r>
          </a:p>
          <a:p>
            <a:r>
              <a:rPr lang="sv-SE" sz="1600" dirty="0">
                <a:latin typeface="Calibri Light" panose="020F0302020204030204" pitchFamily="34" charset="0"/>
                <a:cs typeface="Calibri Light" panose="020F0302020204030204" pitchFamily="34" charset="0"/>
              </a:rPr>
              <a:t>(13:1) eller straffkastet inte kan läggas förrän efter signalen.</a:t>
            </a:r>
            <a:br>
              <a:rPr lang="sv-SE" sz="1600" dirty="0">
                <a:latin typeface="Calibri Light" panose="020F0302020204030204" pitchFamily="34" charset="0"/>
                <a:cs typeface="Calibri Light" panose="020F0302020204030204" pitchFamily="34" charset="0"/>
              </a:rPr>
            </a:br>
            <a:endParaRPr lang="sv-SE" sz="1600" dirty="0">
              <a:latin typeface="Calibri Light" panose="020F0302020204030204" pitchFamily="34" charset="0"/>
              <a:cs typeface="Calibri Light" panose="020F0302020204030204" pitchFamily="34" charset="0"/>
            </a:endParaRPr>
          </a:p>
          <a:p>
            <a:r>
              <a:rPr lang="sv-SE" sz="1600" b="1" dirty="0">
                <a:latin typeface="Calibri Light" panose="020F0302020204030204" pitchFamily="34" charset="0"/>
                <a:cs typeface="Calibri Light" panose="020F0302020204030204" pitchFamily="34" charset="0"/>
              </a:rPr>
              <a:t>2:5</a:t>
            </a:r>
            <a:r>
              <a:rPr lang="sv-SE" sz="1600" dirty="0">
                <a:latin typeface="Calibri Light" panose="020F0302020204030204" pitchFamily="34" charset="0"/>
                <a:cs typeface="Calibri Light" panose="020F0302020204030204" pitchFamily="34" charset="0"/>
              </a:rPr>
              <a:t> För frikast som utförs (eller görs om) med hänvisning till regel</a:t>
            </a:r>
          </a:p>
          <a:p>
            <a:r>
              <a:rPr lang="sv-SE" sz="1600" dirty="0">
                <a:latin typeface="Calibri Light" panose="020F0302020204030204" pitchFamily="34" charset="0"/>
                <a:cs typeface="Calibri Light" panose="020F0302020204030204" pitchFamily="34" charset="0"/>
              </a:rPr>
              <a:t>2:4, tillämpas speciella bestämmelser gällande spelarnas placeringar och spelarbyten. Som ett undantag till de normala spelarbytena, </a:t>
            </a:r>
            <a:r>
              <a:rPr lang="sv-SE" sz="1600" u="sng" dirty="0">
                <a:latin typeface="Calibri Light" panose="020F0302020204030204" pitchFamily="34" charset="0"/>
                <a:cs typeface="Calibri Light" panose="020F0302020204030204" pitchFamily="34" charset="0"/>
              </a:rPr>
              <a:t>är spelarbyte endast tillåtet för en spelare i det kastande laget. </a:t>
            </a:r>
            <a:r>
              <a:rPr lang="sv-SE" sz="1600" dirty="0">
                <a:latin typeface="Calibri Light" panose="020F0302020204030204" pitchFamily="34" charset="0"/>
                <a:cs typeface="Calibri Light" panose="020F0302020204030204" pitchFamily="34" charset="0"/>
              </a:rPr>
              <a:t>Överträdelse mot detta betraktas som felaktigt byte.</a:t>
            </a:r>
            <a:endParaRPr lang="sv-SE" sz="1600" u="sng" dirty="0">
              <a:latin typeface="Calibri Light" panose="020F0302020204030204" pitchFamily="34" charset="0"/>
              <a:cs typeface="Calibri Light" panose="020F0302020204030204" pitchFamily="34" charset="0"/>
            </a:endParaRPr>
          </a:p>
          <a:p>
            <a:pPr algn="ctr"/>
            <a:br>
              <a:rPr lang="sv-SE" sz="2000" dirty="0">
                <a:solidFill>
                  <a:srgbClr val="FFFF00"/>
                </a:solidFill>
                <a:latin typeface="Calibri Light" panose="020F0302020204030204" pitchFamily="34" charset="0"/>
                <a:cs typeface="Calibri Light" panose="020F0302020204030204" pitchFamily="34" charset="0"/>
              </a:rPr>
            </a:br>
            <a:r>
              <a:rPr lang="sv-SE" sz="2000" dirty="0">
                <a:solidFill>
                  <a:srgbClr val="FFFF00"/>
                </a:solidFill>
                <a:latin typeface="Calibri Light" panose="020F0302020204030204" pitchFamily="34" charset="0"/>
                <a:cs typeface="Calibri Light" panose="020F0302020204030204" pitchFamily="34" charset="0"/>
              </a:rPr>
              <a:t> </a:t>
            </a:r>
          </a:p>
        </p:txBody>
      </p:sp>
    </p:spTree>
    <p:extLst>
      <p:ext uri="{BB962C8B-B14F-4D97-AF65-F5344CB8AC3E}">
        <p14:creationId xmlns:p14="http://schemas.microsoft.com/office/powerpoint/2010/main" val="2131211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a:xfrm>
            <a:off x="2209800" y="482704"/>
            <a:ext cx="7772400" cy="1470025"/>
          </a:xfrm>
        </p:spPr>
        <p:txBody>
          <a:bodyPr/>
          <a:lstStyle/>
          <a:p>
            <a:r>
              <a:rPr lang="sv-SE" dirty="0">
                <a:latin typeface="Verdana" panose="020B0604030504040204" pitchFamily="34" charset="0"/>
                <a:ea typeface="Verdana" panose="020B0604030504040204" pitchFamily="34" charset="0"/>
                <a:cs typeface="Verdana" panose="020B0604030504040204" pitchFamily="34" charset="0"/>
              </a:rPr>
              <a:t>Regler</a:t>
            </a:r>
          </a:p>
        </p:txBody>
      </p:sp>
      <p:sp>
        <p:nvSpPr>
          <p:cNvPr id="3" name="Rektangel 2">
            <a:extLst>
              <a:ext uri="{FF2B5EF4-FFF2-40B4-BE49-F238E27FC236}">
                <a16:creationId xmlns:a16="http://schemas.microsoft.com/office/drawing/2014/main" id="{7FDCE8A4-2154-4A70-AA83-28695AB1EAB3}"/>
              </a:ext>
            </a:extLst>
          </p:cNvPr>
          <p:cNvSpPr/>
          <p:nvPr/>
        </p:nvSpPr>
        <p:spPr>
          <a:xfrm>
            <a:off x="2209801" y="2508930"/>
            <a:ext cx="7750413" cy="1323439"/>
          </a:xfrm>
          <a:prstGeom prst="rect">
            <a:avLst/>
          </a:prstGeom>
        </p:spPr>
        <p:txBody>
          <a:bodyPr wrap="square">
            <a:spAutoFit/>
          </a:bodyPr>
          <a:lstStyle/>
          <a:p>
            <a:r>
              <a:rPr lang="sv-SE" sz="1600" b="1" dirty="0">
                <a:solidFill>
                  <a:srgbClr val="FF0000"/>
                </a:solidFill>
                <a:latin typeface="Calibri Light" panose="020F0302020204030204" pitchFamily="34" charset="0"/>
                <a:cs typeface="Calibri Light" panose="020F0302020204030204" pitchFamily="34" charset="0"/>
              </a:rPr>
              <a:t>Obs! </a:t>
            </a:r>
            <a:br>
              <a:rPr lang="sv-SE" sz="1600" b="1" dirty="0">
                <a:latin typeface="Calibri Light" panose="020F0302020204030204" pitchFamily="34" charset="0"/>
                <a:cs typeface="Calibri Light" panose="020F0302020204030204" pitchFamily="34" charset="0"/>
              </a:rPr>
            </a:br>
            <a:r>
              <a:rPr lang="sv-SE" sz="1600" b="1" dirty="0">
                <a:latin typeface="Calibri Light" panose="020F0302020204030204" pitchFamily="34" charset="0"/>
                <a:cs typeface="Calibri Light" panose="020F0302020204030204" pitchFamily="34" charset="0"/>
              </a:rPr>
              <a:t>- Vi ska inte använda oss av </a:t>
            </a:r>
            <a:r>
              <a:rPr lang="sv-SE" sz="1600" b="1" dirty="0" err="1">
                <a:latin typeface="Calibri Light" panose="020F0302020204030204" pitchFamily="34" charset="0"/>
                <a:cs typeface="Calibri Light" panose="020F0302020204030204" pitchFamily="34" charset="0"/>
              </a:rPr>
              <a:t>TimeOut</a:t>
            </a:r>
            <a:r>
              <a:rPr lang="sv-SE" sz="1600" b="1" dirty="0">
                <a:latin typeface="Calibri Light" panose="020F0302020204030204" pitchFamily="34" charset="0"/>
                <a:cs typeface="Calibri Light" panose="020F0302020204030204" pitchFamily="34" charset="0"/>
              </a:rPr>
              <a:t>-funktionen på resultattavlan utan denna ska skötas på </a:t>
            </a:r>
            <a:r>
              <a:rPr lang="sv-SE" sz="1600" b="1" dirty="0" err="1">
                <a:latin typeface="Calibri Light" panose="020F0302020204030204" pitchFamily="34" charset="0"/>
                <a:cs typeface="Calibri Light" panose="020F0302020204030204" pitchFamily="34" charset="0"/>
              </a:rPr>
              <a:t>sidordnat</a:t>
            </a:r>
            <a:r>
              <a:rPr lang="sv-SE" sz="1600" b="1" dirty="0">
                <a:latin typeface="Calibri Light" panose="020F0302020204030204" pitchFamily="34" charset="0"/>
                <a:cs typeface="Calibri Light" panose="020F0302020204030204" pitchFamily="34" charset="0"/>
              </a:rPr>
              <a:t> sätt – ex. tidtagarur (reservur eller ex. telefon), EMP </a:t>
            </a:r>
            <a:br>
              <a:rPr lang="sv-SE" sz="1600" b="1" dirty="0">
                <a:latin typeface="Calibri Light" panose="020F0302020204030204" pitchFamily="34" charset="0"/>
                <a:cs typeface="Calibri Light" panose="020F0302020204030204" pitchFamily="34" charset="0"/>
              </a:rPr>
            </a:br>
            <a:br>
              <a:rPr lang="sv-SE" sz="1600" b="1" dirty="0">
                <a:latin typeface="Calibri Light" panose="020F0302020204030204" pitchFamily="34" charset="0"/>
                <a:cs typeface="Calibri Light" panose="020F0302020204030204" pitchFamily="34" charset="0"/>
              </a:rPr>
            </a:br>
            <a:r>
              <a:rPr lang="sv-SE" sz="1600" b="1" dirty="0">
                <a:latin typeface="Calibri Light" panose="020F0302020204030204" pitchFamily="34" charset="0"/>
                <a:cs typeface="Calibri Light" panose="020F0302020204030204" pitchFamily="34" charset="0"/>
              </a:rPr>
              <a:t>- Utbildningstimeout ska inte registreras som Lag-TO i EMP!</a:t>
            </a:r>
            <a:endParaRPr lang="sv-SE" sz="1600" dirty="0">
              <a:latin typeface="Calibri Light" panose="020F0302020204030204" pitchFamily="34" charset="0"/>
              <a:cs typeface="Calibri Light" panose="020F0302020204030204" pitchFamily="34" charset="0"/>
            </a:endParaRPr>
          </a:p>
        </p:txBody>
      </p:sp>
      <p:sp>
        <p:nvSpPr>
          <p:cNvPr id="6" name="Underrubrik 5">
            <a:extLst>
              <a:ext uri="{FF2B5EF4-FFF2-40B4-BE49-F238E27FC236}">
                <a16:creationId xmlns:a16="http://schemas.microsoft.com/office/drawing/2014/main" id="{90B0C94E-5CA4-D04B-BD5E-79E1EFE5BB0D}"/>
              </a:ext>
            </a:extLst>
          </p:cNvPr>
          <p:cNvSpPr>
            <a:spLocks noGrp="1"/>
          </p:cNvSpPr>
          <p:nvPr>
            <p:ph type="subTitle" idx="1"/>
          </p:nvPr>
        </p:nvSpPr>
        <p:spPr>
          <a:xfrm>
            <a:off x="2209800" y="1952728"/>
            <a:ext cx="7951304" cy="482704"/>
          </a:xfrm>
        </p:spPr>
        <p:txBody>
          <a:bodyPr>
            <a:normAutofit/>
          </a:bodyPr>
          <a:lstStyle/>
          <a:p>
            <a:r>
              <a:rPr lang="sv-SE" sz="1600" b="1" dirty="0">
                <a:solidFill>
                  <a:schemeClr val="tx1"/>
                </a:solidFill>
                <a:latin typeface="Calibri Light" panose="020F0302020204030204" pitchFamily="34" charset="0"/>
                <a:cs typeface="Calibri Light" panose="020F0302020204030204" pitchFamily="34" charset="0"/>
              </a:rPr>
              <a:t>Regel 2 – Speltiden, Slutsignalen och </a:t>
            </a:r>
            <a:r>
              <a:rPr lang="sv-SE" sz="1600" b="1" dirty="0" err="1">
                <a:solidFill>
                  <a:schemeClr val="tx1"/>
                </a:solidFill>
                <a:latin typeface="Calibri Light" panose="020F0302020204030204" pitchFamily="34" charset="0"/>
                <a:cs typeface="Calibri Light" panose="020F0302020204030204" pitchFamily="34" charset="0"/>
              </a:rPr>
              <a:t>Time</a:t>
            </a:r>
            <a:r>
              <a:rPr lang="sv-SE" sz="1600" b="1" dirty="0">
                <a:solidFill>
                  <a:schemeClr val="tx1"/>
                </a:solidFill>
                <a:latin typeface="Calibri Light" panose="020F0302020204030204" pitchFamily="34" charset="0"/>
                <a:cs typeface="Calibri Light" panose="020F0302020204030204" pitchFamily="34" charset="0"/>
              </a:rPr>
              <a:t> </a:t>
            </a:r>
            <a:r>
              <a:rPr lang="sv-SE" sz="1600" b="1" dirty="0" err="1">
                <a:solidFill>
                  <a:schemeClr val="tx1"/>
                </a:solidFill>
                <a:latin typeface="Calibri Light" panose="020F0302020204030204" pitchFamily="34" charset="0"/>
                <a:cs typeface="Calibri Light" panose="020F0302020204030204" pitchFamily="34" charset="0"/>
              </a:rPr>
              <a:t>Out</a:t>
            </a:r>
            <a:endParaRPr lang="sv-SE" sz="1600" b="1" dirty="0">
              <a:solidFill>
                <a:schemeClr val="tx1"/>
              </a:solidFill>
              <a:latin typeface="Calibri Light" panose="020F0302020204030204" pitchFamily="34" charset="0"/>
              <a:cs typeface="Calibri Light" panose="020F0302020204030204" pitchFamily="34" charset="0"/>
            </a:endParaRPr>
          </a:p>
          <a:p>
            <a:pPr algn="l"/>
            <a:endParaRPr lang="sv-SE" sz="2400" dirty="0">
              <a:solidFill>
                <a:srgbClr val="FFFF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71346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derrubrik 5"/>
          <p:cNvSpPr>
            <a:spLocks noGrp="1"/>
          </p:cNvSpPr>
          <p:nvPr>
            <p:ph type="subTitle" idx="1"/>
          </p:nvPr>
        </p:nvSpPr>
        <p:spPr>
          <a:xfrm>
            <a:off x="1524001" y="491133"/>
            <a:ext cx="9197085" cy="2222152"/>
          </a:xfrm>
        </p:spPr>
        <p:txBody>
          <a:bodyPr>
            <a:noAutofit/>
          </a:bodyPr>
          <a:lstStyle/>
          <a:p>
            <a:endParaRPr lang="sv-SE" sz="1600" b="1" dirty="0">
              <a:solidFill>
                <a:schemeClr val="tx1"/>
              </a:solidFill>
            </a:endParaRPr>
          </a:p>
          <a:p>
            <a:pPr algn="l"/>
            <a:r>
              <a:rPr lang="sv-SE" sz="1600" b="1" dirty="0">
                <a:solidFill>
                  <a:schemeClr val="tx1"/>
                </a:solidFill>
                <a:latin typeface="Calibri Light" panose="020F0302020204030204" pitchFamily="34" charset="0"/>
                <a:cs typeface="Calibri Light" panose="020F0302020204030204" pitchFamily="34" charset="0"/>
              </a:rPr>
              <a:t>Spelarbyten</a:t>
            </a:r>
            <a:endParaRPr lang="sv-SE" sz="1600" dirty="0">
              <a:solidFill>
                <a:schemeClr val="tx1"/>
              </a:solidFill>
              <a:latin typeface="Calibri Light" panose="020F0302020204030204" pitchFamily="34" charset="0"/>
              <a:cs typeface="Calibri Light" panose="020F0302020204030204" pitchFamily="34" charset="0"/>
            </a:endParaRPr>
          </a:p>
          <a:p>
            <a:pPr algn="l"/>
            <a:r>
              <a:rPr lang="sv-SE" sz="1600" b="1" dirty="0">
                <a:solidFill>
                  <a:schemeClr val="tx1"/>
                </a:solidFill>
                <a:latin typeface="Calibri Light" panose="020F0302020204030204" pitchFamily="34" charset="0"/>
                <a:cs typeface="Calibri Light" panose="020F0302020204030204" pitchFamily="34" charset="0"/>
              </a:rPr>
              <a:t>4:4 </a:t>
            </a:r>
            <a:r>
              <a:rPr lang="sv-SE" sz="1600" dirty="0">
                <a:solidFill>
                  <a:schemeClr val="tx1"/>
                </a:solidFill>
                <a:latin typeface="Calibri Light" panose="020F0302020204030204" pitchFamily="34" charset="0"/>
                <a:cs typeface="Calibri Light" panose="020F0302020204030204" pitchFamily="34" charset="0"/>
              </a:rPr>
              <a:t>Avbytare får beträda spelplanen när som helst och vid upprepade tillfällen […] om de spelare, som ska ersättas, redan har lämnat spelplanen. Vid spelarbyten ska spelarna alltid gå in på respektive lämna spelplanen över det egna lagets avbytarlinje. Denna bestämmelse gäller också vid målvaktsbyte. Reglerna för spelarbyte gäller även under tidsstopp (utom under lag-timeout).Högst sju (7) spelare per lag får samtidigt befinna sig på spelplanen.</a:t>
            </a:r>
          </a:p>
          <a:p>
            <a:pPr defTabSz="914400">
              <a:spcBef>
                <a:spcPts val="0"/>
              </a:spcBef>
              <a:defRPr/>
            </a:pPr>
            <a:br>
              <a:rPr lang="sv-SE" sz="1600" dirty="0">
                <a:solidFill>
                  <a:schemeClr val="tx1"/>
                </a:solidFill>
              </a:rPr>
            </a:br>
            <a:r>
              <a:rPr lang="sv-SE" sz="1600" b="1" dirty="0">
                <a:solidFill>
                  <a:schemeClr val="tx1"/>
                </a:solidFill>
                <a:latin typeface="Calibri Light" panose="020F0302020204030204" pitchFamily="34" charset="0"/>
                <a:cs typeface="Calibri Light" panose="020F0302020204030204" pitchFamily="34" charset="0"/>
              </a:rPr>
              <a:t>4.5</a:t>
            </a:r>
            <a:r>
              <a:rPr lang="sv-SE" sz="1600" dirty="0">
                <a:solidFill>
                  <a:schemeClr val="tx1"/>
                </a:solidFill>
                <a:latin typeface="Calibri Light" panose="020F0302020204030204" pitchFamily="34" charset="0"/>
                <a:cs typeface="Calibri Light" panose="020F0302020204030204" pitchFamily="34" charset="0"/>
              </a:rPr>
              <a:t> Ett felaktigt spelarbyte ska </a:t>
            </a:r>
            <a:r>
              <a:rPr lang="sv-SE" sz="1600" b="1" dirty="0">
                <a:solidFill>
                  <a:schemeClr val="tx1"/>
                </a:solidFill>
                <a:latin typeface="Calibri Light" panose="020F0302020204030204" pitchFamily="34" charset="0"/>
                <a:cs typeface="Calibri Light" panose="020F0302020204030204" pitchFamily="34" charset="0"/>
              </a:rPr>
              <a:t>bestraffas med utvisning</a:t>
            </a:r>
            <a:r>
              <a:rPr lang="sv-SE" sz="1600" dirty="0">
                <a:solidFill>
                  <a:schemeClr val="tx1"/>
                </a:solidFill>
                <a:latin typeface="Calibri Light" panose="020F0302020204030204" pitchFamily="34" charset="0"/>
                <a:cs typeface="Calibri Light" panose="020F0302020204030204" pitchFamily="34" charset="0"/>
              </a:rPr>
              <a:t> av den skyldige spelaren. Om </a:t>
            </a:r>
            <a:r>
              <a:rPr lang="sv-SE" sz="1600" b="1" dirty="0">
                <a:solidFill>
                  <a:schemeClr val="tx1"/>
                </a:solidFill>
                <a:latin typeface="Calibri Light" panose="020F0302020204030204" pitchFamily="34" charset="0"/>
                <a:cs typeface="Calibri Light" panose="020F0302020204030204" pitchFamily="34" charset="0"/>
              </a:rPr>
              <a:t>flera än en (1) spelare från samma lag</a:t>
            </a:r>
            <a:r>
              <a:rPr lang="sv-SE" sz="1600" dirty="0">
                <a:solidFill>
                  <a:schemeClr val="tx1"/>
                </a:solidFill>
                <a:latin typeface="Calibri Light" panose="020F0302020204030204" pitchFamily="34" charset="0"/>
                <a:cs typeface="Calibri Light" panose="020F0302020204030204" pitchFamily="34" charset="0"/>
              </a:rPr>
              <a:t> i samma situation gör sig skyldiga till felaktigt byte </a:t>
            </a:r>
            <a:r>
              <a:rPr lang="sv-SE" sz="1600" b="1" dirty="0">
                <a:solidFill>
                  <a:schemeClr val="tx1"/>
                </a:solidFill>
                <a:latin typeface="Calibri Light" panose="020F0302020204030204" pitchFamily="34" charset="0"/>
                <a:cs typeface="Calibri Light" panose="020F0302020204030204" pitchFamily="34" charset="0"/>
              </a:rPr>
              <a:t>ska endast den spelare som först begår felet bestraffas</a:t>
            </a:r>
            <a:r>
              <a:rPr lang="sv-SE" sz="1600" dirty="0">
                <a:solidFill>
                  <a:schemeClr val="tx1"/>
                </a:solidFill>
                <a:latin typeface="Calibri Light" panose="020F0302020204030204" pitchFamily="34" charset="0"/>
                <a:cs typeface="Calibri Light" panose="020F0302020204030204" pitchFamily="34" charset="0"/>
              </a:rPr>
              <a:t>. </a:t>
            </a:r>
            <a:br>
              <a:rPr lang="sv-SE" sz="1600" dirty="0">
                <a:solidFill>
                  <a:schemeClr val="tx1"/>
                </a:solidFill>
                <a:latin typeface="Calibri Light" panose="020F0302020204030204" pitchFamily="34" charset="0"/>
                <a:cs typeface="Calibri Light" panose="020F0302020204030204" pitchFamily="34" charset="0"/>
              </a:rPr>
            </a:br>
            <a:br>
              <a:rPr lang="sv-SE" sz="1600" dirty="0">
                <a:solidFill>
                  <a:schemeClr val="tx1"/>
                </a:solidFill>
                <a:latin typeface="Calibri Light" panose="020F0302020204030204" pitchFamily="34" charset="0"/>
                <a:cs typeface="Calibri Light" panose="020F0302020204030204" pitchFamily="34" charset="0"/>
              </a:rPr>
            </a:br>
            <a:r>
              <a:rPr lang="sv-SE" sz="1600" b="1" dirty="0">
                <a:solidFill>
                  <a:schemeClr val="tx1"/>
                </a:solidFill>
                <a:latin typeface="Calibri Light" panose="020F0302020204030204" pitchFamily="34" charset="0"/>
                <a:cs typeface="Calibri Light" panose="020F0302020204030204" pitchFamily="34" charset="0"/>
              </a:rPr>
              <a:t>4:6</a:t>
            </a:r>
            <a:r>
              <a:rPr lang="sv-SE" sz="1600" dirty="0">
                <a:solidFill>
                  <a:schemeClr val="tx1"/>
                </a:solidFill>
                <a:latin typeface="Calibri Light" panose="020F0302020204030204" pitchFamily="34" charset="0"/>
                <a:cs typeface="Calibri Light" panose="020F0302020204030204" pitchFamily="34" charset="0"/>
              </a:rPr>
              <a:t> Om en tillkommande spelare beträder spelplanen utan byte eller om en spelare oberättigat ingriper i spelet från avbytarområdet ska denne bestraffas med utvisning. Laget ska därför reduceras med en spelare på spelplanen under följande två (2) minuter (bortsett från att den inträdande tillkommande spelaren måste lämna spelplanen). Om en utvisad spelare beträder spelplanen </a:t>
            </a:r>
            <a:r>
              <a:rPr lang="sv-SE" sz="1600" b="1" dirty="0">
                <a:solidFill>
                  <a:schemeClr val="tx1"/>
                </a:solidFill>
                <a:latin typeface="Calibri Light" panose="020F0302020204030204" pitchFamily="34" charset="0"/>
                <a:cs typeface="Calibri Light" panose="020F0302020204030204" pitchFamily="34" charset="0"/>
              </a:rPr>
              <a:t>under tiden för sin utvisning bestraffas han </a:t>
            </a:r>
            <a:r>
              <a:rPr lang="sv-SE" sz="1600" dirty="0">
                <a:solidFill>
                  <a:schemeClr val="tx1"/>
                </a:solidFill>
                <a:latin typeface="Calibri Light" panose="020F0302020204030204" pitchFamily="34" charset="0"/>
                <a:cs typeface="Calibri Light" panose="020F0302020204030204" pitchFamily="34" charset="0"/>
              </a:rPr>
              <a:t>med en ny utvisning på två (2) minuter. Denna utvisning börjar omedelbart varpå laget reduceras ytterligare med en valfri spelare på spelplanen under överlappningen mellan den första och den andra utvisningen. I båda fallen återupptas spelet med frikast för motståndarna (13:1a-b; se dock klarläggande 7).</a:t>
            </a:r>
          </a:p>
        </p:txBody>
      </p:sp>
      <p:sp>
        <p:nvSpPr>
          <p:cNvPr id="25" name="textruta 24">
            <a:extLst>
              <a:ext uri="{FF2B5EF4-FFF2-40B4-BE49-F238E27FC236}">
                <a16:creationId xmlns:a16="http://schemas.microsoft.com/office/drawing/2014/main" id="{8D74483C-22C2-4E92-A9F7-C639FB2AEC5F}"/>
              </a:ext>
            </a:extLst>
          </p:cNvPr>
          <p:cNvSpPr txBox="1"/>
          <p:nvPr/>
        </p:nvSpPr>
        <p:spPr>
          <a:xfrm>
            <a:off x="3203945" y="2449002"/>
            <a:ext cx="5688419" cy="923330"/>
          </a:xfrm>
          <a:prstGeom prst="rect">
            <a:avLst/>
          </a:prstGeom>
          <a:noFill/>
        </p:spPr>
        <p:txBody>
          <a:bodyPr wrap="square" rtlCol="0">
            <a:spAutoFit/>
          </a:bodyPr>
          <a:lstStyle/>
          <a:p>
            <a:r>
              <a:rPr lang="sv-SE" dirty="0">
                <a:solidFill>
                  <a:srgbClr val="FFFF00"/>
                </a:solidFill>
              </a:rPr>
              <a:t>					        </a:t>
            </a:r>
            <a:br>
              <a:rPr lang="sv-SE" dirty="0">
                <a:solidFill>
                  <a:srgbClr val="FFFF00"/>
                </a:solidFill>
              </a:rPr>
            </a:br>
            <a:endParaRPr lang="sv-SE" dirty="0">
              <a:solidFill>
                <a:srgbClr val="FFFF00"/>
              </a:solidFill>
            </a:endParaRPr>
          </a:p>
          <a:p>
            <a:endParaRPr lang="sv-SE" dirty="0"/>
          </a:p>
        </p:txBody>
      </p:sp>
    </p:spTree>
    <p:extLst>
      <p:ext uri="{BB962C8B-B14F-4D97-AF65-F5344CB8AC3E}">
        <p14:creationId xmlns:p14="http://schemas.microsoft.com/office/powerpoint/2010/main" val="23385573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a:xfrm>
            <a:off x="2209800" y="482704"/>
            <a:ext cx="7772400" cy="1470025"/>
          </a:xfrm>
        </p:spPr>
        <p:txBody>
          <a:bodyPr>
            <a:normAutofit/>
          </a:bodyPr>
          <a:lstStyle/>
          <a:p>
            <a:r>
              <a:rPr lang="sv-SE" dirty="0">
                <a:latin typeface="Verdana" panose="020B0604030504040204" pitchFamily="34" charset="0"/>
                <a:ea typeface="Verdana" panose="020B0604030504040204" pitchFamily="34" charset="0"/>
                <a:cs typeface="Verdana" panose="020B0604030504040204" pitchFamily="34" charset="0"/>
              </a:rPr>
              <a:t>Domartecken</a:t>
            </a:r>
          </a:p>
        </p:txBody>
      </p:sp>
      <p:pic>
        <p:nvPicPr>
          <p:cNvPr id="3" name="Bildobjekt 2">
            <a:extLst>
              <a:ext uri="{FF2B5EF4-FFF2-40B4-BE49-F238E27FC236}">
                <a16:creationId xmlns:a16="http://schemas.microsoft.com/office/drawing/2014/main" id="{D1C548B9-313F-41F7-A775-0B3D38524F7E}"/>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6098" b="95935" l="9551" r="89888">
                        <a14:foregroundMark x1="36517" y1="6911" x2="36517" y2="6911"/>
                        <a14:foregroundMark x1="35393" y1="6098" x2="35393" y2="6098"/>
                        <a14:foregroundMark x1="41011" y1="8943" x2="41011" y2="8943"/>
                        <a14:foregroundMark x1="41011" y1="8943" x2="41011" y2="8943"/>
                        <a14:foregroundMark x1="36517" y1="6911" x2="36517" y2="6911"/>
                        <a14:foregroundMark x1="36517" y1="6911" x2="36517" y2="6911"/>
                        <a14:foregroundMark x1="36517" y1="6911" x2="36517" y2="6911"/>
                        <a14:foregroundMark x1="36517" y1="7724" x2="36517" y2="7724"/>
                        <a14:foregroundMark x1="35955" y1="10163" x2="35955" y2="10163"/>
                        <a14:foregroundMark x1="33708" y1="6911" x2="38764" y2="7317"/>
                        <a14:foregroundMark x1="51685" y1="76829" x2="51685" y2="76829"/>
                        <a14:foregroundMark x1="55056" y1="57724" x2="53933" y2="78455"/>
                        <a14:foregroundMark x1="46629" y1="82520" x2="40449" y2="95935"/>
                      </a14:backgroundRemoval>
                    </a14:imgEffect>
                  </a14:imgLayer>
                </a14:imgProps>
              </a:ext>
              <a:ext uri="{28A0092B-C50C-407E-A947-70E740481C1C}">
                <a14:useLocalDpi xmlns:a14="http://schemas.microsoft.com/office/drawing/2010/main"/>
              </a:ext>
            </a:extLst>
          </a:blip>
          <a:stretch>
            <a:fillRect/>
          </a:stretch>
        </p:blipFill>
        <p:spPr>
          <a:xfrm>
            <a:off x="4924112" y="1739617"/>
            <a:ext cx="1465222" cy="2024970"/>
          </a:xfrm>
          <a:prstGeom prst="rect">
            <a:avLst/>
          </a:prstGeom>
          <a:ln>
            <a:noFill/>
          </a:ln>
          <a:effectLst>
            <a:outerShdw blurRad="292100" dist="139700" dir="2700000" algn="tl" rotWithShape="0">
              <a:srgbClr val="333333">
                <a:alpha val="65000"/>
              </a:srgbClr>
            </a:outerShdw>
          </a:effectLst>
        </p:spPr>
      </p:pic>
      <p:pic>
        <p:nvPicPr>
          <p:cNvPr id="4" name="Bildobjekt 3">
            <a:extLst>
              <a:ext uri="{FF2B5EF4-FFF2-40B4-BE49-F238E27FC236}">
                <a16:creationId xmlns:a16="http://schemas.microsoft.com/office/drawing/2014/main" id="{D1DC1FFA-CC89-4B47-81FA-AE3D589193C5}"/>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7258" b="89919" l="9783" r="89674">
                        <a14:foregroundMark x1="22283" y1="19758" x2="22283" y2="19758"/>
                        <a14:foregroundMark x1="45652" y1="7258" x2="45652" y2="7258"/>
                        <a14:backgroundMark x1="22283" y1="19758" x2="22283" y2="19758"/>
                        <a14:backgroundMark x1="24457" y1="20565" x2="24457" y2="20565"/>
                      </a14:backgroundRemoval>
                    </a14:imgEffect>
                  </a14:imgLayer>
                </a14:imgProps>
              </a:ext>
              <a:ext uri="{28A0092B-C50C-407E-A947-70E740481C1C}">
                <a14:useLocalDpi xmlns:a14="http://schemas.microsoft.com/office/drawing/2010/main"/>
              </a:ext>
            </a:extLst>
          </a:blip>
          <a:stretch>
            <a:fillRect/>
          </a:stretch>
        </p:blipFill>
        <p:spPr>
          <a:xfrm>
            <a:off x="2033984" y="1753810"/>
            <a:ext cx="1635725" cy="2204673"/>
          </a:xfrm>
          <a:prstGeom prst="rect">
            <a:avLst/>
          </a:prstGeom>
          <a:ln>
            <a:noFill/>
          </a:ln>
          <a:effectLst>
            <a:outerShdw blurRad="292100" dist="139700" dir="2700000" algn="tl" rotWithShape="0">
              <a:srgbClr val="333333">
                <a:alpha val="65000"/>
              </a:srgbClr>
            </a:outerShdw>
          </a:effectLst>
        </p:spPr>
      </p:pic>
      <p:pic>
        <p:nvPicPr>
          <p:cNvPr id="7" name="Bildobjekt 6">
            <a:extLst>
              <a:ext uri="{FF2B5EF4-FFF2-40B4-BE49-F238E27FC236}">
                <a16:creationId xmlns:a16="http://schemas.microsoft.com/office/drawing/2014/main" id="{F056BCFB-9ADB-4BBD-849B-A5CDA9D1723C}"/>
              </a:ext>
            </a:extLst>
          </p:cNvPr>
          <p:cNvPicPr>
            <a:picLocks noChangeAspect="1"/>
          </p:cNvPicPr>
          <p:nvPr/>
        </p:nvPicPr>
        <p:blipFill>
          <a:blip r:embed="rId7" cstate="email">
            <a:extLst>
              <a:ext uri="{BEBA8EAE-BF5A-486C-A8C5-ECC9F3942E4B}">
                <a14:imgProps xmlns:a14="http://schemas.microsoft.com/office/drawing/2010/main">
                  <a14:imgLayer r:embed="rId8">
                    <a14:imgEffect>
                      <a14:backgroundRemoval t="5021" b="99582" l="8537" r="88415">
                        <a14:foregroundMark x1="34756" y1="86192" x2="40854" y2="93305"/>
                        <a14:foregroundMark x1="72561" y1="88285" x2="76829" y2="95816"/>
                        <a14:foregroundMark x1="86585" y1="98326" x2="86585" y2="98326"/>
                        <a14:foregroundMark x1="26220" y1="97071" x2="26220" y2="99582"/>
                        <a14:foregroundMark x1="22561" y1="95397" x2="22561" y2="99582"/>
                        <a14:foregroundMark x1="21341" y1="10460" x2="30488" y2="5021"/>
                        <a14:backgroundMark x1="17073" y1="87448" x2="21068" y2="95397"/>
                      </a14:backgroundRemoval>
                    </a14:imgEffect>
                  </a14:imgLayer>
                </a14:imgProps>
              </a:ext>
              <a:ext uri="{28A0092B-C50C-407E-A947-70E740481C1C}">
                <a14:useLocalDpi xmlns:a14="http://schemas.microsoft.com/office/drawing/2010/main"/>
              </a:ext>
            </a:extLst>
          </a:blip>
          <a:stretch>
            <a:fillRect/>
          </a:stretch>
        </p:blipFill>
        <p:spPr>
          <a:xfrm>
            <a:off x="3587168" y="1680925"/>
            <a:ext cx="1401837" cy="2042921"/>
          </a:xfrm>
          <a:prstGeom prst="rect">
            <a:avLst/>
          </a:prstGeom>
          <a:ln>
            <a:noFill/>
          </a:ln>
          <a:effectLst>
            <a:outerShdw blurRad="292100" dist="139700" dir="2700000" algn="tl" rotWithShape="0">
              <a:srgbClr val="333333">
                <a:alpha val="65000"/>
              </a:srgbClr>
            </a:outerShdw>
          </a:effectLst>
        </p:spPr>
      </p:pic>
      <p:pic>
        <p:nvPicPr>
          <p:cNvPr id="8" name="Bildobjekt 7">
            <a:extLst>
              <a:ext uri="{FF2B5EF4-FFF2-40B4-BE49-F238E27FC236}">
                <a16:creationId xmlns:a16="http://schemas.microsoft.com/office/drawing/2014/main" id="{C2F7E85B-0DF8-45E2-8E7E-2122D6935D8C}"/>
              </a:ext>
            </a:extLst>
          </p:cNvPr>
          <p:cNvPicPr>
            <a:picLocks noChangeAspect="1"/>
          </p:cNvPicPr>
          <p:nvPr/>
        </p:nvPicPr>
        <p:blipFill>
          <a:blip r:embed="rId9" cstate="email">
            <a:extLst>
              <a:ext uri="{BEBA8EAE-BF5A-486C-A8C5-ECC9F3942E4B}">
                <a14:imgProps xmlns:a14="http://schemas.microsoft.com/office/drawing/2010/main">
                  <a14:imgLayer r:embed="rId10">
                    <a14:imgEffect>
                      <a14:backgroundRemoval t="5350" b="98354" l="7527" r="89785">
                        <a14:foregroundMark x1="30645" y1="9053" x2="30645" y2="9053"/>
                        <a14:foregroundMark x1="24194" y1="5761" x2="24194" y2="5761"/>
                        <a14:foregroundMark x1="26882" y1="23045" x2="26882" y2="23045"/>
                        <a14:foregroundMark x1="37097" y1="80247" x2="37097" y2="80247"/>
                        <a14:foregroundMark x1="62366" y1="90947" x2="62366" y2="90947"/>
                        <a14:foregroundMark x1="59677" y1="98354" x2="59677" y2="98354"/>
                        <a14:foregroundMark x1="7527" y1="62963" x2="7527" y2="62963"/>
                      </a14:backgroundRemoval>
                    </a14:imgEffect>
                  </a14:imgLayer>
                </a14:imgProps>
              </a:ext>
              <a:ext uri="{28A0092B-C50C-407E-A947-70E740481C1C}">
                <a14:useLocalDpi xmlns:a14="http://schemas.microsoft.com/office/drawing/2010/main"/>
              </a:ext>
            </a:extLst>
          </a:blip>
          <a:stretch>
            <a:fillRect/>
          </a:stretch>
        </p:blipFill>
        <p:spPr>
          <a:xfrm>
            <a:off x="6526493" y="1634425"/>
            <a:ext cx="1634900" cy="2135918"/>
          </a:xfrm>
          <a:prstGeom prst="rect">
            <a:avLst/>
          </a:prstGeom>
          <a:ln>
            <a:noFill/>
          </a:ln>
          <a:effectLst>
            <a:outerShdw blurRad="292100" dist="139700" dir="2700000" algn="tl" rotWithShape="0">
              <a:srgbClr val="333333">
                <a:alpha val="65000"/>
              </a:srgbClr>
            </a:outerShdw>
          </a:effectLst>
        </p:spPr>
      </p:pic>
      <p:pic>
        <p:nvPicPr>
          <p:cNvPr id="9" name="Bildobjekt 8">
            <a:extLst>
              <a:ext uri="{FF2B5EF4-FFF2-40B4-BE49-F238E27FC236}">
                <a16:creationId xmlns:a16="http://schemas.microsoft.com/office/drawing/2014/main" id="{2720682A-DECE-4754-A17E-D1E8488DF5DC}"/>
              </a:ext>
            </a:extLst>
          </p:cNvPr>
          <p:cNvPicPr>
            <a:picLocks noChangeAspect="1"/>
          </p:cNvPicPr>
          <p:nvPr/>
        </p:nvPicPr>
        <p:blipFill>
          <a:blip r:embed="rId11" cstate="email">
            <a:extLst>
              <a:ext uri="{BEBA8EAE-BF5A-486C-A8C5-ECC9F3942E4B}">
                <a14:imgProps xmlns:a14="http://schemas.microsoft.com/office/drawing/2010/main">
                  <a14:imgLayer r:embed="rId12">
                    <a14:imgEffect>
                      <a14:backgroundRemoval t="5932" b="99153" l="3279" r="93443">
                        <a14:foregroundMark x1="16393" y1="41949" x2="16393" y2="41949"/>
                        <a14:foregroundMark x1="30601" y1="22881" x2="26230" y2="35593"/>
                        <a14:foregroundMark x1="47541" y1="9746" x2="55191" y2="11017"/>
                        <a14:foregroundMark x1="73770" y1="18220" x2="88525" y2="26695"/>
                        <a14:foregroundMark x1="93443" y1="36017" x2="70492" y2="81780"/>
                        <a14:foregroundMark x1="70492" y1="81780" x2="68852" y2="88983"/>
                        <a14:foregroundMark x1="38798" y1="67797" x2="59563" y2="99576"/>
                        <a14:foregroundMark x1="12022" y1="66102" x2="9836" y2="58475"/>
                        <a14:foregroundMark x1="4372" y1="61441" x2="4372" y2="61441"/>
                        <a14:foregroundMark x1="3279" y1="63136" x2="3279" y2="63559"/>
                        <a14:foregroundMark x1="44262" y1="5932" x2="44262" y2="5932"/>
                      </a14:backgroundRemoval>
                    </a14:imgEffect>
                  </a14:imgLayer>
                </a14:imgProps>
              </a:ext>
              <a:ext uri="{28A0092B-C50C-407E-A947-70E740481C1C}">
                <a14:useLocalDpi xmlns:a14="http://schemas.microsoft.com/office/drawing/2010/main"/>
              </a:ext>
            </a:extLst>
          </a:blip>
          <a:stretch>
            <a:fillRect/>
          </a:stretch>
        </p:blipFill>
        <p:spPr>
          <a:xfrm>
            <a:off x="8327569" y="1831794"/>
            <a:ext cx="1488457" cy="1919541"/>
          </a:xfrm>
          <a:prstGeom prst="rect">
            <a:avLst/>
          </a:prstGeom>
          <a:ln>
            <a:noFill/>
          </a:ln>
          <a:effectLst>
            <a:outerShdw blurRad="292100" dist="139700" dir="2700000" algn="tl" rotWithShape="0">
              <a:srgbClr val="333333">
                <a:alpha val="65000"/>
              </a:srgbClr>
            </a:outerShdw>
          </a:effectLst>
        </p:spPr>
      </p:pic>
      <p:pic>
        <p:nvPicPr>
          <p:cNvPr id="10" name="Bildobjekt 9">
            <a:extLst>
              <a:ext uri="{FF2B5EF4-FFF2-40B4-BE49-F238E27FC236}">
                <a16:creationId xmlns:a16="http://schemas.microsoft.com/office/drawing/2014/main" id="{B0E51895-711F-4AE5-928B-D7CC9E01921F}"/>
              </a:ext>
            </a:extLst>
          </p:cNvPr>
          <p:cNvPicPr>
            <a:picLocks noChangeAspect="1"/>
          </p:cNvPicPr>
          <p:nvPr/>
        </p:nvPicPr>
        <p:blipFill>
          <a:blip r:embed="rId13" cstate="email">
            <a:extLst>
              <a:ext uri="{BEBA8EAE-BF5A-486C-A8C5-ECC9F3942E4B}">
                <a14:imgProps xmlns:a14="http://schemas.microsoft.com/office/drawing/2010/main">
                  <a14:imgLayer r:embed="rId14">
                    <a14:imgEffect>
                      <a14:backgroundRemoval t="3766" b="98745" l="9140" r="91398">
                        <a14:foregroundMark x1="55376" y1="59414" x2="52151" y2="80753"/>
                        <a14:foregroundMark x1="28495" y1="76987" x2="20430" y2="56485"/>
                        <a14:foregroundMark x1="20430" y1="56485" x2="20430" y2="49372"/>
                        <a14:foregroundMark x1="74194" y1="51046" x2="48925" y2="89121"/>
                        <a14:foregroundMark x1="40323" y1="56067" x2="73118" y2="93724"/>
                        <a14:foregroundMark x1="38710" y1="98745" x2="63441" y2="97071"/>
                        <a14:foregroundMark x1="89247" y1="43933" x2="91398" y2="48117"/>
                        <a14:foregroundMark x1="51075" y1="3766" x2="52688" y2="7113"/>
                      </a14:backgroundRemoval>
                    </a14:imgEffect>
                  </a14:imgLayer>
                </a14:imgProps>
              </a:ext>
              <a:ext uri="{28A0092B-C50C-407E-A947-70E740481C1C}">
                <a14:useLocalDpi xmlns:a14="http://schemas.microsoft.com/office/drawing/2010/main"/>
              </a:ext>
            </a:extLst>
          </a:blip>
          <a:stretch>
            <a:fillRect/>
          </a:stretch>
        </p:blipFill>
        <p:spPr>
          <a:xfrm>
            <a:off x="2689311" y="3958483"/>
            <a:ext cx="1241018" cy="1594641"/>
          </a:xfrm>
          <a:prstGeom prst="rect">
            <a:avLst/>
          </a:prstGeom>
          <a:ln>
            <a:noFill/>
          </a:ln>
          <a:effectLst>
            <a:outerShdw blurRad="292100" dist="139700" dir="2700000" algn="tl" rotWithShape="0">
              <a:srgbClr val="333333">
                <a:alpha val="65000"/>
              </a:srgbClr>
            </a:outerShdw>
          </a:effectLst>
        </p:spPr>
      </p:pic>
      <p:pic>
        <p:nvPicPr>
          <p:cNvPr id="11" name="Bildobjekt 10">
            <a:extLst>
              <a:ext uri="{FF2B5EF4-FFF2-40B4-BE49-F238E27FC236}">
                <a16:creationId xmlns:a16="http://schemas.microsoft.com/office/drawing/2014/main" id="{8954EEE4-E02B-40FE-B653-A9593BBED7CC}"/>
              </a:ext>
            </a:extLst>
          </p:cNvPr>
          <p:cNvPicPr>
            <a:picLocks noChangeAspect="1"/>
          </p:cNvPicPr>
          <p:nvPr/>
        </p:nvPicPr>
        <p:blipFill>
          <a:blip r:embed="rId15" cstate="email">
            <a:extLst>
              <a:ext uri="{BEBA8EAE-BF5A-486C-A8C5-ECC9F3942E4B}">
                <a14:imgProps xmlns:a14="http://schemas.microsoft.com/office/drawing/2010/main">
                  <a14:imgLayer r:embed="rId16">
                    <a14:imgEffect>
                      <a14:backgroundRemoval t="6019" b="99537" l="4865" r="95676">
                        <a14:foregroundMark x1="75135" y1="71759" x2="71892" y2="87963"/>
                        <a14:foregroundMark x1="9730" y1="47222" x2="4865" y2="24074"/>
                        <a14:foregroundMark x1="4865" y1="24074" x2="5405" y2="23148"/>
                        <a14:foregroundMark x1="13514" y1="10648" x2="13514" y2="10648"/>
                        <a14:foregroundMark x1="11351" y1="6019" x2="11351" y2="6019"/>
                        <a14:foregroundMark x1="57297" y1="54167" x2="62703" y2="88426"/>
                        <a14:foregroundMark x1="91351" y1="56019" x2="96216" y2="66204"/>
                        <a14:foregroundMark x1="94054" y1="82870" x2="96216" y2="93981"/>
                        <a14:foregroundMark x1="66486" y1="92130" x2="66486" y2="99537"/>
                      </a14:backgroundRemoval>
                    </a14:imgEffect>
                  </a14:imgLayer>
                </a14:imgProps>
              </a:ext>
              <a:ext uri="{28A0092B-C50C-407E-A947-70E740481C1C}">
                <a14:useLocalDpi xmlns:a14="http://schemas.microsoft.com/office/drawing/2010/main"/>
              </a:ext>
            </a:extLst>
          </a:blip>
          <a:stretch>
            <a:fillRect/>
          </a:stretch>
        </p:blipFill>
        <p:spPr>
          <a:xfrm>
            <a:off x="6921462" y="3879074"/>
            <a:ext cx="1406107" cy="1641726"/>
          </a:xfrm>
          <a:prstGeom prst="rect">
            <a:avLst/>
          </a:prstGeom>
          <a:ln>
            <a:noFill/>
          </a:ln>
          <a:effectLst>
            <a:outerShdw blurRad="292100" dist="139700" dir="2700000" algn="tl" rotWithShape="0">
              <a:srgbClr val="333333">
                <a:alpha val="65000"/>
              </a:srgbClr>
            </a:outerShdw>
          </a:effectLst>
        </p:spPr>
      </p:pic>
      <p:sp>
        <p:nvSpPr>
          <p:cNvPr id="12" name="textruta 11">
            <a:extLst>
              <a:ext uri="{FF2B5EF4-FFF2-40B4-BE49-F238E27FC236}">
                <a16:creationId xmlns:a16="http://schemas.microsoft.com/office/drawing/2014/main" id="{53C66B87-6C58-43CE-A1BE-429E45A7DE15}"/>
              </a:ext>
            </a:extLst>
          </p:cNvPr>
          <p:cNvSpPr txBox="1"/>
          <p:nvPr/>
        </p:nvSpPr>
        <p:spPr>
          <a:xfrm>
            <a:off x="2317870" y="3699992"/>
            <a:ext cx="7801490" cy="553998"/>
          </a:xfrm>
          <a:prstGeom prst="rect">
            <a:avLst/>
          </a:prstGeom>
          <a:noFill/>
        </p:spPr>
        <p:txBody>
          <a:bodyPr wrap="square" rtlCol="0">
            <a:spAutoFit/>
          </a:bodyPr>
          <a:lstStyle/>
          <a:p>
            <a:r>
              <a:rPr lang="sv-SE" sz="1000" b="1" dirty="0">
                <a:latin typeface="Calibri Light" panose="020F0302020204030204" pitchFamily="34" charset="0"/>
                <a:cs typeface="Calibri Light" panose="020F0302020204030204" pitchFamily="34" charset="0"/>
              </a:rPr>
              <a:t>11. Passivt spel                               12. Mål	 	   13. Varning (Gult)		 14. Utvisning		             15. Time-out</a:t>
            </a:r>
            <a:br>
              <a:rPr lang="sv-SE" sz="1000" b="1" dirty="0">
                <a:latin typeface="Calibri Light" panose="020F0302020204030204" pitchFamily="34" charset="0"/>
                <a:cs typeface="Calibri Light" panose="020F0302020204030204" pitchFamily="34" charset="0"/>
              </a:rPr>
            </a:br>
            <a:r>
              <a:rPr lang="sv-SE" sz="1000" b="1" dirty="0">
                <a:latin typeface="Calibri Light" panose="020F0302020204030204" pitchFamily="34" charset="0"/>
                <a:cs typeface="Calibri Light" panose="020F0302020204030204" pitchFamily="34" charset="0"/>
              </a:rPr>
              <a:t>						         Diskvalifikation (Rött)</a:t>
            </a:r>
            <a:br>
              <a:rPr lang="sv-SE" sz="1000" b="1" dirty="0">
                <a:latin typeface="Calibri Light" panose="020F0302020204030204" pitchFamily="34" charset="0"/>
                <a:cs typeface="Calibri Light" panose="020F0302020204030204" pitchFamily="34" charset="0"/>
              </a:rPr>
            </a:br>
            <a:r>
              <a:rPr lang="sv-SE" sz="1000" b="1" dirty="0">
                <a:latin typeface="Calibri Light" panose="020F0302020204030204" pitchFamily="34" charset="0"/>
                <a:cs typeface="Calibri Light" panose="020F0302020204030204" pitchFamily="34" charset="0"/>
              </a:rPr>
              <a:t>					 	         Information om rapport (Blått)	</a:t>
            </a:r>
          </a:p>
        </p:txBody>
      </p:sp>
      <p:sp>
        <p:nvSpPr>
          <p:cNvPr id="13" name="textruta 12">
            <a:extLst>
              <a:ext uri="{FF2B5EF4-FFF2-40B4-BE49-F238E27FC236}">
                <a16:creationId xmlns:a16="http://schemas.microsoft.com/office/drawing/2014/main" id="{A66188B9-11F5-4BA4-8039-350CCB1E74B5}"/>
              </a:ext>
            </a:extLst>
          </p:cNvPr>
          <p:cNvSpPr txBox="1"/>
          <p:nvPr/>
        </p:nvSpPr>
        <p:spPr>
          <a:xfrm>
            <a:off x="3309821" y="4980759"/>
            <a:ext cx="2087563" cy="553998"/>
          </a:xfrm>
          <a:prstGeom prst="rect">
            <a:avLst/>
          </a:prstGeom>
          <a:noFill/>
        </p:spPr>
        <p:txBody>
          <a:bodyPr wrap="square" rtlCol="0">
            <a:spAutoFit/>
          </a:bodyPr>
          <a:lstStyle/>
          <a:p>
            <a:r>
              <a:rPr lang="sv-SE" sz="1000" b="1" dirty="0">
                <a:latin typeface="Calibri Light" panose="020F0302020204030204" pitchFamily="34" charset="0"/>
                <a:cs typeface="Calibri Light" panose="020F0302020204030204" pitchFamily="34" charset="0"/>
              </a:rPr>
              <a:t>16. Tillåtelse för två personer (som är deltagarberättigade) att beträda spelplanen under time-out</a:t>
            </a:r>
            <a:endParaRPr lang="sv-SE" dirty="0"/>
          </a:p>
        </p:txBody>
      </p:sp>
      <p:sp>
        <p:nvSpPr>
          <p:cNvPr id="14" name="textruta 13">
            <a:extLst>
              <a:ext uri="{FF2B5EF4-FFF2-40B4-BE49-F238E27FC236}">
                <a16:creationId xmlns:a16="http://schemas.microsoft.com/office/drawing/2014/main" id="{C9741A54-8C7D-4CA0-B559-84FD209421BC}"/>
              </a:ext>
            </a:extLst>
          </p:cNvPr>
          <p:cNvSpPr txBox="1"/>
          <p:nvPr/>
        </p:nvSpPr>
        <p:spPr>
          <a:xfrm>
            <a:off x="8017881" y="5155885"/>
            <a:ext cx="1798144" cy="400110"/>
          </a:xfrm>
          <a:prstGeom prst="rect">
            <a:avLst/>
          </a:prstGeom>
          <a:noFill/>
        </p:spPr>
        <p:txBody>
          <a:bodyPr wrap="square" rtlCol="0">
            <a:spAutoFit/>
          </a:bodyPr>
          <a:lstStyle/>
          <a:p>
            <a:r>
              <a:rPr lang="sv-SE" sz="1000" b="1" dirty="0">
                <a:latin typeface="Calibri Light" panose="020F0302020204030204" pitchFamily="34" charset="0"/>
                <a:cs typeface="Calibri Light" panose="020F0302020204030204" pitchFamily="34" charset="0"/>
              </a:rPr>
              <a:t>17. Förvarningstecken för passivt spel</a:t>
            </a:r>
            <a:endParaRPr lang="sv-SE" dirty="0"/>
          </a:p>
        </p:txBody>
      </p:sp>
    </p:spTree>
    <p:extLst>
      <p:ext uri="{BB962C8B-B14F-4D97-AF65-F5344CB8AC3E}">
        <p14:creationId xmlns:p14="http://schemas.microsoft.com/office/powerpoint/2010/main" val="1112501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254" y="209246"/>
            <a:ext cx="8534400" cy="1507067"/>
          </a:xfrm>
        </p:spPr>
        <p:txBody>
          <a:bodyPr/>
          <a:lstStyle/>
          <a:p>
            <a:r>
              <a:rPr lang="sv-SE" dirty="0">
                <a:latin typeface="Verdana" panose="020B0604030504040204" pitchFamily="34" charset="0"/>
                <a:ea typeface="Verdana" panose="020B0604030504040204" pitchFamily="34" charset="0"/>
                <a:cs typeface="Verdana" panose="020B0604030504040204" pitchFamily="34" charset="0"/>
              </a:rPr>
              <a:t>SAMVERKAN MED DOMARE</a:t>
            </a:r>
            <a:endParaRPr lang="sv-SE" dirty="0"/>
          </a:p>
        </p:txBody>
      </p:sp>
      <p:sp>
        <p:nvSpPr>
          <p:cNvPr id="3" name="Content Placeholder 2"/>
          <p:cNvSpPr>
            <a:spLocks noGrp="1"/>
          </p:cNvSpPr>
          <p:nvPr>
            <p:ph idx="1"/>
          </p:nvPr>
        </p:nvSpPr>
        <p:spPr>
          <a:xfrm>
            <a:off x="537254" y="962779"/>
            <a:ext cx="8534400" cy="3615267"/>
          </a:xfrm>
        </p:spPr>
        <p:txBody>
          <a:bodyPr/>
          <a:lstStyle/>
          <a:p>
            <a:pPr lvl="1"/>
            <a:r>
              <a:rPr lang="sv-SE" dirty="0">
                <a:solidFill>
                  <a:schemeClr val="tx1"/>
                </a:solidFill>
              </a:rPr>
              <a:t>Viktigt att prata med domarna innan match så att samarbetet fungerar smidigt under matchens gång.</a:t>
            </a:r>
          </a:p>
          <a:p>
            <a:pPr lvl="1"/>
            <a:r>
              <a:rPr lang="sv-SE" dirty="0">
                <a:solidFill>
                  <a:schemeClr val="tx1"/>
                </a:solidFill>
              </a:rPr>
              <a:t>Vid start; klartecken till domare före signal.</a:t>
            </a:r>
          </a:p>
          <a:p>
            <a:pPr lvl="1"/>
            <a:r>
              <a:rPr lang="sv-SE" dirty="0">
                <a:solidFill>
                  <a:schemeClr val="tx1"/>
                </a:solidFill>
              </a:rPr>
              <a:t>Matchklocka start/stopp endast på domarens tecken</a:t>
            </a:r>
          </a:p>
          <a:p>
            <a:pPr lvl="1"/>
            <a:r>
              <a:rPr lang="sv-SE" dirty="0">
                <a:solidFill>
                  <a:schemeClr val="tx1"/>
                </a:solidFill>
              </a:rPr>
              <a:t> Varningar/utvisning; kvittera med gult kort eller domar-</a:t>
            </a:r>
            <a:br>
              <a:rPr lang="sv-SE" dirty="0">
                <a:solidFill>
                  <a:schemeClr val="tx1"/>
                </a:solidFill>
              </a:rPr>
            </a:br>
            <a:r>
              <a:rPr lang="sv-SE" dirty="0">
                <a:solidFill>
                  <a:schemeClr val="tx1"/>
                </a:solidFill>
              </a:rPr>
              <a:t>tecken.</a:t>
            </a:r>
          </a:p>
        </p:txBody>
      </p:sp>
      <p:pic>
        <p:nvPicPr>
          <p:cNvPr id="4" name="Picture 3" descr="Time For A Time Out . . ."/>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51331" y="3818270"/>
            <a:ext cx="967365" cy="759776"/>
          </a:xfrm>
          <a:prstGeom prst="rect">
            <a:avLst/>
          </a:prstGeom>
        </p:spPr>
      </p:pic>
    </p:spTree>
    <p:extLst>
      <p:ext uri="{BB962C8B-B14F-4D97-AF65-F5344CB8AC3E}">
        <p14:creationId xmlns:p14="http://schemas.microsoft.com/office/powerpoint/2010/main" val="20878155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50" name="Rectangle 49">
            <a:extLst>
              <a:ext uri="{FF2B5EF4-FFF2-40B4-BE49-F238E27FC236}">
                <a16:creationId xmlns:a16="http://schemas.microsoft.com/office/drawing/2014/main" id="{7A675F33-98AF-4B83-A3BB-0780A2314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descr="En bild som visar person, sport, leker, friidrott&#10;&#10;Automatiskt genererad beskrivning">
            <a:extLst>
              <a:ext uri="{FF2B5EF4-FFF2-40B4-BE49-F238E27FC236}">
                <a16:creationId xmlns:a16="http://schemas.microsoft.com/office/drawing/2014/main" id="{36BBC63D-D66C-4036-81D0-D36E2B606FFA}"/>
              </a:ext>
            </a:extLst>
          </p:cNvPr>
          <p:cNvPicPr>
            <a:picLocks noChangeAspect="1"/>
          </p:cNvPicPr>
          <p:nvPr/>
        </p:nvPicPr>
        <p:blipFill rotWithShape="1">
          <a:blip r:embed="rId2" cstate="email">
            <a:alphaModFix amt="40000"/>
            <a:extLst>
              <a:ext uri="{28A0092B-C50C-407E-A947-70E740481C1C}">
                <a14:useLocalDpi xmlns:a14="http://schemas.microsoft.com/office/drawing/2010/main"/>
              </a:ext>
            </a:extLst>
          </a:blip>
          <a:srcRect/>
          <a:stretch/>
        </p:blipFill>
        <p:spPr>
          <a:xfrm>
            <a:off x="-3175" y="10"/>
            <a:ext cx="12192000" cy="6857990"/>
          </a:xfrm>
          <a:prstGeom prst="rect">
            <a:avLst/>
          </a:prstGeom>
        </p:spPr>
      </p:pic>
      <p:sp>
        <p:nvSpPr>
          <p:cNvPr id="2" name="Rubrik 1">
            <a:extLst>
              <a:ext uri="{FF2B5EF4-FFF2-40B4-BE49-F238E27FC236}">
                <a16:creationId xmlns:a16="http://schemas.microsoft.com/office/drawing/2014/main" id="{FA7D8750-E829-4364-BB0D-213A6A8DE736}"/>
              </a:ext>
            </a:extLst>
          </p:cNvPr>
          <p:cNvSpPr>
            <a:spLocks noGrp="1"/>
          </p:cNvSpPr>
          <p:nvPr>
            <p:ph type="title"/>
          </p:nvPr>
        </p:nvSpPr>
        <p:spPr>
          <a:xfrm>
            <a:off x="684212" y="685799"/>
            <a:ext cx="8001000" cy="2971801"/>
          </a:xfrm>
        </p:spPr>
        <p:txBody>
          <a:bodyPr vert="horz" lIns="91440" tIns="45720" rIns="91440" bIns="45720" rtlCol="0" anchor="b">
            <a:normAutofit/>
          </a:bodyPr>
          <a:lstStyle/>
          <a:p>
            <a:r>
              <a:rPr lang="en-US" sz="4800"/>
              <a:t>EMP </a:t>
            </a:r>
          </a:p>
        </p:txBody>
      </p:sp>
    </p:spTree>
    <p:extLst>
      <p:ext uri="{BB962C8B-B14F-4D97-AF65-F5344CB8AC3E}">
        <p14:creationId xmlns:p14="http://schemas.microsoft.com/office/powerpoint/2010/main" val="3800669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41787" y="211547"/>
            <a:ext cx="8534400" cy="1507067"/>
          </a:xfrm>
        </p:spPr>
        <p:txBody>
          <a:bodyPr/>
          <a:lstStyle/>
          <a:p>
            <a:r>
              <a:rPr lang="sv-SE" dirty="0"/>
              <a:t>Handhavande EMP (före match)</a:t>
            </a:r>
          </a:p>
        </p:txBody>
      </p:sp>
      <p:sp>
        <p:nvSpPr>
          <p:cNvPr id="3" name="Platshållare för innehåll 2"/>
          <p:cNvSpPr>
            <a:spLocks noGrp="1"/>
          </p:cNvSpPr>
          <p:nvPr>
            <p:ph idx="1"/>
          </p:nvPr>
        </p:nvSpPr>
        <p:spPr>
          <a:xfrm>
            <a:off x="993307" y="1922172"/>
            <a:ext cx="8534400" cy="3615267"/>
          </a:xfrm>
        </p:spPr>
        <p:txBody>
          <a:bodyPr>
            <a:normAutofit/>
          </a:bodyPr>
          <a:lstStyle/>
          <a:p>
            <a:r>
              <a:rPr lang="sv-SE" sz="1800" dirty="0">
                <a:solidFill>
                  <a:schemeClr val="tx1"/>
                </a:solidFill>
              </a:rPr>
              <a:t>Starta EMP (</a:t>
            </a:r>
            <a:r>
              <a:rPr lang="sv-SE" sz="1800" dirty="0" err="1">
                <a:solidFill>
                  <a:schemeClr val="tx1"/>
                </a:solidFill>
              </a:rPr>
              <a:t>Digimatch</a:t>
            </a:r>
            <a:r>
              <a:rPr lang="sv-SE" sz="1800" dirty="0">
                <a:solidFill>
                  <a:schemeClr val="tx1"/>
                </a:solidFill>
              </a:rPr>
              <a:t>-ikonen)</a:t>
            </a:r>
          </a:p>
          <a:p>
            <a:r>
              <a:rPr lang="sv-SE" sz="1800" dirty="0">
                <a:solidFill>
                  <a:schemeClr val="tx1"/>
                </a:solidFill>
              </a:rPr>
              <a:t>Logga in</a:t>
            </a:r>
          </a:p>
          <a:p>
            <a:r>
              <a:rPr lang="sv-SE" sz="1800" dirty="0">
                <a:solidFill>
                  <a:schemeClr val="tx1"/>
                </a:solidFill>
              </a:rPr>
              <a:t>Ladda ner match</a:t>
            </a:r>
          </a:p>
          <a:p>
            <a:r>
              <a:rPr lang="sv-SE" sz="1800" dirty="0">
                <a:solidFill>
                  <a:schemeClr val="tx1"/>
                </a:solidFill>
              </a:rPr>
              <a:t>Aktivera spelare/ledare samt ange domare och funktionärer</a:t>
            </a:r>
          </a:p>
          <a:p>
            <a:r>
              <a:rPr lang="sv-SE" sz="1800" dirty="0">
                <a:solidFill>
                  <a:schemeClr val="tx1"/>
                </a:solidFill>
              </a:rPr>
              <a:t>Lagledare kontrollerar och meddelar </a:t>
            </a:r>
            <a:r>
              <a:rPr lang="sv-SE" sz="1800" dirty="0" err="1">
                <a:solidFill>
                  <a:schemeClr val="tx1"/>
                </a:solidFill>
              </a:rPr>
              <a:t>ev</a:t>
            </a:r>
            <a:r>
              <a:rPr lang="sv-SE" sz="1800" dirty="0">
                <a:solidFill>
                  <a:schemeClr val="tx1"/>
                </a:solidFill>
              </a:rPr>
              <a:t> ändringar</a:t>
            </a:r>
          </a:p>
          <a:p>
            <a:r>
              <a:rPr lang="sv-SE" sz="1800" dirty="0">
                <a:solidFill>
                  <a:schemeClr val="tx1"/>
                </a:solidFill>
              </a:rPr>
              <a:t>Kör igång matchen</a:t>
            </a:r>
          </a:p>
        </p:txBody>
      </p:sp>
    </p:spTree>
    <p:extLst>
      <p:ext uri="{BB962C8B-B14F-4D97-AF65-F5344CB8AC3E}">
        <p14:creationId xmlns:p14="http://schemas.microsoft.com/office/powerpoint/2010/main" val="2748644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7E2921-030C-4240-8744-51D2BE4B473F}"/>
              </a:ext>
            </a:extLst>
          </p:cNvPr>
          <p:cNvSpPr>
            <a:spLocks noGrp="1"/>
          </p:cNvSpPr>
          <p:nvPr>
            <p:ph type="title"/>
          </p:nvPr>
        </p:nvSpPr>
        <p:spPr/>
        <p:txBody>
          <a:bodyPr>
            <a:normAutofit/>
          </a:bodyPr>
          <a:lstStyle/>
          <a:p>
            <a:r>
              <a:rPr lang="sv-SE" sz="1200" dirty="0"/>
              <a:t>Öppna DIGIMATCH -&gt; KLICKA PÅ Ny Matchregistrering</a:t>
            </a:r>
            <a:br>
              <a:rPr lang="sv-SE" sz="1200" dirty="0"/>
            </a:br>
            <a:br>
              <a:rPr lang="sv-SE" sz="1200" dirty="0"/>
            </a:br>
            <a:r>
              <a:rPr lang="sv-SE" sz="1200" dirty="0"/>
              <a:t>DET MÅSTE FINNAS INTERNET UPPKOPPLING (GRÖN LAMPA)</a:t>
            </a:r>
            <a:br>
              <a:rPr lang="sv-SE" sz="1200" dirty="0"/>
            </a:br>
            <a:r>
              <a:rPr lang="sv-SE" sz="1200" dirty="0"/>
              <a:t>FÖR ATT LOGGNING SKA KUNNA SKE ONLINE SÅ MÅSTE MAN ÄVEN SE TILL ATT LAMPAN FÖR INLOGG ÄR GRÖN</a:t>
            </a:r>
          </a:p>
        </p:txBody>
      </p:sp>
      <p:pic>
        <p:nvPicPr>
          <p:cNvPr id="4" name="Platshållare för innehåll 3">
            <a:extLst>
              <a:ext uri="{FF2B5EF4-FFF2-40B4-BE49-F238E27FC236}">
                <a16:creationId xmlns:a16="http://schemas.microsoft.com/office/drawing/2014/main" id="{B82EFD7C-F213-4FD5-A0FE-014CC79D1624}"/>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614732" y="685800"/>
            <a:ext cx="6673362" cy="3614738"/>
          </a:xfrm>
          <a:prstGeom prst="rect">
            <a:avLst/>
          </a:prstGeom>
        </p:spPr>
      </p:pic>
    </p:spTree>
    <p:extLst>
      <p:ext uri="{BB962C8B-B14F-4D97-AF65-F5344CB8AC3E}">
        <p14:creationId xmlns:p14="http://schemas.microsoft.com/office/powerpoint/2010/main" val="15174355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D00AFD-3FF4-41B7-AC91-046D3E36159A}"/>
              </a:ext>
            </a:extLst>
          </p:cNvPr>
          <p:cNvSpPr>
            <a:spLocks noGrp="1"/>
          </p:cNvSpPr>
          <p:nvPr>
            <p:ph type="title"/>
          </p:nvPr>
        </p:nvSpPr>
        <p:spPr>
          <a:xfrm>
            <a:off x="1291903" y="5976340"/>
            <a:ext cx="8463603" cy="801614"/>
          </a:xfrm>
        </p:spPr>
        <p:txBody>
          <a:bodyPr>
            <a:normAutofit/>
          </a:bodyPr>
          <a:lstStyle/>
          <a:p>
            <a:r>
              <a:rPr lang="sv-SE" sz="1200" dirty="0"/>
              <a:t>I FÄLTET PÅ HÖGER SIDA FINNS DE SERIER SOM ÄR UPPLAGDA -&gt; VÄLJ AKTUELL MATCH OCH SERIE. </a:t>
            </a:r>
          </a:p>
        </p:txBody>
      </p:sp>
      <p:pic>
        <p:nvPicPr>
          <p:cNvPr id="4" name="Platshållare för innehåll 3">
            <a:extLst>
              <a:ext uri="{FF2B5EF4-FFF2-40B4-BE49-F238E27FC236}">
                <a16:creationId xmlns:a16="http://schemas.microsoft.com/office/drawing/2014/main" id="{0322B92B-2054-47B6-8829-EC7E6548227F}"/>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927493" y="388332"/>
            <a:ext cx="10766760" cy="5198737"/>
          </a:xfrm>
          <a:prstGeom prst="rect">
            <a:avLst/>
          </a:prstGeom>
        </p:spPr>
      </p:pic>
      <p:sp>
        <p:nvSpPr>
          <p:cNvPr id="5" name="Rektangel 4">
            <a:extLst>
              <a:ext uri="{FF2B5EF4-FFF2-40B4-BE49-F238E27FC236}">
                <a16:creationId xmlns:a16="http://schemas.microsoft.com/office/drawing/2014/main" id="{B071BC30-E75F-421C-904B-025BA9033C10}"/>
              </a:ext>
            </a:extLst>
          </p:cNvPr>
          <p:cNvSpPr/>
          <p:nvPr/>
        </p:nvSpPr>
        <p:spPr>
          <a:xfrm>
            <a:off x="9201832" y="704210"/>
            <a:ext cx="1107347" cy="1174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C46DE5D4-1A56-4AC0-A440-48E7903686FD}"/>
              </a:ext>
            </a:extLst>
          </p:cNvPr>
          <p:cNvSpPr/>
          <p:nvPr/>
        </p:nvSpPr>
        <p:spPr>
          <a:xfrm>
            <a:off x="1535186" y="1015068"/>
            <a:ext cx="2499919" cy="1426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111511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1B5499-E186-4880-9268-A5E60C569F3C}"/>
              </a:ext>
            </a:extLst>
          </p:cNvPr>
          <p:cNvSpPr>
            <a:spLocks noGrp="1"/>
          </p:cNvSpPr>
          <p:nvPr>
            <p:ph type="title"/>
          </p:nvPr>
        </p:nvSpPr>
        <p:spPr>
          <a:xfrm>
            <a:off x="1946246" y="5545123"/>
            <a:ext cx="7272366" cy="449276"/>
          </a:xfrm>
        </p:spPr>
        <p:txBody>
          <a:bodyPr>
            <a:normAutofit/>
          </a:bodyPr>
          <a:lstStyle/>
          <a:p>
            <a:r>
              <a:rPr lang="sv-SE" sz="1200" dirty="0"/>
              <a:t>LADDA NED AKTUELL MATCH -&gt; START</a:t>
            </a:r>
          </a:p>
        </p:txBody>
      </p:sp>
      <p:pic>
        <p:nvPicPr>
          <p:cNvPr id="4" name="Platshållare för innehåll 3">
            <a:extLst>
              <a:ext uri="{FF2B5EF4-FFF2-40B4-BE49-F238E27FC236}">
                <a16:creationId xmlns:a16="http://schemas.microsoft.com/office/drawing/2014/main" id="{4BE8A71D-B74E-407B-9C44-5697C018D9E5}"/>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111392" y="335304"/>
            <a:ext cx="9618127" cy="5209819"/>
          </a:xfrm>
          <a:prstGeom prst="rect">
            <a:avLst/>
          </a:prstGeom>
        </p:spPr>
      </p:pic>
      <p:sp>
        <p:nvSpPr>
          <p:cNvPr id="5" name="Rektangel 4">
            <a:extLst>
              <a:ext uri="{FF2B5EF4-FFF2-40B4-BE49-F238E27FC236}">
                <a16:creationId xmlns:a16="http://schemas.microsoft.com/office/drawing/2014/main" id="{C05ED89C-52C3-47D1-92C6-7A1355EC63BA}"/>
              </a:ext>
            </a:extLst>
          </p:cNvPr>
          <p:cNvSpPr/>
          <p:nvPr/>
        </p:nvSpPr>
        <p:spPr>
          <a:xfrm>
            <a:off x="1266738" y="1312877"/>
            <a:ext cx="570451" cy="1048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78332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0" name="Rectangle 19">
            <a:extLst>
              <a:ext uri="{FF2B5EF4-FFF2-40B4-BE49-F238E27FC236}">
                <a16:creationId xmlns:a16="http://schemas.microsoft.com/office/drawing/2014/main" id="{7A675F33-98AF-4B83-A3BB-0780A2314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tshållare för innehåll 4" descr="En bild som visar gräs, utomhus, träd, person&#10;&#10;Automatiskt genererad beskrivning">
            <a:extLst>
              <a:ext uri="{FF2B5EF4-FFF2-40B4-BE49-F238E27FC236}">
                <a16:creationId xmlns:a16="http://schemas.microsoft.com/office/drawing/2014/main" id="{C4358850-CF83-4D4B-AF71-0E7F7D5B2D29}"/>
              </a:ext>
            </a:extLst>
          </p:cNvPr>
          <p:cNvPicPr>
            <a:picLocks noGrp="1" noChangeAspect="1"/>
          </p:cNvPicPr>
          <p:nvPr>
            <p:ph idx="1"/>
          </p:nvPr>
        </p:nvPicPr>
        <p:blipFill rotWithShape="1">
          <a:blip r:embed="rId3" cstate="email">
            <a:alphaModFix amt="40000"/>
            <a:extLst>
              <a:ext uri="{28A0092B-C50C-407E-A947-70E740481C1C}">
                <a14:useLocalDpi xmlns:a14="http://schemas.microsoft.com/office/drawing/2010/main"/>
              </a:ext>
            </a:extLst>
          </a:blip>
          <a:srcRect/>
          <a:stretch/>
        </p:blipFill>
        <p:spPr>
          <a:xfrm>
            <a:off x="-3175" y="10"/>
            <a:ext cx="12192000" cy="6857990"/>
          </a:xfrm>
          <a:prstGeom prst="rect">
            <a:avLst/>
          </a:prstGeom>
        </p:spPr>
      </p:pic>
      <p:sp>
        <p:nvSpPr>
          <p:cNvPr id="2" name="Rubrik 1">
            <a:extLst>
              <a:ext uri="{FF2B5EF4-FFF2-40B4-BE49-F238E27FC236}">
                <a16:creationId xmlns:a16="http://schemas.microsoft.com/office/drawing/2014/main" id="{7B104A2D-3D54-4AA9-9EF8-C75518F58AD2}"/>
              </a:ext>
            </a:extLst>
          </p:cNvPr>
          <p:cNvSpPr>
            <a:spLocks noGrp="1"/>
          </p:cNvSpPr>
          <p:nvPr>
            <p:ph type="title"/>
          </p:nvPr>
        </p:nvSpPr>
        <p:spPr>
          <a:xfrm>
            <a:off x="684212" y="685799"/>
            <a:ext cx="8001000" cy="2971801"/>
          </a:xfrm>
        </p:spPr>
        <p:txBody>
          <a:bodyPr vert="horz" lIns="91440" tIns="45720" rIns="91440" bIns="45720" rtlCol="0" anchor="b">
            <a:normAutofit/>
          </a:bodyPr>
          <a:lstStyle/>
          <a:p>
            <a:pPr>
              <a:lnSpc>
                <a:spcPct val="90000"/>
              </a:lnSpc>
            </a:pPr>
            <a:r>
              <a:rPr lang="en-US" sz="4100"/>
              <a:t>FUNKTIONÄRENS UPPGIFTER/ANSVARSOMRÅDE </a:t>
            </a:r>
            <a:br>
              <a:rPr lang="en-US" sz="4100"/>
            </a:br>
            <a:endParaRPr lang="en-US" sz="4100"/>
          </a:p>
        </p:txBody>
      </p:sp>
    </p:spTree>
    <p:extLst>
      <p:ext uri="{BB962C8B-B14F-4D97-AF65-F5344CB8AC3E}">
        <p14:creationId xmlns:p14="http://schemas.microsoft.com/office/powerpoint/2010/main" val="19586920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B1B3F4-13EC-43C9-B816-3F840BB2C793}"/>
              </a:ext>
            </a:extLst>
          </p:cNvPr>
          <p:cNvSpPr>
            <a:spLocks noGrp="1"/>
          </p:cNvSpPr>
          <p:nvPr>
            <p:ph type="title"/>
          </p:nvPr>
        </p:nvSpPr>
        <p:spPr>
          <a:xfrm>
            <a:off x="771787" y="5503178"/>
            <a:ext cx="8446824" cy="960331"/>
          </a:xfrm>
        </p:spPr>
        <p:txBody>
          <a:bodyPr>
            <a:normAutofit fontScale="90000"/>
          </a:bodyPr>
          <a:lstStyle/>
          <a:p>
            <a:r>
              <a:rPr lang="sv-SE" sz="1200" dirty="0"/>
              <a:t>LISTAN PÅ SPELARE (INKLUSIVE SPELARNUMMER OCH POSITION) LÄGGS UPP CENTRALT OCH SKA KOMMA UPP AUTOMATISKT.</a:t>
            </a:r>
            <a:br>
              <a:rPr lang="sv-SE" sz="1200" dirty="0"/>
            </a:br>
            <a:br>
              <a:rPr lang="sv-SE" sz="1200" dirty="0"/>
            </a:br>
            <a:r>
              <a:rPr lang="sv-SE" sz="1200" dirty="0"/>
              <a:t>KONTROLLERA DOCK I GOD TID INNAN MATCHEN ATT ALLTING STÄMMER OCH EVENTUELL Justering AV SPELARE OCH LEDARE GÖRS GENOM ATT  MARKERA DEN SPELARE/LEDARE DU VILL JUSTERA.</a:t>
            </a:r>
            <a:br>
              <a:rPr lang="sv-SE" sz="1200" dirty="0"/>
            </a:br>
            <a:br>
              <a:rPr lang="sv-SE" sz="1200" dirty="0"/>
            </a:br>
            <a:r>
              <a:rPr lang="sv-SE" sz="1200" dirty="0"/>
              <a:t>AKTIVERA SPELARE GENOM ATT TRYCKA PÅ KNAPPEN SOM ÄNDRAR FRÅN ”FALSE” TILL ”TRUE”</a:t>
            </a:r>
          </a:p>
        </p:txBody>
      </p:sp>
      <p:pic>
        <p:nvPicPr>
          <p:cNvPr id="4" name="Platshållare för innehåll 3">
            <a:extLst>
              <a:ext uri="{FF2B5EF4-FFF2-40B4-BE49-F238E27FC236}">
                <a16:creationId xmlns:a16="http://schemas.microsoft.com/office/drawing/2014/main" id="{796DFA12-F38E-481E-884B-ABE37FB1237E}"/>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258349" y="145854"/>
            <a:ext cx="7868873" cy="5001464"/>
          </a:xfrm>
          <a:prstGeom prst="rect">
            <a:avLst/>
          </a:prstGeom>
        </p:spPr>
      </p:pic>
      <p:sp>
        <p:nvSpPr>
          <p:cNvPr id="8" name="Ellips 7">
            <a:extLst>
              <a:ext uri="{FF2B5EF4-FFF2-40B4-BE49-F238E27FC236}">
                <a16:creationId xmlns:a16="http://schemas.microsoft.com/office/drawing/2014/main" id="{A5B403BC-42A4-4D5F-8229-39EDD1A1061B}"/>
              </a:ext>
            </a:extLst>
          </p:cNvPr>
          <p:cNvSpPr/>
          <p:nvPr/>
        </p:nvSpPr>
        <p:spPr>
          <a:xfrm>
            <a:off x="1493241" y="1870745"/>
            <a:ext cx="6132352" cy="1929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E151E31C-AA40-4469-B056-4EE7276ABFB2}"/>
              </a:ext>
            </a:extLst>
          </p:cNvPr>
          <p:cNvSpPr/>
          <p:nvPr/>
        </p:nvSpPr>
        <p:spPr>
          <a:xfrm>
            <a:off x="5438163" y="4696075"/>
            <a:ext cx="2111929" cy="3775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440075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8B0B56-8ADC-40C9-91C5-98C8762E1EB3}"/>
              </a:ext>
            </a:extLst>
          </p:cNvPr>
          <p:cNvSpPr>
            <a:spLocks noGrp="1"/>
          </p:cNvSpPr>
          <p:nvPr>
            <p:ph type="title"/>
          </p:nvPr>
        </p:nvSpPr>
        <p:spPr/>
        <p:txBody>
          <a:bodyPr>
            <a:normAutofit/>
          </a:bodyPr>
          <a:lstStyle/>
          <a:p>
            <a:r>
              <a:rPr lang="sv-SE" sz="1200" dirty="0"/>
              <a:t>Lägga till SPELARE SOM SAKNAS -&gt; SPARA</a:t>
            </a:r>
            <a:br>
              <a:rPr lang="sv-SE" sz="1200" dirty="0"/>
            </a:br>
            <a:br>
              <a:rPr lang="sv-SE" sz="1200" dirty="0"/>
            </a:br>
            <a:r>
              <a:rPr lang="sv-SE" sz="1200" dirty="0"/>
              <a:t>JUSTERA SPELARE -&gt; ÄNDRA T EX SPELARPOSITION EL NUMMER -&gt; SPARA</a:t>
            </a:r>
          </a:p>
        </p:txBody>
      </p:sp>
      <p:pic>
        <p:nvPicPr>
          <p:cNvPr id="4" name="Platshållare för innehåll 3">
            <a:extLst>
              <a:ext uri="{FF2B5EF4-FFF2-40B4-BE49-F238E27FC236}">
                <a16:creationId xmlns:a16="http://schemas.microsoft.com/office/drawing/2014/main" id="{8B0DC308-4009-47E8-A017-BBFBD144911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52487" y="1159378"/>
            <a:ext cx="6966408" cy="2667582"/>
          </a:xfrm>
          <a:prstGeom prst="rect">
            <a:avLst/>
          </a:prstGeom>
        </p:spPr>
      </p:pic>
      <p:pic>
        <p:nvPicPr>
          <p:cNvPr id="5" name="Bildobjekt 4">
            <a:extLst>
              <a:ext uri="{FF2B5EF4-FFF2-40B4-BE49-F238E27FC236}">
                <a16:creationId xmlns:a16="http://schemas.microsoft.com/office/drawing/2014/main" id="{3FD70217-A0E0-4164-AE67-39978E01BFC8}"/>
              </a:ext>
            </a:extLst>
          </p:cNvPr>
          <p:cNvPicPr>
            <a:picLocks noChangeAspect="1"/>
          </p:cNvPicPr>
          <p:nvPr/>
        </p:nvPicPr>
        <p:blipFill>
          <a:blip r:embed="rId3"/>
          <a:stretch>
            <a:fillRect/>
          </a:stretch>
        </p:blipFill>
        <p:spPr>
          <a:xfrm>
            <a:off x="7900638" y="2071687"/>
            <a:ext cx="3476625" cy="2714625"/>
          </a:xfrm>
          <a:prstGeom prst="rect">
            <a:avLst/>
          </a:prstGeom>
        </p:spPr>
      </p:pic>
      <p:sp>
        <p:nvSpPr>
          <p:cNvPr id="6" name="Rektangel 5">
            <a:extLst>
              <a:ext uri="{FF2B5EF4-FFF2-40B4-BE49-F238E27FC236}">
                <a16:creationId xmlns:a16="http://schemas.microsoft.com/office/drawing/2014/main" id="{7A6426E3-F791-4E12-A5CF-01860B8B7D9B}"/>
              </a:ext>
            </a:extLst>
          </p:cNvPr>
          <p:cNvSpPr/>
          <p:nvPr/>
        </p:nvSpPr>
        <p:spPr>
          <a:xfrm>
            <a:off x="8061821" y="3007151"/>
            <a:ext cx="1577130" cy="3475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54244C53-FB1B-43AD-93E5-A11FB5AD42E9}"/>
              </a:ext>
            </a:extLst>
          </p:cNvPr>
          <p:cNvSpPr/>
          <p:nvPr/>
        </p:nvSpPr>
        <p:spPr>
          <a:xfrm>
            <a:off x="8835401" y="4015032"/>
            <a:ext cx="1577130" cy="3475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28404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859C71-798F-45EB-A6BC-E60FCFC483BF}"/>
              </a:ext>
            </a:extLst>
          </p:cNvPr>
          <p:cNvSpPr>
            <a:spLocks noGrp="1"/>
          </p:cNvSpPr>
          <p:nvPr>
            <p:ph type="title"/>
          </p:nvPr>
        </p:nvSpPr>
        <p:spPr>
          <a:xfrm>
            <a:off x="1497502" y="5205046"/>
            <a:ext cx="7721110" cy="1266092"/>
          </a:xfrm>
        </p:spPr>
        <p:txBody>
          <a:bodyPr>
            <a:normAutofit/>
          </a:bodyPr>
          <a:lstStyle/>
          <a:p>
            <a:r>
              <a:rPr lang="sv-SE" sz="1800" cap="none" dirty="0"/>
              <a:t>Domare, sekreterare och tidtagare för att komma vidare</a:t>
            </a:r>
          </a:p>
        </p:txBody>
      </p:sp>
      <p:pic>
        <p:nvPicPr>
          <p:cNvPr id="4" name="Platshållare för innehåll 3">
            <a:extLst>
              <a:ext uri="{FF2B5EF4-FFF2-40B4-BE49-F238E27FC236}">
                <a16:creationId xmlns:a16="http://schemas.microsoft.com/office/drawing/2014/main" id="{170D453C-91EA-41CA-A8E6-A5EBE6540F8C}"/>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497502" y="153691"/>
            <a:ext cx="8185760" cy="4433954"/>
          </a:xfrm>
          <a:prstGeom prst="rect">
            <a:avLst/>
          </a:prstGeom>
        </p:spPr>
      </p:pic>
    </p:spTree>
    <p:extLst>
      <p:ext uri="{BB962C8B-B14F-4D97-AF65-F5344CB8AC3E}">
        <p14:creationId xmlns:p14="http://schemas.microsoft.com/office/powerpoint/2010/main" val="614234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20" name="Group 8">
            <a:extLst>
              <a:ext uri="{FF2B5EF4-FFF2-40B4-BE49-F238E27FC236}">
                <a16:creationId xmlns:a16="http://schemas.microsoft.com/office/drawing/2014/main" id="{12D8CD66-6E34-4232-868C-F61EC84AFC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0" name="Straight Connector 9">
              <a:extLst>
                <a:ext uri="{FF2B5EF4-FFF2-40B4-BE49-F238E27FC236}">
                  <a16:creationId xmlns:a16="http://schemas.microsoft.com/office/drawing/2014/main" id="{BA1EDB24-D25E-4498-9742-07355DA2B1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E5C3020-0F81-4919-9D1F-B6ED9A8353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83ECD783-8E88-4D10-99BD-C579F0CA2A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9EDE005-2618-4634-B693-DAB7F60138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4252634-CD2F-416D-80D4-1C184472B0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4" name="Platshållare för innehåll 3">
            <a:extLst>
              <a:ext uri="{FF2B5EF4-FFF2-40B4-BE49-F238E27FC236}">
                <a16:creationId xmlns:a16="http://schemas.microsoft.com/office/drawing/2014/main" id="{6D07885D-0325-4F99-BFB8-803BFB8927F7}"/>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r="3557" b="1"/>
          <a:stretch/>
        </p:blipFill>
        <p:spPr>
          <a:xfrm>
            <a:off x="20" y="10"/>
            <a:ext cx="12191980" cy="6857990"/>
          </a:xfrm>
          <a:prstGeom prst="rect">
            <a:avLst/>
          </a:prstGeom>
        </p:spPr>
      </p:pic>
    </p:spTree>
    <p:extLst>
      <p:ext uri="{BB962C8B-B14F-4D97-AF65-F5344CB8AC3E}">
        <p14:creationId xmlns:p14="http://schemas.microsoft.com/office/powerpoint/2010/main" val="15536539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0512F9CB-A1A0-4043-A103-F6A4B94B69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ADBE6588-EE16-4389-857C-86A156D49E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17FD48D2-B0A7-413D-B947-AA55AC1296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BE668D0-D906-4EEE-B32F-8C028624B8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D1DE67A3-B8F6-4CFD-A8E0-D15200F231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2" name="Rectangle 21">
            <a:extLst>
              <a:ext uri="{FF2B5EF4-FFF2-40B4-BE49-F238E27FC236}">
                <a16:creationId xmlns:a16="http://schemas.microsoft.com/office/drawing/2014/main" id="{762362DE-7747-4D8B-99FA-8E36F0B15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AB2ABF08-689B-456D-819A-A94091F7D751}"/>
              </a:ext>
            </a:extLst>
          </p:cNvPr>
          <p:cNvSpPr>
            <a:spLocks noGrp="1"/>
          </p:cNvSpPr>
          <p:nvPr>
            <p:ph type="title"/>
          </p:nvPr>
        </p:nvSpPr>
        <p:spPr>
          <a:xfrm>
            <a:off x="402619" y="-287436"/>
            <a:ext cx="11329800" cy="1590143"/>
          </a:xfrm>
        </p:spPr>
        <p:txBody>
          <a:bodyPr vert="horz" lIns="91440" tIns="45720" rIns="91440" bIns="45720" rtlCol="0" anchor="b">
            <a:normAutofit/>
          </a:bodyPr>
          <a:lstStyle/>
          <a:p>
            <a:r>
              <a:rPr lang="en-US" sz="2000" cap="none" dirty="0" err="1"/>
              <a:t>Anslut</a:t>
            </a:r>
            <a:r>
              <a:rPr lang="en-US" sz="2000" cap="none" dirty="0"/>
              <a:t> </a:t>
            </a:r>
            <a:r>
              <a:rPr lang="en-US" sz="2000" cap="none" dirty="0" err="1"/>
              <a:t>så</a:t>
            </a:r>
            <a:r>
              <a:rPr lang="en-US" sz="2000" cap="none" dirty="0"/>
              <a:t> </a:t>
            </a:r>
            <a:r>
              <a:rPr lang="en-US" sz="2000" cap="none" dirty="0" err="1"/>
              <a:t>att</a:t>
            </a:r>
            <a:r>
              <a:rPr lang="en-US" sz="2000" cap="none" dirty="0"/>
              <a:t> du </a:t>
            </a:r>
            <a:r>
              <a:rPr lang="en-US" sz="2000" cap="none" dirty="0" err="1"/>
              <a:t>är</a:t>
            </a:r>
            <a:r>
              <a:rPr lang="en-US" sz="2000" cap="none" dirty="0"/>
              <a:t> online </a:t>
            </a:r>
            <a:r>
              <a:rPr lang="en-US" sz="2000" cap="none" dirty="0" err="1"/>
              <a:t>genom</a:t>
            </a:r>
            <a:r>
              <a:rPr lang="en-US" sz="2000" cap="none" dirty="0"/>
              <a:t> </a:t>
            </a:r>
            <a:r>
              <a:rPr lang="en-US" sz="2000" cap="none" dirty="0" err="1"/>
              <a:t>att</a:t>
            </a:r>
            <a:r>
              <a:rPr lang="en-US" sz="2000" cap="none" dirty="0"/>
              <a:t> </a:t>
            </a:r>
            <a:r>
              <a:rPr lang="en-US" sz="2000" cap="none" dirty="0" err="1"/>
              <a:t>dubbelklicka</a:t>
            </a:r>
            <a:r>
              <a:rPr lang="en-US" sz="2000" cap="none" dirty="0"/>
              <a:t> </a:t>
            </a:r>
            <a:r>
              <a:rPr lang="en-US" sz="2000" cap="none" dirty="0" err="1"/>
              <a:t>på</a:t>
            </a:r>
            <a:endParaRPr lang="en-US" sz="2000" cap="none" dirty="0"/>
          </a:p>
        </p:txBody>
      </p:sp>
      <p:pic>
        <p:nvPicPr>
          <p:cNvPr id="7" name="Platshållare för innehåll 6">
            <a:extLst>
              <a:ext uri="{FF2B5EF4-FFF2-40B4-BE49-F238E27FC236}">
                <a16:creationId xmlns:a16="http://schemas.microsoft.com/office/drawing/2014/main" id="{F2219E35-FB3E-40A9-9E27-EE27DCF4BB63}"/>
              </a:ext>
            </a:extLst>
          </p:cNvPr>
          <p:cNvPicPr>
            <a:picLocks noGrp="1" noChangeAspect="1"/>
          </p:cNvPicPr>
          <p:nvPr>
            <p:ph idx="1"/>
          </p:nvPr>
        </p:nvPicPr>
        <p:blipFill>
          <a:blip r:embed="rId3"/>
          <a:stretch>
            <a:fillRect/>
          </a:stretch>
        </p:blipFill>
        <p:spPr>
          <a:xfrm>
            <a:off x="5330418" y="1493208"/>
            <a:ext cx="4004489" cy="1260672"/>
          </a:xfrm>
          <a:prstGeom prst="rect">
            <a:avLst/>
          </a:prstGeom>
          <a:ln w="15875">
            <a:solidFill>
              <a:srgbClr val="FFFFFF">
                <a:alpha val="40000"/>
              </a:srgbClr>
            </a:solidFill>
          </a:ln>
          <a:effectLst>
            <a:innerShdw blurRad="57150" dist="38100" dir="14460000">
              <a:prstClr val="black">
                <a:alpha val="70000"/>
              </a:prstClr>
            </a:innerShdw>
          </a:effectLst>
        </p:spPr>
      </p:pic>
      <p:grpSp>
        <p:nvGrpSpPr>
          <p:cNvPr id="24" name="Group 23">
            <a:extLst>
              <a:ext uri="{FF2B5EF4-FFF2-40B4-BE49-F238E27FC236}">
                <a16:creationId xmlns:a16="http://schemas.microsoft.com/office/drawing/2014/main" id="{25123E6E-F713-4254-A6BF-358CC8EC6C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5" name="Straight Connector 24">
              <a:extLst>
                <a:ext uri="{FF2B5EF4-FFF2-40B4-BE49-F238E27FC236}">
                  <a16:creationId xmlns:a16="http://schemas.microsoft.com/office/drawing/2014/main" id="{2F690FE0-5412-4598-8AD6-769BB36E2C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B4850BB6-6709-408E-BEFD-24DC5E3C29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4A03B410-983E-40D8-A4EA-2BB747CB00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12B92421-6A58-4A51-AB7D-B97EA85E30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9D092B0B-C6FB-4CDC-ABE8-5C817CAC69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111886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2ABF08-689B-456D-819A-A94091F7D751}"/>
              </a:ext>
            </a:extLst>
          </p:cNvPr>
          <p:cNvSpPr>
            <a:spLocks noGrp="1"/>
          </p:cNvSpPr>
          <p:nvPr>
            <p:ph type="title"/>
          </p:nvPr>
        </p:nvSpPr>
        <p:spPr/>
        <p:txBody>
          <a:bodyPr>
            <a:normAutofit/>
          </a:bodyPr>
          <a:lstStyle/>
          <a:p>
            <a:r>
              <a:rPr lang="sv-SE" sz="2000" cap="none" dirty="0"/>
              <a:t>Aktivera spelare genom att klicka på </a:t>
            </a:r>
            <a:r>
              <a:rPr lang="sv-SE" sz="2000" cap="none" dirty="0" err="1"/>
              <a:t>resp</a:t>
            </a:r>
            <a:r>
              <a:rPr lang="sv-SE" sz="2000" cap="none" dirty="0"/>
              <a:t> nummer</a:t>
            </a:r>
          </a:p>
        </p:txBody>
      </p:sp>
      <p:pic>
        <p:nvPicPr>
          <p:cNvPr id="4" name="Platshållare för innehåll 3">
            <a:extLst>
              <a:ext uri="{FF2B5EF4-FFF2-40B4-BE49-F238E27FC236}">
                <a16:creationId xmlns:a16="http://schemas.microsoft.com/office/drawing/2014/main" id="{ED38DC5F-8304-4D3E-8002-7D40EECBC5A2}"/>
              </a:ext>
            </a:extLst>
          </p:cNvPr>
          <p:cNvPicPr>
            <a:picLocks noGrp="1" noChangeAspect="1"/>
          </p:cNvPicPr>
          <p:nvPr>
            <p:ph idx="1"/>
          </p:nvPr>
        </p:nvPicPr>
        <p:blipFill>
          <a:blip r:embed="rId2"/>
          <a:stretch>
            <a:fillRect/>
          </a:stretch>
        </p:blipFill>
        <p:spPr>
          <a:xfrm>
            <a:off x="3255963" y="1859756"/>
            <a:ext cx="3390900" cy="1266825"/>
          </a:xfrm>
          <a:prstGeom prst="rect">
            <a:avLst/>
          </a:prstGeom>
        </p:spPr>
      </p:pic>
    </p:spTree>
    <p:extLst>
      <p:ext uri="{BB962C8B-B14F-4D97-AF65-F5344CB8AC3E}">
        <p14:creationId xmlns:p14="http://schemas.microsoft.com/office/powerpoint/2010/main" val="14664818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2ABF08-689B-456D-819A-A94091F7D751}"/>
              </a:ext>
            </a:extLst>
          </p:cNvPr>
          <p:cNvSpPr>
            <a:spLocks noGrp="1"/>
          </p:cNvSpPr>
          <p:nvPr>
            <p:ph type="title"/>
          </p:nvPr>
        </p:nvSpPr>
        <p:spPr/>
        <p:txBody>
          <a:bodyPr>
            <a:normAutofit/>
          </a:bodyPr>
          <a:lstStyle/>
          <a:p>
            <a:r>
              <a:rPr lang="sv-SE" sz="2000" cap="none" dirty="0"/>
              <a:t>Ställ in matchtiden -&gt; Klicka på inställningar/programinställningar/matchinställning</a:t>
            </a:r>
          </a:p>
        </p:txBody>
      </p:sp>
      <p:pic>
        <p:nvPicPr>
          <p:cNvPr id="7" name="Platshållare för innehåll 6">
            <a:extLst>
              <a:ext uri="{FF2B5EF4-FFF2-40B4-BE49-F238E27FC236}">
                <a16:creationId xmlns:a16="http://schemas.microsoft.com/office/drawing/2014/main" id="{240CCCA0-B57B-451C-9170-701BCB21DB8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738313" y="685800"/>
            <a:ext cx="6426200" cy="3614738"/>
          </a:xfrm>
          <a:prstGeom prst="rect">
            <a:avLst/>
          </a:prstGeom>
        </p:spPr>
      </p:pic>
    </p:spTree>
    <p:extLst>
      <p:ext uri="{BB962C8B-B14F-4D97-AF65-F5344CB8AC3E}">
        <p14:creationId xmlns:p14="http://schemas.microsoft.com/office/powerpoint/2010/main" val="41605266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71333" y="767444"/>
            <a:ext cx="8756002" cy="1142999"/>
          </a:xfrm>
        </p:spPr>
        <p:txBody>
          <a:bodyPr/>
          <a:lstStyle/>
          <a:p>
            <a:r>
              <a:rPr lang="sv-SE" dirty="0"/>
              <a:t>Handhavande EMP (under match)</a:t>
            </a:r>
          </a:p>
        </p:txBody>
      </p:sp>
      <p:sp>
        <p:nvSpPr>
          <p:cNvPr id="3" name="Platshållare för innehåll 2"/>
          <p:cNvSpPr>
            <a:spLocks noGrp="1"/>
          </p:cNvSpPr>
          <p:nvPr>
            <p:ph idx="1"/>
          </p:nvPr>
        </p:nvSpPr>
        <p:spPr>
          <a:xfrm>
            <a:off x="671333" y="1061357"/>
            <a:ext cx="8547279" cy="5029199"/>
          </a:xfrm>
        </p:spPr>
        <p:txBody>
          <a:bodyPr/>
          <a:lstStyle/>
          <a:p>
            <a:r>
              <a:rPr lang="sv-SE" dirty="0"/>
              <a:t>Starta match vid domarsignal</a:t>
            </a:r>
          </a:p>
          <a:p>
            <a:r>
              <a:rPr lang="sv-SE" dirty="0"/>
              <a:t>Stoppa match vid domarsignal</a:t>
            </a:r>
          </a:p>
          <a:p>
            <a:r>
              <a:rPr lang="sv-SE" dirty="0"/>
              <a:t>Händelseregistrering</a:t>
            </a:r>
          </a:p>
          <a:p>
            <a:pPr lvl="1"/>
            <a:r>
              <a:rPr lang="sv-SE" dirty="0"/>
              <a:t>”Reservera klockslag”</a:t>
            </a:r>
          </a:p>
          <a:p>
            <a:pPr lvl="1"/>
            <a:r>
              <a:rPr lang="sv-SE" dirty="0"/>
              <a:t>Ange händelse</a:t>
            </a:r>
          </a:p>
          <a:p>
            <a:r>
              <a:rPr lang="sv-SE" dirty="0"/>
              <a:t>Halvtid/fulltid</a:t>
            </a:r>
          </a:p>
        </p:txBody>
      </p:sp>
    </p:spTree>
    <p:extLst>
      <p:ext uri="{BB962C8B-B14F-4D97-AF65-F5344CB8AC3E}">
        <p14:creationId xmlns:p14="http://schemas.microsoft.com/office/powerpoint/2010/main" val="32711052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BCB31B-13FA-42F7-B3EF-E89EB0F18155}"/>
              </a:ext>
            </a:extLst>
          </p:cNvPr>
          <p:cNvSpPr>
            <a:spLocks noGrp="1"/>
          </p:cNvSpPr>
          <p:nvPr>
            <p:ph type="title"/>
          </p:nvPr>
        </p:nvSpPr>
        <p:spPr>
          <a:xfrm>
            <a:off x="684211" y="4487332"/>
            <a:ext cx="10907153" cy="1507067"/>
          </a:xfrm>
        </p:spPr>
        <p:txBody>
          <a:bodyPr>
            <a:normAutofit/>
          </a:bodyPr>
          <a:lstStyle/>
          <a:p>
            <a:r>
              <a:rPr lang="sv-SE" sz="1600" cap="none" dirty="0"/>
              <a:t>Målregistrering – Varning – Utvisning (2 min) – Diskvalifikation(rött kort)- Straff – Timeout – Skadad spelare</a:t>
            </a:r>
          </a:p>
        </p:txBody>
      </p:sp>
      <p:pic>
        <p:nvPicPr>
          <p:cNvPr id="5" name="Platshållare för innehåll 4">
            <a:extLst>
              <a:ext uri="{FF2B5EF4-FFF2-40B4-BE49-F238E27FC236}">
                <a16:creationId xmlns:a16="http://schemas.microsoft.com/office/drawing/2014/main" id="{0C58D34F-9F8A-4FDB-A696-D4DEA782426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84213" y="2136157"/>
            <a:ext cx="8534400" cy="714024"/>
          </a:xfrm>
          <a:prstGeom prst="rect">
            <a:avLst/>
          </a:prstGeom>
        </p:spPr>
      </p:pic>
    </p:spTree>
    <p:extLst>
      <p:ext uri="{BB962C8B-B14F-4D97-AF65-F5344CB8AC3E}">
        <p14:creationId xmlns:p14="http://schemas.microsoft.com/office/powerpoint/2010/main" val="34695596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39B80E-37C2-4CE0-B155-2BF0BB55897F}"/>
              </a:ext>
            </a:extLst>
          </p:cNvPr>
          <p:cNvSpPr>
            <a:spLocks noGrp="1"/>
          </p:cNvSpPr>
          <p:nvPr>
            <p:ph type="title"/>
          </p:nvPr>
        </p:nvSpPr>
        <p:spPr>
          <a:xfrm>
            <a:off x="791788" y="4554567"/>
            <a:ext cx="8534400" cy="1900021"/>
          </a:xfrm>
        </p:spPr>
        <p:txBody>
          <a:bodyPr>
            <a:normAutofit fontScale="90000"/>
          </a:bodyPr>
          <a:lstStyle/>
          <a:p>
            <a:r>
              <a:rPr lang="sv-SE" sz="1800" cap="none" dirty="0"/>
              <a:t>Markera ikonen för utvisning dvs 2 minuter, klicka på spelarens nr så skrivs händelsen in i fönstret nere till vänster, dvs i matchreferatrutan. Klockan i EMP stoppas automatiskt, så den behöver du inte tänka på.</a:t>
            </a:r>
            <a:br>
              <a:rPr lang="sv-SE" sz="1800" cap="none" dirty="0"/>
            </a:br>
            <a:br>
              <a:rPr lang="sv-SE" sz="1800" cap="none" dirty="0"/>
            </a:br>
            <a:r>
              <a:rPr lang="sv-SE" sz="1800" cap="none" dirty="0"/>
              <a:t>Du får en följdfråga nej innebär att spelaren får en utvisning i 2 minuter, ja betyder att spelaren får 2+2 minuter, dvs utvisning i sammanlagt 4 minuter. spelaren är nu blockerad, det går inte att lägga något mål medan utvisningstiden pågår. du kan justera utvisningstiden genom att använda + eller – och ta bort utvisningen genom att klicka på det röda krysset.</a:t>
            </a:r>
            <a:br>
              <a:rPr lang="sv-SE" sz="1800" cap="none" dirty="0"/>
            </a:br>
            <a:br>
              <a:rPr lang="sv-SE" sz="1800" cap="none" dirty="0"/>
            </a:br>
            <a:endParaRPr lang="sv-SE" dirty="0"/>
          </a:p>
        </p:txBody>
      </p:sp>
      <p:pic>
        <p:nvPicPr>
          <p:cNvPr id="4" name="Platshållare för innehåll 3">
            <a:extLst>
              <a:ext uri="{FF2B5EF4-FFF2-40B4-BE49-F238E27FC236}">
                <a16:creationId xmlns:a16="http://schemas.microsoft.com/office/drawing/2014/main" id="{06B44A63-2B53-4289-A7E6-38FE4EBC1B06}"/>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91788" y="1012515"/>
            <a:ext cx="8534400" cy="714024"/>
          </a:xfrm>
          <a:prstGeom prst="rect">
            <a:avLst/>
          </a:prstGeom>
        </p:spPr>
      </p:pic>
      <p:sp>
        <p:nvSpPr>
          <p:cNvPr id="5" name="Ellips 4">
            <a:extLst>
              <a:ext uri="{FF2B5EF4-FFF2-40B4-BE49-F238E27FC236}">
                <a16:creationId xmlns:a16="http://schemas.microsoft.com/office/drawing/2014/main" id="{4603084B-C5F9-4720-96E0-39A757EA462C}"/>
              </a:ext>
            </a:extLst>
          </p:cNvPr>
          <p:cNvSpPr/>
          <p:nvPr/>
        </p:nvSpPr>
        <p:spPr>
          <a:xfrm>
            <a:off x="3429000" y="1217161"/>
            <a:ext cx="685800" cy="41287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8ABB2213-42F2-4C57-B493-419E95DBACB8}"/>
              </a:ext>
            </a:extLst>
          </p:cNvPr>
          <p:cNvPicPr>
            <a:picLocks noChangeAspect="1"/>
          </p:cNvPicPr>
          <p:nvPr/>
        </p:nvPicPr>
        <p:blipFill>
          <a:blip r:embed="rId4"/>
          <a:stretch>
            <a:fillRect/>
          </a:stretch>
        </p:blipFill>
        <p:spPr>
          <a:xfrm>
            <a:off x="6544166" y="2045274"/>
            <a:ext cx="3711525" cy="1476534"/>
          </a:xfrm>
          <a:prstGeom prst="rect">
            <a:avLst/>
          </a:prstGeom>
        </p:spPr>
      </p:pic>
      <p:pic>
        <p:nvPicPr>
          <p:cNvPr id="7" name="Bildobjekt 6">
            <a:extLst>
              <a:ext uri="{FF2B5EF4-FFF2-40B4-BE49-F238E27FC236}">
                <a16:creationId xmlns:a16="http://schemas.microsoft.com/office/drawing/2014/main" id="{B8FB4F4D-5DFC-43CF-B56D-142CBF8AEC64}"/>
              </a:ext>
            </a:extLst>
          </p:cNvPr>
          <p:cNvPicPr>
            <a:picLocks noChangeAspect="1"/>
          </p:cNvPicPr>
          <p:nvPr/>
        </p:nvPicPr>
        <p:blipFill>
          <a:blip r:embed="rId5"/>
          <a:stretch>
            <a:fillRect/>
          </a:stretch>
        </p:blipFill>
        <p:spPr>
          <a:xfrm>
            <a:off x="9785216" y="3646683"/>
            <a:ext cx="940950" cy="1097600"/>
          </a:xfrm>
          <a:prstGeom prst="rect">
            <a:avLst/>
          </a:prstGeom>
        </p:spPr>
      </p:pic>
    </p:spTree>
    <p:extLst>
      <p:ext uri="{BB962C8B-B14F-4D97-AF65-F5344CB8AC3E}">
        <p14:creationId xmlns:p14="http://schemas.microsoft.com/office/powerpoint/2010/main" val="4151281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B9986C-E421-4FDE-B333-F0B2E3ADDFA6}"/>
              </a:ext>
            </a:extLst>
          </p:cNvPr>
          <p:cNvSpPr>
            <a:spLocks noGrp="1"/>
          </p:cNvSpPr>
          <p:nvPr>
            <p:ph type="title"/>
          </p:nvPr>
        </p:nvSpPr>
        <p:spPr>
          <a:xfrm>
            <a:off x="684212" y="4487332"/>
            <a:ext cx="8534400" cy="1507067"/>
          </a:xfrm>
        </p:spPr>
        <p:txBody>
          <a:bodyPr/>
          <a:lstStyle/>
          <a:p>
            <a:endParaRPr lang="sv-SE" dirty="0"/>
          </a:p>
        </p:txBody>
      </p:sp>
      <p:sp>
        <p:nvSpPr>
          <p:cNvPr id="3" name="Platshållare för innehåll 2">
            <a:extLst>
              <a:ext uri="{FF2B5EF4-FFF2-40B4-BE49-F238E27FC236}">
                <a16:creationId xmlns:a16="http://schemas.microsoft.com/office/drawing/2014/main" id="{CC9D36E6-7F46-4763-A3DE-F82EC70CDC53}"/>
              </a:ext>
            </a:extLst>
          </p:cNvPr>
          <p:cNvSpPr>
            <a:spLocks noGrp="1"/>
          </p:cNvSpPr>
          <p:nvPr>
            <p:ph idx="1"/>
          </p:nvPr>
        </p:nvSpPr>
        <p:spPr>
          <a:xfrm>
            <a:off x="684212" y="685800"/>
            <a:ext cx="10823576" cy="4980214"/>
          </a:xfrm>
        </p:spPr>
        <p:txBody>
          <a:bodyPr>
            <a:normAutofit fontScale="40000" lnSpcReduction="20000"/>
          </a:bodyPr>
          <a:lstStyle/>
          <a:p>
            <a:pPr marL="0" indent="0">
              <a:buNone/>
            </a:pPr>
            <a:r>
              <a:rPr lang="sv-SE" sz="5800" b="1" dirty="0">
                <a:solidFill>
                  <a:schemeClr val="tx1"/>
                </a:solidFill>
                <a:latin typeface="Calibri Light" panose="020F0302020204030204" pitchFamily="34" charset="0"/>
                <a:cs typeface="Calibri Light" panose="020F0302020204030204" pitchFamily="34" charset="0"/>
              </a:rPr>
              <a:t>REGEL 18 – Tidtagare och sekreterare</a:t>
            </a:r>
            <a:endParaRPr lang="sv-SE" sz="4000" b="1" dirty="0">
              <a:solidFill>
                <a:schemeClr val="tx1"/>
              </a:solidFill>
              <a:latin typeface="Calibri Light" panose="020F0302020204030204" pitchFamily="34" charset="0"/>
              <a:cs typeface="Calibri Light" panose="020F0302020204030204" pitchFamily="34" charset="0"/>
            </a:endParaRPr>
          </a:p>
          <a:p>
            <a:r>
              <a:rPr lang="sv-SE" sz="4000" b="1" dirty="0">
                <a:solidFill>
                  <a:schemeClr val="tx1"/>
                </a:solidFill>
                <a:latin typeface="Calibri Light" panose="020F0302020204030204" pitchFamily="34" charset="0"/>
                <a:cs typeface="Calibri Light" panose="020F0302020204030204" pitchFamily="34" charset="0"/>
              </a:rPr>
              <a:t>Tidtagaren:</a:t>
            </a:r>
          </a:p>
          <a:p>
            <a:pPr>
              <a:buFontTx/>
              <a:buChar char="-"/>
            </a:pPr>
            <a:r>
              <a:rPr lang="sv-SE" sz="4000" dirty="0">
                <a:solidFill>
                  <a:schemeClr val="tx1"/>
                </a:solidFill>
                <a:latin typeface="Calibri Light" panose="020F0302020204030204" pitchFamily="34" charset="0"/>
                <a:cs typeface="Calibri Light" panose="020F0302020204030204" pitchFamily="34" charset="0"/>
              </a:rPr>
              <a:t>Huvudansvar för speltiden, TO och utvisningstider.</a:t>
            </a:r>
          </a:p>
          <a:p>
            <a:pPr>
              <a:buFontTx/>
              <a:buChar char="-"/>
            </a:pPr>
            <a:r>
              <a:rPr lang="sv-SE" sz="4000" dirty="0">
                <a:solidFill>
                  <a:schemeClr val="tx1"/>
                </a:solidFill>
                <a:latin typeface="Calibri Light" panose="020F0302020204030204" pitchFamily="34" charset="0"/>
                <a:cs typeface="Calibri Light" panose="020F0302020204030204" pitchFamily="34" charset="0"/>
              </a:rPr>
              <a:t>Om väggklockan ej är brukbar ska tidtagaren informera båda lagen om tiden (spel-, TO, och utvisningstid)</a:t>
            </a:r>
          </a:p>
          <a:p>
            <a:pPr>
              <a:buFontTx/>
              <a:buChar char="-"/>
            </a:pPr>
            <a:r>
              <a:rPr lang="sv-SE" sz="4000" dirty="0">
                <a:solidFill>
                  <a:schemeClr val="tx1"/>
                </a:solidFill>
                <a:latin typeface="Calibri Light" panose="020F0302020204030204" pitchFamily="34" charset="0"/>
                <a:cs typeface="Calibri Light" panose="020F0302020204030204" pitchFamily="34" charset="0"/>
              </a:rPr>
              <a:t>Skall blåsa för slutsignal i halvlek och matchens slut om väggklockans automatiska slutsignal ej fungerar (och/eller är väldigt låg)</a:t>
            </a:r>
          </a:p>
          <a:p>
            <a:pPr>
              <a:buFontTx/>
              <a:buChar char="-"/>
            </a:pPr>
            <a:r>
              <a:rPr lang="sv-SE" sz="4000" dirty="0">
                <a:solidFill>
                  <a:schemeClr val="tx1"/>
                </a:solidFill>
                <a:latin typeface="Calibri Light" panose="020F0302020204030204" pitchFamily="34" charset="0"/>
                <a:cs typeface="Calibri Light" panose="020F0302020204030204" pitchFamily="34" charset="0"/>
              </a:rPr>
              <a:t>Allmänt enbart tidtagaren som ska avbryta spelet när detta blir nödvändigt. </a:t>
            </a:r>
          </a:p>
          <a:p>
            <a:pPr marL="0" indent="0">
              <a:buNone/>
            </a:pPr>
            <a:endParaRPr lang="sv-SE" sz="4000" dirty="0">
              <a:solidFill>
                <a:schemeClr val="tx1"/>
              </a:solidFill>
              <a:latin typeface="Calibri Light" panose="020F0302020204030204" pitchFamily="34" charset="0"/>
              <a:cs typeface="Calibri Light" panose="020F0302020204030204" pitchFamily="34" charset="0"/>
            </a:endParaRPr>
          </a:p>
          <a:p>
            <a:r>
              <a:rPr lang="sv-SE" sz="4000" b="1" dirty="0">
                <a:solidFill>
                  <a:schemeClr val="tx1"/>
                </a:solidFill>
                <a:latin typeface="Calibri Light" panose="020F0302020204030204" pitchFamily="34" charset="0"/>
                <a:cs typeface="Calibri Light" panose="020F0302020204030204" pitchFamily="34" charset="0"/>
              </a:rPr>
              <a:t>Sekreteraren:</a:t>
            </a:r>
          </a:p>
          <a:p>
            <a:pPr>
              <a:buFontTx/>
              <a:buChar char="-"/>
            </a:pPr>
            <a:r>
              <a:rPr lang="sv-SE" sz="4000" dirty="0">
                <a:solidFill>
                  <a:schemeClr val="tx1"/>
                </a:solidFill>
                <a:latin typeface="Calibri Light" panose="020F0302020204030204" pitchFamily="34" charset="0"/>
                <a:cs typeface="Calibri Light" panose="020F0302020204030204" pitchFamily="34" charset="0"/>
              </a:rPr>
              <a:t>Huvudansvar för laguppställningar, matchprotokollet, EMP och inträde av spelare som anländer sent till match och behöver skrivas in i protokollet för att bli deltagarberättigad/spelarberättigad. </a:t>
            </a:r>
          </a:p>
          <a:p>
            <a:pPr marL="0" indent="0">
              <a:buNone/>
            </a:pPr>
            <a:endParaRPr lang="sv-SE" sz="4000" dirty="0">
              <a:solidFill>
                <a:schemeClr val="tx1"/>
              </a:solidFill>
              <a:latin typeface="Calibri Light" panose="020F0302020204030204" pitchFamily="34" charset="0"/>
              <a:cs typeface="Calibri Light" panose="020F0302020204030204" pitchFamily="34" charset="0"/>
            </a:endParaRPr>
          </a:p>
          <a:p>
            <a:r>
              <a:rPr lang="sv-SE" sz="4000" b="1" dirty="0">
                <a:solidFill>
                  <a:schemeClr val="tx1"/>
                </a:solidFill>
                <a:latin typeface="Calibri Light" panose="020F0302020204030204" pitchFamily="34" charset="0"/>
                <a:cs typeface="Calibri Light" panose="020F0302020204030204" pitchFamily="34" charset="0"/>
              </a:rPr>
              <a:t>Gemensamma uppgifter:</a:t>
            </a:r>
          </a:p>
          <a:p>
            <a:pPr>
              <a:buFontTx/>
              <a:buChar char="-"/>
            </a:pPr>
            <a:r>
              <a:rPr lang="sv-SE" sz="4000" dirty="0">
                <a:solidFill>
                  <a:schemeClr val="tx1"/>
                </a:solidFill>
                <a:latin typeface="Calibri Light" panose="020F0302020204030204" pitchFamily="34" charset="0"/>
                <a:cs typeface="Calibri Light" panose="020F0302020204030204" pitchFamily="34" charset="0"/>
              </a:rPr>
              <a:t>Kontrollen av antalet spelare och ledare i avbytarområdet</a:t>
            </a:r>
          </a:p>
          <a:p>
            <a:pPr>
              <a:buFontTx/>
              <a:buChar char="-"/>
            </a:pPr>
            <a:r>
              <a:rPr lang="sv-SE" sz="4000" dirty="0">
                <a:solidFill>
                  <a:schemeClr val="tx1"/>
                </a:solidFill>
                <a:latin typeface="Calibri Light" panose="020F0302020204030204" pitchFamily="34" charset="0"/>
                <a:cs typeface="Calibri Light" panose="020F0302020204030204" pitchFamily="34" charset="0"/>
              </a:rPr>
              <a:t>Kontrollen av antalet spelare på plan</a:t>
            </a:r>
          </a:p>
          <a:p>
            <a:pPr>
              <a:buFontTx/>
              <a:buChar char="-"/>
            </a:pPr>
            <a:r>
              <a:rPr lang="sv-SE" sz="4000" dirty="0">
                <a:solidFill>
                  <a:schemeClr val="tx1"/>
                </a:solidFill>
                <a:latin typeface="Calibri Light" panose="020F0302020204030204" pitchFamily="34" charset="0"/>
                <a:cs typeface="Calibri Light" panose="020F0302020204030204" pitchFamily="34" charset="0"/>
              </a:rPr>
              <a:t>Kontroll av byten</a:t>
            </a:r>
          </a:p>
          <a:p>
            <a:pPr>
              <a:buFontTx/>
              <a:buChar char="-"/>
            </a:pPr>
            <a:endParaRPr lang="sv-SE" sz="2900" dirty="0">
              <a:solidFill>
                <a:schemeClr val="tx1"/>
              </a:solidFill>
              <a:latin typeface="Calibri Light" panose="020F0302020204030204" pitchFamily="34" charset="0"/>
              <a:cs typeface="Calibri Light" panose="020F0302020204030204" pitchFamily="34" charset="0"/>
            </a:endParaRPr>
          </a:p>
          <a:p>
            <a:pPr>
              <a:buFontTx/>
              <a:buChar char="-"/>
            </a:pPr>
            <a:endParaRPr lang="sv-SE" sz="1600" dirty="0">
              <a:solidFill>
                <a:schemeClr val="tx1"/>
              </a:solidFill>
              <a:latin typeface="Calibri Light" panose="020F0302020204030204" pitchFamily="34" charset="0"/>
              <a:cs typeface="Calibri Light" panose="020F0302020204030204" pitchFamily="34" charset="0"/>
            </a:endParaRPr>
          </a:p>
          <a:p>
            <a:endParaRPr lang="sv-SE" dirty="0">
              <a:solidFill>
                <a:schemeClr val="tx1"/>
              </a:solidFill>
            </a:endParaRPr>
          </a:p>
          <a:p>
            <a:pPr marL="0" indent="0">
              <a:buNone/>
            </a:pPr>
            <a:endParaRPr lang="sv-SE" dirty="0">
              <a:solidFill>
                <a:schemeClr val="tx1"/>
              </a:solidFill>
              <a:latin typeface="Calibri Light" panose="020F0302020204030204" pitchFamily="34" charset="0"/>
              <a:cs typeface="Calibri Light" panose="020F0302020204030204" pitchFamily="34" charset="0"/>
            </a:endParaRPr>
          </a:p>
          <a:p>
            <a:pPr marL="0" indent="0">
              <a:buNone/>
            </a:pPr>
            <a:endParaRPr lang="sv-SE" dirty="0"/>
          </a:p>
        </p:txBody>
      </p:sp>
    </p:spTree>
    <p:extLst>
      <p:ext uri="{BB962C8B-B14F-4D97-AF65-F5344CB8AC3E}">
        <p14:creationId xmlns:p14="http://schemas.microsoft.com/office/powerpoint/2010/main" val="1123441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39B80E-37C2-4CE0-B155-2BF0BB55897F}"/>
              </a:ext>
            </a:extLst>
          </p:cNvPr>
          <p:cNvSpPr>
            <a:spLocks noGrp="1"/>
          </p:cNvSpPr>
          <p:nvPr>
            <p:ph type="title"/>
          </p:nvPr>
        </p:nvSpPr>
        <p:spPr>
          <a:xfrm>
            <a:off x="684212" y="4487332"/>
            <a:ext cx="8534400" cy="1900021"/>
          </a:xfrm>
        </p:spPr>
        <p:txBody>
          <a:bodyPr>
            <a:normAutofit/>
          </a:bodyPr>
          <a:lstStyle/>
          <a:p>
            <a:br>
              <a:rPr lang="sv-SE" dirty="0"/>
            </a:br>
            <a:endParaRPr lang="sv-SE" dirty="0"/>
          </a:p>
        </p:txBody>
      </p:sp>
      <p:pic>
        <p:nvPicPr>
          <p:cNvPr id="4" name="Platshållare för innehåll 3">
            <a:extLst>
              <a:ext uri="{FF2B5EF4-FFF2-40B4-BE49-F238E27FC236}">
                <a16:creationId xmlns:a16="http://schemas.microsoft.com/office/drawing/2014/main" id="{06B44A63-2B53-4289-A7E6-38FE4EBC1B06}"/>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85918" y="949998"/>
            <a:ext cx="8534400" cy="714024"/>
          </a:xfrm>
          <a:prstGeom prst="rect">
            <a:avLst/>
          </a:prstGeom>
        </p:spPr>
      </p:pic>
      <p:sp>
        <p:nvSpPr>
          <p:cNvPr id="5" name="Ellips 4">
            <a:extLst>
              <a:ext uri="{FF2B5EF4-FFF2-40B4-BE49-F238E27FC236}">
                <a16:creationId xmlns:a16="http://schemas.microsoft.com/office/drawing/2014/main" id="{4603084B-C5F9-4720-96E0-39A757EA462C}"/>
              </a:ext>
            </a:extLst>
          </p:cNvPr>
          <p:cNvSpPr/>
          <p:nvPr/>
        </p:nvSpPr>
        <p:spPr>
          <a:xfrm>
            <a:off x="4870730" y="1100573"/>
            <a:ext cx="564776" cy="41287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A0C9683F-99BB-43AD-B0D1-8BA069F77901}"/>
              </a:ext>
            </a:extLst>
          </p:cNvPr>
          <p:cNvSpPr/>
          <p:nvPr/>
        </p:nvSpPr>
        <p:spPr>
          <a:xfrm>
            <a:off x="885918" y="3525031"/>
            <a:ext cx="10327341" cy="2862322"/>
          </a:xfrm>
          <a:prstGeom prst="rect">
            <a:avLst/>
          </a:prstGeom>
        </p:spPr>
        <p:txBody>
          <a:bodyPr wrap="square">
            <a:spAutoFit/>
          </a:bodyPr>
          <a:lstStyle/>
          <a:p>
            <a:r>
              <a:rPr lang="sv-SE" dirty="0"/>
              <a:t>Markera ikonen för diskvalifikation dvs rött kort, klicka på spelarens nr så skrivs händelsen in i fönstret nere till vänster. Klockan i EMP stoppas automatiskt, så det behöver du inte tänka på.</a:t>
            </a:r>
            <a:br>
              <a:rPr lang="sv-SE" dirty="0"/>
            </a:br>
            <a:br>
              <a:rPr lang="sv-SE" dirty="0"/>
            </a:br>
            <a:r>
              <a:rPr lang="sv-SE" dirty="0"/>
              <a:t>Det finns 3 olika rött kort och det är rött kort som följd av 3 </a:t>
            </a:r>
            <a:r>
              <a:rPr lang="sv-SE" dirty="0" err="1"/>
              <a:t>st</a:t>
            </a:r>
            <a:r>
              <a:rPr lang="sv-SE" dirty="0"/>
              <a:t> utvisningar på samma spelare i samma match, detta skapas i EMP när spelaren får sin tredje utvisning, så det behöver du inte tänka på. Dessutom finns rött, direkt och rött, rapport dvs en diskvalifikation med blått kort. När du klickar på ikonen rött kort får du en dialogruta som frågar om det är ett rött, direkt eller rött, rapport ett blått kort.</a:t>
            </a:r>
            <a:br>
              <a:rPr lang="sv-SE" dirty="0"/>
            </a:br>
            <a:endParaRPr lang="sv-SE" dirty="0"/>
          </a:p>
        </p:txBody>
      </p:sp>
      <p:pic>
        <p:nvPicPr>
          <p:cNvPr id="8" name="Bildobjekt 7">
            <a:extLst>
              <a:ext uri="{FF2B5EF4-FFF2-40B4-BE49-F238E27FC236}">
                <a16:creationId xmlns:a16="http://schemas.microsoft.com/office/drawing/2014/main" id="{14A35B55-3739-4530-9A3F-1AF64AA0A2F2}"/>
              </a:ext>
            </a:extLst>
          </p:cNvPr>
          <p:cNvPicPr>
            <a:picLocks noChangeAspect="1"/>
          </p:cNvPicPr>
          <p:nvPr/>
        </p:nvPicPr>
        <p:blipFill>
          <a:blip r:embed="rId4"/>
          <a:stretch>
            <a:fillRect/>
          </a:stretch>
        </p:blipFill>
        <p:spPr>
          <a:xfrm>
            <a:off x="1747063" y="2019669"/>
            <a:ext cx="2404650" cy="1358933"/>
          </a:xfrm>
          <a:prstGeom prst="rect">
            <a:avLst/>
          </a:prstGeom>
        </p:spPr>
      </p:pic>
      <p:pic>
        <p:nvPicPr>
          <p:cNvPr id="9" name="Bildobjekt 8">
            <a:extLst>
              <a:ext uri="{FF2B5EF4-FFF2-40B4-BE49-F238E27FC236}">
                <a16:creationId xmlns:a16="http://schemas.microsoft.com/office/drawing/2014/main" id="{30E69F93-E513-4CCA-B1E9-4F411F1098B6}"/>
              </a:ext>
            </a:extLst>
          </p:cNvPr>
          <p:cNvPicPr>
            <a:picLocks noChangeAspect="1"/>
          </p:cNvPicPr>
          <p:nvPr/>
        </p:nvPicPr>
        <p:blipFill>
          <a:blip r:embed="rId5"/>
          <a:stretch>
            <a:fillRect/>
          </a:stretch>
        </p:blipFill>
        <p:spPr>
          <a:xfrm>
            <a:off x="4951412" y="1896207"/>
            <a:ext cx="6182753" cy="1555609"/>
          </a:xfrm>
          <a:prstGeom prst="rect">
            <a:avLst/>
          </a:prstGeom>
        </p:spPr>
      </p:pic>
    </p:spTree>
    <p:extLst>
      <p:ext uri="{BB962C8B-B14F-4D97-AF65-F5344CB8AC3E}">
        <p14:creationId xmlns:p14="http://schemas.microsoft.com/office/powerpoint/2010/main" val="26174233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39B80E-37C2-4CE0-B155-2BF0BB55897F}"/>
              </a:ext>
            </a:extLst>
          </p:cNvPr>
          <p:cNvSpPr>
            <a:spLocks noGrp="1"/>
          </p:cNvSpPr>
          <p:nvPr>
            <p:ph type="title"/>
          </p:nvPr>
        </p:nvSpPr>
        <p:spPr>
          <a:xfrm>
            <a:off x="684212" y="4487332"/>
            <a:ext cx="8534400" cy="1900021"/>
          </a:xfrm>
        </p:spPr>
        <p:txBody>
          <a:bodyPr>
            <a:normAutofit/>
          </a:bodyPr>
          <a:lstStyle/>
          <a:p>
            <a:br>
              <a:rPr lang="sv-SE" dirty="0"/>
            </a:br>
            <a:endParaRPr lang="sv-SE" dirty="0"/>
          </a:p>
        </p:txBody>
      </p:sp>
      <p:sp>
        <p:nvSpPr>
          <p:cNvPr id="5" name="Ellips 4">
            <a:extLst>
              <a:ext uri="{FF2B5EF4-FFF2-40B4-BE49-F238E27FC236}">
                <a16:creationId xmlns:a16="http://schemas.microsoft.com/office/drawing/2014/main" id="{4603084B-C5F9-4720-96E0-39A757EA462C}"/>
              </a:ext>
            </a:extLst>
          </p:cNvPr>
          <p:cNvSpPr/>
          <p:nvPr/>
        </p:nvSpPr>
        <p:spPr>
          <a:xfrm>
            <a:off x="6096000" y="1100573"/>
            <a:ext cx="829234" cy="5634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A0C9683F-99BB-43AD-B0D1-8BA069F77901}"/>
              </a:ext>
            </a:extLst>
          </p:cNvPr>
          <p:cNvSpPr/>
          <p:nvPr/>
        </p:nvSpPr>
        <p:spPr>
          <a:xfrm>
            <a:off x="885918" y="3525031"/>
            <a:ext cx="10327341" cy="646331"/>
          </a:xfrm>
          <a:prstGeom prst="rect">
            <a:avLst/>
          </a:prstGeom>
        </p:spPr>
        <p:txBody>
          <a:bodyPr wrap="square">
            <a:spAutoFit/>
          </a:bodyPr>
          <a:lstStyle/>
          <a:p>
            <a:br>
              <a:rPr lang="sv-SE" dirty="0"/>
            </a:br>
            <a:endParaRPr lang="sv-SE" dirty="0"/>
          </a:p>
        </p:txBody>
      </p:sp>
      <p:sp>
        <p:nvSpPr>
          <p:cNvPr id="6" name="Rektangel 5">
            <a:extLst>
              <a:ext uri="{FF2B5EF4-FFF2-40B4-BE49-F238E27FC236}">
                <a16:creationId xmlns:a16="http://schemas.microsoft.com/office/drawing/2014/main" id="{57D04C46-E4AC-4941-966D-645617AF273C}"/>
              </a:ext>
            </a:extLst>
          </p:cNvPr>
          <p:cNvSpPr/>
          <p:nvPr/>
        </p:nvSpPr>
        <p:spPr>
          <a:xfrm>
            <a:off x="497542" y="2990019"/>
            <a:ext cx="6382132" cy="3539430"/>
          </a:xfrm>
          <a:prstGeom prst="rect">
            <a:avLst/>
          </a:prstGeom>
        </p:spPr>
        <p:txBody>
          <a:bodyPr wrap="square">
            <a:spAutoFit/>
          </a:bodyPr>
          <a:lstStyle/>
          <a:p>
            <a:r>
              <a:rPr lang="sv-SE" sz="1600" dirty="0">
                <a:latin typeface="+mj-lt"/>
              </a:rPr>
              <a:t>Markera ikonen för Straff dvs 7 m/visselpipa. </a:t>
            </a:r>
          </a:p>
          <a:p>
            <a:endParaRPr lang="sv-SE" sz="1600" dirty="0">
              <a:latin typeface="+mj-lt"/>
            </a:endParaRPr>
          </a:p>
          <a:p>
            <a:r>
              <a:rPr lang="sv-SE" sz="1600" dirty="0">
                <a:latin typeface="+mj-lt"/>
              </a:rPr>
              <a:t>Du får en dialogruta med frågan Vilket lag fick straffen? Klicka på laget som fick straff. Du får nu ytterligare en dialogruta med frågan ”Vem lägger straffen?” samtidigt som du får spelarnummer på samtliga spelare i laget som har blivit tilldömd straffen. </a:t>
            </a:r>
          </a:p>
          <a:p>
            <a:endParaRPr lang="sv-SE" sz="1600" dirty="0">
              <a:latin typeface="+mj-lt"/>
            </a:endParaRPr>
          </a:p>
          <a:p>
            <a:r>
              <a:rPr lang="sv-SE" sz="1600" dirty="0">
                <a:latin typeface="+mj-lt"/>
              </a:rPr>
              <a:t>Ange spelarnummer på spelaren som går fram för att lägga straffen.</a:t>
            </a:r>
          </a:p>
          <a:p>
            <a:endParaRPr lang="sv-SE" sz="1600" dirty="0">
              <a:latin typeface="+mj-lt"/>
            </a:endParaRPr>
          </a:p>
          <a:p>
            <a:r>
              <a:rPr lang="sv-SE" sz="1600" dirty="0">
                <a:latin typeface="+mj-lt"/>
              </a:rPr>
              <a:t>Du får nu ytterligare en dialogruta med Vilket resultat fick straffen? Klicka i respektive ruta.</a:t>
            </a:r>
          </a:p>
          <a:p>
            <a:endParaRPr lang="sv-SE" sz="1600" dirty="0">
              <a:latin typeface="+mj-lt"/>
            </a:endParaRPr>
          </a:p>
        </p:txBody>
      </p:sp>
      <p:pic>
        <p:nvPicPr>
          <p:cNvPr id="7" name="Bildobjekt 6">
            <a:extLst>
              <a:ext uri="{FF2B5EF4-FFF2-40B4-BE49-F238E27FC236}">
                <a16:creationId xmlns:a16="http://schemas.microsoft.com/office/drawing/2014/main" id="{28B72342-CE68-4744-8B3F-F0D98777627A}"/>
              </a:ext>
            </a:extLst>
          </p:cNvPr>
          <p:cNvPicPr>
            <a:picLocks noChangeAspect="1"/>
          </p:cNvPicPr>
          <p:nvPr/>
        </p:nvPicPr>
        <p:blipFill>
          <a:blip r:embed="rId3"/>
          <a:stretch>
            <a:fillRect/>
          </a:stretch>
        </p:blipFill>
        <p:spPr>
          <a:xfrm>
            <a:off x="191005" y="733416"/>
            <a:ext cx="11448226" cy="1372000"/>
          </a:xfrm>
          <a:prstGeom prst="rect">
            <a:avLst/>
          </a:prstGeom>
        </p:spPr>
      </p:pic>
      <p:sp>
        <p:nvSpPr>
          <p:cNvPr id="10" name="Platshållare för innehåll 9">
            <a:extLst>
              <a:ext uri="{FF2B5EF4-FFF2-40B4-BE49-F238E27FC236}">
                <a16:creationId xmlns:a16="http://schemas.microsoft.com/office/drawing/2014/main" id="{DE8D708C-D094-4658-B0CB-D6068800E3DA}"/>
              </a:ext>
            </a:extLst>
          </p:cNvPr>
          <p:cNvSpPr>
            <a:spLocks noGrp="1"/>
          </p:cNvSpPr>
          <p:nvPr>
            <p:ph idx="1"/>
          </p:nvPr>
        </p:nvSpPr>
        <p:spPr>
          <a:xfrm>
            <a:off x="10035745" y="6108426"/>
            <a:ext cx="45719" cy="45719"/>
          </a:xfrm>
        </p:spPr>
        <p:txBody>
          <a:bodyPr>
            <a:normAutofit fontScale="25000" lnSpcReduction="20000"/>
          </a:bodyPr>
          <a:lstStyle/>
          <a:p>
            <a:pPr marL="0" indent="0">
              <a:buNone/>
            </a:pPr>
            <a:endParaRPr lang="sv-SE" dirty="0"/>
          </a:p>
        </p:txBody>
      </p:sp>
      <p:pic>
        <p:nvPicPr>
          <p:cNvPr id="13" name="Bildobjekt 12">
            <a:extLst>
              <a:ext uri="{FF2B5EF4-FFF2-40B4-BE49-F238E27FC236}">
                <a16:creationId xmlns:a16="http://schemas.microsoft.com/office/drawing/2014/main" id="{30528217-49A8-4E9B-8DC5-5466B1341D00}"/>
              </a:ext>
            </a:extLst>
          </p:cNvPr>
          <p:cNvPicPr>
            <a:picLocks noChangeAspect="1"/>
          </p:cNvPicPr>
          <p:nvPr/>
        </p:nvPicPr>
        <p:blipFill>
          <a:blip r:embed="rId4"/>
          <a:stretch>
            <a:fillRect/>
          </a:stretch>
        </p:blipFill>
        <p:spPr>
          <a:xfrm>
            <a:off x="7742526" y="2990019"/>
            <a:ext cx="4129725" cy="3397334"/>
          </a:xfrm>
          <a:prstGeom prst="rect">
            <a:avLst/>
          </a:prstGeom>
        </p:spPr>
      </p:pic>
    </p:spTree>
    <p:extLst>
      <p:ext uri="{BB962C8B-B14F-4D97-AF65-F5344CB8AC3E}">
        <p14:creationId xmlns:p14="http://schemas.microsoft.com/office/powerpoint/2010/main" val="14530290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71333" y="0"/>
            <a:ext cx="8534400" cy="1507067"/>
          </a:xfrm>
        </p:spPr>
        <p:txBody>
          <a:bodyPr/>
          <a:lstStyle/>
          <a:p>
            <a:r>
              <a:rPr lang="sv-SE" b="1" dirty="0"/>
              <a:t>Handhavande </a:t>
            </a:r>
            <a:r>
              <a:rPr lang="sv-SE" b="1" dirty="0" err="1"/>
              <a:t>emp</a:t>
            </a:r>
            <a:r>
              <a:rPr lang="sv-SE" b="1" dirty="0"/>
              <a:t> (efter match)</a:t>
            </a:r>
          </a:p>
        </p:txBody>
      </p:sp>
      <p:sp>
        <p:nvSpPr>
          <p:cNvPr id="3" name="Platshållare för innehåll 2"/>
          <p:cNvSpPr>
            <a:spLocks noGrp="1"/>
          </p:cNvSpPr>
          <p:nvPr>
            <p:ph idx="1"/>
          </p:nvPr>
        </p:nvSpPr>
        <p:spPr>
          <a:xfrm>
            <a:off x="1262612" y="1192215"/>
            <a:ext cx="8534400" cy="3615267"/>
          </a:xfrm>
        </p:spPr>
        <p:txBody>
          <a:bodyPr/>
          <a:lstStyle/>
          <a:p>
            <a:r>
              <a:rPr lang="sv-SE" dirty="0">
                <a:solidFill>
                  <a:schemeClr val="tx1"/>
                </a:solidFill>
              </a:rPr>
              <a:t>Visa matchprotokoll, domare kontrollerar &amp; godkänner</a:t>
            </a:r>
          </a:p>
          <a:p>
            <a:r>
              <a:rPr lang="sv-SE" dirty="0">
                <a:solidFill>
                  <a:schemeClr val="tx1"/>
                </a:solidFill>
              </a:rPr>
              <a:t>Sekreterare kvitterar</a:t>
            </a:r>
          </a:p>
          <a:p>
            <a:r>
              <a:rPr lang="sv-SE" dirty="0">
                <a:solidFill>
                  <a:schemeClr val="tx1"/>
                </a:solidFill>
              </a:rPr>
              <a:t>Ladda upp match mot server</a:t>
            </a:r>
          </a:p>
          <a:p>
            <a:r>
              <a:rPr lang="sv-SE" dirty="0">
                <a:solidFill>
                  <a:schemeClr val="tx1"/>
                </a:solidFill>
              </a:rPr>
              <a:t>Logga ut</a:t>
            </a:r>
          </a:p>
          <a:p>
            <a:r>
              <a:rPr lang="sv-SE" dirty="0">
                <a:solidFill>
                  <a:schemeClr val="tx1"/>
                </a:solidFill>
              </a:rPr>
              <a:t>Avsluta</a:t>
            </a:r>
          </a:p>
          <a:p>
            <a:r>
              <a:rPr lang="sv-SE" dirty="0">
                <a:solidFill>
                  <a:schemeClr val="tx1"/>
                </a:solidFill>
              </a:rPr>
              <a:t>Ladda gärna ned </a:t>
            </a:r>
            <a:r>
              <a:rPr lang="sv-SE" dirty="0" err="1">
                <a:solidFill>
                  <a:schemeClr val="tx1"/>
                </a:solidFill>
              </a:rPr>
              <a:t>appen</a:t>
            </a:r>
            <a:r>
              <a:rPr lang="sv-SE" dirty="0">
                <a:solidFill>
                  <a:schemeClr val="tx1"/>
                </a:solidFill>
              </a:rPr>
              <a:t> ”Handbollsresultat” (</a:t>
            </a:r>
            <a:r>
              <a:rPr lang="sv-SE" dirty="0" err="1">
                <a:solidFill>
                  <a:schemeClr val="tx1"/>
                </a:solidFill>
              </a:rPr>
              <a:t>gratisapp</a:t>
            </a:r>
            <a:r>
              <a:rPr lang="sv-SE" dirty="0">
                <a:solidFill>
                  <a:schemeClr val="tx1"/>
                </a:solidFill>
              </a:rPr>
              <a:t>) </a:t>
            </a:r>
          </a:p>
          <a:p>
            <a:pPr marL="0" indent="0">
              <a:buNone/>
            </a:pPr>
            <a:endParaRPr lang="sv-SE" dirty="0">
              <a:solidFill>
                <a:schemeClr val="tx1"/>
              </a:solidFill>
            </a:endParaRPr>
          </a:p>
        </p:txBody>
      </p:sp>
      <p:pic>
        <p:nvPicPr>
          <p:cNvPr id="4" name="Bildobjekt 3">
            <a:extLst>
              <a:ext uri="{FF2B5EF4-FFF2-40B4-BE49-F238E27FC236}">
                <a16:creationId xmlns:a16="http://schemas.microsoft.com/office/drawing/2014/main" id="{F307238C-7BF3-43ED-8DBB-B2AFACCB2E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05733" y="2236785"/>
            <a:ext cx="1927849" cy="3429000"/>
          </a:xfrm>
          <a:prstGeom prst="rect">
            <a:avLst/>
          </a:prstGeom>
        </p:spPr>
      </p:pic>
    </p:spTree>
    <p:extLst>
      <p:ext uri="{BB962C8B-B14F-4D97-AF65-F5344CB8AC3E}">
        <p14:creationId xmlns:p14="http://schemas.microsoft.com/office/powerpoint/2010/main" val="41261173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71333" y="0"/>
            <a:ext cx="8534400" cy="1507067"/>
          </a:xfrm>
        </p:spPr>
        <p:txBody>
          <a:bodyPr/>
          <a:lstStyle/>
          <a:p>
            <a:r>
              <a:rPr lang="sv-SE" b="1" dirty="0"/>
              <a:t>Matchprotokoll</a:t>
            </a:r>
          </a:p>
        </p:txBody>
      </p:sp>
      <p:pic>
        <p:nvPicPr>
          <p:cNvPr id="4" name="Platshållare för innehåll 3">
            <a:extLst>
              <a:ext uri="{FF2B5EF4-FFF2-40B4-BE49-F238E27FC236}">
                <a16:creationId xmlns:a16="http://schemas.microsoft.com/office/drawing/2014/main" id="{44F01AF2-2385-4259-A1A2-AF647B8226F3}"/>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92794" y="1246000"/>
            <a:ext cx="4290701" cy="3614737"/>
          </a:xfrm>
          <a:prstGeom prst="rect">
            <a:avLst/>
          </a:prstGeom>
        </p:spPr>
      </p:pic>
      <p:pic>
        <p:nvPicPr>
          <p:cNvPr id="5" name="Bildobjekt 4">
            <a:extLst>
              <a:ext uri="{FF2B5EF4-FFF2-40B4-BE49-F238E27FC236}">
                <a16:creationId xmlns:a16="http://schemas.microsoft.com/office/drawing/2014/main" id="{CB3C0287-DE2F-4F00-AA63-B23BC758B247}"/>
              </a:ext>
            </a:extLst>
          </p:cNvPr>
          <p:cNvPicPr>
            <a:picLocks noChangeAspect="1"/>
          </p:cNvPicPr>
          <p:nvPr/>
        </p:nvPicPr>
        <p:blipFill>
          <a:blip r:embed="rId4"/>
          <a:stretch>
            <a:fillRect/>
          </a:stretch>
        </p:blipFill>
        <p:spPr>
          <a:xfrm>
            <a:off x="3674528" y="3429000"/>
            <a:ext cx="8412392" cy="1635482"/>
          </a:xfrm>
          <a:prstGeom prst="rect">
            <a:avLst/>
          </a:prstGeom>
        </p:spPr>
      </p:pic>
    </p:spTree>
    <p:extLst>
      <p:ext uri="{BB962C8B-B14F-4D97-AF65-F5344CB8AC3E}">
        <p14:creationId xmlns:p14="http://schemas.microsoft.com/office/powerpoint/2010/main" val="654987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71333" y="0"/>
            <a:ext cx="8534400" cy="1507067"/>
          </a:xfrm>
        </p:spPr>
        <p:txBody>
          <a:bodyPr/>
          <a:lstStyle/>
          <a:p>
            <a:r>
              <a:rPr lang="sv-SE" b="1" cap="none" dirty="0"/>
              <a:t>Uppladdning av matchprotokoll</a:t>
            </a:r>
          </a:p>
        </p:txBody>
      </p:sp>
      <p:pic>
        <p:nvPicPr>
          <p:cNvPr id="8" name="Platshållare för innehåll 7">
            <a:extLst>
              <a:ext uri="{FF2B5EF4-FFF2-40B4-BE49-F238E27FC236}">
                <a16:creationId xmlns:a16="http://schemas.microsoft.com/office/drawing/2014/main" id="{912C3683-7109-4A80-B5CB-49BAA06FB152}"/>
              </a:ext>
            </a:extLst>
          </p:cNvPr>
          <p:cNvPicPr>
            <a:picLocks noGrp="1" noChangeAspect="1"/>
          </p:cNvPicPr>
          <p:nvPr>
            <p:ph idx="1"/>
          </p:nvPr>
        </p:nvPicPr>
        <p:blipFill>
          <a:blip r:embed="rId3"/>
          <a:stretch>
            <a:fillRect/>
          </a:stretch>
        </p:blipFill>
        <p:spPr>
          <a:xfrm>
            <a:off x="2729725" y="2166502"/>
            <a:ext cx="4443375" cy="653333"/>
          </a:xfrm>
          <a:prstGeom prst="rect">
            <a:avLst/>
          </a:prstGeom>
        </p:spPr>
      </p:pic>
      <p:pic>
        <p:nvPicPr>
          <p:cNvPr id="9" name="Bildobjekt 8">
            <a:extLst>
              <a:ext uri="{FF2B5EF4-FFF2-40B4-BE49-F238E27FC236}">
                <a16:creationId xmlns:a16="http://schemas.microsoft.com/office/drawing/2014/main" id="{0A8AF8BA-D852-484A-AF93-784DEE48834C}"/>
              </a:ext>
            </a:extLst>
          </p:cNvPr>
          <p:cNvPicPr>
            <a:picLocks noChangeAspect="1"/>
          </p:cNvPicPr>
          <p:nvPr/>
        </p:nvPicPr>
        <p:blipFill>
          <a:blip r:embed="rId4"/>
          <a:stretch>
            <a:fillRect/>
          </a:stretch>
        </p:blipFill>
        <p:spPr>
          <a:xfrm>
            <a:off x="1436108" y="3202794"/>
            <a:ext cx="3502425" cy="2012267"/>
          </a:xfrm>
          <a:prstGeom prst="rect">
            <a:avLst/>
          </a:prstGeom>
        </p:spPr>
      </p:pic>
      <p:pic>
        <p:nvPicPr>
          <p:cNvPr id="10" name="Bildobjekt 9">
            <a:extLst>
              <a:ext uri="{FF2B5EF4-FFF2-40B4-BE49-F238E27FC236}">
                <a16:creationId xmlns:a16="http://schemas.microsoft.com/office/drawing/2014/main" id="{2F2ED800-7E06-406A-9354-6D4BCC3356BB}"/>
              </a:ext>
            </a:extLst>
          </p:cNvPr>
          <p:cNvPicPr>
            <a:picLocks noChangeAspect="1"/>
          </p:cNvPicPr>
          <p:nvPr/>
        </p:nvPicPr>
        <p:blipFill>
          <a:blip r:embed="rId5"/>
          <a:stretch>
            <a:fillRect/>
          </a:stretch>
        </p:blipFill>
        <p:spPr>
          <a:xfrm>
            <a:off x="6103417" y="3032927"/>
            <a:ext cx="4652475" cy="2352000"/>
          </a:xfrm>
          <a:prstGeom prst="rect">
            <a:avLst/>
          </a:prstGeom>
        </p:spPr>
      </p:pic>
    </p:spTree>
    <p:extLst>
      <p:ext uri="{BB962C8B-B14F-4D97-AF65-F5344CB8AC3E}">
        <p14:creationId xmlns:p14="http://schemas.microsoft.com/office/powerpoint/2010/main" val="26763353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2" name="Rectangle 11">
            <a:extLst>
              <a:ext uri="{FF2B5EF4-FFF2-40B4-BE49-F238E27FC236}">
                <a16:creationId xmlns:a16="http://schemas.microsoft.com/office/drawing/2014/main" id="{E09CCB3F-DBCE-4964-9E34-8C5DE80EF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7E56A504-9444-40BE-A365-F33AC5427AD4}"/>
              </a:ext>
            </a:extLst>
          </p:cNvPr>
          <p:cNvSpPr>
            <a:spLocks noGrp="1"/>
          </p:cNvSpPr>
          <p:nvPr>
            <p:ph type="title"/>
          </p:nvPr>
        </p:nvSpPr>
        <p:spPr>
          <a:xfrm>
            <a:off x="7532709" y="620721"/>
            <a:ext cx="5138261" cy="3062279"/>
          </a:xfrm>
        </p:spPr>
        <p:txBody>
          <a:bodyPr anchor="b">
            <a:normAutofit/>
          </a:bodyPr>
          <a:lstStyle/>
          <a:p>
            <a:r>
              <a:rPr lang="sv-SE" sz="2800" b="1" u="sng" dirty="0"/>
              <a:t>ÖVRIGT</a:t>
            </a:r>
          </a:p>
        </p:txBody>
      </p:sp>
      <p:sp>
        <p:nvSpPr>
          <p:cNvPr id="23" name="Snip Diagonal Corner Rectangle 24">
            <a:extLst>
              <a:ext uri="{FF2B5EF4-FFF2-40B4-BE49-F238E27FC236}">
                <a16:creationId xmlns:a16="http://schemas.microsoft.com/office/drawing/2014/main" id="{1DFF944F-74BA-483A-82C0-64E3AAF4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tshållare för innehåll 4" descr="En bild som visar person, sport, friidrott, utomhus&#10;&#10;Automatiskt genererad beskrivning">
            <a:extLst>
              <a:ext uri="{FF2B5EF4-FFF2-40B4-BE49-F238E27FC236}">
                <a16:creationId xmlns:a16="http://schemas.microsoft.com/office/drawing/2014/main" id="{2D4CA316-7C40-4774-97B9-D9C570D4815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8062" y="786117"/>
            <a:ext cx="6245352" cy="4956048"/>
          </a:xfrm>
          <a:custGeom>
            <a:avLst/>
            <a:gdLst>
              <a:gd name="connsiteX0" fmla="*/ 534609 w 6245352"/>
              <a:gd name="connsiteY0" fmla="*/ 0 h 4956048"/>
              <a:gd name="connsiteX1" fmla="*/ 6245352 w 6245352"/>
              <a:gd name="connsiteY1" fmla="*/ 0 h 4956048"/>
              <a:gd name="connsiteX2" fmla="*/ 6245352 w 6245352"/>
              <a:gd name="connsiteY2" fmla="*/ 4421439 h 4956048"/>
              <a:gd name="connsiteX3" fmla="*/ 5710743 w 6245352"/>
              <a:gd name="connsiteY3" fmla="*/ 4956048 h 4956048"/>
              <a:gd name="connsiteX4" fmla="*/ 0 w 6245352"/>
              <a:gd name="connsiteY4" fmla="*/ 4956048 h 4956048"/>
              <a:gd name="connsiteX5" fmla="*/ 0 w 6245352"/>
              <a:gd name="connsiteY5" fmla="*/ 534609 h 49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grpSp>
        <p:nvGrpSpPr>
          <p:cNvPr id="24" name="Group 15">
            <a:extLst>
              <a:ext uri="{FF2B5EF4-FFF2-40B4-BE49-F238E27FC236}">
                <a16:creationId xmlns:a16="http://schemas.microsoft.com/office/drawing/2014/main" id="{A9733A91-F958-4629-801A-3F6F1E09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7" name="Straight Connector 16">
              <a:extLst>
                <a:ext uri="{FF2B5EF4-FFF2-40B4-BE49-F238E27FC236}">
                  <a16:creationId xmlns:a16="http://schemas.microsoft.com/office/drawing/2014/main" id="{F3812972-C68B-4C59-B3A7-4AF61E935D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17">
              <a:extLst>
                <a:ext uri="{FF2B5EF4-FFF2-40B4-BE49-F238E27FC236}">
                  <a16:creationId xmlns:a16="http://schemas.microsoft.com/office/drawing/2014/main" id="{CB3F3B7C-7909-4486-AA08-5C6B625C3A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00BD7DA8-741F-4296-9363-05EF915411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19">
              <a:extLst>
                <a:ext uri="{FF2B5EF4-FFF2-40B4-BE49-F238E27FC236}">
                  <a16:creationId xmlns:a16="http://schemas.microsoft.com/office/drawing/2014/main" id="{62068EFC-20FC-456F-839F-4BCFFCAA81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3251C60F-B911-433E-BF75-3BBEFD0538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017964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a:xfrm>
            <a:off x="1957954" y="0"/>
            <a:ext cx="7772400" cy="1059850"/>
          </a:xfrm>
        </p:spPr>
        <p:txBody>
          <a:bodyPr>
            <a:noAutofit/>
          </a:bodyPr>
          <a:lstStyle/>
          <a:p>
            <a:r>
              <a:rPr lang="sv-SE" sz="4000" dirty="0" err="1">
                <a:latin typeface="Verdana" panose="020B0604030504040204" pitchFamily="34" charset="0"/>
                <a:ea typeface="Verdana" panose="020B0604030504040204" pitchFamily="34" charset="0"/>
                <a:cs typeface="Verdana" panose="020B0604030504040204" pitchFamily="34" charset="0"/>
              </a:rPr>
              <a:t>Matchfixing</a:t>
            </a:r>
            <a:endParaRPr lang="sv-SE" sz="4000" dirty="0">
              <a:latin typeface="Verdana" panose="020B0604030504040204" pitchFamily="34" charset="0"/>
              <a:ea typeface="Verdana" panose="020B0604030504040204" pitchFamily="34" charset="0"/>
              <a:cs typeface="Verdana" panose="020B0604030504040204" pitchFamily="34" charset="0"/>
            </a:endParaRPr>
          </a:p>
        </p:txBody>
      </p:sp>
      <p:sp>
        <p:nvSpPr>
          <p:cNvPr id="6" name="Rektangel 5">
            <a:extLst>
              <a:ext uri="{FF2B5EF4-FFF2-40B4-BE49-F238E27FC236}">
                <a16:creationId xmlns:a16="http://schemas.microsoft.com/office/drawing/2014/main" id="{8E68FD94-D0B6-4C7E-83D2-4DEB786A2D77}"/>
              </a:ext>
            </a:extLst>
          </p:cNvPr>
          <p:cNvSpPr/>
          <p:nvPr/>
        </p:nvSpPr>
        <p:spPr>
          <a:xfrm>
            <a:off x="1957954" y="1443842"/>
            <a:ext cx="8524067" cy="4893647"/>
          </a:xfrm>
          <a:prstGeom prst="rect">
            <a:avLst/>
          </a:prstGeom>
        </p:spPr>
        <p:txBody>
          <a:bodyPr wrap="square">
            <a:spAutoFit/>
          </a:bodyPr>
          <a:lstStyle/>
          <a:p>
            <a:r>
              <a:rPr lang="sv-SE" sz="2400" b="1" dirty="0"/>
              <a:t>Förbjuden vadhållning (1.2 § MFR)</a:t>
            </a:r>
          </a:p>
          <a:p>
            <a:r>
              <a:rPr lang="sv-SE" sz="2400" dirty="0"/>
              <a:t>Det är förbjudet för bl.a. spelare, ledare domare eller funktionär, som kan påverka matchresultatet eller delmoment i en match (t.ex. varningar, antal mål m.m.) att ingå vadhållning gällande matchen. Förbudet omfattar även spel genom ombud.</a:t>
            </a:r>
          </a:p>
          <a:p>
            <a:endParaRPr lang="sv-SE" sz="2400" b="1" dirty="0"/>
          </a:p>
          <a:p>
            <a:r>
              <a:rPr lang="sv-SE" sz="2400" b="1" dirty="0"/>
              <a:t>Förbjuden manipulation (1.3 § MFR)</a:t>
            </a:r>
          </a:p>
          <a:p>
            <a:r>
              <a:rPr lang="sv-SE" sz="2400" dirty="0"/>
              <a:t>Det är förbjudet att delta i eller på annat sätt medverka till manipulation av matchresultat eller delmoment under en match </a:t>
            </a:r>
            <a:br>
              <a:rPr lang="sv-SE" sz="2400" dirty="0"/>
            </a:br>
            <a:r>
              <a:rPr lang="sv-SE" sz="2400" dirty="0"/>
              <a:t>som är föremål för vadhållning, oavsett om personen själv ingått vadhållning på matchen.</a:t>
            </a:r>
          </a:p>
        </p:txBody>
      </p:sp>
    </p:spTree>
    <p:extLst>
      <p:ext uri="{BB962C8B-B14F-4D97-AF65-F5344CB8AC3E}">
        <p14:creationId xmlns:p14="http://schemas.microsoft.com/office/powerpoint/2010/main" val="12405601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09CCB3F-DBCE-4964-9E34-8C5DE80EF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135581BD-2362-46D0-874B-94975BD32F30}"/>
              </a:ext>
            </a:extLst>
          </p:cNvPr>
          <p:cNvSpPr>
            <a:spLocks noGrp="1"/>
          </p:cNvSpPr>
          <p:nvPr>
            <p:ph type="title"/>
          </p:nvPr>
        </p:nvSpPr>
        <p:spPr>
          <a:xfrm>
            <a:off x="7532710" y="620722"/>
            <a:ext cx="3518748" cy="1142462"/>
          </a:xfrm>
        </p:spPr>
        <p:txBody>
          <a:bodyPr anchor="b">
            <a:normAutofit fontScale="90000"/>
          </a:bodyPr>
          <a:lstStyle/>
          <a:p>
            <a:r>
              <a:rPr lang="sv-SE" sz="2800" dirty="0"/>
              <a:t>Tack För UPPMÄRKSAMHETEN!</a:t>
            </a:r>
          </a:p>
        </p:txBody>
      </p:sp>
      <p:sp>
        <p:nvSpPr>
          <p:cNvPr id="13" name="Snip Diagonal Corner Rectangle 24">
            <a:extLst>
              <a:ext uri="{FF2B5EF4-FFF2-40B4-BE49-F238E27FC236}">
                <a16:creationId xmlns:a16="http://schemas.microsoft.com/office/drawing/2014/main" id="{1DFF944F-74BA-483A-82C0-64E3AAF4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tshållare för innehåll 3">
            <a:extLst>
              <a:ext uri="{FF2B5EF4-FFF2-40B4-BE49-F238E27FC236}">
                <a16:creationId xmlns:a16="http://schemas.microsoft.com/office/drawing/2014/main" id="{13AF1AF6-E988-461A-AC64-D9A48CABF14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8062" y="786117"/>
            <a:ext cx="6245352" cy="4956048"/>
          </a:xfrm>
          <a:custGeom>
            <a:avLst/>
            <a:gdLst>
              <a:gd name="connsiteX0" fmla="*/ 534609 w 6245352"/>
              <a:gd name="connsiteY0" fmla="*/ 0 h 4956048"/>
              <a:gd name="connsiteX1" fmla="*/ 6245352 w 6245352"/>
              <a:gd name="connsiteY1" fmla="*/ 0 h 4956048"/>
              <a:gd name="connsiteX2" fmla="*/ 6245352 w 6245352"/>
              <a:gd name="connsiteY2" fmla="*/ 4421439 h 4956048"/>
              <a:gd name="connsiteX3" fmla="*/ 5710743 w 6245352"/>
              <a:gd name="connsiteY3" fmla="*/ 4956048 h 4956048"/>
              <a:gd name="connsiteX4" fmla="*/ 0 w 6245352"/>
              <a:gd name="connsiteY4" fmla="*/ 4956048 h 4956048"/>
              <a:gd name="connsiteX5" fmla="*/ 0 w 6245352"/>
              <a:gd name="connsiteY5" fmla="*/ 534609 h 49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8" name="Content Placeholder 7">
            <a:extLst>
              <a:ext uri="{FF2B5EF4-FFF2-40B4-BE49-F238E27FC236}">
                <a16:creationId xmlns:a16="http://schemas.microsoft.com/office/drawing/2014/main" id="{AE33C86F-6C87-4406-96F3-972824CEBD19}"/>
              </a:ext>
            </a:extLst>
          </p:cNvPr>
          <p:cNvSpPr>
            <a:spLocks noGrp="1"/>
          </p:cNvSpPr>
          <p:nvPr>
            <p:ph idx="1"/>
          </p:nvPr>
        </p:nvSpPr>
        <p:spPr>
          <a:xfrm>
            <a:off x="7532710" y="1822449"/>
            <a:ext cx="3479419" cy="3070226"/>
          </a:xfrm>
        </p:spPr>
        <p:txBody>
          <a:bodyPr anchor="t">
            <a:normAutofit fontScale="55000" lnSpcReduction="20000"/>
          </a:bodyPr>
          <a:lstStyle/>
          <a:p>
            <a:endParaRPr lang="en-US" dirty="0"/>
          </a:p>
          <a:p>
            <a:r>
              <a:rPr lang="en-US" b="1" dirty="0" err="1"/>
              <a:t>Övningsvideo</a:t>
            </a:r>
            <a:r>
              <a:rPr lang="en-US" b="1" dirty="0"/>
              <a:t> EMP (YouTube)</a:t>
            </a:r>
          </a:p>
          <a:p>
            <a:pPr marL="0" indent="0">
              <a:buNone/>
            </a:pPr>
            <a:endParaRPr lang="en-US" b="1" dirty="0"/>
          </a:p>
          <a:p>
            <a:r>
              <a:rPr lang="en-US" b="1" dirty="0" err="1"/>
              <a:t>Möjlighet</a:t>
            </a:r>
            <a:r>
              <a:rPr lang="en-US" b="1" dirty="0"/>
              <a:t> </a:t>
            </a:r>
            <a:r>
              <a:rPr lang="en-US" b="1" dirty="0" err="1"/>
              <a:t>att</a:t>
            </a:r>
            <a:r>
              <a:rPr lang="en-US" b="1" dirty="0"/>
              <a:t> </a:t>
            </a:r>
            <a:r>
              <a:rPr lang="en-US" b="1" dirty="0" err="1"/>
              <a:t>sitta</a:t>
            </a:r>
            <a:r>
              <a:rPr lang="en-US" b="1" dirty="0"/>
              <a:t> </a:t>
            </a:r>
            <a:r>
              <a:rPr lang="en-US" b="1" dirty="0" err="1"/>
              <a:t>och</a:t>
            </a:r>
            <a:r>
              <a:rPr lang="en-US" b="1" dirty="0"/>
              <a:t> </a:t>
            </a:r>
            <a:r>
              <a:rPr lang="en-US" b="1" dirty="0" err="1"/>
              <a:t>öva</a:t>
            </a:r>
            <a:r>
              <a:rPr lang="en-US" b="1" dirty="0"/>
              <a:t>  </a:t>
            </a:r>
            <a:r>
              <a:rPr lang="en-US" b="1" dirty="0" err="1"/>
              <a:t>i</a:t>
            </a:r>
            <a:r>
              <a:rPr lang="en-US" b="1" dirty="0"/>
              <a:t> </a:t>
            </a:r>
            <a:r>
              <a:rPr lang="en-US" b="1" dirty="0" err="1"/>
              <a:t>Gångsätrahallen</a:t>
            </a:r>
            <a:r>
              <a:rPr lang="en-US" b="1" dirty="0"/>
              <a:t> </a:t>
            </a:r>
            <a:r>
              <a:rPr lang="en-US" b="1" dirty="0" err="1"/>
              <a:t>på</a:t>
            </a:r>
            <a:r>
              <a:rPr lang="en-US" b="1" dirty="0"/>
              <a:t> </a:t>
            </a:r>
            <a:r>
              <a:rPr lang="en-US" b="1" dirty="0" err="1"/>
              <a:t>läktaren</a:t>
            </a:r>
            <a:r>
              <a:rPr lang="en-US" b="1" dirty="0"/>
              <a:t> </a:t>
            </a:r>
            <a:r>
              <a:rPr lang="en-US" b="1" dirty="0" err="1"/>
              <a:t>helgen</a:t>
            </a:r>
            <a:r>
              <a:rPr lang="en-US" b="1" dirty="0"/>
              <a:t> 21-22 Sep  P18 (USM)</a:t>
            </a:r>
          </a:p>
          <a:p>
            <a:pPr marL="0" indent="0">
              <a:buNone/>
            </a:pPr>
            <a:br>
              <a:rPr lang="sv-SE" dirty="0"/>
            </a:br>
            <a:r>
              <a:rPr lang="sv-SE" dirty="0"/>
              <a:t>2019-09-21 12:30 Lidingö SK - LIF Lindesberg </a:t>
            </a:r>
            <a:br>
              <a:rPr lang="sv-SE" dirty="0"/>
            </a:br>
            <a:r>
              <a:rPr lang="sv-SE" dirty="0"/>
              <a:t>2019-09-21 14:00 Vassunda IF - HK Drott Halmstad </a:t>
            </a:r>
            <a:br>
              <a:rPr lang="sv-SE" dirty="0"/>
            </a:br>
            <a:r>
              <a:rPr lang="sv-SE" dirty="0"/>
              <a:t>2019-09-21 15:30 LIF Lindesberg - Kärra HF </a:t>
            </a:r>
            <a:br>
              <a:rPr lang="sv-SE" dirty="0"/>
            </a:br>
            <a:r>
              <a:rPr lang="sv-SE" dirty="0"/>
              <a:t>2019-09-21 17:00 Lidingö SK - HK Drott Halmstad </a:t>
            </a:r>
            <a:br>
              <a:rPr lang="sv-SE" dirty="0"/>
            </a:br>
            <a:r>
              <a:rPr lang="sv-SE" dirty="0"/>
              <a:t>2019-09-21 18:30 Kärra HF - Vassunda IF </a:t>
            </a:r>
            <a:br>
              <a:rPr lang="sv-SE" dirty="0"/>
            </a:br>
            <a:br>
              <a:rPr lang="sv-SE" dirty="0"/>
            </a:br>
            <a:r>
              <a:rPr lang="sv-SE" sz="1800" dirty="0"/>
              <a:t>2019-09-22    09:00 LIF Lindesberg - HK Drott Halmstad </a:t>
            </a:r>
            <a:br>
              <a:rPr lang="sv-SE" dirty="0"/>
            </a:br>
            <a:r>
              <a:rPr lang="sv-SE" dirty="0"/>
              <a:t>2019-09-22 10:20 Lidingö SK - Kärra HF </a:t>
            </a:r>
            <a:br>
              <a:rPr lang="sv-SE" dirty="0"/>
            </a:br>
            <a:r>
              <a:rPr lang="sv-SE" dirty="0"/>
              <a:t>2019-09-22 11:40 Vassunda IF - LIF Lindesberg </a:t>
            </a:r>
            <a:br>
              <a:rPr lang="sv-SE" dirty="0"/>
            </a:br>
            <a:r>
              <a:rPr lang="sv-SE" dirty="0"/>
              <a:t>2019-09-22 13:00 HK Drott Halmstad - Kärra HF </a:t>
            </a:r>
            <a:br>
              <a:rPr lang="sv-SE" dirty="0"/>
            </a:br>
            <a:r>
              <a:rPr lang="sv-SE" dirty="0"/>
              <a:t>2019-09-22 14:20 Lidingö SK - Vassunda IF</a:t>
            </a:r>
          </a:p>
          <a:p>
            <a:pPr marL="0" indent="0">
              <a:buNone/>
            </a:pPr>
            <a:endParaRPr lang="sv-SE" sz="1400" dirty="0"/>
          </a:p>
          <a:p>
            <a:pPr marL="0" indent="0">
              <a:buNone/>
            </a:pPr>
            <a:endParaRPr lang="en-US" sz="1400" dirty="0"/>
          </a:p>
          <a:p>
            <a:pPr marL="0" indent="0">
              <a:buNone/>
            </a:pPr>
            <a:endParaRPr lang="en-US" sz="1400" dirty="0"/>
          </a:p>
        </p:txBody>
      </p:sp>
      <p:grpSp>
        <p:nvGrpSpPr>
          <p:cNvPr id="15" name="Group 14">
            <a:extLst>
              <a:ext uri="{FF2B5EF4-FFF2-40B4-BE49-F238E27FC236}">
                <a16:creationId xmlns:a16="http://schemas.microsoft.com/office/drawing/2014/main" id="{A9733A91-F958-4629-801A-3F6F1E09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6" name="Straight Connector 15">
              <a:extLst>
                <a:ext uri="{FF2B5EF4-FFF2-40B4-BE49-F238E27FC236}">
                  <a16:creationId xmlns:a16="http://schemas.microsoft.com/office/drawing/2014/main" id="{F3812972-C68B-4C59-B3A7-4AF61E935D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B3F3B7C-7909-4486-AA08-5C6B625C3A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00BD7DA8-741F-4296-9363-05EF915411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62068EFC-20FC-456F-839F-4BCFFCAA81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3251C60F-B911-433E-BF75-3BBEFD0538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07962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9F10464-153A-4288-BEEC-C28E0DF87D46}"/>
              </a:ext>
            </a:extLst>
          </p:cNvPr>
          <p:cNvSpPr>
            <a:spLocks noGrp="1"/>
          </p:cNvSpPr>
          <p:nvPr>
            <p:ph idx="1"/>
          </p:nvPr>
        </p:nvSpPr>
        <p:spPr>
          <a:xfrm>
            <a:off x="569912" y="979714"/>
            <a:ext cx="8534400" cy="4562325"/>
          </a:xfrm>
        </p:spPr>
        <p:txBody>
          <a:bodyPr>
            <a:normAutofit/>
          </a:bodyPr>
          <a:lstStyle/>
          <a:p>
            <a:pPr marL="0" indent="0">
              <a:buNone/>
            </a:pPr>
            <a:r>
              <a:rPr lang="sv-SE" b="1" dirty="0">
                <a:solidFill>
                  <a:schemeClr val="tx1"/>
                </a:solidFill>
                <a:latin typeface="Calibri Light" panose="020F0302020204030204" pitchFamily="34" charset="0"/>
                <a:cs typeface="Calibri Light" panose="020F0302020204030204" pitchFamily="34" charset="0"/>
              </a:rPr>
              <a:t>Sekreterare: </a:t>
            </a:r>
            <a:r>
              <a:rPr lang="sv-SE" dirty="0">
                <a:solidFill>
                  <a:schemeClr val="tx1"/>
                </a:solidFill>
                <a:latin typeface="Calibri Light" panose="020F0302020204030204" pitchFamily="34" charset="0"/>
                <a:cs typeface="Calibri Light" panose="020F0302020204030204" pitchFamily="34" charset="0"/>
              </a:rPr>
              <a:t>Har som uppgift att under match:</a:t>
            </a:r>
            <a:br>
              <a:rPr lang="sv-SE" dirty="0">
                <a:solidFill>
                  <a:schemeClr val="tx1"/>
                </a:solidFill>
                <a:latin typeface="Calibri Light" panose="020F0302020204030204" pitchFamily="34" charset="0"/>
                <a:cs typeface="Calibri Light" panose="020F0302020204030204" pitchFamily="34" charset="0"/>
              </a:rPr>
            </a:br>
            <a:r>
              <a:rPr lang="sv-SE" dirty="0">
                <a:solidFill>
                  <a:schemeClr val="tx1"/>
                </a:solidFill>
                <a:latin typeface="Calibri Light" panose="020F0302020204030204" pitchFamily="34" charset="0"/>
                <a:cs typeface="Calibri Light" panose="020F0302020204030204" pitchFamily="34" charset="0"/>
              </a:rPr>
              <a:t>	</a:t>
            </a:r>
            <a:r>
              <a:rPr lang="sv-SE" i="1" dirty="0">
                <a:solidFill>
                  <a:schemeClr val="tx1"/>
                </a:solidFill>
                <a:latin typeface="Calibri Light" panose="020F0302020204030204" pitchFamily="34" charset="0"/>
                <a:cs typeface="Calibri Light" panose="020F0302020204030204" pitchFamily="34" charset="0"/>
              </a:rPr>
              <a:t>Föra in följande uppgifter i arbetsprotokollet/EMP:</a:t>
            </a:r>
            <a:r>
              <a:rPr lang="sv-SE" dirty="0">
                <a:solidFill>
                  <a:schemeClr val="tx1"/>
                </a:solidFill>
                <a:latin typeface="Calibri Light" panose="020F0302020204030204" pitchFamily="34" charset="0"/>
                <a:cs typeface="Calibri Light" panose="020F0302020204030204" pitchFamily="34" charset="0"/>
              </a:rPr>
              <a:t>​</a:t>
            </a:r>
          </a:p>
          <a:p>
            <a:pPr marL="0" indent="0">
              <a:buNone/>
            </a:pPr>
            <a:endParaRPr lang="sv-SE" dirty="0">
              <a:solidFill>
                <a:schemeClr val="tx1"/>
              </a:solidFill>
              <a:latin typeface="Calibri Light" panose="020F0302020204030204" pitchFamily="34" charset="0"/>
              <a:cs typeface="Calibri Light" panose="020F0302020204030204" pitchFamily="34" charset="0"/>
            </a:endParaRPr>
          </a:p>
          <a:p>
            <a:r>
              <a:rPr lang="sv-SE" dirty="0">
                <a:solidFill>
                  <a:schemeClr val="tx1"/>
                </a:solidFill>
                <a:latin typeface="Calibri Light" panose="020F0302020204030204" pitchFamily="34" charset="0"/>
                <a:cs typeface="Calibri Light" panose="020F0302020204030204" pitchFamily="34" charset="0"/>
              </a:rPr>
              <a:t>	 Mål och målgörare​</a:t>
            </a:r>
          </a:p>
          <a:p>
            <a:r>
              <a:rPr lang="sv-SE" dirty="0">
                <a:solidFill>
                  <a:schemeClr val="tx1"/>
                </a:solidFill>
                <a:latin typeface="Calibri Light" panose="020F0302020204030204" pitchFamily="34" charset="0"/>
                <a:cs typeface="Calibri Light" panose="020F0302020204030204" pitchFamily="34" charset="0"/>
              </a:rPr>
              <a:t>	Straffkast och målgörare​</a:t>
            </a:r>
          </a:p>
          <a:p>
            <a:r>
              <a:rPr lang="sv-SE" dirty="0">
                <a:solidFill>
                  <a:schemeClr val="tx1"/>
                </a:solidFill>
                <a:latin typeface="Calibri Light" panose="020F0302020204030204" pitchFamily="34" charset="0"/>
                <a:cs typeface="Calibri Light" panose="020F0302020204030204" pitchFamily="34" charset="0"/>
              </a:rPr>
              <a:t>	Varningar​</a:t>
            </a:r>
          </a:p>
          <a:p>
            <a:r>
              <a:rPr lang="sv-SE" dirty="0">
                <a:solidFill>
                  <a:schemeClr val="tx1"/>
                </a:solidFill>
                <a:latin typeface="Calibri Light" panose="020F0302020204030204" pitchFamily="34" charset="0"/>
                <a:cs typeface="Calibri Light" panose="020F0302020204030204" pitchFamily="34" charset="0"/>
              </a:rPr>
              <a:t>	Utvisningar​</a:t>
            </a:r>
          </a:p>
          <a:p>
            <a:r>
              <a:rPr lang="sv-SE" dirty="0">
                <a:solidFill>
                  <a:schemeClr val="tx1"/>
                </a:solidFill>
                <a:latin typeface="Calibri Light" panose="020F0302020204030204" pitchFamily="34" charset="0"/>
                <a:cs typeface="Calibri Light" panose="020F0302020204030204" pitchFamily="34" charset="0"/>
              </a:rPr>
              <a:t>	Diskvalifikationer​</a:t>
            </a:r>
          </a:p>
          <a:p>
            <a:r>
              <a:rPr lang="sv-SE" dirty="0">
                <a:solidFill>
                  <a:schemeClr val="tx1"/>
                </a:solidFill>
                <a:latin typeface="Calibri Light" panose="020F0302020204030204" pitchFamily="34" charset="0"/>
                <a:cs typeface="Calibri Light" panose="020F0302020204030204" pitchFamily="34" charset="0"/>
              </a:rPr>
              <a:t>	Lag-timeouter</a:t>
            </a:r>
          </a:p>
          <a:p>
            <a:endParaRPr lang="sv-SE" dirty="0"/>
          </a:p>
        </p:txBody>
      </p:sp>
    </p:spTree>
    <p:extLst>
      <p:ext uri="{BB962C8B-B14F-4D97-AF65-F5344CB8AC3E}">
        <p14:creationId xmlns:p14="http://schemas.microsoft.com/office/powerpoint/2010/main" val="3271850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9F10464-153A-4288-BEEC-C28E0DF87D46}"/>
              </a:ext>
            </a:extLst>
          </p:cNvPr>
          <p:cNvSpPr>
            <a:spLocks noGrp="1"/>
          </p:cNvSpPr>
          <p:nvPr>
            <p:ph idx="1"/>
          </p:nvPr>
        </p:nvSpPr>
        <p:spPr>
          <a:xfrm>
            <a:off x="569912" y="587830"/>
            <a:ext cx="8534400" cy="4954210"/>
          </a:xfrm>
        </p:spPr>
        <p:txBody>
          <a:bodyPr/>
          <a:lstStyle/>
          <a:p>
            <a:pPr marL="0" indent="0">
              <a:buNone/>
            </a:pPr>
            <a:r>
              <a:rPr lang="sv-SE" b="1" dirty="0">
                <a:solidFill>
                  <a:schemeClr val="tx1"/>
                </a:solidFill>
                <a:latin typeface="Calibri Light" panose="020F0302020204030204" pitchFamily="34" charset="0"/>
                <a:cs typeface="Calibri Light" panose="020F0302020204030204" pitchFamily="34" charset="0"/>
              </a:rPr>
              <a:t>Tidtagare: </a:t>
            </a:r>
            <a:r>
              <a:rPr lang="sv-SE" dirty="0">
                <a:solidFill>
                  <a:schemeClr val="tx1"/>
                </a:solidFill>
                <a:latin typeface="Calibri Light" panose="020F0302020204030204" pitchFamily="34" charset="0"/>
                <a:cs typeface="Calibri Light" panose="020F0302020204030204" pitchFamily="34" charset="0"/>
              </a:rPr>
              <a:t>Har som uppgift att under match:​</a:t>
            </a:r>
          </a:p>
          <a:p>
            <a:pPr marL="0" indent="0">
              <a:buNone/>
            </a:pPr>
            <a:endParaRPr lang="sv-SE" dirty="0">
              <a:solidFill>
                <a:schemeClr val="tx1"/>
              </a:solidFill>
              <a:latin typeface="Calibri Light" panose="020F0302020204030204" pitchFamily="34" charset="0"/>
              <a:cs typeface="Calibri Light" panose="020F0302020204030204" pitchFamily="34" charset="0"/>
            </a:endParaRPr>
          </a:p>
          <a:p>
            <a:r>
              <a:rPr lang="sv-SE" dirty="0">
                <a:solidFill>
                  <a:schemeClr val="tx1"/>
                </a:solidFill>
                <a:latin typeface="Calibri Light" panose="020F0302020204030204" pitchFamily="34" charset="0"/>
                <a:cs typeface="Calibri Light" panose="020F0302020204030204" pitchFamily="34" charset="0"/>
              </a:rPr>
              <a:t>	 Sköta speltiden​</a:t>
            </a:r>
          </a:p>
          <a:p>
            <a:r>
              <a:rPr lang="sv-SE" dirty="0">
                <a:solidFill>
                  <a:schemeClr val="tx1"/>
                </a:solidFill>
                <a:latin typeface="Calibri Light" panose="020F0302020204030204" pitchFamily="34" charset="0"/>
                <a:cs typeface="Calibri Light" panose="020F0302020204030204" pitchFamily="34" charset="0"/>
              </a:rPr>
              <a:t>	 Stoppa tiden vid timeouter​ tagna av domarna.</a:t>
            </a:r>
          </a:p>
          <a:p>
            <a:r>
              <a:rPr lang="sv-SE" dirty="0">
                <a:solidFill>
                  <a:schemeClr val="tx1"/>
                </a:solidFill>
                <a:latin typeface="Calibri Light" panose="020F0302020204030204" pitchFamily="34" charset="0"/>
                <a:cs typeface="Calibri Light" panose="020F0302020204030204" pitchFamily="34" charset="0"/>
              </a:rPr>
              <a:t>	 Ta emot lag-timeouter och blåsa av spelet​</a:t>
            </a:r>
          </a:p>
          <a:p>
            <a:r>
              <a:rPr lang="sv-SE" dirty="0">
                <a:solidFill>
                  <a:schemeClr val="tx1"/>
                </a:solidFill>
                <a:latin typeface="Calibri Light" panose="020F0302020204030204" pitchFamily="34" charset="0"/>
                <a:cs typeface="Calibri Light" panose="020F0302020204030204" pitchFamily="34" charset="0"/>
              </a:rPr>
              <a:t>	 Föra in utvisningstiden och hålla koll på denna tills den är klar</a:t>
            </a:r>
          </a:p>
          <a:p>
            <a:r>
              <a:rPr lang="sv-SE" dirty="0">
                <a:solidFill>
                  <a:schemeClr val="tx1"/>
                </a:solidFill>
                <a:latin typeface="Calibri Light" panose="020F0302020204030204" pitchFamily="34" charset="0"/>
                <a:cs typeface="Calibri Light" panose="020F0302020204030204" pitchFamily="34" charset="0"/>
              </a:rPr>
              <a:t>	 Bryta spelet om något inträffat som kräver detta.</a:t>
            </a:r>
          </a:p>
          <a:p>
            <a:pPr marL="0" indent="0">
              <a:buNone/>
            </a:pPr>
            <a:endParaRPr lang="sv-SE" dirty="0"/>
          </a:p>
        </p:txBody>
      </p:sp>
    </p:spTree>
    <p:extLst>
      <p:ext uri="{BB962C8B-B14F-4D97-AF65-F5344CB8AC3E}">
        <p14:creationId xmlns:p14="http://schemas.microsoft.com/office/powerpoint/2010/main" val="897566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DB967E-4626-4934-BD3E-7C64B02BF423}"/>
              </a:ext>
            </a:extLst>
          </p:cNvPr>
          <p:cNvSpPr>
            <a:spLocks noGrp="1"/>
          </p:cNvSpPr>
          <p:nvPr>
            <p:ph type="title"/>
          </p:nvPr>
        </p:nvSpPr>
        <p:spPr>
          <a:xfrm>
            <a:off x="569912" y="535818"/>
            <a:ext cx="8534400" cy="1507067"/>
          </a:xfrm>
        </p:spPr>
        <p:txBody>
          <a:bodyPr/>
          <a:lstStyle/>
          <a:p>
            <a:r>
              <a:rPr lang="sv-SE" b="1" u="sng" dirty="0"/>
              <a:t>FÖRE MATCH</a:t>
            </a:r>
          </a:p>
        </p:txBody>
      </p:sp>
      <p:sp>
        <p:nvSpPr>
          <p:cNvPr id="3" name="Platshållare för innehåll 2">
            <a:extLst>
              <a:ext uri="{FF2B5EF4-FFF2-40B4-BE49-F238E27FC236}">
                <a16:creationId xmlns:a16="http://schemas.microsoft.com/office/drawing/2014/main" id="{39F10464-153A-4288-BEEC-C28E0DF87D46}"/>
              </a:ext>
            </a:extLst>
          </p:cNvPr>
          <p:cNvSpPr>
            <a:spLocks noGrp="1"/>
          </p:cNvSpPr>
          <p:nvPr>
            <p:ph idx="1"/>
          </p:nvPr>
        </p:nvSpPr>
        <p:spPr>
          <a:xfrm>
            <a:off x="569912" y="1926772"/>
            <a:ext cx="10353902" cy="4395410"/>
          </a:xfrm>
        </p:spPr>
        <p:txBody>
          <a:bodyPr>
            <a:normAutofit fontScale="62500" lnSpcReduction="20000"/>
          </a:bodyPr>
          <a:lstStyle/>
          <a:p>
            <a:pPr fontAlgn="base"/>
            <a:r>
              <a:rPr lang="sv-SE" b="1" dirty="0">
                <a:solidFill>
                  <a:schemeClr val="tx1"/>
                </a:solidFill>
              </a:rPr>
              <a:t>Ta fram funktionärsväska &amp; dator</a:t>
            </a:r>
            <a:r>
              <a:rPr lang="sv-SE" dirty="0">
                <a:solidFill>
                  <a:schemeClr val="tx1"/>
                </a:solidFill>
              </a:rPr>
              <a:t>(förvaras i skåp ute i korridoren vid omklädningsrummen i Gångsätrahallen).</a:t>
            </a:r>
          </a:p>
          <a:p>
            <a:pPr marL="0" indent="0" fontAlgn="base">
              <a:buNone/>
            </a:pPr>
            <a:endParaRPr lang="sv-SE" dirty="0">
              <a:solidFill>
                <a:schemeClr val="tx1"/>
              </a:solidFill>
            </a:endParaRPr>
          </a:p>
          <a:p>
            <a:pPr fontAlgn="base"/>
            <a:r>
              <a:rPr lang="sv-SE" b="1" dirty="0">
                <a:solidFill>
                  <a:schemeClr val="tx1"/>
                </a:solidFill>
              </a:rPr>
              <a:t>Kontrollera att allt material finns på plats</a:t>
            </a:r>
            <a:r>
              <a:rPr lang="sv-SE" dirty="0">
                <a:solidFill>
                  <a:schemeClr val="tx1"/>
                </a:solidFill>
              </a:rPr>
              <a:t>, gult och rött kort, timeout kort, visselpipa och att matchur och tidtagarpanelen fungerar. </a:t>
            </a:r>
          </a:p>
          <a:p>
            <a:pPr marL="0" indent="0" fontAlgn="base">
              <a:buNone/>
            </a:pPr>
            <a:endParaRPr lang="sv-SE" b="1" u="sng" dirty="0">
              <a:solidFill>
                <a:schemeClr val="tx1"/>
              </a:solidFill>
            </a:endParaRPr>
          </a:p>
          <a:p>
            <a:pPr fontAlgn="base"/>
            <a:r>
              <a:rPr lang="sv-SE" b="1" dirty="0">
                <a:solidFill>
                  <a:schemeClr val="tx1"/>
                </a:solidFill>
              </a:rPr>
              <a:t>​Hälsa/Välkomna domarna och lagen</a:t>
            </a:r>
            <a:r>
              <a:rPr lang="sv-SE" dirty="0">
                <a:solidFill>
                  <a:schemeClr val="tx1"/>
                </a:solidFill>
              </a:rPr>
              <a:t>. Kom ihåg att ni oftast i dessa serier är deras trygga punkt i matchen och vi ser gärna att ni stöttar både domarna och lagen. </a:t>
            </a:r>
            <a:br>
              <a:rPr lang="sv-SE" dirty="0">
                <a:solidFill>
                  <a:schemeClr val="tx1"/>
                </a:solidFill>
              </a:rPr>
            </a:br>
            <a:br>
              <a:rPr lang="sv-SE" dirty="0">
                <a:solidFill>
                  <a:schemeClr val="tx1"/>
                </a:solidFill>
              </a:rPr>
            </a:br>
            <a:r>
              <a:rPr lang="sv-SE" dirty="0">
                <a:solidFill>
                  <a:schemeClr val="tx1"/>
                </a:solidFill>
              </a:rPr>
              <a:t>Kom överens med domarna om hur ni tillsammans ska göra vid t ex timeouter, utvisningar, felaktiga byten så att ni vet detta redan innan matchen börjar.</a:t>
            </a:r>
          </a:p>
          <a:p>
            <a:pPr marL="0" indent="0" fontAlgn="base">
              <a:buNone/>
            </a:pPr>
            <a:endParaRPr lang="sv-SE" dirty="0">
              <a:solidFill>
                <a:schemeClr val="tx1"/>
              </a:solidFill>
            </a:endParaRPr>
          </a:p>
          <a:p>
            <a:pPr fontAlgn="base"/>
            <a:r>
              <a:rPr lang="sv-SE" b="1" dirty="0">
                <a:solidFill>
                  <a:schemeClr val="tx1"/>
                </a:solidFill>
              </a:rPr>
              <a:t>Kontrollera att antal anmälda spelare överensstämmer med faktiskt antal spelare på bänken</a:t>
            </a:r>
          </a:p>
          <a:p>
            <a:pPr marL="0" indent="0" fontAlgn="base">
              <a:buNone/>
            </a:pPr>
            <a:endParaRPr lang="sv-SE" dirty="0">
              <a:solidFill>
                <a:schemeClr val="tx1"/>
              </a:solidFill>
            </a:endParaRPr>
          </a:p>
          <a:p>
            <a:r>
              <a:rPr lang="sv-SE" b="1" dirty="0">
                <a:solidFill>
                  <a:schemeClr val="tx1"/>
                </a:solidFill>
              </a:rPr>
              <a:t>Kontrollera att respektive lag lämnat en spelarlista och att dator med nätuppkoppling finns på plats.</a:t>
            </a:r>
          </a:p>
          <a:p>
            <a:endParaRPr lang="sv-SE" dirty="0">
              <a:solidFill>
                <a:schemeClr val="tx1"/>
              </a:solidFill>
            </a:endParaRPr>
          </a:p>
          <a:p>
            <a:r>
              <a:rPr lang="sv-SE" b="1" dirty="0">
                <a:solidFill>
                  <a:schemeClr val="tx1"/>
                </a:solidFill>
              </a:rPr>
              <a:t>Sekreteraren kontrollerar laguppställningen och för in uppgifterna i EMP från lämnad spelarlista. </a:t>
            </a:r>
            <a:r>
              <a:rPr lang="sv-SE" dirty="0">
                <a:solidFill>
                  <a:schemeClr val="tx1"/>
                </a:solidFill>
              </a:rPr>
              <a:t>Lagansvarig ska i samtliga serier kontrollera matchprotokollet före match, dock godkänna (kvittera) </a:t>
            </a:r>
            <a:r>
              <a:rPr lang="sv-SE" u="sng" dirty="0">
                <a:solidFill>
                  <a:schemeClr val="tx1"/>
                </a:solidFill>
              </a:rPr>
              <a:t>efter</a:t>
            </a:r>
            <a:r>
              <a:rPr lang="sv-SE" dirty="0">
                <a:solidFill>
                  <a:schemeClr val="tx1"/>
                </a:solidFill>
              </a:rPr>
              <a:t> matchen. </a:t>
            </a:r>
          </a:p>
          <a:p>
            <a:r>
              <a:rPr lang="sv-SE" b="1" dirty="0">
                <a:solidFill>
                  <a:schemeClr val="tx1"/>
                </a:solidFill>
              </a:rPr>
              <a:t>Samverka med domare ang. tydliga tecken</a:t>
            </a:r>
            <a:r>
              <a:rPr lang="sv-SE" dirty="0">
                <a:solidFill>
                  <a:schemeClr val="tx1"/>
                </a:solidFill>
              </a:rPr>
              <a:t> och angivelser som har inverkan på matchprotokollets ifyllande.</a:t>
            </a:r>
          </a:p>
          <a:p>
            <a:pPr marL="0" indent="0">
              <a:buNone/>
            </a:pPr>
            <a:endParaRPr lang="sv-SE" dirty="0"/>
          </a:p>
          <a:p>
            <a:pPr marL="0" indent="0">
              <a:buNone/>
            </a:pPr>
            <a:endParaRPr lang="sv-SE" dirty="0"/>
          </a:p>
        </p:txBody>
      </p:sp>
    </p:spTree>
    <p:extLst>
      <p:ext uri="{BB962C8B-B14F-4D97-AF65-F5344CB8AC3E}">
        <p14:creationId xmlns:p14="http://schemas.microsoft.com/office/powerpoint/2010/main" val="1298402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DB967E-4626-4934-BD3E-7C64B02BF423}"/>
              </a:ext>
            </a:extLst>
          </p:cNvPr>
          <p:cNvSpPr>
            <a:spLocks noGrp="1"/>
          </p:cNvSpPr>
          <p:nvPr>
            <p:ph type="title"/>
          </p:nvPr>
        </p:nvSpPr>
        <p:spPr>
          <a:xfrm>
            <a:off x="569911" y="0"/>
            <a:ext cx="8534400" cy="1507067"/>
          </a:xfrm>
        </p:spPr>
        <p:txBody>
          <a:bodyPr/>
          <a:lstStyle/>
          <a:p>
            <a:r>
              <a:rPr lang="sv-SE" b="1" u="sng" dirty="0"/>
              <a:t>UNDER MATCH</a:t>
            </a:r>
          </a:p>
        </p:txBody>
      </p:sp>
      <p:sp>
        <p:nvSpPr>
          <p:cNvPr id="3" name="Platshållare för innehåll 2">
            <a:extLst>
              <a:ext uri="{FF2B5EF4-FFF2-40B4-BE49-F238E27FC236}">
                <a16:creationId xmlns:a16="http://schemas.microsoft.com/office/drawing/2014/main" id="{39F10464-153A-4288-BEEC-C28E0DF87D46}"/>
              </a:ext>
            </a:extLst>
          </p:cNvPr>
          <p:cNvSpPr>
            <a:spLocks noGrp="1"/>
          </p:cNvSpPr>
          <p:nvPr>
            <p:ph idx="1"/>
          </p:nvPr>
        </p:nvSpPr>
        <p:spPr>
          <a:xfrm>
            <a:off x="569911" y="1240971"/>
            <a:ext cx="10696803" cy="5617029"/>
          </a:xfrm>
        </p:spPr>
        <p:txBody>
          <a:bodyPr>
            <a:normAutofit fontScale="85000" lnSpcReduction="10000"/>
          </a:bodyPr>
          <a:lstStyle/>
          <a:p>
            <a:pPr marL="0" indent="0" fontAlgn="base">
              <a:buNone/>
            </a:pPr>
            <a:r>
              <a:rPr lang="sv-SE" b="1" u="sng" dirty="0">
                <a:solidFill>
                  <a:schemeClr val="tx1"/>
                </a:solidFill>
              </a:rPr>
              <a:t>Tidtagare: </a:t>
            </a:r>
            <a:endParaRPr lang="sv-SE" dirty="0">
              <a:solidFill>
                <a:schemeClr val="tx1"/>
              </a:solidFill>
            </a:endParaRPr>
          </a:p>
          <a:p>
            <a:r>
              <a:rPr lang="sv-SE" dirty="0">
                <a:solidFill>
                  <a:schemeClr val="tx1"/>
                </a:solidFill>
              </a:rPr>
              <a:t>Speltiden, avbrott i speltiden, utvisningstider, spelares in- och utträde i spelet (vid byten och utvisningar i samverkan med sekreteraren).</a:t>
            </a:r>
          </a:p>
          <a:p>
            <a:r>
              <a:rPr lang="sv-SE" dirty="0">
                <a:solidFill>
                  <a:schemeClr val="tx1"/>
                </a:solidFill>
              </a:rPr>
              <a:t>Kvittering av domarnas tecken - var säker innan kvittens ges.</a:t>
            </a:r>
          </a:p>
          <a:p>
            <a:r>
              <a:rPr lang="sv-SE" dirty="0">
                <a:solidFill>
                  <a:schemeClr val="tx1"/>
                </a:solidFill>
              </a:rPr>
              <a:t>Notera mål på tavlan omedelbart efter att det är godkänt av domarna.</a:t>
            </a:r>
          </a:p>
          <a:p>
            <a:r>
              <a:rPr lang="sv-SE" dirty="0">
                <a:solidFill>
                  <a:schemeClr val="tx1"/>
                </a:solidFill>
              </a:rPr>
              <a:t>Hantera lag-timeouter avseende signal, klocka och tid i samverkan med sekreteraren.</a:t>
            </a:r>
          </a:p>
          <a:p>
            <a:pPr marL="0" indent="0" fontAlgn="base">
              <a:buNone/>
            </a:pPr>
            <a:endParaRPr lang="sv-SE" b="1" u="sng" dirty="0">
              <a:solidFill>
                <a:schemeClr val="tx1"/>
              </a:solidFill>
            </a:endParaRPr>
          </a:p>
          <a:p>
            <a:pPr marL="0" indent="0" fontAlgn="base">
              <a:buNone/>
            </a:pPr>
            <a:r>
              <a:rPr lang="sv-SE" b="1" u="sng" dirty="0">
                <a:solidFill>
                  <a:schemeClr val="tx1"/>
                </a:solidFill>
              </a:rPr>
              <a:t>​Sekreterare: </a:t>
            </a:r>
          </a:p>
          <a:p>
            <a:r>
              <a:rPr lang="sv-SE" dirty="0">
                <a:solidFill>
                  <a:schemeClr val="tx1"/>
                </a:solidFill>
              </a:rPr>
              <a:t>Notera händelser i EMP om målgörare, varningar, utvisningar och diskvalifikationer, straffkast, tidpunkter för lag-timeout, halvtids- och slutresultat, samt aktivera spelare i matchen (in på plan). Skriva in spelare/ledare som kommer senare (deltagarberättigade).</a:t>
            </a:r>
          </a:p>
          <a:p>
            <a:pPr fontAlgn="base"/>
            <a:r>
              <a:rPr lang="sv-SE" dirty="0">
                <a:solidFill>
                  <a:schemeClr val="tx1"/>
                </a:solidFill>
              </a:rPr>
              <a:t>Om en spelare kommer sent till matchen så är det du som sekreterare som </a:t>
            </a:r>
            <a:r>
              <a:rPr lang="sv-SE" b="1" dirty="0">
                <a:solidFill>
                  <a:schemeClr val="tx1"/>
                </a:solidFill>
              </a:rPr>
              <a:t>skriver in spelaren </a:t>
            </a:r>
            <a:r>
              <a:rPr lang="sv-SE" dirty="0">
                <a:solidFill>
                  <a:schemeClr val="tx1"/>
                </a:solidFill>
              </a:rPr>
              <a:t>och ger godkännande för spel. </a:t>
            </a:r>
          </a:p>
          <a:p>
            <a:pPr fontAlgn="base"/>
            <a:r>
              <a:rPr lang="sv-SE" dirty="0">
                <a:solidFill>
                  <a:schemeClr val="tx1"/>
                </a:solidFill>
              </a:rPr>
              <a:t>Samma sak gäller vid fel tröjnummer hos spelare. Det är du som ändrar detta och säger till tidtagaren att fel begåtts. </a:t>
            </a:r>
          </a:p>
          <a:p>
            <a:pPr fontAlgn="base"/>
            <a:r>
              <a:rPr lang="sv-SE" dirty="0">
                <a:solidFill>
                  <a:schemeClr val="tx1"/>
                </a:solidFill>
              </a:rPr>
              <a:t>Tidtagaren blåser av matchen vid närmsta spelavbrott och påkallar domarnas uppmärksamhet och informerar denne.   </a:t>
            </a:r>
          </a:p>
          <a:p>
            <a:pPr marL="0" indent="0" fontAlgn="base">
              <a:buNone/>
            </a:pPr>
            <a:endParaRPr lang="sv-SE" b="1" u="sng" dirty="0">
              <a:cs typeface="Aharoni" panose="02010803020104030203" pitchFamily="2" charset="-79"/>
            </a:endParaRPr>
          </a:p>
          <a:p>
            <a:endParaRPr lang="sv-SE" dirty="0"/>
          </a:p>
        </p:txBody>
      </p:sp>
    </p:spTree>
    <p:extLst>
      <p:ext uri="{BB962C8B-B14F-4D97-AF65-F5344CB8AC3E}">
        <p14:creationId xmlns:p14="http://schemas.microsoft.com/office/powerpoint/2010/main" val="107383910"/>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2697</Words>
  <Application>Microsoft Office PowerPoint</Application>
  <PresentationFormat>Widescreen</PresentationFormat>
  <Paragraphs>461</Paragraphs>
  <Slides>57</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vt:lpstr>
      <vt:lpstr>Calibri</vt:lpstr>
      <vt:lpstr>Calibri Light</vt:lpstr>
      <vt:lpstr>Century Gothic</vt:lpstr>
      <vt:lpstr>Verdana</vt:lpstr>
      <vt:lpstr>Wingdings 3</vt:lpstr>
      <vt:lpstr>Slice</vt:lpstr>
      <vt:lpstr>UTBILDNING MatchSekretariat</vt:lpstr>
      <vt:lpstr>PowerPoint Presentation</vt:lpstr>
      <vt:lpstr>PowerPoint Presentation</vt:lpstr>
      <vt:lpstr>FUNKTIONÄRENS UPPGIFTER/ANSVARSOMRÅDE  </vt:lpstr>
      <vt:lpstr>PowerPoint Presentation</vt:lpstr>
      <vt:lpstr>PowerPoint Presentation</vt:lpstr>
      <vt:lpstr>PowerPoint Presentation</vt:lpstr>
      <vt:lpstr>FÖRE MATCH</vt:lpstr>
      <vt:lpstr>UNDER MATCH</vt:lpstr>
      <vt:lpstr>EFTER MATCH</vt:lpstr>
      <vt:lpstr>UTRUSTNING &amp; ARBETSPLATS</vt:lpstr>
      <vt:lpstr>Utrustning och arbetsplats</vt:lpstr>
      <vt:lpstr>PowerPoint Presentation</vt:lpstr>
      <vt:lpstr>PowerPoint Presentation</vt:lpstr>
      <vt:lpstr>PowerPoint Presentation</vt:lpstr>
      <vt:lpstr>PowerPoint Presentation</vt:lpstr>
      <vt:lpstr>PowerPoint Presentation</vt:lpstr>
      <vt:lpstr>Arbetsprotokoll EMP</vt:lpstr>
      <vt:lpstr>GruNDER INOM HANDBOLLEN</vt:lpstr>
      <vt:lpstr>HanDBOLLSPLANEN</vt:lpstr>
      <vt:lpstr>PowerPoint Presentation</vt:lpstr>
      <vt:lpstr>PowerPoint Presentation</vt:lpstr>
      <vt:lpstr>PowerPoint Presentation</vt:lpstr>
      <vt:lpstr>PowerPoint Presentation</vt:lpstr>
      <vt:lpstr>REGLER OCH DOMARTECKEN </vt:lpstr>
      <vt:lpstr>Regler</vt:lpstr>
      <vt:lpstr>Regler</vt:lpstr>
      <vt:lpstr>Regler</vt:lpstr>
      <vt:lpstr>PowerPoint Presentation</vt:lpstr>
      <vt:lpstr>Regler</vt:lpstr>
      <vt:lpstr>Regler</vt:lpstr>
      <vt:lpstr>PowerPoint Presentation</vt:lpstr>
      <vt:lpstr>Domartecken</vt:lpstr>
      <vt:lpstr>SAMVERKAN MED DOMARE</vt:lpstr>
      <vt:lpstr>EMP </vt:lpstr>
      <vt:lpstr>Handhavande EMP (före match)</vt:lpstr>
      <vt:lpstr>Öppna DIGIMATCH -&gt; KLICKA PÅ Ny Matchregistrering  DET MÅSTE FINNAS INTERNET UPPKOPPLING (GRÖN LAMPA) FÖR ATT LOGGNING SKA KUNNA SKE ONLINE SÅ MÅSTE MAN ÄVEN SE TILL ATT LAMPAN FÖR INLOGG ÄR GRÖN</vt:lpstr>
      <vt:lpstr>I FÄLTET PÅ HÖGER SIDA FINNS DE SERIER SOM ÄR UPPLAGDA -&gt; VÄLJ AKTUELL MATCH OCH SERIE. </vt:lpstr>
      <vt:lpstr>LADDA NED AKTUELL MATCH -&gt; START</vt:lpstr>
      <vt:lpstr>LISTAN PÅ SPELARE (INKLUSIVE SPELARNUMMER OCH POSITION) LÄGGS UPP CENTRALT OCH SKA KOMMA UPP AUTOMATISKT.  KONTROLLERA DOCK I GOD TID INNAN MATCHEN ATT ALLTING STÄMMER OCH EVENTUELL Justering AV SPELARE OCH LEDARE GÖRS GENOM ATT  MARKERA DEN SPELARE/LEDARE DU VILL JUSTERA.  AKTIVERA SPELARE GENOM ATT TRYCKA PÅ KNAPPEN SOM ÄNDRAR FRÅN ”FALSE” TILL ”TRUE”</vt:lpstr>
      <vt:lpstr>Lägga till SPELARE SOM SAKNAS -&gt; SPARA  JUSTERA SPELARE -&gt; ÄNDRA T EX SPELARPOSITION EL NUMMER -&gt; SPARA</vt:lpstr>
      <vt:lpstr>Domare, sekreterare och tidtagare för att komma vidare</vt:lpstr>
      <vt:lpstr>PowerPoint Presentation</vt:lpstr>
      <vt:lpstr>Anslut så att du är online genom att dubbelklicka på</vt:lpstr>
      <vt:lpstr>Aktivera spelare genom att klicka på resp nummer</vt:lpstr>
      <vt:lpstr>Ställ in matchtiden -&gt; Klicka på inställningar/programinställningar/matchinställning</vt:lpstr>
      <vt:lpstr>Handhavande EMP (under match)</vt:lpstr>
      <vt:lpstr>Målregistrering – Varning – Utvisning (2 min) – Diskvalifikation(rött kort)- Straff – Timeout – Skadad spelare</vt:lpstr>
      <vt:lpstr>Markera ikonen för utvisning dvs 2 minuter, klicka på spelarens nr så skrivs händelsen in i fönstret nere till vänster, dvs i matchreferatrutan. Klockan i EMP stoppas automatiskt, så den behöver du inte tänka på.  Du får en följdfråga nej innebär att spelaren får en utvisning i 2 minuter, ja betyder att spelaren får 2+2 minuter, dvs utvisning i sammanlagt 4 minuter. spelaren är nu blockerad, det går inte att lägga något mål medan utvisningstiden pågår. du kan justera utvisningstiden genom att använda + eller – och ta bort utvisningen genom att klicka på det röda krysset.  </vt:lpstr>
      <vt:lpstr> </vt:lpstr>
      <vt:lpstr> </vt:lpstr>
      <vt:lpstr>Handhavande emp (efter match)</vt:lpstr>
      <vt:lpstr>Matchprotokoll</vt:lpstr>
      <vt:lpstr>Uppladdning av matchprotokoll</vt:lpstr>
      <vt:lpstr>ÖVRIGT</vt:lpstr>
      <vt:lpstr>Matchfixing</vt:lpstr>
      <vt:lpstr>Tack För UPPMÄRKSAMHETEN!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UTBILDNING MatchSekretariat</dc:title>
  <dc:creator>Åsa</dc:creator>
  <cp:lastModifiedBy>Peder Dyrén - DSV</cp:lastModifiedBy>
  <cp:revision>15</cp:revision>
  <dcterms:created xsi:type="dcterms:W3CDTF">2019-09-17T16:57:22Z</dcterms:created>
  <dcterms:modified xsi:type="dcterms:W3CDTF">2019-09-19T05:12:39Z</dcterms:modified>
</cp:coreProperties>
</file>