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Varela Round" panose="020B0604020202020204" charset="-79"/>
      <p:regular r:id="rId16"/>
    </p:embeddedFont>
    <p:embeddedFont>
      <p:font typeface="Lobster"/>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88900" algn="l"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b" anchorCtr="0">
            <a:noAutofit/>
          </a:bodyPr>
          <a:lstStyle/>
          <a:p>
            <a:pPr marL="0" marR="0" lvl="0" indent="-88900" algn="r" rtl="0">
              <a:spcBef>
                <a:spcPts val="0"/>
              </a:spcBef>
              <a:spcAft>
                <a:spcPts val="0"/>
              </a:spcAft>
              <a:buSzPts val="1400"/>
              <a:buChar char="●"/>
            </a:pPr>
            <a:endParaRPr sz="1200" b="0" i="0" u="none" strike="noStrike" cap="none"/>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extLst>
      <p:ext uri="{BB962C8B-B14F-4D97-AF65-F5344CB8AC3E}">
        <p14:creationId xmlns:p14="http://schemas.microsoft.com/office/powerpoint/2010/main" val="1847872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f84e0c19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f84e0c19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3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24a7ceed3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24a7ceed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424a7ceed3_0_9: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44087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4a7ceed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424a7ceed3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29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273591b4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273591b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35273591b4_0_42: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252949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273591b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35273591b4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89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6e50dea2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6e50dea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g16e50dea26_0_6: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87674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273591b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35273591b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15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273591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g35273591b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98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6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24a7ceed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g424a7ceed3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52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24a7ceed3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24a7ceed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g424a7ceed3_0_37: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64043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273591b4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273591b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35273591b4_0_61: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7462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24a7ceed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24a7ceed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424a7ceed3_0_1: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143510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6" name="Google Shape;16;p2"/>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3"/>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3" name="Google Shape;23;p4"/>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 name="Google Shape;24;p4"/>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4"/>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5"/>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31" name="Google Shape;31;p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GRAM" type="dgm">
  <p:cSld name="DIAGRAM">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403350" y="274638"/>
            <a:ext cx="72834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3600"/>
              <a:buNone/>
              <a:defRPr sz="4400">
                <a:solidFill>
                  <a:schemeClr val="lt2"/>
                </a:solidFill>
                <a:latin typeface="Arial"/>
                <a:ea typeface="Arial"/>
                <a:cs typeface="Arial"/>
                <a:sym typeface="Arial"/>
              </a:defRPr>
            </a:lvl1pPr>
            <a:lvl2pPr lvl="1" algn="ctr" rtl="0">
              <a:spcBef>
                <a:spcPts val="0"/>
              </a:spcBef>
              <a:spcAft>
                <a:spcPts val="0"/>
              </a:spcAft>
              <a:buSzPts val="3600"/>
              <a:buNone/>
              <a:defRPr sz="4400">
                <a:solidFill>
                  <a:schemeClr val="lt2"/>
                </a:solidFill>
                <a:latin typeface="Arial"/>
                <a:ea typeface="Arial"/>
                <a:cs typeface="Arial"/>
                <a:sym typeface="Arial"/>
              </a:defRPr>
            </a:lvl2pPr>
            <a:lvl3pPr lvl="2" algn="ctr" rtl="0">
              <a:spcBef>
                <a:spcPts val="0"/>
              </a:spcBef>
              <a:spcAft>
                <a:spcPts val="0"/>
              </a:spcAft>
              <a:buSzPts val="3600"/>
              <a:buNone/>
              <a:defRPr sz="4400">
                <a:solidFill>
                  <a:schemeClr val="lt2"/>
                </a:solidFill>
                <a:latin typeface="Arial"/>
                <a:ea typeface="Arial"/>
                <a:cs typeface="Arial"/>
                <a:sym typeface="Arial"/>
              </a:defRPr>
            </a:lvl3pPr>
            <a:lvl4pPr lvl="3" algn="ctr" rtl="0">
              <a:spcBef>
                <a:spcPts val="0"/>
              </a:spcBef>
              <a:spcAft>
                <a:spcPts val="0"/>
              </a:spcAft>
              <a:buSzPts val="3600"/>
              <a:buNone/>
              <a:defRPr sz="4400">
                <a:solidFill>
                  <a:schemeClr val="lt2"/>
                </a:solidFill>
                <a:latin typeface="Arial"/>
                <a:ea typeface="Arial"/>
                <a:cs typeface="Arial"/>
                <a:sym typeface="Arial"/>
              </a:defRPr>
            </a:lvl4pPr>
            <a:lvl5pPr lvl="4" algn="ctr" rtl="0">
              <a:spcBef>
                <a:spcPts val="0"/>
              </a:spcBef>
              <a:spcAft>
                <a:spcPts val="0"/>
              </a:spcAft>
              <a:buSzPts val="3600"/>
              <a:buNone/>
              <a:defRPr sz="4400">
                <a:solidFill>
                  <a:schemeClr val="lt2"/>
                </a:solidFill>
                <a:latin typeface="Arial"/>
                <a:ea typeface="Arial"/>
                <a:cs typeface="Arial"/>
                <a:sym typeface="Arial"/>
              </a:defRPr>
            </a:lvl5pPr>
            <a:lvl6pPr marL="457200" lvl="5" algn="ctr" rtl="0">
              <a:spcBef>
                <a:spcPts val="0"/>
              </a:spcBef>
              <a:spcAft>
                <a:spcPts val="0"/>
              </a:spcAft>
              <a:buSzPts val="3600"/>
              <a:buNone/>
              <a:defRPr sz="4400">
                <a:solidFill>
                  <a:schemeClr val="lt2"/>
                </a:solidFill>
                <a:latin typeface="Arial"/>
                <a:ea typeface="Arial"/>
                <a:cs typeface="Arial"/>
                <a:sym typeface="Arial"/>
              </a:defRPr>
            </a:lvl6pPr>
            <a:lvl7pPr marL="914400" lvl="6" algn="ctr" rtl="0">
              <a:spcBef>
                <a:spcPts val="0"/>
              </a:spcBef>
              <a:spcAft>
                <a:spcPts val="0"/>
              </a:spcAft>
              <a:buSzPts val="3600"/>
              <a:buNone/>
              <a:defRPr sz="4400">
                <a:solidFill>
                  <a:schemeClr val="lt2"/>
                </a:solidFill>
                <a:latin typeface="Arial"/>
                <a:ea typeface="Arial"/>
                <a:cs typeface="Arial"/>
                <a:sym typeface="Arial"/>
              </a:defRPr>
            </a:lvl7pPr>
            <a:lvl8pPr marL="1371600" lvl="7" algn="ctr" rtl="0">
              <a:spcBef>
                <a:spcPts val="0"/>
              </a:spcBef>
              <a:spcAft>
                <a:spcPts val="0"/>
              </a:spcAft>
              <a:buSzPts val="3600"/>
              <a:buNone/>
              <a:defRPr sz="4400">
                <a:solidFill>
                  <a:schemeClr val="lt2"/>
                </a:solidFill>
                <a:latin typeface="Arial"/>
                <a:ea typeface="Arial"/>
                <a:cs typeface="Arial"/>
                <a:sym typeface="Arial"/>
              </a:defRPr>
            </a:lvl8pPr>
            <a:lvl9pPr marL="1828800" lvl="8" algn="ctr" rtl="0">
              <a:spcBef>
                <a:spcPts val="0"/>
              </a:spcBef>
              <a:spcAft>
                <a:spcPts val="0"/>
              </a:spcAft>
              <a:buSzPts val="3600"/>
              <a:buNone/>
              <a:defRPr sz="440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403350" y="274638"/>
            <a:ext cx="72834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3600"/>
              <a:buNone/>
              <a:defRPr sz="4400">
                <a:solidFill>
                  <a:schemeClr val="lt2"/>
                </a:solidFill>
                <a:latin typeface="Arial"/>
                <a:ea typeface="Arial"/>
                <a:cs typeface="Arial"/>
                <a:sym typeface="Arial"/>
              </a:defRPr>
            </a:lvl1pPr>
            <a:lvl2pPr lvl="1" algn="ctr" rtl="0">
              <a:spcBef>
                <a:spcPts val="0"/>
              </a:spcBef>
              <a:spcAft>
                <a:spcPts val="0"/>
              </a:spcAft>
              <a:buSzPts val="3600"/>
              <a:buNone/>
              <a:defRPr sz="4400">
                <a:solidFill>
                  <a:schemeClr val="lt2"/>
                </a:solidFill>
                <a:latin typeface="Arial"/>
                <a:ea typeface="Arial"/>
                <a:cs typeface="Arial"/>
                <a:sym typeface="Arial"/>
              </a:defRPr>
            </a:lvl2pPr>
            <a:lvl3pPr lvl="2" algn="ctr" rtl="0">
              <a:spcBef>
                <a:spcPts val="0"/>
              </a:spcBef>
              <a:spcAft>
                <a:spcPts val="0"/>
              </a:spcAft>
              <a:buSzPts val="3600"/>
              <a:buNone/>
              <a:defRPr sz="4400">
                <a:solidFill>
                  <a:schemeClr val="lt2"/>
                </a:solidFill>
                <a:latin typeface="Arial"/>
                <a:ea typeface="Arial"/>
                <a:cs typeface="Arial"/>
                <a:sym typeface="Arial"/>
              </a:defRPr>
            </a:lvl3pPr>
            <a:lvl4pPr lvl="3" algn="ctr" rtl="0">
              <a:spcBef>
                <a:spcPts val="0"/>
              </a:spcBef>
              <a:spcAft>
                <a:spcPts val="0"/>
              </a:spcAft>
              <a:buSzPts val="3600"/>
              <a:buNone/>
              <a:defRPr sz="4400">
                <a:solidFill>
                  <a:schemeClr val="lt2"/>
                </a:solidFill>
                <a:latin typeface="Arial"/>
                <a:ea typeface="Arial"/>
                <a:cs typeface="Arial"/>
                <a:sym typeface="Arial"/>
              </a:defRPr>
            </a:lvl4pPr>
            <a:lvl5pPr lvl="4" algn="ctr" rtl="0">
              <a:spcBef>
                <a:spcPts val="0"/>
              </a:spcBef>
              <a:spcAft>
                <a:spcPts val="0"/>
              </a:spcAft>
              <a:buSzPts val="3600"/>
              <a:buNone/>
              <a:defRPr sz="4400">
                <a:solidFill>
                  <a:schemeClr val="lt2"/>
                </a:solidFill>
                <a:latin typeface="Arial"/>
                <a:ea typeface="Arial"/>
                <a:cs typeface="Arial"/>
                <a:sym typeface="Arial"/>
              </a:defRPr>
            </a:lvl5pPr>
            <a:lvl6pPr marL="457200" lvl="5" algn="ctr" rtl="0">
              <a:spcBef>
                <a:spcPts val="0"/>
              </a:spcBef>
              <a:spcAft>
                <a:spcPts val="0"/>
              </a:spcAft>
              <a:buSzPts val="3600"/>
              <a:buNone/>
              <a:defRPr sz="4400">
                <a:solidFill>
                  <a:schemeClr val="lt2"/>
                </a:solidFill>
                <a:latin typeface="Arial"/>
                <a:ea typeface="Arial"/>
                <a:cs typeface="Arial"/>
                <a:sym typeface="Arial"/>
              </a:defRPr>
            </a:lvl6pPr>
            <a:lvl7pPr marL="914400" lvl="6" algn="ctr" rtl="0">
              <a:spcBef>
                <a:spcPts val="0"/>
              </a:spcBef>
              <a:spcAft>
                <a:spcPts val="0"/>
              </a:spcAft>
              <a:buSzPts val="3600"/>
              <a:buNone/>
              <a:defRPr sz="4400">
                <a:solidFill>
                  <a:schemeClr val="lt2"/>
                </a:solidFill>
                <a:latin typeface="Arial"/>
                <a:ea typeface="Arial"/>
                <a:cs typeface="Arial"/>
                <a:sym typeface="Arial"/>
              </a:defRPr>
            </a:lvl7pPr>
            <a:lvl8pPr marL="1371600" lvl="7" algn="ctr" rtl="0">
              <a:spcBef>
                <a:spcPts val="0"/>
              </a:spcBef>
              <a:spcAft>
                <a:spcPts val="0"/>
              </a:spcAft>
              <a:buSzPts val="3600"/>
              <a:buNone/>
              <a:defRPr sz="4400">
                <a:solidFill>
                  <a:schemeClr val="lt2"/>
                </a:solidFill>
                <a:latin typeface="Arial"/>
                <a:ea typeface="Arial"/>
                <a:cs typeface="Arial"/>
                <a:sym typeface="Arial"/>
              </a:defRPr>
            </a:lvl8pPr>
            <a:lvl9pPr marL="1828800" lvl="8" algn="ctr" rtl="0">
              <a:spcBef>
                <a:spcPts val="0"/>
              </a:spcBef>
              <a:spcAft>
                <a:spcPts val="0"/>
              </a:spcAft>
              <a:buSzPts val="3600"/>
              <a:buNone/>
              <a:defRPr sz="4400">
                <a:solidFill>
                  <a:schemeClr val="lt2"/>
                </a:solidFill>
                <a:latin typeface="Arial"/>
                <a:ea typeface="Arial"/>
                <a:cs typeface="Arial"/>
                <a:sym typeface="Arial"/>
              </a:defRPr>
            </a:lvl9pPr>
          </a:lstStyle>
          <a:p>
            <a:endParaRPr/>
          </a:p>
        </p:txBody>
      </p:sp>
      <p:sp>
        <p:nvSpPr>
          <p:cNvPr id="38" name="Google Shape;38;p9"/>
          <p:cNvSpPr txBox="1">
            <a:spLocks noGrp="1"/>
          </p:cNvSpPr>
          <p:nvPr>
            <p:ph type="body" idx="1"/>
          </p:nvPr>
        </p:nvSpPr>
        <p:spPr>
          <a:xfrm>
            <a:off x="457200" y="1989138"/>
            <a:ext cx="8229600" cy="46086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lt1"/>
              </a:buClr>
              <a:buSzPts val="3000"/>
              <a:buFont typeface="Arial"/>
              <a:buChar char="●"/>
              <a:defRPr sz="3200">
                <a:solidFill>
                  <a:schemeClr val="lt1"/>
                </a:solidFill>
                <a:latin typeface="Arial"/>
                <a:ea typeface="Arial"/>
                <a:cs typeface="Arial"/>
                <a:sym typeface="Arial"/>
              </a:defRPr>
            </a:lvl1pPr>
            <a:lvl2pPr marL="914400" lvl="1" indent="-381000" algn="l" rtl="0">
              <a:spcBef>
                <a:spcPts val="0"/>
              </a:spcBef>
              <a:spcAft>
                <a:spcPts val="0"/>
              </a:spcAft>
              <a:buClr>
                <a:schemeClr val="lt1"/>
              </a:buClr>
              <a:buSzPts val="2400"/>
              <a:buFont typeface="Arial"/>
              <a:buChar char="●"/>
              <a:defRPr sz="2800">
                <a:solidFill>
                  <a:schemeClr val="lt1"/>
                </a:solidFill>
                <a:latin typeface="Arial"/>
                <a:ea typeface="Arial"/>
                <a:cs typeface="Arial"/>
                <a:sym typeface="Arial"/>
              </a:defRPr>
            </a:lvl2pPr>
            <a:lvl3pPr marL="1371600" lvl="2" indent="-381000" algn="l" rtl="0">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3pPr>
            <a:lvl4pPr marL="1828800" lvl="3" indent="-342900" algn="l" rtl="0">
              <a:spcBef>
                <a:spcPts val="0"/>
              </a:spcBef>
              <a:spcAft>
                <a:spcPts val="0"/>
              </a:spcAft>
              <a:buClr>
                <a:schemeClr val="lt1"/>
              </a:buClr>
              <a:buSzPts val="1800"/>
              <a:buFont typeface="Arial"/>
              <a:buChar char="●"/>
              <a:defRPr sz="2000">
                <a:solidFill>
                  <a:schemeClr val="lt1"/>
                </a:solidFill>
                <a:latin typeface="Arial"/>
                <a:ea typeface="Arial"/>
                <a:cs typeface="Arial"/>
                <a:sym typeface="Arial"/>
              </a:defRPr>
            </a:lvl4pPr>
            <a:lvl5pPr marL="2286000" lvl="4" indent="-342900" algn="l" rtl="0">
              <a:spcBef>
                <a:spcPts val="0"/>
              </a:spcBef>
              <a:spcAft>
                <a:spcPts val="0"/>
              </a:spcAft>
              <a:buClr>
                <a:schemeClr val="lt1"/>
              </a:buClr>
              <a:buSzPts val="1800"/>
              <a:buFont typeface="Arial"/>
              <a:buChar char="●"/>
              <a:defRPr sz="2000">
                <a:solidFill>
                  <a:schemeClr val="lt1"/>
                </a:solidFill>
                <a:latin typeface="Arial"/>
                <a:ea typeface="Arial"/>
                <a:cs typeface="Arial"/>
                <a:sym typeface="Arial"/>
              </a:defRPr>
            </a:lvl5pPr>
            <a:lvl6pPr marL="2743200" lvl="5" indent="-342900" algn="l" rtl="0">
              <a:spcBef>
                <a:spcPts val="0"/>
              </a:spcBef>
              <a:spcAft>
                <a:spcPts val="0"/>
              </a:spcAft>
              <a:buClr>
                <a:schemeClr val="lt1"/>
              </a:buClr>
              <a:buSzPts val="1800"/>
              <a:buFont typeface="Arial"/>
              <a:buChar char="●"/>
              <a:defRPr sz="2000">
                <a:solidFill>
                  <a:schemeClr val="lt1"/>
                </a:solidFill>
                <a:latin typeface="Arial"/>
                <a:ea typeface="Arial"/>
                <a:cs typeface="Arial"/>
                <a:sym typeface="Arial"/>
              </a:defRPr>
            </a:lvl6pPr>
            <a:lvl7pPr marL="3200400" lvl="6" indent="-342900" algn="l" rtl="0">
              <a:spcBef>
                <a:spcPts val="0"/>
              </a:spcBef>
              <a:spcAft>
                <a:spcPts val="0"/>
              </a:spcAft>
              <a:buClr>
                <a:schemeClr val="lt1"/>
              </a:buClr>
              <a:buSzPts val="1800"/>
              <a:buFont typeface="Arial"/>
              <a:buChar char="●"/>
              <a:defRPr sz="2000">
                <a:solidFill>
                  <a:schemeClr val="lt1"/>
                </a:solidFill>
                <a:latin typeface="Arial"/>
                <a:ea typeface="Arial"/>
                <a:cs typeface="Arial"/>
                <a:sym typeface="Arial"/>
              </a:defRPr>
            </a:lvl7pPr>
            <a:lvl8pPr marL="3657600" lvl="7" indent="-342900" algn="l" rtl="0">
              <a:spcBef>
                <a:spcPts val="0"/>
              </a:spcBef>
              <a:spcAft>
                <a:spcPts val="0"/>
              </a:spcAft>
              <a:buClr>
                <a:schemeClr val="lt1"/>
              </a:buClr>
              <a:buSzPts val="1800"/>
              <a:buFont typeface="Arial"/>
              <a:buChar char="●"/>
              <a:defRPr sz="2000">
                <a:solidFill>
                  <a:schemeClr val="lt1"/>
                </a:solidFill>
                <a:latin typeface="Arial"/>
                <a:ea typeface="Arial"/>
                <a:cs typeface="Arial"/>
                <a:sym typeface="Arial"/>
              </a:defRPr>
            </a:lvl8pPr>
            <a:lvl9pPr marL="4114800" lvl="8" indent="-342900" algn="l" rtl="0">
              <a:spcBef>
                <a:spcPts val="0"/>
              </a:spcBef>
              <a:spcAft>
                <a:spcPts val="0"/>
              </a:spcAft>
              <a:buClr>
                <a:schemeClr val="lt1"/>
              </a:buClr>
              <a:buSzPts val="1800"/>
              <a:buFont typeface="Arial"/>
              <a:buChar char="●"/>
              <a:defRPr sz="200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11" name="Google Shape;11;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12" name="Google Shape;12;p1"/>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0"/>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10"/>
          <p:cNvPicPr preferRelativeResize="0"/>
          <p:nvPr/>
        </p:nvPicPr>
        <p:blipFill rotWithShape="1">
          <a:blip r:embed="rId3">
            <a:alphaModFix amt="30000"/>
          </a:blip>
          <a:srcRect l="23376" t="25717" r="13151" b="2884"/>
          <a:stretch/>
        </p:blipFill>
        <p:spPr>
          <a:xfrm>
            <a:off x="0" y="0"/>
            <a:ext cx="9144000" cy="6858000"/>
          </a:xfrm>
          <a:prstGeom prst="rect">
            <a:avLst/>
          </a:prstGeom>
          <a:noFill/>
          <a:ln>
            <a:noFill/>
          </a:ln>
        </p:spPr>
      </p:pic>
      <p:pic>
        <p:nvPicPr>
          <p:cNvPr id="45" name="Google Shape;45;p10" descr="Macintosh HD:Users:bjojon:Documents:Kuben:Kubikenborgs IF Klubbmärke.png"/>
          <p:cNvPicPr preferRelativeResize="0"/>
          <p:nvPr/>
        </p:nvPicPr>
        <p:blipFill rotWithShape="1">
          <a:blip r:embed="rId4">
            <a:alphaModFix/>
          </a:blip>
          <a:srcRect/>
          <a:stretch/>
        </p:blipFill>
        <p:spPr>
          <a:xfrm>
            <a:off x="3995850" y="2468450"/>
            <a:ext cx="1152300" cy="1385400"/>
          </a:xfrm>
          <a:prstGeom prst="rect">
            <a:avLst/>
          </a:prstGeom>
          <a:noFill/>
          <a:ln>
            <a:noFill/>
          </a:ln>
        </p:spPr>
      </p:pic>
      <p:sp>
        <p:nvSpPr>
          <p:cNvPr id="46" name="Google Shape;46;p10"/>
          <p:cNvSpPr txBox="1">
            <a:spLocks noGrp="1"/>
          </p:cNvSpPr>
          <p:nvPr>
            <p:ph type="subTitle" idx="1"/>
          </p:nvPr>
        </p:nvSpPr>
        <p:spPr>
          <a:xfrm>
            <a:off x="6300" y="4183125"/>
            <a:ext cx="9144000" cy="165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4000" b="1">
                <a:solidFill>
                  <a:srgbClr val="F4E936"/>
                </a:solidFill>
                <a:latin typeface="Lobster"/>
                <a:ea typeface="Lobster"/>
                <a:cs typeface="Lobster"/>
                <a:sym typeface="Lobster"/>
              </a:rPr>
              <a:t>Fotboll är kul </a:t>
            </a:r>
            <a:br>
              <a:rPr lang="sv-SE" sz="4000" b="1">
                <a:solidFill>
                  <a:srgbClr val="F4E936"/>
                </a:solidFill>
                <a:latin typeface="Lobster"/>
                <a:ea typeface="Lobster"/>
                <a:cs typeface="Lobster"/>
                <a:sym typeface="Lobster"/>
              </a:rPr>
            </a:br>
            <a:r>
              <a:rPr lang="sv-SE" sz="4000" b="1">
                <a:solidFill>
                  <a:srgbClr val="F4E936"/>
                </a:solidFill>
                <a:latin typeface="Lobster"/>
                <a:ea typeface="Lobster"/>
                <a:cs typeface="Lobster"/>
                <a:sym typeface="Lobster"/>
              </a:rPr>
              <a:t>när man är svart och gul</a:t>
            </a:r>
            <a:endParaRPr sz="4000" b="1">
              <a:solidFill>
                <a:srgbClr val="F4E936"/>
              </a:solidFill>
              <a:latin typeface="Lobster"/>
              <a:ea typeface="Lobster"/>
              <a:cs typeface="Lobster"/>
              <a:sym typeface="Lobster"/>
            </a:endParaRPr>
          </a:p>
        </p:txBody>
      </p:sp>
      <p:sp>
        <p:nvSpPr>
          <p:cNvPr id="47" name="Google Shape;47;p10"/>
          <p:cNvSpPr txBox="1">
            <a:spLocks noGrp="1"/>
          </p:cNvSpPr>
          <p:nvPr>
            <p:ph type="subTitle" idx="1"/>
          </p:nvPr>
        </p:nvSpPr>
        <p:spPr>
          <a:xfrm>
            <a:off x="6300" y="999525"/>
            <a:ext cx="9144000" cy="165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4000" b="1">
                <a:solidFill>
                  <a:srgbClr val="F4E936"/>
                </a:solidFill>
                <a:latin typeface="Lobster"/>
                <a:ea typeface="Lobster"/>
                <a:cs typeface="Lobster"/>
                <a:sym typeface="Lobster"/>
              </a:rPr>
              <a:t>Föreningsinfo hösten 2018</a:t>
            </a:r>
            <a:endParaRPr sz="4000" b="1">
              <a:solidFill>
                <a:srgbClr val="F4E936"/>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9"/>
          <p:cNvPicPr preferRelativeResize="0"/>
          <p:nvPr/>
        </p:nvPicPr>
        <p:blipFill>
          <a:blip r:embed="rId3">
            <a:alphaModFix amt="30000"/>
          </a:blip>
          <a:stretch>
            <a:fillRect/>
          </a:stretch>
        </p:blipFill>
        <p:spPr>
          <a:xfrm>
            <a:off x="0" y="0"/>
            <a:ext cx="10287000" cy="6858000"/>
          </a:xfrm>
          <a:prstGeom prst="rect">
            <a:avLst/>
          </a:prstGeom>
          <a:noFill/>
          <a:ln>
            <a:noFill/>
          </a:ln>
        </p:spPr>
      </p:pic>
      <p:sp>
        <p:nvSpPr>
          <p:cNvPr id="128" name="Google Shape;128;p19"/>
          <p:cNvSpPr txBox="1">
            <a:spLocks noGrp="1"/>
          </p:cNvSpPr>
          <p:nvPr>
            <p:ph type="subTitle" idx="1"/>
          </p:nvPr>
        </p:nvSpPr>
        <p:spPr>
          <a:xfrm>
            <a:off x="1348500" y="387900"/>
            <a:ext cx="6459600" cy="11358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Ombyggnad kansli</a:t>
            </a:r>
            <a:endParaRPr sz="6000" b="1">
              <a:solidFill>
                <a:srgbClr val="F4E936"/>
              </a:solidFill>
              <a:latin typeface="Lobster"/>
              <a:ea typeface="Lobster"/>
              <a:cs typeface="Lobster"/>
              <a:sym typeface="Lobster"/>
            </a:endParaRPr>
          </a:p>
        </p:txBody>
      </p:sp>
      <p:pic>
        <p:nvPicPr>
          <p:cNvPr id="129" name="Google Shape;129;p19"/>
          <p:cNvPicPr preferRelativeResize="0"/>
          <p:nvPr/>
        </p:nvPicPr>
        <p:blipFill rotWithShape="1">
          <a:blip r:embed="rId4">
            <a:alphaModFix/>
          </a:blip>
          <a:srcRect t="25534"/>
          <a:stretch/>
        </p:blipFill>
        <p:spPr>
          <a:xfrm>
            <a:off x="220825" y="1853625"/>
            <a:ext cx="8734275" cy="4527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0"/>
          <p:cNvPicPr preferRelativeResize="0"/>
          <p:nvPr/>
        </p:nvPicPr>
        <p:blipFill rotWithShape="1">
          <a:blip r:embed="rId3">
            <a:alphaModFix amt="30000"/>
          </a:blip>
          <a:srcRect t="5484" r="21617" b="12285"/>
          <a:stretch/>
        </p:blipFill>
        <p:spPr>
          <a:xfrm>
            <a:off x="-8475" y="0"/>
            <a:ext cx="9165075" cy="6858001"/>
          </a:xfrm>
          <a:prstGeom prst="rect">
            <a:avLst/>
          </a:prstGeom>
          <a:noFill/>
          <a:ln>
            <a:noFill/>
          </a:ln>
        </p:spPr>
      </p:pic>
      <p:pic>
        <p:nvPicPr>
          <p:cNvPr id="136" name="Google Shape;136;p20"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
        <p:nvSpPr>
          <p:cNvPr id="137" name="Google Shape;137;p20"/>
          <p:cNvSpPr txBox="1"/>
          <p:nvPr/>
        </p:nvSpPr>
        <p:spPr>
          <a:xfrm>
            <a:off x="1184100" y="1907475"/>
            <a:ext cx="6788400" cy="3435300"/>
          </a:xfrm>
          <a:prstGeom prst="rect">
            <a:avLst/>
          </a:prstGeom>
          <a:no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Så arbetar vi med juniorverksamheten. </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En hel förening</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P6-P14, U16, U17, U19, Div. 5, Div. 4</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endParaRPr sz="600" i="1">
              <a:solidFill>
                <a:srgbClr val="F4E936"/>
              </a:solidFill>
              <a:latin typeface="Varela Round"/>
              <a:ea typeface="Varela Round"/>
              <a:cs typeface="Varela Round"/>
              <a:sym typeface="Varela Round"/>
            </a:endParaRPr>
          </a:p>
          <a:p>
            <a:pPr marL="0" lvl="0" indent="0" algn="ctr" rtl="0">
              <a:spcBef>
                <a:spcPts val="0"/>
              </a:spcBef>
              <a:spcAft>
                <a:spcPts val="0"/>
              </a:spcAft>
              <a:buClr>
                <a:schemeClr val="dk1"/>
              </a:buClr>
              <a:buSzPts val="1100"/>
              <a:buFont typeface="Arial"/>
              <a:buNone/>
            </a:pPr>
            <a:endParaRPr sz="1800" i="1">
              <a:solidFill>
                <a:srgbClr val="F4E936"/>
              </a:solidFill>
              <a:latin typeface="Varela Round"/>
              <a:ea typeface="Varela Round"/>
              <a:cs typeface="Varela Round"/>
              <a:sym typeface="Varela Round"/>
            </a:endParaRPr>
          </a:p>
          <a:p>
            <a:pPr marL="0" lvl="0" indent="0" algn="l" rtl="0">
              <a:spcBef>
                <a:spcPts val="0"/>
              </a:spcBef>
              <a:spcAft>
                <a:spcPts val="0"/>
              </a:spcAft>
              <a:buNone/>
            </a:pPr>
            <a:endParaRPr>
              <a:solidFill>
                <a:srgbClr val="F4E936"/>
              </a:solidFill>
            </a:endParaRPr>
          </a:p>
        </p:txBody>
      </p:sp>
      <p:sp>
        <p:nvSpPr>
          <p:cNvPr id="138" name="Google Shape;138;p20"/>
          <p:cNvSpPr txBox="1">
            <a:spLocks noGrp="1"/>
          </p:cNvSpPr>
          <p:nvPr>
            <p:ph type="subTitle" idx="1"/>
          </p:nvPr>
        </p:nvSpPr>
        <p:spPr>
          <a:xfrm>
            <a:off x="876150" y="821800"/>
            <a:ext cx="7404300" cy="12432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Från P via U till S</a:t>
            </a:r>
            <a:endParaRPr sz="6000" b="1">
              <a:solidFill>
                <a:srgbClr val="F4E936"/>
              </a:solidFill>
              <a:latin typeface="Lobster"/>
              <a:ea typeface="Lobster"/>
              <a:cs typeface="Lobster"/>
              <a:sym typeface="Lobs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0" y="0"/>
            <a:ext cx="91566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599"/>
              </a:solidFill>
            </a:endParaRPr>
          </a:p>
        </p:txBody>
      </p:sp>
      <p:pic>
        <p:nvPicPr>
          <p:cNvPr id="145" name="Google Shape;145;p21"/>
          <p:cNvPicPr preferRelativeResize="0"/>
          <p:nvPr/>
        </p:nvPicPr>
        <p:blipFill rotWithShape="1">
          <a:blip r:embed="rId3">
            <a:alphaModFix amt="40000"/>
          </a:blip>
          <a:srcRect l="12501" r="12501"/>
          <a:stretch/>
        </p:blipFill>
        <p:spPr>
          <a:xfrm>
            <a:off x="0" y="0"/>
            <a:ext cx="9144000" cy="6858000"/>
          </a:xfrm>
          <a:prstGeom prst="rect">
            <a:avLst/>
          </a:prstGeom>
          <a:noFill/>
          <a:ln>
            <a:noFill/>
          </a:ln>
        </p:spPr>
      </p:pic>
      <p:sp>
        <p:nvSpPr>
          <p:cNvPr id="146" name="Google Shape;146;p21"/>
          <p:cNvSpPr txBox="1">
            <a:spLocks noGrp="1"/>
          </p:cNvSpPr>
          <p:nvPr>
            <p:ph type="subTitle" idx="1"/>
          </p:nvPr>
        </p:nvSpPr>
        <p:spPr>
          <a:xfrm>
            <a:off x="220650" y="1841175"/>
            <a:ext cx="4296000" cy="4142700"/>
          </a:xfrm>
          <a:prstGeom prst="rect">
            <a:avLst/>
          </a:prstGeom>
          <a:effectLst>
            <a:outerShdw blurRad="57150" dist="19050" dir="5400000" algn="bl" rotWithShape="0">
              <a:srgbClr val="000000">
                <a:alpha val="90000"/>
              </a:srgbClr>
            </a:outerShdw>
          </a:effectLst>
        </p:spPr>
        <p:txBody>
          <a:bodyPr spcFirstLastPara="1" wrap="square" lIns="91425" tIns="91425" rIns="91425" bIns="91425" anchor="t" anchorCtr="0">
            <a:noAutofit/>
          </a:bodyPr>
          <a:lstStyle/>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Välutbildade och engagerade ledare och tränare som är underkastade föreningsidén. </a:t>
            </a:r>
            <a:endParaRPr sz="1600">
              <a:solidFill>
                <a:srgbClr val="F4E936"/>
              </a:solidFill>
              <a:latin typeface="Varela Round"/>
              <a:ea typeface="Varela Round"/>
              <a:cs typeface="Varela Round"/>
              <a:sym typeface="Varela Round"/>
            </a:endParaRPr>
          </a:p>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Gemensam spelidé och fotbollssyn. En “gul tråd” genom alla lag för att skapa struktur via spelar- och ledarutbildningsplanen. </a:t>
            </a:r>
            <a:endParaRPr sz="1600">
              <a:solidFill>
                <a:srgbClr val="F4E936"/>
              </a:solidFill>
              <a:latin typeface="Varela Round"/>
              <a:ea typeface="Varela Round"/>
              <a:cs typeface="Varela Round"/>
              <a:sym typeface="Varela Round"/>
            </a:endParaRPr>
          </a:p>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Definitionen av talang i Kuben är en intresserad, motiverad och positiv ungdomsspelare, som är träningsvillig och förstår föreningens helhetsbild</a:t>
            </a:r>
            <a:endParaRPr sz="1600">
              <a:solidFill>
                <a:srgbClr val="F4E936"/>
              </a:solidFill>
              <a:latin typeface="Varela Round"/>
              <a:ea typeface="Varela Round"/>
              <a:cs typeface="Varela Round"/>
              <a:sym typeface="Varela Round"/>
            </a:endParaRPr>
          </a:p>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Det finns en modell för “krav/uppfostran och beteenden” som gäller såväl ledare, som föräldrar och barn.</a:t>
            </a:r>
            <a:endParaRPr sz="1600">
              <a:solidFill>
                <a:srgbClr val="F4E936"/>
              </a:solidFill>
              <a:latin typeface="Varela Round"/>
              <a:ea typeface="Varela Round"/>
              <a:cs typeface="Varela Round"/>
              <a:sym typeface="Varela Round"/>
            </a:endParaRPr>
          </a:p>
        </p:txBody>
      </p:sp>
      <p:pic>
        <p:nvPicPr>
          <p:cNvPr id="147" name="Google Shape;147;p21"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
        <p:nvSpPr>
          <p:cNvPr id="148" name="Google Shape;148;p21"/>
          <p:cNvSpPr txBox="1">
            <a:spLocks noGrp="1"/>
          </p:cNvSpPr>
          <p:nvPr>
            <p:ph type="subTitle" idx="1"/>
          </p:nvPr>
        </p:nvSpPr>
        <p:spPr>
          <a:xfrm>
            <a:off x="1342200" y="254175"/>
            <a:ext cx="6459600" cy="1135800"/>
          </a:xfrm>
          <a:prstGeom prst="rect">
            <a:avLst/>
          </a:prstGeom>
          <a:noFill/>
          <a:ln>
            <a:noFill/>
          </a:ln>
          <a:effectLst>
            <a:outerShdw blurRad="57150" dist="19050" dir="5400000" algn="bl" rotWithShape="0">
              <a:srgbClr val="000000">
                <a:alpha val="8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Kubenandan</a:t>
            </a:r>
            <a:endParaRPr sz="6000" b="1">
              <a:solidFill>
                <a:srgbClr val="F4E936"/>
              </a:solidFill>
              <a:latin typeface="Lobster"/>
              <a:ea typeface="Lobster"/>
              <a:cs typeface="Lobster"/>
              <a:sym typeface="Lobster"/>
            </a:endParaRPr>
          </a:p>
        </p:txBody>
      </p:sp>
      <p:sp>
        <p:nvSpPr>
          <p:cNvPr id="149" name="Google Shape;149;p21"/>
          <p:cNvSpPr txBox="1"/>
          <p:nvPr/>
        </p:nvSpPr>
        <p:spPr>
          <a:xfrm>
            <a:off x="1430850" y="1296375"/>
            <a:ext cx="6294900" cy="392400"/>
          </a:xfrm>
          <a:prstGeom prst="rect">
            <a:avLst/>
          </a:prstGeom>
          <a:noFill/>
          <a:ln>
            <a:noFill/>
          </a:ln>
          <a:effectLst>
            <a:outerShdw blurRad="57150" dist="19050" dir="5400000" algn="bl" rotWithShape="0">
              <a:srgbClr val="000000">
                <a:alpha val="80000"/>
              </a:srgbClr>
            </a:outerShdw>
          </a:effectLst>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sv-SE" sz="1600" b="1">
                <a:solidFill>
                  <a:srgbClr val="F4E936"/>
                </a:solidFill>
                <a:latin typeface="Varela Round"/>
                <a:ea typeface="Varela Round"/>
                <a:cs typeface="Varela Round"/>
                <a:sym typeface="Varela Round"/>
              </a:rPr>
              <a:t>Stoltheten för dig som Kubare kommer genom:</a:t>
            </a:r>
            <a:endParaRPr b="1">
              <a:solidFill>
                <a:srgbClr val="F4E936"/>
              </a:solidFill>
            </a:endParaRPr>
          </a:p>
        </p:txBody>
      </p:sp>
      <p:sp>
        <p:nvSpPr>
          <p:cNvPr id="150" name="Google Shape;150;p21"/>
          <p:cNvSpPr txBox="1">
            <a:spLocks noGrp="1"/>
          </p:cNvSpPr>
          <p:nvPr>
            <p:ph type="subTitle" idx="1"/>
          </p:nvPr>
        </p:nvSpPr>
        <p:spPr>
          <a:xfrm>
            <a:off x="4551950" y="1841175"/>
            <a:ext cx="4441500" cy="4142700"/>
          </a:xfrm>
          <a:prstGeom prst="rect">
            <a:avLst/>
          </a:prstGeom>
          <a:effectLst>
            <a:outerShdw blurRad="57150" dist="28575" dir="5400000" algn="bl" rotWithShape="0">
              <a:srgbClr val="000000">
                <a:alpha val="90000"/>
              </a:srgbClr>
            </a:outerShdw>
          </a:effectLst>
        </p:spPr>
        <p:txBody>
          <a:bodyPr spcFirstLastPara="1" wrap="square" lIns="91425" tIns="91425" rIns="91425" bIns="91425" anchor="t" anchorCtr="0">
            <a:noAutofit/>
          </a:bodyPr>
          <a:lstStyle/>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I Kuben är alla välkomna - på lika villkor - och vi är bra kompisar. Självklart gör vi inte skillnad på olika. </a:t>
            </a:r>
            <a:endParaRPr sz="1600">
              <a:solidFill>
                <a:srgbClr val="F4E936"/>
              </a:solidFill>
              <a:latin typeface="Varela Round"/>
              <a:ea typeface="Varela Round"/>
              <a:cs typeface="Varela Round"/>
              <a:sym typeface="Varela Round"/>
            </a:endParaRPr>
          </a:p>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En ekonomi i balans är överordnat allt annat. Alla medlemmar gör sitt för att bidra med intäkter och sänkta kostnader. </a:t>
            </a:r>
            <a:endParaRPr sz="1600">
              <a:solidFill>
                <a:srgbClr val="F4E936"/>
              </a:solidFill>
              <a:latin typeface="Varela Round"/>
              <a:ea typeface="Varela Round"/>
              <a:cs typeface="Varela Round"/>
              <a:sym typeface="Varela Round"/>
            </a:endParaRPr>
          </a:p>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Slutligen eftersträvar vi fotbollsglädje. För att detta skall kunna uppnås är största nyckeln att alla vuxna är positiva och verkligen vill förstå helheten.</a:t>
            </a:r>
            <a:endParaRPr sz="1600">
              <a:solidFill>
                <a:srgbClr val="F4E936"/>
              </a:solidFill>
              <a:latin typeface="Varela Round"/>
              <a:ea typeface="Varela Round"/>
              <a:cs typeface="Varela Round"/>
              <a:sym typeface="Varela Round"/>
            </a:endParaRPr>
          </a:p>
          <a:p>
            <a:pPr marL="457200" lvl="0" indent="-330200" algn="l" rtl="0">
              <a:spcBef>
                <a:spcPts val="1040"/>
              </a:spcBef>
              <a:spcAft>
                <a:spcPts val="0"/>
              </a:spcAft>
              <a:buClr>
                <a:srgbClr val="F4E936"/>
              </a:buClr>
              <a:buSzPts val="1600"/>
              <a:buFont typeface="Varela Round"/>
              <a:buChar char="●"/>
            </a:pPr>
            <a:r>
              <a:rPr lang="sv-SE" sz="1600">
                <a:solidFill>
                  <a:srgbClr val="F4E936"/>
                </a:solidFill>
                <a:latin typeface="Varela Round"/>
                <a:ea typeface="Varela Round"/>
                <a:cs typeface="Varela Round"/>
                <a:sym typeface="Varela Round"/>
              </a:rPr>
              <a:t>Föräldraengagemang. Fler som gör mindre delar i föreningen...</a:t>
            </a:r>
            <a:endParaRPr sz="1600">
              <a:solidFill>
                <a:srgbClr val="F4E936"/>
              </a:solidFill>
              <a:latin typeface="Varela Round"/>
              <a:ea typeface="Varela Round"/>
              <a:cs typeface="Varela Round"/>
              <a:sym typeface="Varela Rou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2"/>
          <p:cNvPicPr preferRelativeResize="0"/>
          <p:nvPr/>
        </p:nvPicPr>
        <p:blipFill rotWithShape="1">
          <a:blip r:embed="rId3">
            <a:alphaModFix amt="30000"/>
          </a:blip>
          <a:srcRect l="23376" t="25717" r="13151" b="2884"/>
          <a:stretch/>
        </p:blipFill>
        <p:spPr>
          <a:xfrm>
            <a:off x="0" y="0"/>
            <a:ext cx="9144000" cy="6858000"/>
          </a:xfrm>
          <a:prstGeom prst="rect">
            <a:avLst/>
          </a:prstGeom>
          <a:noFill/>
          <a:ln>
            <a:noFill/>
          </a:ln>
        </p:spPr>
      </p:pic>
      <p:pic>
        <p:nvPicPr>
          <p:cNvPr id="157" name="Google Shape;157;p22" descr="Macintosh HD:Users:bjojon:Documents:Kuben:Kubikenborgs IF Klubbmärke.png"/>
          <p:cNvPicPr preferRelativeResize="0"/>
          <p:nvPr/>
        </p:nvPicPr>
        <p:blipFill rotWithShape="1">
          <a:blip r:embed="rId4">
            <a:alphaModFix/>
          </a:blip>
          <a:srcRect/>
          <a:stretch/>
        </p:blipFill>
        <p:spPr>
          <a:xfrm>
            <a:off x="3995850" y="1253100"/>
            <a:ext cx="1152300" cy="1385400"/>
          </a:xfrm>
          <a:prstGeom prst="rect">
            <a:avLst/>
          </a:prstGeom>
          <a:noFill/>
          <a:ln>
            <a:noFill/>
          </a:ln>
        </p:spPr>
      </p:pic>
      <p:sp>
        <p:nvSpPr>
          <p:cNvPr id="158" name="Google Shape;158;p22"/>
          <p:cNvSpPr txBox="1">
            <a:spLocks noGrp="1"/>
          </p:cNvSpPr>
          <p:nvPr>
            <p:ph type="subTitle" idx="1"/>
          </p:nvPr>
        </p:nvSpPr>
        <p:spPr>
          <a:xfrm>
            <a:off x="6300" y="2967775"/>
            <a:ext cx="9144000" cy="165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4000" b="1">
                <a:solidFill>
                  <a:srgbClr val="F4E936"/>
                </a:solidFill>
                <a:latin typeface="Lobster"/>
                <a:ea typeface="Lobster"/>
                <a:cs typeface="Lobster"/>
                <a:sym typeface="Lobster"/>
              </a:rPr>
              <a:t>Fotboll är kul </a:t>
            </a:r>
            <a:br>
              <a:rPr lang="sv-SE" sz="4000" b="1">
                <a:solidFill>
                  <a:srgbClr val="F4E936"/>
                </a:solidFill>
                <a:latin typeface="Lobster"/>
                <a:ea typeface="Lobster"/>
                <a:cs typeface="Lobster"/>
                <a:sym typeface="Lobster"/>
              </a:rPr>
            </a:br>
            <a:r>
              <a:rPr lang="sv-SE" sz="4000" b="1">
                <a:solidFill>
                  <a:srgbClr val="F4E936"/>
                </a:solidFill>
                <a:latin typeface="Lobster"/>
                <a:ea typeface="Lobster"/>
                <a:cs typeface="Lobster"/>
                <a:sym typeface="Lobster"/>
              </a:rPr>
              <a:t>när man är svart och gul</a:t>
            </a:r>
            <a:endParaRPr sz="4000" b="1">
              <a:solidFill>
                <a:srgbClr val="F4E936"/>
              </a:solidFill>
              <a:latin typeface="Lobster"/>
              <a:ea typeface="Lobster"/>
              <a:cs typeface="Lobster"/>
              <a:sym typeface="Lobster"/>
            </a:endParaRPr>
          </a:p>
        </p:txBody>
      </p:sp>
    </p:spTree>
    <p:extLst>
      <p:ext uri="{BB962C8B-B14F-4D97-AF65-F5344CB8AC3E}">
        <p14:creationId xmlns:p14="http://schemas.microsoft.com/office/powerpoint/2010/main" val="128516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11"/>
          <p:cNvPicPr preferRelativeResize="0"/>
          <p:nvPr/>
        </p:nvPicPr>
        <p:blipFill>
          <a:blip r:embed="rId3">
            <a:alphaModFix amt="30000"/>
          </a:blip>
          <a:stretch>
            <a:fillRect/>
          </a:stretch>
        </p:blipFill>
        <p:spPr>
          <a:xfrm>
            <a:off x="0" y="0"/>
            <a:ext cx="10287000" cy="6858000"/>
          </a:xfrm>
          <a:prstGeom prst="rect">
            <a:avLst/>
          </a:prstGeom>
          <a:noFill/>
          <a:ln>
            <a:noFill/>
          </a:ln>
        </p:spPr>
      </p:pic>
      <p:sp>
        <p:nvSpPr>
          <p:cNvPr id="55" name="Google Shape;55;p11"/>
          <p:cNvSpPr txBox="1">
            <a:spLocks noGrp="1"/>
          </p:cNvSpPr>
          <p:nvPr>
            <p:ph type="subTitle" idx="1"/>
          </p:nvPr>
        </p:nvSpPr>
        <p:spPr>
          <a:xfrm>
            <a:off x="711750" y="2562000"/>
            <a:ext cx="7720500" cy="27900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Vision &amp; Målbild</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100-årsjubileum</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Gemensamt material</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Ombyggnad kansliet</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En hel förening</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endParaRPr sz="1800">
              <a:solidFill>
                <a:srgbClr val="F4E936"/>
              </a:solidFill>
              <a:latin typeface="Varela Round"/>
              <a:ea typeface="Varela Round"/>
              <a:cs typeface="Varela Round"/>
              <a:sym typeface="Varela Round"/>
            </a:endParaRPr>
          </a:p>
        </p:txBody>
      </p:sp>
      <p:sp>
        <p:nvSpPr>
          <p:cNvPr id="56" name="Google Shape;56;p11"/>
          <p:cNvSpPr txBox="1">
            <a:spLocks noGrp="1"/>
          </p:cNvSpPr>
          <p:nvPr>
            <p:ph type="subTitle" idx="1"/>
          </p:nvPr>
        </p:nvSpPr>
        <p:spPr>
          <a:xfrm>
            <a:off x="1348500" y="1222150"/>
            <a:ext cx="6459600" cy="11358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Agenda</a:t>
            </a:r>
            <a:endParaRPr sz="6000" b="1">
              <a:solidFill>
                <a:srgbClr val="F4E936"/>
              </a:solidFill>
              <a:latin typeface="Lobster"/>
              <a:ea typeface="Lobster"/>
              <a:cs typeface="Lobster"/>
              <a:sym typeface="Lobs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2"/>
          <p:cNvPicPr preferRelativeResize="0"/>
          <p:nvPr/>
        </p:nvPicPr>
        <p:blipFill rotWithShape="1">
          <a:blip r:embed="rId3">
            <a:alphaModFix amt="30000"/>
          </a:blip>
          <a:srcRect t="5484" r="21617" b="12285"/>
          <a:stretch/>
        </p:blipFill>
        <p:spPr>
          <a:xfrm>
            <a:off x="-8475" y="0"/>
            <a:ext cx="9165075" cy="6858001"/>
          </a:xfrm>
          <a:prstGeom prst="rect">
            <a:avLst/>
          </a:prstGeom>
          <a:noFill/>
          <a:ln>
            <a:noFill/>
          </a:ln>
        </p:spPr>
      </p:pic>
      <p:pic>
        <p:nvPicPr>
          <p:cNvPr id="63" name="Google Shape;63;p12"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
        <p:nvSpPr>
          <p:cNvPr id="64" name="Google Shape;64;p12"/>
          <p:cNvSpPr txBox="1"/>
          <p:nvPr/>
        </p:nvSpPr>
        <p:spPr>
          <a:xfrm>
            <a:off x="1184100" y="2220375"/>
            <a:ext cx="6788400" cy="3435300"/>
          </a:xfrm>
          <a:prstGeom prst="rect">
            <a:avLst/>
          </a:prstGeom>
          <a:no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En fotbollsförening som är ett föredöme i Norrland. </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Målmedvetet arbete, positiva och välutbildade ledare samt en modern organisation utvecklar barnen, ungdomarna och ledarna både på och utanför planen.</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Det ska vara kul att spela fotboll i Kuben.</a:t>
            </a:r>
            <a:endParaRPr>
              <a:solidFill>
                <a:srgbClr val="F4E936"/>
              </a:solidFill>
            </a:endParaRPr>
          </a:p>
        </p:txBody>
      </p:sp>
      <p:sp>
        <p:nvSpPr>
          <p:cNvPr id="65" name="Google Shape;65;p12"/>
          <p:cNvSpPr txBox="1">
            <a:spLocks noGrp="1"/>
          </p:cNvSpPr>
          <p:nvPr>
            <p:ph type="subTitle" idx="1"/>
          </p:nvPr>
        </p:nvSpPr>
        <p:spPr>
          <a:xfrm>
            <a:off x="2176200" y="788350"/>
            <a:ext cx="4804200" cy="12432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Vision</a:t>
            </a:r>
            <a:endParaRPr sz="6000" b="1">
              <a:solidFill>
                <a:srgbClr val="F4E936"/>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9"/>
        <p:cNvGrpSpPr/>
        <p:nvPr/>
      </p:nvGrpSpPr>
      <p:grpSpPr>
        <a:xfrm>
          <a:off x="0" y="0"/>
          <a:ext cx="0" cy="0"/>
          <a:chOff x="0" y="0"/>
          <a:chExt cx="0" cy="0"/>
        </a:xfrm>
      </p:grpSpPr>
      <p:sp>
        <p:nvSpPr>
          <p:cNvPr id="70" name="Google Shape;70;p13"/>
          <p:cNvSpPr/>
          <p:nvPr/>
        </p:nvSpPr>
        <p:spPr>
          <a:xfrm>
            <a:off x="0" y="0"/>
            <a:ext cx="91566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599"/>
              </a:solidFill>
            </a:endParaRPr>
          </a:p>
        </p:txBody>
      </p:sp>
      <p:pic>
        <p:nvPicPr>
          <p:cNvPr id="71" name="Google Shape;71;p13"/>
          <p:cNvPicPr preferRelativeResize="0"/>
          <p:nvPr/>
        </p:nvPicPr>
        <p:blipFill rotWithShape="1">
          <a:blip r:embed="rId3">
            <a:alphaModFix amt="30000"/>
          </a:blip>
          <a:srcRect l="19058" t="9090" r="-89"/>
          <a:stretch/>
        </p:blipFill>
        <p:spPr>
          <a:xfrm>
            <a:off x="-1648624" y="-305825"/>
            <a:ext cx="10805226" cy="8058200"/>
          </a:xfrm>
          <a:prstGeom prst="rect">
            <a:avLst/>
          </a:prstGeom>
          <a:noFill/>
          <a:ln>
            <a:noFill/>
          </a:ln>
        </p:spPr>
      </p:pic>
      <p:sp>
        <p:nvSpPr>
          <p:cNvPr id="72" name="Google Shape;72;p13"/>
          <p:cNvSpPr txBox="1">
            <a:spLocks noGrp="1"/>
          </p:cNvSpPr>
          <p:nvPr>
            <p:ph type="subTitle" idx="1"/>
          </p:nvPr>
        </p:nvSpPr>
        <p:spPr>
          <a:xfrm>
            <a:off x="617000" y="491550"/>
            <a:ext cx="7887000" cy="12432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Modern organisation</a:t>
            </a:r>
            <a:endParaRPr sz="6000" b="1">
              <a:solidFill>
                <a:srgbClr val="F4E936"/>
              </a:solidFill>
              <a:latin typeface="Lobster"/>
              <a:ea typeface="Lobster"/>
              <a:cs typeface="Lobster"/>
              <a:sym typeface="Lobster"/>
            </a:endParaRPr>
          </a:p>
        </p:txBody>
      </p:sp>
      <p:sp>
        <p:nvSpPr>
          <p:cNvPr id="73" name="Google Shape;73;p13"/>
          <p:cNvSpPr txBox="1">
            <a:spLocks noGrp="1"/>
          </p:cNvSpPr>
          <p:nvPr>
            <p:ph type="subTitle" idx="1"/>
          </p:nvPr>
        </p:nvSpPr>
        <p:spPr>
          <a:xfrm>
            <a:off x="954200" y="1608550"/>
            <a:ext cx="7212600" cy="4016100"/>
          </a:xfrm>
          <a:prstGeom prst="rect">
            <a:avLst/>
          </a:prstGeom>
          <a:noFill/>
          <a:ln>
            <a:noFill/>
          </a:ln>
        </p:spPr>
        <p:txBody>
          <a:bodyPr spcFirstLastPara="1" wrap="square" lIns="91425" tIns="45700" rIns="91425" bIns="45700" anchor="t" anchorCtr="0">
            <a:noAutofit/>
          </a:bodyPr>
          <a:lstStyle/>
          <a:p>
            <a:pPr marL="0" marR="0" lvl="0" indent="0" algn="ctr" rtl="0">
              <a:spcBef>
                <a:spcPts val="640"/>
              </a:spcBef>
              <a:spcAft>
                <a:spcPts val="0"/>
              </a:spcAft>
              <a:buClr>
                <a:srgbClr val="000000"/>
              </a:buClr>
              <a:buSzPts val="1100"/>
              <a:buFont typeface="Arial"/>
              <a:buNone/>
            </a:pPr>
            <a:r>
              <a:rPr lang="sv-SE" sz="1700">
                <a:solidFill>
                  <a:srgbClr val="F4E936"/>
                </a:solidFill>
                <a:latin typeface="Varela Round"/>
                <a:ea typeface="Varela Round"/>
                <a:cs typeface="Varela Round"/>
                <a:sym typeface="Varela Round"/>
              </a:rPr>
              <a:t>Vi ska arbeta långsiktigt med en tydlig struktur och samverkan inom föreningens olika delar. Positiva och engagerade föräldrar är den avgörande förutsättningen för att driva och utveckla föreningen. </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Alla föräldrar skall vara väl insatta i föreningens strategier och arbetssätt, oavsett om man arbetar aktivt inom föreningen eller inte.</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För att säkerställa kvalitet utbildas alla ledare och tränare att arbeta utifrån Kubens riktlinjer, policy och utvecklingsplan. Vi vill stimulera och utbilda fotbollsspelare i alla åldrar för att generera ett stort och varaktigt intresse kring fotbollen.</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Vår utbildningsplan ligger som grund för verksamheten och är central för att nå våra mål. Den omfamnar såväl bredd som topp och att man ska kunna spela fotboll i Kuben från knatte till senior.</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
            </a:r>
            <a:br>
              <a:rPr lang="sv-SE" sz="1700">
                <a:solidFill>
                  <a:srgbClr val="F4E936"/>
                </a:solidFill>
                <a:latin typeface="Varela Round"/>
                <a:ea typeface="Varela Round"/>
                <a:cs typeface="Varela Round"/>
                <a:sym typeface="Varela Round"/>
              </a:rPr>
            </a:br>
            <a:r>
              <a:rPr lang="sv-SE" sz="1700">
                <a:solidFill>
                  <a:srgbClr val="F4E936"/>
                </a:solidFill>
                <a:latin typeface="Varela Round"/>
                <a:ea typeface="Varela Round"/>
                <a:cs typeface="Varela Round"/>
                <a:sym typeface="Varela Round"/>
              </a:rPr>
              <a:t>En ekonomi i balans är dock överordnat allt annat.</a:t>
            </a:r>
            <a:endParaRPr sz="1700">
              <a:solidFill>
                <a:srgbClr val="F4E936"/>
              </a:solidFill>
              <a:latin typeface="Varela Round"/>
              <a:ea typeface="Varela Round"/>
              <a:cs typeface="Varela Round"/>
              <a:sym typeface="Varela Round"/>
            </a:endParaRPr>
          </a:p>
          <a:p>
            <a:pPr marL="0" marR="0" lvl="0" indent="0" algn="ctr" rtl="0">
              <a:spcBef>
                <a:spcPts val="640"/>
              </a:spcBef>
              <a:spcAft>
                <a:spcPts val="0"/>
              </a:spcAft>
              <a:buClr>
                <a:srgbClr val="000000"/>
              </a:buClr>
              <a:buSzPts val="1100"/>
              <a:buFont typeface="Arial"/>
              <a:buNone/>
            </a:pPr>
            <a:endParaRPr sz="1700">
              <a:solidFill>
                <a:srgbClr val="F4E936"/>
              </a:solidFill>
              <a:latin typeface="Varela Round"/>
              <a:ea typeface="Varela Round"/>
              <a:cs typeface="Varela Round"/>
              <a:sym typeface="Varela Rou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p:nvPr/>
        </p:nvSpPr>
        <p:spPr>
          <a:xfrm>
            <a:off x="0" y="0"/>
            <a:ext cx="91566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E599"/>
              </a:solidFill>
              <a:latin typeface="Varela Round"/>
              <a:ea typeface="Varela Round"/>
              <a:cs typeface="Varela Round"/>
              <a:sym typeface="Varela Round"/>
            </a:endParaRPr>
          </a:p>
        </p:txBody>
      </p:sp>
      <p:pic>
        <p:nvPicPr>
          <p:cNvPr id="79" name="Google Shape;79;p14"/>
          <p:cNvPicPr preferRelativeResize="0"/>
          <p:nvPr/>
        </p:nvPicPr>
        <p:blipFill rotWithShape="1">
          <a:blip r:embed="rId3">
            <a:alphaModFix amt="20000"/>
          </a:blip>
          <a:srcRect l="7918"/>
          <a:stretch/>
        </p:blipFill>
        <p:spPr>
          <a:xfrm>
            <a:off x="0" y="0"/>
            <a:ext cx="9144000" cy="6858001"/>
          </a:xfrm>
          <a:prstGeom prst="rect">
            <a:avLst/>
          </a:prstGeom>
          <a:noFill/>
          <a:ln>
            <a:noFill/>
          </a:ln>
        </p:spPr>
      </p:pic>
      <p:sp>
        <p:nvSpPr>
          <p:cNvPr id="80" name="Google Shape;80;p14"/>
          <p:cNvSpPr txBox="1">
            <a:spLocks noGrp="1"/>
          </p:cNvSpPr>
          <p:nvPr>
            <p:ph type="subTitle" idx="4294967295"/>
          </p:nvPr>
        </p:nvSpPr>
        <p:spPr>
          <a:xfrm>
            <a:off x="340100" y="603525"/>
            <a:ext cx="8580300" cy="11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FF439"/>
                </a:solidFill>
                <a:latin typeface="Lobster"/>
                <a:ea typeface="Lobster"/>
                <a:cs typeface="Lobster"/>
                <a:sym typeface="Lobster"/>
              </a:rPr>
              <a:t>1919 - 2019</a:t>
            </a:r>
            <a:endParaRPr sz="6000" b="1">
              <a:solidFill>
                <a:srgbClr val="FFF439"/>
              </a:solidFill>
              <a:latin typeface="Lobster"/>
              <a:ea typeface="Lobster"/>
              <a:cs typeface="Lobster"/>
              <a:sym typeface="Lobster"/>
            </a:endParaRPr>
          </a:p>
        </p:txBody>
      </p:sp>
      <p:sp>
        <p:nvSpPr>
          <p:cNvPr id="81" name="Google Shape;81;p14"/>
          <p:cNvSpPr txBox="1"/>
          <p:nvPr/>
        </p:nvSpPr>
        <p:spPr>
          <a:xfrm>
            <a:off x="966800" y="1907475"/>
            <a:ext cx="7326900" cy="3435300"/>
          </a:xfrm>
          <a:prstGeom prst="rect">
            <a:avLst/>
          </a:prstGeom>
          <a:no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Din förening, Kubikenborgs IF, grundades för 100 år sedan. </a:t>
            </a:r>
            <a:br>
              <a:rPr lang="sv-SE" sz="1800">
                <a:solidFill>
                  <a:srgbClr val="F4E936"/>
                </a:solidFill>
                <a:latin typeface="Varela Round"/>
                <a:ea typeface="Varela Round"/>
                <a:cs typeface="Varela Round"/>
                <a:sym typeface="Varela Round"/>
              </a:rPr>
            </a:br>
            <a:r>
              <a:rPr lang="sv-SE" sz="1800">
                <a:solidFill>
                  <a:srgbClr val="F4E936"/>
                </a:solidFill>
                <a:latin typeface="Varela Round"/>
                <a:ea typeface="Varela Round"/>
                <a:cs typeface="Varela Round"/>
                <a:sym typeface="Varela Round"/>
              </a:rPr>
              <a:t>Det vill vi uppmärksamma på flera olika sätt. Men det sammanhängande ska vara allt vi gör är i linje med vår vision.</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För att skapa bred förankring och engagemang bland alla medlemmar startas en ny kommitté för att arbeta med jubileet. Minst en person från varje lag deltar. </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Det ska vara en person som är driven och resultatorienterad och sedan tidigare inte har en aktiv roll kring laget.</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endParaRPr sz="600" i="1">
              <a:solidFill>
                <a:srgbClr val="F4E936"/>
              </a:solidFill>
              <a:latin typeface="Varela Round"/>
              <a:ea typeface="Varela Round"/>
              <a:cs typeface="Varela Round"/>
              <a:sym typeface="Varela Round"/>
            </a:endParaRPr>
          </a:p>
          <a:p>
            <a:pPr marL="0" lvl="0" indent="0" algn="ctr" rtl="0">
              <a:spcBef>
                <a:spcPts val="0"/>
              </a:spcBef>
              <a:spcAft>
                <a:spcPts val="0"/>
              </a:spcAft>
              <a:buClr>
                <a:schemeClr val="dk1"/>
              </a:buClr>
              <a:buSzPts val="1100"/>
              <a:buFont typeface="Arial"/>
              <a:buNone/>
            </a:pPr>
            <a:endParaRPr sz="1800" i="1">
              <a:solidFill>
                <a:srgbClr val="F4E936"/>
              </a:solidFill>
              <a:latin typeface="Varela Round"/>
              <a:ea typeface="Varela Round"/>
              <a:cs typeface="Varela Round"/>
              <a:sym typeface="Varela Round"/>
            </a:endParaRPr>
          </a:p>
          <a:p>
            <a:pPr marL="0" lvl="0" indent="0" algn="l" rtl="0">
              <a:spcBef>
                <a:spcPts val="0"/>
              </a:spcBef>
              <a:spcAft>
                <a:spcPts val="0"/>
              </a:spcAft>
              <a:buNone/>
            </a:pPr>
            <a:endParaRPr>
              <a:solidFill>
                <a:srgbClr val="F4E936"/>
              </a:solidFill>
            </a:endParaRPr>
          </a:p>
        </p:txBody>
      </p:sp>
      <p:pic>
        <p:nvPicPr>
          <p:cNvPr id="82" name="Google Shape;82;p14"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5"/>
          <p:cNvPicPr preferRelativeResize="0"/>
          <p:nvPr/>
        </p:nvPicPr>
        <p:blipFill rotWithShape="1">
          <a:blip r:embed="rId3">
            <a:alphaModFix amt="30000"/>
          </a:blip>
          <a:srcRect t="5484" r="21617" b="12285"/>
          <a:stretch/>
        </p:blipFill>
        <p:spPr>
          <a:xfrm>
            <a:off x="-8475" y="0"/>
            <a:ext cx="9165075" cy="6858001"/>
          </a:xfrm>
          <a:prstGeom prst="rect">
            <a:avLst/>
          </a:prstGeom>
          <a:noFill/>
          <a:ln>
            <a:noFill/>
          </a:ln>
        </p:spPr>
      </p:pic>
      <p:pic>
        <p:nvPicPr>
          <p:cNvPr id="89" name="Google Shape;89;p15"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
        <p:nvSpPr>
          <p:cNvPr id="90" name="Google Shape;90;p15"/>
          <p:cNvSpPr txBox="1"/>
          <p:nvPr/>
        </p:nvSpPr>
        <p:spPr>
          <a:xfrm>
            <a:off x="926400" y="2183950"/>
            <a:ext cx="7303800" cy="3435300"/>
          </a:xfrm>
          <a:prstGeom prst="rect">
            <a:avLst/>
          </a:prstGeom>
          <a:noFill/>
          <a:ln>
            <a:noFill/>
          </a:ln>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Nyttja jubileet för att kvalitetshöja föreningen, framförallt genom punktinsatser som genererar lyft utan kontinuerligt merarbete.</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Allt ska verka framåtsyftande och i linje med klubbens övergripande vision.</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r>
              <a:rPr lang="sv-SE" sz="1800">
                <a:solidFill>
                  <a:srgbClr val="F4E936"/>
                </a:solidFill>
                <a:latin typeface="Varela Round"/>
                <a:ea typeface="Varela Round"/>
                <a:cs typeface="Varela Round"/>
                <a:sym typeface="Varela Round"/>
              </a:rPr>
              <a:t>Intresset för Kuben som förening ska ökas, både bland närboende, potentiella nya spelare/medlemmar men även från andra (fotbolls-)föreningar.</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Clr>
                <a:schemeClr val="dk1"/>
              </a:buClr>
              <a:buSzPts val="1100"/>
              <a:buFont typeface="Arial"/>
              <a:buNone/>
            </a:pPr>
            <a:endParaRPr sz="600" i="1">
              <a:solidFill>
                <a:srgbClr val="F4E936"/>
              </a:solidFill>
              <a:latin typeface="Varela Round"/>
              <a:ea typeface="Varela Round"/>
              <a:cs typeface="Varela Round"/>
              <a:sym typeface="Varela Round"/>
            </a:endParaRPr>
          </a:p>
          <a:p>
            <a:pPr marL="0" lvl="0" indent="0" algn="ctr" rtl="0">
              <a:spcBef>
                <a:spcPts val="0"/>
              </a:spcBef>
              <a:spcAft>
                <a:spcPts val="0"/>
              </a:spcAft>
              <a:buClr>
                <a:schemeClr val="dk1"/>
              </a:buClr>
              <a:buSzPts val="1100"/>
              <a:buFont typeface="Arial"/>
              <a:buNone/>
            </a:pPr>
            <a:endParaRPr sz="1800" i="1">
              <a:solidFill>
                <a:srgbClr val="F4E936"/>
              </a:solidFill>
              <a:latin typeface="Varela Round"/>
              <a:ea typeface="Varela Round"/>
              <a:cs typeface="Varela Round"/>
              <a:sym typeface="Varela Round"/>
            </a:endParaRPr>
          </a:p>
          <a:p>
            <a:pPr marL="0" lvl="0" indent="0" algn="l" rtl="0">
              <a:spcBef>
                <a:spcPts val="0"/>
              </a:spcBef>
              <a:spcAft>
                <a:spcPts val="0"/>
              </a:spcAft>
              <a:buNone/>
            </a:pPr>
            <a:endParaRPr>
              <a:solidFill>
                <a:srgbClr val="F4E936"/>
              </a:solidFill>
            </a:endParaRPr>
          </a:p>
        </p:txBody>
      </p:sp>
      <p:sp>
        <p:nvSpPr>
          <p:cNvPr id="91" name="Google Shape;91;p15"/>
          <p:cNvSpPr txBox="1">
            <a:spLocks noGrp="1"/>
          </p:cNvSpPr>
          <p:nvPr>
            <p:ph type="subTitle" idx="1"/>
          </p:nvPr>
        </p:nvSpPr>
        <p:spPr>
          <a:xfrm>
            <a:off x="1947150" y="788350"/>
            <a:ext cx="5249700" cy="12432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Jubileumsvision</a:t>
            </a:r>
            <a:endParaRPr sz="6000" b="1">
              <a:solidFill>
                <a:srgbClr val="F4E936"/>
              </a:solidFill>
              <a:latin typeface="Lobster"/>
              <a:ea typeface="Lobster"/>
              <a:cs typeface="Lobster"/>
              <a:sym typeface="Lobs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p:nvPr/>
        </p:nvSpPr>
        <p:spPr>
          <a:xfrm>
            <a:off x="0" y="0"/>
            <a:ext cx="91566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599"/>
              </a:solidFill>
            </a:endParaRPr>
          </a:p>
        </p:txBody>
      </p:sp>
      <p:pic>
        <p:nvPicPr>
          <p:cNvPr id="98" name="Google Shape;98;p16"/>
          <p:cNvPicPr preferRelativeResize="0"/>
          <p:nvPr/>
        </p:nvPicPr>
        <p:blipFill>
          <a:blip r:embed="rId3">
            <a:alphaModFix amt="30000"/>
          </a:blip>
          <a:stretch>
            <a:fillRect/>
          </a:stretch>
        </p:blipFill>
        <p:spPr>
          <a:xfrm>
            <a:off x="0" y="0"/>
            <a:ext cx="9144000" cy="6858000"/>
          </a:xfrm>
          <a:prstGeom prst="rect">
            <a:avLst/>
          </a:prstGeom>
          <a:noFill/>
          <a:ln>
            <a:noFill/>
          </a:ln>
        </p:spPr>
      </p:pic>
      <p:pic>
        <p:nvPicPr>
          <p:cNvPr id="99" name="Google Shape;99;p16"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
        <p:nvSpPr>
          <p:cNvPr id="100" name="Google Shape;100;p16"/>
          <p:cNvSpPr txBox="1">
            <a:spLocks noGrp="1"/>
          </p:cNvSpPr>
          <p:nvPr>
            <p:ph type="subTitle" idx="1"/>
          </p:nvPr>
        </p:nvSpPr>
        <p:spPr>
          <a:xfrm>
            <a:off x="281850" y="237025"/>
            <a:ext cx="8580300" cy="11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FF439"/>
                </a:solidFill>
                <a:latin typeface="Lobster"/>
                <a:ea typeface="Lobster"/>
                <a:cs typeface="Lobster"/>
                <a:sym typeface="Lobster"/>
              </a:rPr>
              <a:t>Marknadsplan</a:t>
            </a:r>
            <a:endParaRPr sz="6000" b="1">
              <a:solidFill>
                <a:srgbClr val="FFF439"/>
              </a:solidFill>
              <a:latin typeface="Lobster"/>
              <a:ea typeface="Lobster"/>
              <a:cs typeface="Lobster"/>
              <a:sym typeface="Lobster"/>
            </a:endParaRPr>
          </a:p>
        </p:txBody>
      </p:sp>
      <p:sp>
        <p:nvSpPr>
          <p:cNvPr id="101" name="Google Shape;101;p16"/>
          <p:cNvSpPr txBox="1">
            <a:spLocks noGrp="1"/>
          </p:cNvSpPr>
          <p:nvPr>
            <p:ph type="subTitle" idx="1"/>
          </p:nvPr>
        </p:nvSpPr>
        <p:spPr>
          <a:xfrm>
            <a:off x="398575" y="1285324"/>
            <a:ext cx="8393700" cy="5572800"/>
          </a:xfrm>
          <a:prstGeom prst="rect">
            <a:avLst/>
          </a:prstGeom>
          <a:noFill/>
          <a:ln>
            <a:noFill/>
          </a:ln>
        </p:spPr>
        <p:txBody>
          <a:bodyPr spcFirstLastPara="1" wrap="square" lIns="91425" tIns="45700" rIns="91425" bIns="45700" anchor="t" anchorCtr="0">
            <a:noAutofit/>
          </a:bodyPr>
          <a:lstStyle/>
          <a:p>
            <a:pPr marL="457200" marR="0" lvl="0" indent="0" algn="ctr" rtl="0">
              <a:spcBef>
                <a:spcPts val="640"/>
              </a:spcBef>
              <a:spcAft>
                <a:spcPts val="0"/>
              </a:spcAft>
              <a:buNone/>
            </a:pPr>
            <a:r>
              <a:rPr lang="sv-SE" sz="1800">
                <a:solidFill>
                  <a:srgbClr val="FFF439"/>
                </a:solidFill>
                <a:latin typeface="Varela Round"/>
                <a:ea typeface="Varela Round"/>
                <a:cs typeface="Varela Round"/>
                <a:sym typeface="Varela Round"/>
              </a:rPr>
              <a:t>Vi har fått in massor av förslag på saker att göra i samband med jubileet. Här är ett urval. Det kommer att ligga på den nya kommitten att tillsammans med styrelsen besluta och genomföra.</a:t>
            </a:r>
            <a:endParaRPr sz="1800">
              <a:solidFill>
                <a:srgbClr val="FFF439"/>
              </a:solidFill>
              <a:latin typeface="Varela Round"/>
              <a:ea typeface="Varela Round"/>
              <a:cs typeface="Varela Round"/>
              <a:sym typeface="Varela Round"/>
            </a:endParaRPr>
          </a:p>
          <a:p>
            <a:pPr marL="457200" marR="0" lvl="0" indent="-342900" algn="ctr" rtl="0">
              <a:spcBef>
                <a:spcPts val="64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Bilda marknadskommitte/jubileumskommitte</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Skapa jubileumslogotype, formspråk</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Jubileumsfest</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100-årsjubileumskollektion</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Jubileumstidning/hemsida</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Värva medlemmar (Kubenkortet)</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Nya spelare - Välkomstkit (Stadium)</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Affischering i närområde, fotbollskul för mindre barn.</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Utveckla sommarfotbollsskolan till akademi.</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Fotbollsfritids - Läxläsning/Fika</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Nyhetsbrev “månadsvis”</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Jubileumslotteri</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Musik/Kubenlåtar</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Ledarträff (Uppstartsmöte)</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Jubileumsdag</a:t>
            </a:r>
            <a:endParaRPr sz="1800">
              <a:solidFill>
                <a:srgbClr val="FFF439"/>
              </a:solidFill>
              <a:latin typeface="Varela Round"/>
              <a:ea typeface="Varela Round"/>
              <a:cs typeface="Varela Round"/>
              <a:sym typeface="Varela Round"/>
            </a:endParaRPr>
          </a:p>
          <a:p>
            <a:pPr marL="457200" marR="0" lvl="0" indent="-342900" algn="ctr" rtl="0">
              <a:spcBef>
                <a:spcPts val="0"/>
              </a:spcBef>
              <a:spcAft>
                <a:spcPts val="0"/>
              </a:spcAft>
              <a:buClr>
                <a:srgbClr val="FFF439"/>
              </a:buClr>
              <a:buSzPts val="1800"/>
              <a:buFont typeface="Varela Round"/>
              <a:buChar char="●"/>
            </a:pPr>
            <a:r>
              <a:rPr lang="sv-SE" sz="1800">
                <a:solidFill>
                  <a:srgbClr val="FFF439"/>
                </a:solidFill>
                <a:latin typeface="Varela Round"/>
                <a:ea typeface="Varela Round"/>
                <a:cs typeface="Varela Round"/>
                <a:sym typeface="Varela Round"/>
              </a:rPr>
              <a:t>Utvecklad Kubendag/Kubenavslutning</a:t>
            </a:r>
            <a:endParaRPr sz="1800">
              <a:solidFill>
                <a:srgbClr val="FFF439"/>
              </a:solidFill>
              <a:latin typeface="Varela Round"/>
              <a:ea typeface="Varela Round"/>
              <a:cs typeface="Varela Round"/>
              <a:sym typeface="Varela Round"/>
            </a:endParaRPr>
          </a:p>
          <a:p>
            <a:pPr marL="457200" marR="0" lvl="0" indent="0" algn="l" rtl="0">
              <a:spcBef>
                <a:spcPts val="640"/>
              </a:spcBef>
              <a:spcAft>
                <a:spcPts val="0"/>
              </a:spcAft>
              <a:buNone/>
            </a:pPr>
            <a:endParaRPr sz="1800">
              <a:solidFill>
                <a:srgbClr val="FFF439"/>
              </a:solidFill>
              <a:latin typeface="Varela Round"/>
              <a:ea typeface="Varela Round"/>
              <a:cs typeface="Varela Round"/>
              <a:sym typeface="Varela Rou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p:nvPr/>
        </p:nvSpPr>
        <p:spPr>
          <a:xfrm>
            <a:off x="0" y="0"/>
            <a:ext cx="9156600" cy="685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599"/>
              </a:solidFill>
            </a:endParaRPr>
          </a:p>
        </p:txBody>
      </p:sp>
      <p:pic>
        <p:nvPicPr>
          <p:cNvPr id="108" name="Google Shape;108;p17"/>
          <p:cNvPicPr preferRelativeResize="0"/>
          <p:nvPr/>
        </p:nvPicPr>
        <p:blipFill>
          <a:blip r:embed="rId3">
            <a:alphaModFix amt="30000"/>
          </a:blip>
          <a:stretch>
            <a:fillRect/>
          </a:stretch>
        </p:blipFill>
        <p:spPr>
          <a:xfrm>
            <a:off x="0" y="0"/>
            <a:ext cx="9144000" cy="6858000"/>
          </a:xfrm>
          <a:prstGeom prst="rect">
            <a:avLst/>
          </a:prstGeom>
          <a:noFill/>
          <a:ln>
            <a:noFill/>
          </a:ln>
        </p:spPr>
      </p:pic>
      <p:pic>
        <p:nvPicPr>
          <p:cNvPr id="109" name="Google Shape;109;p17" descr="Macintosh HD:Users:bjojon:Documents:Kuben:Kubikenborgs IF Klubbmärke.png"/>
          <p:cNvPicPr preferRelativeResize="0"/>
          <p:nvPr/>
        </p:nvPicPr>
        <p:blipFill rotWithShape="1">
          <a:blip r:embed="rId4">
            <a:alphaModFix/>
          </a:blip>
          <a:srcRect/>
          <a:stretch/>
        </p:blipFill>
        <p:spPr>
          <a:xfrm>
            <a:off x="8092650" y="5655675"/>
            <a:ext cx="856800" cy="1029900"/>
          </a:xfrm>
          <a:prstGeom prst="rect">
            <a:avLst/>
          </a:prstGeom>
          <a:noFill/>
          <a:ln>
            <a:noFill/>
          </a:ln>
        </p:spPr>
      </p:pic>
      <p:sp>
        <p:nvSpPr>
          <p:cNvPr id="110" name="Google Shape;110;p17"/>
          <p:cNvSpPr txBox="1">
            <a:spLocks noGrp="1"/>
          </p:cNvSpPr>
          <p:nvPr>
            <p:ph type="subTitle" idx="1"/>
          </p:nvPr>
        </p:nvSpPr>
        <p:spPr>
          <a:xfrm>
            <a:off x="340100" y="254175"/>
            <a:ext cx="8580300" cy="11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FF439"/>
                </a:solidFill>
                <a:latin typeface="Lobster"/>
                <a:ea typeface="Lobster"/>
                <a:cs typeface="Lobster"/>
                <a:sym typeface="Lobster"/>
              </a:rPr>
              <a:t>Gemensamt material</a:t>
            </a:r>
            <a:endParaRPr sz="6000" b="1">
              <a:solidFill>
                <a:srgbClr val="FFF439"/>
              </a:solidFill>
              <a:latin typeface="Lobster"/>
              <a:ea typeface="Lobster"/>
              <a:cs typeface="Lobster"/>
              <a:sym typeface="Lobster"/>
            </a:endParaRPr>
          </a:p>
        </p:txBody>
      </p:sp>
      <p:sp>
        <p:nvSpPr>
          <p:cNvPr id="111" name="Google Shape;111;p17"/>
          <p:cNvSpPr txBox="1">
            <a:spLocks noGrp="1"/>
          </p:cNvSpPr>
          <p:nvPr>
            <p:ph type="subTitle" idx="1"/>
          </p:nvPr>
        </p:nvSpPr>
        <p:spPr>
          <a:xfrm>
            <a:off x="879525" y="1754250"/>
            <a:ext cx="7174200" cy="3579000"/>
          </a:xfrm>
          <a:prstGeom prst="rect">
            <a:avLst/>
          </a:prstGeom>
          <a:noFill/>
          <a:ln>
            <a:noFill/>
          </a:ln>
        </p:spPr>
        <p:txBody>
          <a:bodyPr spcFirstLastPara="1" wrap="square" lIns="91425" tIns="45700" rIns="91425" bIns="45700" anchor="t" anchorCtr="0">
            <a:noAutofit/>
          </a:bodyPr>
          <a:lstStyle/>
          <a:p>
            <a:pPr marL="0" marR="0" lvl="0" indent="0" algn="ctr" rtl="0">
              <a:spcBef>
                <a:spcPts val="640"/>
              </a:spcBef>
              <a:spcAft>
                <a:spcPts val="0"/>
              </a:spcAft>
              <a:buClr>
                <a:schemeClr val="lt1"/>
              </a:buClr>
              <a:buFont typeface="Arial"/>
              <a:buNone/>
            </a:pPr>
            <a:r>
              <a:rPr lang="sv-SE" sz="1800">
                <a:solidFill>
                  <a:srgbClr val="FFF439"/>
                </a:solidFill>
                <a:latin typeface="Varela Round"/>
                <a:ea typeface="Varela Round"/>
                <a:cs typeface="Varela Round"/>
                <a:sym typeface="Varela Round"/>
              </a:rPr>
              <a:t>I år kommer vi att samla in allt material från alla lag. Det gör vi för att inventera, komplettera och fördela kompletta utrustningar till varje lag inför nästa säsong.</a:t>
            </a:r>
            <a:endParaRPr sz="1800">
              <a:solidFill>
                <a:srgbClr val="FFF439"/>
              </a:solidFill>
              <a:latin typeface="Varela Round"/>
              <a:ea typeface="Varela Round"/>
              <a:cs typeface="Varela Round"/>
              <a:sym typeface="Varela Round"/>
            </a:endParaRPr>
          </a:p>
          <a:p>
            <a:pPr marL="0" marR="0" lvl="0" indent="0" algn="ctr" rtl="0">
              <a:spcBef>
                <a:spcPts val="640"/>
              </a:spcBef>
              <a:spcAft>
                <a:spcPts val="0"/>
              </a:spcAft>
              <a:buClr>
                <a:schemeClr val="lt1"/>
              </a:buClr>
              <a:buFont typeface="Arial"/>
              <a:buNone/>
            </a:pPr>
            <a:endParaRPr sz="1800">
              <a:solidFill>
                <a:srgbClr val="FFF439"/>
              </a:solidFill>
              <a:latin typeface="Varela Round"/>
              <a:ea typeface="Varela Round"/>
              <a:cs typeface="Varela Round"/>
              <a:sym typeface="Varela Round"/>
            </a:endParaRPr>
          </a:p>
          <a:p>
            <a:pPr marL="0" marR="0" lvl="0" indent="0" algn="ctr" rtl="0">
              <a:spcBef>
                <a:spcPts val="640"/>
              </a:spcBef>
              <a:spcAft>
                <a:spcPts val="0"/>
              </a:spcAft>
              <a:buClr>
                <a:schemeClr val="lt1"/>
              </a:buClr>
              <a:buFont typeface="Arial"/>
              <a:buNone/>
            </a:pPr>
            <a:r>
              <a:rPr lang="sv-SE" sz="1800">
                <a:solidFill>
                  <a:srgbClr val="FFF439"/>
                </a:solidFill>
                <a:latin typeface="Varela Round"/>
                <a:ea typeface="Varela Round"/>
                <a:cs typeface="Varela Round"/>
                <a:sym typeface="Varela Round"/>
              </a:rPr>
              <a:t>Inför nästa säsong ska materialavtalet med Stadium/Adidas omförhandlas. Ju bättre koll vi har på vårt material, desto bättre möjlighet har vi att få det vi behöver via förhandlingen.</a:t>
            </a:r>
            <a:endParaRPr sz="1800">
              <a:solidFill>
                <a:srgbClr val="FFF439"/>
              </a:solidFill>
              <a:latin typeface="Varela Round"/>
              <a:ea typeface="Varela Round"/>
              <a:cs typeface="Varela Round"/>
              <a:sym typeface="Varela Round"/>
            </a:endParaRPr>
          </a:p>
          <a:p>
            <a:pPr marL="0" marR="0" lvl="0" indent="0" algn="ctr" rtl="0">
              <a:spcBef>
                <a:spcPts val="640"/>
              </a:spcBef>
              <a:spcAft>
                <a:spcPts val="0"/>
              </a:spcAft>
              <a:buClr>
                <a:schemeClr val="lt1"/>
              </a:buClr>
              <a:buFont typeface="Arial"/>
              <a:buNone/>
            </a:pPr>
            <a:endParaRPr sz="1800">
              <a:solidFill>
                <a:srgbClr val="FFF439"/>
              </a:solidFill>
              <a:latin typeface="Varela Round"/>
              <a:ea typeface="Varela Round"/>
              <a:cs typeface="Varela Round"/>
              <a:sym typeface="Varela Round"/>
            </a:endParaRPr>
          </a:p>
          <a:p>
            <a:pPr marL="0" marR="0" lvl="0" indent="0" algn="ctr" rtl="0">
              <a:spcBef>
                <a:spcPts val="640"/>
              </a:spcBef>
              <a:spcAft>
                <a:spcPts val="0"/>
              </a:spcAft>
              <a:buClr>
                <a:schemeClr val="lt1"/>
              </a:buClr>
              <a:buFont typeface="Arial"/>
              <a:buNone/>
            </a:pPr>
            <a:r>
              <a:rPr lang="sv-SE" sz="1800">
                <a:solidFill>
                  <a:srgbClr val="FFF439"/>
                </a:solidFill>
                <a:latin typeface="Varela Round"/>
                <a:ea typeface="Varela Round"/>
                <a:cs typeface="Varela Round"/>
                <a:sym typeface="Varela Round"/>
              </a:rPr>
              <a:t>Materialutbyte och gemensam profil skapar även sammanhållning och möjligheter till enklare utbyte mellan lagen.</a:t>
            </a:r>
            <a:endParaRPr sz="1800">
              <a:solidFill>
                <a:srgbClr val="FFF439"/>
              </a:solidFill>
              <a:latin typeface="Varela Round"/>
              <a:ea typeface="Varela Round"/>
              <a:cs typeface="Varela Round"/>
              <a:sym typeface="Varela Round"/>
            </a:endParaRPr>
          </a:p>
          <a:p>
            <a:pPr marL="0" marR="0" lvl="0" indent="0" algn="ctr" rtl="0">
              <a:spcBef>
                <a:spcPts val="640"/>
              </a:spcBef>
              <a:spcAft>
                <a:spcPts val="0"/>
              </a:spcAft>
              <a:buClr>
                <a:schemeClr val="lt1"/>
              </a:buClr>
              <a:buFont typeface="Arial"/>
              <a:buNone/>
            </a:pPr>
            <a:endParaRPr sz="1800">
              <a:solidFill>
                <a:srgbClr val="FFF439"/>
              </a:solidFill>
              <a:latin typeface="Varela Round"/>
              <a:ea typeface="Varela Round"/>
              <a:cs typeface="Varela Round"/>
              <a:sym typeface="Varela Round"/>
            </a:endParaRPr>
          </a:p>
          <a:p>
            <a:pPr marL="0" marR="0" lvl="0" indent="0" algn="ctr" rtl="0">
              <a:spcBef>
                <a:spcPts val="640"/>
              </a:spcBef>
              <a:spcAft>
                <a:spcPts val="0"/>
              </a:spcAft>
              <a:buClr>
                <a:schemeClr val="lt1"/>
              </a:buClr>
              <a:buFont typeface="Arial"/>
              <a:buNone/>
            </a:pPr>
            <a:r>
              <a:rPr lang="sv-SE" sz="1800">
                <a:solidFill>
                  <a:srgbClr val="FFF439"/>
                </a:solidFill>
                <a:latin typeface="Varela Round"/>
                <a:ea typeface="Varela Round"/>
                <a:cs typeface="Varela Round"/>
                <a:sym typeface="Varela Round"/>
              </a:rPr>
              <a:t>Men det ger även möjlighet till ökade intäkter, såsom att tröjsponsorer köper synbarhet på alla matchtröjor i föreningen</a:t>
            </a:r>
            <a:endParaRPr sz="1800">
              <a:solidFill>
                <a:srgbClr val="FFF439"/>
              </a:solidFill>
              <a:latin typeface="Varela Round"/>
              <a:ea typeface="Varela Round"/>
              <a:cs typeface="Varela Round"/>
              <a:sym typeface="Varela Rou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0" y="0"/>
            <a:ext cx="91566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8"/>
          <p:cNvPicPr preferRelativeResize="0"/>
          <p:nvPr/>
        </p:nvPicPr>
        <p:blipFill>
          <a:blip r:embed="rId3">
            <a:alphaModFix amt="30000"/>
          </a:blip>
          <a:stretch>
            <a:fillRect/>
          </a:stretch>
        </p:blipFill>
        <p:spPr>
          <a:xfrm>
            <a:off x="0" y="0"/>
            <a:ext cx="10287000" cy="6858000"/>
          </a:xfrm>
          <a:prstGeom prst="rect">
            <a:avLst/>
          </a:prstGeom>
          <a:noFill/>
          <a:ln>
            <a:noFill/>
          </a:ln>
        </p:spPr>
      </p:pic>
      <p:sp>
        <p:nvSpPr>
          <p:cNvPr id="119" name="Google Shape;119;p18"/>
          <p:cNvSpPr txBox="1">
            <a:spLocks noGrp="1"/>
          </p:cNvSpPr>
          <p:nvPr>
            <p:ph type="subTitle" idx="1"/>
          </p:nvPr>
        </p:nvSpPr>
        <p:spPr>
          <a:xfrm>
            <a:off x="711750" y="2562000"/>
            <a:ext cx="7720500" cy="27900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Vår föreningsbyggnad är en viktig del i föreningen </a:t>
            </a:r>
            <a:br>
              <a:rPr lang="sv-SE" sz="1800">
                <a:solidFill>
                  <a:srgbClr val="F4E936"/>
                </a:solidFill>
                <a:latin typeface="Varela Round"/>
                <a:ea typeface="Varela Round"/>
                <a:cs typeface="Varela Round"/>
                <a:sym typeface="Varela Round"/>
              </a:rPr>
            </a:br>
            <a:r>
              <a:rPr lang="sv-SE" sz="1800">
                <a:solidFill>
                  <a:srgbClr val="F4E936"/>
                </a:solidFill>
                <a:latin typeface="Varela Round"/>
                <a:ea typeface="Varela Round"/>
                <a:cs typeface="Varela Round"/>
                <a:sym typeface="Varela Round"/>
              </a:rPr>
              <a:t>och i många delar en förutsättning för att kunna genomföra </a:t>
            </a:r>
            <a:br>
              <a:rPr lang="sv-SE" sz="1800">
                <a:solidFill>
                  <a:srgbClr val="F4E936"/>
                </a:solidFill>
                <a:latin typeface="Varela Round"/>
                <a:ea typeface="Varela Round"/>
                <a:cs typeface="Varela Round"/>
                <a:sym typeface="Varela Round"/>
              </a:rPr>
            </a:br>
            <a:r>
              <a:rPr lang="sv-SE" sz="1800">
                <a:solidFill>
                  <a:srgbClr val="F4E936"/>
                </a:solidFill>
                <a:latin typeface="Varela Round"/>
                <a:ea typeface="Varela Round"/>
                <a:cs typeface="Varela Round"/>
                <a:sym typeface="Varela Round"/>
              </a:rPr>
              <a:t>det som inte är fotboll i praktiken. </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I samband med vårt jubileum vill vi passa på att ge byggnaden ett rejält lyft. Renoveringen och tillbyggnaden är villkorade av att vi får finansiering via kommunen och Allmänna arvsfonden. Sedan kommer det självklart behövas ideella insatser.</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r>
              <a:rPr lang="sv-SE" sz="1800">
                <a:solidFill>
                  <a:srgbClr val="F4E936"/>
                </a:solidFill>
                <a:latin typeface="Varela Round"/>
                <a:ea typeface="Varela Round"/>
                <a:cs typeface="Varela Round"/>
                <a:sym typeface="Varela Round"/>
              </a:rPr>
              <a:t>Hur kan Du hjälpa till?</a:t>
            </a: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endParaRPr sz="1800">
              <a:solidFill>
                <a:srgbClr val="F4E936"/>
              </a:solidFill>
              <a:latin typeface="Varela Round"/>
              <a:ea typeface="Varela Round"/>
              <a:cs typeface="Varela Round"/>
              <a:sym typeface="Varela Round"/>
            </a:endParaRPr>
          </a:p>
          <a:p>
            <a:pPr marL="0" lvl="0" indent="0" algn="ctr" rtl="0">
              <a:spcBef>
                <a:spcPts val="640"/>
              </a:spcBef>
              <a:spcAft>
                <a:spcPts val="0"/>
              </a:spcAft>
              <a:buNone/>
            </a:pPr>
            <a:endParaRPr sz="1800">
              <a:solidFill>
                <a:srgbClr val="F4E936"/>
              </a:solidFill>
              <a:latin typeface="Varela Round"/>
              <a:ea typeface="Varela Round"/>
              <a:cs typeface="Varela Round"/>
              <a:sym typeface="Varela Round"/>
            </a:endParaRPr>
          </a:p>
        </p:txBody>
      </p:sp>
      <p:sp>
        <p:nvSpPr>
          <p:cNvPr id="120" name="Google Shape;120;p18"/>
          <p:cNvSpPr txBox="1">
            <a:spLocks noGrp="1"/>
          </p:cNvSpPr>
          <p:nvPr>
            <p:ph type="subTitle" idx="1"/>
          </p:nvPr>
        </p:nvSpPr>
        <p:spPr>
          <a:xfrm>
            <a:off x="1348500" y="1222150"/>
            <a:ext cx="6459600" cy="1135800"/>
          </a:xfrm>
          <a:prstGeom prst="rect">
            <a:avLst/>
          </a:prstGeom>
          <a:noFill/>
          <a:ln>
            <a:noFill/>
          </a:ln>
          <a:effectLst>
            <a:outerShdw blurRad="57150" dist="19050" dir="5400000" algn="bl" rotWithShape="0">
              <a:srgbClr val="000000">
                <a:alpha val="90000"/>
              </a:srgbClr>
            </a:outerShdw>
          </a:effectLst>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lt1"/>
              </a:buClr>
              <a:buFont typeface="Arial"/>
              <a:buNone/>
            </a:pPr>
            <a:r>
              <a:rPr lang="sv-SE" sz="6000" b="1">
                <a:solidFill>
                  <a:srgbClr val="F4E936"/>
                </a:solidFill>
                <a:latin typeface="Lobster"/>
                <a:ea typeface="Lobster"/>
                <a:cs typeface="Lobster"/>
                <a:sym typeface="Lobster"/>
              </a:rPr>
              <a:t>Ombyggnad kansli</a:t>
            </a:r>
            <a:endParaRPr sz="6000" b="1">
              <a:solidFill>
                <a:srgbClr val="F4E936"/>
              </a:solidFill>
              <a:latin typeface="Lobster"/>
              <a:ea typeface="Lobster"/>
              <a:cs typeface="Lobster"/>
              <a:sym typeface="Lobster"/>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559</Words>
  <Application>Microsoft Office PowerPoint</Application>
  <PresentationFormat>Bildspel på skärmen (4:3)</PresentationFormat>
  <Paragraphs>116</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Varela Round</vt:lpstr>
      <vt:lpstr>Lobster</vt:lpstr>
      <vt:lpstr>Simple Light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Pettersson Pierre (4004)</cp:lastModifiedBy>
  <cp:revision>4</cp:revision>
  <dcterms:modified xsi:type="dcterms:W3CDTF">2018-11-27T22:06:40Z</dcterms:modified>
</cp:coreProperties>
</file>