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7" r:id="rId7"/>
    <p:sldId id="261" r:id="rId8"/>
    <p:sldId id="262" r:id="rId9"/>
    <p:sldId id="269" r:id="rId10"/>
    <p:sldId id="270" r:id="rId11"/>
    <p:sldId id="263" r:id="rId12"/>
    <p:sldId id="264" r:id="rId13"/>
    <p:sldId id="265" r:id="rId14"/>
    <p:sldId id="268"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12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A547AE-AA15-4543-9D76-F5430186EAC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65469EB-8545-408B-8097-3877055718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882199A-B82A-445F-B0B2-99A30B6FA48B}"/>
              </a:ext>
            </a:extLst>
          </p:cNvPr>
          <p:cNvSpPr>
            <a:spLocks noGrp="1"/>
          </p:cNvSpPr>
          <p:nvPr>
            <p:ph type="dt" sz="half" idx="10"/>
          </p:nvPr>
        </p:nvSpPr>
        <p:spPr/>
        <p:txBody>
          <a:bodyPr/>
          <a:lstStyle/>
          <a:p>
            <a:fld id="{051B8566-FF72-4BE6-AA19-0E7EE3FC9884}" type="datetimeFigureOut">
              <a:rPr lang="sv-SE" smtClean="0"/>
              <a:t>2023-04-12</a:t>
            </a:fld>
            <a:endParaRPr lang="sv-SE"/>
          </a:p>
        </p:txBody>
      </p:sp>
      <p:sp>
        <p:nvSpPr>
          <p:cNvPr id="5" name="Platshållare för sidfot 4">
            <a:extLst>
              <a:ext uri="{FF2B5EF4-FFF2-40B4-BE49-F238E27FC236}">
                <a16:creationId xmlns:a16="http://schemas.microsoft.com/office/drawing/2014/main" id="{37495E60-7BB0-4A23-ABD1-E19717423C4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28270D-EDDB-4BE7-BE50-7DFDF5AC4C19}"/>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161427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8A784C-C4B2-4F65-93D8-2E175570B03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08D8875-ABE1-470B-816C-A3AE5C76729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519E04C-1753-450C-9E85-45984E4458C0}"/>
              </a:ext>
            </a:extLst>
          </p:cNvPr>
          <p:cNvSpPr>
            <a:spLocks noGrp="1"/>
          </p:cNvSpPr>
          <p:nvPr>
            <p:ph type="dt" sz="half" idx="10"/>
          </p:nvPr>
        </p:nvSpPr>
        <p:spPr/>
        <p:txBody>
          <a:bodyPr/>
          <a:lstStyle/>
          <a:p>
            <a:fld id="{051B8566-FF72-4BE6-AA19-0E7EE3FC9884}" type="datetimeFigureOut">
              <a:rPr lang="sv-SE" smtClean="0"/>
              <a:t>2023-04-12</a:t>
            </a:fld>
            <a:endParaRPr lang="sv-SE"/>
          </a:p>
        </p:txBody>
      </p:sp>
      <p:sp>
        <p:nvSpPr>
          <p:cNvPr id="5" name="Platshållare för sidfot 4">
            <a:extLst>
              <a:ext uri="{FF2B5EF4-FFF2-40B4-BE49-F238E27FC236}">
                <a16:creationId xmlns:a16="http://schemas.microsoft.com/office/drawing/2014/main" id="{1E93E608-F50C-468D-A2E9-A2C73AF447D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0FF8995-804B-43B7-88D0-42CE4974D560}"/>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118464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69F42B9-BDE9-4363-8D2E-75585E28C84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A21496F-BFA2-4750-9763-C7F1AF48FAA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5B0B018-23B8-4AB0-95DF-150BEFA258AE}"/>
              </a:ext>
            </a:extLst>
          </p:cNvPr>
          <p:cNvSpPr>
            <a:spLocks noGrp="1"/>
          </p:cNvSpPr>
          <p:nvPr>
            <p:ph type="dt" sz="half" idx="10"/>
          </p:nvPr>
        </p:nvSpPr>
        <p:spPr/>
        <p:txBody>
          <a:bodyPr/>
          <a:lstStyle/>
          <a:p>
            <a:fld id="{051B8566-FF72-4BE6-AA19-0E7EE3FC9884}" type="datetimeFigureOut">
              <a:rPr lang="sv-SE" smtClean="0"/>
              <a:t>2023-04-12</a:t>
            </a:fld>
            <a:endParaRPr lang="sv-SE"/>
          </a:p>
        </p:txBody>
      </p:sp>
      <p:sp>
        <p:nvSpPr>
          <p:cNvPr id="5" name="Platshållare för sidfot 4">
            <a:extLst>
              <a:ext uri="{FF2B5EF4-FFF2-40B4-BE49-F238E27FC236}">
                <a16:creationId xmlns:a16="http://schemas.microsoft.com/office/drawing/2014/main" id="{D523474B-64B7-4D22-87B8-9AA7F5C607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6BA5EFB-32C1-4BC2-942F-1296961EF245}"/>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27487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070117-06EE-4E08-8088-9DF76B66920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907FC95-6DA3-45E4-8D6D-DBA65AFD04A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ACF333E-325E-4724-B983-767B5F9DEAD0}"/>
              </a:ext>
            </a:extLst>
          </p:cNvPr>
          <p:cNvSpPr>
            <a:spLocks noGrp="1"/>
          </p:cNvSpPr>
          <p:nvPr>
            <p:ph type="dt" sz="half" idx="10"/>
          </p:nvPr>
        </p:nvSpPr>
        <p:spPr/>
        <p:txBody>
          <a:bodyPr/>
          <a:lstStyle/>
          <a:p>
            <a:fld id="{051B8566-FF72-4BE6-AA19-0E7EE3FC9884}" type="datetimeFigureOut">
              <a:rPr lang="sv-SE" smtClean="0"/>
              <a:t>2023-04-12</a:t>
            </a:fld>
            <a:endParaRPr lang="sv-SE"/>
          </a:p>
        </p:txBody>
      </p:sp>
      <p:sp>
        <p:nvSpPr>
          <p:cNvPr id="5" name="Platshållare för sidfot 4">
            <a:extLst>
              <a:ext uri="{FF2B5EF4-FFF2-40B4-BE49-F238E27FC236}">
                <a16:creationId xmlns:a16="http://schemas.microsoft.com/office/drawing/2014/main" id="{8B5301C0-839C-4E9C-9319-C73054B0613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836E88F-5E74-4139-BE6A-0133A645A8DC}"/>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320276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FF7825-13B0-4B15-B194-BAA8CDB6B20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EDABC2D-CC1F-4DCF-B6AF-BAF2EDA725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48BCD33-E7DB-420E-AA27-91BDDD10A347}"/>
              </a:ext>
            </a:extLst>
          </p:cNvPr>
          <p:cNvSpPr>
            <a:spLocks noGrp="1"/>
          </p:cNvSpPr>
          <p:nvPr>
            <p:ph type="dt" sz="half" idx="10"/>
          </p:nvPr>
        </p:nvSpPr>
        <p:spPr/>
        <p:txBody>
          <a:bodyPr/>
          <a:lstStyle/>
          <a:p>
            <a:fld id="{051B8566-FF72-4BE6-AA19-0E7EE3FC9884}" type="datetimeFigureOut">
              <a:rPr lang="sv-SE" smtClean="0"/>
              <a:t>2023-04-12</a:t>
            </a:fld>
            <a:endParaRPr lang="sv-SE"/>
          </a:p>
        </p:txBody>
      </p:sp>
      <p:sp>
        <p:nvSpPr>
          <p:cNvPr id="5" name="Platshållare för sidfot 4">
            <a:extLst>
              <a:ext uri="{FF2B5EF4-FFF2-40B4-BE49-F238E27FC236}">
                <a16:creationId xmlns:a16="http://schemas.microsoft.com/office/drawing/2014/main" id="{99121992-AD31-4A1E-9785-0491CB4BEAF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D8CCFE2-4972-4150-AE71-18B3864AC360}"/>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3211439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41D16E-98D1-4CDA-B7A1-3F62561B7B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494FF28-EF31-48A0-86E6-131321D5683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0778D60-3E48-45DE-885E-F5C00699CD6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C887CE4-DC42-4E57-92C5-A2D47D2CD951}"/>
              </a:ext>
            </a:extLst>
          </p:cNvPr>
          <p:cNvSpPr>
            <a:spLocks noGrp="1"/>
          </p:cNvSpPr>
          <p:nvPr>
            <p:ph type="dt" sz="half" idx="10"/>
          </p:nvPr>
        </p:nvSpPr>
        <p:spPr/>
        <p:txBody>
          <a:bodyPr/>
          <a:lstStyle/>
          <a:p>
            <a:fld id="{051B8566-FF72-4BE6-AA19-0E7EE3FC9884}" type="datetimeFigureOut">
              <a:rPr lang="sv-SE" smtClean="0"/>
              <a:t>2023-04-12</a:t>
            </a:fld>
            <a:endParaRPr lang="sv-SE"/>
          </a:p>
        </p:txBody>
      </p:sp>
      <p:sp>
        <p:nvSpPr>
          <p:cNvPr id="6" name="Platshållare för sidfot 5">
            <a:extLst>
              <a:ext uri="{FF2B5EF4-FFF2-40B4-BE49-F238E27FC236}">
                <a16:creationId xmlns:a16="http://schemas.microsoft.com/office/drawing/2014/main" id="{817B88F5-785D-4765-91D3-0AEC36631A1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58A7C4F-1557-4695-873C-7DE01C4340CA}"/>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24775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850C2-ED84-4155-941B-39AAEBADE57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422BCDD-EDEB-4BEA-9B2F-0A9AEEF514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F930AF5-4988-4507-ABD6-7634EE2B17C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4CF34F9-5A6B-426F-8C2F-03A2D793CA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0311FDF-3FC6-4152-9B66-2486D932745C}"/>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56820E5-99CF-46E1-88D2-099EA840CF1D}"/>
              </a:ext>
            </a:extLst>
          </p:cNvPr>
          <p:cNvSpPr>
            <a:spLocks noGrp="1"/>
          </p:cNvSpPr>
          <p:nvPr>
            <p:ph type="dt" sz="half" idx="10"/>
          </p:nvPr>
        </p:nvSpPr>
        <p:spPr/>
        <p:txBody>
          <a:bodyPr/>
          <a:lstStyle/>
          <a:p>
            <a:fld id="{051B8566-FF72-4BE6-AA19-0E7EE3FC9884}" type="datetimeFigureOut">
              <a:rPr lang="sv-SE" smtClean="0"/>
              <a:t>2023-04-12</a:t>
            </a:fld>
            <a:endParaRPr lang="sv-SE"/>
          </a:p>
        </p:txBody>
      </p:sp>
      <p:sp>
        <p:nvSpPr>
          <p:cNvPr id="8" name="Platshållare för sidfot 7">
            <a:extLst>
              <a:ext uri="{FF2B5EF4-FFF2-40B4-BE49-F238E27FC236}">
                <a16:creationId xmlns:a16="http://schemas.microsoft.com/office/drawing/2014/main" id="{CEE375CD-E64D-4F48-83CB-681C63EE69F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BC50ABD-A6A7-4233-9DD3-556D543B1B1E}"/>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350464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94B039-C94B-4AC9-AB43-D2920F9FA7D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4B86126-4C94-49E8-AC15-912D8B9C106B}"/>
              </a:ext>
            </a:extLst>
          </p:cNvPr>
          <p:cNvSpPr>
            <a:spLocks noGrp="1"/>
          </p:cNvSpPr>
          <p:nvPr>
            <p:ph type="dt" sz="half" idx="10"/>
          </p:nvPr>
        </p:nvSpPr>
        <p:spPr/>
        <p:txBody>
          <a:bodyPr/>
          <a:lstStyle/>
          <a:p>
            <a:fld id="{051B8566-FF72-4BE6-AA19-0E7EE3FC9884}" type="datetimeFigureOut">
              <a:rPr lang="sv-SE" smtClean="0"/>
              <a:t>2023-04-12</a:t>
            </a:fld>
            <a:endParaRPr lang="sv-SE"/>
          </a:p>
        </p:txBody>
      </p:sp>
      <p:sp>
        <p:nvSpPr>
          <p:cNvPr id="4" name="Platshållare för sidfot 3">
            <a:extLst>
              <a:ext uri="{FF2B5EF4-FFF2-40B4-BE49-F238E27FC236}">
                <a16:creationId xmlns:a16="http://schemas.microsoft.com/office/drawing/2014/main" id="{777B309A-80A8-4DDE-8AA9-094B8F917C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F39D638-E777-4F5A-9CBF-333030E99F12}"/>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184321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9F2058C-6CD4-4E80-9E26-730C0C93144A}"/>
              </a:ext>
            </a:extLst>
          </p:cNvPr>
          <p:cNvSpPr>
            <a:spLocks noGrp="1"/>
          </p:cNvSpPr>
          <p:nvPr>
            <p:ph type="dt" sz="half" idx="10"/>
          </p:nvPr>
        </p:nvSpPr>
        <p:spPr/>
        <p:txBody>
          <a:bodyPr/>
          <a:lstStyle/>
          <a:p>
            <a:fld id="{051B8566-FF72-4BE6-AA19-0E7EE3FC9884}" type="datetimeFigureOut">
              <a:rPr lang="sv-SE" smtClean="0"/>
              <a:t>2023-04-12</a:t>
            </a:fld>
            <a:endParaRPr lang="sv-SE"/>
          </a:p>
        </p:txBody>
      </p:sp>
      <p:sp>
        <p:nvSpPr>
          <p:cNvPr id="3" name="Platshållare för sidfot 2">
            <a:extLst>
              <a:ext uri="{FF2B5EF4-FFF2-40B4-BE49-F238E27FC236}">
                <a16:creationId xmlns:a16="http://schemas.microsoft.com/office/drawing/2014/main" id="{96C7C365-2631-4C5E-B59D-7F7449EBE2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5CD60AC-58FF-4EF6-BDF6-98D39D317F76}"/>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390219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65EC94-B048-4643-9D65-CC8F35FB97F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DAE397B-5479-490C-99DF-4C92A0AFFE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071699B-B51A-4619-BD68-54E65CC49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0A0002D-90FD-4A3D-86FA-A0ECCD571B17}"/>
              </a:ext>
            </a:extLst>
          </p:cNvPr>
          <p:cNvSpPr>
            <a:spLocks noGrp="1"/>
          </p:cNvSpPr>
          <p:nvPr>
            <p:ph type="dt" sz="half" idx="10"/>
          </p:nvPr>
        </p:nvSpPr>
        <p:spPr/>
        <p:txBody>
          <a:bodyPr/>
          <a:lstStyle/>
          <a:p>
            <a:fld id="{051B8566-FF72-4BE6-AA19-0E7EE3FC9884}" type="datetimeFigureOut">
              <a:rPr lang="sv-SE" smtClean="0"/>
              <a:t>2023-04-12</a:t>
            </a:fld>
            <a:endParaRPr lang="sv-SE"/>
          </a:p>
        </p:txBody>
      </p:sp>
      <p:sp>
        <p:nvSpPr>
          <p:cNvPr id="6" name="Platshållare för sidfot 5">
            <a:extLst>
              <a:ext uri="{FF2B5EF4-FFF2-40B4-BE49-F238E27FC236}">
                <a16:creationId xmlns:a16="http://schemas.microsoft.com/office/drawing/2014/main" id="{C2783797-CBCF-4AD7-A88A-C6B60BBC2FF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9FE52E5-8F6A-49E4-A713-6624DD449AEB}"/>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15110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9FC9DA-1AD6-4027-8BF5-E43C16F34EB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28B7D05-6308-483C-8A21-586F79DC5F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26A4994-8566-44FD-A8F4-22726AAC3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A1F292B-A403-4573-A8B4-D485DF99D45B}"/>
              </a:ext>
            </a:extLst>
          </p:cNvPr>
          <p:cNvSpPr>
            <a:spLocks noGrp="1"/>
          </p:cNvSpPr>
          <p:nvPr>
            <p:ph type="dt" sz="half" idx="10"/>
          </p:nvPr>
        </p:nvSpPr>
        <p:spPr/>
        <p:txBody>
          <a:bodyPr/>
          <a:lstStyle/>
          <a:p>
            <a:fld id="{051B8566-FF72-4BE6-AA19-0E7EE3FC9884}" type="datetimeFigureOut">
              <a:rPr lang="sv-SE" smtClean="0"/>
              <a:t>2023-04-12</a:t>
            </a:fld>
            <a:endParaRPr lang="sv-SE"/>
          </a:p>
        </p:txBody>
      </p:sp>
      <p:sp>
        <p:nvSpPr>
          <p:cNvPr id="6" name="Platshållare för sidfot 5">
            <a:extLst>
              <a:ext uri="{FF2B5EF4-FFF2-40B4-BE49-F238E27FC236}">
                <a16:creationId xmlns:a16="http://schemas.microsoft.com/office/drawing/2014/main" id="{7D953F1B-9132-4FB2-8F61-77CB43E8C61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04DB80B-D24C-486F-9DAA-BB99109F71C6}"/>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2895449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EF2E16B-6EF5-4024-A33A-253AA996CA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9908390-5B2B-4C74-BEF4-889BBE663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D3135AB-0FAC-40A0-A065-CC421F0B3C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B8566-FF72-4BE6-AA19-0E7EE3FC9884}" type="datetimeFigureOut">
              <a:rPr lang="sv-SE" smtClean="0"/>
              <a:t>2023-04-12</a:t>
            </a:fld>
            <a:endParaRPr lang="sv-SE"/>
          </a:p>
        </p:txBody>
      </p:sp>
      <p:sp>
        <p:nvSpPr>
          <p:cNvPr id="5" name="Platshållare för sidfot 4">
            <a:extLst>
              <a:ext uri="{FF2B5EF4-FFF2-40B4-BE49-F238E27FC236}">
                <a16:creationId xmlns:a16="http://schemas.microsoft.com/office/drawing/2014/main" id="{968D89CB-A353-4503-B7D0-BB7CE01D7D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0230F94-60CE-4063-BF85-7D1ABFBEB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95F3D-84D5-4617-A8AE-167C376E0DF1}" type="slidenum">
              <a:rPr lang="sv-SE" smtClean="0"/>
              <a:t>‹#›</a:t>
            </a:fld>
            <a:endParaRPr lang="sv-SE"/>
          </a:p>
        </p:txBody>
      </p:sp>
    </p:spTree>
    <p:extLst>
      <p:ext uri="{BB962C8B-B14F-4D97-AF65-F5344CB8AC3E}">
        <p14:creationId xmlns:p14="http://schemas.microsoft.com/office/powerpoint/2010/main" val="1229836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tadium.se/foreningar"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D7F29A26-B3EB-4C05-993D-26D259E2BE36}"/>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18700" b="-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695DB22B-128C-49F2-ABF6-024274E68169}"/>
              </a:ext>
            </a:extLst>
          </p:cNvPr>
          <p:cNvSpPr>
            <a:spLocks noGrp="1"/>
          </p:cNvSpPr>
          <p:nvPr>
            <p:ph type="ctrTitle"/>
          </p:nvPr>
        </p:nvSpPr>
        <p:spPr>
          <a:xfrm>
            <a:off x="477981" y="1122363"/>
            <a:ext cx="4663186" cy="3204134"/>
          </a:xfrm>
        </p:spPr>
        <p:txBody>
          <a:bodyPr anchor="b">
            <a:normAutofit/>
          </a:bodyPr>
          <a:lstStyle/>
          <a:p>
            <a:pPr algn="l"/>
            <a:r>
              <a:rPr lang="sv-SE" sz="4400" b="1" dirty="0">
                <a:latin typeface="Arial" panose="020B0604020202020204" pitchFamily="34" charset="0"/>
                <a:cs typeface="Arial" panose="020B0604020202020204" pitchFamily="34" charset="0"/>
              </a:rPr>
              <a:t>Kubikenborgs IF P-8</a:t>
            </a:r>
          </a:p>
        </p:txBody>
      </p:sp>
      <p:sp>
        <p:nvSpPr>
          <p:cNvPr id="3" name="Underrubrik 2">
            <a:extLst>
              <a:ext uri="{FF2B5EF4-FFF2-40B4-BE49-F238E27FC236}">
                <a16:creationId xmlns:a16="http://schemas.microsoft.com/office/drawing/2014/main" id="{F0695577-3D7F-4026-B72C-31A38E3C9007}"/>
              </a:ext>
            </a:extLst>
          </p:cNvPr>
          <p:cNvSpPr>
            <a:spLocks noGrp="1"/>
          </p:cNvSpPr>
          <p:nvPr>
            <p:ph type="subTitle" idx="1"/>
          </p:nvPr>
        </p:nvSpPr>
        <p:spPr>
          <a:xfrm>
            <a:off x="477980" y="4872922"/>
            <a:ext cx="4023359" cy="1208141"/>
          </a:xfrm>
        </p:spPr>
        <p:txBody>
          <a:bodyPr>
            <a:normAutofit/>
          </a:bodyPr>
          <a:lstStyle/>
          <a:p>
            <a:pPr algn="l"/>
            <a:r>
              <a:rPr lang="sv-SE" sz="2000" dirty="0">
                <a:latin typeface="Arial" panose="020B0604020202020204" pitchFamily="34" charset="0"/>
                <a:cs typeface="Arial" panose="020B0604020202020204" pitchFamily="34" charset="0"/>
              </a:rPr>
              <a:t>Föräldramöte 2023-04-03</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91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xt, person, hand, nära&#10;&#10;Automatiskt genererad beskrivning">
            <a:extLst>
              <a:ext uri="{FF2B5EF4-FFF2-40B4-BE49-F238E27FC236}">
                <a16:creationId xmlns:a16="http://schemas.microsoft.com/office/drawing/2014/main" id="{2D91C827-87A3-33C8-05DB-2DC1A509A395}"/>
              </a:ext>
            </a:extLst>
          </p:cNvPr>
          <p:cNvPicPr>
            <a:picLocks noChangeAspect="1"/>
          </p:cNvPicPr>
          <p:nvPr/>
        </p:nvPicPr>
        <p:blipFill rotWithShape="1">
          <a:blip r:embed="rId2">
            <a:extLst>
              <a:ext uri="{28A0092B-C50C-407E-A947-70E740481C1C}">
                <a14:useLocalDpi xmlns:a14="http://schemas.microsoft.com/office/drawing/2010/main" val="0"/>
              </a:ext>
            </a:extLst>
          </a:blip>
          <a:srcRect l="5265" r="27533" b="5483"/>
          <a:stretch/>
        </p:blipFill>
        <p:spPr>
          <a:xfrm>
            <a:off x="5392779" y="125844"/>
            <a:ext cx="8668512" cy="6857990"/>
          </a:xfrm>
          <a:prstGeom prst="rect">
            <a:avLst/>
          </a:prstGeom>
        </p:spPr>
      </p:pic>
      <p:sp>
        <p:nvSpPr>
          <p:cNvPr id="2" name="Rubrik 1">
            <a:extLst>
              <a:ext uri="{FF2B5EF4-FFF2-40B4-BE49-F238E27FC236}">
                <a16:creationId xmlns:a16="http://schemas.microsoft.com/office/drawing/2014/main" id="{8FC78AB2-5B57-2015-CD23-1B72096B216B}"/>
              </a:ext>
            </a:extLst>
          </p:cNvPr>
          <p:cNvSpPr>
            <a:spLocks noGrp="1"/>
          </p:cNvSpPr>
          <p:nvPr>
            <p:ph type="title"/>
          </p:nvPr>
        </p:nvSpPr>
        <p:spPr>
          <a:xfrm>
            <a:off x="841669" y="357983"/>
            <a:ext cx="3825379" cy="459786"/>
          </a:xfrm>
        </p:spPr>
        <p:txBody>
          <a:bodyPr anchor="b">
            <a:normAutofit fontScale="90000"/>
          </a:bodyPr>
          <a:lstStyle/>
          <a:p>
            <a:r>
              <a:rPr lang="sv-SE" sz="2800" b="1" dirty="0" err="1"/>
              <a:t>FairPlay</a:t>
            </a:r>
            <a:endParaRPr lang="sv-SE" sz="2800" b="1" dirty="0"/>
          </a:p>
        </p:txBody>
      </p:sp>
      <p:sp>
        <p:nvSpPr>
          <p:cNvPr id="8" name="textruta 7">
            <a:extLst>
              <a:ext uri="{FF2B5EF4-FFF2-40B4-BE49-F238E27FC236}">
                <a16:creationId xmlns:a16="http://schemas.microsoft.com/office/drawing/2014/main" id="{F4B3CAD2-252B-2FB3-C9EF-466940068283}"/>
              </a:ext>
            </a:extLst>
          </p:cNvPr>
          <p:cNvSpPr txBox="1"/>
          <p:nvPr/>
        </p:nvSpPr>
        <p:spPr>
          <a:xfrm>
            <a:off x="502573" y="1099801"/>
            <a:ext cx="3825379" cy="5632311"/>
          </a:xfrm>
          <a:prstGeom prst="rect">
            <a:avLst/>
          </a:prstGeom>
          <a:noFill/>
        </p:spPr>
        <p:txBody>
          <a:bodyPr wrap="square" rtlCol="0">
            <a:spAutoFit/>
          </a:bodyPr>
          <a:lstStyle/>
          <a:p>
            <a:pPr algn="l"/>
            <a:r>
              <a:rPr lang="sv-SE" b="0" i="0" dirty="0">
                <a:solidFill>
                  <a:srgbClr val="1D1D1D"/>
                </a:solidFill>
                <a:effectLst/>
                <a:latin typeface="StagSans"/>
              </a:rPr>
              <a:t>Här är några exempel på handlingar:</a:t>
            </a:r>
          </a:p>
          <a:p>
            <a:pPr algn="l"/>
            <a:r>
              <a:rPr lang="sv-SE" b="1" i="0" dirty="0">
                <a:solidFill>
                  <a:srgbClr val="005293"/>
                </a:solidFill>
                <a:effectLst/>
                <a:latin typeface="StagSans"/>
              </a:rPr>
              <a:t>Hjälper skadad med- eller motspelare</a:t>
            </a:r>
          </a:p>
          <a:p>
            <a:pPr algn="l">
              <a:buFont typeface="Arial" panose="020B0604020202020204" pitchFamily="34" charset="0"/>
              <a:buChar char="•"/>
            </a:pPr>
            <a:r>
              <a:rPr lang="sv-SE" b="0" i="0" dirty="0">
                <a:solidFill>
                  <a:srgbClr val="1D1D1D"/>
                </a:solidFill>
                <a:effectLst/>
                <a:latin typeface="StagSans"/>
              </a:rPr>
              <a:t>Sparkar ut bollen om någon ligger skadad.</a:t>
            </a:r>
          </a:p>
          <a:p>
            <a:pPr algn="l">
              <a:buFont typeface="Arial" panose="020B0604020202020204" pitchFamily="34" charset="0"/>
              <a:buChar char="•"/>
            </a:pPr>
            <a:r>
              <a:rPr lang="sv-SE" b="0" i="0" dirty="0">
                <a:solidFill>
                  <a:srgbClr val="1D1D1D"/>
                </a:solidFill>
                <a:effectLst/>
                <a:latin typeface="StagSans"/>
              </a:rPr>
              <a:t>Går fram och ser efter hur en skadad spelare mår.</a:t>
            </a:r>
          </a:p>
          <a:p>
            <a:pPr algn="l"/>
            <a:r>
              <a:rPr lang="sv-SE" b="1" i="0" dirty="0">
                <a:solidFill>
                  <a:srgbClr val="005293"/>
                </a:solidFill>
                <a:effectLst/>
                <a:latin typeface="StagSans"/>
              </a:rPr>
              <a:t>Visar respekt för alla</a:t>
            </a:r>
          </a:p>
          <a:p>
            <a:pPr algn="l">
              <a:buFont typeface="Arial" panose="020B0604020202020204" pitchFamily="34" charset="0"/>
              <a:buChar char="•"/>
            </a:pPr>
            <a:r>
              <a:rPr lang="sv-SE" b="0" i="0" dirty="0">
                <a:solidFill>
                  <a:srgbClr val="1D1D1D"/>
                </a:solidFill>
                <a:effectLst/>
                <a:latin typeface="StagSans"/>
              </a:rPr>
              <a:t>Ber om ursäkt om man råkar sparka på någon.</a:t>
            </a:r>
          </a:p>
          <a:p>
            <a:pPr algn="l">
              <a:buFont typeface="Arial" panose="020B0604020202020204" pitchFamily="34" charset="0"/>
              <a:buChar char="•"/>
            </a:pPr>
            <a:r>
              <a:rPr lang="sv-SE" b="0" i="0" dirty="0">
                <a:solidFill>
                  <a:srgbClr val="1D1D1D"/>
                </a:solidFill>
                <a:effectLst/>
                <a:latin typeface="StagSans"/>
              </a:rPr>
              <a:t>Hälsar på motspelare och domare innan och efter match.</a:t>
            </a:r>
          </a:p>
          <a:p>
            <a:pPr algn="l"/>
            <a:r>
              <a:rPr lang="sv-SE" b="1" i="0" dirty="0">
                <a:solidFill>
                  <a:srgbClr val="005293"/>
                </a:solidFill>
                <a:effectLst/>
                <a:latin typeface="StagSans"/>
              </a:rPr>
              <a:t>Hjälper domaren</a:t>
            </a:r>
          </a:p>
          <a:p>
            <a:pPr algn="l">
              <a:buFont typeface="Arial" panose="020B0604020202020204" pitchFamily="34" charset="0"/>
              <a:buChar char="•"/>
            </a:pPr>
            <a:r>
              <a:rPr lang="sv-SE" b="0" i="0" dirty="0">
                <a:solidFill>
                  <a:srgbClr val="1D1D1D"/>
                </a:solidFill>
                <a:effectLst/>
                <a:latin typeface="StagSans"/>
              </a:rPr>
              <a:t>Försöker inte påverka domarens beslut</a:t>
            </a:r>
          </a:p>
          <a:p>
            <a:pPr algn="l">
              <a:buFont typeface="Arial" panose="020B0604020202020204" pitchFamily="34" charset="0"/>
              <a:buChar char="•"/>
            </a:pPr>
            <a:r>
              <a:rPr lang="sv-SE" b="0" i="0" dirty="0">
                <a:solidFill>
                  <a:srgbClr val="1D1D1D"/>
                </a:solidFill>
                <a:effectLst/>
                <a:latin typeface="StagSans"/>
              </a:rPr>
              <a:t>Gnäller eller klagar inte på domslut</a:t>
            </a:r>
          </a:p>
          <a:p>
            <a:pPr algn="l"/>
            <a:r>
              <a:rPr lang="sv-SE" b="1" i="0" dirty="0">
                <a:solidFill>
                  <a:srgbClr val="005293"/>
                </a:solidFill>
                <a:effectLst/>
                <a:latin typeface="StagSans"/>
              </a:rPr>
              <a:t>Har en positiv attityd</a:t>
            </a:r>
          </a:p>
          <a:p>
            <a:pPr algn="l">
              <a:buFont typeface="Arial" panose="020B0604020202020204" pitchFamily="34" charset="0"/>
              <a:buChar char="•"/>
            </a:pPr>
            <a:r>
              <a:rPr lang="sv-SE" b="0" i="0" dirty="0">
                <a:solidFill>
                  <a:srgbClr val="1D1D1D"/>
                </a:solidFill>
                <a:effectLst/>
                <a:latin typeface="StagSans"/>
              </a:rPr>
              <a:t>Peppar medspelare</a:t>
            </a:r>
          </a:p>
          <a:p>
            <a:pPr algn="l">
              <a:buFont typeface="Arial" panose="020B0604020202020204" pitchFamily="34" charset="0"/>
              <a:buChar char="•"/>
            </a:pPr>
            <a:r>
              <a:rPr lang="sv-SE" b="0" i="0" dirty="0">
                <a:solidFill>
                  <a:srgbClr val="1D1D1D"/>
                </a:solidFill>
                <a:effectLst/>
                <a:latin typeface="StagSans"/>
              </a:rPr>
              <a:t>Använder ett vårdat språk</a:t>
            </a:r>
          </a:p>
          <a:p>
            <a:br>
              <a:rPr lang="sv-SE" dirty="0"/>
            </a:br>
            <a:endParaRPr lang="sv-SE" dirty="0"/>
          </a:p>
        </p:txBody>
      </p:sp>
    </p:spTree>
    <p:extLst>
      <p:ext uri="{BB962C8B-B14F-4D97-AF65-F5344CB8AC3E}">
        <p14:creationId xmlns:p14="http://schemas.microsoft.com/office/powerpoint/2010/main" val="3944663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Riktlinjer för föräldrar</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46620" y="1907004"/>
            <a:ext cx="10607180" cy="4585871"/>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ha kännedom om föreningens riktlinjer och policys. Skall uppträda med god förenings- och lagkänsla. </a:t>
            </a:r>
            <a:endParaRPr lang="sv-SE" sz="1600" dirty="0">
              <a:solidFill>
                <a:srgbClr val="000000"/>
              </a:solidFill>
              <a:latin typeface="Arial" panose="020B0604020202020204" pitchFamily="34" charset="0"/>
              <a:cs typeface="Arial" panose="020B0604020202020204" pitchFamily="34" charset="0"/>
            </a:endParaRP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hjälpa till vid lag- och föreningsaktiviteter.</a:t>
            </a:r>
          </a:p>
          <a:p>
            <a:pPr marL="742950" lvl="1" indent="-285750">
              <a:spcAft>
                <a:spcPts val="1200"/>
              </a:spcAft>
              <a:buFont typeface="Arial" panose="020B0604020202020204" pitchFamily="34" charset="0"/>
              <a:buChar char="•"/>
            </a:pPr>
            <a:r>
              <a:rPr lang="sv-SE" sz="1600" b="1" dirty="0">
                <a:latin typeface="Arial" panose="020B0604020202020204" pitchFamily="34" charset="0"/>
                <a:cs typeface="Arial" panose="020B0604020202020204" pitchFamily="34" charset="0"/>
              </a:rPr>
              <a:t>Skall rapportera närvaro och frånvaro till tränarna enligt aktuell rutin. </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säkerställa att Ert barn inte tränar vid sjukdom eller skada.</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betala in avgifter i tid för att försäkring och licens ska gälla.</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se till att ditt barn har rätt utrustning. Kläder, skor, vattenflaska, benskydd. Matchtröja till matcher.</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delta på föreningsmöten man kallas till.</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ställa rimliga krav på våra ledare och barn. </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inte ge instruktioner till barnen under matcher och träningar. Det är ledarnas ansvar.</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agera i en positiv anda och uppmärksamma glädjeämnena, t.ex. den fina passningen eller kämpainsatsen.</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låta barnen idrotta på sina egna villkor och ha roligt tillsammans. </a:t>
            </a:r>
          </a:p>
        </p:txBody>
      </p:sp>
    </p:spTree>
    <p:extLst>
      <p:ext uri="{BB962C8B-B14F-4D97-AF65-F5344CB8AC3E}">
        <p14:creationId xmlns:p14="http://schemas.microsoft.com/office/powerpoint/2010/main" val="34658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Lagets hemsida på laget.se</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5" name="textruta 4">
            <a:extLst>
              <a:ext uri="{FF2B5EF4-FFF2-40B4-BE49-F238E27FC236}">
                <a16:creationId xmlns:a16="http://schemas.microsoft.com/office/drawing/2014/main" id="{7936ACE7-695C-472C-B754-7EEE5155D435}"/>
              </a:ext>
            </a:extLst>
          </p:cNvPr>
          <p:cNvSpPr txBox="1"/>
          <p:nvPr/>
        </p:nvSpPr>
        <p:spPr>
          <a:xfrm>
            <a:off x="612396" y="1690688"/>
            <a:ext cx="6149130" cy="4585871"/>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Inloggning samt uppdatering av profil</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Får alla kallelser till aktiviteter? </a:t>
            </a:r>
            <a:r>
              <a:rPr lang="sv-SE" sz="1600" b="1" dirty="0">
                <a:latin typeface="Arial" panose="020B0604020202020204" pitchFamily="34" charset="0"/>
                <a:cs typeface="Arial" panose="020B0604020202020204" pitchFamily="34" charset="0"/>
              </a:rPr>
              <a:t>Viktigt!</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Kalender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Alla matchtider avser starttider!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Samling är vanligtvis 45 minuter tidigare.</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Nyhetsflöde</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Här (och i kallelserna) presenteras viktig information.</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Kontaktuppgifter</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SMS-grupp - SUPERTEXT</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Enkelt och snabbt sätt att nå ut till alla.</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Undvik onödiga ”gilla” , de går en notis till alla i guppen då. </a:t>
            </a:r>
          </a:p>
        </p:txBody>
      </p:sp>
      <p:pic>
        <p:nvPicPr>
          <p:cNvPr id="7" name="Bildobjekt 6">
            <a:extLst>
              <a:ext uri="{FF2B5EF4-FFF2-40B4-BE49-F238E27FC236}">
                <a16:creationId xmlns:a16="http://schemas.microsoft.com/office/drawing/2014/main" id="{87E9B7B9-C76A-4D8C-A87C-EBD448901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971" y="1908802"/>
            <a:ext cx="4182829" cy="3686961"/>
          </a:xfrm>
          <a:prstGeom prst="rect">
            <a:avLst/>
          </a:prstGeom>
        </p:spPr>
      </p:pic>
    </p:spTree>
    <p:extLst>
      <p:ext uri="{BB962C8B-B14F-4D97-AF65-F5344CB8AC3E}">
        <p14:creationId xmlns:p14="http://schemas.microsoft.com/office/powerpoint/2010/main" val="37490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Beställning av kläder</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5" name="textruta 4">
            <a:extLst>
              <a:ext uri="{FF2B5EF4-FFF2-40B4-BE49-F238E27FC236}">
                <a16:creationId xmlns:a16="http://schemas.microsoft.com/office/drawing/2014/main" id="{7936ACE7-695C-472C-B754-7EEE5155D435}"/>
              </a:ext>
            </a:extLst>
          </p:cNvPr>
          <p:cNvSpPr txBox="1"/>
          <p:nvPr/>
        </p:nvSpPr>
        <p:spPr>
          <a:xfrm>
            <a:off x="746620" y="1908802"/>
            <a:ext cx="5679347" cy="1538883"/>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hlinkClick r:id="rId3"/>
              </a:rPr>
              <a:t>https://www.stadium.se/foreningar</a:t>
            </a:r>
            <a:endParaRPr lang="sv-SE" sz="1600" dirty="0">
              <a:latin typeface="Arial" panose="020B0604020202020204" pitchFamily="34" charset="0"/>
              <a:cs typeface="Arial" panose="020B0604020202020204" pitchFamily="34" charset="0"/>
            </a:endParaRP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Sök efter ”Kubikenborgs IF fotboll”</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Här finns hela sortimentet, utom strumpor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Strumpor beställs via lagledare</a:t>
            </a:r>
          </a:p>
        </p:txBody>
      </p:sp>
      <p:pic>
        <p:nvPicPr>
          <p:cNvPr id="7" name="Bildobjekt 6">
            <a:extLst>
              <a:ext uri="{FF2B5EF4-FFF2-40B4-BE49-F238E27FC236}">
                <a16:creationId xmlns:a16="http://schemas.microsoft.com/office/drawing/2014/main" id="{87E9B7B9-C76A-4D8C-A87C-EBD448901C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23035" y="2055812"/>
            <a:ext cx="5022345" cy="3402596"/>
          </a:xfrm>
          <a:prstGeom prst="rect">
            <a:avLst/>
          </a:prstGeom>
        </p:spPr>
      </p:pic>
    </p:spTree>
    <p:extLst>
      <p:ext uri="{BB962C8B-B14F-4D97-AF65-F5344CB8AC3E}">
        <p14:creationId xmlns:p14="http://schemas.microsoft.com/office/powerpoint/2010/main" val="1955676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Spelarkännedom</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5" name="textruta 4">
            <a:extLst>
              <a:ext uri="{FF2B5EF4-FFF2-40B4-BE49-F238E27FC236}">
                <a16:creationId xmlns:a16="http://schemas.microsoft.com/office/drawing/2014/main" id="{7936ACE7-695C-472C-B754-7EEE5155D435}"/>
              </a:ext>
            </a:extLst>
          </p:cNvPr>
          <p:cNvSpPr txBox="1"/>
          <p:nvPr/>
        </p:nvSpPr>
        <p:spPr>
          <a:xfrm>
            <a:off x="746620" y="1908802"/>
            <a:ext cx="10393960" cy="2339102"/>
          </a:xfrm>
          <a:prstGeom prst="rect">
            <a:avLst/>
          </a:prstGeom>
          <a:noFill/>
        </p:spPr>
        <p:txBody>
          <a:bodyPr wrap="square" rtlCol="0">
            <a:spAutoFit/>
          </a:bodyPr>
          <a:lstStyle/>
          <a:p>
            <a:pPr lvl="1">
              <a:spcAft>
                <a:spcPts val="1200"/>
              </a:spcAft>
            </a:pPr>
            <a:r>
              <a:rPr lang="sv-SE" sz="1600" b="1" dirty="0">
                <a:latin typeface="Arial" panose="020B0604020202020204" pitchFamily="34" charset="0"/>
                <a:cs typeface="Arial" panose="020B0604020202020204" pitchFamily="34" charset="0"/>
              </a:rPr>
              <a:t>Uppdatera ledare/tränare med aktuell kännedom om ert barn</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Allergier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Sjukdomar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Diagnoser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Hemmaförhållanden</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Övrig ”bra-att-känna-till-information”</a:t>
            </a:r>
          </a:p>
        </p:txBody>
      </p:sp>
    </p:spTree>
    <p:extLst>
      <p:ext uri="{BB962C8B-B14F-4D97-AF65-F5344CB8AC3E}">
        <p14:creationId xmlns:p14="http://schemas.microsoft.com/office/powerpoint/2010/main" val="161253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848E3D75-54E0-49B9-B277-484CBD79D6FB}"/>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18700" b="-2"/>
          <a:stretch/>
        </p:blipFill>
        <p:spPr>
          <a:xfrm>
            <a:off x="3523488" y="10"/>
            <a:ext cx="8668512" cy="6857990"/>
          </a:xfrm>
          <a:prstGeom prst="rect">
            <a:avLst/>
          </a:prstGeom>
        </p:spPr>
      </p:pic>
      <p:sp>
        <p:nvSpPr>
          <p:cNvPr id="32"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FA486E25-C3C2-45DF-B22C-F2FC98138AEF}"/>
              </a:ext>
            </a:extLst>
          </p:cNvPr>
          <p:cNvSpPr>
            <a:spLocks noGrp="1"/>
          </p:cNvSpPr>
          <p:nvPr>
            <p:ph type="title"/>
          </p:nvPr>
        </p:nvSpPr>
        <p:spPr>
          <a:xfrm>
            <a:off x="371094" y="1161288"/>
            <a:ext cx="3438144" cy="1124712"/>
          </a:xfrm>
        </p:spPr>
        <p:txBody>
          <a:bodyPr anchor="b">
            <a:normAutofit/>
          </a:bodyPr>
          <a:lstStyle/>
          <a:p>
            <a:r>
              <a:rPr lang="sv-SE" sz="2800" dirty="0"/>
              <a:t>Agenda</a:t>
            </a:r>
          </a:p>
        </p:txBody>
      </p:sp>
      <p:sp>
        <p:nvSpPr>
          <p:cNvPr id="3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C9CD9B92-FEF6-45E0-A5E8-9F585585054A}"/>
              </a:ext>
            </a:extLst>
          </p:cNvPr>
          <p:cNvSpPr>
            <a:spLocks noGrp="1"/>
          </p:cNvSpPr>
          <p:nvPr>
            <p:ph idx="1"/>
          </p:nvPr>
        </p:nvSpPr>
        <p:spPr>
          <a:xfrm>
            <a:off x="371094" y="2718054"/>
            <a:ext cx="3438906" cy="3386866"/>
          </a:xfrm>
        </p:spPr>
        <p:txBody>
          <a:bodyPr anchor="t">
            <a:normAutofit fontScale="92500" lnSpcReduction="10000"/>
          </a:bodyPr>
          <a:lstStyle/>
          <a:p>
            <a:r>
              <a:rPr lang="sv-SE" sz="1700" dirty="0"/>
              <a:t>Inledning, presentation av Kubikenborgs IF med Joakim Blomqvist </a:t>
            </a:r>
          </a:p>
          <a:p>
            <a:r>
              <a:rPr lang="sv-SE" sz="1700" dirty="0"/>
              <a:t>Roller samt spelartruppen</a:t>
            </a:r>
          </a:p>
          <a:p>
            <a:r>
              <a:rPr lang="sv-SE" sz="1700" dirty="0"/>
              <a:t>Aktuellt</a:t>
            </a:r>
          </a:p>
          <a:p>
            <a:r>
              <a:rPr lang="sv-SE" sz="1700" dirty="0"/>
              <a:t>Ekonomi och försäljning</a:t>
            </a:r>
          </a:p>
          <a:p>
            <a:r>
              <a:rPr lang="sv-SE" sz="1700" dirty="0"/>
              <a:t>Åtaganden</a:t>
            </a:r>
          </a:p>
          <a:p>
            <a:r>
              <a:rPr lang="sv-SE" sz="1700" dirty="0"/>
              <a:t>Riktlinjer för spelare och föräldrar</a:t>
            </a:r>
          </a:p>
          <a:p>
            <a:r>
              <a:rPr lang="sv-SE" sz="1700" dirty="0"/>
              <a:t>Laget.se</a:t>
            </a:r>
          </a:p>
          <a:p>
            <a:r>
              <a:rPr lang="sv-SE" sz="1700" dirty="0"/>
              <a:t>Beställning av kläder</a:t>
            </a:r>
          </a:p>
          <a:p>
            <a:r>
              <a:rPr lang="sv-SE" sz="1700" dirty="0"/>
              <a:t>Spelarkännedom</a:t>
            </a:r>
          </a:p>
          <a:p>
            <a:endParaRPr lang="sv-SE" sz="1700" dirty="0"/>
          </a:p>
        </p:txBody>
      </p:sp>
    </p:spTree>
    <p:extLst>
      <p:ext uri="{BB962C8B-B14F-4D97-AF65-F5344CB8AC3E}">
        <p14:creationId xmlns:p14="http://schemas.microsoft.com/office/powerpoint/2010/main" val="133479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Kubikenborgs IF</a:t>
            </a:r>
          </a:p>
        </p:txBody>
      </p:sp>
      <p:sp>
        <p:nvSpPr>
          <p:cNvPr id="3" name="Platshållare för innehåll 2">
            <a:extLst>
              <a:ext uri="{FF2B5EF4-FFF2-40B4-BE49-F238E27FC236}">
                <a16:creationId xmlns:a16="http://schemas.microsoft.com/office/drawing/2014/main" id="{642D74BC-0B1A-4A6B-B48E-19A83494779B}"/>
              </a:ext>
            </a:extLst>
          </p:cNvPr>
          <p:cNvSpPr>
            <a:spLocks noGrp="1"/>
          </p:cNvSpPr>
          <p:nvPr>
            <p:ph idx="1"/>
          </p:nvPr>
        </p:nvSpPr>
        <p:spPr>
          <a:xfrm>
            <a:off x="838200" y="2155971"/>
            <a:ext cx="10515600" cy="3836434"/>
          </a:xfrm>
        </p:spPr>
        <p:txBody>
          <a:bodyPr>
            <a:normAutofit fontScale="92500" lnSpcReduction="10000"/>
          </a:bodyPr>
          <a:lstStyle/>
          <a:p>
            <a:pPr marL="0" indent="0">
              <a:buNone/>
            </a:pPr>
            <a:r>
              <a:rPr lang="sv-SE" dirty="0"/>
              <a:t>Kubikenborgs IF är en förening som bildades 1919. Vi har idag ca </a:t>
            </a:r>
            <a:r>
              <a:rPr lang="sv-SE" b="1" dirty="0"/>
              <a:t>300st</a:t>
            </a:r>
            <a:r>
              <a:rPr lang="sv-SE" dirty="0"/>
              <a:t> aktiva ungdomar i föreningen i 13 olika lag samt ett A-lag i div 4. Totalt är vi ca </a:t>
            </a:r>
            <a:r>
              <a:rPr lang="sv-SE" b="1" dirty="0"/>
              <a:t>70st</a:t>
            </a:r>
            <a:r>
              <a:rPr lang="sv-SE" dirty="0"/>
              <a:t> </a:t>
            </a:r>
            <a:r>
              <a:rPr lang="sv-SE" b="1" dirty="0"/>
              <a:t>ideellt arbetande föräldrar och vuxna</a:t>
            </a:r>
            <a:r>
              <a:rPr lang="sv-SE" dirty="0"/>
              <a:t>. Vår policy är att aldrig leva över våra tillgångar och alla måste dra sitt strå till stacken.</a:t>
            </a:r>
          </a:p>
          <a:p>
            <a:pPr marL="0" indent="0">
              <a:buNone/>
            </a:pPr>
            <a:endParaRPr lang="sv-SE" dirty="0"/>
          </a:p>
          <a:p>
            <a:pPr marL="0" indent="0">
              <a:buNone/>
            </a:pPr>
            <a:r>
              <a:rPr lang="sv-SE" dirty="0"/>
              <a:t>Vi har bestämt att vi ska vara Sundsvalls bästa ungdomsförening med egna barn och ungdomar som vår viktigaste resurs. Vad vi menar med bäst är att vi ska ge dem en fin start i livet genom att skapa en positiv anda, trygg gemenskap, kamratskap och ett socialt nätverk för livet. I våra intressen ligger att fostra en god medmänniska och föreningsanda före att elitsatsa.</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Tree>
    <p:extLst>
      <p:ext uri="{BB962C8B-B14F-4D97-AF65-F5344CB8AC3E}">
        <p14:creationId xmlns:p14="http://schemas.microsoft.com/office/powerpoint/2010/main" val="802869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D8A537-0B9B-44D4-9298-1D24C24D0F46}"/>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Roller samt spelartruppen</a:t>
            </a:r>
          </a:p>
        </p:txBody>
      </p:sp>
      <p:sp>
        <p:nvSpPr>
          <p:cNvPr id="3" name="Platshållare för innehåll 2">
            <a:extLst>
              <a:ext uri="{FF2B5EF4-FFF2-40B4-BE49-F238E27FC236}">
                <a16:creationId xmlns:a16="http://schemas.microsoft.com/office/drawing/2014/main" id="{3805DAD2-7E63-4C50-B143-7B24F9A9D98E}"/>
              </a:ext>
            </a:extLst>
          </p:cNvPr>
          <p:cNvSpPr>
            <a:spLocks noGrp="1"/>
          </p:cNvSpPr>
          <p:nvPr>
            <p:ph sz="half" idx="1"/>
          </p:nvPr>
        </p:nvSpPr>
        <p:spPr>
          <a:xfrm>
            <a:off x="838200" y="1825625"/>
            <a:ext cx="5181600" cy="2259814"/>
          </a:xfrm>
        </p:spPr>
        <p:txBody>
          <a:bodyPr/>
          <a:lstStyle/>
          <a:p>
            <a:r>
              <a:rPr lang="sv-SE" b="1" dirty="0"/>
              <a:t>Tränare</a:t>
            </a:r>
          </a:p>
          <a:p>
            <a:r>
              <a:rPr lang="sv-SE" dirty="0"/>
              <a:t>Marielle Andersson</a:t>
            </a:r>
          </a:p>
          <a:p>
            <a:r>
              <a:rPr lang="sv-SE" dirty="0"/>
              <a:t>Petra Åslund</a:t>
            </a:r>
          </a:p>
          <a:p>
            <a:r>
              <a:rPr lang="sv-SE" b="1" dirty="0"/>
              <a:t>Vi behöver bli fler! </a:t>
            </a:r>
          </a:p>
        </p:txBody>
      </p:sp>
      <p:sp>
        <p:nvSpPr>
          <p:cNvPr id="4" name="Platshållare för innehåll 3">
            <a:extLst>
              <a:ext uri="{FF2B5EF4-FFF2-40B4-BE49-F238E27FC236}">
                <a16:creationId xmlns:a16="http://schemas.microsoft.com/office/drawing/2014/main" id="{BAA64DCE-CDB1-45C7-BA9C-212E5E2FC207}"/>
              </a:ext>
            </a:extLst>
          </p:cNvPr>
          <p:cNvSpPr>
            <a:spLocks noGrp="1"/>
          </p:cNvSpPr>
          <p:nvPr>
            <p:ph sz="half" idx="2"/>
          </p:nvPr>
        </p:nvSpPr>
        <p:spPr>
          <a:xfrm>
            <a:off x="6172200" y="1825625"/>
            <a:ext cx="5181600" cy="2259814"/>
          </a:xfrm>
        </p:spPr>
        <p:txBody>
          <a:bodyPr/>
          <a:lstStyle/>
          <a:p>
            <a:r>
              <a:rPr lang="sv-SE" b="1" dirty="0"/>
              <a:t>Lagledare</a:t>
            </a:r>
          </a:p>
          <a:p>
            <a:pPr lvl="1"/>
            <a:r>
              <a:rPr lang="sv-SE" dirty="0"/>
              <a:t>Caroline Mossberg</a:t>
            </a:r>
          </a:p>
          <a:p>
            <a:pPr lvl="1"/>
            <a:r>
              <a:rPr lang="sv-SE" dirty="0"/>
              <a:t>Tina Karlström</a:t>
            </a:r>
          </a:p>
          <a:p>
            <a:pPr lvl="1"/>
            <a:r>
              <a:rPr lang="sv-SE" dirty="0"/>
              <a:t>Kamilla Berglin</a:t>
            </a:r>
          </a:p>
          <a:p>
            <a:pPr lvl="1"/>
            <a:r>
              <a:rPr lang="sv-SE" dirty="0"/>
              <a:t>Sara </a:t>
            </a:r>
            <a:r>
              <a:rPr lang="sv-SE" dirty="0" err="1"/>
              <a:t>Callope</a:t>
            </a:r>
            <a:r>
              <a:rPr lang="sv-SE" dirty="0"/>
              <a:t> (Kassör) </a:t>
            </a:r>
          </a:p>
        </p:txBody>
      </p:sp>
      <p:pic>
        <p:nvPicPr>
          <p:cNvPr id="5" name="Bildobjekt 4">
            <a:extLst>
              <a:ext uri="{FF2B5EF4-FFF2-40B4-BE49-F238E27FC236}">
                <a16:creationId xmlns:a16="http://schemas.microsoft.com/office/drawing/2014/main" id="{8A45F5C0-1961-4DEE-93B8-0523B5C95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7110" y="180334"/>
            <a:ext cx="2897798" cy="2051137"/>
          </a:xfrm>
          <a:prstGeom prst="rect">
            <a:avLst/>
          </a:prstGeom>
        </p:spPr>
      </p:pic>
      <p:sp>
        <p:nvSpPr>
          <p:cNvPr id="7" name="Platshållare för innehåll 2">
            <a:extLst>
              <a:ext uri="{FF2B5EF4-FFF2-40B4-BE49-F238E27FC236}">
                <a16:creationId xmlns:a16="http://schemas.microsoft.com/office/drawing/2014/main" id="{4171C085-3D78-4B2B-9E16-7375813B7423}"/>
              </a:ext>
            </a:extLst>
          </p:cNvPr>
          <p:cNvSpPr txBox="1">
            <a:spLocks/>
          </p:cNvSpPr>
          <p:nvPr/>
        </p:nvSpPr>
        <p:spPr>
          <a:xfrm>
            <a:off x="519418" y="5008227"/>
            <a:ext cx="5181600" cy="1790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Spelare</a:t>
            </a:r>
          </a:p>
          <a:p>
            <a:pPr lvl="1"/>
            <a:r>
              <a:rPr lang="sv-SE" dirty="0"/>
              <a:t>I dagsläget är vi 19 spelare i laget</a:t>
            </a:r>
          </a:p>
        </p:txBody>
      </p:sp>
      <p:pic>
        <p:nvPicPr>
          <p:cNvPr id="8" name="Bildobjekt 7" descr="En bild som visar leksak, docka&#10;&#10;Automatiskt genererad beskrivning">
            <a:extLst>
              <a:ext uri="{FF2B5EF4-FFF2-40B4-BE49-F238E27FC236}">
                <a16:creationId xmlns:a16="http://schemas.microsoft.com/office/drawing/2014/main" id="{97AF4EA1-7E09-DC7D-B722-5BD08FBCF547}"/>
              </a:ext>
            </a:extLst>
          </p:cNvPr>
          <p:cNvPicPr>
            <a:picLocks noChangeAspect="1"/>
          </p:cNvPicPr>
          <p:nvPr/>
        </p:nvPicPr>
        <p:blipFill rotWithShape="1">
          <a:blip r:embed="rId3">
            <a:extLst>
              <a:ext uri="{28A0092B-C50C-407E-A947-70E740481C1C}">
                <a14:useLocalDpi xmlns:a14="http://schemas.microsoft.com/office/drawing/2010/main" val="0"/>
              </a:ext>
            </a:extLst>
          </a:blip>
          <a:srcRect t="7318" b="9097"/>
          <a:stretch/>
        </p:blipFill>
        <p:spPr>
          <a:xfrm>
            <a:off x="7542551" y="3931057"/>
            <a:ext cx="3064928" cy="2561818"/>
          </a:xfrm>
          <a:prstGeom prst="rect">
            <a:avLst/>
          </a:prstGeom>
        </p:spPr>
      </p:pic>
    </p:spTree>
    <p:extLst>
      <p:ext uri="{BB962C8B-B14F-4D97-AF65-F5344CB8AC3E}">
        <p14:creationId xmlns:p14="http://schemas.microsoft.com/office/powerpoint/2010/main" val="2065563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Aktuellt</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46620" y="1690688"/>
            <a:ext cx="10607180" cy="1538883"/>
          </a:xfrm>
          <a:prstGeom prst="rect">
            <a:avLst/>
          </a:prstGeom>
          <a:noFill/>
        </p:spPr>
        <p:txBody>
          <a:bodyPr wrap="square" rtlCol="0">
            <a:spAutoFit/>
          </a:bodyPr>
          <a:lstStyle/>
          <a:p>
            <a:pPr rtl="0">
              <a:spcBef>
                <a:spcPts val="0"/>
              </a:spcBef>
              <a:spcAft>
                <a:spcPts val="1200"/>
              </a:spcAft>
            </a:pPr>
            <a:r>
              <a:rPr lang="sv-SE" sz="1600" b="1" i="0" u="none" strike="noStrike" dirty="0">
                <a:solidFill>
                  <a:srgbClr val="000000"/>
                </a:solidFill>
                <a:effectLst/>
                <a:latin typeface="Arial" panose="020B0604020202020204" pitchFamily="34" charset="0"/>
                <a:cs typeface="Arial" panose="020B0604020202020204" pitchFamily="34" charset="0"/>
              </a:rPr>
              <a:t>Vad händer i laget just nu?</a:t>
            </a:r>
            <a:endParaRPr lang="sv-SE" sz="1600" b="1" dirty="0">
              <a:effectLst/>
              <a:latin typeface="Arial" panose="020B0604020202020204" pitchFamily="34" charset="0"/>
              <a:cs typeface="Arial" panose="020B0604020202020204" pitchFamily="34" charset="0"/>
            </a:endParaRPr>
          </a:p>
          <a:p>
            <a:pPr marL="228600" rtl="0">
              <a:spcBef>
                <a:spcPts val="0"/>
              </a:spcBef>
              <a:spcAft>
                <a:spcPts val="1200"/>
              </a:spcAft>
            </a:pPr>
            <a:r>
              <a:rPr lang="sv-SE" sz="1600" dirty="0">
                <a:solidFill>
                  <a:srgbClr val="000000"/>
                </a:solidFill>
                <a:latin typeface="Arial" panose="020B0604020202020204" pitchFamily="34" charset="0"/>
                <a:cs typeface="Arial" panose="020B0604020202020204" pitchFamily="34" charset="0"/>
              </a:rPr>
              <a:t>Vårsä</a:t>
            </a:r>
            <a:r>
              <a:rPr lang="sv-SE" sz="1600" i="0" u="none" strike="noStrike" dirty="0">
                <a:solidFill>
                  <a:srgbClr val="000000"/>
                </a:solidFill>
                <a:effectLst/>
                <a:latin typeface="Arial" panose="020B0604020202020204" pitchFamily="34" charset="0"/>
                <a:cs typeface="Arial" panose="020B0604020202020204" pitchFamily="34" charset="0"/>
              </a:rPr>
              <a:t>songen drar igång ute på stora konstgräsplanen:</a:t>
            </a:r>
          </a:p>
          <a:p>
            <a:pPr marL="228600" rtl="0">
              <a:spcBef>
                <a:spcPts val="0"/>
              </a:spcBef>
              <a:spcAft>
                <a:spcPts val="1200"/>
              </a:spcAft>
            </a:pPr>
            <a:r>
              <a:rPr lang="sv-SE" sz="1600" dirty="0">
                <a:solidFill>
                  <a:srgbClr val="000000"/>
                </a:solidFill>
                <a:latin typeface="Arial" panose="020B0604020202020204" pitchFamily="34" charset="0"/>
                <a:cs typeface="Arial" panose="020B0604020202020204" pitchFamily="34" charset="0"/>
              </a:rPr>
              <a:t>- Träning onsdagar kl. 18-19</a:t>
            </a:r>
          </a:p>
          <a:p>
            <a:pPr marL="228600" rtl="0">
              <a:spcBef>
                <a:spcPts val="0"/>
              </a:spcBef>
              <a:spcAft>
                <a:spcPts val="1200"/>
              </a:spcAft>
            </a:pPr>
            <a:r>
              <a:rPr lang="sv-SE" sz="1600" i="0" u="none" strike="noStrike" dirty="0">
                <a:solidFill>
                  <a:srgbClr val="000000"/>
                </a:solidFill>
                <a:effectLst/>
                <a:latin typeface="Arial" panose="020B0604020202020204" pitchFamily="34" charset="0"/>
                <a:cs typeface="Arial" panose="020B0604020202020204" pitchFamily="34" charset="0"/>
              </a:rPr>
              <a:t>- Träning Lördagar kl. 11-12</a:t>
            </a:r>
          </a:p>
        </p:txBody>
      </p:sp>
      <p:sp>
        <p:nvSpPr>
          <p:cNvPr id="5" name="textruta 4">
            <a:extLst>
              <a:ext uri="{FF2B5EF4-FFF2-40B4-BE49-F238E27FC236}">
                <a16:creationId xmlns:a16="http://schemas.microsoft.com/office/drawing/2014/main" id="{8CF52D33-4B71-4319-BC58-5810688072DE}"/>
              </a:ext>
            </a:extLst>
          </p:cNvPr>
          <p:cNvSpPr txBox="1"/>
          <p:nvPr/>
        </p:nvSpPr>
        <p:spPr>
          <a:xfrm>
            <a:off x="611435" y="3485555"/>
            <a:ext cx="10607180" cy="1138773"/>
          </a:xfrm>
          <a:prstGeom prst="rect">
            <a:avLst/>
          </a:prstGeom>
          <a:noFill/>
        </p:spPr>
        <p:txBody>
          <a:bodyPr wrap="square" rtlCol="0">
            <a:spAutoFit/>
          </a:bodyPr>
          <a:lstStyle/>
          <a:p>
            <a:pPr rtl="0">
              <a:spcBef>
                <a:spcPts val="0"/>
              </a:spcBef>
              <a:spcAft>
                <a:spcPts val="1200"/>
              </a:spcAft>
            </a:pPr>
            <a:r>
              <a:rPr lang="sv-SE" sz="1600" b="1" i="0" u="none" strike="noStrike" dirty="0">
                <a:solidFill>
                  <a:srgbClr val="000000"/>
                </a:solidFill>
                <a:effectLst/>
                <a:latin typeface="Arial" panose="020B0604020202020204" pitchFamily="34" charset="0"/>
                <a:cs typeface="Arial" panose="020B0604020202020204" pitchFamily="34" charset="0"/>
              </a:rPr>
              <a:t>Hur länge håller vi på?</a:t>
            </a:r>
            <a:endParaRPr lang="sv-SE" sz="1600" b="1" dirty="0">
              <a:effectLst/>
              <a:latin typeface="Arial" panose="020B0604020202020204" pitchFamily="34" charset="0"/>
              <a:cs typeface="Arial" panose="020B0604020202020204" pitchFamily="34" charset="0"/>
            </a:endParaRPr>
          </a:p>
          <a:p>
            <a:pPr marL="514350" indent="-285750" rtl="0">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cs typeface="Arial" panose="020B0604020202020204" pitchFamily="34" charset="0"/>
              </a:rPr>
              <a:t>Utomhusträningar och matcher håller på till slutet av september</a:t>
            </a:r>
          </a:p>
          <a:p>
            <a:pPr marL="5143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Mer information om inomhusträningar kommer senare, troligtvis blir det 1 gång / vecka.</a:t>
            </a:r>
          </a:p>
        </p:txBody>
      </p:sp>
      <p:sp>
        <p:nvSpPr>
          <p:cNvPr id="7" name="textruta 6">
            <a:extLst>
              <a:ext uri="{FF2B5EF4-FFF2-40B4-BE49-F238E27FC236}">
                <a16:creationId xmlns:a16="http://schemas.microsoft.com/office/drawing/2014/main" id="{BA5FFF35-4F8E-43EF-959A-CDEF3699FB65}"/>
              </a:ext>
            </a:extLst>
          </p:cNvPr>
          <p:cNvSpPr txBox="1"/>
          <p:nvPr/>
        </p:nvSpPr>
        <p:spPr>
          <a:xfrm>
            <a:off x="746620" y="4934258"/>
            <a:ext cx="10607180" cy="1138773"/>
          </a:xfrm>
          <a:prstGeom prst="rect">
            <a:avLst/>
          </a:prstGeom>
          <a:noFill/>
        </p:spPr>
        <p:txBody>
          <a:bodyPr wrap="square" rtlCol="0">
            <a:spAutoFit/>
          </a:bodyPr>
          <a:lstStyle/>
          <a:p>
            <a:pPr rtl="0">
              <a:spcBef>
                <a:spcPts val="0"/>
              </a:spcBef>
              <a:spcAft>
                <a:spcPts val="1200"/>
              </a:spcAft>
            </a:pPr>
            <a:r>
              <a:rPr lang="sv-SE" sz="1600" b="1" i="0" u="none" strike="noStrike" dirty="0">
                <a:solidFill>
                  <a:srgbClr val="000000"/>
                </a:solidFill>
                <a:effectLst/>
                <a:latin typeface="Arial" panose="020B0604020202020204" pitchFamily="34" charset="0"/>
                <a:cs typeface="Arial" panose="020B0604020202020204" pitchFamily="34" charset="0"/>
              </a:rPr>
              <a:t>Cuper </a:t>
            </a:r>
          </a:p>
          <a:p>
            <a:pPr marL="285750" indent="-285750" rtl="0">
              <a:spcBef>
                <a:spcPts val="0"/>
              </a:spcBef>
              <a:spcAft>
                <a:spcPts val="1200"/>
              </a:spcAft>
              <a:buFontTx/>
              <a:buChar char="-"/>
            </a:pPr>
            <a:r>
              <a:rPr lang="sv-SE" sz="1600" b="1" i="1" dirty="0">
                <a:solidFill>
                  <a:srgbClr val="000000"/>
                </a:solidFill>
                <a:latin typeface="Arial" panose="020B0604020202020204" pitchFamily="34" charset="0"/>
                <a:cs typeface="Arial" panose="020B0604020202020204" pitchFamily="34" charset="0"/>
              </a:rPr>
              <a:t>Kuben cup </a:t>
            </a:r>
            <a:r>
              <a:rPr lang="sv-SE" sz="1600" dirty="0">
                <a:solidFill>
                  <a:srgbClr val="000000"/>
                </a:solidFill>
                <a:latin typeface="Arial" panose="020B0604020202020204" pitchFamily="34" charset="0"/>
                <a:cs typeface="Arial" panose="020B0604020202020204" pitchFamily="34" charset="0"/>
              </a:rPr>
              <a:t>i aug, mer info kommer</a:t>
            </a:r>
          </a:p>
          <a:p>
            <a:pPr marL="285750" indent="-285750" rtl="0">
              <a:spcBef>
                <a:spcPts val="0"/>
              </a:spcBef>
              <a:spcAft>
                <a:spcPts val="1200"/>
              </a:spcAft>
              <a:buFontTx/>
              <a:buChar char="-"/>
            </a:pPr>
            <a:r>
              <a:rPr lang="sv-SE" sz="1600" dirty="0">
                <a:solidFill>
                  <a:srgbClr val="000000"/>
                </a:solidFill>
                <a:effectLst/>
                <a:latin typeface="Arial" panose="020B0604020202020204" pitchFamily="34" charset="0"/>
                <a:cs typeface="Arial" panose="020B0604020202020204" pitchFamily="34" charset="0"/>
              </a:rPr>
              <a:t>Ånäscupen </a:t>
            </a:r>
            <a:endParaRPr lang="sv-SE" sz="16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531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Ekonomi – Försäljning </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92410" y="1757282"/>
            <a:ext cx="10607180" cy="2585323"/>
          </a:xfrm>
          <a:prstGeom prst="rect">
            <a:avLst/>
          </a:prstGeom>
          <a:noFill/>
        </p:spPr>
        <p:txBody>
          <a:bodyPr wrap="square" rtlCol="0">
            <a:spAutoFit/>
          </a:bodyPr>
          <a:lstStyle/>
          <a:p>
            <a:pPr rtl="0">
              <a:spcBef>
                <a:spcPts val="0"/>
              </a:spcBef>
              <a:spcAft>
                <a:spcPts val="1200"/>
              </a:spcAft>
            </a:pPr>
            <a:r>
              <a:rPr lang="sv-SE" sz="1600" b="1" i="0" u="none" strike="noStrike" dirty="0">
                <a:solidFill>
                  <a:srgbClr val="000000"/>
                </a:solidFill>
                <a:effectLst/>
                <a:latin typeface="Arial" panose="020B0604020202020204" pitchFamily="34" charset="0"/>
                <a:cs typeface="Arial" panose="020B0604020202020204" pitchFamily="34" charset="0"/>
              </a:rPr>
              <a:t>Aktuellt:</a:t>
            </a:r>
            <a:endParaRPr lang="sv-SE" sz="1600" b="1"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Att sälja </a:t>
            </a:r>
            <a:r>
              <a:rPr lang="sv-SE" sz="1600" dirty="0" err="1">
                <a:solidFill>
                  <a:srgbClr val="000000"/>
                </a:solidFill>
                <a:latin typeface="Arial" panose="020B0604020202020204" pitchFamily="34" charset="0"/>
                <a:cs typeface="Arial" panose="020B0604020202020204" pitchFamily="34" charset="0"/>
              </a:rPr>
              <a:t>Newbody</a:t>
            </a:r>
            <a:r>
              <a:rPr lang="sv-SE" sz="1600" dirty="0">
                <a:solidFill>
                  <a:srgbClr val="000000"/>
                </a:solidFill>
                <a:latin typeface="Arial" panose="020B0604020202020204" pitchFamily="34" charset="0"/>
                <a:cs typeface="Arial" panose="020B0604020202020204" pitchFamily="34" charset="0"/>
              </a:rPr>
              <a:t> - 5 paket per spelare</a:t>
            </a:r>
          </a:p>
          <a:p>
            <a:pPr marL="285750" indent="-285750">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Sportlotten – 5 </a:t>
            </a:r>
            <a:r>
              <a:rPr lang="sv-SE" sz="1600" dirty="0" err="1">
                <a:solidFill>
                  <a:srgbClr val="000000"/>
                </a:solidFill>
                <a:latin typeface="Arial" panose="020B0604020202020204" pitchFamily="34" charset="0"/>
                <a:cs typeface="Arial" panose="020B0604020202020204" pitchFamily="34" charset="0"/>
              </a:rPr>
              <a:t>st</a:t>
            </a:r>
            <a:r>
              <a:rPr lang="sv-SE" sz="1600" dirty="0">
                <a:solidFill>
                  <a:srgbClr val="000000"/>
                </a:solidFill>
                <a:latin typeface="Arial" panose="020B0604020202020204" pitchFamily="34" charset="0"/>
                <a:cs typeface="Arial" panose="020B0604020202020204" pitchFamily="34" charset="0"/>
              </a:rPr>
              <a:t> per spelare </a:t>
            </a:r>
          </a:p>
          <a:p>
            <a:pPr marL="285750" indent="-285750">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Restaurangchansen sommaren/hösten – 2 </a:t>
            </a:r>
            <a:r>
              <a:rPr lang="sv-SE" sz="1600" dirty="0" err="1">
                <a:solidFill>
                  <a:srgbClr val="000000"/>
                </a:solidFill>
                <a:latin typeface="Arial" panose="020B0604020202020204" pitchFamily="34" charset="0"/>
                <a:cs typeface="Arial" panose="020B0604020202020204" pitchFamily="34" charset="0"/>
              </a:rPr>
              <a:t>st</a:t>
            </a:r>
            <a:r>
              <a:rPr lang="sv-SE" sz="1600" dirty="0">
                <a:solidFill>
                  <a:srgbClr val="000000"/>
                </a:solidFill>
                <a:latin typeface="Arial" panose="020B0604020202020204" pitchFamily="34" charset="0"/>
                <a:cs typeface="Arial" panose="020B0604020202020204" pitchFamily="34" charset="0"/>
              </a:rPr>
              <a:t> per spelare</a:t>
            </a:r>
          </a:p>
          <a:p>
            <a:pPr marL="285750" indent="-285750">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De vi säljer utöver detta går till vår egen lagkassa. Bl.a. till framtida cuper vi vill spela.</a:t>
            </a:r>
          </a:p>
          <a:p>
            <a:pPr marL="285750" indent="-285750">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rPr>
              <a:t>Medlems- och träningsavgifterna används till hyra av planer, inköp av material som </a:t>
            </a:r>
            <a:r>
              <a:rPr lang="sv-SE" sz="1600" dirty="0">
                <a:solidFill>
                  <a:srgbClr val="000000"/>
                </a:solidFill>
                <a:latin typeface="Arial" panose="020B0604020202020204" pitchFamily="34" charset="0"/>
                <a:cs typeface="Arial" panose="020B0604020202020204" pitchFamily="34" charset="0"/>
              </a:rPr>
              <a:t>nya bollar, matchtröjor</a:t>
            </a:r>
            <a:r>
              <a:rPr lang="sv-SE" sz="1600" i="0" u="none" strike="noStrike" dirty="0">
                <a:solidFill>
                  <a:srgbClr val="000000"/>
                </a:solidFill>
                <a:effectLst/>
                <a:latin typeface="Arial" panose="020B0604020202020204" pitchFamily="34" charset="0"/>
              </a:rPr>
              <a:t>, anmälningsavgifter till seriespel, </a:t>
            </a:r>
            <a:r>
              <a:rPr lang="sv-SE" sz="1600" dirty="0">
                <a:solidFill>
                  <a:srgbClr val="000000"/>
                </a:solidFill>
                <a:latin typeface="Arial" panose="020B0604020202020204" pitchFamily="34" charset="0"/>
                <a:cs typeface="Arial" panose="020B0604020202020204" pitchFamily="34" charset="0"/>
              </a:rPr>
              <a:t>upprustning av idrottsplatsen med planerna och allt runt omkring etc. </a:t>
            </a:r>
            <a:r>
              <a:rPr lang="sv-SE" sz="1600" i="0" u="none" strike="noStrike" dirty="0" err="1">
                <a:solidFill>
                  <a:srgbClr val="000000"/>
                </a:solidFill>
                <a:effectLst/>
                <a:latin typeface="Arial" panose="020B0604020202020204" pitchFamily="34" charset="0"/>
              </a:rPr>
              <a:t>etc</a:t>
            </a:r>
            <a:endParaRPr lang="sv-SE" sz="160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4168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Åtaganden</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92410" y="1790838"/>
            <a:ext cx="10607180" cy="4062651"/>
          </a:xfrm>
          <a:prstGeom prst="rect">
            <a:avLst/>
          </a:prstGeom>
          <a:noFill/>
        </p:spPr>
        <p:txBody>
          <a:bodyPr wrap="square" rtlCol="0">
            <a:spAutoFit/>
          </a:bodyPr>
          <a:lstStyle/>
          <a:p>
            <a:pPr rtl="0">
              <a:spcBef>
                <a:spcPts val="0"/>
              </a:spcBef>
              <a:spcAft>
                <a:spcPts val="1200"/>
              </a:spcAft>
            </a:pPr>
            <a:r>
              <a:rPr lang="sv-SE" sz="1600" i="0" u="none" strike="noStrike" dirty="0">
                <a:solidFill>
                  <a:srgbClr val="000000"/>
                </a:solidFill>
                <a:effectLst/>
                <a:latin typeface="Arial" panose="020B0604020202020204" pitchFamily="34" charset="0"/>
                <a:cs typeface="Arial" panose="020B0604020202020204" pitchFamily="34" charset="0"/>
              </a:rPr>
              <a:t>I föreningen finns obligatoriska aktiviteter som alla spelares föräldrar skall delta i:</a:t>
            </a:r>
            <a:endParaRPr lang="sv-SE" sz="1600" dirty="0">
              <a:effectLst/>
              <a:latin typeface="Arial" panose="020B0604020202020204" pitchFamily="34" charset="0"/>
              <a:cs typeface="Arial" panose="020B0604020202020204" pitchFamily="34" charset="0"/>
            </a:endParaRPr>
          </a:p>
          <a:p>
            <a:pPr marL="514350" indent="-285750" rtl="0">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cs typeface="Arial" panose="020B0604020202020204" pitchFamily="34" charset="0"/>
              </a:rPr>
              <a:t>Kubendagen (städ-/föreningsdag på Kubikenborgs IP)</a:t>
            </a:r>
            <a:endParaRPr lang="sv-SE" sz="1600" dirty="0">
              <a:effectLst/>
              <a:latin typeface="Arial" panose="020B0604020202020204" pitchFamily="34" charset="0"/>
              <a:cs typeface="Arial" panose="020B0604020202020204" pitchFamily="34" charset="0"/>
            </a:endParaRPr>
          </a:p>
          <a:p>
            <a:pPr marL="514350" indent="-285750" rtl="0">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cs typeface="Arial" panose="020B0604020202020204" pitchFamily="34" charset="0"/>
              </a:rPr>
              <a:t>Försäljning av </a:t>
            </a:r>
            <a:r>
              <a:rPr lang="sv-SE" sz="1600" i="0" u="none" strike="noStrike" dirty="0" err="1">
                <a:solidFill>
                  <a:srgbClr val="000000"/>
                </a:solidFill>
                <a:effectLst/>
                <a:latin typeface="Arial" panose="020B0604020202020204" pitchFamily="34" charset="0"/>
                <a:cs typeface="Arial" panose="020B0604020202020204" pitchFamily="34" charset="0"/>
              </a:rPr>
              <a:t>Newbody</a:t>
            </a:r>
            <a:r>
              <a:rPr lang="sv-SE" sz="1600" i="0" u="none" strike="noStrike" dirty="0">
                <a:solidFill>
                  <a:srgbClr val="000000"/>
                </a:solidFill>
                <a:effectLst/>
                <a:latin typeface="Arial" panose="020B0604020202020204" pitchFamily="34" charset="0"/>
                <a:cs typeface="Arial" panose="020B0604020202020204" pitchFamily="34" charset="0"/>
              </a:rPr>
              <a:t> och Restaurangchansen </a:t>
            </a:r>
          </a:p>
          <a:p>
            <a:pPr marL="514350" indent="-285750" rtl="0">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cs typeface="Arial" panose="020B0604020202020204" pitchFamily="34" charset="0"/>
              </a:rPr>
              <a:t>Arrangemang vid A-lagets hemmamatcher (bollkallar och kiosk).</a:t>
            </a:r>
          </a:p>
          <a:p>
            <a:pPr marL="5143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Arbeta vid sammandrag och hemmamatcher (bakning, kiosk, matchvärd m.m.)</a:t>
            </a:r>
            <a:endParaRPr lang="sv-SE" sz="1600" dirty="0">
              <a:effectLst/>
              <a:latin typeface="Arial" panose="020B0604020202020204" pitchFamily="34" charset="0"/>
              <a:cs typeface="Arial" panose="020B0604020202020204" pitchFamily="34" charset="0"/>
            </a:endParaRPr>
          </a:p>
          <a:p>
            <a:br>
              <a:rPr lang="sv-SE" sz="1600" dirty="0"/>
            </a:br>
            <a:r>
              <a:rPr lang="sv-SE" sz="1600" dirty="0">
                <a:latin typeface="Arial" panose="020B0604020202020204" pitchFamily="34" charset="0"/>
                <a:cs typeface="Arial" panose="020B0604020202020204" pitchFamily="34" charset="0"/>
              </a:rPr>
              <a:t>Inom Kuben är dessa åtaganden lika självklara som att betala medlemsavgiften. Alla ska hjälpas åt. Det är inga betungande uppgifter om vi gör det tillsammans!</a:t>
            </a:r>
            <a:endParaRPr lang="sv-SE" sz="1600" dirty="0"/>
          </a:p>
          <a:p>
            <a:endParaRPr lang="sv-SE" sz="1600" b="1" dirty="0">
              <a:latin typeface="Arial" panose="020B0604020202020204" pitchFamily="34" charset="0"/>
              <a:cs typeface="Arial" panose="020B0604020202020204" pitchFamily="34" charset="0"/>
            </a:endParaRPr>
          </a:p>
          <a:p>
            <a:r>
              <a:rPr lang="sv-SE" sz="1600" b="1" dirty="0">
                <a:latin typeface="Arial" panose="020B0604020202020204" pitchFamily="34" charset="0"/>
                <a:cs typeface="Arial" panose="020B0604020202020204" pitchFamily="34" charset="0"/>
              </a:rPr>
              <a:t>Ni som föräldrar är en förutsättning för att vår förening ska fungera</a:t>
            </a:r>
            <a:r>
              <a:rPr lang="sv-SE" sz="1600" dirty="0">
                <a:latin typeface="Arial" panose="020B0604020202020204" pitchFamily="34" charset="0"/>
                <a:cs typeface="Arial" panose="020B0604020202020204" pitchFamily="34" charset="0"/>
              </a:rPr>
              <a:t>. En del ställer upp som ledare, tränare eller finns med i grupper runt matcharrangemang. Andra köper lotter, bakar bullar eller säljer fika. </a:t>
            </a:r>
            <a:r>
              <a:rPr lang="sv-SE" sz="1600" b="1" dirty="0">
                <a:latin typeface="Arial" panose="020B0604020202020204" pitchFamily="34" charset="0"/>
                <a:cs typeface="Arial" panose="020B0604020202020204" pitchFamily="34" charset="0"/>
              </a:rPr>
              <a:t>Ni är alla värdefulla och ni behövs!</a:t>
            </a:r>
          </a:p>
          <a:p>
            <a:endParaRPr lang="sv-S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489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Riktlinjer för spelare</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9363" y="365125"/>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46620" y="1908802"/>
            <a:ext cx="10607180" cy="4185761"/>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visa god kamratskap och ha roligt tillsammans oavsett idrottsliga resultat.</a:t>
            </a:r>
            <a:endParaRPr lang="sv-SE" sz="1600" dirty="0">
              <a:solidFill>
                <a:srgbClr val="000000"/>
              </a:solidFill>
              <a:latin typeface="Arial" panose="020B0604020202020204" pitchFamily="34" charset="0"/>
              <a:cs typeface="Arial" panose="020B0604020202020204" pitchFamily="34" charset="0"/>
            </a:endParaRP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uppträda med god förenings- och lagkänsla. </a:t>
            </a:r>
            <a:endParaRPr lang="sv-SE" sz="1600" dirty="0">
              <a:solidFill>
                <a:srgbClr val="000000"/>
              </a:solidFill>
              <a:latin typeface="Arial" panose="020B0604020202020204" pitchFamily="34" charset="0"/>
              <a:cs typeface="Arial" panose="020B0604020202020204" pitchFamily="34" charset="0"/>
            </a:endParaRP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visa hänsyn och respekt mot varandra eftersom vi alla är unika individer.</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visa hänsyn mot medspelare, motståndare, domare, ledare och publik. </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lyssna på tränare/ledare och bidra till en rolig och lärorik idrottsmiljö.</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När en tränare pratar försöker jag vara tyst och lyssna.</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Jag gör mitt bästa för att göra som tränaren säger.</a:t>
            </a:r>
          </a:p>
          <a:p>
            <a:pPr lvl="2">
              <a:spcAft>
                <a:spcPts val="1200"/>
              </a:spcAft>
            </a:pPr>
            <a:endParaRPr lang="sv-SE" sz="1600" dirty="0">
              <a:latin typeface="Arial" panose="020B0604020202020204" pitchFamily="34" charset="0"/>
              <a:cs typeface="Arial" panose="020B0604020202020204" pitchFamily="34" charset="0"/>
            </a:endParaRPr>
          </a:p>
          <a:p>
            <a:pPr lvl="1">
              <a:spcAft>
                <a:spcPts val="1200"/>
              </a:spcAft>
            </a:pPr>
            <a:r>
              <a:rPr lang="sv-SE" sz="1600" dirty="0">
                <a:latin typeface="Arial" panose="020B0604020202020204" pitchFamily="34" charset="0"/>
                <a:cs typeface="Arial" panose="020B0604020202020204" pitchFamily="34" charset="0"/>
              </a:rPr>
              <a:t>Om spelare upprepande påvisar sådant beteende som stör och/eller hindrar tränare och övriga spelare från att utföra träningen som planerat, åtar sig tränare rätten att under en tid placera spelaren vid sidan om för att vila.</a:t>
            </a:r>
          </a:p>
          <a:p>
            <a:pPr lvl="1">
              <a:spcAft>
                <a:spcPts val="1200"/>
              </a:spcAft>
            </a:pPr>
            <a:r>
              <a:rPr lang="sv-SE" sz="1600" b="1" dirty="0">
                <a:latin typeface="Arial" panose="020B0604020202020204" pitchFamily="34" charset="0"/>
                <a:cs typeface="Arial" panose="020B0604020202020204" pitchFamily="34" charset="0"/>
              </a:rPr>
              <a:t>Prata med era barn!</a:t>
            </a:r>
          </a:p>
        </p:txBody>
      </p:sp>
    </p:spTree>
    <p:extLst>
      <p:ext uri="{BB962C8B-B14F-4D97-AF65-F5344CB8AC3E}">
        <p14:creationId xmlns:p14="http://schemas.microsoft.com/office/powerpoint/2010/main" val="1102241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objekt 6" descr="En bild som visar text, person, hand, nära&#10;&#10;Automatiskt genererad beskrivning">
            <a:extLst>
              <a:ext uri="{FF2B5EF4-FFF2-40B4-BE49-F238E27FC236}">
                <a16:creationId xmlns:a16="http://schemas.microsoft.com/office/drawing/2014/main" id="{2D91C827-87A3-33C8-05DB-2DC1A509A395}"/>
              </a:ext>
            </a:extLst>
          </p:cNvPr>
          <p:cNvPicPr>
            <a:picLocks noChangeAspect="1"/>
          </p:cNvPicPr>
          <p:nvPr/>
        </p:nvPicPr>
        <p:blipFill rotWithShape="1">
          <a:blip r:embed="rId2">
            <a:extLst>
              <a:ext uri="{28A0092B-C50C-407E-A947-70E740481C1C}">
                <a14:useLocalDpi xmlns:a14="http://schemas.microsoft.com/office/drawing/2010/main" val="0"/>
              </a:ext>
            </a:extLst>
          </a:blip>
          <a:srcRect l="5265" r="27533" b="5483"/>
          <a:stretch/>
        </p:blipFill>
        <p:spPr>
          <a:xfrm>
            <a:off x="3523488" y="10"/>
            <a:ext cx="8668512" cy="6857990"/>
          </a:xfrm>
          <a:prstGeom prst="rect">
            <a:avLst/>
          </a:prstGeom>
        </p:spPr>
      </p:pic>
      <p:sp>
        <p:nvSpPr>
          <p:cNvPr id="19"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8FC78AB2-5B57-2015-CD23-1B72096B216B}"/>
              </a:ext>
            </a:extLst>
          </p:cNvPr>
          <p:cNvSpPr>
            <a:spLocks noGrp="1"/>
          </p:cNvSpPr>
          <p:nvPr>
            <p:ph type="title"/>
          </p:nvPr>
        </p:nvSpPr>
        <p:spPr>
          <a:xfrm>
            <a:off x="371094" y="1161288"/>
            <a:ext cx="3438144" cy="1124712"/>
          </a:xfrm>
        </p:spPr>
        <p:txBody>
          <a:bodyPr anchor="b">
            <a:normAutofit/>
          </a:bodyPr>
          <a:lstStyle/>
          <a:p>
            <a:r>
              <a:rPr lang="sv-SE" sz="2800"/>
              <a:t>FairPlay</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365E22EA-BD8D-EF27-465F-FBEBCADAADDD}"/>
              </a:ext>
            </a:extLst>
          </p:cNvPr>
          <p:cNvSpPr>
            <a:spLocks noGrp="1"/>
          </p:cNvSpPr>
          <p:nvPr>
            <p:ph idx="1"/>
          </p:nvPr>
        </p:nvSpPr>
        <p:spPr>
          <a:xfrm>
            <a:off x="371094" y="2718054"/>
            <a:ext cx="3715714" cy="3161538"/>
          </a:xfrm>
        </p:spPr>
        <p:txBody>
          <a:bodyPr anchor="t">
            <a:normAutofit/>
          </a:bodyPr>
          <a:lstStyle/>
          <a:p>
            <a:r>
              <a:rPr lang="sv-SE" sz="1700" b="0" i="0" dirty="0">
                <a:effectLst/>
                <a:latin typeface="StagSans"/>
              </a:rPr>
              <a:t>Grönt Kort är en satsning för att uppmuntra till fair play i barn- och ungdomsfotbollen. Kortet delas ut av respektive motståndarlags ledare till en spelare i vardera lag som utmärkt sig på ett schysst sätt. Majoriteten av alla spelare är schyssta, men den som får ett Grönt kort har utmärkt sig lite extra. Grönt kort delas ut efter alla seriematcher i åldrarna 8-14 år.</a:t>
            </a:r>
          </a:p>
        </p:txBody>
      </p:sp>
    </p:spTree>
    <p:extLst>
      <p:ext uri="{BB962C8B-B14F-4D97-AF65-F5344CB8AC3E}">
        <p14:creationId xmlns:p14="http://schemas.microsoft.com/office/powerpoint/2010/main" val="28162418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1037</Words>
  <Application>Microsoft Office PowerPoint</Application>
  <PresentationFormat>Bredbild</PresentationFormat>
  <Paragraphs>119</Paragraphs>
  <Slides>14</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Arial</vt:lpstr>
      <vt:lpstr>Calibri</vt:lpstr>
      <vt:lpstr>Calibri Light</vt:lpstr>
      <vt:lpstr>StagSans</vt:lpstr>
      <vt:lpstr>Office-tema</vt:lpstr>
      <vt:lpstr>Kubikenborgs IF P-8</vt:lpstr>
      <vt:lpstr>Agenda</vt:lpstr>
      <vt:lpstr>Kubikenborgs IF</vt:lpstr>
      <vt:lpstr>Roller samt spelartruppen</vt:lpstr>
      <vt:lpstr>Aktuellt</vt:lpstr>
      <vt:lpstr>Ekonomi – Försäljning </vt:lpstr>
      <vt:lpstr>Åtaganden</vt:lpstr>
      <vt:lpstr>Riktlinjer för spelare</vt:lpstr>
      <vt:lpstr>FairPlay</vt:lpstr>
      <vt:lpstr>FairPlay</vt:lpstr>
      <vt:lpstr>Riktlinjer för föräldrar</vt:lpstr>
      <vt:lpstr>Lagets hemsida på laget.se</vt:lpstr>
      <vt:lpstr>Beställning av kläder</vt:lpstr>
      <vt:lpstr>Spelarkännedom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Kubikenborgs IF P-12</dc:title>
  <dc:creator>Falkdahl, Joakim</dc:creator>
  <cp:lastModifiedBy>Mossberg Caroline</cp:lastModifiedBy>
  <cp:revision>38</cp:revision>
  <dcterms:created xsi:type="dcterms:W3CDTF">2021-08-16T10:21:38Z</dcterms:created>
  <dcterms:modified xsi:type="dcterms:W3CDTF">2023-04-12T09:30:26Z</dcterms:modified>
</cp:coreProperties>
</file>