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2292"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2003425" y="744538"/>
            <a:ext cx="2790825" cy="3722687"/>
          </a:xfrm>
          <a:prstGeom prst="rect">
            <a:avLst/>
          </a:prstGeom>
        </p:spPr>
        <p:txBody>
          <a:bodyPr/>
          <a:lstStyle/>
          <a:p>
            <a:endParaRPr/>
          </a:p>
        </p:txBody>
      </p:sp>
      <p:sp>
        <p:nvSpPr>
          <p:cNvPr id="27" name="Shape 27"/>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185931477"/>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errain jo" descr="terrain jo"/>
          <p:cNvPicPr>
            <a:picLocks noChangeAspect="1"/>
          </p:cNvPicPr>
          <p:nvPr/>
        </p:nvPicPr>
        <p:blipFill>
          <a:blip r:embed="rId4" cstate="print">
            <a:extLst/>
          </a:blip>
          <a:stretch>
            <a:fillRect/>
          </a:stretch>
        </p:blipFill>
        <p:spPr>
          <a:xfrm>
            <a:off x="3735387" y="681037"/>
            <a:ext cx="2862263" cy="4178301"/>
          </a:xfrm>
          <a:prstGeom prst="rect">
            <a:avLst/>
          </a:prstGeom>
          <a:ln w="12700">
            <a:miter lim="400000"/>
          </a:ln>
        </p:spPr>
      </p:pic>
      <p:pic>
        <p:nvPicPr>
          <p:cNvPr id="3" name="terrain jo" descr="terrain jo"/>
          <p:cNvPicPr>
            <a:picLocks noChangeAspect="1"/>
          </p:cNvPicPr>
          <p:nvPr/>
        </p:nvPicPr>
        <p:blipFill>
          <a:blip r:embed="rId4" cstate="print">
            <a:extLst/>
          </a:blip>
          <a:stretch>
            <a:fillRect/>
          </a:stretch>
        </p:blipFill>
        <p:spPr>
          <a:xfrm>
            <a:off x="3735387" y="4859337"/>
            <a:ext cx="2862263" cy="4176713"/>
          </a:xfrm>
          <a:prstGeom prst="rect">
            <a:avLst/>
          </a:prstGeom>
          <a:ln w="12700">
            <a:miter lim="400000"/>
          </a:ln>
        </p:spPr>
      </p:pic>
      <p:sp>
        <p:nvSpPr>
          <p:cNvPr id="4" name="Title Text"/>
          <p:cNvSpPr txBox="1">
            <a:spLocks noGrp="1"/>
          </p:cNvSpPr>
          <p:nvPr>
            <p:ph type="title"/>
          </p:nvPr>
        </p:nvSpPr>
        <p:spPr>
          <a:xfrm>
            <a:off x="342900" y="366183"/>
            <a:ext cx="6172200" cy="152400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5" name="Body Level One…"/>
          <p:cNvSpPr txBox="1">
            <a:spLocks noGrp="1"/>
          </p:cNvSpPr>
          <p:nvPr>
            <p:ph type="body" idx="1"/>
          </p:nvPr>
        </p:nvSpPr>
        <p:spPr>
          <a:xfrm>
            <a:off x="342900" y="2133600"/>
            <a:ext cx="6172200" cy="6034617"/>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641244" y="8341947"/>
            <a:ext cx="273657" cy="264256"/>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5pPr>
      <a:lvl6pPr marL="0" marR="0" indent="45720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6pPr>
      <a:lvl7pPr marL="0" marR="0" indent="91440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7pPr>
      <a:lvl8pPr marL="0" marR="0" indent="137160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8pPr>
      <a:lvl9pPr marL="0" marR="0" indent="1828800" algn="l" defTabSz="914400" rtl="0" latinLnBrk="0">
        <a:lnSpc>
          <a:spcPct val="100000"/>
        </a:lnSpc>
        <a:spcBef>
          <a:spcPts val="0"/>
        </a:spcBef>
        <a:spcAft>
          <a:spcPts val="0"/>
        </a:spcAft>
        <a:buClrTx/>
        <a:buSzTx/>
        <a:buFontTx/>
        <a:buNone/>
        <a:tabLst/>
        <a:defRPr sz="1600" b="1" i="0" u="none" strike="noStrike" cap="none" spc="0" baseline="0">
          <a:ln>
            <a:noFill/>
          </a:ln>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630061" marR="0" indent="-172861"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2pPr>
      <a:lvl3pPr marL="10526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3pPr>
      <a:lvl4pPr marL="15098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4pPr>
      <a:lvl5pPr marL="19670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5pPr>
      <a:lvl6pPr marL="24242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6pPr>
      <a:lvl7pPr marL="28814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7pPr>
      <a:lvl8pPr marL="33386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8pPr>
      <a:lvl9pPr marL="3795888" marR="0" indent="-138288" algn="l" defTabSz="914400" rtl="0" latinLnBrk="0">
        <a:lnSpc>
          <a:spcPct val="100000"/>
        </a:lnSpc>
        <a:spcBef>
          <a:spcPts val="300"/>
        </a:spcBef>
        <a:spcAft>
          <a:spcPts val="0"/>
        </a:spcAft>
        <a:buClrTx/>
        <a:buSzPct val="100000"/>
        <a:buFontTx/>
        <a:buChar char=""/>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youtu.be/MHpp_adiPyc" TargetMode="External"/><Relationship Id="rId5" Type="http://schemas.openxmlformats.org/officeDocument/2006/relationships/hyperlink" Target="https://youtu.be/NMyTAOleagM" TargetMode="External"/><Relationship Id="rId4" Type="http://schemas.openxmlformats.org/officeDocument/2006/relationships/hyperlink" Target="https://youtu.be/KM5I1U92JuQ" TargetMode="External"/><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youtu.be/mLMK6Uhqh6s" TargetMode="External"/><Relationship Id="rId4" Type="http://schemas.openxmlformats.org/officeDocument/2006/relationships/hyperlink" Target="https://youtu.be/L84sN41Hyo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youtu.be/5iIVdtwjCAg" TargetMode="External"/><Relationship Id="rId4" Type="http://schemas.openxmlformats.org/officeDocument/2006/relationships/hyperlink" Target="https://youtu.be/d1b4anp2cI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youtu.be/zZXO0C0JWtE" TargetMode="External"/><Relationship Id="rId4" Type="http://schemas.openxmlformats.org/officeDocument/2006/relationships/hyperlink" Target="https://youtu.be/L84sN41Hyo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youtu.be/WYf4yqf5mA0" TargetMode="External"/><Relationship Id="rId4" Type="http://schemas.openxmlformats.org/officeDocument/2006/relationships/hyperlink" Target="https://youtu.be/SvSWw3aKTr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youtu.be/3wJ0eWyslvQ" TargetMode="External"/><Relationship Id="rId4" Type="http://schemas.openxmlformats.org/officeDocument/2006/relationships/hyperlink" Target="https://youtu.be/L84sN41Hyo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mLMK6Uhqh6s" TargetMode="External"/><Relationship Id="rId3" Type="http://schemas.openxmlformats.org/officeDocument/2006/relationships/image" Target="../media/image14.png"/><Relationship Id="rId7" Type="http://schemas.openxmlformats.org/officeDocument/2006/relationships/hyperlink" Target="https://youtu.be/jw-UAFy0eVU"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youtu.be/eTHt3xSY8jU" TargetMode="External"/><Relationship Id="rId5" Type="http://schemas.openxmlformats.org/officeDocument/2006/relationships/hyperlink" Target="https://youtu.be/5iIVdtwjCAg" TargetMode="External"/><Relationship Id="rId10" Type="http://schemas.openxmlformats.org/officeDocument/2006/relationships/hyperlink" Target="https://youtu.be/BBhNa7vCpcg" TargetMode="External"/><Relationship Id="rId4" Type="http://schemas.openxmlformats.org/officeDocument/2006/relationships/hyperlink" Target="https://youtu.be/3wJ0eWyslvQ" TargetMode="External"/><Relationship Id="rId9" Type="http://schemas.openxmlformats.org/officeDocument/2006/relationships/hyperlink" Target="https://youtu.be/h4KVJYGN8H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youtu.be/xo-SOKvgsAQ" TargetMode="External"/><Relationship Id="rId4" Type="http://schemas.openxmlformats.org/officeDocument/2006/relationships/hyperlink" Target="https://youtu.be/C90Kn9_cSN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youtu.be/eTHt3xSY8jU" TargetMode="External"/><Relationship Id="rId4" Type="http://schemas.openxmlformats.org/officeDocument/2006/relationships/hyperlink" Target="https://youtu.be/L84sN41Hyo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youtu.be/3bYlr7MHUBE" TargetMode="External"/><Relationship Id="rId4" Type="http://schemas.openxmlformats.org/officeDocument/2006/relationships/hyperlink" Target="https://youtu.be/DP514ljtwA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youtu.be/jw-UAFy0eVU" TargetMode="External"/><Relationship Id="rId4" Type="http://schemas.openxmlformats.org/officeDocument/2006/relationships/hyperlink" Target="https://youtu.be/L84sN41Hyo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p:cNvSpPr/>
          <p:nvPr/>
        </p:nvSpPr>
        <p:spPr>
          <a:xfrm>
            <a:off x="-15875" y="-3175"/>
            <a:ext cx="6902450" cy="1255713"/>
          </a:xfrm>
          <a:prstGeom prst="rect">
            <a:avLst/>
          </a:prstGeom>
          <a:solidFill>
            <a:srgbClr val="FFFFFF"/>
          </a:solidFill>
          <a:ln w="12700">
            <a:miter lim="400000"/>
          </a:ln>
        </p:spPr>
        <p:txBody>
          <a:bodyPr lIns="45719" rIns="45719"/>
          <a:lstStyle/>
          <a:p>
            <a:pPr>
              <a:defRPr sz="1800"/>
            </a:pPr>
            <a:endParaRPr/>
          </a:p>
        </p:txBody>
      </p:sp>
      <p:grpSp>
        <p:nvGrpSpPr>
          <p:cNvPr id="33" name="Group"/>
          <p:cNvGrpSpPr/>
          <p:nvPr/>
        </p:nvGrpSpPr>
        <p:grpSpPr>
          <a:xfrm>
            <a:off x="3175" y="1587"/>
            <a:ext cx="6850063" cy="892176"/>
            <a:chOff x="0" y="0"/>
            <a:chExt cx="6850062" cy="892175"/>
          </a:xfrm>
        </p:grpSpPr>
        <p:pic>
          <p:nvPicPr>
            <p:cNvPr id="30" name="logo.png" descr="logo.png"/>
            <p:cNvPicPr>
              <a:picLocks noChangeAspect="1"/>
            </p:cNvPicPr>
            <p:nvPr/>
          </p:nvPicPr>
          <p:blipFill>
            <a:blip r:embed="rId2" cstate="print">
              <a:extLst/>
            </a:blip>
            <a:stretch>
              <a:fillRect/>
            </a:stretch>
          </p:blipFill>
          <p:spPr>
            <a:xfrm>
              <a:off x="6097743" y="4221"/>
              <a:ext cx="566103" cy="883733"/>
            </a:xfrm>
            <a:prstGeom prst="rect">
              <a:avLst/>
            </a:prstGeom>
            <a:ln w="12700" cap="flat">
              <a:noFill/>
              <a:miter lim="400000"/>
            </a:ln>
            <a:effectLst/>
          </p:spPr>
        </p:pic>
        <p:pic>
          <p:nvPicPr>
            <p:cNvPr id="31" name="Unknown.png" descr="Unknown.png"/>
            <p:cNvPicPr>
              <a:picLocks noChangeAspect="1"/>
            </p:cNvPicPr>
            <p:nvPr/>
          </p:nvPicPr>
          <p:blipFill>
            <a:blip r:embed="rId3" cstate="print">
              <a:extLst/>
            </a:blip>
            <a:stretch>
              <a:fillRect/>
            </a:stretch>
          </p:blipFill>
          <p:spPr>
            <a:xfrm>
              <a:off x="140388" y="0"/>
              <a:ext cx="618536" cy="892175"/>
            </a:xfrm>
            <a:prstGeom prst="rect">
              <a:avLst/>
            </a:prstGeom>
            <a:ln w="12700" cap="flat">
              <a:noFill/>
              <a:miter lim="400000"/>
            </a:ln>
            <a:effectLst/>
          </p:spPr>
        </p:pic>
        <p:sp>
          <p:nvSpPr>
            <p:cNvPr id="32" name="SPELARUTBILDNINGSPLAN…"/>
            <p:cNvSpPr txBox="1"/>
            <p:nvPr/>
          </p:nvSpPr>
          <p:spPr>
            <a:xfrm>
              <a:off x="0" y="68615"/>
              <a:ext cx="6850063" cy="7435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2500" b="1"/>
              </a:pPr>
              <a:r>
                <a:t>SPELARUTBILDNINGSPLAN</a:t>
              </a:r>
            </a:p>
            <a:p>
              <a:pPr algn="ctr">
                <a:defRPr sz="2000" b="1"/>
              </a:pPr>
              <a:r>
                <a:t>ÖSTERGÖTLANDS FOTBOLLFÖRBUND</a:t>
              </a:r>
            </a:p>
          </p:txBody>
        </p:sp>
      </p:grpSp>
      <p:sp>
        <p:nvSpPr>
          <p:cNvPr id="34" name="5 mot 5…"/>
          <p:cNvSpPr txBox="1"/>
          <p:nvPr/>
        </p:nvSpPr>
        <p:spPr>
          <a:xfrm>
            <a:off x="0" y="1036732"/>
            <a:ext cx="6856413" cy="833248"/>
          </a:xfrm>
          <a:prstGeom prst="rect">
            <a:avLst/>
          </a:prstGeom>
          <a:solidFill>
            <a:srgbClr val="FFFFFF">
              <a:alpha val="8078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lnSpc>
                <a:spcPct val="90000"/>
              </a:lnSpc>
              <a:spcBef>
                <a:spcPts val="600"/>
              </a:spcBef>
              <a:defRPr sz="2500">
                <a:solidFill>
                  <a:srgbClr val="B91524"/>
                </a:solidFill>
                <a:latin typeface="Helvetica Neue Black Condensed"/>
                <a:ea typeface="Helvetica Neue Black Condensed"/>
                <a:cs typeface="Helvetica Neue Black Condensed"/>
                <a:sym typeface="Helvetica Neue Black Condensed"/>
              </a:defRPr>
            </a:pPr>
            <a:r>
              <a:t>5 mot 5</a:t>
            </a:r>
          </a:p>
          <a:p>
            <a:pPr algn="ctr">
              <a:lnSpc>
                <a:spcPct val="90000"/>
              </a:lnSpc>
              <a:spcBef>
                <a:spcPts val="600"/>
              </a:spcBef>
              <a:defRPr sz="2000">
                <a:solidFill>
                  <a:srgbClr val="B91524"/>
                </a:solidFill>
                <a:latin typeface="Helvetica Neue Black Condensed"/>
                <a:ea typeface="Helvetica Neue Black Condensed"/>
                <a:cs typeface="Helvetica Neue Black Condensed"/>
                <a:sym typeface="Helvetica Neue Black Condensed"/>
              </a:defRPr>
            </a:pPr>
            <a:r>
              <a:t>Fotboll för pojkar och flickor 8-9 år</a:t>
            </a:r>
          </a:p>
        </p:txBody>
      </p:sp>
      <p:pic>
        <p:nvPicPr>
          <p:cNvPr id="35" name="IMG_8236.jpeg" descr="IMG_8236.jpeg"/>
          <p:cNvPicPr>
            <a:picLocks noChangeAspect="1"/>
          </p:cNvPicPr>
          <p:nvPr/>
        </p:nvPicPr>
        <p:blipFill>
          <a:blip r:embed="rId4" cstate="print">
            <a:extLst/>
          </a:blip>
          <a:stretch>
            <a:fillRect/>
          </a:stretch>
        </p:blipFill>
        <p:spPr>
          <a:xfrm>
            <a:off x="6350" y="2155825"/>
            <a:ext cx="6858000" cy="4572000"/>
          </a:xfrm>
          <a:prstGeom prst="rect">
            <a:avLst/>
          </a:prstGeom>
          <a:ln w="12700">
            <a:miter lim="400000"/>
          </a:ln>
        </p:spPr>
      </p:pic>
      <p:pic>
        <p:nvPicPr>
          <p:cNvPr id="36" name="../../Documents/ÖFF/FÖK/Respekt%20i%20Fotboll/Logotyp/Respekt%20i%20fotboll_logga.png" descr="../../Documents/ÖFF/FÖK/Respekt%20i%20Fotboll/Logotyp/Respekt%20i%20fotboll_logga.png"/>
          <p:cNvPicPr>
            <a:picLocks noChangeAspect="1"/>
          </p:cNvPicPr>
          <p:nvPr/>
        </p:nvPicPr>
        <p:blipFill>
          <a:blip r:embed="rId5" cstate="print">
            <a:extLst/>
          </a:blip>
          <a:stretch>
            <a:fillRect/>
          </a:stretch>
        </p:blipFill>
        <p:spPr>
          <a:xfrm>
            <a:off x="392112" y="8007350"/>
            <a:ext cx="1601788" cy="646113"/>
          </a:xfrm>
          <a:prstGeom prst="rect">
            <a:avLst/>
          </a:prstGeom>
          <a:ln w="12700">
            <a:miter lim="400000"/>
          </a:ln>
        </p:spPr>
      </p:pic>
      <p:pic>
        <p:nvPicPr>
          <p:cNvPr id="37" name="../../Documents/ÖFF/KANSLI/Bildbank/Sisu/Logo_SISU_2013_RGB.jpg" descr="../../Documents/ÖFF/KANSLI/Bildbank/Sisu/Logo_SISU_2013_RGB.jpg"/>
          <p:cNvPicPr>
            <a:picLocks noChangeAspect="1"/>
          </p:cNvPicPr>
          <p:nvPr/>
        </p:nvPicPr>
        <p:blipFill>
          <a:blip r:embed="rId6" cstate="print">
            <a:extLst/>
          </a:blip>
          <a:stretch>
            <a:fillRect/>
          </a:stretch>
        </p:blipFill>
        <p:spPr>
          <a:xfrm>
            <a:off x="5160962" y="8032750"/>
            <a:ext cx="1160463" cy="595313"/>
          </a:xfrm>
          <a:prstGeom prst="rect">
            <a:avLst/>
          </a:prstGeom>
          <a:ln w="12700">
            <a:miter lim="400000"/>
          </a:ln>
        </p:spPr>
      </p:pic>
      <p:pic>
        <p:nvPicPr>
          <p:cNvPr id="38" name="../Documents/ÖFF/KANSLI/Bildbank/ÖFF-logos/Östergötlands%20Fotbollförbund.png" descr="../Documents/ÖFF/KANSLI/Bildbank/ÖFF-logos/Östergötlands%20Fotbollförbund.png"/>
          <p:cNvPicPr>
            <a:picLocks noChangeAspect="1"/>
          </p:cNvPicPr>
          <p:nvPr/>
        </p:nvPicPr>
        <p:blipFill>
          <a:blip r:embed="rId7" cstate="print">
            <a:extLst/>
          </a:blip>
          <a:stretch>
            <a:fillRect/>
          </a:stretch>
        </p:blipFill>
        <p:spPr>
          <a:xfrm>
            <a:off x="3816350" y="8105775"/>
            <a:ext cx="757238" cy="814388"/>
          </a:xfrm>
          <a:prstGeom prst="rect">
            <a:avLst/>
          </a:prstGeom>
          <a:ln w="12700">
            <a:miter lim="400000"/>
          </a:ln>
        </p:spPr>
      </p:pic>
      <p:pic>
        <p:nvPicPr>
          <p:cNvPr id="39" name="IFK.png" descr="IFK.png"/>
          <p:cNvPicPr>
            <a:picLocks noChangeAspect="1"/>
          </p:cNvPicPr>
          <p:nvPr/>
        </p:nvPicPr>
        <p:blipFill>
          <a:blip r:embed="rId8" cstate="print">
            <a:extLst/>
          </a:blip>
          <a:stretch>
            <a:fillRect/>
          </a:stretch>
        </p:blipFill>
        <p:spPr>
          <a:xfrm>
            <a:off x="2579687" y="8156575"/>
            <a:ext cx="649288" cy="70008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Anfallsspel - Vänd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 - Vända</a:t>
            </a:r>
          </a:p>
        </p:txBody>
      </p:sp>
      <p:grpSp>
        <p:nvGrpSpPr>
          <p:cNvPr id="181" name="Group"/>
          <p:cNvGrpSpPr/>
          <p:nvPr/>
        </p:nvGrpSpPr>
        <p:grpSpPr>
          <a:xfrm>
            <a:off x="184150" y="-9525"/>
            <a:ext cx="6486526" cy="647701"/>
            <a:chOff x="0" y="0"/>
            <a:chExt cx="6486525" cy="647699"/>
          </a:xfrm>
        </p:grpSpPr>
        <p:grpSp>
          <p:nvGrpSpPr>
            <p:cNvPr id="179" name="Group"/>
            <p:cNvGrpSpPr/>
            <p:nvPr/>
          </p:nvGrpSpPr>
          <p:grpSpPr>
            <a:xfrm>
              <a:off x="0" y="0"/>
              <a:ext cx="6468727" cy="630828"/>
              <a:chOff x="0" y="0"/>
              <a:chExt cx="6468726" cy="630826"/>
            </a:xfrm>
          </p:grpSpPr>
          <p:pic>
            <p:nvPicPr>
              <p:cNvPr id="177"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178"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180"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182" name="Untitled.png" descr="Untitled.png"/>
          <p:cNvPicPr>
            <a:picLocks noChangeAspect="1"/>
          </p:cNvPicPr>
          <p:nvPr/>
        </p:nvPicPr>
        <p:blipFill>
          <a:blip r:embed="rId4" cstate="print">
            <a:extLst/>
          </a:blip>
          <a:stretch>
            <a:fillRect/>
          </a:stretch>
        </p:blipFill>
        <p:spPr>
          <a:xfrm>
            <a:off x="311150" y="735012"/>
            <a:ext cx="6234113" cy="2914651"/>
          </a:xfrm>
          <a:prstGeom prst="rect">
            <a:avLst/>
          </a:prstGeom>
          <a:ln w="12700">
            <a:miter lim="400000"/>
          </a:ln>
        </p:spPr>
      </p:pic>
      <p:graphicFrame>
        <p:nvGraphicFramePr>
          <p:cNvPr id="183" name="Table"/>
          <p:cNvGraphicFramePr/>
          <p:nvPr/>
        </p:nvGraphicFramePr>
        <p:xfrm>
          <a:off x="458787" y="4495800"/>
          <a:ext cx="5942013" cy="2928938"/>
        </p:xfrm>
        <a:graphic>
          <a:graphicData uri="http://schemas.openxmlformats.org/drawingml/2006/table">
            <a:tbl>
              <a:tblPr>
                <a:tableStyleId>{4C3C2611-4C71-4FC5-86AE-919BDF0F9419}</a:tableStyleId>
              </a:tblPr>
              <a:tblGrid>
                <a:gridCol w="5778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gridCol w="2441575">
                  <a:extLst>
                    <a:ext uri="{9D8B030D-6E8A-4147-A177-3AD203B41FA5}">
                      <a16:colId xmlns:a16="http://schemas.microsoft.com/office/drawing/2014/main" val="20002"/>
                    </a:ext>
                  </a:extLst>
                </a:gridCol>
                <a:gridCol w="604837">
                  <a:extLst>
                    <a:ext uri="{9D8B030D-6E8A-4147-A177-3AD203B41FA5}">
                      <a16:colId xmlns:a16="http://schemas.microsoft.com/office/drawing/2014/main" val="20003"/>
                    </a:ext>
                  </a:extLst>
                </a:gridCol>
              </a:tblGrid>
              <a:tr h="509587">
                <a:tc>
                  <a:txBody>
                    <a:bodyPr/>
                    <a:lstStyle/>
                    <a:p>
                      <a:pPr algn="ctr">
                        <a:defRPr sz="1800"/>
                      </a:pPr>
                      <a:r>
                        <a:rPr sz="1000"/>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Vända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Färdighetsövning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57200">
                <a:tc>
                  <a:txBody>
                    <a:bodyPr/>
                    <a:lstStyle/>
                    <a:p>
                      <a:pPr algn="ctr">
                        <a:defRPr sz="1800"/>
                      </a:pPr>
                      <a:r>
                        <a:rPr sz="1000"/>
                        <a:t>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Vända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1, 3 mot 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´20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457200">
                <a:tc>
                  <a:txBody>
                    <a:bodyPr/>
                    <a:lstStyle/>
                    <a:p>
                      <a:pPr algn="ctr">
                        <a:defRPr sz="1800"/>
                      </a:pPr>
                      <a:r>
                        <a:rPr sz="1000"/>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Vända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2, 5 mot 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´35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401637">
                <a:tc>
                  <a:txBody>
                    <a:bodyPr/>
                    <a:lstStyle/>
                    <a:p>
                      <a:pPr algn="ctr">
                        <a:defRPr sz="1800"/>
                      </a:pPr>
                      <a:r>
                        <a:rPr sz="1000"/>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Koordination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457200">
                        <a:defRPr sz="1800"/>
                      </a:pPr>
                      <a:r>
                        <a:rPr sz="1000"/>
                        <a:t>Följa John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846137">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800"/>
                      </a:pPr>
                      <a:r>
                        <a:rPr sz="1000">
                          <a:latin typeface="Calibri"/>
                          <a:ea typeface="Calibri"/>
                          <a:cs typeface="Calibri"/>
                          <a:sym typeface="Calibri"/>
                        </a:rPr>
                        <a:t>Självförtroende-Koncentration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000">
                          <a:latin typeface="Calibri"/>
                          <a:ea typeface="Calibri"/>
                          <a:cs typeface="Calibri"/>
                          <a:sym typeface="Calibri"/>
                        </a:defRPr>
                      </a:pPr>
                      <a:r>
                        <a:t>Ögonkontakt med tränaren</a:t>
                      </a:r>
                    </a:p>
                    <a:p>
                      <a:pPr algn="ctr" defTabSz="827087">
                        <a:defRPr sz="1000">
                          <a:latin typeface="Calibri"/>
                          <a:ea typeface="Calibri"/>
                          <a:cs typeface="Calibri"/>
                          <a:sym typeface="Calibri"/>
                        </a:defRPr>
                      </a:pPr>
                      <a:r>
                        <a:t>Tro på dig själv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57175">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80000"/>
                        </a:lnSpc>
                        <a:spcBef>
                          <a:spcPts val="700"/>
                        </a:spcBef>
                        <a:defRPr sz="1800"/>
                      </a:pPr>
                      <a:r>
                        <a:rPr sz="1000" i="1">
                          <a:latin typeface="Helvetica Neue"/>
                          <a:ea typeface="Helvetica Neue"/>
                          <a:cs typeface="Helvetica Neue"/>
                          <a:sym typeface="Helvetica Neue"/>
                        </a:rPr>
                        <a:t>Total träningstid</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i="1"/>
                        <a:t>´75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184" name="Vända är ett sätt att ta sig bort från motståndare som försöker bryta bollen. Innan vändningen är det viktigt att titta upp för att se åt vilket håll det finns fria ytor att vända till. Man kan vända både rakt bakåt eller åt höger eller vänster."/>
          <p:cNvSpPr txBox="1"/>
          <p:nvPr/>
        </p:nvSpPr>
        <p:spPr>
          <a:xfrm>
            <a:off x="439737" y="3744912"/>
            <a:ext cx="5940426" cy="5159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700"/>
              </a:spcBef>
              <a:defRPr sz="1000" b="1"/>
            </a:pPr>
            <a:r>
              <a:t>Vända</a:t>
            </a:r>
            <a:r>
              <a:rPr b="0"/>
              <a:t> är ett sätt att ta sig bort från motståndare som försöker bryta bollen. Innan vändningen är det viktigt att titta upp för att se åt vilket håll det finns fria ytor att vända till. Man kan vända både rakt bakåt eller åt höger eller vänster.</a:t>
            </a:r>
          </a:p>
        </p:txBody>
      </p:sp>
      <p:sp>
        <p:nvSpPr>
          <p:cNvPr id="185"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a:p>
        </p:txBody>
      </p:sp>
      <p:sp>
        <p:nvSpPr>
          <p:cNvPr id="186" name="Tänk på:…"/>
          <p:cNvSpPr/>
          <p:nvPr/>
        </p:nvSpPr>
        <p:spPr>
          <a:xfrm>
            <a:off x="460375" y="7477125"/>
            <a:ext cx="5935663" cy="1230701"/>
          </a:xfrm>
          <a:prstGeom prst="rect">
            <a:avLst/>
          </a:prstGeom>
          <a:solidFill>
            <a:srgbClr val="D9D9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Tänk på:</a:t>
            </a:r>
          </a:p>
          <a:p>
            <a:pPr>
              <a:defRPr sz="900"/>
            </a:pPr>
            <a:br>
              <a:rPr b="1"/>
            </a:br>
            <a:endParaRPr b="1"/>
          </a:p>
          <a:p>
            <a:pPr>
              <a:buSzPct val="100000"/>
              <a:buFont typeface="Arial"/>
              <a:buChar char="•"/>
              <a:defRPr sz="900"/>
            </a:pPr>
            <a:r>
              <a:t>Kom igång snabbt med övningen</a:t>
            </a:r>
          </a:p>
          <a:p>
            <a:pPr>
              <a:buSzPct val="100000"/>
              <a:buFont typeface="Arial"/>
              <a:buChar char="•"/>
              <a:defRPr sz="900"/>
            </a:pPr>
            <a:r>
              <a:t>Få muntliga anvisningar. Visa istället själv eller låt någon spelare visa hur övningen går till.</a:t>
            </a:r>
          </a:p>
          <a:p>
            <a:pPr>
              <a:buSzPct val="100000"/>
              <a:buFont typeface="Arial"/>
              <a:buChar char="•"/>
              <a:defRPr sz="900"/>
            </a:pPr>
            <a:r>
              <a:t>Instruera i VAD, VARFÖR, HUR!</a:t>
            </a:r>
          </a:p>
          <a:p>
            <a:pPr>
              <a:buSzPct val="100000"/>
              <a:buFont typeface="Arial"/>
              <a:buChar char="•"/>
              <a:defRPr sz="900"/>
            </a:pPr>
            <a:r>
              <a:t>  SAMMANFATTA träningen tillsammans med spelarna genom VAD, VARFÖR, HUR!</a:t>
            </a:r>
          </a:p>
          <a:p>
            <a:pPr>
              <a:defRPr sz="900"/>
            </a:pPr>
            <a:r>
              <a:t>-    Övningsorganisationen i häftet är rekommendationer.</a:t>
            </a:r>
          </a:p>
          <a:p>
            <a:pPr>
              <a:defRPr sz="900"/>
            </a:pPr>
            <a:r>
              <a:t>-    Anpassa övningsytor, tid, antal spelare till barns behov!</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Anfallsspel-Vänd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Anfallsspel-Vända</a:t>
            </a:r>
          </a:p>
        </p:txBody>
      </p:sp>
      <p:grpSp>
        <p:nvGrpSpPr>
          <p:cNvPr id="193" name="Group"/>
          <p:cNvGrpSpPr/>
          <p:nvPr/>
        </p:nvGrpSpPr>
        <p:grpSpPr>
          <a:xfrm>
            <a:off x="184150" y="-9525"/>
            <a:ext cx="6486526" cy="647701"/>
            <a:chOff x="0" y="0"/>
            <a:chExt cx="6486525" cy="647699"/>
          </a:xfrm>
        </p:grpSpPr>
        <p:grpSp>
          <p:nvGrpSpPr>
            <p:cNvPr id="191" name="Group"/>
            <p:cNvGrpSpPr/>
            <p:nvPr/>
          </p:nvGrpSpPr>
          <p:grpSpPr>
            <a:xfrm>
              <a:off x="0" y="0"/>
              <a:ext cx="6468727" cy="630828"/>
              <a:chOff x="0" y="0"/>
              <a:chExt cx="6468726" cy="630826"/>
            </a:xfrm>
          </p:grpSpPr>
          <p:pic>
            <p:nvPicPr>
              <p:cNvPr id="189"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190"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192"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194"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195" name="VAD…"/>
          <p:cNvSpPr txBox="1"/>
          <p:nvPr/>
        </p:nvSpPr>
        <p:spPr>
          <a:xfrm>
            <a:off x="301625" y="671512"/>
            <a:ext cx="3332163" cy="371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spcBef>
                <a:spcPts val="200"/>
              </a:spcBef>
              <a:defRPr sz="900" b="1">
                <a:latin typeface="+mn-lt"/>
                <a:ea typeface="+mn-ea"/>
                <a:cs typeface="+mn-cs"/>
                <a:sym typeface="Helvetica"/>
              </a:defRPr>
            </a:pPr>
            <a:r>
              <a:t>VAD</a:t>
            </a:r>
          </a:p>
          <a:p>
            <a:pPr>
              <a:lnSpc>
                <a:spcPct val="80000"/>
              </a:lnSpc>
              <a:spcBef>
                <a:spcPts val="200"/>
              </a:spcBef>
              <a:defRPr sz="900">
                <a:latin typeface="+mn-lt"/>
                <a:ea typeface="+mn-ea"/>
                <a:cs typeface="+mn-cs"/>
                <a:sym typeface="Helvetica"/>
              </a:defRPr>
            </a:pPr>
            <a:r>
              <a:t>Vända</a:t>
            </a:r>
          </a:p>
          <a:p>
            <a:pPr>
              <a:lnSpc>
                <a:spcPct val="80000"/>
              </a:lnSpc>
              <a:spcBef>
                <a:spcPts val="100"/>
              </a:spcBef>
              <a:defRPr sz="800">
                <a:latin typeface="+mn-lt"/>
                <a:ea typeface="+mn-ea"/>
                <a:cs typeface="+mn-cs"/>
                <a:sym typeface="Helvetica"/>
              </a:defRPr>
            </a:pPr>
            <a:r>
              <a:t> </a:t>
            </a:r>
          </a:p>
          <a:p>
            <a:pPr>
              <a:lnSpc>
                <a:spcPct val="80000"/>
              </a:lnSpc>
              <a:spcBef>
                <a:spcPts val="200"/>
              </a:spcBef>
              <a:defRPr sz="900" b="1">
                <a:latin typeface="+mn-lt"/>
                <a:ea typeface="+mn-ea"/>
                <a:cs typeface="+mn-cs"/>
                <a:sym typeface="Helvetica"/>
              </a:defRPr>
            </a:pPr>
            <a:r>
              <a:t>VARFÖR</a:t>
            </a:r>
          </a:p>
          <a:p>
            <a:pPr>
              <a:lnSpc>
                <a:spcPct val="80000"/>
              </a:lnSpc>
              <a:spcBef>
                <a:spcPts val="200"/>
              </a:spcBef>
              <a:defRPr sz="900">
                <a:latin typeface="+mn-lt"/>
                <a:ea typeface="+mn-ea"/>
                <a:cs typeface="+mn-cs"/>
                <a:sym typeface="Helvetica"/>
              </a:defRPr>
            </a:pPr>
            <a:r>
              <a:t>För att komma bort från motståndare och hitta fria ytor</a:t>
            </a:r>
          </a:p>
          <a:p>
            <a:pPr>
              <a:lnSpc>
                <a:spcPct val="80000"/>
              </a:lnSpc>
              <a:spcBef>
                <a:spcPts val="300"/>
              </a:spcBef>
              <a:defRPr sz="900">
                <a:latin typeface="+mn-lt"/>
                <a:ea typeface="+mn-ea"/>
                <a:cs typeface="+mn-cs"/>
                <a:sym typeface="Helvetica"/>
              </a:defRPr>
            </a:pPr>
            <a:endParaRPr/>
          </a:p>
          <a:p>
            <a:pPr>
              <a:lnSpc>
                <a:spcPct val="80000"/>
              </a:lnSpc>
              <a:spcBef>
                <a:spcPts val="200"/>
              </a:spcBef>
              <a:defRPr sz="900" b="1">
                <a:latin typeface="+mn-lt"/>
                <a:ea typeface="+mn-ea"/>
                <a:cs typeface="+mn-cs"/>
                <a:sym typeface="Helvetica"/>
              </a:defRPr>
            </a:pPr>
            <a:r>
              <a:t>HUR</a:t>
            </a:r>
          </a:p>
          <a:p>
            <a:pPr>
              <a:lnSpc>
                <a:spcPct val="80000"/>
              </a:lnSpc>
              <a:spcBef>
                <a:spcPts val="200"/>
              </a:spcBef>
              <a:defRPr sz="900">
                <a:latin typeface="+mn-lt"/>
                <a:ea typeface="+mn-ea"/>
                <a:cs typeface="+mn-cs"/>
                <a:sym typeface="Helvetica"/>
              </a:defRPr>
            </a:pPr>
            <a:r>
              <a:t>Titta upp innan vändning men titta på bollen i vändningen</a:t>
            </a:r>
          </a:p>
          <a:p>
            <a:pPr>
              <a:lnSpc>
                <a:spcPct val="80000"/>
              </a:lnSpc>
              <a:spcBef>
                <a:spcPts val="200"/>
              </a:spcBef>
              <a:defRPr sz="900">
                <a:latin typeface="+mn-lt"/>
                <a:ea typeface="+mn-ea"/>
                <a:cs typeface="+mn-cs"/>
                <a:sym typeface="Helvetica"/>
              </a:defRPr>
            </a:pPr>
            <a:r>
              <a:t>Böj knän, fötterna axelbrett och håll ut armarna för att få</a:t>
            </a:r>
          </a:p>
          <a:p>
            <a:pPr>
              <a:lnSpc>
                <a:spcPct val="80000"/>
              </a:lnSpc>
              <a:spcBef>
                <a:spcPts val="200"/>
              </a:spcBef>
              <a:defRPr sz="900">
                <a:latin typeface="+mn-lt"/>
                <a:ea typeface="+mn-ea"/>
                <a:cs typeface="+mn-cs"/>
                <a:sym typeface="Helvetica"/>
              </a:defRPr>
            </a:pPr>
            <a:r>
              <a:t>bra balans.</a:t>
            </a:r>
          </a:p>
          <a:p>
            <a:pPr>
              <a:lnSpc>
                <a:spcPct val="80000"/>
              </a:lnSpc>
              <a:spcBef>
                <a:spcPts val="300"/>
              </a:spcBef>
              <a:defRPr sz="900">
                <a:latin typeface="+mn-lt"/>
                <a:ea typeface="+mn-ea"/>
                <a:cs typeface="+mn-cs"/>
                <a:sym typeface="Helvetica"/>
              </a:defRPr>
            </a:pPr>
            <a:endParaRPr/>
          </a:p>
          <a:p>
            <a:pPr>
              <a:lnSpc>
                <a:spcPct val="80000"/>
              </a:lnSpc>
              <a:spcBef>
                <a:spcPts val="200"/>
              </a:spcBef>
              <a:defRPr sz="900" b="1">
                <a:latin typeface="+mn-lt"/>
                <a:ea typeface="+mn-ea"/>
                <a:cs typeface="+mn-cs"/>
                <a:sym typeface="Helvetica"/>
              </a:defRPr>
            </a:pPr>
            <a:r>
              <a:t>ÖVA / Organisation</a:t>
            </a:r>
          </a:p>
          <a:p>
            <a:pPr>
              <a:lnSpc>
                <a:spcPct val="80000"/>
              </a:lnSpc>
              <a:spcBef>
                <a:spcPts val="200"/>
              </a:spcBef>
              <a:defRPr sz="900">
                <a:latin typeface="+mn-lt"/>
                <a:ea typeface="+mn-ea"/>
                <a:cs typeface="+mn-cs"/>
                <a:sym typeface="Helvetica"/>
              </a:defRPr>
            </a:pPr>
            <a:r>
              <a:t>5 spelare i varje yta, varsin boll, koner</a:t>
            </a:r>
          </a:p>
          <a:p>
            <a:pPr>
              <a:lnSpc>
                <a:spcPct val="80000"/>
              </a:lnSpc>
              <a:spcBef>
                <a:spcPts val="200"/>
              </a:spcBef>
              <a:defRPr sz="900">
                <a:latin typeface="+mn-lt"/>
                <a:ea typeface="+mn-ea"/>
                <a:cs typeface="+mn-cs"/>
                <a:sym typeface="Helvetica"/>
              </a:defRPr>
            </a:pPr>
            <a:r>
              <a:t>Yta: 16 x 20 m</a:t>
            </a:r>
          </a:p>
          <a:p>
            <a:pPr>
              <a:lnSpc>
                <a:spcPct val="80000"/>
              </a:lnSpc>
              <a:spcBef>
                <a:spcPts val="200"/>
              </a:spcBef>
              <a:defRPr sz="900">
                <a:latin typeface="+mn-lt"/>
                <a:ea typeface="+mn-ea"/>
                <a:cs typeface="+mn-cs"/>
                <a:sym typeface="Helvetica"/>
              </a:defRPr>
            </a:pPr>
            <a:r>
              <a:t>Tid: 2 x 5 min</a:t>
            </a:r>
          </a:p>
          <a:p>
            <a:pPr>
              <a:lnSpc>
                <a:spcPct val="80000"/>
              </a:lnSpc>
              <a:spcBef>
                <a:spcPts val="200"/>
              </a:spcBef>
              <a:defRPr sz="1000" b="1">
                <a:latin typeface="+mn-lt"/>
                <a:ea typeface="+mn-ea"/>
                <a:cs typeface="+mn-cs"/>
                <a:sym typeface="Helvetica"/>
              </a:defRPr>
            </a:pPr>
            <a:endParaRPr/>
          </a:p>
          <a:p>
            <a:pPr>
              <a:lnSpc>
                <a:spcPct val="80000"/>
              </a:lnSpc>
              <a:spcBef>
                <a:spcPts val="200"/>
              </a:spcBef>
              <a:defRPr sz="1000" b="1">
                <a:latin typeface="+mn-lt"/>
                <a:ea typeface="+mn-ea"/>
                <a:cs typeface="+mn-cs"/>
                <a:sym typeface="Helvetica"/>
              </a:defRPr>
            </a:pPr>
            <a:r>
              <a:t>ÖVA / Anvisning</a:t>
            </a:r>
          </a:p>
          <a:p>
            <a:pPr algn="just">
              <a:lnSpc>
                <a:spcPct val="80000"/>
              </a:lnSpc>
              <a:spcBef>
                <a:spcPts val="200"/>
              </a:spcBef>
              <a:defRPr sz="900">
                <a:latin typeface="+mn-lt"/>
                <a:ea typeface="+mn-ea"/>
                <a:cs typeface="+mn-cs"/>
                <a:sym typeface="Helvetica"/>
              </a:defRPr>
            </a:pPr>
            <a:r>
              <a:t>Spelarna driver bollen innanför ytan. De 4 linjerna får varsitt namn (t.ex. Guidetti, Zlatan, Asllani och Blackstenius). På tränarens signal ska spelarna vända och ta sig till den linje tränaren säger. Vid linjen gör spelarna vändning tillbaka in i ytan. </a:t>
            </a:r>
          </a:p>
          <a:p>
            <a:pPr algn="just">
              <a:lnSpc>
                <a:spcPct val="80000"/>
              </a:lnSpc>
              <a:spcBef>
                <a:spcPts val="200"/>
              </a:spcBef>
              <a:defRPr sz="900">
                <a:latin typeface="+mn-lt"/>
                <a:ea typeface="+mn-ea"/>
                <a:cs typeface="+mn-cs"/>
                <a:sym typeface="Helvetica"/>
              </a:defRPr>
            </a:pPr>
            <a:r>
              <a:t>Stegring ta bort 1 boll av en spelare som blir jägare för att ta ny</a:t>
            </a:r>
          </a:p>
          <a:p>
            <a:pPr algn="just">
              <a:lnSpc>
                <a:spcPct val="80000"/>
              </a:lnSpc>
              <a:spcBef>
                <a:spcPts val="200"/>
              </a:spcBef>
              <a:defRPr sz="900">
                <a:latin typeface="+mn-lt"/>
                <a:ea typeface="+mn-ea"/>
                <a:cs typeface="+mn-cs"/>
                <a:sym typeface="Helvetica"/>
              </a:defRPr>
            </a:pPr>
            <a:r>
              <a:t> boll.</a:t>
            </a:r>
          </a:p>
          <a:p>
            <a:pPr algn="just">
              <a:lnSpc>
                <a:spcPct val="80000"/>
              </a:lnSpc>
              <a:spcBef>
                <a:spcPts val="200"/>
              </a:spcBef>
              <a:defRPr sz="900">
                <a:latin typeface="+mn-lt"/>
                <a:ea typeface="+mn-ea"/>
                <a:cs typeface="+mn-cs"/>
                <a:sym typeface="Helvetica"/>
              </a:defRPr>
            </a:pPr>
            <a:endParaRPr/>
          </a:p>
          <a:p>
            <a:pPr>
              <a:lnSpc>
                <a:spcPct val="80000"/>
              </a:lnSpc>
              <a:spcBef>
                <a:spcPts val="200"/>
              </a:spcBef>
              <a:defRPr sz="900" b="1">
                <a:latin typeface="+mn-lt"/>
                <a:ea typeface="+mn-ea"/>
                <a:cs typeface="+mn-cs"/>
                <a:sym typeface="Helvetica"/>
              </a:defRPr>
            </a:pPr>
            <a:r>
              <a:t>SAMMANFATTA</a:t>
            </a:r>
            <a:r>
              <a:rPr b="0"/>
              <a:t>	</a:t>
            </a:r>
          </a:p>
          <a:p>
            <a:pPr>
              <a:lnSpc>
                <a:spcPct val="80000"/>
              </a:lnSpc>
              <a:spcBef>
                <a:spcPts val="200"/>
              </a:spcBef>
              <a:defRPr sz="900">
                <a:latin typeface="+mn-lt"/>
                <a:ea typeface="+mn-ea"/>
                <a:cs typeface="+mn-cs"/>
                <a:sym typeface="Helvetica"/>
              </a:defRPr>
            </a:pPr>
            <a:r>
              <a:t>Se rubrikerna VAD, VARFÖR och HUR.</a:t>
            </a:r>
          </a:p>
        </p:txBody>
      </p:sp>
      <p:sp>
        <p:nvSpPr>
          <p:cNvPr id="196" name="VAD…"/>
          <p:cNvSpPr txBox="1"/>
          <p:nvPr/>
        </p:nvSpPr>
        <p:spPr>
          <a:xfrm>
            <a:off x="306387" y="4953000"/>
            <a:ext cx="3332163" cy="3261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spcBef>
                <a:spcPts val="200"/>
              </a:spcBef>
              <a:defRPr sz="900" b="1"/>
            </a:pPr>
            <a:r>
              <a:t>VAD</a:t>
            </a:r>
          </a:p>
          <a:p>
            <a:pPr>
              <a:lnSpc>
                <a:spcPct val="80000"/>
              </a:lnSpc>
              <a:spcBef>
                <a:spcPts val="200"/>
              </a:spcBef>
              <a:defRPr sz="900"/>
            </a:pPr>
            <a:r>
              <a:t>Vända</a:t>
            </a:r>
          </a:p>
          <a:p>
            <a:pPr>
              <a:lnSpc>
                <a:spcPct val="80000"/>
              </a:lnSpc>
              <a:spcBef>
                <a:spcPts val="300"/>
              </a:spcBef>
              <a:defRPr sz="900" b="1"/>
            </a:pPr>
            <a:endParaRPr/>
          </a:p>
          <a:p>
            <a:pPr>
              <a:lnSpc>
                <a:spcPct val="80000"/>
              </a:lnSpc>
              <a:spcBef>
                <a:spcPts val="200"/>
              </a:spcBef>
              <a:defRPr sz="900" b="1"/>
            </a:pPr>
            <a:r>
              <a:t>VARFÖR</a:t>
            </a:r>
          </a:p>
          <a:p>
            <a:pPr>
              <a:lnSpc>
                <a:spcPct val="80000"/>
              </a:lnSpc>
              <a:spcBef>
                <a:spcPts val="200"/>
              </a:spcBef>
              <a:defRPr sz="900"/>
            </a:pPr>
            <a:r>
              <a:t>För att komma bort från motståndare, hitta fria ytor och göra mål.</a:t>
            </a:r>
          </a:p>
          <a:p>
            <a:pPr>
              <a:lnSpc>
                <a:spcPct val="80000"/>
              </a:lnSpc>
              <a:spcBef>
                <a:spcPts val="300"/>
              </a:spcBef>
              <a:defRPr sz="900"/>
            </a:pPr>
            <a:endParaRPr/>
          </a:p>
          <a:p>
            <a:pPr>
              <a:lnSpc>
                <a:spcPct val="80000"/>
              </a:lnSpc>
              <a:spcBef>
                <a:spcPts val="200"/>
              </a:spcBef>
              <a:defRPr sz="1000" b="1"/>
            </a:pPr>
            <a:r>
              <a:t>HUR </a:t>
            </a:r>
          </a:p>
          <a:p>
            <a:pPr>
              <a:lnSpc>
                <a:spcPct val="80000"/>
              </a:lnSpc>
              <a:spcBef>
                <a:spcPts val="200"/>
              </a:spcBef>
              <a:defRPr sz="900">
                <a:latin typeface="+mn-lt"/>
                <a:ea typeface="+mn-ea"/>
                <a:cs typeface="+mn-cs"/>
                <a:sym typeface="Helvetica"/>
              </a:defRPr>
            </a:pPr>
            <a:r>
              <a:t>Titta upp innan vändning men titta på bollen i vändningen</a:t>
            </a:r>
          </a:p>
          <a:p>
            <a:pPr>
              <a:lnSpc>
                <a:spcPct val="80000"/>
              </a:lnSpc>
              <a:spcBef>
                <a:spcPts val="200"/>
              </a:spcBef>
              <a:defRPr sz="900">
                <a:latin typeface="+mn-lt"/>
                <a:ea typeface="+mn-ea"/>
                <a:cs typeface="+mn-cs"/>
                <a:sym typeface="Helvetica"/>
              </a:defRPr>
            </a:pPr>
            <a:r>
              <a:t>Böj knän, fötterna axelbrett och håll ut armarna för att få</a:t>
            </a:r>
          </a:p>
          <a:p>
            <a:pPr>
              <a:lnSpc>
                <a:spcPct val="80000"/>
              </a:lnSpc>
              <a:spcBef>
                <a:spcPts val="200"/>
              </a:spcBef>
              <a:defRPr sz="900">
                <a:latin typeface="+mn-lt"/>
                <a:ea typeface="+mn-ea"/>
                <a:cs typeface="+mn-cs"/>
                <a:sym typeface="Helvetica"/>
              </a:defRPr>
            </a:pPr>
            <a:r>
              <a:t>bra balans. </a:t>
            </a:r>
          </a:p>
          <a:p>
            <a:pPr>
              <a:lnSpc>
                <a:spcPct val="80000"/>
              </a:lnSpc>
              <a:spcBef>
                <a:spcPts val="200"/>
              </a:spcBef>
              <a:defRPr sz="900">
                <a:latin typeface="+mn-lt"/>
                <a:ea typeface="+mn-ea"/>
                <a:cs typeface="+mn-cs"/>
                <a:sym typeface="Helvetica"/>
              </a:defRPr>
            </a:pPr>
            <a:r>
              <a:t>Använd insida, utsida, sula, klack när du vänder.</a:t>
            </a:r>
          </a:p>
          <a:p>
            <a:pPr algn="just">
              <a:lnSpc>
                <a:spcPct val="80000"/>
              </a:lnSpc>
              <a:spcBef>
                <a:spcPts val="200"/>
              </a:spcBef>
              <a:defRPr sz="900"/>
            </a:pPr>
            <a:endParaRPr/>
          </a:p>
          <a:p>
            <a:pPr>
              <a:lnSpc>
                <a:spcPct val="80000"/>
              </a:lnSpc>
              <a:spcBef>
                <a:spcPts val="300"/>
              </a:spcBef>
              <a:defRPr sz="900"/>
            </a:pPr>
            <a:endParaRPr/>
          </a:p>
          <a:p>
            <a:pPr>
              <a:lnSpc>
                <a:spcPct val="80000"/>
              </a:lnSpc>
              <a:spcBef>
                <a:spcPts val="200"/>
              </a:spcBef>
              <a:defRPr sz="900" b="1"/>
            </a:pPr>
            <a:r>
              <a:t>ÖVA / Organisation</a:t>
            </a:r>
          </a:p>
          <a:p>
            <a:pPr algn="just">
              <a:lnSpc>
                <a:spcPct val="80000"/>
              </a:lnSpc>
              <a:spcBef>
                <a:spcPts val="200"/>
              </a:spcBef>
              <a:defRPr sz="900"/>
            </a:pPr>
            <a:r>
              <a:t>3 mot 3 i yta 1 och 2 mot 2 i yta 2. Yta: 16 x 20 m. 4 konmål i </a:t>
            </a:r>
          </a:p>
          <a:p>
            <a:pPr algn="just">
              <a:lnSpc>
                <a:spcPct val="80000"/>
              </a:lnSpc>
              <a:spcBef>
                <a:spcPts val="200"/>
              </a:spcBef>
              <a:defRPr sz="900"/>
            </a:pPr>
            <a:r>
              <a:t>varje yta. Bollar, koner, västar.</a:t>
            </a:r>
          </a:p>
          <a:p>
            <a:pPr>
              <a:lnSpc>
                <a:spcPct val="80000"/>
              </a:lnSpc>
              <a:spcBef>
                <a:spcPts val="300"/>
              </a:spcBef>
              <a:defRPr sz="900"/>
            </a:pPr>
            <a:r>
              <a:t>Tid: 2 min matcher</a:t>
            </a:r>
          </a:p>
          <a:p>
            <a:pPr>
              <a:lnSpc>
                <a:spcPct val="80000"/>
              </a:lnSpc>
              <a:spcBef>
                <a:spcPts val="300"/>
              </a:spcBef>
              <a:defRPr sz="900"/>
            </a:pPr>
            <a:endParaRPr/>
          </a:p>
          <a:p>
            <a:pPr>
              <a:lnSpc>
                <a:spcPct val="80000"/>
              </a:lnSpc>
              <a:spcBef>
                <a:spcPts val="200"/>
              </a:spcBef>
              <a:defRPr sz="900" b="1"/>
            </a:pPr>
            <a:r>
              <a:t>ÖVA / </a:t>
            </a:r>
            <a:r>
              <a:rPr sz="1000"/>
              <a:t>Anvisning</a:t>
            </a:r>
          </a:p>
          <a:p>
            <a:pPr>
              <a:lnSpc>
                <a:spcPct val="80000"/>
              </a:lnSpc>
              <a:spcBef>
                <a:spcPts val="200"/>
              </a:spcBef>
              <a:defRPr sz="900"/>
            </a:pPr>
            <a:r>
              <a:t>Fritt spel 3 mot 3 eller 2 mot 2. Driva bollen genom målet.</a:t>
            </a:r>
          </a:p>
          <a:p>
            <a:pPr>
              <a:lnSpc>
                <a:spcPct val="80000"/>
              </a:lnSpc>
              <a:spcBef>
                <a:spcPts val="300"/>
              </a:spcBef>
              <a:defRPr sz="900"/>
            </a:pPr>
            <a:endParaRPr/>
          </a:p>
          <a:p>
            <a:pPr>
              <a:lnSpc>
                <a:spcPct val="80000"/>
              </a:lnSpc>
              <a:spcBef>
                <a:spcPts val="200"/>
              </a:spcBef>
              <a:defRPr sz="900" b="1"/>
            </a:pPr>
            <a:r>
              <a:t>SAMMANFATTA</a:t>
            </a:r>
          </a:p>
          <a:p>
            <a:pPr>
              <a:lnSpc>
                <a:spcPct val="80000"/>
              </a:lnSpc>
              <a:spcBef>
                <a:spcPts val="200"/>
              </a:spcBef>
              <a:defRPr sz="900"/>
            </a:pPr>
            <a:r>
              <a:t>Se rubrikerna VAD, VARFÖR och HUR.</a:t>
            </a:r>
          </a:p>
        </p:txBody>
      </p:sp>
      <p:sp>
        <p:nvSpPr>
          <p:cNvPr id="197" name="Slide Number"/>
          <p:cNvSpPr txBox="1">
            <a:spLocks noGrp="1"/>
          </p:cNvSpPr>
          <p:nvPr>
            <p:ph type="sldNum" sz="quarter" idx="4294967295"/>
          </p:nvPr>
        </p:nvSpPr>
        <p:spPr>
          <a:xfrm>
            <a:off x="3263493" y="8867410"/>
            <a:ext cx="262345"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a:p>
        </p:txBody>
      </p:sp>
      <p:sp>
        <p:nvSpPr>
          <p:cNvPr id="198" name="10 min"/>
          <p:cNvSpPr txBox="1"/>
          <p:nvPr/>
        </p:nvSpPr>
        <p:spPr>
          <a:xfrm>
            <a:off x="3114675" y="4491037"/>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199" name="20 min"/>
          <p:cNvSpPr txBox="1"/>
          <p:nvPr/>
        </p:nvSpPr>
        <p:spPr>
          <a:xfrm>
            <a:off x="3159125" y="8574087"/>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20 min</a:t>
            </a:r>
          </a:p>
        </p:txBody>
      </p:sp>
      <p:sp>
        <p:nvSpPr>
          <p:cNvPr id="200" name="https://youtu.be/KM5I1U92JuQ"/>
          <p:cNvSpPr txBox="1"/>
          <p:nvPr/>
        </p:nvSpPr>
        <p:spPr>
          <a:xfrm>
            <a:off x="334962" y="8570912"/>
            <a:ext cx="2735263"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https://youtu.be/KM5I1U92JuQ</a:t>
            </a:r>
          </a:p>
        </p:txBody>
      </p:sp>
      <p:sp>
        <p:nvSpPr>
          <p:cNvPr id="201" name="https://youtu.be/NMyTAOleagM"/>
          <p:cNvSpPr txBox="1"/>
          <p:nvPr/>
        </p:nvSpPr>
        <p:spPr>
          <a:xfrm>
            <a:off x="355600" y="4292600"/>
            <a:ext cx="1884363"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https://youtu.be/NMyTAOleagM</a:t>
            </a:r>
          </a:p>
        </p:txBody>
      </p:sp>
      <p:sp>
        <p:nvSpPr>
          <p:cNvPr id="202" name="https://youtu.be/MHpp_adiPyc"/>
          <p:cNvSpPr txBox="1"/>
          <p:nvPr/>
        </p:nvSpPr>
        <p:spPr>
          <a:xfrm>
            <a:off x="355600" y="4562475"/>
            <a:ext cx="1884363"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6"/>
              </a:defRPr>
            </a:lvl1pPr>
          </a:lstStyle>
          <a:p>
            <a:pPr>
              <a:defRPr u="none">
                <a:solidFill>
                  <a:srgbClr val="000000"/>
                </a:solidFill>
                <a:uFillTx/>
              </a:defRPr>
            </a:pPr>
            <a:r>
              <a:rPr u="sng">
                <a:solidFill>
                  <a:srgbClr val="0000FF"/>
                </a:solidFill>
                <a:uFill>
                  <a:solidFill>
                    <a:srgbClr val="0000FF"/>
                  </a:solidFill>
                </a:uFill>
                <a:hlinkClick r:id="rId6"/>
              </a:rPr>
              <a:t>https://youtu.be/MHpp_adiPyc</a:t>
            </a:r>
          </a:p>
        </p:txBody>
      </p:sp>
      <p:grpSp>
        <p:nvGrpSpPr>
          <p:cNvPr id="205" name="Group"/>
          <p:cNvGrpSpPr/>
          <p:nvPr/>
        </p:nvGrpSpPr>
        <p:grpSpPr>
          <a:xfrm>
            <a:off x="3698875" y="7497762"/>
            <a:ext cx="2955925" cy="1073151"/>
            <a:chOff x="0" y="0"/>
            <a:chExt cx="2955925" cy="1073150"/>
          </a:xfrm>
        </p:grpSpPr>
        <p:sp>
          <p:nvSpPr>
            <p:cNvPr id="203" name="Rectangle"/>
            <p:cNvSpPr/>
            <p:nvPr/>
          </p:nvSpPr>
          <p:spPr>
            <a:xfrm>
              <a:off x="0" y="-1"/>
              <a:ext cx="2955925" cy="1073152"/>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204" name="Tänk på:…"/>
            <p:cNvSpPr txBox="1"/>
            <p:nvPr/>
          </p:nvSpPr>
          <p:spPr>
            <a:xfrm>
              <a:off x="0" y="-1"/>
              <a:ext cx="2955925"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pic>
        <p:nvPicPr>
          <p:cNvPr id="206" name="image.jpeg" descr="image.jpeg"/>
          <p:cNvPicPr>
            <a:picLocks noChangeAspect="1"/>
          </p:cNvPicPr>
          <p:nvPr/>
        </p:nvPicPr>
        <p:blipFill>
          <a:blip r:embed="rId7" cstate="print">
            <a:extLst/>
          </a:blip>
          <a:stretch>
            <a:fillRect/>
          </a:stretch>
        </p:blipFill>
        <p:spPr>
          <a:xfrm>
            <a:off x="3689350" y="757237"/>
            <a:ext cx="2959100" cy="2362201"/>
          </a:xfrm>
          <a:prstGeom prst="rect">
            <a:avLst/>
          </a:prstGeom>
          <a:ln w="12700">
            <a:miter lim="400000"/>
          </a:ln>
        </p:spPr>
      </p:pic>
      <p:pic>
        <p:nvPicPr>
          <p:cNvPr id="207" name="image.jpeg" descr="image.jpeg"/>
          <p:cNvPicPr>
            <a:picLocks noChangeAspect="1"/>
          </p:cNvPicPr>
          <p:nvPr/>
        </p:nvPicPr>
        <p:blipFill>
          <a:blip r:embed="rId8" cstate="print">
            <a:extLst/>
          </a:blip>
          <a:stretch>
            <a:fillRect/>
          </a:stretch>
        </p:blipFill>
        <p:spPr>
          <a:xfrm>
            <a:off x="3689350" y="2655887"/>
            <a:ext cx="2959100" cy="2133601"/>
          </a:xfrm>
          <a:prstGeom prst="rect">
            <a:avLst/>
          </a:prstGeom>
          <a:ln w="12700">
            <a:miter lim="400000"/>
          </a:ln>
        </p:spPr>
      </p:pic>
      <p:sp>
        <p:nvSpPr>
          <p:cNvPr id="208" name="A"/>
          <p:cNvSpPr txBox="1"/>
          <p:nvPr/>
        </p:nvSpPr>
        <p:spPr>
          <a:xfrm>
            <a:off x="3762375" y="808037"/>
            <a:ext cx="231203"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lvl1pPr>
          </a:lstStyle>
          <a:p>
            <a:r>
              <a:t>A</a:t>
            </a:r>
          </a:p>
        </p:txBody>
      </p:sp>
      <p:sp>
        <p:nvSpPr>
          <p:cNvPr id="209" name="B"/>
          <p:cNvSpPr txBox="1"/>
          <p:nvPr/>
        </p:nvSpPr>
        <p:spPr>
          <a:xfrm>
            <a:off x="3802062" y="2817812"/>
            <a:ext cx="231203" cy="301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500"/>
            </a:lvl1pPr>
          </a:lstStyle>
          <a:p>
            <a:r>
              <a:t>B</a:t>
            </a:r>
          </a:p>
        </p:txBody>
      </p:sp>
      <p:pic>
        <p:nvPicPr>
          <p:cNvPr id="210" name="image.jpeg" descr="image.jpeg"/>
          <p:cNvPicPr>
            <a:picLocks noChangeAspect="1"/>
          </p:cNvPicPr>
          <p:nvPr/>
        </p:nvPicPr>
        <p:blipFill>
          <a:blip r:embed="rId9" cstate="print">
            <a:extLst/>
          </a:blip>
          <a:stretch>
            <a:fillRect/>
          </a:stretch>
        </p:blipFill>
        <p:spPr>
          <a:xfrm>
            <a:off x="3689350" y="4972050"/>
            <a:ext cx="2959100" cy="22733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Anfallsspel-Vänd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Anfallsspel-Vända</a:t>
            </a:r>
          </a:p>
        </p:txBody>
      </p:sp>
      <p:grpSp>
        <p:nvGrpSpPr>
          <p:cNvPr id="217" name="Group"/>
          <p:cNvGrpSpPr/>
          <p:nvPr/>
        </p:nvGrpSpPr>
        <p:grpSpPr>
          <a:xfrm>
            <a:off x="184150" y="-9525"/>
            <a:ext cx="6486526" cy="647701"/>
            <a:chOff x="0" y="0"/>
            <a:chExt cx="6486525" cy="647699"/>
          </a:xfrm>
        </p:grpSpPr>
        <p:grpSp>
          <p:nvGrpSpPr>
            <p:cNvPr id="215" name="Group"/>
            <p:cNvGrpSpPr/>
            <p:nvPr/>
          </p:nvGrpSpPr>
          <p:grpSpPr>
            <a:xfrm>
              <a:off x="0" y="0"/>
              <a:ext cx="6468727" cy="630828"/>
              <a:chOff x="0" y="0"/>
              <a:chExt cx="6468726" cy="630826"/>
            </a:xfrm>
          </p:grpSpPr>
          <p:pic>
            <p:nvPicPr>
              <p:cNvPr id="213"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214"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216"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218"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219" name="VAD…"/>
          <p:cNvSpPr txBox="1"/>
          <p:nvPr/>
        </p:nvSpPr>
        <p:spPr>
          <a:xfrm>
            <a:off x="254000" y="788987"/>
            <a:ext cx="3327400" cy="3288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spcBef>
                <a:spcPts val="200"/>
              </a:spcBef>
              <a:defRPr sz="1000" b="1"/>
            </a:pPr>
            <a:r>
              <a:t>VAD</a:t>
            </a:r>
          </a:p>
          <a:p>
            <a:pPr>
              <a:lnSpc>
                <a:spcPct val="80000"/>
              </a:lnSpc>
              <a:spcBef>
                <a:spcPts val="200"/>
              </a:spcBef>
              <a:defRPr sz="900"/>
            </a:pPr>
            <a:r>
              <a:t>Vända</a:t>
            </a:r>
          </a:p>
          <a:p>
            <a:pPr>
              <a:lnSpc>
                <a:spcPct val="80000"/>
              </a:lnSpc>
              <a:spcBef>
                <a:spcPts val="100"/>
              </a:spcBef>
              <a:defRPr sz="800"/>
            </a:pPr>
            <a:r>
              <a:t> </a:t>
            </a:r>
          </a:p>
          <a:p>
            <a:pPr>
              <a:lnSpc>
                <a:spcPct val="80000"/>
              </a:lnSpc>
              <a:spcBef>
                <a:spcPts val="200"/>
              </a:spcBef>
              <a:defRPr sz="1000" b="1"/>
            </a:pPr>
            <a:r>
              <a:t>VARFÖR</a:t>
            </a:r>
          </a:p>
          <a:p>
            <a:pPr algn="just">
              <a:lnSpc>
                <a:spcPct val="80000"/>
              </a:lnSpc>
              <a:spcBef>
                <a:spcPts val="200"/>
              </a:spcBef>
              <a:defRPr sz="900"/>
            </a:pPr>
            <a:r>
              <a:t>För att komma bort från motståndare, hitta fria ytor och göra mål</a:t>
            </a:r>
          </a:p>
          <a:p>
            <a:pPr>
              <a:lnSpc>
                <a:spcPct val="80000"/>
              </a:lnSpc>
              <a:spcBef>
                <a:spcPts val="300"/>
              </a:spcBef>
              <a:defRPr sz="900"/>
            </a:pPr>
            <a:endParaRPr/>
          </a:p>
          <a:p>
            <a:pPr>
              <a:lnSpc>
                <a:spcPct val="80000"/>
              </a:lnSpc>
              <a:spcBef>
                <a:spcPts val="200"/>
              </a:spcBef>
              <a:defRPr sz="1000" b="1"/>
            </a:pPr>
            <a:r>
              <a:t>HUR</a:t>
            </a:r>
          </a:p>
          <a:p>
            <a:pPr>
              <a:lnSpc>
                <a:spcPct val="80000"/>
              </a:lnSpc>
              <a:spcBef>
                <a:spcPts val="200"/>
              </a:spcBef>
              <a:defRPr sz="900">
                <a:latin typeface="+mn-lt"/>
                <a:ea typeface="+mn-ea"/>
                <a:cs typeface="+mn-cs"/>
                <a:sym typeface="Helvetica"/>
              </a:defRPr>
            </a:pPr>
            <a:r>
              <a:t>Titta upp innan vändning men titta på bollen i vändningen</a:t>
            </a:r>
          </a:p>
          <a:p>
            <a:pPr>
              <a:lnSpc>
                <a:spcPct val="80000"/>
              </a:lnSpc>
              <a:spcBef>
                <a:spcPts val="200"/>
              </a:spcBef>
              <a:defRPr sz="900">
                <a:latin typeface="+mn-lt"/>
                <a:ea typeface="+mn-ea"/>
                <a:cs typeface="+mn-cs"/>
                <a:sym typeface="Helvetica"/>
              </a:defRPr>
            </a:pPr>
            <a:r>
              <a:t>Böj knän, fötterna axelbrett och håll ut armarna för att få</a:t>
            </a:r>
          </a:p>
          <a:p>
            <a:pPr>
              <a:lnSpc>
                <a:spcPct val="80000"/>
              </a:lnSpc>
              <a:spcBef>
                <a:spcPts val="200"/>
              </a:spcBef>
              <a:defRPr sz="900">
                <a:latin typeface="+mn-lt"/>
                <a:ea typeface="+mn-ea"/>
                <a:cs typeface="+mn-cs"/>
                <a:sym typeface="Helvetica"/>
              </a:defRPr>
            </a:pPr>
            <a:r>
              <a:t>bra balans. Använd insida, utsida, sula, klack när du vänder.</a:t>
            </a:r>
          </a:p>
          <a:p>
            <a:pPr>
              <a:lnSpc>
                <a:spcPct val="80000"/>
              </a:lnSpc>
              <a:spcBef>
                <a:spcPts val="200"/>
              </a:spcBef>
              <a:defRPr sz="900" i="1">
                <a:latin typeface="+mn-lt"/>
                <a:ea typeface="+mn-ea"/>
                <a:cs typeface="+mn-cs"/>
                <a:sym typeface="Helvetica"/>
              </a:defRPr>
            </a:pPr>
            <a:r>
              <a:t>Mv fångar bollen med kroppen bakom bollen, fånga i skopan eller med händerna.</a:t>
            </a:r>
          </a:p>
          <a:p>
            <a:pPr>
              <a:lnSpc>
                <a:spcPct val="80000"/>
              </a:lnSpc>
              <a:spcBef>
                <a:spcPts val="200"/>
              </a:spcBef>
              <a:defRPr sz="1000" b="1"/>
            </a:pPr>
            <a:endParaRPr/>
          </a:p>
          <a:p>
            <a:pPr>
              <a:lnSpc>
                <a:spcPct val="80000"/>
              </a:lnSpc>
              <a:spcBef>
                <a:spcPts val="200"/>
              </a:spcBef>
              <a:defRPr sz="900" b="1"/>
            </a:pPr>
            <a:r>
              <a:t>ÖVA / Organisation</a:t>
            </a:r>
          </a:p>
          <a:p>
            <a:pPr>
              <a:spcBef>
                <a:spcPts val="300"/>
              </a:spcBef>
              <a:defRPr sz="900"/>
            </a:pPr>
            <a:r>
              <a:t>5 mot 5 med mål och Mv. Yta: 32 x 20 m, koner, västar, bollar. </a:t>
            </a:r>
          </a:p>
          <a:p>
            <a:pPr>
              <a:spcBef>
                <a:spcPts val="300"/>
              </a:spcBef>
              <a:defRPr sz="900"/>
            </a:pPr>
            <a:r>
              <a:t>Tid: 6 x 4 min, 2 min vila</a:t>
            </a:r>
          </a:p>
          <a:p>
            <a:pPr>
              <a:spcBef>
                <a:spcPts val="300"/>
              </a:spcBef>
              <a:defRPr sz="900"/>
            </a:pPr>
            <a:endParaRPr/>
          </a:p>
          <a:p>
            <a:pPr>
              <a:spcBef>
                <a:spcPts val="300"/>
              </a:spcBef>
              <a:defRPr sz="900" b="1"/>
            </a:pPr>
            <a:r>
              <a:t>ÖVA / Anvisning</a:t>
            </a:r>
          </a:p>
          <a:p>
            <a:pPr>
              <a:spcBef>
                <a:spcPts val="200"/>
              </a:spcBef>
              <a:defRPr sz="900"/>
            </a:pPr>
            <a:r>
              <a:t>Fritt spel med mål och målvakter.</a:t>
            </a:r>
          </a:p>
          <a:p>
            <a:pPr>
              <a:spcBef>
                <a:spcPts val="300"/>
              </a:spcBef>
              <a:defRPr sz="900"/>
            </a:pPr>
            <a:endParaRPr/>
          </a:p>
          <a:p>
            <a:pPr>
              <a:spcBef>
                <a:spcPts val="200"/>
              </a:spcBef>
              <a:defRPr sz="900" b="1"/>
            </a:pPr>
            <a:r>
              <a:t>SAMMANFATTA</a:t>
            </a:r>
          </a:p>
          <a:p>
            <a:pPr>
              <a:spcBef>
                <a:spcPts val="200"/>
              </a:spcBef>
              <a:defRPr sz="900"/>
            </a:pPr>
            <a:r>
              <a:t>Se rubrikerna VAD, VARFÖR och HUR.</a:t>
            </a:r>
          </a:p>
        </p:txBody>
      </p:sp>
      <p:sp>
        <p:nvSpPr>
          <p:cNvPr id="220"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a:p>
        </p:txBody>
      </p:sp>
      <p:sp>
        <p:nvSpPr>
          <p:cNvPr id="221" name="35 min"/>
          <p:cNvSpPr txBox="1"/>
          <p:nvPr/>
        </p:nvSpPr>
        <p:spPr>
          <a:xfrm>
            <a:off x="2922587" y="432276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35 min</a:t>
            </a:r>
          </a:p>
        </p:txBody>
      </p:sp>
      <p:sp>
        <p:nvSpPr>
          <p:cNvPr id="222" name="10 min"/>
          <p:cNvSpPr txBox="1"/>
          <p:nvPr/>
        </p:nvSpPr>
        <p:spPr>
          <a:xfrm>
            <a:off x="2922587" y="6645275"/>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223" name="https://youtu.be/L84sN41Hyo8"/>
          <p:cNvSpPr txBox="1"/>
          <p:nvPr/>
        </p:nvSpPr>
        <p:spPr>
          <a:xfrm>
            <a:off x="309562" y="4319587"/>
            <a:ext cx="2422526"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https://youtu.be/L84sN41Hyo8</a:t>
            </a:r>
          </a:p>
        </p:txBody>
      </p:sp>
      <p:sp>
        <p:nvSpPr>
          <p:cNvPr id="224" name="Koordinationsövning…"/>
          <p:cNvSpPr txBox="1"/>
          <p:nvPr/>
        </p:nvSpPr>
        <p:spPr>
          <a:xfrm>
            <a:off x="261937" y="5059362"/>
            <a:ext cx="2973388" cy="1216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b="1"/>
            </a:pPr>
            <a:r>
              <a:t>Koordinationsövning</a:t>
            </a:r>
          </a:p>
          <a:p>
            <a:pPr defTabSz="457200">
              <a:defRPr sz="1000"/>
            </a:pPr>
            <a:r>
              <a:t>Följa John</a:t>
            </a:r>
          </a:p>
          <a:p>
            <a:pPr defTabSz="457200">
              <a:lnSpc>
                <a:spcPct val="115000"/>
              </a:lnSpc>
              <a:defRPr sz="1100"/>
            </a:pPr>
            <a:endParaRPr/>
          </a:p>
          <a:p>
            <a:pPr defTabSz="457200">
              <a:lnSpc>
                <a:spcPct val="115000"/>
              </a:lnSpc>
              <a:defRPr sz="1100"/>
            </a:pPr>
            <a:r>
              <a:t>Led om 4-5 personer. Första person i ledet är John. Övriga följer efter och gör samma övningar som John gör. Byt John regelbundet. Går även att genomföras med boll.</a:t>
            </a:r>
          </a:p>
        </p:txBody>
      </p:sp>
      <p:sp>
        <p:nvSpPr>
          <p:cNvPr id="225" name="https://youtu.be/mLMK6Uhqh6s"/>
          <p:cNvSpPr txBox="1"/>
          <p:nvPr/>
        </p:nvSpPr>
        <p:spPr>
          <a:xfrm>
            <a:off x="276225" y="6648450"/>
            <a:ext cx="242093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https://youtu.be/mLMK6Uhqh6s</a:t>
            </a:r>
          </a:p>
        </p:txBody>
      </p:sp>
      <p:grpSp>
        <p:nvGrpSpPr>
          <p:cNvPr id="228" name="Group"/>
          <p:cNvGrpSpPr/>
          <p:nvPr/>
        </p:nvGrpSpPr>
        <p:grpSpPr>
          <a:xfrm>
            <a:off x="3568699" y="3490912"/>
            <a:ext cx="3100389" cy="1084264"/>
            <a:chOff x="0" y="0"/>
            <a:chExt cx="3100387" cy="1084262"/>
          </a:xfrm>
        </p:grpSpPr>
        <p:sp>
          <p:nvSpPr>
            <p:cNvPr id="226"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227"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sp>
        <p:nvSpPr>
          <p:cNvPr id="229" name="Allternativ:…"/>
          <p:cNvSpPr txBox="1"/>
          <p:nvPr/>
        </p:nvSpPr>
        <p:spPr>
          <a:xfrm>
            <a:off x="284162" y="7078662"/>
            <a:ext cx="3089276" cy="478227"/>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pPr>
            <a:r>
              <a:t>Allternativ:</a:t>
            </a:r>
          </a:p>
          <a:p>
            <a:pPr>
              <a:defRPr sz="900" i="1"/>
            </a:pPr>
            <a:r>
              <a:t>Välj en av de övriga koordinationsövningarna/lekarna</a:t>
            </a:r>
          </a:p>
          <a:p>
            <a:pPr>
              <a:defRPr sz="900" i="1"/>
            </a:pPr>
            <a:r>
              <a:t>som finns längre bak i häftet eller välja en egen lek.</a:t>
            </a:r>
          </a:p>
        </p:txBody>
      </p:sp>
      <p:pic>
        <p:nvPicPr>
          <p:cNvPr id="230" name="image.jpeg" descr="image.jpeg"/>
          <p:cNvPicPr>
            <a:picLocks noChangeAspect="1"/>
          </p:cNvPicPr>
          <p:nvPr/>
        </p:nvPicPr>
        <p:blipFill>
          <a:blip r:embed="rId6" cstate="print">
            <a:extLst/>
          </a:blip>
          <a:stretch>
            <a:fillRect/>
          </a:stretch>
        </p:blipFill>
        <p:spPr>
          <a:xfrm>
            <a:off x="3568700" y="781050"/>
            <a:ext cx="3073400" cy="2489200"/>
          </a:xfrm>
          <a:prstGeom prst="rect">
            <a:avLst/>
          </a:prstGeom>
          <a:ln w="12700">
            <a:miter lim="400000"/>
          </a:ln>
        </p:spPr>
      </p:pic>
      <p:pic>
        <p:nvPicPr>
          <p:cNvPr id="231" name="image.jpeg" descr="image.jpeg"/>
          <p:cNvPicPr>
            <a:picLocks noChangeAspect="1"/>
          </p:cNvPicPr>
          <p:nvPr/>
        </p:nvPicPr>
        <p:blipFill>
          <a:blip r:embed="rId7" cstate="print">
            <a:extLst/>
          </a:blip>
          <a:stretch>
            <a:fillRect/>
          </a:stretch>
        </p:blipFill>
        <p:spPr>
          <a:xfrm>
            <a:off x="3581400" y="5030787"/>
            <a:ext cx="3073400" cy="24765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Anfallsspel - Skjut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 - Skjuta</a:t>
            </a:r>
          </a:p>
        </p:txBody>
      </p:sp>
      <p:grpSp>
        <p:nvGrpSpPr>
          <p:cNvPr id="238" name="Group"/>
          <p:cNvGrpSpPr/>
          <p:nvPr/>
        </p:nvGrpSpPr>
        <p:grpSpPr>
          <a:xfrm>
            <a:off x="184150" y="-9525"/>
            <a:ext cx="6486526" cy="647701"/>
            <a:chOff x="0" y="0"/>
            <a:chExt cx="6486525" cy="647699"/>
          </a:xfrm>
        </p:grpSpPr>
        <p:grpSp>
          <p:nvGrpSpPr>
            <p:cNvPr id="236" name="Group"/>
            <p:cNvGrpSpPr/>
            <p:nvPr/>
          </p:nvGrpSpPr>
          <p:grpSpPr>
            <a:xfrm>
              <a:off x="0" y="0"/>
              <a:ext cx="6468727" cy="630828"/>
              <a:chOff x="0" y="0"/>
              <a:chExt cx="6468726" cy="630826"/>
            </a:xfrm>
          </p:grpSpPr>
          <p:pic>
            <p:nvPicPr>
              <p:cNvPr id="234"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235"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237"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239" name="Untitled.png" descr="Untitled.png"/>
          <p:cNvPicPr>
            <a:picLocks noChangeAspect="1"/>
          </p:cNvPicPr>
          <p:nvPr/>
        </p:nvPicPr>
        <p:blipFill>
          <a:blip r:embed="rId4" cstate="print">
            <a:extLst/>
          </a:blip>
          <a:stretch>
            <a:fillRect/>
          </a:stretch>
        </p:blipFill>
        <p:spPr>
          <a:xfrm>
            <a:off x="311150" y="735012"/>
            <a:ext cx="6234113" cy="2914651"/>
          </a:xfrm>
          <a:prstGeom prst="rect">
            <a:avLst/>
          </a:prstGeom>
          <a:ln w="12700">
            <a:miter lim="400000"/>
          </a:ln>
        </p:spPr>
      </p:pic>
      <p:graphicFrame>
        <p:nvGraphicFramePr>
          <p:cNvPr id="240" name="Table"/>
          <p:cNvGraphicFramePr/>
          <p:nvPr/>
        </p:nvGraphicFramePr>
        <p:xfrm>
          <a:off x="458787" y="4495800"/>
          <a:ext cx="5942013" cy="2874963"/>
        </p:xfrm>
        <a:graphic>
          <a:graphicData uri="http://schemas.openxmlformats.org/drawingml/2006/table">
            <a:tbl>
              <a:tblPr>
                <a:tableStyleId>{4C3C2611-4C71-4FC5-86AE-919BDF0F9419}</a:tableStyleId>
              </a:tblPr>
              <a:tblGrid>
                <a:gridCol w="5778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gridCol w="2441575">
                  <a:extLst>
                    <a:ext uri="{9D8B030D-6E8A-4147-A177-3AD203B41FA5}">
                      <a16:colId xmlns:a16="http://schemas.microsoft.com/office/drawing/2014/main" val="20002"/>
                    </a:ext>
                  </a:extLst>
                </a:gridCol>
                <a:gridCol w="604837">
                  <a:extLst>
                    <a:ext uri="{9D8B030D-6E8A-4147-A177-3AD203B41FA5}">
                      <a16:colId xmlns:a16="http://schemas.microsoft.com/office/drawing/2014/main" val="20003"/>
                    </a:ext>
                  </a:extLst>
                </a:gridCol>
              </a:tblGrid>
              <a:tr h="509587">
                <a:tc>
                  <a:txBody>
                    <a:bodyPr/>
                    <a:lstStyle/>
                    <a:p>
                      <a:pPr algn="ctr">
                        <a:defRPr sz="1800"/>
                      </a:pPr>
                      <a:r>
                        <a:rPr sz="1000"/>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Koordination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228600" algn="ctr" defTabSz="457200">
                        <a:defRPr sz="1000"/>
                      </a:pPr>
                      <a:endParaRPr/>
                    </a:p>
                    <a:p>
                      <a:pPr marL="228600" algn="ctr" defTabSz="457200">
                        <a:defRPr sz="1000"/>
                      </a:pPr>
                      <a:r>
                        <a:t>Spring och studsa bollen på olika sätt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03225">
                <a:tc>
                  <a:txBody>
                    <a:bodyPr/>
                    <a:lstStyle/>
                    <a:p>
                      <a:pPr algn="ctr">
                        <a:defRPr sz="1800"/>
                      </a:pPr>
                      <a:r>
                        <a:rPr sz="1000"/>
                        <a:t>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Skjuta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1, 3 mot 3 med Mv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´20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457200">
                <a:tc>
                  <a:txBody>
                    <a:bodyPr/>
                    <a:lstStyle/>
                    <a:p>
                      <a:pPr algn="ctr">
                        <a:defRPr sz="1800"/>
                      </a:pPr>
                      <a:r>
                        <a:rPr sz="1000"/>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Skjuta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2, 5 mot 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´35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401637">
                <a:tc>
                  <a:txBody>
                    <a:bodyPr/>
                    <a:lstStyle/>
                    <a:p>
                      <a:pPr algn="ctr">
                        <a:defRPr sz="1800"/>
                      </a:pPr>
                      <a:r>
                        <a:rPr sz="1000"/>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Skjuta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Färdighetsövning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846137">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800"/>
                      </a:pPr>
                      <a:r>
                        <a:rPr sz="1000">
                          <a:latin typeface="Calibri"/>
                          <a:ea typeface="Calibri"/>
                          <a:cs typeface="Calibri"/>
                          <a:sym typeface="Calibri"/>
                        </a:rPr>
                        <a:t>Jaget i laget</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000">
                          <a:latin typeface="Calibri"/>
                          <a:ea typeface="Calibri"/>
                          <a:cs typeface="Calibri"/>
                          <a:sym typeface="Calibri"/>
                        </a:defRPr>
                      </a:pPr>
                      <a:r>
                        <a:t>Glad o positiv mot varandra</a:t>
                      </a:r>
                    </a:p>
                    <a:p>
                      <a:pPr algn="ctr" defTabSz="827087">
                        <a:defRPr sz="1000">
                          <a:latin typeface="Calibri"/>
                          <a:ea typeface="Calibri"/>
                          <a:cs typeface="Calibri"/>
                          <a:sym typeface="Calibri"/>
                        </a:defRPr>
                      </a:pPr>
                      <a:r>
                        <a:t>Behandlar alla i laget likvärdigt</a:t>
                      </a:r>
                    </a:p>
                    <a:p>
                      <a:pPr algn="ctr" defTabSz="827087">
                        <a:defRPr sz="1000">
                          <a:latin typeface="Calibri"/>
                          <a:ea typeface="Calibri"/>
                          <a:cs typeface="Calibri"/>
                          <a:sym typeface="Calibri"/>
                        </a:defRPr>
                      </a:pPr>
                      <a:r>
                        <a:t>tex Passar bollen till alla.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57175">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80000"/>
                        </a:lnSpc>
                        <a:spcBef>
                          <a:spcPts val="700"/>
                        </a:spcBef>
                        <a:defRPr sz="1800"/>
                      </a:pPr>
                      <a:r>
                        <a:rPr sz="1000" i="1">
                          <a:latin typeface="Helvetica Neue"/>
                          <a:ea typeface="Helvetica Neue"/>
                          <a:cs typeface="Helvetica Neue"/>
                          <a:sym typeface="Helvetica Neue"/>
                        </a:rPr>
                        <a:t>Total träningstid</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i="1"/>
                        <a:t>´75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241" name="Skjuta är det vanligaste sättet att göra mål på. För att få ett bra skott är det viktigt att titta upp innan man skjuter för att se var målvakten är och sedan titta på bollen när man skjuter för att få rätt träff."/>
          <p:cNvSpPr txBox="1"/>
          <p:nvPr/>
        </p:nvSpPr>
        <p:spPr>
          <a:xfrm>
            <a:off x="449262" y="3817937"/>
            <a:ext cx="5959476" cy="37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700"/>
              </a:spcBef>
              <a:defRPr sz="1000" b="1"/>
            </a:pPr>
            <a:r>
              <a:t>Skjuta </a:t>
            </a:r>
            <a:r>
              <a:rPr b="0"/>
              <a:t>är det vanligaste sättet att göra mål på. För att få ett bra skott är det viktigt att titta upp innan man skjuter för att se var målvakten är och sedan titta på bollen när man skjuter för att få rätt träff.</a:t>
            </a:r>
          </a:p>
        </p:txBody>
      </p:sp>
      <p:sp>
        <p:nvSpPr>
          <p:cNvPr id="242"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a:p>
        </p:txBody>
      </p:sp>
      <p:sp>
        <p:nvSpPr>
          <p:cNvPr id="243" name="Tänk på:…"/>
          <p:cNvSpPr/>
          <p:nvPr/>
        </p:nvSpPr>
        <p:spPr>
          <a:xfrm>
            <a:off x="461962" y="7396162"/>
            <a:ext cx="5935663" cy="1230702"/>
          </a:xfrm>
          <a:prstGeom prst="rect">
            <a:avLst/>
          </a:prstGeom>
          <a:solidFill>
            <a:srgbClr val="D9D9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Tänk på:</a:t>
            </a:r>
          </a:p>
          <a:p>
            <a:pPr>
              <a:defRPr sz="900"/>
            </a:pPr>
            <a:br>
              <a:rPr b="1"/>
            </a:br>
            <a:endParaRPr b="1"/>
          </a:p>
          <a:p>
            <a:pPr>
              <a:buSzPct val="100000"/>
              <a:buFont typeface="Arial"/>
              <a:buChar char="•"/>
              <a:defRPr sz="900"/>
            </a:pPr>
            <a:r>
              <a:t>Kom igång snabbt med övningen</a:t>
            </a:r>
          </a:p>
          <a:p>
            <a:pPr>
              <a:buSzPct val="100000"/>
              <a:buFont typeface="Arial"/>
              <a:buChar char="•"/>
              <a:defRPr sz="900"/>
            </a:pPr>
            <a:r>
              <a:t>Få muntliga anvisningar. Visa istället själv eller låt någon spelare visa hur övningen går till.</a:t>
            </a:r>
          </a:p>
          <a:p>
            <a:pPr>
              <a:buSzPct val="100000"/>
              <a:buFont typeface="Arial"/>
              <a:buChar char="•"/>
              <a:defRPr sz="900"/>
            </a:pPr>
            <a:r>
              <a:t>Instruera i VAD, VARFÖR, HUR!</a:t>
            </a:r>
          </a:p>
          <a:p>
            <a:pPr>
              <a:buSzPct val="100000"/>
              <a:buFont typeface="Arial"/>
              <a:buChar char="•"/>
              <a:defRPr sz="900"/>
            </a:pPr>
            <a:r>
              <a:t>  SAMMANFATTA träningen tillsammans med spelarna genom VAD, VARFÖR, HUR!</a:t>
            </a:r>
          </a:p>
          <a:p>
            <a:pPr>
              <a:defRPr sz="900"/>
            </a:pPr>
            <a:r>
              <a:t>-    Övningsorganisationen i häftet är rekommendationer.</a:t>
            </a:r>
          </a:p>
          <a:p>
            <a:pPr>
              <a:defRPr sz="900"/>
            </a:pPr>
            <a:r>
              <a:t>-    Anpassa övningsytor, tid, antal spelare till barns behov!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Group"/>
          <p:cNvGrpSpPr/>
          <p:nvPr/>
        </p:nvGrpSpPr>
        <p:grpSpPr>
          <a:xfrm>
            <a:off x="184150" y="-9525"/>
            <a:ext cx="6486526" cy="647701"/>
            <a:chOff x="0" y="0"/>
            <a:chExt cx="6486525" cy="647699"/>
          </a:xfrm>
        </p:grpSpPr>
        <p:grpSp>
          <p:nvGrpSpPr>
            <p:cNvPr id="247" name="Group"/>
            <p:cNvGrpSpPr/>
            <p:nvPr/>
          </p:nvGrpSpPr>
          <p:grpSpPr>
            <a:xfrm>
              <a:off x="0" y="0"/>
              <a:ext cx="6468727" cy="630828"/>
              <a:chOff x="0" y="0"/>
              <a:chExt cx="6468726" cy="630826"/>
            </a:xfrm>
          </p:grpSpPr>
          <p:pic>
            <p:nvPicPr>
              <p:cNvPr id="245"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246"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248"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250" name="Anfallsspel - Skjuta"/>
          <p:cNvSpPr txBox="1"/>
          <p:nvPr/>
        </p:nvSpPr>
        <p:spPr>
          <a:xfrm>
            <a:off x="2204610" y="115887"/>
            <a:ext cx="244719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Anfallsspel - Skjuta</a:t>
            </a:r>
          </a:p>
        </p:txBody>
      </p:sp>
      <p:sp>
        <p:nvSpPr>
          <p:cNvPr id="251"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252" name="VAD…"/>
          <p:cNvSpPr txBox="1"/>
          <p:nvPr/>
        </p:nvSpPr>
        <p:spPr>
          <a:xfrm>
            <a:off x="217487" y="5040312"/>
            <a:ext cx="3163888" cy="2944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85725" indent="-85725">
              <a:lnSpc>
                <a:spcPct val="80000"/>
              </a:lnSpc>
              <a:spcBef>
                <a:spcPts val="200"/>
              </a:spcBef>
              <a:defRPr sz="900" b="1"/>
            </a:pPr>
            <a:r>
              <a:t>VAD</a:t>
            </a:r>
          </a:p>
          <a:p>
            <a:pPr marL="85725" indent="-85725">
              <a:lnSpc>
                <a:spcPct val="80000"/>
              </a:lnSpc>
              <a:spcBef>
                <a:spcPts val="200"/>
              </a:spcBef>
              <a:defRPr sz="900"/>
            </a:pPr>
            <a:r>
              <a:t>Skjuta</a:t>
            </a:r>
          </a:p>
          <a:p>
            <a:pPr marL="85725" indent="-85725">
              <a:lnSpc>
                <a:spcPct val="80000"/>
              </a:lnSpc>
              <a:spcBef>
                <a:spcPts val="300"/>
              </a:spcBef>
              <a:defRPr sz="900" b="1"/>
            </a:pPr>
            <a:endParaRPr/>
          </a:p>
          <a:p>
            <a:pPr marL="85725" indent="-85725">
              <a:lnSpc>
                <a:spcPct val="80000"/>
              </a:lnSpc>
              <a:spcBef>
                <a:spcPts val="200"/>
              </a:spcBef>
              <a:defRPr sz="900" b="1"/>
            </a:pPr>
            <a:r>
              <a:t>VARFÖR</a:t>
            </a:r>
          </a:p>
          <a:p>
            <a:pPr marL="85725" indent="-85725">
              <a:lnSpc>
                <a:spcPct val="80000"/>
              </a:lnSpc>
              <a:spcBef>
                <a:spcPts val="200"/>
              </a:spcBef>
              <a:defRPr sz="900"/>
            </a:pPr>
            <a:r>
              <a:t>För att göra mål</a:t>
            </a:r>
            <a:endParaRPr b="1"/>
          </a:p>
          <a:p>
            <a:pPr marL="85725" indent="-85725">
              <a:lnSpc>
                <a:spcPct val="80000"/>
              </a:lnSpc>
              <a:spcBef>
                <a:spcPts val="300"/>
              </a:spcBef>
              <a:defRPr sz="900"/>
            </a:pPr>
            <a:endParaRPr b="1"/>
          </a:p>
          <a:p>
            <a:pPr marL="85725" indent="-85725">
              <a:lnSpc>
                <a:spcPct val="80000"/>
              </a:lnSpc>
              <a:spcBef>
                <a:spcPts val="200"/>
              </a:spcBef>
              <a:defRPr sz="900" b="1"/>
            </a:pPr>
            <a:r>
              <a:t>HUR </a:t>
            </a:r>
          </a:p>
          <a:p>
            <a:pPr marL="85725" indent="-85725">
              <a:lnSpc>
                <a:spcPct val="80000"/>
              </a:lnSpc>
              <a:spcBef>
                <a:spcPts val="200"/>
              </a:spcBef>
              <a:defRPr sz="900"/>
            </a:pPr>
            <a:r>
              <a:t>Titta upp innan skottet men på bollen när du skjuter.</a:t>
            </a:r>
          </a:p>
          <a:p>
            <a:pPr marL="85725" indent="-85725">
              <a:lnSpc>
                <a:spcPct val="80000"/>
              </a:lnSpc>
              <a:spcBef>
                <a:spcPts val="200"/>
              </a:spcBef>
              <a:defRPr sz="900"/>
            </a:pPr>
            <a:r>
              <a:t>Spänn vristen, tån pekar neråt och hälen uppåt.</a:t>
            </a:r>
            <a:endParaRPr b="1"/>
          </a:p>
          <a:p>
            <a:pPr marL="85725" indent="-85725">
              <a:lnSpc>
                <a:spcPct val="80000"/>
              </a:lnSpc>
              <a:spcBef>
                <a:spcPts val="300"/>
              </a:spcBef>
              <a:defRPr sz="900" i="1"/>
            </a:pPr>
            <a:r>
              <a:t>Mv fångar bollen med kroppen bakom bollen, fånga i skopan </a:t>
            </a:r>
          </a:p>
          <a:p>
            <a:pPr marL="85725" indent="-85725">
              <a:lnSpc>
                <a:spcPct val="80000"/>
              </a:lnSpc>
              <a:spcBef>
                <a:spcPts val="300"/>
              </a:spcBef>
              <a:defRPr sz="900" i="1"/>
            </a:pPr>
            <a:r>
              <a:t>eller med händerna.</a:t>
            </a:r>
          </a:p>
          <a:p>
            <a:pPr marL="85725" indent="-85725">
              <a:lnSpc>
                <a:spcPct val="80000"/>
              </a:lnSpc>
              <a:spcBef>
                <a:spcPts val="300"/>
              </a:spcBef>
              <a:defRPr sz="900" i="1"/>
            </a:pPr>
            <a:endParaRPr/>
          </a:p>
          <a:p>
            <a:pPr marL="85725" indent="-85725">
              <a:lnSpc>
                <a:spcPct val="80000"/>
              </a:lnSpc>
              <a:spcBef>
                <a:spcPts val="200"/>
              </a:spcBef>
              <a:defRPr sz="900" b="1"/>
            </a:pPr>
            <a:r>
              <a:t>ÖVA / Organisation</a:t>
            </a:r>
          </a:p>
          <a:p>
            <a:pPr marL="85725" indent="-85725" algn="just">
              <a:lnSpc>
                <a:spcPct val="80000"/>
              </a:lnSpc>
              <a:spcBef>
                <a:spcPts val="200"/>
              </a:spcBef>
              <a:defRPr sz="900"/>
            </a:pPr>
            <a:r>
              <a:t>3 mot 3 i yta 1 och 2 mot 2 i yta 2 med Mv och mål. </a:t>
            </a:r>
          </a:p>
          <a:p>
            <a:pPr marL="85725" indent="-85725" algn="just">
              <a:lnSpc>
                <a:spcPct val="80000"/>
              </a:lnSpc>
              <a:spcBef>
                <a:spcPts val="200"/>
              </a:spcBef>
              <a:defRPr sz="900"/>
            </a:pPr>
            <a:r>
              <a:t>Konmål som allternativ. Yta: 16 x 20 m. </a:t>
            </a:r>
          </a:p>
          <a:p>
            <a:pPr marL="85725" indent="-85725" algn="just">
              <a:lnSpc>
                <a:spcPct val="80000"/>
              </a:lnSpc>
              <a:spcBef>
                <a:spcPts val="200"/>
              </a:spcBef>
              <a:defRPr sz="900"/>
            </a:pPr>
            <a:endParaRPr/>
          </a:p>
          <a:p>
            <a:pPr marL="85725" indent="-85725">
              <a:spcBef>
                <a:spcPts val="200"/>
              </a:spcBef>
              <a:defRPr sz="900" b="1"/>
            </a:pPr>
            <a:r>
              <a:t>ÖVA / Anvisning</a:t>
            </a:r>
          </a:p>
          <a:p>
            <a:pPr marL="85725" indent="-85725">
              <a:spcBef>
                <a:spcPts val="200"/>
              </a:spcBef>
              <a:defRPr sz="900"/>
            </a:pPr>
            <a:r>
              <a:t>Fritt spel med mål och målvakter.</a:t>
            </a:r>
          </a:p>
          <a:p>
            <a:pPr marL="85725" indent="-85725">
              <a:spcBef>
                <a:spcPts val="300"/>
              </a:spcBef>
              <a:defRPr sz="900"/>
            </a:pPr>
            <a:endParaRPr/>
          </a:p>
          <a:p>
            <a:pPr marL="85725" indent="-85725">
              <a:spcBef>
                <a:spcPts val="200"/>
              </a:spcBef>
              <a:defRPr sz="900" b="1"/>
            </a:pPr>
            <a:r>
              <a:t>SAMMANFATTA</a:t>
            </a:r>
          </a:p>
          <a:p>
            <a:pPr marL="85725" indent="-85725">
              <a:spcBef>
                <a:spcPts val="200"/>
              </a:spcBef>
              <a:defRPr sz="900"/>
            </a:pPr>
            <a:r>
              <a:t>Se rubrikerna VAD, VARFÖR och HUR.</a:t>
            </a:r>
          </a:p>
        </p:txBody>
      </p:sp>
      <p:sp>
        <p:nvSpPr>
          <p:cNvPr id="253"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a:p>
        </p:txBody>
      </p:sp>
      <p:sp>
        <p:nvSpPr>
          <p:cNvPr id="254" name="10 min"/>
          <p:cNvSpPr txBox="1"/>
          <p:nvPr/>
        </p:nvSpPr>
        <p:spPr>
          <a:xfrm>
            <a:off x="2816225" y="4467225"/>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255" name="20 min"/>
          <p:cNvSpPr txBox="1"/>
          <p:nvPr/>
        </p:nvSpPr>
        <p:spPr>
          <a:xfrm>
            <a:off x="2889250" y="824071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20 min</a:t>
            </a:r>
          </a:p>
        </p:txBody>
      </p:sp>
      <p:sp>
        <p:nvSpPr>
          <p:cNvPr id="256" name="https://youtu.be/d1b4anp2cI0"/>
          <p:cNvSpPr txBox="1"/>
          <p:nvPr/>
        </p:nvSpPr>
        <p:spPr>
          <a:xfrm>
            <a:off x="276225" y="8243887"/>
            <a:ext cx="246538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https://youtu.be/d1b4anp2cI0</a:t>
            </a:r>
          </a:p>
        </p:txBody>
      </p:sp>
      <p:sp>
        <p:nvSpPr>
          <p:cNvPr id="257" name="Koordinationsövning…"/>
          <p:cNvSpPr txBox="1"/>
          <p:nvPr/>
        </p:nvSpPr>
        <p:spPr>
          <a:xfrm>
            <a:off x="166687" y="820737"/>
            <a:ext cx="3163888" cy="3440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defTabSz="457200">
              <a:defRPr sz="1000" b="1"/>
            </a:pPr>
            <a:r>
              <a:t>Koordinationsövning</a:t>
            </a:r>
          </a:p>
          <a:p>
            <a:pPr marL="228600" defTabSz="457200">
              <a:defRPr sz="1000"/>
            </a:pPr>
            <a:r>
              <a:t>Spring och studsa bollen på olika sätt.</a:t>
            </a:r>
          </a:p>
          <a:p>
            <a:pPr marL="228600" defTabSz="457200">
              <a:defRPr sz="1000" b="1"/>
            </a:pPr>
            <a:endParaRPr/>
          </a:p>
          <a:p>
            <a:pPr marL="228600" defTabSz="457200">
              <a:defRPr sz="1000"/>
            </a:pPr>
            <a:r>
              <a:t>a) Kryp och förflytta bollen med olika kroppsdelar. -</a:t>
            </a:r>
          </a:p>
          <a:p>
            <a:pPr marL="228600" defTabSz="457200">
              <a:defRPr sz="1000"/>
            </a:pPr>
            <a:r>
              <a:t>    händer, huvud, fotsulor</a:t>
            </a:r>
          </a:p>
          <a:p>
            <a:pPr marL="228600" defTabSz="457200">
              <a:defRPr sz="1000"/>
            </a:pPr>
            <a:r>
              <a:t>b) Gå i krabbgång och förflytta bollen med fötter</a:t>
            </a:r>
          </a:p>
          <a:p>
            <a:pPr marL="228600" defTabSz="457200">
              <a:defRPr sz="1000"/>
            </a:pPr>
            <a:r>
              <a:t>c) Stå bredbent och för bollen runt - huvudet, magen, </a:t>
            </a:r>
          </a:p>
          <a:p>
            <a:pPr marL="228600" defTabSz="457200">
              <a:defRPr sz="1000"/>
            </a:pPr>
            <a:r>
              <a:t>    ben och knän</a:t>
            </a:r>
          </a:p>
          <a:p>
            <a:pPr marL="228600" defTabSz="457200">
              <a:defRPr sz="1000"/>
            </a:pPr>
            <a:r>
              <a:t>d) Ha bollen vid foten och skriv ditt namn med bollen </a:t>
            </a:r>
          </a:p>
          <a:p>
            <a:pPr marL="228600" defTabSz="457200">
              <a:defRPr sz="1000"/>
            </a:pPr>
            <a:r>
              <a:t>    som penna.</a:t>
            </a:r>
          </a:p>
          <a:p>
            <a:pPr marL="228600" defTabSz="457200">
              <a:defRPr sz="1000"/>
            </a:pPr>
            <a:r>
              <a:t>e) Stå upp och rulla bollen med händerna och skriv </a:t>
            </a:r>
          </a:p>
          <a:p>
            <a:pPr marL="228600" defTabSz="457200">
              <a:defRPr sz="1000"/>
            </a:pPr>
            <a:r>
              <a:t>    olika siffror</a:t>
            </a:r>
          </a:p>
          <a:p>
            <a:pPr marL="228600" defTabSz="457200">
              <a:defRPr sz="1000"/>
            </a:pPr>
            <a:r>
              <a:t>f) Studsa bollen i marken och försök att fånga den så </a:t>
            </a:r>
          </a:p>
          <a:p>
            <a:pPr marL="228600" defTabSz="457200">
              <a:defRPr sz="1000"/>
            </a:pPr>
            <a:r>
              <a:t>   högt som möjligt.</a:t>
            </a:r>
          </a:p>
          <a:p>
            <a:pPr marL="228600" defTabSz="457200">
              <a:defRPr sz="1000"/>
            </a:pPr>
            <a:r>
              <a:t>g) Spring och studsa bollen med en hand - byt hand </a:t>
            </a:r>
          </a:p>
          <a:p>
            <a:pPr marL="228600" defTabSz="457200">
              <a:defRPr sz="1000"/>
            </a:pPr>
            <a:r>
              <a:t>    efter ett tag.</a:t>
            </a:r>
          </a:p>
          <a:p>
            <a:pPr marL="228600" defTabSz="457200">
              <a:defRPr sz="1000"/>
            </a:pPr>
            <a:r>
              <a:t>h) Spring baklänges och studsa bollen med en hand</a:t>
            </a:r>
          </a:p>
        </p:txBody>
      </p:sp>
      <p:sp>
        <p:nvSpPr>
          <p:cNvPr id="258" name="https://youtu.be/5iIVdtwjCAg"/>
          <p:cNvSpPr txBox="1"/>
          <p:nvPr/>
        </p:nvSpPr>
        <p:spPr>
          <a:xfrm>
            <a:off x="3659187" y="3589337"/>
            <a:ext cx="256698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https://youtu.be/5iIVdtwjCAg</a:t>
            </a:r>
          </a:p>
        </p:txBody>
      </p:sp>
      <p:grpSp>
        <p:nvGrpSpPr>
          <p:cNvPr id="261" name="Group"/>
          <p:cNvGrpSpPr/>
          <p:nvPr/>
        </p:nvGrpSpPr>
        <p:grpSpPr>
          <a:xfrm>
            <a:off x="3560762" y="7648574"/>
            <a:ext cx="3100389" cy="1084264"/>
            <a:chOff x="0" y="0"/>
            <a:chExt cx="3100387" cy="1084262"/>
          </a:xfrm>
        </p:grpSpPr>
        <p:sp>
          <p:nvSpPr>
            <p:cNvPr id="259"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260"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sp>
        <p:nvSpPr>
          <p:cNvPr id="262" name="Allternativ:…"/>
          <p:cNvSpPr txBox="1"/>
          <p:nvPr/>
        </p:nvSpPr>
        <p:spPr>
          <a:xfrm>
            <a:off x="3582987" y="4195762"/>
            <a:ext cx="3087688" cy="478227"/>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pPr>
            <a:r>
              <a:t>Allternativ:</a:t>
            </a:r>
          </a:p>
          <a:p>
            <a:pPr>
              <a:defRPr sz="900" i="1"/>
            </a:pPr>
            <a:r>
              <a:t>Välj en av de övriga koordinationsövningarna/lekarna</a:t>
            </a:r>
          </a:p>
          <a:p>
            <a:pPr>
              <a:defRPr sz="900" i="1"/>
            </a:pPr>
            <a:r>
              <a:t>som finns längre bak i häftet eller välja en egen lek.</a:t>
            </a:r>
          </a:p>
        </p:txBody>
      </p:sp>
      <p:pic>
        <p:nvPicPr>
          <p:cNvPr id="263" name="image.jpeg" descr="image.jpeg"/>
          <p:cNvPicPr>
            <a:picLocks noChangeAspect="1"/>
          </p:cNvPicPr>
          <p:nvPr/>
        </p:nvPicPr>
        <p:blipFill>
          <a:blip r:embed="rId6" cstate="print">
            <a:extLst/>
          </a:blip>
          <a:stretch>
            <a:fillRect/>
          </a:stretch>
        </p:blipFill>
        <p:spPr>
          <a:xfrm>
            <a:off x="3511550" y="865187"/>
            <a:ext cx="3136900" cy="2527301"/>
          </a:xfrm>
          <a:prstGeom prst="rect">
            <a:avLst/>
          </a:prstGeom>
          <a:ln w="12700">
            <a:miter lim="400000"/>
          </a:ln>
        </p:spPr>
      </p:pic>
      <p:pic>
        <p:nvPicPr>
          <p:cNvPr id="264" name="image.jpeg" descr="image.jpeg"/>
          <p:cNvPicPr>
            <a:picLocks noChangeAspect="1"/>
          </p:cNvPicPr>
          <p:nvPr/>
        </p:nvPicPr>
        <p:blipFill>
          <a:blip r:embed="rId7" cstate="print">
            <a:extLst/>
          </a:blip>
          <a:stretch>
            <a:fillRect/>
          </a:stretch>
        </p:blipFill>
        <p:spPr>
          <a:xfrm>
            <a:off x="3568700" y="4968875"/>
            <a:ext cx="3022600" cy="24257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p:cNvGrpSpPr/>
          <p:nvPr/>
        </p:nvGrpSpPr>
        <p:grpSpPr>
          <a:xfrm>
            <a:off x="184150" y="-9525"/>
            <a:ext cx="6486526" cy="647701"/>
            <a:chOff x="0" y="0"/>
            <a:chExt cx="6486525" cy="647699"/>
          </a:xfrm>
        </p:grpSpPr>
        <p:grpSp>
          <p:nvGrpSpPr>
            <p:cNvPr id="268" name="Group"/>
            <p:cNvGrpSpPr/>
            <p:nvPr/>
          </p:nvGrpSpPr>
          <p:grpSpPr>
            <a:xfrm>
              <a:off x="0" y="0"/>
              <a:ext cx="6468727" cy="630828"/>
              <a:chOff x="0" y="0"/>
              <a:chExt cx="6468726" cy="630826"/>
            </a:xfrm>
          </p:grpSpPr>
          <p:pic>
            <p:nvPicPr>
              <p:cNvPr id="266"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267"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269"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271" name="Anfallsspel - Skjuta"/>
          <p:cNvSpPr txBox="1"/>
          <p:nvPr/>
        </p:nvSpPr>
        <p:spPr>
          <a:xfrm>
            <a:off x="2204610" y="115887"/>
            <a:ext cx="244719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Anfallsspel - Skjuta</a:t>
            </a:r>
          </a:p>
        </p:txBody>
      </p:sp>
      <p:sp>
        <p:nvSpPr>
          <p:cNvPr id="272"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273" name="VAD…"/>
          <p:cNvSpPr txBox="1"/>
          <p:nvPr/>
        </p:nvSpPr>
        <p:spPr>
          <a:xfrm>
            <a:off x="201612" y="788987"/>
            <a:ext cx="3162301" cy="3196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7150" indent="-57150">
              <a:lnSpc>
                <a:spcPct val="80000"/>
              </a:lnSpc>
              <a:spcBef>
                <a:spcPts val="200"/>
              </a:spcBef>
              <a:defRPr sz="900" b="1"/>
            </a:pPr>
            <a:r>
              <a:t>VAD</a:t>
            </a:r>
          </a:p>
          <a:p>
            <a:pPr marL="57150" indent="-57150">
              <a:lnSpc>
                <a:spcPct val="80000"/>
              </a:lnSpc>
              <a:spcBef>
                <a:spcPts val="200"/>
              </a:spcBef>
              <a:defRPr sz="900"/>
            </a:pPr>
            <a:r>
              <a:t>Skjuta</a:t>
            </a:r>
          </a:p>
          <a:p>
            <a:pPr marL="57150" indent="-57150">
              <a:lnSpc>
                <a:spcPct val="80000"/>
              </a:lnSpc>
              <a:spcBef>
                <a:spcPts val="300"/>
              </a:spcBef>
              <a:defRPr sz="900" b="1"/>
            </a:pPr>
            <a:endParaRPr/>
          </a:p>
          <a:p>
            <a:pPr marL="57150" indent="-57150">
              <a:lnSpc>
                <a:spcPct val="80000"/>
              </a:lnSpc>
              <a:spcBef>
                <a:spcPts val="200"/>
              </a:spcBef>
              <a:defRPr sz="900" b="1"/>
            </a:pPr>
            <a:r>
              <a:t>VARFÖR</a:t>
            </a:r>
          </a:p>
          <a:p>
            <a:pPr marL="57150" indent="-57150">
              <a:lnSpc>
                <a:spcPct val="80000"/>
              </a:lnSpc>
              <a:spcBef>
                <a:spcPts val="200"/>
              </a:spcBef>
              <a:defRPr sz="900"/>
            </a:pPr>
            <a:r>
              <a:t>För att göra mål</a:t>
            </a:r>
            <a:endParaRPr b="1"/>
          </a:p>
          <a:p>
            <a:pPr marL="57150" indent="-57150">
              <a:lnSpc>
                <a:spcPct val="80000"/>
              </a:lnSpc>
              <a:spcBef>
                <a:spcPts val="300"/>
              </a:spcBef>
              <a:defRPr sz="900"/>
            </a:pPr>
            <a:endParaRPr b="1"/>
          </a:p>
          <a:p>
            <a:pPr marL="57150" indent="-57150">
              <a:lnSpc>
                <a:spcPct val="80000"/>
              </a:lnSpc>
              <a:spcBef>
                <a:spcPts val="200"/>
              </a:spcBef>
              <a:defRPr sz="900" b="1"/>
            </a:pPr>
            <a:r>
              <a:t>HUR </a:t>
            </a:r>
          </a:p>
          <a:p>
            <a:pPr marL="57150" indent="-57150">
              <a:lnSpc>
                <a:spcPct val="80000"/>
              </a:lnSpc>
              <a:spcBef>
                <a:spcPts val="200"/>
              </a:spcBef>
              <a:defRPr sz="900"/>
            </a:pPr>
            <a:r>
              <a:t>Titta upp innan skottet men på bollen när du skjuter.</a:t>
            </a:r>
          </a:p>
          <a:p>
            <a:pPr marL="57150" indent="-57150">
              <a:lnSpc>
                <a:spcPct val="80000"/>
              </a:lnSpc>
              <a:spcBef>
                <a:spcPts val="200"/>
              </a:spcBef>
              <a:defRPr sz="900"/>
            </a:pPr>
            <a:r>
              <a:t>Spänn vristen, tån pekar neråt och hälen uppåt.</a:t>
            </a:r>
            <a:endParaRPr b="1"/>
          </a:p>
          <a:p>
            <a:pPr marL="57150" indent="-57150">
              <a:lnSpc>
                <a:spcPct val="80000"/>
              </a:lnSpc>
              <a:spcBef>
                <a:spcPts val="300"/>
              </a:spcBef>
              <a:defRPr sz="900" i="1"/>
            </a:pPr>
            <a:r>
              <a:t>Mv fångar bollen med kroppen bakom bollen, fånga i skopan </a:t>
            </a:r>
          </a:p>
          <a:p>
            <a:pPr marL="57150" indent="-57150">
              <a:lnSpc>
                <a:spcPct val="80000"/>
              </a:lnSpc>
              <a:spcBef>
                <a:spcPts val="300"/>
              </a:spcBef>
              <a:defRPr sz="900" i="1"/>
            </a:pPr>
            <a:r>
              <a:t>eller med händerna.</a:t>
            </a:r>
          </a:p>
          <a:p>
            <a:pPr marL="57150" indent="-57150">
              <a:lnSpc>
                <a:spcPct val="80000"/>
              </a:lnSpc>
              <a:spcBef>
                <a:spcPts val="300"/>
              </a:spcBef>
              <a:defRPr sz="900" i="1"/>
            </a:pPr>
            <a:endParaRPr/>
          </a:p>
          <a:p>
            <a:pPr marL="57150" indent="-57150">
              <a:lnSpc>
                <a:spcPct val="80000"/>
              </a:lnSpc>
              <a:spcBef>
                <a:spcPts val="200"/>
              </a:spcBef>
              <a:defRPr sz="900" b="1"/>
            </a:pPr>
            <a:r>
              <a:t>ÖVA / Organisation</a:t>
            </a:r>
          </a:p>
          <a:p>
            <a:pPr marL="57150" indent="-57150">
              <a:spcBef>
                <a:spcPts val="300"/>
              </a:spcBef>
              <a:defRPr sz="900"/>
            </a:pPr>
            <a:r>
              <a:t>5 mot 5 med mål och Mv. Yta: 32 x 20 m, koner, västar, bollar. </a:t>
            </a:r>
          </a:p>
          <a:p>
            <a:pPr marL="57150" indent="-57150">
              <a:spcBef>
                <a:spcPts val="300"/>
              </a:spcBef>
              <a:defRPr sz="900"/>
            </a:pPr>
            <a:r>
              <a:t>Tid: 6 x 4 min, 2 min vila</a:t>
            </a:r>
          </a:p>
          <a:p>
            <a:pPr marL="57150" indent="-57150">
              <a:spcBef>
                <a:spcPts val="300"/>
              </a:spcBef>
              <a:defRPr sz="900"/>
            </a:pPr>
            <a:endParaRPr/>
          </a:p>
          <a:p>
            <a:pPr marL="57150" indent="-57150">
              <a:spcBef>
                <a:spcPts val="300"/>
              </a:spcBef>
              <a:defRPr sz="900" b="1"/>
            </a:pPr>
            <a:r>
              <a:t>ÖVA / Anvisning</a:t>
            </a:r>
          </a:p>
          <a:p>
            <a:pPr marL="57150" indent="-57150">
              <a:spcBef>
                <a:spcPts val="200"/>
              </a:spcBef>
              <a:defRPr sz="900"/>
            </a:pPr>
            <a:r>
              <a:t>Fritt spel med mål och målvakter.</a:t>
            </a:r>
          </a:p>
          <a:p>
            <a:pPr marL="57150" indent="-57150">
              <a:spcBef>
                <a:spcPts val="300"/>
              </a:spcBef>
              <a:defRPr sz="900"/>
            </a:pPr>
            <a:endParaRPr/>
          </a:p>
          <a:p>
            <a:pPr marL="57150" indent="-57150">
              <a:spcBef>
                <a:spcPts val="200"/>
              </a:spcBef>
              <a:defRPr sz="900" b="1"/>
            </a:pPr>
            <a:r>
              <a:t>SAMMANFATTA</a:t>
            </a:r>
          </a:p>
          <a:p>
            <a:pPr marL="57150" indent="-57150">
              <a:spcBef>
                <a:spcPts val="200"/>
              </a:spcBef>
              <a:defRPr sz="900"/>
            </a:pPr>
            <a:r>
              <a:t>Se rubrikerna VAD, VARFÖR och HUR.</a:t>
            </a:r>
          </a:p>
        </p:txBody>
      </p:sp>
      <p:sp>
        <p:nvSpPr>
          <p:cNvPr id="274" name="VAD…"/>
          <p:cNvSpPr txBox="1"/>
          <p:nvPr/>
        </p:nvSpPr>
        <p:spPr>
          <a:xfrm>
            <a:off x="201612" y="5027612"/>
            <a:ext cx="3162301" cy="2960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7150" indent="-57150">
              <a:lnSpc>
                <a:spcPct val="80000"/>
              </a:lnSpc>
              <a:spcBef>
                <a:spcPts val="200"/>
              </a:spcBef>
              <a:defRPr sz="900" b="1"/>
            </a:pPr>
            <a:r>
              <a:t>VAD</a:t>
            </a:r>
          </a:p>
          <a:p>
            <a:pPr marL="57150" indent="-57150">
              <a:lnSpc>
                <a:spcPct val="80000"/>
              </a:lnSpc>
              <a:spcBef>
                <a:spcPts val="200"/>
              </a:spcBef>
              <a:defRPr sz="900"/>
            </a:pPr>
            <a:r>
              <a:t>Skjuta</a:t>
            </a:r>
          </a:p>
          <a:p>
            <a:pPr marL="57150" indent="-57150">
              <a:lnSpc>
                <a:spcPct val="80000"/>
              </a:lnSpc>
              <a:spcBef>
                <a:spcPts val="300"/>
              </a:spcBef>
              <a:defRPr sz="900" b="1"/>
            </a:pPr>
            <a:endParaRPr/>
          </a:p>
          <a:p>
            <a:pPr marL="57150" indent="-57150">
              <a:lnSpc>
                <a:spcPct val="80000"/>
              </a:lnSpc>
              <a:spcBef>
                <a:spcPts val="200"/>
              </a:spcBef>
              <a:defRPr sz="900" b="1"/>
            </a:pPr>
            <a:r>
              <a:t>VARFÖR</a:t>
            </a:r>
          </a:p>
          <a:p>
            <a:pPr marL="57150" indent="-57150">
              <a:lnSpc>
                <a:spcPct val="80000"/>
              </a:lnSpc>
              <a:spcBef>
                <a:spcPts val="200"/>
              </a:spcBef>
              <a:defRPr sz="900"/>
            </a:pPr>
            <a:r>
              <a:t>För att göra mål</a:t>
            </a:r>
            <a:endParaRPr b="1"/>
          </a:p>
          <a:p>
            <a:pPr marL="57150" indent="-57150">
              <a:lnSpc>
                <a:spcPct val="80000"/>
              </a:lnSpc>
              <a:spcBef>
                <a:spcPts val="300"/>
              </a:spcBef>
              <a:defRPr sz="900"/>
            </a:pPr>
            <a:endParaRPr b="1"/>
          </a:p>
          <a:p>
            <a:pPr marL="57150" indent="-57150">
              <a:lnSpc>
                <a:spcPct val="80000"/>
              </a:lnSpc>
              <a:spcBef>
                <a:spcPts val="200"/>
              </a:spcBef>
              <a:defRPr sz="900" b="1"/>
            </a:pPr>
            <a:r>
              <a:t>HUR </a:t>
            </a:r>
          </a:p>
          <a:p>
            <a:pPr marL="57150" indent="-57150">
              <a:lnSpc>
                <a:spcPct val="80000"/>
              </a:lnSpc>
              <a:spcBef>
                <a:spcPts val="200"/>
              </a:spcBef>
              <a:defRPr sz="900"/>
            </a:pPr>
            <a:r>
              <a:t>Titta upp innan skottet men på bollen när du skjuter.</a:t>
            </a:r>
          </a:p>
          <a:p>
            <a:pPr marL="57150" indent="-57150">
              <a:lnSpc>
                <a:spcPct val="80000"/>
              </a:lnSpc>
              <a:spcBef>
                <a:spcPts val="200"/>
              </a:spcBef>
              <a:defRPr sz="900"/>
            </a:pPr>
            <a:r>
              <a:t>Spänn vristen, tån pekar neråt och hälen uppåt.</a:t>
            </a:r>
            <a:endParaRPr b="1"/>
          </a:p>
          <a:p>
            <a:pPr marL="57150" indent="-57150">
              <a:lnSpc>
                <a:spcPct val="80000"/>
              </a:lnSpc>
              <a:spcBef>
                <a:spcPts val="300"/>
              </a:spcBef>
              <a:defRPr sz="900" i="1"/>
            </a:pPr>
            <a:r>
              <a:t>Mv fångar bollen med kroppen bakom bollen, fånga i skopan </a:t>
            </a:r>
          </a:p>
          <a:p>
            <a:pPr marL="57150" indent="-57150">
              <a:lnSpc>
                <a:spcPct val="80000"/>
              </a:lnSpc>
              <a:spcBef>
                <a:spcPts val="300"/>
              </a:spcBef>
              <a:defRPr sz="900" i="1"/>
            </a:pPr>
            <a:r>
              <a:t>eller med händerna.</a:t>
            </a:r>
          </a:p>
          <a:p>
            <a:pPr marL="57150" indent="-57150">
              <a:lnSpc>
                <a:spcPct val="80000"/>
              </a:lnSpc>
              <a:spcBef>
                <a:spcPts val="300"/>
              </a:spcBef>
              <a:defRPr sz="900" i="1"/>
            </a:pPr>
            <a:endParaRPr/>
          </a:p>
          <a:p>
            <a:pPr marL="57150" indent="-57150">
              <a:lnSpc>
                <a:spcPct val="80000"/>
              </a:lnSpc>
              <a:spcBef>
                <a:spcPts val="200"/>
              </a:spcBef>
              <a:defRPr sz="900" b="1"/>
            </a:pPr>
            <a:r>
              <a:t>ÖVA / Organisation</a:t>
            </a:r>
          </a:p>
          <a:p>
            <a:pPr marL="57150" indent="-57150">
              <a:lnSpc>
                <a:spcPct val="80000"/>
              </a:lnSpc>
              <a:spcBef>
                <a:spcPts val="200"/>
              </a:spcBef>
              <a:defRPr sz="900"/>
            </a:pPr>
            <a:r>
              <a:t>2 led med 3 spelare och 1 spelare som vägg. Mål och Mv.</a:t>
            </a:r>
          </a:p>
          <a:p>
            <a:pPr marL="57150" indent="-57150">
              <a:lnSpc>
                <a:spcPct val="80000"/>
              </a:lnSpc>
              <a:spcBef>
                <a:spcPts val="200"/>
              </a:spcBef>
              <a:defRPr sz="900"/>
            </a:pPr>
            <a:r>
              <a:t>Yta: 32 x 20 m. Bollar, koner</a:t>
            </a:r>
          </a:p>
          <a:p>
            <a:pPr marL="57150" indent="-57150">
              <a:lnSpc>
                <a:spcPct val="80000"/>
              </a:lnSpc>
              <a:spcBef>
                <a:spcPts val="300"/>
              </a:spcBef>
              <a:defRPr sz="900"/>
            </a:pPr>
            <a:endParaRPr/>
          </a:p>
          <a:p>
            <a:pPr marL="57150" indent="-57150">
              <a:lnSpc>
                <a:spcPct val="80000"/>
              </a:lnSpc>
              <a:spcBef>
                <a:spcPts val="200"/>
              </a:spcBef>
              <a:defRPr sz="900" b="1"/>
            </a:pPr>
            <a:r>
              <a:t>ÖVA / Anvisning</a:t>
            </a:r>
          </a:p>
          <a:p>
            <a:pPr marL="57150" indent="-57150">
              <a:lnSpc>
                <a:spcPct val="80000"/>
              </a:lnSpc>
              <a:spcBef>
                <a:spcPts val="200"/>
              </a:spcBef>
              <a:defRPr sz="900"/>
            </a:pPr>
            <a:r>
              <a:t>Bollhållaren skjuter efter vägpass och sedan stannar som vägg. </a:t>
            </a:r>
          </a:p>
          <a:p>
            <a:pPr marL="57150" indent="-57150">
              <a:lnSpc>
                <a:spcPct val="80000"/>
              </a:lnSpc>
              <a:spcBef>
                <a:spcPts val="300"/>
              </a:spcBef>
              <a:defRPr sz="900"/>
            </a:pPr>
            <a:endParaRPr/>
          </a:p>
          <a:p>
            <a:pPr marL="57150" indent="-57150">
              <a:lnSpc>
                <a:spcPct val="80000"/>
              </a:lnSpc>
              <a:spcBef>
                <a:spcPts val="200"/>
              </a:spcBef>
              <a:defRPr sz="900" b="1"/>
            </a:pPr>
            <a:r>
              <a:t>SAMMANFATTA</a:t>
            </a:r>
          </a:p>
          <a:p>
            <a:pPr marL="57150" indent="-57150">
              <a:lnSpc>
                <a:spcPct val="80000"/>
              </a:lnSpc>
              <a:spcBef>
                <a:spcPts val="200"/>
              </a:spcBef>
              <a:defRPr sz="900"/>
            </a:pPr>
            <a:r>
              <a:t>Se rubrikerna VAD, VARFÖR och HUR.</a:t>
            </a:r>
          </a:p>
        </p:txBody>
      </p:sp>
      <p:sp>
        <p:nvSpPr>
          <p:cNvPr id="275"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a:p>
        </p:txBody>
      </p:sp>
      <p:sp>
        <p:nvSpPr>
          <p:cNvPr id="276" name="35 min"/>
          <p:cNvSpPr txBox="1"/>
          <p:nvPr/>
        </p:nvSpPr>
        <p:spPr>
          <a:xfrm>
            <a:off x="2887662" y="422116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35 min</a:t>
            </a:r>
          </a:p>
        </p:txBody>
      </p:sp>
      <p:sp>
        <p:nvSpPr>
          <p:cNvPr id="277" name="10 min"/>
          <p:cNvSpPr txBox="1"/>
          <p:nvPr/>
        </p:nvSpPr>
        <p:spPr>
          <a:xfrm>
            <a:off x="2887662" y="8626475"/>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278" name="https://youtu.be/L84sN41Hyo8"/>
          <p:cNvSpPr txBox="1"/>
          <p:nvPr/>
        </p:nvSpPr>
        <p:spPr>
          <a:xfrm>
            <a:off x="273050" y="4217987"/>
            <a:ext cx="249237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https://youtu.be/L84sN41Hyo8</a:t>
            </a:r>
          </a:p>
        </p:txBody>
      </p:sp>
      <p:sp>
        <p:nvSpPr>
          <p:cNvPr id="279" name="https://youtu.be/zZXO0C0JWtE"/>
          <p:cNvSpPr txBox="1"/>
          <p:nvPr/>
        </p:nvSpPr>
        <p:spPr>
          <a:xfrm>
            <a:off x="223837" y="8629650"/>
            <a:ext cx="2590801"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https://youtu.be/zZXO0C0JWtE</a:t>
            </a:r>
          </a:p>
        </p:txBody>
      </p:sp>
      <p:grpSp>
        <p:nvGrpSpPr>
          <p:cNvPr id="282" name="Group"/>
          <p:cNvGrpSpPr/>
          <p:nvPr/>
        </p:nvGrpSpPr>
        <p:grpSpPr>
          <a:xfrm>
            <a:off x="3568699" y="3490912"/>
            <a:ext cx="3100389" cy="1084264"/>
            <a:chOff x="0" y="0"/>
            <a:chExt cx="3100387" cy="1084262"/>
          </a:xfrm>
        </p:grpSpPr>
        <p:sp>
          <p:nvSpPr>
            <p:cNvPr id="280"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281"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grpSp>
        <p:nvGrpSpPr>
          <p:cNvPr id="285" name="Group"/>
          <p:cNvGrpSpPr/>
          <p:nvPr/>
        </p:nvGrpSpPr>
        <p:grpSpPr>
          <a:xfrm>
            <a:off x="3568699" y="7731125"/>
            <a:ext cx="3100389" cy="1082675"/>
            <a:chOff x="0" y="0"/>
            <a:chExt cx="3100387" cy="1082675"/>
          </a:xfrm>
        </p:grpSpPr>
        <p:sp>
          <p:nvSpPr>
            <p:cNvPr id="283" name="Rectangle"/>
            <p:cNvSpPr/>
            <p:nvPr/>
          </p:nvSpPr>
          <p:spPr>
            <a:xfrm>
              <a:off x="-1" y="0"/>
              <a:ext cx="3100389" cy="1082675"/>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284" name="Tänk på:…"/>
            <p:cNvSpPr txBox="1"/>
            <p:nvPr/>
          </p:nvSpPr>
          <p:spPr>
            <a:xfrm>
              <a:off x="-1" y="0"/>
              <a:ext cx="3100389" cy="1016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pic>
        <p:nvPicPr>
          <p:cNvPr id="286" name="image.jpeg" descr="image.jpeg"/>
          <p:cNvPicPr>
            <a:picLocks noChangeAspect="1"/>
          </p:cNvPicPr>
          <p:nvPr/>
        </p:nvPicPr>
        <p:blipFill>
          <a:blip r:embed="rId6" cstate="print">
            <a:extLst/>
          </a:blip>
          <a:stretch>
            <a:fillRect/>
          </a:stretch>
        </p:blipFill>
        <p:spPr>
          <a:xfrm>
            <a:off x="3557587" y="739775"/>
            <a:ext cx="3124201" cy="2527300"/>
          </a:xfrm>
          <a:prstGeom prst="rect">
            <a:avLst/>
          </a:prstGeom>
          <a:ln w="12700">
            <a:miter lim="400000"/>
          </a:ln>
        </p:spPr>
      </p:pic>
      <p:pic>
        <p:nvPicPr>
          <p:cNvPr id="287" name="image.jpeg" descr="image.jpeg"/>
          <p:cNvPicPr>
            <a:picLocks noChangeAspect="1"/>
          </p:cNvPicPr>
          <p:nvPr/>
        </p:nvPicPr>
        <p:blipFill>
          <a:blip r:embed="rId7" cstate="print">
            <a:extLst/>
          </a:blip>
          <a:stretch>
            <a:fillRect/>
          </a:stretch>
        </p:blipFill>
        <p:spPr>
          <a:xfrm>
            <a:off x="3551237" y="4978400"/>
            <a:ext cx="3136901" cy="25273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Försvarsspel - Ta bollen"/>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Försvarsspel - Ta bollen</a:t>
            </a:r>
          </a:p>
        </p:txBody>
      </p:sp>
      <p:grpSp>
        <p:nvGrpSpPr>
          <p:cNvPr id="294" name="Group"/>
          <p:cNvGrpSpPr/>
          <p:nvPr/>
        </p:nvGrpSpPr>
        <p:grpSpPr>
          <a:xfrm>
            <a:off x="184150" y="-9525"/>
            <a:ext cx="6486526" cy="647701"/>
            <a:chOff x="0" y="0"/>
            <a:chExt cx="6486525" cy="647699"/>
          </a:xfrm>
        </p:grpSpPr>
        <p:grpSp>
          <p:nvGrpSpPr>
            <p:cNvPr id="292" name="Group"/>
            <p:cNvGrpSpPr/>
            <p:nvPr/>
          </p:nvGrpSpPr>
          <p:grpSpPr>
            <a:xfrm>
              <a:off x="0" y="0"/>
              <a:ext cx="6468727" cy="630828"/>
              <a:chOff x="0" y="0"/>
              <a:chExt cx="6468726" cy="630826"/>
            </a:xfrm>
          </p:grpSpPr>
          <p:pic>
            <p:nvPicPr>
              <p:cNvPr id="290"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291"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293"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295" name="Untitled.png" descr="Untitled.png"/>
          <p:cNvPicPr>
            <a:picLocks noChangeAspect="1"/>
          </p:cNvPicPr>
          <p:nvPr/>
        </p:nvPicPr>
        <p:blipFill>
          <a:blip r:embed="rId4" cstate="print">
            <a:extLst/>
          </a:blip>
          <a:stretch>
            <a:fillRect/>
          </a:stretch>
        </p:blipFill>
        <p:spPr>
          <a:xfrm>
            <a:off x="311150" y="735012"/>
            <a:ext cx="6234113" cy="2914651"/>
          </a:xfrm>
          <a:prstGeom prst="rect">
            <a:avLst/>
          </a:prstGeom>
          <a:ln w="12700">
            <a:miter lim="400000"/>
          </a:ln>
        </p:spPr>
      </p:pic>
      <p:graphicFrame>
        <p:nvGraphicFramePr>
          <p:cNvPr id="296" name="Table"/>
          <p:cNvGraphicFramePr/>
          <p:nvPr/>
        </p:nvGraphicFramePr>
        <p:xfrm>
          <a:off x="458787" y="4495800"/>
          <a:ext cx="5942013" cy="2874963"/>
        </p:xfrm>
        <a:graphic>
          <a:graphicData uri="http://schemas.openxmlformats.org/drawingml/2006/table">
            <a:tbl>
              <a:tblPr>
                <a:tableStyleId>{4C3C2611-4C71-4FC5-86AE-919BDF0F9419}</a:tableStyleId>
              </a:tblPr>
              <a:tblGrid>
                <a:gridCol w="5778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gridCol w="2441575">
                  <a:extLst>
                    <a:ext uri="{9D8B030D-6E8A-4147-A177-3AD203B41FA5}">
                      <a16:colId xmlns:a16="http://schemas.microsoft.com/office/drawing/2014/main" val="20002"/>
                    </a:ext>
                  </a:extLst>
                </a:gridCol>
                <a:gridCol w="604837">
                  <a:extLst>
                    <a:ext uri="{9D8B030D-6E8A-4147-A177-3AD203B41FA5}">
                      <a16:colId xmlns:a16="http://schemas.microsoft.com/office/drawing/2014/main" val="20003"/>
                    </a:ext>
                  </a:extLst>
                </a:gridCol>
              </a:tblGrid>
              <a:tr h="509587">
                <a:tc>
                  <a:txBody>
                    <a:bodyPr/>
                    <a:lstStyle/>
                    <a:p>
                      <a:pPr algn="ctr">
                        <a:defRPr sz="1800"/>
                      </a:pPr>
                      <a:r>
                        <a:rPr sz="1000"/>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Ta bollen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Färdighetsövning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03225">
                <a:tc>
                  <a:txBody>
                    <a:bodyPr/>
                    <a:lstStyle/>
                    <a:p>
                      <a:pPr algn="ctr">
                        <a:defRPr sz="1800"/>
                      </a:pPr>
                      <a:r>
                        <a:rPr sz="1000"/>
                        <a:t>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Ta bollen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1,1 mot 1 med Mv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´20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457200">
                <a:tc>
                  <a:txBody>
                    <a:bodyPr/>
                    <a:lstStyle/>
                    <a:p>
                      <a:pPr algn="ctr">
                        <a:defRPr sz="1800"/>
                      </a:pPr>
                      <a:r>
                        <a:rPr sz="1000"/>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Ta bolllen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2, 5 mot 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´35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401637">
                <a:tc>
                  <a:txBody>
                    <a:bodyPr/>
                    <a:lstStyle/>
                    <a:p>
                      <a:pPr algn="ctr">
                        <a:defRPr sz="1800"/>
                      </a:pPr>
                      <a:r>
                        <a:rPr sz="1000"/>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Koordination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457200">
                        <a:defRPr sz="1800"/>
                      </a:pPr>
                      <a:r>
                        <a:rPr sz="1000"/>
                        <a:t>Stafett Zick Zack</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846137">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latin typeface="+mn-lt"/>
                          <a:ea typeface="+mn-ea"/>
                          <a:cs typeface="+mn-cs"/>
                          <a:sym typeface="Helvetica"/>
                        </a:rPr>
                        <a:t>Engagemang-Motivation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000">
                          <a:latin typeface="Calibri"/>
                          <a:ea typeface="Calibri"/>
                          <a:cs typeface="Calibri"/>
                          <a:sym typeface="Calibri"/>
                        </a:defRPr>
                      </a:pPr>
                      <a:r>
                        <a:t>Springer och rör sig, Kämpar</a:t>
                      </a:r>
                    </a:p>
                    <a:p>
                      <a:pPr algn="ctr" defTabSz="827087">
                        <a:defRPr sz="1000">
                          <a:latin typeface="Calibri"/>
                          <a:ea typeface="Calibri"/>
                          <a:cs typeface="Calibri"/>
                          <a:sym typeface="Calibri"/>
                        </a:defRPr>
                      </a:pPr>
                      <a:r>
                        <a:t>Provar med glädje på nya saker</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57175">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80000"/>
                        </a:lnSpc>
                        <a:spcBef>
                          <a:spcPts val="700"/>
                        </a:spcBef>
                        <a:defRPr sz="1800"/>
                      </a:pPr>
                      <a:r>
                        <a:rPr sz="1000" i="1">
                          <a:latin typeface="Helvetica Neue"/>
                          <a:ea typeface="Helvetica Neue"/>
                          <a:cs typeface="Helvetica Neue"/>
                          <a:sym typeface="Helvetica Neue"/>
                        </a:rPr>
                        <a:t>Total träningstid</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i="1"/>
                        <a:t>´75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297" name="Ta bollen är grunden i försvarsspelet och när motståndarna har bollen gäller det att ta den så fort som möjligt så att dom inte kan göra mål. Man tar bollen av motståndarna genom att komma nära bollhållaren och ta bollen mellan bollhållarens tillslag. För att kunna behålla bollen när man tar den så är det bra att komma emellan motståndaren och bollen med kroppen och på så vis täcka bollen från motståndaren."/>
          <p:cNvSpPr txBox="1"/>
          <p:nvPr/>
        </p:nvSpPr>
        <p:spPr>
          <a:xfrm>
            <a:off x="452437" y="3660775"/>
            <a:ext cx="5951539" cy="7953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700"/>
              </a:spcBef>
              <a:defRPr sz="1000" b="1"/>
            </a:pPr>
            <a:r>
              <a:t>Ta bollen</a:t>
            </a:r>
            <a:r>
              <a:rPr b="0"/>
              <a:t> är grunden i försvarsspelet och när motståndarna har bollen gäller det att ta den så fort som möjligt så att dom inte kan göra mål. Man tar bollen av motståndarna genom att komma nära bollhållaren och ta bollen mellan bollhållarens tillslag. För att kunna behålla bollen när man tar den så är det bra att komma emellan motståndaren och bollen med kroppen och på så vis täcka bollen från motståndaren.</a:t>
            </a:r>
          </a:p>
        </p:txBody>
      </p:sp>
      <p:sp>
        <p:nvSpPr>
          <p:cNvPr id="298"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a:p>
        </p:txBody>
      </p:sp>
      <p:sp>
        <p:nvSpPr>
          <p:cNvPr id="299" name="Tänk på:…"/>
          <p:cNvSpPr/>
          <p:nvPr/>
        </p:nvSpPr>
        <p:spPr>
          <a:xfrm>
            <a:off x="452437" y="7410450"/>
            <a:ext cx="5935663" cy="1230701"/>
          </a:xfrm>
          <a:prstGeom prst="rect">
            <a:avLst/>
          </a:prstGeom>
          <a:solidFill>
            <a:srgbClr val="D9D9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Tänk på:</a:t>
            </a:r>
          </a:p>
          <a:p>
            <a:pPr>
              <a:defRPr sz="900"/>
            </a:pPr>
            <a:br>
              <a:rPr b="1"/>
            </a:br>
            <a:endParaRPr b="1"/>
          </a:p>
          <a:p>
            <a:pPr>
              <a:buSzPct val="100000"/>
              <a:buFont typeface="Arial"/>
              <a:buChar char="•"/>
              <a:defRPr sz="900"/>
            </a:pPr>
            <a:r>
              <a:t>Kom igång snabbt med övningen</a:t>
            </a:r>
          </a:p>
          <a:p>
            <a:pPr>
              <a:buSzPct val="100000"/>
              <a:buFont typeface="Arial"/>
              <a:buChar char="•"/>
              <a:defRPr sz="900"/>
            </a:pPr>
            <a:r>
              <a:t>Få muntliga anvisningar. Visa istället själv eller låt någon spelare visa hur övningen går till.</a:t>
            </a:r>
          </a:p>
          <a:p>
            <a:pPr>
              <a:buSzPct val="100000"/>
              <a:buFont typeface="Arial"/>
              <a:buChar char="•"/>
              <a:defRPr sz="900"/>
            </a:pPr>
            <a:r>
              <a:t>Instruera i VAD, VARFÖR, HUR!</a:t>
            </a:r>
          </a:p>
          <a:p>
            <a:pPr>
              <a:buSzPct val="100000"/>
              <a:buFont typeface="Arial"/>
              <a:buChar char="•"/>
              <a:defRPr sz="900"/>
            </a:pPr>
            <a:r>
              <a:t>  SAMMANFATTA träningen tillsammans med spelarna genom VAD, VARFÖR, HUR!</a:t>
            </a:r>
          </a:p>
          <a:p>
            <a:pPr>
              <a:defRPr sz="900"/>
            </a:pPr>
            <a:r>
              <a:t>-    Övningsorganisationen i häftet är rekommendationer.</a:t>
            </a:r>
          </a:p>
          <a:p>
            <a:pPr>
              <a:defRPr sz="900"/>
            </a:pPr>
            <a:r>
              <a:t>-    Anpassa övningsytor, tid, antal spelare till barns behov!</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p:cNvGrpSpPr/>
          <p:nvPr/>
        </p:nvGrpSpPr>
        <p:grpSpPr>
          <a:xfrm>
            <a:off x="184150" y="-9525"/>
            <a:ext cx="6486526" cy="647701"/>
            <a:chOff x="0" y="0"/>
            <a:chExt cx="6486525" cy="647699"/>
          </a:xfrm>
        </p:grpSpPr>
        <p:grpSp>
          <p:nvGrpSpPr>
            <p:cNvPr id="303" name="Group"/>
            <p:cNvGrpSpPr/>
            <p:nvPr/>
          </p:nvGrpSpPr>
          <p:grpSpPr>
            <a:xfrm>
              <a:off x="0" y="0"/>
              <a:ext cx="6468727" cy="630828"/>
              <a:chOff x="0" y="0"/>
              <a:chExt cx="6468726" cy="630826"/>
            </a:xfrm>
          </p:grpSpPr>
          <p:pic>
            <p:nvPicPr>
              <p:cNvPr id="301"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302"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304"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306" name="Försvarsspel - Ta bollen"/>
          <p:cNvSpPr txBox="1"/>
          <p:nvPr/>
        </p:nvSpPr>
        <p:spPr>
          <a:xfrm>
            <a:off x="1924565" y="115887"/>
            <a:ext cx="300728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Försvarsspel - Ta bollen</a:t>
            </a:r>
          </a:p>
        </p:txBody>
      </p:sp>
      <p:sp>
        <p:nvSpPr>
          <p:cNvPr id="307"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308" name="VAD…"/>
          <p:cNvSpPr txBox="1"/>
          <p:nvPr/>
        </p:nvSpPr>
        <p:spPr>
          <a:xfrm>
            <a:off x="147637" y="733425"/>
            <a:ext cx="3289301" cy="2960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01600" indent="-101600">
              <a:lnSpc>
                <a:spcPct val="80000"/>
              </a:lnSpc>
              <a:spcBef>
                <a:spcPts val="200"/>
              </a:spcBef>
              <a:defRPr sz="900" b="1"/>
            </a:pPr>
            <a:r>
              <a:t>VAD</a:t>
            </a:r>
          </a:p>
          <a:p>
            <a:pPr marL="101600" indent="-101600">
              <a:lnSpc>
                <a:spcPct val="80000"/>
              </a:lnSpc>
              <a:spcBef>
                <a:spcPts val="200"/>
              </a:spcBef>
              <a:defRPr sz="900"/>
            </a:pPr>
            <a:r>
              <a:t>Ta bollen</a:t>
            </a:r>
            <a:endParaRPr b="1"/>
          </a:p>
          <a:p>
            <a:pPr marL="101600" indent="-101600">
              <a:lnSpc>
                <a:spcPct val="80000"/>
              </a:lnSpc>
              <a:spcBef>
                <a:spcPts val="300"/>
              </a:spcBef>
              <a:defRPr sz="900" b="1"/>
            </a:pPr>
            <a:endParaRPr b="1"/>
          </a:p>
          <a:p>
            <a:pPr marL="101600" indent="-101600">
              <a:lnSpc>
                <a:spcPct val="80000"/>
              </a:lnSpc>
              <a:spcBef>
                <a:spcPts val="200"/>
              </a:spcBef>
              <a:defRPr sz="900" b="1"/>
            </a:pPr>
            <a:r>
              <a:t>VARFÖR</a:t>
            </a:r>
          </a:p>
          <a:p>
            <a:pPr marL="101600" indent="-101600">
              <a:lnSpc>
                <a:spcPct val="80000"/>
              </a:lnSpc>
              <a:spcBef>
                <a:spcPts val="200"/>
              </a:spcBef>
              <a:defRPr sz="900"/>
            </a:pPr>
            <a:r>
              <a:t>Lära sig ta bollen från motståndaren</a:t>
            </a:r>
            <a:endParaRPr b="1"/>
          </a:p>
          <a:p>
            <a:pPr marL="101600" indent="-101600">
              <a:lnSpc>
                <a:spcPct val="80000"/>
              </a:lnSpc>
              <a:spcBef>
                <a:spcPts val="300"/>
              </a:spcBef>
              <a:defRPr sz="900"/>
            </a:pPr>
            <a:endParaRPr b="1"/>
          </a:p>
          <a:p>
            <a:pPr marL="101600" indent="-101600">
              <a:lnSpc>
                <a:spcPct val="80000"/>
              </a:lnSpc>
              <a:spcBef>
                <a:spcPts val="200"/>
              </a:spcBef>
              <a:defRPr sz="900" b="1"/>
            </a:pPr>
            <a:r>
              <a:t>HUR </a:t>
            </a:r>
          </a:p>
          <a:p>
            <a:pPr marL="101600" indent="-101600">
              <a:lnSpc>
                <a:spcPct val="80000"/>
              </a:lnSpc>
              <a:spcBef>
                <a:spcPts val="200"/>
              </a:spcBef>
              <a:defRPr sz="900"/>
            </a:pPr>
            <a:r>
              <a:t>Kom nära motståndaren, ta bollen mellan motståndarens </a:t>
            </a:r>
          </a:p>
          <a:p>
            <a:pPr marL="101600" indent="-101600">
              <a:lnSpc>
                <a:spcPct val="80000"/>
              </a:lnSpc>
              <a:spcBef>
                <a:spcPts val="200"/>
              </a:spcBef>
              <a:defRPr sz="900"/>
            </a:pPr>
            <a:r>
              <a:t>tillslag, kliv in med kroppen mellan motståndaren och bollen.</a:t>
            </a:r>
          </a:p>
          <a:p>
            <a:pPr marL="101600" indent="-101600">
              <a:lnSpc>
                <a:spcPct val="80000"/>
              </a:lnSpc>
              <a:spcBef>
                <a:spcPts val="300"/>
              </a:spcBef>
              <a:defRPr sz="900"/>
            </a:pPr>
            <a:endParaRPr/>
          </a:p>
          <a:p>
            <a:pPr marL="101600" indent="-101600">
              <a:lnSpc>
                <a:spcPct val="80000"/>
              </a:lnSpc>
              <a:spcBef>
                <a:spcPts val="200"/>
              </a:spcBef>
              <a:defRPr sz="900" b="1"/>
            </a:pPr>
            <a:r>
              <a:t>ÖVA / Organisation</a:t>
            </a:r>
          </a:p>
          <a:p>
            <a:pPr marL="101600" indent="-101600">
              <a:lnSpc>
                <a:spcPct val="80000"/>
              </a:lnSpc>
              <a:spcBef>
                <a:spcPts val="200"/>
              </a:spcBef>
              <a:defRPr sz="900"/>
            </a:pPr>
            <a:r>
              <a:t>10 spelare i varje yta, hälften av spelarna har boll. </a:t>
            </a:r>
          </a:p>
          <a:p>
            <a:pPr marL="101600" indent="-101600">
              <a:lnSpc>
                <a:spcPct val="80000"/>
              </a:lnSpc>
              <a:spcBef>
                <a:spcPts val="200"/>
              </a:spcBef>
              <a:defRPr sz="900"/>
            </a:pPr>
            <a:r>
              <a:t>Yta: 32 x 20 m.</a:t>
            </a:r>
          </a:p>
          <a:p>
            <a:pPr marL="101600" indent="-101600">
              <a:lnSpc>
                <a:spcPct val="80000"/>
              </a:lnSpc>
              <a:spcBef>
                <a:spcPts val="200"/>
              </a:spcBef>
              <a:defRPr sz="900"/>
            </a:pPr>
            <a:r>
              <a:t>Tid: 2 x 5 min</a:t>
            </a:r>
            <a:endParaRPr i="1"/>
          </a:p>
          <a:p>
            <a:pPr marL="101600" indent="-101600">
              <a:lnSpc>
                <a:spcPct val="80000"/>
              </a:lnSpc>
              <a:spcBef>
                <a:spcPts val="300"/>
              </a:spcBef>
              <a:defRPr sz="900" i="1"/>
            </a:pPr>
            <a:endParaRPr i="1"/>
          </a:p>
          <a:p>
            <a:pPr marL="101600" indent="-101600">
              <a:lnSpc>
                <a:spcPct val="80000"/>
              </a:lnSpc>
              <a:spcBef>
                <a:spcPts val="200"/>
              </a:spcBef>
              <a:defRPr sz="900" b="1"/>
            </a:pPr>
            <a:r>
              <a:t>ÖVA / Anvisning</a:t>
            </a:r>
          </a:p>
          <a:p>
            <a:pPr marL="101600" indent="-101600" algn="just">
              <a:lnSpc>
                <a:spcPct val="80000"/>
              </a:lnSpc>
              <a:spcBef>
                <a:spcPts val="200"/>
              </a:spcBef>
              <a:defRPr sz="900"/>
            </a:pPr>
            <a:r>
              <a:t>Dom spelare som inte har boll ska försöka ta bollen från dom </a:t>
            </a:r>
          </a:p>
          <a:p>
            <a:pPr marL="101600" indent="-101600" algn="just">
              <a:lnSpc>
                <a:spcPct val="80000"/>
              </a:lnSpc>
              <a:spcBef>
                <a:spcPts val="200"/>
              </a:spcBef>
              <a:defRPr sz="900"/>
            </a:pPr>
            <a:r>
              <a:t>som har boll. Om man blir av med sin boll tar man en boll från </a:t>
            </a:r>
          </a:p>
          <a:p>
            <a:pPr marL="101600" indent="-101600" algn="just">
              <a:lnSpc>
                <a:spcPct val="80000"/>
              </a:lnSpc>
              <a:spcBef>
                <a:spcPts val="200"/>
              </a:spcBef>
              <a:defRPr sz="900"/>
            </a:pPr>
            <a:r>
              <a:t>någon annan.</a:t>
            </a:r>
          </a:p>
          <a:p>
            <a:pPr marL="101600" indent="-101600">
              <a:lnSpc>
                <a:spcPct val="80000"/>
              </a:lnSpc>
              <a:spcBef>
                <a:spcPts val="300"/>
              </a:spcBef>
              <a:defRPr sz="900"/>
            </a:pPr>
            <a:endParaRPr/>
          </a:p>
          <a:p>
            <a:pPr marL="101600" indent="-101600">
              <a:lnSpc>
                <a:spcPct val="80000"/>
              </a:lnSpc>
              <a:spcBef>
                <a:spcPts val="200"/>
              </a:spcBef>
              <a:defRPr sz="900" b="1"/>
            </a:pPr>
            <a:r>
              <a:t>SAMMANFATTA	</a:t>
            </a:r>
          </a:p>
          <a:p>
            <a:pPr marL="101600" indent="-101600">
              <a:lnSpc>
                <a:spcPct val="80000"/>
              </a:lnSpc>
              <a:spcBef>
                <a:spcPts val="200"/>
              </a:spcBef>
              <a:defRPr sz="900"/>
            </a:pPr>
            <a:r>
              <a:t>Se rubrikerna VAD, VARFÖR och HUR.</a:t>
            </a:r>
          </a:p>
        </p:txBody>
      </p:sp>
      <p:sp>
        <p:nvSpPr>
          <p:cNvPr id="309" name="VAD…"/>
          <p:cNvSpPr txBox="1"/>
          <p:nvPr/>
        </p:nvSpPr>
        <p:spPr>
          <a:xfrm>
            <a:off x="147637" y="5029200"/>
            <a:ext cx="3289301" cy="3497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01600" indent="-101600">
              <a:lnSpc>
                <a:spcPct val="80000"/>
              </a:lnSpc>
              <a:spcBef>
                <a:spcPts val="200"/>
              </a:spcBef>
              <a:defRPr sz="900" b="1"/>
            </a:pPr>
            <a:r>
              <a:t>VAD</a:t>
            </a:r>
          </a:p>
          <a:p>
            <a:pPr marL="101600" indent="-101600">
              <a:lnSpc>
                <a:spcPct val="80000"/>
              </a:lnSpc>
              <a:spcBef>
                <a:spcPts val="200"/>
              </a:spcBef>
              <a:defRPr sz="900"/>
            </a:pPr>
            <a:r>
              <a:t>Ta bollen</a:t>
            </a:r>
            <a:endParaRPr b="1"/>
          </a:p>
          <a:p>
            <a:pPr marL="101600" indent="-101600">
              <a:lnSpc>
                <a:spcPct val="80000"/>
              </a:lnSpc>
              <a:spcBef>
                <a:spcPts val="300"/>
              </a:spcBef>
              <a:defRPr sz="900" b="1"/>
            </a:pPr>
            <a:endParaRPr b="1"/>
          </a:p>
          <a:p>
            <a:pPr marL="101600" indent="-101600">
              <a:lnSpc>
                <a:spcPct val="80000"/>
              </a:lnSpc>
              <a:spcBef>
                <a:spcPts val="200"/>
              </a:spcBef>
              <a:defRPr sz="900" b="1"/>
            </a:pPr>
            <a:r>
              <a:t>VARFÖR</a:t>
            </a:r>
          </a:p>
          <a:p>
            <a:pPr marL="101600" indent="-101600">
              <a:lnSpc>
                <a:spcPct val="80000"/>
              </a:lnSpc>
              <a:spcBef>
                <a:spcPts val="200"/>
              </a:spcBef>
              <a:defRPr sz="900"/>
            </a:pPr>
            <a:r>
              <a:t>Lära sig ta bollen från motståndaren för att förhindra mål</a:t>
            </a:r>
            <a:endParaRPr b="1"/>
          </a:p>
          <a:p>
            <a:pPr marL="101600" indent="-101600">
              <a:lnSpc>
                <a:spcPct val="80000"/>
              </a:lnSpc>
              <a:spcBef>
                <a:spcPts val="300"/>
              </a:spcBef>
              <a:defRPr sz="900"/>
            </a:pPr>
            <a:endParaRPr b="1"/>
          </a:p>
          <a:p>
            <a:pPr marL="101600" indent="-101600">
              <a:lnSpc>
                <a:spcPct val="80000"/>
              </a:lnSpc>
              <a:spcBef>
                <a:spcPts val="200"/>
              </a:spcBef>
              <a:defRPr sz="900" b="1"/>
            </a:pPr>
            <a:r>
              <a:t>HUR </a:t>
            </a:r>
          </a:p>
          <a:p>
            <a:pPr marL="101600" indent="-101600">
              <a:lnSpc>
                <a:spcPct val="80000"/>
              </a:lnSpc>
              <a:spcBef>
                <a:spcPts val="200"/>
              </a:spcBef>
              <a:defRPr sz="900"/>
            </a:pPr>
            <a:r>
              <a:t>Kom nära motståndaren, ta bollen mellan motståndarens </a:t>
            </a:r>
          </a:p>
          <a:p>
            <a:pPr marL="101600" indent="-101600">
              <a:lnSpc>
                <a:spcPct val="80000"/>
              </a:lnSpc>
              <a:spcBef>
                <a:spcPts val="200"/>
              </a:spcBef>
              <a:defRPr sz="900"/>
            </a:pPr>
            <a:r>
              <a:t>tillslag, kliv in med kroppen mellan motståndaren och bollen.</a:t>
            </a:r>
          </a:p>
          <a:p>
            <a:pPr marL="101600" indent="-101600">
              <a:lnSpc>
                <a:spcPct val="80000"/>
              </a:lnSpc>
              <a:spcBef>
                <a:spcPts val="300"/>
              </a:spcBef>
              <a:defRPr sz="900" i="1"/>
            </a:pPr>
            <a:r>
              <a:t>Mv fångar bollen med kroppen bakom bollen, fånga i skopan </a:t>
            </a:r>
          </a:p>
          <a:p>
            <a:pPr marL="101600" indent="-101600">
              <a:lnSpc>
                <a:spcPct val="80000"/>
              </a:lnSpc>
              <a:spcBef>
                <a:spcPts val="300"/>
              </a:spcBef>
              <a:defRPr sz="900" i="1"/>
            </a:pPr>
            <a:r>
              <a:t>eller med händerna.</a:t>
            </a:r>
          </a:p>
          <a:p>
            <a:pPr marL="101600" indent="-101600">
              <a:lnSpc>
                <a:spcPct val="80000"/>
              </a:lnSpc>
              <a:spcBef>
                <a:spcPts val="300"/>
              </a:spcBef>
              <a:defRPr sz="900"/>
            </a:pPr>
            <a:endParaRPr/>
          </a:p>
          <a:p>
            <a:pPr marL="101600" indent="-101600">
              <a:lnSpc>
                <a:spcPct val="80000"/>
              </a:lnSpc>
              <a:spcBef>
                <a:spcPts val="200"/>
              </a:spcBef>
              <a:defRPr sz="900" b="1"/>
            </a:pPr>
            <a:r>
              <a:t>ÖVA / Organisation</a:t>
            </a:r>
          </a:p>
          <a:p>
            <a:pPr marL="101600" indent="-101600">
              <a:lnSpc>
                <a:spcPct val="80000"/>
              </a:lnSpc>
              <a:spcBef>
                <a:spcPts val="200"/>
              </a:spcBef>
              <a:defRPr sz="900"/>
            </a:pPr>
            <a:r>
              <a:t>10 spelare i varje yta, 5 anfallare och 4 försvarare, Mv och mål, </a:t>
            </a:r>
          </a:p>
          <a:p>
            <a:pPr marL="101600" indent="-101600">
              <a:lnSpc>
                <a:spcPct val="80000"/>
              </a:lnSpc>
              <a:spcBef>
                <a:spcPts val="200"/>
              </a:spcBef>
              <a:defRPr sz="900"/>
            </a:pPr>
            <a:r>
              <a:t>konmål på andra sida.</a:t>
            </a:r>
          </a:p>
          <a:p>
            <a:pPr marL="101600" indent="-101600">
              <a:lnSpc>
                <a:spcPct val="80000"/>
              </a:lnSpc>
              <a:spcBef>
                <a:spcPts val="200"/>
              </a:spcBef>
              <a:defRPr sz="900"/>
            </a:pPr>
            <a:r>
              <a:t>Yta: 32 x 20 m.</a:t>
            </a:r>
          </a:p>
          <a:p>
            <a:pPr marL="101600" indent="-101600">
              <a:lnSpc>
                <a:spcPct val="80000"/>
              </a:lnSpc>
              <a:spcBef>
                <a:spcPts val="200"/>
              </a:spcBef>
              <a:defRPr sz="900"/>
            </a:pPr>
            <a:r>
              <a:t>Tid: 4 x 4 min</a:t>
            </a:r>
            <a:endParaRPr i="1"/>
          </a:p>
          <a:p>
            <a:pPr marL="101600" indent="-101600">
              <a:lnSpc>
                <a:spcPct val="80000"/>
              </a:lnSpc>
              <a:spcBef>
                <a:spcPts val="300"/>
              </a:spcBef>
              <a:defRPr sz="900" i="1"/>
            </a:pPr>
            <a:endParaRPr i="1"/>
          </a:p>
          <a:p>
            <a:pPr marL="101600" indent="-101600">
              <a:lnSpc>
                <a:spcPct val="80000"/>
              </a:lnSpc>
              <a:spcBef>
                <a:spcPts val="200"/>
              </a:spcBef>
              <a:defRPr sz="900" b="1"/>
            </a:pPr>
            <a:r>
              <a:t>ÖVA / Anvisning</a:t>
            </a:r>
          </a:p>
          <a:p>
            <a:pPr marL="101600" indent="-101600" algn="just">
              <a:lnSpc>
                <a:spcPct val="80000"/>
              </a:lnSpc>
              <a:spcBef>
                <a:spcPts val="200"/>
              </a:spcBef>
              <a:defRPr sz="900"/>
            </a:pPr>
            <a:r>
              <a:t>Försvarare gör passning till anfallare och kommer in i</a:t>
            </a:r>
          </a:p>
          <a:p>
            <a:pPr marL="101600" indent="-101600" algn="just">
              <a:lnSpc>
                <a:spcPct val="80000"/>
              </a:lnSpc>
              <a:spcBef>
                <a:spcPts val="200"/>
              </a:spcBef>
              <a:defRPr sz="900"/>
            </a:pPr>
            <a:r>
              <a:t>yta för att försvara målet.</a:t>
            </a:r>
          </a:p>
          <a:p>
            <a:pPr marL="101600" indent="-101600" algn="just">
              <a:lnSpc>
                <a:spcPct val="80000"/>
              </a:lnSpc>
              <a:spcBef>
                <a:spcPts val="200"/>
              </a:spcBef>
              <a:defRPr sz="900"/>
            </a:pPr>
            <a:r>
              <a:t>Försvarare vill driva genom konmål efter bollvinst.</a:t>
            </a:r>
          </a:p>
          <a:p>
            <a:pPr marL="101600" indent="-101600" algn="just">
              <a:lnSpc>
                <a:spcPct val="80000"/>
              </a:lnSpc>
              <a:spcBef>
                <a:spcPts val="200"/>
              </a:spcBef>
              <a:defRPr sz="900"/>
            </a:pPr>
            <a:r>
              <a:t>Byt anfallare och försvarare. Byt Mv efter viss tid.</a:t>
            </a:r>
          </a:p>
          <a:p>
            <a:pPr marL="101600" indent="-101600">
              <a:lnSpc>
                <a:spcPct val="80000"/>
              </a:lnSpc>
              <a:spcBef>
                <a:spcPts val="300"/>
              </a:spcBef>
              <a:defRPr sz="900"/>
            </a:pPr>
            <a:endParaRPr/>
          </a:p>
          <a:p>
            <a:pPr marL="101600" indent="-101600">
              <a:lnSpc>
                <a:spcPct val="80000"/>
              </a:lnSpc>
              <a:spcBef>
                <a:spcPts val="200"/>
              </a:spcBef>
              <a:defRPr sz="900" b="1"/>
            </a:pPr>
            <a:r>
              <a:t>SAMMANFATTA	</a:t>
            </a:r>
          </a:p>
          <a:p>
            <a:pPr marL="101600" indent="-101600">
              <a:lnSpc>
                <a:spcPct val="80000"/>
              </a:lnSpc>
              <a:spcBef>
                <a:spcPts val="200"/>
              </a:spcBef>
              <a:defRPr sz="900"/>
            </a:pPr>
            <a:r>
              <a:t>Se rubrikerna VAD, VARFÖR och HUR.</a:t>
            </a:r>
          </a:p>
        </p:txBody>
      </p:sp>
      <p:sp>
        <p:nvSpPr>
          <p:cNvPr id="310"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a:p>
        </p:txBody>
      </p:sp>
      <p:sp>
        <p:nvSpPr>
          <p:cNvPr id="311" name="20 min"/>
          <p:cNvSpPr txBox="1"/>
          <p:nvPr/>
        </p:nvSpPr>
        <p:spPr>
          <a:xfrm>
            <a:off x="2922587" y="8556625"/>
            <a:ext cx="517526"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20 min</a:t>
            </a:r>
          </a:p>
        </p:txBody>
      </p:sp>
      <p:sp>
        <p:nvSpPr>
          <p:cNvPr id="312" name="10 min"/>
          <p:cNvSpPr txBox="1"/>
          <p:nvPr/>
        </p:nvSpPr>
        <p:spPr>
          <a:xfrm>
            <a:off x="2922587" y="4283075"/>
            <a:ext cx="517526"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313" name="https://youtu.be/SvSWw3aKTr8"/>
          <p:cNvSpPr txBox="1"/>
          <p:nvPr/>
        </p:nvSpPr>
        <p:spPr>
          <a:xfrm>
            <a:off x="247650" y="4292600"/>
            <a:ext cx="248602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https://youtu.be/SvSWw3aKTr8</a:t>
            </a:r>
          </a:p>
        </p:txBody>
      </p:sp>
      <p:sp>
        <p:nvSpPr>
          <p:cNvPr id="314" name="https://youtu.be/WYf4yqf5mA0"/>
          <p:cNvSpPr txBox="1"/>
          <p:nvPr/>
        </p:nvSpPr>
        <p:spPr>
          <a:xfrm>
            <a:off x="182562" y="8637587"/>
            <a:ext cx="2616201"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https://youtu.be/WYf4yqf5mA0</a:t>
            </a:r>
          </a:p>
        </p:txBody>
      </p:sp>
      <p:grpSp>
        <p:nvGrpSpPr>
          <p:cNvPr id="317" name="Group"/>
          <p:cNvGrpSpPr/>
          <p:nvPr/>
        </p:nvGrpSpPr>
        <p:grpSpPr>
          <a:xfrm>
            <a:off x="3568699" y="3490912"/>
            <a:ext cx="3100389" cy="1084264"/>
            <a:chOff x="0" y="0"/>
            <a:chExt cx="3100387" cy="1084262"/>
          </a:xfrm>
        </p:grpSpPr>
        <p:sp>
          <p:nvSpPr>
            <p:cNvPr id="315"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316"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grpSp>
        <p:nvGrpSpPr>
          <p:cNvPr id="320" name="Group"/>
          <p:cNvGrpSpPr/>
          <p:nvPr/>
        </p:nvGrpSpPr>
        <p:grpSpPr>
          <a:xfrm>
            <a:off x="3568700" y="7729537"/>
            <a:ext cx="3101975" cy="1082676"/>
            <a:chOff x="0" y="0"/>
            <a:chExt cx="3101975" cy="1082675"/>
          </a:xfrm>
        </p:grpSpPr>
        <p:sp>
          <p:nvSpPr>
            <p:cNvPr id="318" name="Rectangle"/>
            <p:cNvSpPr/>
            <p:nvPr/>
          </p:nvSpPr>
          <p:spPr>
            <a:xfrm>
              <a:off x="0" y="0"/>
              <a:ext cx="3101975" cy="1082675"/>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319" name="Tänk på:…"/>
            <p:cNvSpPr txBox="1"/>
            <p:nvPr/>
          </p:nvSpPr>
          <p:spPr>
            <a:xfrm>
              <a:off x="0" y="0"/>
              <a:ext cx="3101975" cy="1016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pic>
        <p:nvPicPr>
          <p:cNvPr id="321" name="image.jpeg" descr="image.jpeg"/>
          <p:cNvPicPr>
            <a:picLocks noChangeAspect="1"/>
          </p:cNvPicPr>
          <p:nvPr/>
        </p:nvPicPr>
        <p:blipFill>
          <a:blip r:embed="rId6" cstate="print">
            <a:extLst/>
          </a:blip>
          <a:stretch>
            <a:fillRect/>
          </a:stretch>
        </p:blipFill>
        <p:spPr>
          <a:xfrm>
            <a:off x="3568700" y="739775"/>
            <a:ext cx="3136900" cy="2514600"/>
          </a:xfrm>
          <a:prstGeom prst="rect">
            <a:avLst/>
          </a:prstGeom>
          <a:ln w="12700">
            <a:miter lim="400000"/>
          </a:ln>
        </p:spPr>
      </p:pic>
      <p:pic>
        <p:nvPicPr>
          <p:cNvPr id="322" name="image.jpeg" descr="image.jpeg"/>
          <p:cNvPicPr>
            <a:picLocks noChangeAspect="1"/>
          </p:cNvPicPr>
          <p:nvPr/>
        </p:nvPicPr>
        <p:blipFill>
          <a:blip r:embed="rId7" cstate="print">
            <a:extLst/>
          </a:blip>
          <a:stretch>
            <a:fillRect/>
          </a:stretch>
        </p:blipFill>
        <p:spPr>
          <a:xfrm>
            <a:off x="3546475" y="5016500"/>
            <a:ext cx="3175000" cy="2540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 name="Group"/>
          <p:cNvGrpSpPr/>
          <p:nvPr/>
        </p:nvGrpSpPr>
        <p:grpSpPr>
          <a:xfrm>
            <a:off x="184150" y="-9525"/>
            <a:ext cx="6486526" cy="647701"/>
            <a:chOff x="0" y="0"/>
            <a:chExt cx="6486525" cy="647699"/>
          </a:xfrm>
        </p:grpSpPr>
        <p:grpSp>
          <p:nvGrpSpPr>
            <p:cNvPr id="326" name="Group"/>
            <p:cNvGrpSpPr/>
            <p:nvPr/>
          </p:nvGrpSpPr>
          <p:grpSpPr>
            <a:xfrm>
              <a:off x="0" y="0"/>
              <a:ext cx="6468727" cy="630828"/>
              <a:chOff x="0" y="0"/>
              <a:chExt cx="6468726" cy="630826"/>
            </a:xfrm>
          </p:grpSpPr>
          <p:pic>
            <p:nvPicPr>
              <p:cNvPr id="324"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325"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327"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329" name="Försvarsspel - Ta bollen"/>
          <p:cNvSpPr txBox="1"/>
          <p:nvPr/>
        </p:nvSpPr>
        <p:spPr>
          <a:xfrm>
            <a:off x="1924565" y="115887"/>
            <a:ext cx="300728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Försvarsspel - Ta bollen</a:t>
            </a:r>
          </a:p>
        </p:txBody>
      </p:sp>
      <p:sp>
        <p:nvSpPr>
          <p:cNvPr id="330"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331" name="VAD…"/>
          <p:cNvSpPr txBox="1"/>
          <p:nvPr/>
        </p:nvSpPr>
        <p:spPr>
          <a:xfrm>
            <a:off x="96837" y="788987"/>
            <a:ext cx="3371851" cy="3110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7150" indent="-57150">
              <a:lnSpc>
                <a:spcPct val="80000"/>
              </a:lnSpc>
              <a:spcBef>
                <a:spcPts val="200"/>
              </a:spcBef>
              <a:defRPr sz="1000"/>
            </a:pPr>
            <a:r>
              <a:t>VAD</a:t>
            </a:r>
          </a:p>
          <a:p>
            <a:pPr marL="57150" indent="-57150">
              <a:lnSpc>
                <a:spcPct val="80000"/>
              </a:lnSpc>
              <a:spcBef>
                <a:spcPts val="200"/>
              </a:spcBef>
              <a:defRPr sz="900"/>
            </a:pPr>
            <a:r>
              <a:t>Ta bollen</a:t>
            </a:r>
            <a:endParaRPr b="1"/>
          </a:p>
          <a:p>
            <a:pPr marL="57150" indent="-57150">
              <a:lnSpc>
                <a:spcPct val="80000"/>
              </a:lnSpc>
              <a:spcBef>
                <a:spcPts val="300"/>
              </a:spcBef>
              <a:defRPr sz="900" b="1"/>
            </a:pPr>
            <a:endParaRPr b="1"/>
          </a:p>
          <a:p>
            <a:pPr marL="57150" indent="-57150">
              <a:lnSpc>
                <a:spcPct val="80000"/>
              </a:lnSpc>
              <a:spcBef>
                <a:spcPts val="200"/>
              </a:spcBef>
              <a:defRPr sz="1000"/>
            </a:pPr>
            <a:r>
              <a:t>VARFÖR</a:t>
            </a:r>
          </a:p>
          <a:p>
            <a:pPr marL="57150" indent="-57150">
              <a:lnSpc>
                <a:spcPct val="80000"/>
              </a:lnSpc>
              <a:spcBef>
                <a:spcPts val="200"/>
              </a:spcBef>
              <a:defRPr sz="900"/>
            </a:pPr>
            <a:r>
              <a:t>Lära sig ta bollen från motståndaren för att förhindra mål</a:t>
            </a:r>
            <a:endParaRPr b="1"/>
          </a:p>
          <a:p>
            <a:pPr marL="57150" indent="-57150">
              <a:lnSpc>
                <a:spcPct val="80000"/>
              </a:lnSpc>
              <a:spcBef>
                <a:spcPts val="300"/>
              </a:spcBef>
              <a:defRPr sz="1000" b="1"/>
            </a:pPr>
            <a:endParaRPr b="1"/>
          </a:p>
          <a:p>
            <a:pPr marL="57150" indent="-57150">
              <a:lnSpc>
                <a:spcPct val="80000"/>
              </a:lnSpc>
              <a:spcBef>
                <a:spcPts val="200"/>
              </a:spcBef>
              <a:defRPr sz="1000" b="1"/>
            </a:pPr>
            <a:r>
              <a:t>HUR </a:t>
            </a:r>
          </a:p>
          <a:p>
            <a:pPr marL="57150" indent="-57150">
              <a:lnSpc>
                <a:spcPct val="80000"/>
              </a:lnSpc>
              <a:spcBef>
                <a:spcPts val="200"/>
              </a:spcBef>
              <a:defRPr sz="900"/>
            </a:pPr>
            <a:r>
              <a:t>Kom nära motståndaren, ta bollen mellan motståndarens </a:t>
            </a:r>
          </a:p>
          <a:p>
            <a:pPr marL="57150" indent="-57150">
              <a:lnSpc>
                <a:spcPct val="80000"/>
              </a:lnSpc>
              <a:spcBef>
                <a:spcPts val="200"/>
              </a:spcBef>
              <a:defRPr sz="900"/>
            </a:pPr>
            <a:r>
              <a:t>tillslag, kliv in med kroppen mellan motståndaren och bollen.</a:t>
            </a:r>
          </a:p>
          <a:p>
            <a:pPr marL="57150" indent="-57150">
              <a:lnSpc>
                <a:spcPct val="80000"/>
              </a:lnSpc>
              <a:spcBef>
                <a:spcPts val="300"/>
              </a:spcBef>
              <a:defRPr sz="900" i="1"/>
            </a:pPr>
            <a:r>
              <a:t>Mv fångar bollen med kroppen bakom bollen, fånga i skopan </a:t>
            </a:r>
          </a:p>
          <a:p>
            <a:pPr marL="57150" indent="-57150">
              <a:lnSpc>
                <a:spcPct val="80000"/>
              </a:lnSpc>
              <a:spcBef>
                <a:spcPts val="300"/>
              </a:spcBef>
              <a:defRPr sz="900" i="1"/>
            </a:pPr>
            <a:r>
              <a:t>eller med händerna.</a:t>
            </a:r>
          </a:p>
          <a:p>
            <a:pPr marL="57150" indent="-57150">
              <a:lnSpc>
                <a:spcPct val="80000"/>
              </a:lnSpc>
              <a:spcBef>
                <a:spcPts val="300"/>
              </a:spcBef>
              <a:defRPr sz="900" i="1"/>
            </a:pPr>
            <a:endParaRPr/>
          </a:p>
          <a:p>
            <a:pPr marL="57150" indent="-57150">
              <a:lnSpc>
                <a:spcPct val="80000"/>
              </a:lnSpc>
              <a:spcBef>
                <a:spcPts val="200"/>
              </a:spcBef>
              <a:defRPr sz="900" b="1"/>
            </a:pPr>
            <a:r>
              <a:t>ÖVA / Organisation</a:t>
            </a:r>
          </a:p>
          <a:p>
            <a:pPr marL="57150" indent="-57150">
              <a:spcBef>
                <a:spcPts val="300"/>
              </a:spcBef>
              <a:defRPr sz="900"/>
            </a:pPr>
            <a:r>
              <a:t>5 mot 5 med mål och Mv. Yta: 32 x 20 m, koner, västar, bollar. </a:t>
            </a:r>
          </a:p>
          <a:p>
            <a:pPr marL="57150" indent="-57150">
              <a:spcBef>
                <a:spcPts val="300"/>
              </a:spcBef>
              <a:defRPr sz="900"/>
            </a:pPr>
            <a:r>
              <a:t>Tid: 6 x 4 min, 2 min vila</a:t>
            </a:r>
          </a:p>
          <a:p>
            <a:pPr marL="57150" indent="-57150">
              <a:spcBef>
                <a:spcPts val="300"/>
              </a:spcBef>
              <a:defRPr sz="900"/>
            </a:pPr>
            <a:endParaRPr/>
          </a:p>
          <a:p>
            <a:pPr marL="57150" indent="-57150">
              <a:spcBef>
                <a:spcPts val="300"/>
              </a:spcBef>
              <a:defRPr sz="900" b="1"/>
            </a:pPr>
            <a:r>
              <a:t>ÖVA / Anvisning</a:t>
            </a:r>
          </a:p>
          <a:p>
            <a:pPr marL="57150" indent="-57150">
              <a:spcBef>
                <a:spcPts val="200"/>
              </a:spcBef>
              <a:defRPr sz="900"/>
            </a:pPr>
            <a:r>
              <a:t>Fritt spel med mål och målvakter.</a:t>
            </a:r>
          </a:p>
          <a:p>
            <a:pPr marL="57150" indent="-57150">
              <a:spcBef>
                <a:spcPts val="300"/>
              </a:spcBef>
              <a:defRPr sz="900"/>
            </a:pPr>
            <a:endParaRPr/>
          </a:p>
          <a:p>
            <a:pPr marL="57150" indent="-57150">
              <a:spcBef>
                <a:spcPts val="200"/>
              </a:spcBef>
              <a:defRPr sz="900" b="1"/>
            </a:pPr>
            <a:r>
              <a:t>SAMMANFATTA</a:t>
            </a:r>
          </a:p>
          <a:p>
            <a:pPr marL="57150" indent="-57150">
              <a:spcBef>
                <a:spcPts val="200"/>
              </a:spcBef>
              <a:defRPr sz="900"/>
            </a:pPr>
            <a:r>
              <a:t>Se rubrikerna VAD, VARFÖR och HUR.</a:t>
            </a:r>
          </a:p>
        </p:txBody>
      </p:sp>
      <p:sp>
        <p:nvSpPr>
          <p:cNvPr id="332"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a:p>
        </p:txBody>
      </p:sp>
      <p:sp>
        <p:nvSpPr>
          <p:cNvPr id="333" name="10 min"/>
          <p:cNvSpPr txBox="1"/>
          <p:nvPr/>
        </p:nvSpPr>
        <p:spPr>
          <a:xfrm>
            <a:off x="2836862" y="6645275"/>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334" name="35 min"/>
          <p:cNvSpPr txBox="1"/>
          <p:nvPr/>
        </p:nvSpPr>
        <p:spPr>
          <a:xfrm>
            <a:off x="2836862" y="4298950"/>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35 min</a:t>
            </a:r>
          </a:p>
        </p:txBody>
      </p:sp>
      <p:sp>
        <p:nvSpPr>
          <p:cNvPr id="335" name="https://youtu.be/L84sN41Hyo8"/>
          <p:cNvSpPr txBox="1"/>
          <p:nvPr/>
        </p:nvSpPr>
        <p:spPr>
          <a:xfrm>
            <a:off x="171450" y="4308475"/>
            <a:ext cx="249237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https://youtu.be/L84sN41Hyo8</a:t>
            </a:r>
          </a:p>
        </p:txBody>
      </p:sp>
      <p:sp>
        <p:nvSpPr>
          <p:cNvPr id="336" name="Koordinationsövning…"/>
          <p:cNvSpPr txBox="1"/>
          <p:nvPr/>
        </p:nvSpPr>
        <p:spPr>
          <a:xfrm>
            <a:off x="169862" y="5183187"/>
            <a:ext cx="3225801" cy="1204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b="1"/>
            </a:pPr>
            <a:r>
              <a:t>Koordinationsövning</a:t>
            </a:r>
          </a:p>
          <a:p>
            <a:pPr defTabSz="457200">
              <a:defRPr sz="1000"/>
            </a:pPr>
            <a:r>
              <a:t>Stafett Zick Zack</a:t>
            </a:r>
          </a:p>
          <a:p>
            <a:pPr defTabSz="457200">
              <a:defRPr sz="1000"/>
            </a:pPr>
            <a:endParaRPr/>
          </a:p>
          <a:p>
            <a:pPr defTabSz="457200">
              <a:defRPr sz="1000"/>
            </a:pPr>
            <a:r>
              <a:t>Stafett där barnen står på ett led och sista personen springer zick-zack mellan sina kamrater och ställer sig först i ledet. Då startar nästa barn och så vidare. Går även att genomföra genom att man t.ex kryper mellan benen på de framför.</a:t>
            </a:r>
          </a:p>
        </p:txBody>
      </p:sp>
      <p:sp>
        <p:nvSpPr>
          <p:cNvPr id="337" name="https://youtu.be/3wJ0eWyslvQ"/>
          <p:cNvSpPr txBox="1"/>
          <p:nvPr/>
        </p:nvSpPr>
        <p:spPr>
          <a:xfrm>
            <a:off x="222250" y="6648450"/>
            <a:ext cx="239077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https://youtu.be/3wJ0eWyslvQ</a:t>
            </a:r>
          </a:p>
        </p:txBody>
      </p:sp>
      <p:grpSp>
        <p:nvGrpSpPr>
          <p:cNvPr id="340" name="Group"/>
          <p:cNvGrpSpPr/>
          <p:nvPr/>
        </p:nvGrpSpPr>
        <p:grpSpPr>
          <a:xfrm>
            <a:off x="3568699" y="3490912"/>
            <a:ext cx="3100389" cy="1084264"/>
            <a:chOff x="0" y="0"/>
            <a:chExt cx="3100387" cy="1084262"/>
          </a:xfrm>
        </p:grpSpPr>
        <p:sp>
          <p:nvSpPr>
            <p:cNvPr id="338"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339"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sp>
        <p:nvSpPr>
          <p:cNvPr id="341" name="Allternativ:…"/>
          <p:cNvSpPr txBox="1"/>
          <p:nvPr/>
        </p:nvSpPr>
        <p:spPr>
          <a:xfrm>
            <a:off x="238125" y="7192962"/>
            <a:ext cx="3089275" cy="478227"/>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pPr>
            <a:r>
              <a:t>Allternativ:</a:t>
            </a:r>
          </a:p>
          <a:p>
            <a:pPr>
              <a:defRPr sz="900" i="1"/>
            </a:pPr>
            <a:r>
              <a:t>Välj en av de övriga koordinationsövningarna/lekarna</a:t>
            </a:r>
          </a:p>
          <a:p>
            <a:pPr>
              <a:defRPr sz="900" i="1"/>
            </a:pPr>
            <a:r>
              <a:t>som finns längre bak i häftet eller välja en egen lek.</a:t>
            </a:r>
          </a:p>
        </p:txBody>
      </p:sp>
      <p:pic>
        <p:nvPicPr>
          <p:cNvPr id="342" name="image.jpeg" descr="image.jpeg"/>
          <p:cNvPicPr>
            <a:picLocks noChangeAspect="1"/>
          </p:cNvPicPr>
          <p:nvPr/>
        </p:nvPicPr>
        <p:blipFill>
          <a:blip r:embed="rId6" cstate="print">
            <a:extLst/>
          </a:blip>
          <a:stretch>
            <a:fillRect/>
          </a:stretch>
        </p:blipFill>
        <p:spPr>
          <a:xfrm>
            <a:off x="3568700" y="768350"/>
            <a:ext cx="3124200" cy="2527300"/>
          </a:xfrm>
          <a:prstGeom prst="rect">
            <a:avLst/>
          </a:prstGeom>
          <a:ln w="12700">
            <a:miter lim="400000"/>
          </a:ln>
        </p:spPr>
      </p:pic>
      <p:pic>
        <p:nvPicPr>
          <p:cNvPr id="343" name="image.jpeg" descr="image.jpeg"/>
          <p:cNvPicPr>
            <a:picLocks noChangeAspect="1"/>
          </p:cNvPicPr>
          <p:nvPr/>
        </p:nvPicPr>
        <p:blipFill>
          <a:blip r:embed="rId7" cstate="print">
            <a:extLst/>
          </a:blip>
          <a:stretch>
            <a:fillRect/>
          </a:stretch>
        </p:blipFill>
        <p:spPr>
          <a:xfrm>
            <a:off x="3570287" y="5118100"/>
            <a:ext cx="3124201" cy="25527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 name="Group"/>
          <p:cNvGrpSpPr/>
          <p:nvPr/>
        </p:nvGrpSpPr>
        <p:grpSpPr>
          <a:xfrm>
            <a:off x="184150" y="-9525"/>
            <a:ext cx="6486526" cy="647701"/>
            <a:chOff x="0" y="0"/>
            <a:chExt cx="6486525" cy="647699"/>
          </a:xfrm>
        </p:grpSpPr>
        <p:grpSp>
          <p:nvGrpSpPr>
            <p:cNvPr id="347" name="Group"/>
            <p:cNvGrpSpPr/>
            <p:nvPr/>
          </p:nvGrpSpPr>
          <p:grpSpPr>
            <a:xfrm>
              <a:off x="0" y="0"/>
              <a:ext cx="6468727" cy="630828"/>
              <a:chOff x="0" y="0"/>
              <a:chExt cx="6468726" cy="630826"/>
            </a:xfrm>
          </p:grpSpPr>
          <p:pic>
            <p:nvPicPr>
              <p:cNvPr id="345"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346"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348"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350" name="Koordination"/>
          <p:cNvSpPr txBox="1"/>
          <p:nvPr/>
        </p:nvSpPr>
        <p:spPr>
          <a:xfrm>
            <a:off x="2586044" y="115887"/>
            <a:ext cx="1684324"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Koordination</a:t>
            </a:r>
          </a:p>
        </p:txBody>
      </p:sp>
      <p:sp>
        <p:nvSpPr>
          <p:cNvPr id="351"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a:p>
        </p:txBody>
      </p:sp>
      <p:grpSp>
        <p:nvGrpSpPr>
          <p:cNvPr id="360" name="Group"/>
          <p:cNvGrpSpPr/>
          <p:nvPr/>
        </p:nvGrpSpPr>
        <p:grpSpPr>
          <a:xfrm>
            <a:off x="334962" y="636587"/>
            <a:ext cx="6186489" cy="8074010"/>
            <a:chOff x="0" y="0"/>
            <a:chExt cx="6186487" cy="8074009"/>
          </a:xfrm>
        </p:grpSpPr>
        <p:sp>
          <p:nvSpPr>
            <p:cNvPr id="352" name="Fotbollslekar SUP Nivå 1 - Koordination…"/>
            <p:cNvSpPr txBox="1"/>
            <p:nvPr/>
          </p:nvSpPr>
          <p:spPr>
            <a:xfrm>
              <a:off x="-1" y="0"/>
              <a:ext cx="6186489" cy="72564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93662" defTabSz="457200">
                <a:lnSpc>
                  <a:spcPct val="115000"/>
                </a:lnSpc>
                <a:defRPr sz="1200" b="1"/>
              </a:pPr>
              <a:r>
                <a:t>Fotbollslekar SUP Nivå 1 - Koordination</a:t>
              </a:r>
            </a:p>
            <a:p>
              <a:pPr marL="93662" defTabSz="457200">
                <a:lnSpc>
                  <a:spcPct val="115000"/>
                </a:lnSpc>
                <a:defRPr sz="900"/>
              </a:pPr>
              <a:endParaRPr/>
            </a:p>
            <a:p>
              <a:pPr marL="187325" indent="-93662" defTabSz="457200">
                <a:lnSpc>
                  <a:spcPct val="115000"/>
                </a:lnSpc>
                <a:buSzPct val="100000"/>
                <a:buChar char="-"/>
                <a:defRPr sz="900" b="1"/>
              </a:pPr>
              <a:r>
                <a:t>Spring och studsa bollen på olika sätt.</a:t>
              </a:r>
            </a:p>
            <a:p>
              <a:pPr marL="187325" indent="-93662" defTabSz="457200">
                <a:lnSpc>
                  <a:spcPct val="115000"/>
                </a:lnSpc>
                <a:buSzPct val="100000"/>
                <a:buAutoNum type="alphaLcParenR"/>
                <a:defRPr sz="900"/>
              </a:pPr>
              <a:r>
                <a:t>Kryp och förflytta bollen med olika kroppsdelar. - händer, huvud, fotsulor</a:t>
              </a:r>
            </a:p>
            <a:p>
              <a:pPr marL="187325" indent="-93662" defTabSz="457200">
                <a:lnSpc>
                  <a:spcPct val="115000"/>
                </a:lnSpc>
                <a:buSzPct val="100000"/>
                <a:buAutoNum type="alphaLcParenR"/>
                <a:defRPr sz="900"/>
              </a:pPr>
              <a:r>
                <a:t>Gå i krabbgång och förflytta bollen med fötter</a:t>
              </a:r>
            </a:p>
            <a:p>
              <a:pPr marL="187325" indent="-93662" defTabSz="457200">
                <a:lnSpc>
                  <a:spcPct val="115000"/>
                </a:lnSpc>
                <a:buSzPct val="100000"/>
                <a:buAutoNum type="alphaLcParenR"/>
                <a:defRPr sz="900"/>
              </a:pPr>
              <a:r>
                <a:t>Stå bredbent och för bollen runt - huvudet, magen, ben och knän</a:t>
              </a:r>
            </a:p>
            <a:p>
              <a:pPr marL="187325" indent="-93662" defTabSz="457200">
                <a:lnSpc>
                  <a:spcPct val="115000"/>
                </a:lnSpc>
                <a:buSzPct val="100000"/>
                <a:buAutoNum type="alphaLcParenR"/>
                <a:defRPr sz="900"/>
              </a:pPr>
              <a:r>
                <a:t>Ha bollen vid foten och skriv ditt namn med bollen som penna.</a:t>
              </a:r>
            </a:p>
            <a:p>
              <a:pPr marL="187325" indent="-93662" defTabSz="457200">
                <a:lnSpc>
                  <a:spcPct val="115000"/>
                </a:lnSpc>
                <a:buSzPct val="100000"/>
                <a:buAutoNum type="alphaLcParenR"/>
                <a:defRPr sz="900"/>
              </a:pPr>
              <a:r>
                <a:t>Stå upp och rulla bollen med händerna och skriv olika siffror</a:t>
              </a:r>
            </a:p>
            <a:p>
              <a:pPr marL="187325" indent="-93662" defTabSz="457200">
                <a:lnSpc>
                  <a:spcPct val="115000"/>
                </a:lnSpc>
                <a:buSzPct val="100000"/>
                <a:buAutoNum type="alphaLcParenR"/>
                <a:defRPr sz="900"/>
              </a:pPr>
              <a:r>
                <a:t>Studsa bollen i marken och försök att fånga den så högt som möjligt.</a:t>
              </a:r>
            </a:p>
            <a:p>
              <a:pPr marL="187325" indent="-93662" defTabSz="457200">
                <a:lnSpc>
                  <a:spcPct val="115000"/>
                </a:lnSpc>
                <a:buSzPct val="100000"/>
                <a:buAutoNum type="alphaLcParenR"/>
                <a:defRPr sz="900"/>
              </a:pPr>
              <a:r>
                <a:t>Spring och studsa bollen med en hand - byt hand efter ett tag.</a:t>
              </a:r>
            </a:p>
            <a:p>
              <a:pPr marL="187325" indent="-93662" defTabSz="457200">
                <a:lnSpc>
                  <a:spcPct val="115000"/>
                </a:lnSpc>
                <a:buSzPct val="100000"/>
                <a:buAutoNum type="alphaLcParenR"/>
                <a:defRPr sz="900"/>
              </a:pPr>
              <a:r>
                <a:t>Spring baklänges och studsa bollen med en hand</a:t>
              </a:r>
            </a:p>
            <a:p>
              <a:pPr marL="93662" defTabSz="457200">
                <a:lnSpc>
                  <a:spcPct val="115000"/>
                </a:lnSpc>
                <a:defRPr sz="900"/>
              </a:pPr>
              <a:endParaRPr/>
            </a:p>
            <a:p>
              <a:pPr marL="93662" defTabSz="457200">
                <a:lnSpc>
                  <a:spcPct val="115000"/>
                </a:lnSpc>
                <a:defRPr sz="900"/>
              </a:pPr>
              <a:r>
                <a:t> </a:t>
              </a:r>
            </a:p>
            <a:p>
              <a:pPr marL="187325" indent="-93662" defTabSz="457200">
                <a:lnSpc>
                  <a:spcPct val="115000"/>
                </a:lnSpc>
                <a:buSzPct val="100000"/>
                <a:buChar char="-"/>
                <a:defRPr sz="900" b="1"/>
              </a:pPr>
              <a:endParaRPr/>
            </a:p>
            <a:p>
              <a:pPr marL="187325" indent="-93662" defTabSz="457200">
                <a:lnSpc>
                  <a:spcPct val="115000"/>
                </a:lnSpc>
                <a:buSzPct val="100000"/>
                <a:buChar char="-"/>
                <a:defRPr sz="900" b="1"/>
              </a:pPr>
              <a:r>
                <a:t>Antal kroppsdelar i marken</a:t>
              </a:r>
            </a:p>
            <a:p>
              <a:pPr marL="93662" defTabSz="457200">
                <a:lnSpc>
                  <a:spcPct val="115000"/>
                </a:lnSpc>
                <a:defRPr sz="900"/>
              </a:pPr>
              <a:r>
                <a:t>	Spelarna driver  runt bollen i en begränsad yta. tränar ropar 1,2,3,4 eller 5. Spelarna ska då sätta så många kroppsdelar som ropas ut i marken.</a:t>
              </a:r>
            </a:p>
            <a:p>
              <a:pPr marL="93662" defTabSz="457200">
                <a:lnSpc>
                  <a:spcPct val="115000"/>
                </a:lnSpc>
                <a:defRPr sz="900"/>
              </a:pPr>
              <a:endParaRPr/>
            </a:p>
            <a:p>
              <a:pPr marL="93662" defTabSz="457200">
                <a:lnSpc>
                  <a:spcPct val="115000"/>
                </a:lnSpc>
                <a:defRPr sz="900"/>
              </a:pPr>
              <a:endParaRPr/>
            </a:p>
            <a:p>
              <a:pPr marL="93662" defTabSz="457200">
                <a:lnSpc>
                  <a:spcPct val="115000"/>
                </a:lnSpc>
                <a:defRPr sz="900"/>
              </a:pPr>
              <a:endParaRPr/>
            </a:p>
            <a:p>
              <a:pPr marL="187325" indent="-93662" defTabSz="457200">
                <a:lnSpc>
                  <a:spcPct val="115000"/>
                </a:lnSpc>
                <a:buSzPct val="100000"/>
                <a:buChar char="-"/>
                <a:defRPr sz="900" b="1"/>
              </a:pPr>
              <a:r>
                <a:t>Vem är rädd för Svarte man med boll</a:t>
              </a:r>
            </a:p>
            <a:p>
              <a:pPr marL="93662" defTabSz="457200">
                <a:lnSpc>
                  <a:spcPct val="115000"/>
                </a:lnSpc>
                <a:defRPr sz="900"/>
              </a:pPr>
              <a:r>
                <a:t>En spelare i mitten utan boll. Övriga på ytans ena kortsida med boll. När spelaren i mitten roppar “Vem är rädd för svarte man” (Eller kanske ännu hellre något mer fotbollsklignande namn)  ska de försöka att driva bollen till andra kortsidan utan att “svarte man” bryter eller att man tappar bollen utanför sidlinjen. De som tappar sin boll blir svarte man.</a:t>
              </a:r>
            </a:p>
            <a:p>
              <a:pPr marL="93662" defTabSz="457200">
                <a:lnSpc>
                  <a:spcPct val="115000"/>
                </a:lnSpc>
                <a:defRPr sz="900"/>
              </a:pPr>
              <a:endParaRPr/>
            </a:p>
            <a:p>
              <a:pPr marL="93662" defTabSz="457200">
                <a:lnSpc>
                  <a:spcPct val="115000"/>
                </a:lnSpc>
                <a:defRPr sz="900"/>
              </a:pPr>
              <a:endParaRPr/>
            </a:p>
            <a:p>
              <a:pPr marL="93662" defTabSz="457200">
                <a:lnSpc>
                  <a:spcPct val="115000"/>
                </a:lnSpc>
                <a:defRPr sz="900"/>
              </a:pPr>
              <a:endParaRPr/>
            </a:p>
            <a:p>
              <a:pPr marL="187325" indent="-93662" defTabSz="457200">
                <a:lnSpc>
                  <a:spcPct val="115000"/>
                </a:lnSpc>
                <a:buSzPct val="100000"/>
                <a:buChar char="-"/>
                <a:defRPr sz="900" b="1"/>
              </a:pPr>
              <a:r>
                <a:t>Under hökens vingar kom</a:t>
              </a:r>
            </a:p>
            <a:p>
              <a:pPr marL="93662" defTabSz="457200">
                <a:lnSpc>
                  <a:spcPct val="115000"/>
                </a:lnSpc>
                <a:defRPr sz="900"/>
              </a:pPr>
              <a:r>
                <a:t>En spelare i mitten. Övriga på ena kortsidan. Spelaren i mitten ropar “under hökens vingar kom” övriga svarar “Hurdå?” Spelaren i mitten visar på vilket sätt man ska ta sig över till nadra sidan. T.ex krypa, hoppa. rulla.</a:t>
              </a:r>
            </a:p>
            <a:p>
              <a:pPr marL="93662" defTabSz="457200">
                <a:lnSpc>
                  <a:spcPct val="115000"/>
                </a:lnSpc>
                <a:defRPr sz="900"/>
              </a:pPr>
              <a:endParaRPr/>
            </a:p>
            <a:p>
              <a:pPr marL="93662" defTabSz="457200">
                <a:lnSpc>
                  <a:spcPct val="115000"/>
                </a:lnSpc>
                <a:defRPr sz="900"/>
              </a:pPr>
              <a:endParaRPr/>
            </a:p>
            <a:p>
              <a:pPr marL="187325" indent="-93662" defTabSz="457200">
                <a:lnSpc>
                  <a:spcPct val="115000"/>
                </a:lnSpc>
                <a:buSzPct val="100000"/>
                <a:buChar char="-"/>
                <a:defRPr sz="900" b="1"/>
              </a:pPr>
              <a:r>
                <a:t>Följa John</a:t>
              </a:r>
            </a:p>
            <a:p>
              <a:pPr marL="93662" defTabSz="457200">
                <a:lnSpc>
                  <a:spcPct val="115000"/>
                </a:lnSpc>
                <a:defRPr sz="900"/>
              </a:pPr>
              <a:r>
                <a:t>Led om 4-5 personer. Första person i ledet är John. Övriga följer efter och gör samma övningar som John gör. Byt John regelbundet. Går även att genomföras med boll.</a:t>
              </a:r>
            </a:p>
            <a:p>
              <a:pPr marL="93662" defTabSz="457200">
                <a:lnSpc>
                  <a:spcPct val="115000"/>
                </a:lnSpc>
                <a:defRPr sz="900"/>
              </a:pPr>
              <a:endParaRPr/>
            </a:p>
            <a:p>
              <a:pPr marL="93662" defTabSz="457200">
                <a:lnSpc>
                  <a:spcPct val="115000"/>
                </a:lnSpc>
                <a:defRPr sz="900"/>
              </a:pPr>
              <a:endParaRPr/>
            </a:p>
            <a:p>
              <a:pPr marL="93662" defTabSz="457200">
                <a:lnSpc>
                  <a:spcPct val="115000"/>
                </a:lnSpc>
                <a:defRPr sz="900"/>
              </a:pPr>
              <a:endParaRPr/>
            </a:p>
            <a:p>
              <a:pPr marL="187325" indent="-93662" defTabSz="457200">
                <a:lnSpc>
                  <a:spcPct val="115000"/>
                </a:lnSpc>
                <a:buSzPct val="100000"/>
                <a:buChar char="-"/>
                <a:defRPr sz="900" b="1"/>
              </a:pPr>
              <a:r>
                <a:t>Följa John Kull</a:t>
              </a:r>
            </a:p>
            <a:p>
              <a:pPr marL="93662" defTabSz="457200">
                <a:lnSpc>
                  <a:spcPct val="115000"/>
                </a:lnSpc>
                <a:defRPr sz="900"/>
              </a:pPr>
              <a:r>
                <a:t>En till två kullare i en begränsad yta. Den som blir kullad står still och väntar på atten kamrat ska komma och befria. befriad blir man genom att man gör samma rörelser som kamraten i t.ex 5 sekunder. Går även att genomföra med styrd “befrielse”, t.ex att man blir befriad om någon kryper mellan benen.</a:t>
              </a:r>
            </a:p>
            <a:p>
              <a:pPr marL="93662" defTabSz="457200">
                <a:lnSpc>
                  <a:spcPct val="115000"/>
                </a:lnSpc>
                <a:defRPr sz="900"/>
              </a:pPr>
              <a:endParaRPr/>
            </a:p>
            <a:p>
              <a:pPr marL="93662" defTabSz="457200">
                <a:lnSpc>
                  <a:spcPct val="115000"/>
                </a:lnSpc>
                <a:defRPr sz="900"/>
              </a:pPr>
              <a:endParaRPr/>
            </a:p>
            <a:p>
              <a:pPr marL="187325" indent="-93662" defTabSz="457200">
                <a:lnSpc>
                  <a:spcPct val="115000"/>
                </a:lnSpc>
                <a:buSzPct val="100000"/>
                <a:buChar char="-"/>
                <a:defRPr sz="900" b="1"/>
              </a:pPr>
              <a:r>
                <a:t>Stafett Zick Zack</a:t>
              </a:r>
            </a:p>
            <a:p>
              <a:pPr marL="93662" defTabSz="457200">
                <a:lnSpc>
                  <a:spcPct val="115000"/>
                </a:lnSpc>
                <a:defRPr sz="900"/>
              </a:pPr>
              <a:r>
                <a:t>Stafett där barnen står på ett led och sista personen springer zick-zack mellan sina kamrater och ställer sig först i ledet.Då startar nästa barn och så vidare. Går även att genomföra genom att man t.ex kryper mellan benen på de framför.</a:t>
              </a:r>
            </a:p>
          </p:txBody>
        </p:sp>
        <p:sp>
          <p:nvSpPr>
            <p:cNvPr id="353" name="https://youtu.be/3wJ0eWyslvQ"/>
            <p:cNvSpPr txBox="1"/>
            <p:nvPr/>
          </p:nvSpPr>
          <p:spPr>
            <a:xfrm>
              <a:off x="553393" y="7847024"/>
              <a:ext cx="2325543"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https://youtu.be/3wJ0eWyslvQ</a:t>
              </a:r>
            </a:p>
          </p:txBody>
        </p:sp>
        <p:sp>
          <p:nvSpPr>
            <p:cNvPr id="354" name="https://youtu.be/5iIVdtwjCAg"/>
            <p:cNvSpPr txBox="1"/>
            <p:nvPr/>
          </p:nvSpPr>
          <p:spPr>
            <a:xfrm>
              <a:off x="500418" y="1900658"/>
              <a:ext cx="2269189" cy="226987"/>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https://youtu.be/5iIVdtwjCAg</a:t>
              </a:r>
            </a:p>
          </p:txBody>
        </p:sp>
        <p:sp>
          <p:nvSpPr>
            <p:cNvPr id="355" name="https://youtu.be/eTHt3xSY8jU"/>
            <p:cNvSpPr txBox="1"/>
            <p:nvPr/>
          </p:nvSpPr>
          <p:spPr>
            <a:xfrm>
              <a:off x="516059" y="2821510"/>
              <a:ext cx="2237908"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6"/>
                </a:defRPr>
              </a:lvl1pPr>
            </a:lstStyle>
            <a:p>
              <a:pPr>
                <a:defRPr u="none">
                  <a:solidFill>
                    <a:srgbClr val="000000"/>
                  </a:solidFill>
                  <a:uFillTx/>
                </a:defRPr>
              </a:pPr>
              <a:r>
                <a:rPr u="sng">
                  <a:solidFill>
                    <a:srgbClr val="0000FF"/>
                  </a:solidFill>
                  <a:uFill>
                    <a:solidFill>
                      <a:srgbClr val="0000FF"/>
                    </a:solidFill>
                  </a:uFill>
                  <a:hlinkClick r:id="rId6"/>
                </a:rPr>
                <a:t>https://youtu.be/eTHt3xSY8jU</a:t>
              </a:r>
            </a:p>
          </p:txBody>
        </p:sp>
        <p:sp>
          <p:nvSpPr>
            <p:cNvPr id="356" name="https://youtu.be/jw-UAFy0eVU"/>
            <p:cNvSpPr txBox="1"/>
            <p:nvPr/>
          </p:nvSpPr>
          <p:spPr>
            <a:xfrm>
              <a:off x="516059" y="4094875"/>
              <a:ext cx="2362877"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7"/>
                </a:defRPr>
              </a:lvl1pPr>
            </a:lstStyle>
            <a:p>
              <a:pPr>
                <a:defRPr u="none">
                  <a:solidFill>
                    <a:srgbClr val="000000"/>
                  </a:solidFill>
                  <a:uFillTx/>
                </a:defRPr>
              </a:pPr>
              <a:r>
                <a:rPr u="sng">
                  <a:solidFill>
                    <a:srgbClr val="0000FF"/>
                  </a:solidFill>
                  <a:uFill>
                    <a:solidFill>
                      <a:srgbClr val="0000FF"/>
                    </a:solidFill>
                  </a:uFill>
                  <a:hlinkClick r:id="rId7"/>
                </a:rPr>
                <a:t>https://youtu.be/jw-UAFy0eVU</a:t>
              </a:r>
            </a:p>
          </p:txBody>
        </p:sp>
        <p:sp>
          <p:nvSpPr>
            <p:cNvPr id="357" name="https://youtu.be/mLMK6Uhqh6s"/>
            <p:cNvSpPr txBox="1"/>
            <p:nvPr/>
          </p:nvSpPr>
          <p:spPr>
            <a:xfrm>
              <a:off x="500360" y="5868815"/>
              <a:ext cx="2362877"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8"/>
                </a:defRPr>
              </a:lvl1pPr>
            </a:lstStyle>
            <a:p>
              <a:pPr>
                <a:defRPr u="none">
                  <a:solidFill>
                    <a:srgbClr val="000000"/>
                  </a:solidFill>
                  <a:uFillTx/>
                </a:defRPr>
              </a:pPr>
              <a:r>
                <a:rPr u="sng">
                  <a:solidFill>
                    <a:srgbClr val="0000FF"/>
                  </a:solidFill>
                  <a:uFill>
                    <a:solidFill>
                      <a:srgbClr val="0000FF"/>
                    </a:solidFill>
                  </a:uFill>
                  <a:hlinkClick r:id="rId8"/>
                </a:rPr>
                <a:t>https://youtu.be/mLMK6Uhqh6s</a:t>
              </a:r>
            </a:p>
          </p:txBody>
        </p:sp>
        <p:sp>
          <p:nvSpPr>
            <p:cNvPr id="358" name="https://youtu.be/h4KVJYGN8HU"/>
            <p:cNvSpPr txBox="1"/>
            <p:nvPr/>
          </p:nvSpPr>
          <p:spPr>
            <a:xfrm>
              <a:off x="491903" y="5077739"/>
              <a:ext cx="2329511"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9"/>
                </a:defRPr>
              </a:lvl1pPr>
            </a:lstStyle>
            <a:p>
              <a:pPr>
                <a:defRPr u="none">
                  <a:solidFill>
                    <a:srgbClr val="000000"/>
                  </a:solidFill>
                  <a:uFillTx/>
                </a:defRPr>
              </a:pPr>
              <a:r>
                <a:rPr u="sng">
                  <a:solidFill>
                    <a:srgbClr val="0000FF"/>
                  </a:solidFill>
                  <a:uFill>
                    <a:solidFill>
                      <a:srgbClr val="0000FF"/>
                    </a:solidFill>
                  </a:uFill>
                  <a:hlinkClick r:id="rId9"/>
                </a:rPr>
                <a:t>https://youtu.be/h4KVJYGN8HU</a:t>
              </a:r>
            </a:p>
          </p:txBody>
        </p:sp>
        <p:sp>
          <p:nvSpPr>
            <p:cNvPr id="359" name="https://youtu.be/BBhNa7vCpcg"/>
            <p:cNvSpPr txBox="1"/>
            <p:nvPr/>
          </p:nvSpPr>
          <p:spPr>
            <a:xfrm>
              <a:off x="509935" y="6902809"/>
              <a:ext cx="2343727" cy="226986"/>
            </a:xfrm>
            <a:prstGeom prst="rect">
              <a:avLst/>
            </a:prstGeom>
            <a:solidFill>
              <a:srgbClr val="DDDDD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000" u="sng">
                  <a:solidFill>
                    <a:srgbClr val="0000FF"/>
                  </a:solidFill>
                  <a:uFill>
                    <a:solidFill>
                      <a:srgbClr val="0000FF"/>
                    </a:solidFill>
                  </a:uFill>
                  <a:hlinkClick r:id="rId10"/>
                </a:defRPr>
              </a:lvl1pPr>
            </a:lstStyle>
            <a:p>
              <a:pPr>
                <a:defRPr u="none">
                  <a:solidFill>
                    <a:srgbClr val="000000"/>
                  </a:solidFill>
                  <a:uFillTx/>
                </a:defRPr>
              </a:pPr>
              <a:r>
                <a:rPr u="sng">
                  <a:solidFill>
                    <a:srgbClr val="0000FF"/>
                  </a:solidFill>
                  <a:uFill>
                    <a:solidFill>
                      <a:srgbClr val="0000FF"/>
                    </a:solidFill>
                  </a:uFill>
                  <a:hlinkClick r:id="rId10"/>
                </a:rPr>
                <a:t>https://youtu.be/BBhNa7vCpcg</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grpSp>
        <p:nvGrpSpPr>
          <p:cNvPr id="46" name="Group"/>
          <p:cNvGrpSpPr/>
          <p:nvPr/>
        </p:nvGrpSpPr>
        <p:grpSpPr>
          <a:xfrm>
            <a:off x="-39688" y="-3175"/>
            <a:ext cx="6937376" cy="781050"/>
            <a:chOff x="0" y="0"/>
            <a:chExt cx="6937375" cy="781049"/>
          </a:xfrm>
        </p:grpSpPr>
        <p:pic>
          <p:nvPicPr>
            <p:cNvPr id="42" name="logo.png" descr="logo.png"/>
            <p:cNvPicPr>
              <a:picLocks noChangeAspect="1"/>
            </p:cNvPicPr>
            <p:nvPr/>
          </p:nvPicPr>
          <p:blipFill>
            <a:blip r:embed="rId2" cstate="print">
              <a:extLst/>
            </a:blip>
            <a:stretch>
              <a:fillRect/>
            </a:stretch>
          </p:blipFill>
          <p:spPr>
            <a:xfrm>
              <a:off x="6259017" y="4265"/>
              <a:ext cx="489767" cy="762774"/>
            </a:xfrm>
            <a:prstGeom prst="rect">
              <a:avLst/>
            </a:prstGeom>
            <a:ln w="12700" cap="flat">
              <a:noFill/>
              <a:miter lim="400000"/>
            </a:ln>
            <a:effectLst/>
          </p:spPr>
        </p:pic>
        <p:pic>
          <p:nvPicPr>
            <p:cNvPr id="43" name="Unknown.png" descr="Unknown.png"/>
            <p:cNvPicPr>
              <a:picLocks noChangeAspect="1"/>
            </p:cNvPicPr>
            <p:nvPr/>
          </p:nvPicPr>
          <p:blipFill>
            <a:blip r:embed="rId3" cstate="print">
              <a:extLst/>
            </a:blip>
            <a:stretch>
              <a:fillRect/>
            </a:stretch>
          </p:blipFill>
          <p:spPr>
            <a:xfrm>
              <a:off x="142177" y="0"/>
              <a:ext cx="530067" cy="762774"/>
            </a:xfrm>
            <a:prstGeom prst="rect">
              <a:avLst/>
            </a:prstGeom>
            <a:ln w="12700" cap="flat">
              <a:noFill/>
              <a:miter lim="400000"/>
            </a:ln>
            <a:effectLst/>
          </p:spPr>
        </p:pic>
        <p:sp>
          <p:nvSpPr>
            <p:cNvPr id="44" name="Östergötlands fotbollförbund"/>
            <p:cNvSpPr txBox="1"/>
            <p:nvPr/>
          </p:nvSpPr>
          <p:spPr>
            <a:xfrm>
              <a:off x="0" y="187686"/>
              <a:ext cx="6937375" cy="4493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lnSpc>
                  <a:spcPct val="80000"/>
                </a:lnSpc>
                <a:spcBef>
                  <a:spcPts val="500"/>
                </a:spcBef>
                <a:defRPr sz="2500" b="1"/>
              </a:lvl1pPr>
            </a:lstStyle>
            <a:p>
              <a:r>
                <a:t>Östergötlands fotbollförbund</a:t>
              </a:r>
            </a:p>
          </p:txBody>
        </p:sp>
        <p:sp>
          <p:nvSpPr>
            <p:cNvPr id="45" name="Line"/>
            <p:cNvSpPr/>
            <p:nvPr/>
          </p:nvSpPr>
          <p:spPr>
            <a:xfrm>
              <a:off x="136526" y="781049"/>
              <a:ext cx="6664325" cy="1"/>
            </a:xfrm>
            <a:prstGeom prst="line">
              <a:avLst/>
            </a:prstGeom>
            <a:noFill/>
            <a:ln w="381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graphicFrame>
        <p:nvGraphicFramePr>
          <p:cNvPr id="47" name="Table"/>
          <p:cNvGraphicFramePr/>
          <p:nvPr/>
        </p:nvGraphicFramePr>
        <p:xfrm>
          <a:off x="522287" y="1595437"/>
          <a:ext cx="5815012" cy="4157658"/>
        </p:xfrm>
        <a:graphic>
          <a:graphicData uri="http://schemas.openxmlformats.org/drawingml/2006/table">
            <a:tbl>
              <a:tblPr>
                <a:tableStyleId>{4C3C2611-4C71-4FC5-86AE-919BDF0F9419}</a:tableStyleId>
              </a:tblPr>
              <a:tblGrid>
                <a:gridCol w="4765675">
                  <a:extLst>
                    <a:ext uri="{9D8B030D-6E8A-4147-A177-3AD203B41FA5}">
                      <a16:colId xmlns:a16="http://schemas.microsoft.com/office/drawing/2014/main" val="20000"/>
                    </a:ext>
                  </a:extLst>
                </a:gridCol>
                <a:gridCol w="1049337">
                  <a:extLst>
                    <a:ext uri="{9D8B030D-6E8A-4147-A177-3AD203B41FA5}">
                      <a16:colId xmlns:a16="http://schemas.microsoft.com/office/drawing/2014/main" val="20001"/>
                    </a:ext>
                  </a:extLst>
                </a:gridCol>
              </a:tblGrid>
              <a:tr h="461962">
                <a:tc>
                  <a:txBody>
                    <a:bodyPr/>
                    <a:lstStyle/>
                    <a:p>
                      <a:pPr algn="ctr">
                        <a:defRPr sz="1800"/>
                      </a:pPr>
                      <a:r>
                        <a:rPr sz="1500" b="1"/>
                        <a:t>Rubrik</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DDDDDD"/>
                    </a:solidFill>
                  </a:tcPr>
                </a:tc>
                <a:tc>
                  <a:txBody>
                    <a:bodyPr/>
                    <a:lstStyle/>
                    <a:p>
                      <a:pPr algn="ctr">
                        <a:defRPr sz="1800"/>
                      </a:pPr>
                      <a:r>
                        <a:rPr sz="1500" b="1"/>
                        <a:t>Sida</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DDDDDD"/>
                    </a:solidFill>
                  </a:tcPr>
                </a:tc>
                <a:extLst>
                  <a:ext uri="{0D108BD9-81ED-4DB2-BD59-A6C34878D82A}">
                    <a16:rowId xmlns:a16="http://schemas.microsoft.com/office/drawing/2014/main" val="10000"/>
                  </a:ext>
                </a:extLst>
              </a:tr>
              <a:tr h="461962">
                <a:tc>
                  <a:txBody>
                    <a:bodyPr/>
                    <a:lstStyle/>
                    <a:p>
                      <a:pPr algn="ctr">
                        <a:defRPr sz="1800"/>
                      </a:pPr>
                      <a:r>
                        <a:rPr sz="1500"/>
                        <a:t>Träningsorganisation</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3</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1"/>
                  </a:ext>
                </a:extLst>
              </a:tr>
              <a:tr h="461962">
                <a:tc>
                  <a:txBody>
                    <a:bodyPr/>
                    <a:lstStyle/>
                    <a:p>
                      <a:pPr algn="ctr">
                        <a:lnSpc>
                          <a:spcPct val="80000"/>
                        </a:lnSpc>
                        <a:spcBef>
                          <a:spcPts val="500"/>
                        </a:spcBef>
                        <a:defRPr sz="1800"/>
                      </a:pPr>
                      <a:r>
                        <a:rPr sz="1500"/>
                        <a:t>Träning 1 - Driva</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4-6</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2"/>
                  </a:ext>
                </a:extLst>
              </a:tr>
              <a:tr h="461962">
                <a:tc>
                  <a:txBody>
                    <a:bodyPr/>
                    <a:lstStyle/>
                    <a:p>
                      <a:pPr algn="ctr">
                        <a:defRPr sz="1800"/>
                      </a:pPr>
                      <a:r>
                        <a:rPr sz="1500"/>
                        <a:t>Träning 2 - Utmana, finta, dribbla</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7-9</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3"/>
                  </a:ext>
                </a:extLst>
              </a:tr>
              <a:tr h="461962">
                <a:tc>
                  <a:txBody>
                    <a:bodyPr/>
                    <a:lstStyle/>
                    <a:p>
                      <a:pPr algn="ctr">
                        <a:defRPr sz="1800"/>
                      </a:pPr>
                      <a:r>
                        <a:rPr sz="1500"/>
                        <a:t>Träning 3 - Vända</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10-12</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4"/>
                  </a:ext>
                </a:extLst>
              </a:tr>
              <a:tr h="461962">
                <a:tc>
                  <a:txBody>
                    <a:bodyPr/>
                    <a:lstStyle/>
                    <a:p>
                      <a:pPr algn="ctr">
                        <a:defRPr sz="1800"/>
                      </a:pPr>
                      <a:r>
                        <a:rPr sz="1500"/>
                        <a:t>Träning 4 - Skjuta</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13-15</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5"/>
                  </a:ext>
                </a:extLst>
              </a:tr>
              <a:tr h="461962">
                <a:tc>
                  <a:txBody>
                    <a:bodyPr/>
                    <a:lstStyle/>
                    <a:p>
                      <a:pPr algn="ctr">
                        <a:defRPr sz="1800"/>
                      </a:pPr>
                      <a:r>
                        <a:rPr sz="1500"/>
                        <a:t>Träning 5 - Ta bollen</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16-18</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6"/>
                  </a:ext>
                </a:extLst>
              </a:tr>
              <a:tr h="461962">
                <a:tc>
                  <a:txBody>
                    <a:bodyPr/>
                    <a:lstStyle/>
                    <a:p>
                      <a:pPr algn="ctr">
                        <a:defRPr sz="1800"/>
                      </a:pPr>
                      <a:r>
                        <a:rPr sz="1500"/>
                        <a:t>Fotbollsfys Nivå 1 - Koordination-lek övningar</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19</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7"/>
                  </a:ext>
                </a:extLst>
              </a:tr>
              <a:tr h="461962">
                <a:tc>
                  <a:txBody>
                    <a:bodyPr/>
                    <a:lstStyle/>
                    <a:p>
                      <a:pPr algn="ctr">
                        <a:defRPr sz="1800"/>
                      </a:pPr>
                      <a:r>
                        <a:rPr sz="1500">
                          <a:latin typeface="+mn-lt"/>
                          <a:ea typeface="+mn-ea"/>
                          <a:cs typeface="+mn-cs"/>
                          <a:sym typeface="Helvetica"/>
                        </a:rPr>
                        <a:t>Matchen Beslutprocessen</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ctr">
                        <a:defRPr sz="1800"/>
                      </a:pPr>
                      <a:r>
                        <a:rPr sz="1500"/>
                        <a:t>20</a:t>
                      </a:r>
                    </a:p>
                  </a:txBody>
                  <a:tcPr marL="0" marR="0" marT="0" marB="0" anchor="ctr" horzOverflow="overflow">
                    <a:lnL>
                      <a:solidFill>
                        <a:srgbClr val="000000"/>
                      </a:solidFill>
                    </a:lnL>
                    <a:lnR>
                      <a:solidFill>
                        <a:srgbClr val="000000"/>
                      </a:solidFill>
                    </a:lnR>
                    <a:lnT>
                      <a:solidFill>
                        <a:srgbClr val="000000"/>
                      </a:solidFill>
                    </a:lnT>
                    <a:lnB>
                      <a:solidFill>
                        <a:srgbClr val="000000"/>
                      </a:solidFill>
                    </a:lnB>
                    <a:solidFill>
                      <a:srgbClr val="FFFFFF"/>
                    </a:solidFill>
                  </a:tcPr>
                </a:tc>
                <a:extLst>
                  <a:ext uri="{0D108BD9-81ED-4DB2-BD59-A6C34878D82A}">
                    <a16:rowId xmlns:a16="http://schemas.microsoft.com/office/drawing/2014/main" val="10008"/>
                  </a:ext>
                </a:extLst>
              </a:tr>
            </a:tbl>
          </a:graphicData>
        </a:graphic>
      </p:graphicFrame>
      <p:grpSp>
        <p:nvGrpSpPr>
          <p:cNvPr id="53" name="Group"/>
          <p:cNvGrpSpPr/>
          <p:nvPr/>
        </p:nvGrpSpPr>
        <p:grpSpPr>
          <a:xfrm>
            <a:off x="1174750" y="7831137"/>
            <a:ext cx="4506913" cy="909638"/>
            <a:chOff x="0" y="0"/>
            <a:chExt cx="4506912" cy="909637"/>
          </a:xfrm>
        </p:grpSpPr>
        <p:pic>
          <p:nvPicPr>
            <p:cNvPr id="48" name="Bildobjekt 7" descr="Bildobjekt 7"/>
            <p:cNvPicPr>
              <a:picLocks noChangeAspect="1"/>
            </p:cNvPicPr>
            <p:nvPr/>
          </p:nvPicPr>
          <p:blipFill>
            <a:blip r:embed="rId4" cstate="print">
              <a:extLst/>
            </a:blip>
            <a:stretch>
              <a:fillRect/>
            </a:stretch>
          </p:blipFill>
          <p:spPr>
            <a:xfrm>
              <a:off x="2022034" y="0"/>
              <a:ext cx="1432001" cy="909638"/>
            </a:xfrm>
            <a:prstGeom prst="rect">
              <a:avLst/>
            </a:prstGeom>
            <a:ln w="12700" cap="flat">
              <a:noFill/>
              <a:miter lim="400000"/>
            </a:ln>
            <a:effectLst/>
          </p:spPr>
        </p:pic>
        <p:grpSp>
          <p:nvGrpSpPr>
            <p:cNvPr id="51" name="Group"/>
            <p:cNvGrpSpPr/>
            <p:nvPr/>
          </p:nvGrpSpPr>
          <p:grpSpPr>
            <a:xfrm>
              <a:off x="0" y="18199"/>
              <a:ext cx="2225564" cy="730537"/>
              <a:chOff x="0" y="0"/>
              <a:chExt cx="2225563" cy="730536"/>
            </a:xfrm>
          </p:grpSpPr>
          <p:pic>
            <p:nvPicPr>
              <p:cNvPr id="49" name="../../Documents/ÖFF/FÖK/Respekt%20i%20Fotboll/Logotyp/Respekt%20i%20fotboll_logga.png" descr="../../Documents/ÖFF/FÖK/Respekt%20i%20Fotboll/Logotyp/Respekt%20i%20fotboll_logga.png"/>
              <p:cNvPicPr>
                <a:picLocks noChangeAspect="1"/>
              </p:cNvPicPr>
              <p:nvPr/>
            </p:nvPicPr>
            <p:blipFill>
              <a:blip r:embed="rId5" cstate="print">
                <a:extLst/>
              </a:blip>
              <a:stretch>
                <a:fillRect/>
              </a:stretch>
            </p:blipFill>
            <p:spPr>
              <a:xfrm>
                <a:off x="-1" y="64204"/>
                <a:ext cx="1368468" cy="551939"/>
              </a:xfrm>
              <a:prstGeom prst="rect">
                <a:avLst/>
              </a:prstGeom>
              <a:ln w="12700" cap="flat">
                <a:noFill/>
                <a:miter lim="400000"/>
              </a:ln>
              <a:effectLst/>
            </p:spPr>
          </p:pic>
          <p:pic>
            <p:nvPicPr>
              <p:cNvPr id="50" name="IFK.png" descr="IFK.png"/>
              <p:cNvPicPr>
                <a:picLocks noChangeAspect="1"/>
              </p:cNvPicPr>
              <p:nvPr/>
            </p:nvPicPr>
            <p:blipFill>
              <a:blip r:embed="rId6" cstate="print">
                <a:extLst/>
              </a:blip>
              <a:stretch>
                <a:fillRect/>
              </a:stretch>
            </p:blipFill>
            <p:spPr>
              <a:xfrm>
                <a:off x="1547728" y="0"/>
                <a:ext cx="677836" cy="730537"/>
              </a:xfrm>
              <a:prstGeom prst="rect">
                <a:avLst/>
              </a:prstGeom>
              <a:ln w="12700" cap="flat">
                <a:noFill/>
                <a:miter lim="400000"/>
              </a:ln>
              <a:effectLst/>
            </p:spPr>
          </p:pic>
        </p:grpSp>
        <p:pic>
          <p:nvPicPr>
            <p:cNvPr id="52" name="Unknown.jpeg" descr="Unknown.jpeg"/>
            <p:cNvPicPr>
              <a:picLocks noChangeAspect="1"/>
            </p:cNvPicPr>
            <p:nvPr/>
          </p:nvPicPr>
          <p:blipFill>
            <a:blip r:embed="rId7" cstate="print">
              <a:extLst/>
            </a:blip>
            <a:stretch>
              <a:fillRect/>
            </a:stretch>
          </p:blipFill>
          <p:spPr>
            <a:xfrm>
              <a:off x="3435552" y="108906"/>
              <a:ext cx="1071361" cy="549123"/>
            </a:xfrm>
            <a:prstGeom prst="rect">
              <a:avLst/>
            </a:prstGeom>
            <a:ln w="12700" cap="flat">
              <a:noFill/>
              <a:miter lim="400000"/>
            </a:ln>
            <a:effectLst/>
          </p:spPr>
        </p:pic>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5" name="Group"/>
          <p:cNvGrpSpPr/>
          <p:nvPr/>
        </p:nvGrpSpPr>
        <p:grpSpPr>
          <a:xfrm>
            <a:off x="438149" y="1196975"/>
            <a:ext cx="5959477" cy="2787721"/>
            <a:chOff x="0" y="0"/>
            <a:chExt cx="5959475" cy="2787720"/>
          </a:xfrm>
        </p:grpSpPr>
        <p:sp>
          <p:nvSpPr>
            <p:cNvPr id="362" name="Låt spelarna själva…"/>
            <p:cNvSpPr txBox="1"/>
            <p:nvPr/>
          </p:nvSpPr>
          <p:spPr>
            <a:xfrm>
              <a:off x="3020496" y="73439"/>
              <a:ext cx="2938980" cy="2220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defTabSz="457200">
                <a:defRPr sz="1200"/>
              </a:pPr>
              <a:r>
                <a:t>Låt spelarna </a:t>
              </a:r>
              <a:r>
                <a:rPr b="1"/>
                <a:t>själva</a:t>
              </a:r>
              <a:r>
                <a:t> </a:t>
              </a:r>
            </a:p>
            <a:p>
              <a:pPr defTabSz="457200">
                <a:defRPr sz="1200" i="1"/>
              </a:pPr>
              <a:r>
                <a:t>- uppfatta</a:t>
              </a:r>
              <a:r>
                <a:rPr i="0"/>
                <a:t> vad som händer</a:t>
              </a:r>
            </a:p>
            <a:p>
              <a:pPr defTabSz="457200">
                <a:defRPr sz="1200" i="1"/>
              </a:pPr>
              <a:r>
                <a:t>- värdera</a:t>
              </a:r>
              <a:r>
                <a:rPr i="0"/>
                <a:t> sina alternativ</a:t>
              </a:r>
            </a:p>
            <a:p>
              <a:pPr defTabSz="457200">
                <a:defRPr sz="1200" i="1"/>
              </a:pPr>
              <a:r>
                <a:t>- besluta</a:t>
              </a:r>
              <a:r>
                <a:rPr i="0"/>
                <a:t> vad som ska göras</a:t>
              </a:r>
            </a:p>
            <a:p>
              <a:pPr defTabSz="457200">
                <a:defRPr sz="1200" i="1"/>
              </a:pPr>
              <a:r>
                <a:t>- agera</a:t>
              </a:r>
              <a:r>
                <a:rPr i="0"/>
                <a:t> utefter sitt beslut</a:t>
              </a:r>
            </a:p>
            <a:p>
              <a:pPr defTabSz="457200">
                <a:defRPr sz="1200"/>
              </a:pPr>
              <a:endParaRPr i="0"/>
            </a:p>
            <a:p>
              <a:pPr defTabSz="457200">
                <a:defRPr sz="1200"/>
              </a:pPr>
              <a:r>
                <a:t>Vad är din roll som ledare under match? Om spelarna själva ska få ta beslut?</a:t>
              </a:r>
            </a:p>
            <a:p>
              <a:pPr defTabSz="457200">
                <a:defRPr sz="1200"/>
              </a:pPr>
              <a:endParaRPr/>
            </a:p>
            <a:p>
              <a:pPr defTabSz="457200">
                <a:defRPr sz="1200"/>
              </a:pPr>
              <a:r>
                <a:t>Analysera vad som händer?</a:t>
              </a:r>
            </a:p>
            <a:p>
              <a:pPr defTabSz="457200">
                <a:defRPr sz="1200"/>
              </a:pPr>
              <a:r>
                <a:t>Ge återkoppling på beslut och ageranden (i en positiv anda)?</a:t>
              </a:r>
            </a:p>
          </p:txBody>
        </p:sp>
        <p:sp>
          <p:nvSpPr>
            <p:cNvPr id="363" name="Under 90 minuters fotboll tar en spelare 3000-4000 beslut"/>
            <p:cNvSpPr txBox="1"/>
            <p:nvPr/>
          </p:nvSpPr>
          <p:spPr>
            <a:xfrm>
              <a:off x="0" y="2345666"/>
              <a:ext cx="2566427" cy="4420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defTabSz="457200">
                <a:defRPr sz="1200"/>
              </a:lvl1pPr>
            </a:lstStyle>
            <a:p>
              <a:r>
                <a:t>Under 90 minuters fotboll tar en spelare 3000-4000 beslut</a:t>
              </a:r>
            </a:p>
          </p:txBody>
        </p:sp>
        <p:pic>
          <p:nvPicPr>
            <p:cNvPr id="364" name="pasted-image.pdf" descr="pasted-image.pdf"/>
            <p:cNvPicPr>
              <a:picLocks noChangeAspect="1"/>
            </p:cNvPicPr>
            <p:nvPr/>
          </p:nvPicPr>
          <p:blipFill>
            <a:blip r:embed="rId2" cstate="print">
              <a:extLst/>
            </a:blip>
            <a:stretch>
              <a:fillRect/>
            </a:stretch>
          </p:blipFill>
          <p:spPr>
            <a:xfrm>
              <a:off x="105747" y="0"/>
              <a:ext cx="2354933" cy="2272798"/>
            </a:xfrm>
            <a:prstGeom prst="rect">
              <a:avLst/>
            </a:prstGeom>
            <a:ln w="12700" cap="flat">
              <a:noFill/>
              <a:miter lim="400000"/>
            </a:ln>
            <a:effectLst/>
          </p:spPr>
        </p:pic>
      </p:grpSp>
      <p:grpSp>
        <p:nvGrpSpPr>
          <p:cNvPr id="370" name="Group"/>
          <p:cNvGrpSpPr/>
          <p:nvPr/>
        </p:nvGrpSpPr>
        <p:grpSpPr>
          <a:xfrm>
            <a:off x="184150" y="-9525"/>
            <a:ext cx="6486526" cy="647701"/>
            <a:chOff x="0" y="0"/>
            <a:chExt cx="6486525" cy="647699"/>
          </a:xfrm>
        </p:grpSpPr>
        <p:grpSp>
          <p:nvGrpSpPr>
            <p:cNvPr id="368" name="Group"/>
            <p:cNvGrpSpPr/>
            <p:nvPr/>
          </p:nvGrpSpPr>
          <p:grpSpPr>
            <a:xfrm>
              <a:off x="0" y="0"/>
              <a:ext cx="6468727" cy="630828"/>
              <a:chOff x="0" y="0"/>
              <a:chExt cx="6468726" cy="630826"/>
            </a:xfrm>
          </p:grpSpPr>
          <p:pic>
            <p:nvPicPr>
              <p:cNvPr id="366" name="logo.png" descr="logo.png"/>
              <p:cNvPicPr>
                <a:picLocks noChangeAspect="1"/>
              </p:cNvPicPr>
              <p:nvPr/>
            </p:nvPicPr>
            <p:blipFill>
              <a:blip r:embed="rId3" cstate="print">
                <a:extLst/>
              </a:blip>
              <a:stretch>
                <a:fillRect/>
              </a:stretch>
            </p:blipFill>
            <p:spPr>
              <a:xfrm>
                <a:off x="6064468" y="0"/>
                <a:ext cx="404259" cy="629337"/>
              </a:xfrm>
              <a:prstGeom prst="rect">
                <a:avLst/>
              </a:prstGeom>
              <a:ln w="12700" cap="flat">
                <a:noFill/>
                <a:miter lim="400000"/>
              </a:ln>
              <a:effectLst/>
            </p:spPr>
          </p:pic>
          <p:pic>
            <p:nvPicPr>
              <p:cNvPr id="367" name="Unknown.png" descr="Unknown.png"/>
              <p:cNvPicPr>
                <a:picLocks noChangeAspect="1"/>
              </p:cNvPicPr>
              <p:nvPr/>
            </p:nvPicPr>
            <p:blipFill>
              <a:blip r:embed="rId4" cstate="print">
                <a:extLst/>
              </a:blip>
              <a:stretch>
                <a:fillRect/>
              </a:stretch>
            </p:blipFill>
            <p:spPr>
              <a:xfrm>
                <a:off x="0" y="11164"/>
                <a:ext cx="430794" cy="619663"/>
              </a:xfrm>
              <a:prstGeom prst="rect">
                <a:avLst/>
              </a:prstGeom>
              <a:ln w="12700" cap="flat">
                <a:noFill/>
                <a:miter lim="400000"/>
              </a:ln>
              <a:effectLst/>
            </p:spPr>
          </p:pic>
        </p:grpSp>
        <p:sp>
          <p:nvSpPr>
            <p:cNvPr id="369"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371"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372" name="Slide Number"/>
          <p:cNvSpPr txBox="1">
            <a:spLocks noGrp="1"/>
          </p:cNvSpPr>
          <p:nvPr>
            <p:ph type="sldNum" sz="quarter" idx="4294967295"/>
          </p:nvPr>
        </p:nvSpPr>
        <p:spPr>
          <a:xfrm>
            <a:off x="3252182" y="8867410"/>
            <a:ext cx="273656"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a:p>
        </p:txBody>
      </p:sp>
      <p:sp>
        <p:nvSpPr>
          <p:cNvPr id="373" name="Matchen Beslutprocessen"/>
          <p:cNvSpPr txBox="1"/>
          <p:nvPr/>
        </p:nvSpPr>
        <p:spPr>
          <a:xfrm>
            <a:off x="1792753" y="119062"/>
            <a:ext cx="3251856"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2000" b="1">
                <a:latin typeface="+mn-lt"/>
                <a:ea typeface="+mn-ea"/>
                <a:cs typeface="+mn-cs"/>
                <a:sym typeface="Helvetica"/>
              </a:defRPr>
            </a:lvl1pPr>
          </a:lstStyle>
          <a:p>
            <a:r>
              <a:t>Matchen Beslutprocessen</a:t>
            </a:r>
          </a:p>
        </p:txBody>
      </p:sp>
      <p:pic>
        <p:nvPicPr>
          <p:cNvPr id="374" name="Untitled.png" descr="Untitled.png"/>
          <p:cNvPicPr>
            <a:picLocks noChangeAspect="1"/>
          </p:cNvPicPr>
          <p:nvPr/>
        </p:nvPicPr>
        <p:blipFill>
          <a:blip r:embed="rId5" cstate="print">
            <a:extLst/>
          </a:blip>
          <a:stretch>
            <a:fillRect/>
          </a:stretch>
        </p:blipFill>
        <p:spPr>
          <a:xfrm>
            <a:off x="301625" y="5410200"/>
            <a:ext cx="6234113" cy="291465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räningsorganisation Nivå 1"/>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Träningsorganisation Nivå 1</a:t>
            </a:r>
          </a:p>
        </p:txBody>
      </p:sp>
      <p:grpSp>
        <p:nvGrpSpPr>
          <p:cNvPr id="60" name="Group"/>
          <p:cNvGrpSpPr/>
          <p:nvPr/>
        </p:nvGrpSpPr>
        <p:grpSpPr>
          <a:xfrm>
            <a:off x="184150" y="-9525"/>
            <a:ext cx="6486526" cy="647701"/>
            <a:chOff x="0" y="0"/>
            <a:chExt cx="6486525" cy="647699"/>
          </a:xfrm>
        </p:grpSpPr>
        <p:grpSp>
          <p:nvGrpSpPr>
            <p:cNvPr id="58" name="Group"/>
            <p:cNvGrpSpPr/>
            <p:nvPr/>
          </p:nvGrpSpPr>
          <p:grpSpPr>
            <a:xfrm>
              <a:off x="0" y="0"/>
              <a:ext cx="6468727" cy="630828"/>
              <a:chOff x="0" y="0"/>
              <a:chExt cx="6468726" cy="630826"/>
            </a:xfrm>
          </p:grpSpPr>
          <p:pic>
            <p:nvPicPr>
              <p:cNvPr id="56"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57"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59"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61" name="1.png" descr="1.png"/>
          <p:cNvPicPr>
            <a:picLocks noChangeAspect="1"/>
          </p:cNvPicPr>
          <p:nvPr/>
        </p:nvPicPr>
        <p:blipFill>
          <a:blip r:embed="rId4" cstate="print">
            <a:extLst/>
          </a:blip>
          <a:stretch>
            <a:fillRect/>
          </a:stretch>
        </p:blipFill>
        <p:spPr>
          <a:xfrm>
            <a:off x="184943" y="1128712"/>
            <a:ext cx="6488114" cy="4622801"/>
          </a:xfrm>
          <a:prstGeom prst="rect">
            <a:avLst/>
          </a:prstGeom>
          <a:ln w="12700">
            <a:miter lim="400000"/>
          </a:ln>
        </p:spPr>
      </p:pic>
      <p:sp>
        <p:nvSpPr>
          <p:cNvPr id="62" name="Slide Number"/>
          <p:cNvSpPr txBox="1">
            <a:spLocks noGrp="1"/>
          </p:cNvSpPr>
          <p:nvPr>
            <p:ph type="sldNum" sz="quarter" idx="4294967295"/>
          </p:nvPr>
        </p:nvSpPr>
        <p:spPr>
          <a:xfrm>
            <a:off x="3217352" y="8942193"/>
            <a:ext cx="167709" cy="2147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lnSpc>
                <a:spcPct val="80000"/>
              </a:lnSpc>
              <a:spcBef>
                <a:spcPts val="200"/>
              </a:spcBef>
              <a:defRPr sz="900"/>
            </a:lvl1pPr>
          </a:lstStyle>
          <a:p>
            <a:fld id="{86CB4B4D-7CA3-9044-876B-883B54F8677D}" type="slidenum">
              <a:rPr/>
              <a:pPr/>
              <a:t>3</a:t>
            </a:fld>
            <a:endParaRPr/>
          </a:p>
        </p:txBody>
      </p:sp>
      <p:sp>
        <p:nvSpPr>
          <p:cNvPr id="63" name="Övningsorganisationen i häftet är rekommendationer.…"/>
          <p:cNvSpPr txBox="1"/>
          <p:nvPr/>
        </p:nvSpPr>
        <p:spPr>
          <a:xfrm>
            <a:off x="188118" y="5740400"/>
            <a:ext cx="6481764" cy="498374"/>
          </a:xfrm>
          <a:prstGeom prst="rect">
            <a:avLst/>
          </a:prstGeom>
          <a:solidFill>
            <a:srgbClr val="DDDDDD"/>
          </a:solidFill>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400" b="1"/>
            </a:pPr>
            <a:r>
              <a:t>Övningsorganisationen i häftet är rekommendationer.</a:t>
            </a:r>
          </a:p>
          <a:p>
            <a:pPr algn="ctr">
              <a:defRPr sz="1400" b="1"/>
            </a:pPr>
            <a:r>
              <a:t>Anpassa övningsytor, tid, antal spelare till barns behov!</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nfallsspel-Driv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Anfallsspel-Driva</a:t>
            </a:r>
          </a:p>
        </p:txBody>
      </p:sp>
      <p:sp>
        <p:nvSpPr>
          <p:cNvPr id="66" name="Driva är ett sätt att skapa skottläge och göra mål. När man driver är det viktigt att titta sig omkring för att kunna se var det finns fria ytor och var motståndarna befinner sig. När motståndare kommer emot för att försöka ta bollen kan man riktningsförändra och tempoväxla för att behålla bollen och ta sig förbi motståndaren."/>
          <p:cNvSpPr txBox="1"/>
          <p:nvPr/>
        </p:nvSpPr>
        <p:spPr>
          <a:xfrm>
            <a:off x="465137" y="3816350"/>
            <a:ext cx="5926138" cy="6556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700"/>
              </a:spcBef>
              <a:defRPr sz="1000" b="1"/>
            </a:pPr>
            <a:r>
              <a:t>Driva </a:t>
            </a:r>
            <a:r>
              <a:rPr b="0"/>
              <a:t>är ett sätt att skapa skottläge och göra mål. När man driver är det viktigt att titta sig omkring för att kunna se var det finns fria ytor och var motståndarna befinner sig. När motståndare kommer emot för att försöka ta bollen kan man riktningsförändra och tempoväxla för att behålla bollen och ta sig förbi motståndaren.</a:t>
            </a:r>
          </a:p>
        </p:txBody>
      </p:sp>
      <p:grpSp>
        <p:nvGrpSpPr>
          <p:cNvPr id="71" name="Group"/>
          <p:cNvGrpSpPr/>
          <p:nvPr/>
        </p:nvGrpSpPr>
        <p:grpSpPr>
          <a:xfrm>
            <a:off x="184150" y="-9525"/>
            <a:ext cx="6486526" cy="647701"/>
            <a:chOff x="0" y="0"/>
            <a:chExt cx="6486525" cy="647699"/>
          </a:xfrm>
        </p:grpSpPr>
        <p:grpSp>
          <p:nvGrpSpPr>
            <p:cNvPr id="69" name="Group"/>
            <p:cNvGrpSpPr/>
            <p:nvPr/>
          </p:nvGrpSpPr>
          <p:grpSpPr>
            <a:xfrm>
              <a:off x="0" y="0"/>
              <a:ext cx="6468727" cy="630828"/>
              <a:chOff x="0" y="0"/>
              <a:chExt cx="6468726" cy="630826"/>
            </a:xfrm>
          </p:grpSpPr>
          <p:pic>
            <p:nvPicPr>
              <p:cNvPr id="67"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68"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70"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72" name="Untitled.png" descr="Untitled.png"/>
          <p:cNvPicPr>
            <a:picLocks noChangeAspect="1"/>
          </p:cNvPicPr>
          <p:nvPr/>
        </p:nvPicPr>
        <p:blipFill>
          <a:blip r:embed="rId4" cstate="print">
            <a:extLst/>
          </a:blip>
          <a:stretch>
            <a:fillRect/>
          </a:stretch>
        </p:blipFill>
        <p:spPr>
          <a:xfrm>
            <a:off x="311150" y="735012"/>
            <a:ext cx="6234113" cy="2914651"/>
          </a:xfrm>
          <a:prstGeom prst="rect">
            <a:avLst/>
          </a:prstGeom>
          <a:ln w="12700">
            <a:miter lim="400000"/>
          </a:ln>
        </p:spPr>
      </p:pic>
      <p:graphicFrame>
        <p:nvGraphicFramePr>
          <p:cNvPr id="73" name="Table"/>
          <p:cNvGraphicFramePr/>
          <p:nvPr/>
        </p:nvGraphicFramePr>
        <p:xfrm>
          <a:off x="458787" y="4564062"/>
          <a:ext cx="5942012" cy="2820986"/>
        </p:xfrm>
        <a:graphic>
          <a:graphicData uri="http://schemas.openxmlformats.org/drawingml/2006/table">
            <a:tbl>
              <a:tblPr>
                <a:tableStyleId>{4C3C2611-4C71-4FC5-86AE-919BDF0F9419}</a:tableStyleId>
              </a:tblPr>
              <a:tblGrid>
                <a:gridCol w="5778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gridCol w="2441575">
                  <a:extLst>
                    <a:ext uri="{9D8B030D-6E8A-4147-A177-3AD203B41FA5}">
                      <a16:colId xmlns:a16="http://schemas.microsoft.com/office/drawing/2014/main" val="20002"/>
                    </a:ext>
                  </a:extLst>
                </a:gridCol>
                <a:gridCol w="604837">
                  <a:extLst>
                    <a:ext uri="{9D8B030D-6E8A-4147-A177-3AD203B41FA5}">
                      <a16:colId xmlns:a16="http://schemas.microsoft.com/office/drawing/2014/main" val="20003"/>
                    </a:ext>
                  </a:extLst>
                </a:gridCol>
              </a:tblGrid>
              <a:tr h="509587">
                <a:tc>
                  <a:txBody>
                    <a:bodyPr/>
                    <a:lstStyle/>
                    <a:p>
                      <a:pPr algn="ctr">
                        <a:defRPr sz="1800"/>
                      </a:pPr>
                      <a:r>
                        <a:rPr sz="1000"/>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Driva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Färdighetsövning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03225">
                <a:tc>
                  <a:txBody>
                    <a:bodyPr/>
                    <a:lstStyle/>
                    <a:p>
                      <a:pPr algn="ctr">
                        <a:defRPr sz="1800"/>
                      </a:pPr>
                      <a:r>
                        <a:rPr sz="1000"/>
                        <a:t>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Driva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1, 3 mot 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´20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403225">
                <a:tc>
                  <a:txBody>
                    <a:bodyPr/>
                    <a:lstStyle/>
                    <a:p>
                      <a:pPr algn="ctr">
                        <a:defRPr sz="1800"/>
                      </a:pPr>
                      <a:r>
                        <a:rPr sz="1000"/>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Driva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Spelövning 2, 5 mot 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´35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401637">
                <a:tc>
                  <a:txBody>
                    <a:bodyPr/>
                    <a:lstStyle/>
                    <a:p>
                      <a:pPr algn="ctr">
                        <a:defRPr sz="1800"/>
                      </a:pPr>
                      <a:r>
                        <a:rPr sz="1000"/>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Koordination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228600" indent="-228600" algn="ctr" defTabSz="457200">
                        <a:defRPr sz="1800"/>
                      </a:pPr>
                      <a:r>
                        <a:rPr sz="1000"/>
                        <a:t>Antal kroppsdelar i marken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846137">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Engagemang-Motivation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latin typeface="Calibri"/>
                          <a:ea typeface="Calibri"/>
                          <a:cs typeface="Calibri"/>
                          <a:sym typeface="Calibri"/>
                        </a:defRPr>
                      </a:pPr>
                      <a:r>
                        <a:t>Springer och rör sig, Kämpar</a:t>
                      </a:r>
                    </a:p>
                    <a:p>
                      <a:pPr algn="ctr">
                        <a:defRPr sz="1000">
                          <a:latin typeface="Calibri"/>
                          <a:ea typeface="Calibri"/>
                          <a:cs typeface="Calibri"/>
                          <a:sym typeface="Calibri"/>
                        </a:defRPr>
                      </a:pPr>
                      <a:r>
                        <a:t>Provar med glädje på nya saker</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57175">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80000"/>
                        </a:lnSpc>
                        <a:spcBef>
                          <a:spcPts val="700"/>
                        </a:spcBef>
                        <a:defRPr sz="1800"/>
                      </a:pPr>
                      <a:r>
                        <a:rPr sz="1000" i="1">
                          <a:latin typeface="Helvetica Neue"/>
                          <a:ea typeface="Helvetica Neue"/>
                          <a:cs typeface="Helvetica Neue"/>
                          <a:sym typeface="Helvetica Neue"/>
                        </a:rPr>
                        <a:t>Total träningstid</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i="1"/>
                        <a:t>´75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74"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sp>
        <p:nvSpPr>
          <p:cNvPr id="75" name="Tänk på:…"/>
          <p:cNvSpPr/>
          <p:nvPr/>
        </p:nvSpPr>
        <p:spPr>
          <a:xfrm>
            <a:off x="465137" y="7446962"/>
            <a:ext cx="5935663" cy="1230702"/>
          </a:xfrm>
          <a:prstGeom prst="rect">
            <a:avLst/>
          </a:prstGeom>
          <a:solidFill>
            <a:srgbClr val="D9D9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Tänk på:</a:t>
            </a:r>
          </a:p>
          <a:p>
            <a:pPr>
              <a:defRPr sz="900"/>
            </a:pPr>
            <a:br>
              <a:rPr b="1"/>
            </a:br>
            <a:endParaRPr b="1"/>
          </a:p>
          <a:p>
            <a:pPr>
              <a:buSzPct val="100000"/>
              <a:buFont typeface="Arial"/>
              <a:buChar char="•"/>
              <a:defRPr sz="900"/>
            </a:pPr>
            <a:r>
              <a:t>Kom igång snabbt med övningen</a:t>
            </a:r>
          </a:p>
          <a:p>
            <a:pPr>
              <a:buSzPct val="100000"/>
              <a:buFont typeface="Arial"/>
              <a:buChar char="•"/>
              <a:defRPr sz="900"/>
            </a:pPr>
            <a:r>
              <a:t>Få muntliga anvisningar. Visa istället själv eller låt någon spelare visa hur övningen går till.</a:t>
            </a:r>
          </a:p>
          <a:p>
            <a:pPr>
              <a:buSzPct val="100000"/>
              <a:buFont typeface="Arial"/>
              <a:buChar char="•"/>
              <a:defRPr sz="900"/>
            </a:pPr>
            <a:r>
              <a:t>Instruera i VAD, VARFÖR, HUR!</a:t>
            </a:r>
          </a:p>
          <a:p>
            <a:pPr>
              <a:buSzPct val="100000"/>
              <a:buFont typeface="Arial"/>
              <a:buChar char="•"/>
              <a:defRPr sz="900"/>
            </a:pPr>
            <a:r>
              <a:t>  SAMMANFATTA träningen tillsammans med spelarna genom VAD, VARFÖR, HUR!</a:t>
            </a:r>
          </a:p>
          <a:p>
            <a:pPr>
              <a:defRPr sz="900"/>
            </a:pPr>
            <a:r>
              <a:t>-    Övningsorganisationen i häftet är rekommendationer.</a:t>
            </a:r>
          </a:p>
          <a:p>
            <a:pPr>
              <a:defRPr sz="900"/>
            </a:pPr>
            <a:r>
              <a:t>-    Anpassa övningsytor, tid, antal spelare till barns behov!</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nfallsspel-Driva"/>
          <p:cNvSpPr txBox="1">
            <a:spLocks noGrp="1"/>
          </p:cNvSpPr>
          <p:nvPr>
            <p:ph type="title" idx="4294967295"/>
          </p:nvPr>
        </p:nvSpPr>
        <p:spPr>
          <a:xfrm>
            <a:off x="0" y="889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Anfallsspel-Driva</a:t>
            </a:r>
          </a:p>
        </p:txBody>
      </p:sp>
      <p:grpSp>
        <p:nvGrpSpPr>
          <p:cNvPr id="82" name="Group"/>
          <p:cNvGrpSpPr/>
          <p:nvPr/>
        </p:nvGrpSpPr>
        <p:grpSpPr>
          <a:xfrm>
            <a:off x="184150" y="-25400"/>
            <a:ext cx="6488113" cy="649288"/>
            <a:chOff x="0" y="0"/>
            <a:chExt cx="6488112" cy="649286"/>
          </a:xfrm>
        </p:grpSpPr>
        <p:grpSp>
          <p:nvGrpSpPr>
            <p:cNvPr id="80" name="Group"/>
            <p:cNvGrpSpPr/>
            <p:nvPr/>
          </p:nvGrpSpPr>
          <p:grpSpPr>
            <a:xfrm>
              <a:off x="0" y="0"/>
              <a:ext cx="6470310" cy="632374"/>
              <a:chOff x="0" y="0"/>
              <a:chExt cx="6470309" cy="632372"/>
            </a:xfrm>
          </p:grpSpPr>
          <p:pic>
            <p:nvPicPr>
              <p:cNvPr id="78" name="logo.png" descr="logo.png"/>
              <p:cNvPicPr>
                <a:picLocks noChangeAspect="1"/>
              </p:cNvPicPr>
              <p:nvPr/>
            </p:nvPicPr>
            <p:blipFill>
              <a:blip r:embed="rId2" cstate="print">
                <a:extLst/>
              </a:blip>
              <a:stretch>
                <a:fillRect/>
              </a:stretch>
            </p:blipFill>
            <p:spPr>
              <a:xfrm>
                <a:off x="6065952" y="0"/>
                <a:ext cx="404358" cy="630880"/>
              </a:xfrm>
              <a:prstGeom prst="rect">
                <a:avLst/>
              </a:prstGeom>
              <a:ln w="12700" cap="flat">
                <a:noFill/>
                <a:miter lim="400000"/>
              </a:ln>
              <a:effectLst/>
            </p:spPr>
          </p:pic>
          <p:pic>
            <p:nvPicPr>
              <p:cNvPr id="79" name="Unknown.png" descr="Unknown.png"/>
              <p:cNvPicPr>
                <a:picLocks noChangeAspect="1"/>
              </p:cNvPicPr>
              <p:nvPr/>
            </p:nvPicPr>
            <p:blipFill>
              <a:blip r:embed="rId3" cstate="print">
                <a:extLst/>
              </a:blip>
              <a:stretch>
                <a:fillRect/>
              </a:stretch>
            </p:blipFill>
            <p:spPr>
              <a:xfrm>
                <a:off x="0" y="11191"/>
                <a:ext cx="430900" cy="621182"/>
              </a:xfrm>
              <a:prstGeom prst="rect">
                <a:avLst/>
              </a:prstGeom>
              <a:ln w="12700" cap="flat">
                <a:noFill/>
                <a:miter lim="400000"/>
              </a:ln>
              <a:effectLst/>
            </p:spPr>
          </p:pic>
        </p:grpSp>
        <p:sp>
          <p:nvSpPr>
            <p:cNvPr id="81" name="Line"/>
            <p:cNvSpPr/>
            <p:nvPr/>
          </p:nvSpPr>
          <p:spPr>
            <a:xfrm>
              <a:off x="7937" y="623887"/>
              <a:ext cx="6480176" cy="25401"/>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83"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84" name="VAD…"/>
          <p:cNvSpPr txBox="1"/>
          <p:nvPr/>
        </p:nvSpPr>
        <p:spPr>
          <a:xfrm>
            <a:off x="209550" y="741362"/>
            <a:ext cx="3257550" cy="3231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80000"/>
              </a:lnSpc>
              <a:spcBef>
                <a:spcPts val="200"/>
              </a:spcBef>
              <a:defRPr sz="1000" b="1"/>
            </a:pPr>
            <a:r>
              <a:t>VAD </a:t>
            </a:r>
            <a:endParaRPr sz="1200"/>
          </a:p>
          <a:p>
            <a:pPr marL="342900" indent="-342900">
              <a:lnSpc>
                <a:spcPct val="80000"/>
              </a:lnSpc>
              <a:spcBef>
                <a:spcPts val="200"/>
              </a:spcBef>
              <a:defRPr sz="1000"/>
            </a:pPr>
            <a:r>
              <a:t>Driva (Färdighetsövning)</a:t>
            </a:r>
            <a:endParaRPr sz="900"/>
          </a:p>
          <a:p>
            <a:pPr marL="342900" indent="-342900">
              <a:lnSpc>
                <a:spcPct val="80000"/>
              </a:lnSpc>
              <a:spcBef>
                <a:spcPts val="400"/>
              </a:spcBef>
              <a:defRPr sz="1000" b="1"/>
            </a:pPr>
            <a:endParaRPr sz="900"/>
          </a:p>
          <a:p>
            <a:pPr marL="342900" indent="-342900">
              <a:lnSpc>
                <a:spcPct val="80000"/>
              </a:lnSpc>
              <a:spcBef>
                <a:spcPts val="200"/>
              </a:spcBef>
              <a:defRPr sz="1000" b="1"/>
            </a:pPr>
            <a:r>
              <a:t>VARFÖR</a:t>
            </a:r>
            <a:endParaRPr sz="1200"/>
          </a:p>
          <a:p>
            <a:pPr marL="342900" indent="-342900">
              <a:lnSpc>
                <a:spcPct val="80000"/>
              </a:lnSpc>
              <a:spcBef>
                <a:spcPts val="200"/>
              </a:spcBef>
              <a:defRPr sz="1000"/>
            </a:pPr>
            <a:r>
              <a:t>För att kunna ta bollen framåt</a:t>
            </a:r>
          </a:p>
          <a:p>
            <a:pPr marL="342900" indent="-342900">
              <a:lnSpc>
                <a:spcPct val="80000"/>
              </a:lnSpc>
              <a:spcBef>
                <a:spcPts val="400"/>
              </a:spcBef>
              <a:defRPr sz="1000"/>
            </a:pPr>
            <a:endParaRPr/>
          </a:p>
          <a:p>
            <a:pPr marL="342900" indent="-342900">
              <a:lnSpc>
                <a:spcPct val="80000"/>
              </a:lnSpc>
              <a:spcBef>
                <a:spcPts val="200"/>
              </a:spcBef>
              <a:defRPr sz="1000" b="1"/>
            </a:pPr>
            <a:r>
              <a:t>HUR</a:t>
            </a:r>
          </a:p>
          <a:p>
            <a:pPr marL="342900" indent="-342900">
              <a:lnSpc>
                <a:spcPct val="80000"/>
              </a:lnSpc>
              <a:spcBef>
                <a:spcPts val="200"/>
              </a:spcBef>
              <a:defRPr sz="1000"/>
            </a:pPr>
            <a:r>
              <a:t>Många tillslag, bollen nära foten, driv med utsida eller  </a:t>
            </a:r>
          </a:p>
          <a:p>
            <a:pPr marL="342900" indent="-342900">
              <a:lnSpc>
                <a:spcPct val="80000"/>
              </a:lnSpc>
              <a:spcBef>
                <a:spcPts val="200"/>
              </a:spcBef>
              <a:defRPr sz="1000"/>
            </a:pPr>
            <a:r>
              <a:t>vristen när du driver över större ytor. </a:t>
            </a:r>
          </a:p>
          <a:p>
            <a:pPr marL="342900" indent="-342900">
              <a:lnSpc>
                <a:spcPct val="80000"/>
              </a:lnSpc>
              <a:spcBef>
                <a:spcPts val="200"/>
              </a:spcBef>
              <a:defRPr sz="1000"/>
            </a:pPr>
            <a:r>
              <a:t>Titta efter fria ytor samtidigt som du kontrollerar bollen.</a:t>
            </a:r>
            <a:endParaRPr sz="900"/>
          </a:p>
          <a:p>
            <a:pPr marL="342900" indent="-342900">
              <a:lnSpc>
                <a:spcPct val="80000"/>
              </a:lnSpc>
              <a:spcBef>
                <a:spcPts val="400"/>
              </a:spcBef>
              <a:defRPr sz="900" b="1"/>
            </a:pPr>
            <a:endParaRPr sz="900"/>
          </a:p>
          <a:p>
            <a:pPr marL="342900" indent="-342900">
              <a:lnSpc>
                <a:spcPct val="80000"/>
              </a:lnSpc>
              <a:spcBef>
                <a:spcPts val="200"/>
              </a:spcBef>
              <a:defRPr sz="1000" b="1"/>
            </a:pPr>
            <a:r>
              <a:t>ÖVA / Organisation</a:t>
            </a:r>
          </a:p>
          <a:p>
            <a:pPr marL="342900" indent="-342900">
              <a:lnSpc>
                <a:spcPct val="80000"/>
              </a:lnSpc>
              <a:spcBef>
                <a:spcPts val="200"/>
              </a:spcBef>
              <a:defRPr sz="1000"/>
            </a:pPr>
            <a:r>
              <a:t>5 spelare i varje yta, varsin boll, koner.</a:t>
            </a:r>
          </a:p>
          <a:p>
            <a:pPr marL="342900" indent="-342900">
              <a:lnSpc>
                <a:spcPct val="80000"/>
              </a:lnSpc>
              <a:spcBef>
                <a:spcPts val="200"/>
              </a:spcBef>
              <a:defRPr sz="1000"/>
            </a:pPr>
            <a:r>
              <a:t>Yta: 16 x 20 m.</a:t>
            </a:r>
          </a:p>
          <a:p>
            <a:pPr marL="342900" indent="-342900">
              <a:lnSpc>
                <a:spcPct val="80000"/>
              </a:lnSpc>
              <a:spcBef>
                <a:spcPts val="200"/>
              </a:spcBef>
              <a:defRPr sz="1000"/>
            </a:pPr>
            <a:r>
              <a:t>Tid: 2 x 5 min</a:t>
            </a:r>
          </a:p>
          <a:p>
            <a:pPr marL="342900" indent="-342900">
              <a:lnSpc>
                <a:spcPct val="80000"/>
              </a:lnSpc>
              <a:spcBef>
                <a:spcPts val="400"/>
              </a:spcBef>
              <a:defRPr sz="1000"/>
            </a:pPr>
            <a:endParaRPr/>
          </a:p>
          <a:p>
            <a:pPr marL="342900" indent="-342900">
              <a:lnSpc>
                <a:spcPct val="80000"/>
              </a:lnSpc>
              <a:spcBef>
                <a:spcPts val="200"/>
              </a:spcBef>
              <a:defRPr sz="1000" b="1"/>
            </a:pPr>
            <a:r>
              <a:t>ÖVA / Anvisning</a:t>
            </a:r>
          </a:p>
          <a:p>
            <a:pPr marL="342900" indent="-342900" algn="just">
              <a:lnSpc>
                <a:spcPct val="80000"/>
              </a:lnSpc>
              <a:spcBef>
                <a:spcPts val="200"/>
              </a:spcBef>
              <a:defRPr sz="1000"/>
            </a:pPr>
            <a:r>
              <a:t>Spelarna driver innanför ytan och söker fria ytor. </a:t>
            </a:r>
          </a:p>
          <a:p>
            <a:pPr marL="342900" indent="-342900" algn="just">
              <a:lnSpc>
                <a:spcPct val="80000"/>
              </a:lnSpc>
              <a:spcBef>
                <a:spcPts val="200"/>
              </a:spcBef>
              <a:defRPr sz="1000"/>
            </a:pPr>
            <a:r>
              <a:t>På tränarens signal byter spelarna yta diagonalt.</a:t>
            </a:r>
            <a:endParaRPr sz="900"/>
          </a:p>
          <a:p>
            <a:pPr marL="342900" indent="-342900">
              <a:lnSpc>
                <a:spcPct val="80000"/>
              </a:lnSpc>
              <a:spcBef>
                <a:spcPts val="400"/>
              </a:spcBef>
              <a:defRPr sz="900"/>
            </a:pPr>
            <a:endParaRPr sz="900"/>
          </a:p>
          <a:p>
            <a:pPr marL="342900" indent="-342900">
              <a:lnSpc>
                <a:spcPct val="80000"/>
              </a:lnSpc>
              <a:spcBef>
                <a:spcPts val="200"/>
              </a:spcBef>
              <a:defRPr sz="1000" b="1"/>
            </a:pPr>
            <a:r>
              <a:t>SAMMANFATTA</a:t>
            </a:r>
            <a:r>
              <a:rPr b="0"/>
              <a:t>	</a:t>
            </a:r>
            <a:endParaRPr sz="900"/>
          </a:p>
          <a:p>
            <a:pPr marL="342900" indent="-342900">
              <a:lnSpc>
                <a:spcPct val="80000"/>
              </a:lnSpc>
              <a:spcBef>
                <a:spcPts val="200"/>
              </a:spcBef>
              <a:defRPr sz="1000"/>
            </a:pPr>
            <a:r>
              <a:t>Se rubrikerna VAD, VARFÖR och HUR.</a:t>
            </a:r>
          </a:p>
        </p:txBody>
      </p:sp>
      <p:sp>
        <p:nvSpPr>
          <p:cNvPr id="85" name="VAD…"/>
          <p:cNvSpPr txBox="1"/>
          <p:nvPr/>
        </p:nvSpPr>
        <p:spPr>
          <a:xfrm>
            <a:off x="219075" y="4976812"/>
            <a:ext cx="3349625" cy="3705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80000"/>
              </a:lnSpc>
              <a:spcBef>
                <a:spcPts val="200"/>
              </a:spcBef>
              <a:defRPr sz="1000" b="1">
                <a:latin typeface="+mn-lt"/>
                <a:ea typeface="+mn-ea"/>
                <a:cs typeface="+mn-cs"/>
                <a:sym typeface="Helvetica"/>
              </a:defRPr>
            </a:pPr>
            <a:r>
              <a:t>VAD</a:t>
            </a:r>
          </a:p>
          <a:p>
            <a:pPr marL="342900" indent="-342900">
              <a:lnSpc>
                <a:spcPct val="80000"/>
              </a:lnSpc>
              <a:spcBef>
                <a:spcPts val="200"/>
              </a:spcBef>
              <a:defRPr sz="1000">
                <a:latin typeface="+mn-lt"/>
                <a:ea typeface="+mn-ea"/>
                <a:cs typeface="+mn-cs"/>
                <a:sym typeface="Helvetica"/>
              </a:defRPr>
            </a:pPr>
            <a:r>
              <a:t>Driva (Spelövning)</a:t>
            </a:r>
          </a:p>
          <a:p>
            <a:pPr marL="342900" indent="-342900">
              <a:lnSpc>
                <a:spcPct val="80000"/>
              </a:lnSpc>
              <a:spcBef>
                <a:spcPts val="400"/>
              </a:spcBef>
              <a:defRPr sz="1000" b="1">
                <a:latin typeface="+mn-lt"/>
                <a:ea typeface="+mn-ea"/>
                <a:cs typeface="+mn-cs"/>
                <a:sym typeface="Helvetica"/>
              </a:defRPr>
            </a:pPr>
            <a:endParaRPr/>
          </a:p>
          <a:p>
            <a:pPr marL="342900" indent="-342900">
              <a:lnSpc>
                <a:spcPct val="80000"/>
              </a:lnSpc>
              <a:spcBef>
                <a:spcPts val="200"/>
              </a:spcBef>
              <a:defRPr sz="1000" b="1">
                <a:latin typeface="+mn-lt"/>
                <a:ea typeface="+mn-ea"/>
                <a:cs typeface="+mn-cs"/>
                <a:sym typeface="Helvetica"/>
              </a:defRPr>
            </a:pPr>
            <a:r>
              <a:t>VARFÖR</a:t>
            </a:r>
          </a:p>
          <a:p>
            <a:pPr marL="342900" indent="-342900">
              <a:lnSpc>
                <a:spcPct val="80000"/>
              </a:lnSpc>
              <a:spcBef>
                <a:spcPts val="200"/>
              </a:spcBef>
              <a:defRPr sz="1000">
                <a:latin typeface="+mn-lt"/>
                <a:ea typeface="+mn-ea"/>
                <a:cs typeface="+mn-cs"/>
                <a:sym typeface="Helvetica"/>
              </a:defRPr>
            </a:pPr>
            <a:r>
              <a:t>För att träna på att driva i spel</a:t>
            </a:r>
          </a:p>
          <a:p>
            <a:pPr marL="342900" indent="-342900">
              <a:lnSpc>
                <a:spcPct val="80000"/>
              </a:lnSpc>
              <a:spcBef>
                <a:spcPts val="400"/>
              </a:spcBef>
              <a:defRPr sz="1000">
                <a:latin typeface="+mn-lt"/>
                <a:ea typeface="+mn-ea"/>
                <a:cs typeface="+mn-cs"/>
                <a:sym typeface="Helvetica"/>
              </a:defRPr>
            </a:pPr>
            <a:endParaRPr/>
          </a:p>
          <a:p>
            <a:pPr marL="342900" indent="-342900">
              <a:lnSpc>
                <a:spcPct val="80000"/>
              </a:lnSpc>
              <a:spcBef>
                <a:spcPts val="200"/>
              </a:spcBef>
              <a:defRPr sz="1000" b="1">
                <a:latin typeface="+mn-lt"/>
                <a:ea typeface="+mn-ea"/>
                <a:cs typeface="+mn-cs"/>
                <a:sym typeface="Helvetica"/>
              </a:defRPr>
            </a:pPr>
            <a:r>
              <a:t>HUR</a:t>
            </a:r>
          </a:p>
          <a:p>
            <a:pPr marL="342900" indent="-342900">
              <a:lnSpc>
                <a:spcPct val="80000"/>
              </a:lnSpc>
              <a:spcBef>
                <a:spcPts val="200"/>
              </a:spcBef>
              <a:defRPr sz="1000"/>
            </a:pPr>
            <a:r>
              <a:t>Många tillslag, bollen nära foten, driv med utsida eller  </a:t>
            </a:r>
          </a:p>
          <a:p>
            <a:pPr marL="342900" indent="-342900">
              <a:lnSpc>
                <a:spcPct val="80000"/>
              </a:lnSpc>
              <a:spcBef>
                <a:spcPts val="200"/>
              </a:spcBef>
              <a:defRPr sz="1000"/>
            </a:pPr>
            <a:r>
              <a:t>vristen när du driver över större ytor. </a:t>
            </a:r>
          </a:p>
          <a:p>
            <a:pPr marL="342900" indent="-342900">
              <a:lnSpc>
                <a:spcPct val="80000"/>
              </a:lnSpc>
              <a:spcBef>
                <a:spcPts val="200"/>
              </a:spcBef>
              <a:defRPr sz="1000"/>
            </a:pPr>
            <a:r>
              <a:t>Titta efter fria ytor samtidigt som du kontrollerar bollen.</a:t>
            </a:r>
          </a:p>
          <a:p>
            <a:pPr marL="342900" indent="-342900">
              <a:lnSpc>
                <a:spcPct val="80000"/>
              </a:lnSpc>
              <a:spcBef>
                <a:spcPts val="200"/>
              </a:spcBef>
              <a:defRPr sz="1000" b="1">
                <a:latin typeface="+mn-lt"/>
                <a:ea typeface="+mn-ea"/>
                <a:cs typeface="+mn-cs"/>
                <a:sym typeface="Helvetica"/>
              </a:defRPr>
            </a:pPr>
            <a:endParaRPr/>
          </a:p>
          <a:p>
            <a:pPr marL="342900" indent="-342900">
              <a:lnSpc>
                <a:spcPct val="80000"/>
              </a:lnSpc>
              <a:spcBef>
                <a:spcPts val="200"/>
              </a:spcBef>
              <a:defRPr sz="1000" b="1">
                <a:latin typeface="+mn-lt"/>
                <a:ea typeface="+mn-ea"/>
                <a:cs typeface="+mn-cs"/>
                <a:sym typeface="Helvetica"/>
              </a:defRPr>
            </a:pPr>
            <a:r>
              <a:t>ÖVA / Organisation</a:t>
            </a:r>
          </a:p>
          <a:p>
            <a:pPr marL="342900" indent="-342900">
              <a:lnSpc>
                <a:spcPct val="80000"/>
              </a:lnSpc>
              <a:spcBef>
                <a:spcPts val="200"/>
              </a:spcBef>
              <a:defRPr sz="1000">
                <a:latin typeface="+mn-lt"/>
                <a:ea typeface="+mn-ea"/>
                <a:cs typeface="+mn-cs"/>
                <a:sym typeface="Helvetica"/>
              </a:defRPr>
            </a:pPr>
            <a:r>
              <a:t>3 mot 3 i yta 1, 2 mot 2 i yta 2, 1 boll + reservbollar, </a:t>
            </a:r>
          </a:p>
          <a:p>
            <a:pPr marL="342900" indent="-342900">
              <a:lnSpc>
                <a:spcPct val="80000"/>
              </a:lnSpc>
              <a:spcBef>
                <a:spcPts val="200"/>
              </a:spcBef>
              <a:defRPr sz="1000">
                <a:latin typeface="+mn-lt"/>
                <a:ea typeface="+mn-ea"/>
                <a:cs typeface="+mn-cs"/>
                <a:sym typeface="Helvetica"/>
              </a:defRPr>
            </a:pPr>
            <a:r>
              <a:t>Yta: 16 x 20m </a:t>
            </a:r>
          </a:p>
          <a:p>
            <a:pPr marL="342900" indent="-342900">
              <a:lnSpc>
                <a:spcPct val="80000"/>
              </a:lnSpc>
              <a:spcBef>
                <a:spcPts val="200"/>
              </a:spcBef>
              <a:defRPr sz="1000">
                <a:latin typeface="+mn-lt"/>
                <a:ea typeface="+mn-ea"/>
                <a:cs typeface="+mn-cs"/>
                <a:sym typeface="Helvetica"/>
              </a:defRPr>
            </a:pPr>
            <a:r>
              <a:t>9 kon mål, 2 färger västar, koner.</a:t>
            </a:r>
          </a:p>
          <a:p>
            <a:pPr marL="342900" indent="-342900">
              <a:lnSpc>
                <a:spcPct val="80000"/>
              </a:lnSpc>
              <a:spcBef>
                <a:spcPts val="200"/>
              </a:spcBef>
              <a:defRPr sz="1000">
                <a:latin typeface="+mn-lt"/>
                <a:ea typeface="+mn-ea"/>
                <a:cs typeface="+mn-cs"/>
                <a:sym typeface="Helvetica"/>
              </a:defRPr>
            </a:pPr>
            <a:r>
              <a:t>Tid: 2 min matcher</a:t>
            </a:r>
          </a:p>
          <a:p>
            <a:pPr marL="342900" indent="-342900">
              <a:lnSpc>
                <a:spcPct val="80000"/>
              </a:lnSpc>
              <a:spcBef>
                <a:spcPts val="400"/>
              </a:spcBef>
              <a:defRPr sz="1000">
                <a:latin typeface="+mn-lt"/>
                <a:ea typeface="+mn-ea"/>
                <a:cs typeface="+mn-cs"/>
                <a:sym typeface="Helvetica"/>
              </a:defRPr>
            </a:pPr>
            <a:endParaRPr/>
          </a:p>
          <a:p>
            <a:pPr marL="342900" indent="-342900">
              <a:lnSpc>
                <a:spcPct val="80000"/>
              </a:lnSpc>
              <a:spcBef>
                <a:spcPts val="200"/>
              </a:spcBef>
              <a:defRPr sz="1000" b="1">
                <a:latin typeface="+mn-lt"/>
                <a:ea typeface="+mn-ea"/>
                <a:cs typeface="+mn-cs"/>
                <a:sym typeface="Helvetica"/>
              </a:defRPr>
            </a:pPr>
            <a:r>
              <a:t>ÖVA / Anvisning</a:t>
            </a:r>
          </a:p>
          <a:p>
            <a:pPr marL="342900" indent="-342900">
              <a:lnSpc>
                <a:spcPct val="80000"/>
              </a:lnSpc>
              <a:spcBef>
                <a:spcPts val="200"/>
              </a:spcBef>
              <a:defRPr sz="1000">
                <a:latin typeface="+mn-lt"/>
                <a:ea typeface="+mn-ea"/>
                <a:cs typeface="+mn-cs"/>
                <a:sym typeface="Helvetica"/>
              </a:defRPr>
            </a:pPr>
            <a:r>
              <a:t>Spel 3 mot 3 och 2 mot 2. Driva bollen </a:t>
            </a:r>
          </a:p>
          <a:p>
            <a:pPr marL="342900" indent="-342900">
              <a:lnSpc>
                <a:spcPct val="80000"/>
              </a:lnSpc>
              <a:spcBef>
                <a:spcPts val="200"/>
              </a:spcBef>
              <a:defRPr sz="1000">
                <a:latin typeface="+mn-lt"/>
                <a:ea typeface="+mn-ea"/>
                <a:cs typeface="+mn-cs"/>
                <a:sym typeface="Helvetica"/>
              </a:defRPr>
            </a:pPr>
            <a:r>
              <a:t>genom målet.</a:t>
            </a:r>
          </a:p>
          <a:p>
            <a:pPr marL="342900" indent="-342900">
              <a:lnSpc>
                <a:spcPct val="80000"/>
              </a:lnSpc>
              <a:spcBef>
                <a:spcPts val="400"/>
              </a:spcBef>
              <a:defRPr sz="1000">
                <a:latin typeface="+mn-lt"/>
                <a:ea typeface="+mn-ea"/>
                <a:cs typeface="+mn-cs"/>
                <a:sym typeface="Helvetica"/>
              </a:defRPr>
            </a:pPr>
            <a:endParaRPr/>
          </a:p>
          <a:p>
            <a:pPr marL="342900" indent="-342900">
              <a:lnSpc>
                <a:spcPct val="80000"/>
              </a:lnSpc>
              <a:spcBef>
                <a:spcPts val="200"/>
              </a:spcBef>
              <a:defRPr sz="1000" b="1">
                <a:latin typeface="+mn-lt"/>
                <a:ea typeface="+mn-ea"/>
                <a:cs typeface="+mn-cs"/>
                <a:sym typeface="Helvetica"/>
              </a:defRPr>
            </a:pPr>
            <a:r>
              <a:t>SAMMANFATTA</a:t>
            </a:r>
          </a:p>
          <a:p>
            <a:pPr marL="342900" indent="-342900">
              <a:lnSpc>
                <a:spcPct val="80000"/>
              </a:lnSpc>
              <a:spcBef>
                <a:spcPts val="200"/>
              </a:spcBef>
              <a:defRPr sz="1000">
                <a:latin typeface="+mn-lt"/>
                <a:ea typeface="+mn-ea"/>
                <a:cs typeface="+mn-cs"/>
                <a:sym typeface="Helvetica"/>
              </a:defRPr>
            </a:pPr>
            <a:r>
              <a:t>Se rubrikerna VAD, VARFÖR och HUR.</a:t>
            </a:r>
          </a:p>
        </p:txBody>
      </p:sp>
      <p:sp>
        <p:nvSpPr>
          <p:cNvPr id="86"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sp>
        <p:nvSpPr>
          <p:cNvPr id="87" name="10 min"/>
          <p:cNvSpPr txBox="1"/>
          <p:nvPr/>
        </p:nvSpPr>
        <p:spPr>
          <a:xfrm>
            <a:off x="2897187" y="441801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88" name="20 min"/>
          <p:cNvSpPr txBox="1"/>
          <p:nvPr/>
        </p:nvSpPr>
        <p:spPr>
          <a:xfrm>
            <a:off x="2897187" y="8586787"/>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20 min</a:t>
            </a:r>
          </a:p>
        </p:txBody>
      </p:sp>
      <p:sp>
        <p:nvSpPr>
          <p:cNvPr id="89" name="https://youtu.be/C90Kn9_cSNY"/>
          <p:cNvSpPr txBox="1"/>
          <p:nvPr/>
        </p:nvSpPr>
        <p:spPr>
          <a:xfrm>
            <a:off x="231775" y="8589962"/>
            <a:ext cx="256063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https://youtu.be/C90Kn9_cSNY</a:t>
            </a:r>
          </a:p>
        </p:txBody>
      </p:sp>
      <p:sp>
        <p:nvSpPr>
          <p:cNvPr id="90" name="https://youtu.be/xo-SOKvgsAQ"/>
          <p:cNvSpPr txBox="1"/>
          <p:nvPr/>
        </p:nvSpPr>
        <p:spPr>
          <a:xfrm>
            <a:off x="200025" y="4421187"/>
            <a:ext cx="262413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https://youtu.be/xo-SOKvgsAQ</a:t>
            </a:r>
          </a:p>
        </p:txBody>
      </p:sp>
      <p:grpSp>
        <p:nvGrpSpPr>
          <p:cNvPr id="93" name="Group"/>
          <p:cNvGrpSpPr/>
          <p:nvPr/>
        </p:nvGrpSpPr>
        <p:grpSpPr>
          <a:xfrm>
            <a:off x="3568699" y="3490912"/>
            <a:ext cx="3100389" cy="1084264"/>
            <a:chOff x="0" y="0"/>
            <a:chExt cx="3100387" cy="1084262"/>
          </a:xfrm>
        </p:grpSpPr>
        <p:sp>
          <p:nvSpPr>
            <p:cNvPr id="91"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92"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grpSp>
        <p:nvGrpSpPr>
          <p:cNvPr id="96" name="Group"/>
          <p:cNvGrpSpPr/>
          <p:nvPr/>
        </p:nvGrpSpPr>
        <p:grpSpPr>
          <a:xfrm>
            <a:off x="3568699" y="7786687"/>
            <a:ext cx="3100389" cy="1082676"/>
            <a:chOff x="0" y="0"/>
            <a:chExt cx="3100387" cy="1082675"/>
          </a:xfrm>
        </p:grpSpPr>
        <p:sp>
          <p:nvSpPr>
            <p:cNvPr id="94" name="Rectangle"/>
            <p:cNvSpPr/>
            <p:nvPr/>
          </p:nvSpPr>
          <p:spPr>
            <a:xfrm>
              <a:off x="-1" y="0"/>
              <a:ext cx="3100389" cy="1082675"/>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95" name="Tänk på:…"/>
            <p:cNvSpPr txBox="1"/>
            <p:nvPr/>
          </p:nvSpPr>
          <p:spPr>
            <a:xfrm>
              <a:off x="-1" y="0"/>
              <a:ext cx="3100389" cy="1016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pic>
        <p:nvPicPr>
          <p:cNvPr id="97" name="image.jpeg" descr="image.jpeg"/>
          <p:cNvPicPr>
            <a:picLocks noChangeAspect="1"/>
          </p:cNvPicPr>
          <p:nvPr/>
        </p:nvPicPr>
        <p:blipFill>
          <a:blip r:embed="rId6" cstate="print">
            <a:extLst/>
          </a:blip>
          <a:stretch>
            <a:fillRect/>
          </a:stretch>
        </p:blipFill>
        <p:spPr>
          <a:xfrm>
            <a:off x="3549650" y="887412"/>
            <a:ext cx="3136900" cy="2527301"/>
          </a:xfrm>
          <a:prstGeom prst="rect">
            <a:avLst/>
          </a:prstGeom>
          <a:ln w="12700">
            <a:miter lim="400000"/>
          </a:ln>
        </p:spPr>
      </p:pic>
      <p:pic>
        <p:nvPicPr>
          <p:cNvPr id="98" name="image.jpeg" descr="image.jpeg"/>
          <p:cNvPicPr>
            <a:picLocks noChangeAspect="1"/>
          </p:cNvPicPr>
          <p:nvPr/>
        </p:nvPicPr>
        <p:blipFill>
          <a:blip r:embed="rId7" cstate="print">
            <a:extLst/>
          </a:blip>
          <a:stretch>
            <a:fillRect/>
          </a:stretch>
        </p:blipFill>
        <p:spPr>
          <a:xfrm>
            <a:off x="3532187" y="4960937"/>
            <a:ext cx="3136901" cy="25273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nfallsspel-Driva"/>
          <p:cNvSpPr txBox="1">
            <a:spLocks noGrp="1"/>
          </p:cNvSpPr>
          <p:nvPr>
            <p:ph type="title" idx="4294967295"/>
          </p:nvPr>
        </p:nvSpPr>
        <p:spPr>
          <a:xfrm>
            <a:off x="0" y="889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Anfallsspel-Driva</a:t>
            </a:r>
          </a:p>
        </p:txBody>
      </p:sp>
      <p:grpSp>
        <p:nvGrpSpPr>
          <p:cNvPr id="105" name="Group"/>
          <p:cNvGrpSpPr/>
          <p:nvPr/>
        </p:nvGrpSpPr>
        <p:grpSpPr>
          <a:xfrm>
            <a:off x="184150" y="-25400"/>
            <a:ext cx="6488113" cy="649288"/>
            <a:chOff x="0" y="0"/>
            <a:chExt cx="6488112" cy="649286"/>
          </a:xfrm>
        </p:grpSpPr>
        <p:grpSp>
          <p:nvGrpSpPr>
            <p:cNvPr id="103" name="Group"/>
            <p:cNvGrpSpPr/>
            <p:nvPr/>
          </p:nvGrpSpPr>
          <p:grpSpPr>
            <a:xfrm>
              <a:off x="0" y="0"/>
              <a:ext cx="6470310" cy="632374"/>
              <a:chOff x="0" y="0"/>
              <a:chExt cx="6470309" cy="632372"/>
            </a:xfrm>
          </p:grpSpPr>
          <p:pic>
            <p:nvPicPr>
              <p:cNvPr id="101" name="logo.png" descr="logo.png"/>
              <p:cNvPicPr>
                <a:picLocks noChangeAspect="1"/>
              </p:cNvPicPr>
              <p:nvPr/>
            </p:nvPicPr>
            <p:blipFill>
              <a:blip r:embed="rId2" cstate="print">
                <a:extLst/>
              </a:blip>
              <a:stretch>
                <a:fillRect/>
              </a:stretch>
            </p:blipFill>
            <p:spPr>
              <a:xfrm>
                <a:off x="6065952" y="0"/>
                <a:ext cx="404358" cy="630880"/>
              </a:xfrm>
              <a:prstGeom prst="rect">
                <a:avLst/>
              </a:prstGeom>
              <a:ln w="12700" cap="flat">
                <a:noFill/>
                <a:miter lim="400000"/>
              </a:ln>
              <a:effectLst/>
            </p:spPr>
          </p:pic>
          <p:pic>
            <p:nvPicPr>
              <p:cNvPr id="102" name="Unknown.png" descr="Unknown.png"/>
              <p:cNvPicPr>
                <a:picLocks noChangeAspect="1"/>
              </p:cNvPicPr>
              <p:nvPr/>
            </p:nvPicPr>
            <p:blipFill>
              <a:blip r:embed="rId3" cstate="print">
                <a:extLst/>
              </a:blip>
              <a:stretch>
                <a:fillRect/>
              </a:stretch>
            </p:blipFill>
            <p:spPr>
              <a:xfrm>
                <a:off x="0" y="11191"/>
                <a:ext cx="430900" cy="621182"/>
              </a:xfrm>
              <a:prstGeom prst="rect">
                <a:avLst/>
              </a:prstGeom>
              <a:ln w="12700" cap="flat">
                <a:noFill/>
                <a:miter lim="400000"/>
              </a:ln>
              <a:effectLst/>
            </p:spPr>
          </p:pic>
        </p:grpSp>
        <p:sp>
          <p:nvSpPr>
            <p:cNvPr id="104" name="Line"/>
            <p:cNvSpPr/>
            <p:nvPr/>
          </p:nvSpPr>
          <p:spPr>
            <a:xfrm>
              <a:off x="7937" y="623887"/>
              <a:ext cx="6480176" cy="25401"/>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106"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107" name="VAD…"/>
          <p:cNvSpPr txBox="1"/>
          <p:nvPr/>
        </p:nvSpPr>
        <p:spPr>
          <a:xfrm>
            <a:off x="284162" y="676275"/>
            <a:ext cx="3267076" cy="3405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nSpc>
                <a:spcPct val="80000"/>
              </a:lnSpc>
              <a:spcBef>
                <a:spcPts val="200"/>
              </a:spcBef>
              <a:defRPr sz="900" b="1">
                <a:latin typeface="+mn-lt"/>
                <a:ea typeface="+mn-ea"/>
                <a:cs typeface="+mn-cs"/>
                <a:sym typeface="Helvetica"/>
              </a:defRPr>
            </a:pPr>
            <a:r>
              <a:t>VAD</a:t>
            </a:r>
          </a:p>
          <a:p>
            <a:pPr marL="342900" indent="-342900">
              <a:lnSpc>
                <a:spcPct val="80000"/>
              </a:lnSpc>
              <a:spcBef>
                <a:spcPts val="200"/>
              </a:spcBef>
              <a:defRPr sz="900">
                <a:latin typeface="+mn-lt"/>
                <a:ea typeface="+mn-ea"/>
                <a:cs typeface="+mn-cs"/>
                <a:sym typeface="Helvetica"/>
              </a:defRPr>
            </a:pPr>
            <a:r>
              <a:t>Driva (Spelövning)</a:t>
            </a:r>
          </a:p>
          <a:p>
            <a:pPr marL="342900" indent="-342900">
              <a:lnSpc>
                <a:spcPct val="80000"/>
              </a:lnSpc>
              <a:spcBef>
                <a:spcPts val="400"/>
              </a:spcBef>
              <a:defRPr sz="900" b="1">
                <a:latin typeface="+mn-lt"/>
                <a:ea typeface="+mn-ea"/>
                <a:cs typeface="+mn-cs"/>
                <a:sym typeface="Helvetica"/>
              </a:defRPr>
            </a:pPr>
            <a:endParaRPr/>
          </a:p>
          <a:p>
            <a:pPr marL="342900" indent="-342900">
              <a:lnSpc>
                <a:spcPct val="80000"/>
              </a:lnSpc>
              <a:spcBef>
                <a:spcPts val="200"/>
              </a:spcBef>
              <a:defRPr sz="900" b="1">
                <a:latin typeface="+mn-lt"/>
                <a:ea typeface="+mn-ea"/>
                <a:cs typeface="+mn-cs"/>
                <a:sym typeface="Helvetica"/>
              </a:defRPr>
            </a:pPr>
            <a:r>
              <a:t>VARFÖR</a:t>
            </a:r>
          </a:p>
          <a:p>
            <a:pPr marL="342900" indent="-342900">
              <a:lnSpc>
                <a:spcPct val="80000"/>
              </a:lnSpc>
              <a:spcBef>
                <a:spcPts val="200"/>
              </a:spcBef>
              <a:defRPr sz="900">
                <a:latin typeface="+mn-lt"/>
                <a:ea typeface="+mn-ea"/>
                <a:cs typeface="+mn-cs"/>
                <a:sym typeface="Helvetica"/>
              </a:defRPr>
            </a:pPr>
            <a:r>
              <a:t>För att träna på att driva i spel</a:t>
            </a:r>
          </a:p>
          <a:p>
            <a:pPr marL="342900" indent="-342900">
              <a:lnSpc>
                <a:spcPct val="80000"/>
              </a:lnSpc>
              <a:spcBef>
                <a:spcPts val="400"/>
              </a:spcBef>
              <a:defRPr sz="900">
                <a:latin typeface="+mn-lt"/>
                <a:ea typeface="+mn-ea"/>
                <a:cs typeface="+mn-cs"/>
                <a:sym typeface="Helvetica"/>
              </a:defRPr>
            </a:pPr>
            <a:endParaRPr/>
          </a:p>
          <a:p>
            <a:pPr marL="342900" indent="-342900">
              <a:lnSpc>
                <a:spcPct val="80000"/>
              </a:lnSpc>
              <a:spcBef>
                <a:spcPts val="200"/>
              </a:spcBef>
              <a:defRPr sz="900" b="1">
                <a:latin typeface="+mn-lt"/>
                <a:ea typeface="+mn-ea"/>
                <a:cs typeface="+mn-cs"/>
                <a:sym typeface="Helvetica"/>
              </a:defRPr>
            </a:pPr>
            <a:r>
              <a:t>HUR</a:t>
            </a:r>
          </a:p>
          <a:p>
            <a:pPr marL="342900" indent="-342900">
              <a:lnSpc>
                <a:spcPct val="80000"/>
              </a:lnSpc>
              <a:spcBef>
                <a:spcPts val="200"/>
              </a:spcBef>
              <a:defRPr sz="900"/>
            </a:pPr>
            <a:r>
              <a:t>Många tillslag, bollen nära foten, driv med utsida eller  </a:t>
            </a:r>
          </a:p>
          <a:p>
            <a:pPr marL="342900" indent="-342900">
              <a:lnSpc>
                <a:spcPct val="80000"/>
              </a:lnSpc>
              <a:spcBef>
                <a:spcPts val="200"/>
              </a:spcBef>
              <a:defRPr sz="900"/>
            </a:pPr>
            <a:r>
              <a:t>vristen när du driver över större ytor. </a:t>
            </a:r>
          </a:p>
          <a:p>
            <a:pPr marL="342900" indent="-342900">
              <a:lnSpc>
                <a:spcPct val="80000"/>
              </a:lnSpc>
              <a:spcBef>
                <a:spcPts val="200"/>
              </a:spcBef>
              <a:defRPr sz="900"/>
            </a:pPr>
            <a:r>
              <a:t>Titta efter fria ytor samtidigt som du kontrollerar bollen.</a:t>
            </a:r>
          </a:p>
          <a:p>
            <a:pPr marL="342900" indent="-342900">
              <a:lnSpc>
                <a:spcPct val="80000"/>
              </a:lnSpc>
              <a:spcBef>
                <a:spcPts val="200"/>
              </a:spcBef>
              <a:defRPr sz="900"/>
            </a:pPr>
            <a:r>
              <a:t>Mv fångar bollen med kroppen bakom bollen, fånga i skopan </a:t>
            </a:r>
          </a:p>
          <a:p>
            <a:pPr marL="342900" indent="-342900">
              <a:lnSpc>
                <a:spcPct val="80000"/>
              </a:lnSpc>
              <a:spcBef>
                <a:spcPts val="200"/>
              </a:spcBef>
              <a:defRPr sz="900"/>
            </a:pPr>
            <a:r>
              <a:t>eller med händerna.</a:t>
            </a:r>
          </a:p>
          <a:p>
            <a:pPr marL="342900" indent="-342900">
              <a:lnSpc>
                <a:spcPct val="80000"/>
              </a:lnSpc>
              <a:spcBef>
                <a:spcPts val="200"/>
              </a:spcBef>
              <a:defRPr sz="900"/>
            </a:pPr>
            <a:endParaRPr/>
          </a:p>
          <a:p>
            <a:pPr marL="342900" indent="-342900">
              <a:lnSpc>
                <a:spcPct val="80000"/>
              </a:lnSpc>
              <a:spcBef>
                <a:spcPts val="200"/>
              </a:spcBef>
              <a:defRPr sz="900" b="1">
                <a:latin typeface="+mn-lt"/>
                <a:ea typeface="+mn-ea"/>
                <a:cs typeface="+mn-cs"/>
                <a:sym typeface="Helvetica"/>
              </a:defRPr>
            </a:pPr>
            <a:r>
              <a:t>ÖVA / Organisation</a:t>
            </a:r>
          </a:p>
          <a:p>
            <a:pPr marL="342900" indent="-342900">
              <a:lnSpc>
                <a:spcPct val="80000"/>
              </a:lnSpc>
              <a:spcBef>
                <a:spcPts val="200"/>
              </a:spcBef>
              <a:defRPr sz="900">
                <a:latin typeface="+mn-lt"/>
                <a:ea typeface="+mn-ea"/>
                <a:cs typeface="+mn-cs"/>
                <a:sym typeface="Helvetica"/>
              </a:defRPr>
            </a:pPr>
            <a:r>
              <a:t>5 mot 5 med mål och Mv. Yta: 32 x 20 m, koner, västar </a:t>
            </a:r>
          </a:p>
          <a:p>
            <a:pPr marL="342900" indent="-342900">
              <a:lnSpc>
                <a:spcPct val="80000"/>
              </a:lnSpc>
              <a:spcBef>
                <a:spcPts val="200"/>
              </a:spcBef>
              <a:defRPr sz="900">
                <a:latin typeface="+mn-lt"/>
                <a:ea typeface="+mn-ea"/>
                <a:cs typeface="+mn-cs"/>
                <a:sym typeface="Helvetica"/>
              </a:defRPr>
            </a:pPr>
            <a:r>
              <a:t>bollar.</a:t>
            </a:r>
          </a:p>
          <a:p>
            <a:pPr marL="342900" indent="-342900">
              <a:lnSpc>
                <a:spcPct val="80000"/>
              </a:lnSpc>
              <a:spcBef>
                <a:spcPts val="200"/>
              </a:spcBef>
              <a:defRPr sz="900">
                <a:latin typeface="+mn-lt"/>
                <a:ea typeface="+mn-ea"/>
                <a:cs typeface="+mn-cs"/>
                <a:sym typeface="Helvetica"/>
              </a:defRPr>
            </a:pPr>
            <a:r>
              <a:t>Yta: 32 x 20 m </a:t>
            </a:r>
          </a:p>
          <a:p>
            <a:pPr marL="342900" indent="-342900">
              <a:lnSpc>
                <a:spcPct val="80000"/>
              </a:lnSpc>
              <a:spcBef>
                <a:spcPts val="200"/>
              </a:spcBef>
              <a:defRPr sz="900">
                <a:latin typeface="+mn-lt"/>
                <a:ea typeface="+mn-ea"/>
                <a:cs typeface="+mn-cs"/>
                <a:sym typeface="Helvetica"/>
              </a:defRPr>
            </a:pPr>
            <a:r>
              <a:t>Tid: 6 x 4 min, 2 min vila</a:t>
            </a:r>
          </a:p>
          <a:p>
            <a:pPr marL="342900" indent="-342900">
              <a:lnSpc>
                <a:spcPct val="80000"/>
              </a:lnSpc>
              <a:spcBef>
                <a:spcPts val="200"/>
              </a:spcBef>
              <a:defRPr sz="900">
                <a:latin typeface="+mn-lt"/>
                <a:ea typeface="+mn-ea"/>
                <a:cs typeface="+mn-cs"/>
                <a:sym typeface="Helvetica"/>
              </a:defRPr>
            </a:pPr>
            <a:endParaRPr/>
          </a:p>
          <a:p>
            <a:pPr marL="342900" indent="-342900">
              <a:lnSpc>
                <a:spcPct val="80000"/>
              </a:lnSpc>
              <a:spcBef>
                <a:spcPts val="200"/>
              </a:spcBef>
              <a:defRPr sz="900" b="1">
                <a:latin typeface="+mn-lt"/>
                <a:ea typeface="+mn-ea"/>
                <a:cs typeface="+mn-cs"/>
                <a:sym typeface="Helvetica"/>
              </a:defRPr>
            </a:pPr>
            <a:r>
              <a:t>ÖVA / Anvisning</a:t>
            </a:r>
          </a:p>
          <a:p>
            <a:pPr marL="342900" indent="-342900">
              <a:lnSpc>
                <a:spcPct val="80000"/>
              </a:lnSpc>
              <a:spcBef>
                <a:spcPts val="200"/>
              </a:spcBef>
              <a:defRPr sz="900">
                <a:latin typeface="+mn-lt"/>
                <a:ea typeface="+mn-ea"/>
                <a:cs typeface="+mn-cs"/>
                <a:sym typeface="Helvetica"/>
              </a:defRPr>
            </a:pPr>
            <a:r>
              <a:t>Fritt spel med mål och målvakter.</a:t>
            </a:r>
          </a:p>
          <a:p>
            <a:pPr marL="342900" indent="-342900">
              <a:lnSpc>
                <a:spcPct val="80000"/>
              </a:lnSpc>
              <a:spcBef>
                <a:spcPts val="400"/>
              </a:spcBef>
              <a:defRPr sz="900">
                <a:latin typeface="+mn-lt"/>
                <a:ea typeface="+mn-ea"/>
                <a:cs typeface="+mn-cs"/>
                <a:sym typeface="Helvetica"/>
              </a:defRPr>
            </a:pPr>
            <a:endParaRPr/>
          </a:p>
          <a:p>
            <a:pPr marL="342900" indent="-342900">
              <a:lnSpc>
                <a:spcPct val="80000"/>
              </a:lnSpc>
              <a:spcBef>
                <a:spcPts val="200"/>
              </a:spcBef>
              <a:defRPr sz="900" b="1">
                <a:latin typeface="+mn-lt"/>
                <a:ea typeface="+mn-ea"/>
                <a:cs typeface="+mn-cs"/>
                <a:sym typeface="Helvetica"/>
              </a:defRPr>
            </a:pPr>
            <a:r>
              <a:t>SAMMANFATTA</a:t>
            </a:r>
          </a:p>
          <a:p>
            <a:pPr marL="342900" indent="-342900">
              <a:lnSpc>
                <a:spcPct val="80000"/>
              </a:lnSpc>
              <a:spcBef>
                <a:spcPts val="200"/>
              </a:spcBef>
              <a:defRPr sz="900">
                <a:latin typeface="+mn-lt"/>
                <a:ea typeface="+mn-ea"/>
                <a:cs typeface="+mn-cs"/>
                <a:sym typeface="Helvetica"/>
              </a:defRPr>
            </a:pPr>
            <a:r>
              <a:t>Se rubrikerna VAD, VARFÖR och HUR</a:t>
            </a:r>
          </a:p>
        </p:txBody>
      </p:sp>
      <p:sp>
        <p:nvSpPr>
          <p:cNvPr id="108"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a:p>
        </p:txBody>
      </p:sp>
      <p:sp>
        <p:nvSpPr>
          <p:cNvPr id="109" name="35 min"/>
          <p:cNvSpPr txBox="1"/>
          <p:nvPr/>
        </p:nvSpPr>
        <p:spPr>
          <a:xfrm>
            <a:off x="2914650" y="431641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35 min</a:t>
            </a:r>
          </a:p>
        </p:txBody>
      </p:sp>
      <p:sp>
        <p:nvSpPr>
          <p:cNvPr id="110" name="10 min"/>
          <p:cNvSpPr txBox="1"/>
          <p:nvPr/>
        </p:nvSpPr>
        <p:spPr>
          <a:xfrm>
            <a:off x="2914650" y="6350000"/>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111" name="https://youtu.be/L84sN41Hyo8"/>
          <p:cNvSpPr txBox="1"/>
          <p:nvPr/>
        </p:nvSpPr>
        <p:spPr>
          <a:xfrm>
            <a:off x="293687" y="4319587"/>
            <a:ext cx="249078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https://youtu.be/L84sN41Hyo8</a:t>
            </a:r>
          </a:p>
        </p:txBody>
      </p:sp>
      <p:sp>
        <p:nvSpPr>
          <p:cNvPr id="112" name="Koordinationsövning…"/>
          <p:cNvSpPr txBox="1"/>
          <p:nvPr/>
        </p:nvSpPr>
        <p:spPr>
          <a:xfrm>
            <a:off x="284162" y="4989512"/>
            <a:ext cx="3267076" cy="925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b="1"/>
            </a:pPr>
            <a:r>
              <a:t>Koordinationsövning</a:t>
            </a:r>
          </a:p>
          <a:p>
            <a:pPr defTabSz="457200">
              <a:defRPr sz="1000"/>
            </a:pPr>
            <a:r>
              <a:t>Antal kroppsdelar i marken</a:t>
            </a:r>
          </a:p>
          <a:p>
            <a:pPr defTabSz="457200">
              <a:defRPr sz="1000"/>
            </a:pPr>
            <a:endParaRPr/>
          </a:p>
          <a:p>
            <a:pPr defTabSz="457200">
              <a:defRPr sz="1000"/>
            </a:pPr>
            <a:r>
              <a:t>Spelarna driver  runt bollen i en begränsad yta. tränar ropar 1,2,3,4 eller 5. Spelarna ska då sätta så många kroppsdelar som ropas ut i marken.</a:t>
            </a:r>
          </a:p>
        </p:txBody>
      </p:sp>
      <p:sp>
        <p:nvSpPr>
          <p:cNvPr id="113" name="https://youtu.be/eTHt3xSY8jU"/>
          <p:cNvSpPr txBox="1"/>
          <p:nvPr/>
        </p:nvSpPr>
        <p:spPr>
          <a:xfrm>
            <a:off x="334962" y="6353175"/>
            <a:ext cx="2406651"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https://youtu.be/eTHt3xSY8jU</a:t>
            </a:r>
          </a:p>
        </p:txBody>
      </p:sp>
      <p:grpSp>
        <p:nvGrpSpPr>
          <p:cNvPr id="116" name="Group"/>
          <p:cNvGrpSpPr/>
          <p:nvPr/>
        </p:nvGrpSpPr>
        <p:grpSpPr>
          <a:xfrm>
            <a:off x="3568699" y="3490912"/>
            <a:ext cx="3100389" cy="1084264"/>
            <a:chOff x="0" y="0"/>
            <a:chExt cx="3100387" cy="1084262"/>
          </a:xfrm>
        </p:grpSpPr>
        <p:sp>
          <p:nvSpPr>
            <p:cNvPr id="114"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115"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sp>
        <p:nvSpPr>
          <p:cNvPr id="117" name="Allternativ:…"/>
          <p:cNvSpPr txBox="1"/>
          <p:nvPr/>
        </p:nvSpPr>
        <p:spPr>
          <a:xfrm>
            <a:off x="342900" y="7015162"/>
            <a:ext cx="3089275" cy="478227"/>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pPr>
            <a:r>
              <a:t>Allternativ:</a:t>
            </a:r>
          </a:p>
          <a:p>
            <a:pPr>
              <a:defRPr sz="900" i="1"/>
            </a:pPr>
            <a:r>
              <a:t>Välj en av de övriga koordinationsövningarna/lekarna</a:t>
            </a:r>
          </a:p>
          <a:p>
            <a:pPr>
              <a:defRPr sz="900" i="1"/>
            </a:pPr>
            <a:r>
              <a:t>som finns längre bak i häftet eller välja en egen lek.</a:t>
            </a:r>
          </a:p>
        </p:txBody>
      </p:sp>
      <p:pic>
        <p:nvPicPr>
          <p:cNvPr id="118" name="image.jpeg" descr="image.jpeg"/>
          <p:cNvPicPr>
            <a:picLocks noChangeAspect="1"/>
          </p:cNvPicPr>
          <p:nvPr/>
        </p:nvPicPr>
        <p:blipFill>
          <a:blip r:embed="rId6" cstate="print">
            <a:extLst/>
          </a:blip>
          <a:stretch>
            <a:fillRect/>
          </a:stretch>
        </p:blipFill>
        <p:spPr>
          <a:xfrm>
            <a:off x="3557587" y="776287"/>
            <a:ext cx="3124201" cy="2527301"/>
          </a:xfrm>
          <a:prstGeom prst="rect">
            <a:avLst/>
          </a:prstGeom>
          <a:ln w="12700">
            <a:miter lim="400000"/>
          </a:ln>
        </p:spPr>
      </p:pic>
      <p:pic>
        <p:nvPicPr>
          <p:cNvPr id="119" name="image.jpeg" descr="image.jpeg"/>
          <p:cNvPicPr>
            <a:picLocks noChangeAspect="1"/>
          </p:cNvPicPr>
          <p:nvPr/>
        </p:nvPicPr>
        <p:blipFill>
          <a:blip r:embed="rId7" cstate="print">
            <a:extLst/>
          </a:blip>
          <a:stretch>
            <a:fillRect/>
          </a:stretch>
        </p:blipFill>
        <p:spPr>
          <a:xfrm>
            <a:off x="3586162" y="5014912"/>
            <a:ext cx="3124201" cy="25273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nfallsspel - Utmana, finta, dribbl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 - Utmana, finta, dribbla</a:t>
            </a:r>
          </a:p>
        </p:txBody>
      </p:sp>
      <p:grpSp>
        <p:nvGrpSpPr>
          <p:cNvPr id="126" name="Group"/>
          <p:cNvGrpSpPr/>
          <p:nvPr/>
        </p:nvGrpSpPr>
        <p:grpSpPr>
          <a:xfrm>
            <a:off x="184150" y="-9525"/>
            <a:ext cx="6486526" cy="647701"/>
            <a:chOff x="0" y="0"/>
            <a:chExt cx="6486525" cy="647699"/>
          </a:xfrm>
        </p:grpSpPr>
        <p:grpSp>
          <p:nvGrpSpPr>
            <p:cNvPr id="124" name="Group"/>
            <p:cNvGrpSpPr/>
            <p:nvPr/>
          </p:nvGrpSpPr>
          <p:grpSpPr>
            <a:xfrm>
              <a:off x="0" y="0"/>
              <a:ext cx="6468727" cy="630828"/>
              <a:chOff x="0" y="0"/>
              <a:chExt cx="6468726" cy="630826"/>
            </a:xfrm>
          </p:grpSpPr>
          <p:pic>
            <p:nvPicPr>
              <p:cNvPr id="122" name="logo.png" descr="logo.png"/>
              <p:cNvPicPr>
                <a:picLocks noChangeAspect="1"/>
              </p:cNvPicPr>
              <p:nvPr/>
            </p:nvPicPr>
            <p:blipFill>
              <a:blip r:embed="rId2" cstate="print">
                <a:extLst/>
              </a:blip>
              <a:stretch>
                <a:fillRect/>
              </a:stretch>
            </p:blipFill>
            <p:spPr>
              <a:xfrm>
                <a:off x="6064468" y="0"/>
                <a:ext cx="404259" cy="629337"/>
              </a:xfrm>
              <a:prstGeom prst="rect">
                <a:avLst/>
              </a:prstGeom>
              <a:ln w="12700" cap="flat">
                <a:noFill/>
                <a:miter lim="400000"/>
              </a:ln>
              <a:effectLst/>
            </p:spPr>
          </p:pic>
          <p:pic>
            <p:nvPicPr>
              <p:cNvPr id="123" name="Unknown.png" descr="Unknown.png"/>
              <p:cNvPicPr>
                <a:picLocks noChangeAspect="1"/>
              </p:cNvPicPr>
              <p:nvPr/>
            </p:nvPicPr>
            <p:blipFill>
              <a:blip r:embed="rId3" cstate="print">
                <a:extLst/>
              </a:blip>
              <a:stretch>
                <a:fillRect/>
              </a:stretch>
            </p:blipFill>
            <p:spPr>
              <a:xfrm>
                <a:off x="0" y="11164"/>
                <a:ext cx="430794" cy="619663"/>
              </a:xfrm>
              <a:prstGeom prst="rect">
                <a:avLst/>
              </a:prstGeom>
              <a:ln w="12700" cap="flat">
                <a:noFill/>
                <a:miter lim="400000"/>
              </a:ln>
              <a:effectLst/>
            </p:spPr>
          </p:pic>
        </p:grpSp>
        <p:sp>
          <p:nvSpPr>
            <p:cNvPr id="125" name="Line"/>
            <p:cNvSpPr/>
            <p:nvPr/>
          </p:nvSpPr>
          <p:spPr>
            <a:xfrm>
              <a:off x="7938" y="622299"/>
              <a:ext cx="6478588" cy="25402"/>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pic>
        <p:nvPicPr>
          <p:cNvPr id="127" name="Untitled.png" descr="Untitled.png"/>
          <p:cNvPicPr>
            <a:picLocks noChangeAspect="1"/>
          </p:cNvPicPr>
          <p:nvPr/>
        </p:nvPicPr>
        <p:blipFill>
          <a:blip r:embed="rId4" cstate="print">
            <a:extLst/>
          </a:blip>
          <a:stretch>
            <a:fillRect/>
          </a:stretch>
        </p:blipFill>
        <p:spPr>
          <a:xfrm>
            <a:off x="311150" y="735012"/>
            <a:ext cx="6234113" cy="2914651"/>
          </a:xfrm>
          <a:prstGeom prst="rect">
            <a:avLst/>
          </a:prstGeom>
          <a:ln w="12700">
            <a:miter lim="400000"/>
          </a:ln>
        </p:spPr>
      </p:pic>
      <p:graphicFrame>
        <p:nvGraphicFramePr>
          <p:cNvPr id="128" name="Table"/>
          <p:cNvGraphicFramePr/>
          <p:nvPr/>
        </p:nvGraphicFramePr>
        <p:xfrm>
          <a:off x="458787" y="4564062"/>
          <a:ext cx="5942012" cy="2928936"/>
        </p:xfrm>
        <a:graphic>
          <a:graphicData uri="http://schemas.openxmlformats.org/drawingml/2006/table">
            <a:tbl>
              <a:tblPr>
                <a:tableStyleId>{4C3C2611-4C71-4FC5-86AE-919BDF0F9419}</a:tableStyleId>
              </a:tblPr>
              <a:tblGrid>
                <a:gridCol w="577850">
                  <a:extLst>
                    <a:ext uri="{9D8B030D-6E8A-4147-A177-3AD203B41FA5}">
                      <a16:colId xmlns:a16="http://schemas.microsoft.com/office/drawing/2014/main" val="20000"/>
                    </a:ext>
                  </a:extLst>
                </a:gridCol>
                <a:gridCol w="2317750">
                  <a:extLst>
                    <a:ext uri="{9D8B030D-6E8A-4147-A177-3AD203B41FA5}">
                      <a16:colId xmlns:a16="http://schemas.microsoft.com/office/drawing/2014/main" val="20001"/>
                    </a:ext>
                  </a:extLst>
                </a:gridCol>
                <a:gridCol w="2441575">
                  <a:extLst>
                    <a:ext uri="{9D8B030D-6E8A-4147-A177-3AD203B41FA5}">
                      <a16:colId xmlns:a16="http://schemas.microsoft.com/office/drawing/2014/main" val="20002"/>
                    </a:ext>
                  </a:extLst>
                </a:gridCol>
                <a:gridCol w="604837">
                  <a:extLst>
                    <a:ext uri="{9D8B030D-6E8A-4147-A177-3AD203B41FA5}">
                      <a16:colId xmlns:a16="http://schemas.microsoft.com/office/drawing/2014/main" val="20003"/>
                    </a:ext>
                  </a:extLst>
                </a:gridCol>
              </a:tblGrid>
              <a:tr h="509587">
                <a:tc>
                  <a:txBody>
                    <a:bodyPr/>
                    <a:lstStyle/>
                    <a:p>
                      <a:pPr algn="ctr">
                        <a:defRPr sz="1800"/>
                      </a:pPr>
                      <a:r>
                        <a:rPr sz="1000"/>
                        <a:t>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Utmana, finta, dribbla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Färdighetsövning</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57200">
                <a:tc>
                  <a:txBody>
                    <a:bodyPr/>
                    <a:lstStyle/>
                    <a:p>
                      <a:pPr algn="ctr">
                        <a:defRPr sz="1800"/>
                      </a:pPr>
                      <a:r>
                        <a:rPr sz="1000"/>
                        <a:t>2.</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Utmana, finta, dribbla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1, 1 mot 1</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´20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457200">
                <a:tc>
                  <a:txBody>
                    <a:bodyPr/>
                    <a:lstStyle/>
                    <a:p>
                      <a:pPr algn="ctr">
                        <a:defRPr sz="1800"/>
                      </a:pPr>
                      <a:r>
                        <a:rPr sz="1000"/>
                        <a:t>3.</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Utmana, finta, dribbla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p>
                      <a:pPr algn="ctr">
                        <a:defRPr sz="1000"/>
                      </a:pPr>
                      <a:r>
                        <a:t>Spelövning 2, 5 mot 5</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´35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401637">
                <a:tc>
                  <a:txBody>
                    <a:bodyPr/>
                    <a:lstStyle/>
                    <a:p>
                      <a:pPr algn="ctr">
                        <a:defRPr sz="1800"/>
                      </a:pPr>
                      <a:r>
                        <a:rPr sz="1000"/>
                        <a:t>4.</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Koordination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228600" indent="-228600" algn="l" defTabSz="457200">
                        <a:defRPr sz="1800"/>
                      </a:pPr>
                      <a:r>
                        <a:rPr sz="1000"/>
                        <a:t>Vem är rädd för Svarte man med boll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´10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846137">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a:t>Kommunikation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827087">
                        <a:defRPr sz="1000">
                          <a:latin typeface="Calibri"/>
                          <a:ea typeface="Calibri"/>
                          <a:cs typeface="Calibri"/>
                          <a:sym typeface="Calibri"/>
                        </a:defRPr>
                      </a:pPr>
                      <a:r>
                        <a:t>Uppmuntrar, prata positivt</a:t>
                      </a:r>
                    </a:p>
                    <a:p>
                      <a:pPr algn="ctr" defTabSz="827087">
                        <a:defRPr sz="1000">
                          <a:latin typeface="Calibri"/>
                          <a:ea typeface="Calibri"/>
                          <a:cs typeface="Calibri"/>
                          <a:sym typeface="Calibri"/>
                        </a:defRPr>
                      </a:pPr>
                      <a:r>
                        <a:t>Tummen upp</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57175">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000"/>
                      </a:pPr>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80000"/>
                        </a:lnSpc>
                        <a:spcBef>
                          <a:spcPts val="700"/>
                        </a:spcBef>
                        <a:defRPr sz="1800"/>
                      </a:pPr>
                      <a:r>
                        <a:rPr sz="1000" i="1">
                          <a:latin typeface="Helvetica Neue"/>
                          <a:ea typeface="Helvetica Neue"/>
                          <a:cs typeface="Helvetica Neue"/>
                          <a:sym typeface="Helvetica Neue"/>
                        </a:rPr>
                        <a:t>Total träningstid</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defRPr sz="1800"/>
                      </a:pPr>
                      <a:r>
                        <a:rPr sz="1000" i="1"/>
                        <a:t>´75 min</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129" name="Utmana, är ett sätt att passera en motståndare när man har bollen. För att ta sig förbi motståndaren kan man luras genom att först finta och sedan dribbla förbi. T.ex. kan man lura motståndaren att man ska springa med bollen åt höger men istället springa åt vänster. För att motståndaren ska bli lurad är det viktigt att man gör finten tydligt, riktningsförändrar och tempoväxlar. Exempel på finter är kroppsfint, överstegsfint, passningsfint och skottfint."/>
          <p:cNvSpPr txBox="1"/>
          <p:nvPr/>
        </p:nvSpPr>
        <p:spPr>
          <a:xfrm>
            <a:off x="463550" y="3724275"/>
            <a:ext cx="5929313" cy="60522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700"/>
              </a:spcBef>
              <a:defRPr sz="900" b="1"/>
            </a:pPr>
            <a:r>
              <a:t>Utmana</a:t>
            </a:r>
            <a:r>
              <a:rPr b="0" u="sng"/>
              <a:t>,</a:t>
            </a:r>
            <a:r>
              <a:rPr b="0"/>
              <a:t> är ett sätt att passera en motståndare när man har bollen. För att ta sig förbi motståndaren kan man luras genom att först </a:t>
            </a:r>
            <a:r>
              <a:rPr b="0" i="1"/>
              <a:t>finta</a:t>
            </a:r>
            <a:r>
              <a:rPr b="0"/>
              <a:t> och sedan </a:t>
            </a:r>
            <a:r>
              <a:rPr b="0" i="1"/>
              <a:t>dribbla</a:t>
            </a:r>
            <a:r>
              <a:rPr b="0"/>
              <a:t> förbi. T.ex. kan man lura motståndaren att man ska springa med bollen åt höger men istället springa åt vänster. För att motståndaren ska bli lurad är det viktigt att man gör finten tydligt, riktningsförändrar och tempoväxlar. Exempel på finter är kroppsfint, överstegsfint, passningsfint och skottfint.</a:t>
            </a:r>
          </a:p>
        </p:txBody>
      </p:sp>
      <p:sp>
        <p:nvSpPr>
          <p:cNvPr id="130"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sp>
        <p:nvSpPr>
          <p:cNvPr id="131" name="Tänk på:…"/>
          <p:cNvSpPr/>
          <p:nvPr/>
        </p:nvSpPr>
        <p:spPr>
          <a:xfrm>
            <a:off x="465137" y="7529512"/>
            <a:ext cx="5935663" cy="1230702"/>
          </a:xfrm>
          <a:prstGeom prst="rect">
            <a:avLst/>
          </a:prstGeom>
          <a:solidFill>
            <a:srgbClr val="D9D9D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a:pPr>
            <a:r>
              <a:t>Tänk på:</a:t>
            </a:r>
          </a:p>
          <a:p>
            <a:pPr>
              <a:defRPr sz="900"/>
            </a:pPr>
            <a:br>
              <a:rPr b="1"/>
            </a:br>
            <a:endParaRPr b="1"/>
          </a:p>
          <a:p>
            <a:pPr>
              <a:buSzPct val="100000"/>
              <a:buFont typeface="Arial"/>
              <a:buChar char="•"/>
              <a:defRPr sz="900"/>
            </a:pPr>
            <a:r>
              <a:t>Kom igång snabbt med övningen</a:t>
            </a:r>
          </a:p>
          <a:p>
            <a:pPr>
              <a:buSzPct val="100000"/>
              <a:buFont typeface="Arial"/>
              <a:buChar char="•"/>
              <a:defRPr sz="900"/>
            </a:pPr>
            <a:r>
              <a:t>Få muntliga anvisningar. Visa istället själv eller låt någon spelare visa hur övningen går till.</a:t>
            </a:r>
          </a:p>
          <a:p>
            <a:pPr>
              <a:buSzPct val="100000"/>
              <a:buFont typeface="Arial"/>
              <a:buChar char="•"/>
              <a:defRPr sz="900"/>
            </a:pPr>
            <a:r>
              <a:t>Instruera i VAD, VARFÖR, HUR!</a:t>
            </a:r>
          </a:p>
          <a:p>
            <a:pPr>
              <a:buSzPct val="100000"/>
              <a:buFont typeface="Arial"/>
              <a:buChar char="•"/>
              <a:defRPr sz="900"/>
            </a:pPr>
            <a:r>
              <a:t>  SAMMANFATTA träningen tillsammans med spelarna genom VAD, VARFÖR, HUR!</a:t>
            </a:r>
          </a:p>
          <a:p>
            <a:pPr>
              <a:defRPr sz="900"/>
            </a:pPr>
            <a:r>
              <a:t>-    Övningsorganisationen i häftet är rekommendationer.</a:t>
            </a:r>
          </a:p>
          <a:p>
            <a:pPr>
              <a:defRPr sz="900"/>
            </a:pPr>
            <a:r>
              <a:t>-    Anpassa övningsytor, tid, antal spelare till barns behov!</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Anfallsspel-Utmana, finta, dribbl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Anfallsspel-Utmana, finta, dribbla</a:t>
            </a:r>
          </a:p>
        </p:txBody>
      </p:sp>
      <p:grpSp>
        <p:nvGrpSpPr>
          <p:cNvPr id="138" name="Group"/>
          <p:cNvGrpSpPr/>
          <p:nvPr/>
        </p:nvGrpSpPr>
        <p:grpSpPr>
          <a:xfrm>
            <a:off x="184150" y="-19050"/>
            <a:ext cx="6488113" cy="649288"/>
            <a:chOff x="0" y="0"/>
            <a:chExt cx="6488112" cy="649286"/>
          </a:xfrm>
        </p:grpSpPr>
        <p:grpSp>
          <p:nvGrpSpPr>
            <p:cNvPr id="136" name="Group"/>
            <p:cNvGrpSpPr/>
            <p:nvPr/>
          </p:nvGrpSpPr>
          <p:grpSpPr>
            <a:xfrm>
              <a:off x="0" y="0"/>
              <a:ext cx="6470310" cy="632374"/>
              <a:chOff x="0" y="0"/>
              <a:chExt cx="6470309" cy="632372"/>
            </a:xfrm>
          </p:grpSpPr>
          <p:pic>
            <p:nvPicPr>
              <p:cNvPr id="134" name="logo.png" descr="logo.png"/>
              <p:cNvPicPr>
                <a:picLocks noChangeAspect="1"/>
              </p:cNvPicPr>
              <p:nvPr/>
            </p:nvPicPr>
            <p:blipFill>
              <a:blip r:embed="rId2" cstate="print">
                <a:extLst/>
              </a:blip>
              <a:stretch>
                <a:fillRect/>
              </a:stretch>
            </p:blipFill>
            <p:spPr>
              <a:xfrm>
                <a:off x="6065952" y="0"/>
                <a:ext cx="404358" cy="630880"/>
              </a:xfrm>
              <a:prstGeom prst="rect">
                <a:avLst/>
              </a:prstGeom>
              <a:ln w="12700" cap="flat">
                <a:noFill/>
                <a:miter lim="400000"/>
              </a:ln>
              <a:effectLst/>
            </p:spPr>
          </p:pic>
          <p:pic>
            <p:nvPicPr>
              <p:cNvPr id="135" name="Unknown.png" descr="Unknown.png"/>
              <p:cNvPicPr>
                <a:picLocks noChangeAspect="1"/>
              </p:cNvPicPr>
              <p:nvPr/>
            </p:nvPicPr>
            <p:blipFill>
              <a:blip r:embed="rId3" cstate="print">
                <a:extLst/>
              </a:blip>
              <a:stretch>
                <a:fillRect/>
              </a:stretch>
            </p:blipFill>
            <p:spPr>
              <a:xfrm>
                <a:off x="0" y="11191"/>
                <a:ext cx="430900" cy="621182"/>
              </a:xfrm>
              <a:prstGeom prst="rect">
                <a:avLst/>
              </a:prstGeom>
              <a:ln w="12700" cap="flat">
                <a:noFill/>
                <a:miter lim="400000"/>
              </a:ln>
              <a:effectLst/>
            </p:spPr>
          </p:pic>
        </p:grpSp>
        <p:sp>
          <p:nvSpPr>
            <p:cNvPr id="137" name="Line"/>
            <p:cNvSpPr/>
            <p:nvPr/>
          </p:nvSpPr>
          <p:spPr>
            <a:xfrm>
              <a:off x="7937" y="623887"/>
              <a:ext cx="6480176" cy="25401"/>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139"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140" name="VAD…"/>
          <p:cNvSpPr txBox="1">
            <a:spLocks noGrp="1"/>
          </p:cNvSpPr>
          <p:nvPr>
            <p:ph type="body" idx="4294967295"/>
          </p:nvPr>
        </p:nvSpPr>
        <p:spPr>
          <a:xfrm>
            <a:off x="138112" y="790575"/>
            <a:ext cx="3455988" cy="8137525"/>
          </a:xfrm>
          <a:prstGeom prst="rect">
            <a:avLst/>
          </a:prstGeom>
          <a:ln w="12700">
            <a:noFill/>
            <a:miter lim="400000"/>
          </a:ln>
        </p:spPr>
        <p:txBody>
          <a:bodyPr>
            <a:normAutofit/>
          </a:bodyPr>
          <a:lstStyle/>
          <a:p>
            <a:pPr marL="0" indent="0">
              <a:lnSpc>
                <a:spcPct val="80000"/>
              </a:lnSpc>
              <a:spcBef>
                <a:spcPts val="200"/>
              </a:spcBef>
              <a:defRPr sz="1000" b="1"/>
            </a:pPr>
            <a:r>
              <a:t>VAD</a:t>
            </a:r>
          </a:p>
          <a:p>
            <a:pPr marL="0" indent="0">
              <a:lnSpc>
                <a:spcPct val="80000"/>
              </a:lnSpc>
              <a:spcBef>
                <a:spcPts val="200"/>
              </a:spcBef>
              <a:defRPr sz="900"/>
            </a:pPr>
            <a:r>
              <a:t>Utmana, finta, dribbla</a:t>
            </a:r>
          </a:p>
          <a:p>
            <a:pPr marL="0" indent="0">
              <a:lnSpc>
                <a:spcPct val="80000"/>
              </a:lnSpc>
              <a:spcBef>
                <a:spcPts val="100"/>
              </a:spcBef>
              <a:defRPr sz="800"/>
            </a:pPr>
            <a:r>
              <a:t> </a:t>
            </a:r>
          </a:p>
          <a:p>
            <a:pPr marL="0" indent="0">
              <a:lnSpc>
                <a:spcPct val="80000"/>
              </a:lnSpc>
              <a:spcBef>
                <a:spcPts val="200"/>
              </a:spcBef>
              <a:defRPr sz="1000" b="1"/>
            </a:pPr>
            <a:r>
              <a:t>VARFÖR</a:t>
            </a:r>
          </a:p>
          <a:p>
            <a:pPr marL="0" indent="0">
              <a:lnSpc>
                <a:spcPct val="80000"/>
              </a:lnSpc>
              <a:spcBef>
                <a:spcPts val="200"/>
              </a:spcBef>
              <a:defRPr sz="900"/>
            </a:pPr>
            <a:r>
              <a:t>För ta sig förbi en motståndare</a:t>
            </a:r>
          </a:p>
          <a:p>
            <a:pPr marL="0" indent="0">
              <a:lnSpc>
                <a:spcPct val="80000"/>
              </a:lnSpc>
              <a:defRPr sz="900"/>
            </a:pPr>
            <a:endParaRPr/>
          </a:p>
          <a:p>
            <a:pPr marL="0" indent="0">
              <a:lnSpc>
                <a:spcPct val="80000"/>
              </a:lnSpc>
              <a:spcBef>
                <a:spcPts val="200"/>
              </a:spcBef>
              <a:defRPr sz="1000" b="1"/>
            </a:pPr>
            <a:r>
              <a:t>HUR </a:t>
            </a:r>
          </a:p>
          <a:p>
            <a:pPr marL="0" indent="0">
              <a:lnSpc>
                <a:spcPct val="80000"/>
              </a:lnSpc>
              <a:spcBef>
                <a:spcPts val="200"/>
              </a:spcBef>
              <a:defRPr sz="900"/>
            </a:pPr>
            <a:r>
              <a:t>När du utmanar driv bollen mot fri yta eller mot spelare med </a:t>
            </a:r>
          </a:p>
          <a:p>
            <a:pPr marL="0" indent="0">
              <a:lnSpc>
                <a:spcPct val="80000"/>
              </a:lnSpc>
              <a:spcBef>
                <a:spcPts val="200"/>
              </a:spcBef>
              <a:defRPr sz="900"/>
            </a:pPr>
            <a:r>
              <a:t>bollen nära foten, titta samtidigt upp för att se hur </a:t>
            </a:r>
          </a:p>
          <a:p>
            <a:pPr marL="0" indent="0">
              <a:lnSpc>
                <a:spcPct val="80000"/>
              </a:lnSpc>
              <a:spcBef>
                <a:spcPts val="200"/>
              </a:spcBef>
              <a:defRPr sz="900"/>
            </a:pPr>
            <a:r>
              <a:t>försvararen agerar och var det finns fria ytor.</a:t>
            </a:r>
          </a:p>
          <a:p>
            <a:pPr marL="0" indent="0">
              <a:lnSpc>
                <a:spcPct val="80000"/>
              </a:lnSpc>
              <a:spcBef>
                <a:spcPts val="200"/>
              </a:spcBef>
              <a:defRPr sz="900"/>
            </a:pPr>
            <a:r>
              <a:t>Tempoväxla efter finten och dribbla förbi.</a:t>
            </a:r>
          </a:p>
          <a:p>
            <a:pPr marL="0" indent="0">
              <a:lnSpc>
                <a:spcPct val="80000"/>
              </a:lnSpc>
              <a:defRPr sz="900"/>
            </a:pPr>
            <a:endParaRPr/>
          </a:p>
          <a:p>
            <a:pPr marL="0" indent="0">
              <a:lnSpc>
                <a:spcPct val="80000"/>
              </a:lnSpc>
              <a:spcBef>
                <a:spcPts val="200"/>
              </a:spcBef>
              <a:defRPr sz="1000" b="1"/>
            </a:pPr>
            <a:r>
              <a:t>ÖVA / Organisation</a:t>
            </a:r>
          </a:p>
          <a:p>
            <a:pPr marL="0" indent="0">
              <a:lnSpc>
                <a:spcPct val="80000"/>
              </a:lnSpc>
              <a:spcBef>
                <a:spcPts val="200"/>
              </a:spcBef>
              <a:defRPr sz="1000"/>
            </a:pPr>
            <a:r>
              <a:t>5 </a:t>
            </a:r>
            <a:r>
              <a:rPr sz="900"/>
              <a:t>spelare i varje yta, varsin boll, yta 16-20 m</a:t>
            </a:r>
          </a:p>
          <a:p>
            <a:pPr marL="0" indent="0">
              <a:lnSpc>
                <a:spcPct val="80000"/>
              </a:lnSpc>
              <a:spcBef>
                <a:spcPts val="200"/>
              </a:spcBef>
              <a:defRPr sz="900"/>
            </a:pPr>
            <a:r>
              <a:t>Tid: 2 x 5 min</a:t>
            </a:r>
            <a:endParaRPr sz="1000" i="1"/>
          </a:p>
          <a:p>
            <a:pPr marL="0" indent="0">
              <a:lnSpc>
                <a:spcPct val="80000"/>
              </a:lnSpc>
              <a:defRPr sz="1000" i="1"/>
            </a:pPr>
            <a:endParaRPr sz="1000" i="1"/>
          </a:p>
          <a:p>
            <a:pPr marL="0" indent="0">
              <a:lnSpc>
                <a:spcPct val="80000"/>
              </a:lnSpc>
              <a:spcBef>
                <a:spcPts val="200"/>
              </a:spcBef>
              <a:defRPr sz="1000" b="1"/>
            </a:pPr>
            <a:r>
              <a:t>ÖVA / Anvisning</a:t>
            </a:r>
          </a:p>
          <a:p>
            <a:pPr marL="0" indent="0" algn="just">
              <a:lnSpc>
                <a:spcPct val="80000"/>
              </a:lnSpc>
              <a:spcBef>
                <a:spcPts val="200"/>
              </a:spcBef>
              <a:defRPr sz="900"/>
            </a:pPr>
            <a:r>
              <a:t>Spelarna sätter västen som svans i byxan och driver i ytan. </a:t>
            </a:r>
          </a:p>
          <a:p>
            <a:pPr marL="0" indent="0" algn="just">
              <a:lnSpc>
                <a:spcPct val="80000"/>
              </a:lnSpc>
              <a:spcBef>
                <a:spcPts val="200"/>
              </a:spcBef>
              <a:defRPr sz="900"/>
            </a:pPr>
            <a:r>
              <a:t>På tränarens signal ska man försöka ta de andras svansar och</a:t>
            </a:r>
          </a:p>
          <a:p>
            <a:pPr marL="0" indent="0" algn="just">
              <a:lnSpc>
                <a:spcPct val="80000"/>
              </a:lnSpc>
              <a:spcBef>
                <a:spcPts val="200"/>
              </a:spcBef>
              <a:defRPr sz="900"/>
            </a:pPr>
            <a:r>
              <a:t>samtidigt ha bollen under kontroll. Har en spelare mer än en</a:t>
            </a:r>
          </a:p>
          <a:p>
            <a:pPr marL="0" indent="0" algn="just">
              <a:lnSpc>
                <a:spcPct val="80000"/>
              </a:lnSpc>
              <a:spcBef>
                <a:spcPts val="200"/>
              </a:spcBef>
              <a:defRPr sz="900"/>
            </a:pPr>
            <a:r>
              <a:t>svans håller man de andra svansarna i handen. Blir man av med </a:t>
            </a:r>
          </a:p>
          <a:p>
            <a:pPr marL="0" indent="0" algn="just">
              <a:lnSpc>
                <a:spcPct val="80000"/>
              </a:lnSpc>
              <a:spcBef>
                <a:spcPts val="200"/>
              </a:spcBef>
              <a:defRPr sz="900"/>
            </a:pPr>
            <a:r>
              <a:t>alla sina svansar så får man ta en svans från någon annan.</a:t>
            </a:r>
          </a:p>
          <a:p>
            <a:pPr marL="0" indent="0">
              <a:lnSpc>
                <a:spcPct val="80000"/>
              </a:lnSpc>
              <a:defRPr sz="900"/>
            </a:pPr>
            <a:endParaRPr/>
          </a:p>
          <a:p>
            <a:pPr marL="0" indent="0">
              <a:lnSpc>
                <a:spcPct val="80000"/>
              </a:lnSpc>
              <a:spcBef>
                <a:spcPts val="200"/>
              </a:spcBef>
              <a:defRPr sz="1000" b="1"/>
            </a:pPr>
            <a:r>
              <a:t>SAMMANFATTA</a:t>
            </a:r>
            <a:r>
              <a:rPr b="0"/>
              <a:t>	</a:t>
            </a:r>
          </a:p>
          <a:p>
            <a:pPr marL="0" indent="0">
              <a:lnSpc>
                <a:spcPct val="80000"/>
              </a:lnSpc>
              <a:spcBef>
                <a:spcPts val="200"/>
              </a:spcBef>
              <a:defRPr sz="900"/>
            </a:pPr>
            <a:r>
              <a:t>Se rubrikerna VAD, VARFÖR och HUR.</a:t>
            </a:r>
            <a:endParaRPr>
              <a:latin typeface="Helvetica Neue"/>
              <a:ea typeface="Helvetica Neue"/>
              <a:cs typeface="Helvetica Neue"/>
              <a:sym typeface="Helvetica Neue"/>
            </a:endParaRPr>
          </a:p>
          <a:p>
            <a:pPr marL="0" indent="0">
              <a:lnSpc>
                <a:spcPct val="80000"/>
              </a:lnSpc>
              <a:defRPr sz="900">
                <a:latin typeface="Helvetica Neue"/>
                <a:ea typeface="Helvetica Neue"/>
                <a:cs typeface="Helvetica Neue"/>
                <a:sym typeface="Helvetica Neue"/>
              </a:defRPr>
            </a:pPr>
            <a:endParaRPr>
              <a:latin typeface="Helvetica Neue"/>
              <a:ea typeface="Helvetica Neue"/>
              <a:cs typeface="Helvetica Neue"/>
              <a:sym typeface="Helvetica Neue"/>
            </a:endParaRPr>
          </a:p>
          <a:p>
            <a:pPr marL="0" indent="0">
              <a:lnSpc>
                <a:spcPct val="80000"/>
              </a:lnSpc>
              <a:defRPr sz="900">
                <a:latin typeface="Helvetica Neue"/>
                <a:ea typeface="Helvetica Neue"/>
                <a:cs typeface="Helvetica Neue"/>
                <a:sym typeface="Helvetica Neue"/>
              </a:defRPr>
            </a:pPr>
            <a:endParaRPr>
              <a:latin typeface="Helvetica Neue"/>
              <a:ea typeface="Helvetica Neue"/>
              <a:cs typeface="Helvetica Neue"/>
              <a:sym typeface="Helvetica Neue"/>
            </a:endParaRPr>
          </a:p>
          <a:p>
            <a:pPr marL="0" indent="0">
              <a:lnSpc>
                <a:spcPct val="80000"/>
              </a:lnSpc>
              <a:defRPr sz="900">
                <a:latin typeface="Helvetica Neue"/>
                <a:ea typeface="Helvetica Neue"/>
                <a:cs typeface="Helvetica Neue"/>
                <a:sym typeface="Helvetica Neue"/>
              </a:defRPr>
            </a:pPr>
            <a:endParaRPr>
              <a:latin typeface="Helvetica Neue"/>
              <a:ea typeface="Helvetica Neue"/>
              <a:cs typeface="Helvetica Neue"/>
              <a:sym typeface="Helvetica Neue"/>
            </a:endParaRPr>
          </a:p>
          <a:p>
            <a:pPr marL="0" indent="0">
              <a:lnSpc>
                <a:spcPct val="80000"/>
              </a:lnSpc>
              <a:defRPr sz="900" b="1">
                <a:latin typeface="Helvetica Neue"/>
                <a:ea typeface="Helvetica Neue"/>
                <a:cs typeface="Helvetica Neue"/>
                <a:sym typeface="Helvetica Neue"/>
              </a:defRPr>
            </a:pPr>
            <a:endParaRPr>
              <a:latin typeface="Helvetica Neue"/>
              <a:ea typeface="Helvetica Neue"/>
              <a:cs typeface="Helvetica Neue"/>
              <a:sym typeface="Helvetica Neue"/>
            </a:endParaRPr>
          </a:p>
          <a:p>
            <a:pPr marL="0" indent="0">
              <a:lnSpc>
                <a:spcPct val="80000"/>
              </a:lnSpc>
              <a:defRPr sz="900" b="1">
                <a:latin typeface="Helvetica Neue"/>
                <a:ea typeface="Helvetica Neue"/>
                <a:cs typeface="Helvetica Neue"/>
                <a:sym typeface="Helvetica Neue"/>
              </a:defRPr>
            </a:pPr>
            <a:endParaRPr>
              <a:latin typeface="Helvetica Neue"/>
              <a:ea typeface="Helvetica Neue"/>
              <a:cs typeface="Helvetica Neue"/>
              <a:sym typeface="Helvetica Neue"/>
            </a:endParaRPr>
          </a:p>
          <a:p>
            <a:pPr marL="0" indent="0">
              <a:lnSpc>
                <a:spcPct val="80000"/>
              </a:lnSpc>
              <a:spcBef>
                <a:spcPts val="200"/>
              </a:spcBef>
              <a:defRPr sz="1000" b="1"/>
            </a:pPr>
            <a:r>
              <a:t>VAD</a:t>
            </a:r>
          </a:p>
          <a:p>
            <a:pPr marL="0" indent="0">
              <a:lnSpc>
                <a:spcPct val="80000"/>
              </a:lnSpc>
              <a:spcBef>
                <a:spcPts val="200"/>
              </a:spcBef>
              <a:defRPr sz="900"/>
            </a:pPr>
            <a:r>
              <a:t>Utmana, finta, dribbla</a:t>
            </a:r>
            <a:endParaRPr b="1"/>
          </a:p>
          <a:p>
            <a:pPr marL="0" indent="0">
              <a:lnSpc>
                <a:spcPct val="80000"/>
              </a:lnSpc>
              <a:defRPr sz="900" b="1"/>
            </a:pPr>
            <a:endParaRPr b="1"/>
          </a:p>
          <a:p>
            <a:pPr marL="0" indent="0">
              <a:lnSpc>
                <a:spcPct val="80000"/>
              </a:lnSpc>
              <a:spcBef>
                <a:spcPts val="200"/>
              </a:spcBef>
              <a:defRPr sz="1000" b="1"/>
            </a:pPr>
            <a:r>
              <a:t>VARFÖR</a:t>
            </a:r>
          </a:p>
          <a:p>
            <a:pPr marL="0" indent="0">
              <a:lnSpc>
                <a:spcPct val="80000"/>
              </a:lnSpc>
              <a:spcBef>
                <a:spcPts val="200"/>
              </a:spcBef>
              <a:defRPr sz="900"/>
            </a:pPr>
            <a:r>
              <a:t>För ta sig förbi en motståndare och göra mål</a:t>
            </a:r>
          </a:p>
          <a:p>
            <a:pPr marL="0" indent="0">
              <a:lnSpc>
                <a:spcPct val="80000"/>
              </a:lnSpc>
              <a:defRPr sz="900"/>
            </a:pPr>
            <a:endParaRPr/>
          </a:p>
          <a:p>
            <a:pPr marL="0" indent="0">
              <a:lnSpc>
                <a:spcPct val="80000"/>
              </a:lnSpc>
              <a:spcBef>
                <a:spcPts val="200"/>
              </a:spcBef>
              <a:defRPr sz="1000" b="1"/>
            </a:pPr>
            <a:r>
              <a:t>HUR </a:t>
            </a:r>
          </a:p>
          <a:p>
            <a:pPr marL="0" indent="0">
              <a:lnSpc>
                <a:spcPct val="80000"/>
              </a:lnSpc>
              <a:spcBef>
                <a:spcPts val="200"/>
              </a:spcBef>
              <a:defRPr sz="900"/>
            </a:pPr>
            <a:r>
              <a:t>När du utmanar driv bollen mot fri yta eller mot spelare med </a:t>
            </a:r>
          </a:p>
          <a:p>
            <a:pPr marL="0" indent="0">
              <a:lnSpc>
                <a:spcPct val="80000"/>
              </a:lnSpc>
              <a:spcBef>
                <a:spcPts val="200"/>
              </a:spcBef>
              <a:defRPr sz="900"/>
            </a:pPr>
            <a:r>
              <a:t>bollen nära foten, titta samtidigt upp för att se hur </a:t>
            </a:r>
          </a:p>
          <a:p>
            <a:pPr marL="0" indent="0">
              <a:lnSpc>
                <a:spcPct val="80000"/>
              </a:lnSpc>
              <a:spcBef>
                <a:spcPts val="200"/>
              </a:spcBef>
              <a:defRPr sz="900"/>
            </a:pPr>
            <a:r>
              <a:t>försvararen agerar och var det finns fria ytor.</a:t>
            </a:r>
          </a:p>
          <a:p>
            <a:pPr marL="0" indent="0">
              <a:lnSpc>
                <a:spcPct val="80000"/>
              </a:lnSpc>
              <a:spcBef>
                <a:spcPts val="200"/>
              </a:spcBef>
              <a:defRPr sz="900"/>
            </a:pPr>
            <a:r>
              <a:t>Tempoväxla efter finten och dribbla förbi.</a:t>
            </a:r>
          </a:p>
          <a:p>
            <a:pPr marL="0" indent="0">
              <a:lnSpc>
                <a:spcPct val="80000"/>
              </a:lnSpc>
              <a:spcBef>
                <a:spcPts val="200"/>
              </a:spcBef>
              <a:defRPr sz="900"/>
            </a:pPr>
            <a:endParaRPr/>
          </a:p>
          <a:p>
            <a:pPr marL="0" indent="0">
              <a:spcBef>
                <a:spcPts val="200"/>
              </a:spcBef>
              <a:defRPr sz="1000" b="1"/>
            </a:pPr>
            <a:r>
              <a:t>ÖVA / Organisation</a:t>
            </a:r>
          </a:p>
          <a:p>
            <a:pPr marL="0" indent="0">
              <a:spcBef>
                <a:spcPts val="200"/>
              </a:spcBef>
              <a:defRPr sz="900"/>
            </a:pPr>
            <a:r>
              <a:t>5 spelare i varje yta, 3 anfallare och 2 försvarare. Yta: 16 x 20 m, 4 konmål.  </a:t>
            </a:r>
          </a:p>
          <a:p>
            <a:pPr marL="0" indent="0">
              <a:spcBef>
                <a:spcPts val="200"/>
              </a:spcBef>
              <a:defRPr sz="900"/>
            </a:pPr>
            <a:r>
              <a:t>Tid: 4 x 4 min, 2 min vila</a:t>
            </a:r>
          </a:p>
          <a:p>
            <a:pPr marL="0" indent="0">
              <a:spcBef>
                <a:spcPts val="200"/>
              </a:spcBef>
              <a:defRPr sz="1000" b="1"/>
            </a:pPr>
            <a:endParaRPr/>
          </a:p>
          <a:p>
            <a:pPr marL="0" indent="0">
              <a:spcBef>
                <a:spcPts val="200"/>
              </a:spcBef>
              <a:defRPr sz="1000" b="1"/>
            </a:pPr>
            <a:r>
              <a:t>ÖVA / Anvisning</a:t>
            </a:r>
          </a:p>
          <a:p>
            <a:pPr marL="0" indent="0">
              <a:spcBef>
                <a:spcPts val="200"/>
              </a:spcBef>
              <a:defRPr sz="900"/>
            </a:pPr>
            <a:r>
              <a:t>Anfallare driver boll och vill dribbla sig förbi försvarare och driva bollen genom målet. Försvarare vill vinna bollen och göra mål.</a:t>
            </a:r>
          </a:p>
          <a:p>
            <a:pPr marL="0" indent="0">
              <a:defRPr sz="900"/>
            </a:pPr>
            <a:endParaRPr/>
          </a:p>
          <a:p>
            <a:pPr marL="0" indent="0">
              <a:spcBef>
                <a:spcPts val="200"/>
              </a:spcBef>
              <a:defRPr sz="1000" b="1"/>
            </a:pPr>
            <a:r>
              <a:t>SAMMANFATTA</a:t>
            </a:r>
          </a:p>
          <a:p>
            <a:pPr marL="0" indent="0">
              <a:spcBef>
                <a:spcPts val="200"/>
              </a:spcBef>
              <a:defRPr sz="900"/>
            </a:pPr>
            <a:r>
              <a:t>Se rubrikerna VAD, VARFÖR och HUR.</a:t>
            </a:r>
          </a:p>
        </p:txBody>
      </p:sp>
      <p:sp>
        <p:nvSpPr>
          <p:cNvPr id="141"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a:p>
        </p:txBody>
      </p:sp>
      <p:sp>
        <p:nvSpPr>
          <p:cNvPr id="142" name="10 min"/>
          <p:cNvSpPr txBox="1"/>
          <p:nvPr/>
        </p:nvSpPr>
        <p:spPr>
          <a:xfrm>
            <a:off x="3041650" y="4335462"/>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143" name="20 min"/>
          <p:cNvSpPr txBox="1"/>
          <p:nvPr/>
        </p:nvSpPr>
        <p:spPr>
          <a:xfrm>
            <a:off x="3041650" y="8586787"/>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20 min</a:t>
            </a:r>
          </a:p>
        </p:txBody>
      </p:sp>
      <p:sp>
        <p:nvSpPr>
          <p:cNvPr id="144" name="https://youtu.be/DP514ljtwAc"/>
          <p:cNvSpPr txBox="1"/>
          <p:nvPr/>
        </p:nvSpPr>
        <p:spPr>
          <a:xfrm>
            <a:off x="177800" y="4338637"/>
            <a:ext cx="272097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https://youtu.be/DP514ljtwAc</a:t>
            </a:r>
          </a:p>
        </p:txBody>
      </p:sp>
      <p:sp>
        <p:nvSpPr>
          <p:cNvPr id="145" name="https://youtu.be/3bYlr7MHUBE"/>
          <p:cNvSpPr txBox="1"/>
          <p:nvPr/>
        </p:nvSpPr>
        <p:spPr>
          <a:xfrm>
            <a:off x="152400" y="8589962"/>
            <a:ext cx="2771775"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https://youtu.be/3bYlr7MHUBE</a:t>
            </a:r>
          </a:p>
        </p:txBody>
      </p:sp>
      <p:grpSp>
        <p:nvGrpSpPr>
          <p:cNvPr id="148" name="Group"/>
          <p:cNvGrpSpPr/>
          <p:nvPr/>
        </p:nvGrpSpPr>
        <p:grpSpPr>
          <a:xfrm>
            <a:off x="3598862" y="3503612"/>
            <a:ext cx="3100389" cy="1084264"/>
            <a:chOff x="0" y="0"/>
            <a:chExt cx="3100387" cy="1084262"/>
          </a:xfrm>
        </p:grpSpPr>
        <p:sp>
          <p:nvSpPr>
            <p:cNvPr id="146"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147"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grpSp>
        <p:nvGrpSpPr>
          <p:cNvPr id="151" name="Group"/>
          <p:cNvGrpSpPr/>
          <p:nvPr/>
        </p:nvGrpSpPr>
        <p:grpSpPr>
          <a:xfrm>
            <a:off x="3598862" y="7729537"/>
            <a:ext cx="3100389" cy="1084264"/>
            <a:chOff x="0" y="0"/>
            <a:chExt cx="3100387" cy="1084262"/>
          </a:xfrm>
        </p:grpSpPr>
        <p:sp>
          <p:nvSpPr>
            <p:cNvPr id="149"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150"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pic>
        <p:nvPicPr>
          <p:cNvPr id="152" name="image.jpeg" descr="image.jpeg"/>
          <p:cNvPicPr>
            <a:picLocks noChangeAspect="1"/>
          </p:cNvPicPr>
          <p:nvPr/>
        </p:nvPicPr>
        <p:blipFill>
          <a:blip r:embed="rId6" cstate="print">
            <a:extLst/>
          </a:blip>
          <a:stretch>
            <a:fillRect/>
          </a:stretch>
        </p:blipFill>
        <p:spPr>
          <a:xfrm>
            <a:off x="3565525" y="844550"/>
            <a:ext cx="3136900" cy="2527300"/>
          </a:xfrm>
          <a:prstGeom prst="rect">
            <a:avLst/>
          </a:prstGeom>
          <a:ln w="12700">
            <a:miter lim="400000"/>
          </a:ln>
        </p:spPr>
      </p:pic>
      <p:pic>
        <p:nvPicPr>
          <p:cNvPr id="153" name="image.jpeg" descr="image.jpeg"/>
          <p:cNvPicPr>
            <a:picLocks noChangeAspect="1"/>
          </p:cNvPicPr>
          <p:nvPr/>
        </p:nvPicPr>
        <p:blipFill>
          <a:blip r:embed="rId7" cstate="print">
            <a:extLst/>
          </a:blip>
          <a:stretch>
            <a:fillRect/>
          </a:stretch>
        </p:blipFill>
        <p:spPr>
          <a:xfrm>
            <a:off x="3575050" y="5032375"/>
            <a:ext cx="3187700" cy="25273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nfallsspel-Utmana, finta, dribbla"/>
          <p:cNvSpPr txBox="1">
            <a:spLocks noGrp="1"/>
          </p:cNvSpPr>
          <p:nvPr>
            <p:ph type="title" idx="4294967295"/>
          </p:nvPr>
        </p:nvSpPr>
        <p:spPr>
          <a:xfrm>
            <a:off x="0" y="38100"/>
            <a:ext cx="6858000" cy="533400"/>
          </a:xfrm>
          <a:prstGeom prst="rect">
            <a:avLst/>
          </a:prstGeom>
          <a:ln w="12700">
            <a:noFill/>
            <a:miter lim="400000"/>
          </a:ln>
        </p:spPr>
        <p:txBody>
          <a:bodyPr>
            <a:normAutofit/>
          </a:bodyPr>
          <a:lstStyle>
            <a:lvl1pPr algn="ctr">
              <a:defRPr sz="2000">
                <a:latin typeface="+mn-lt"/>
                <a:ea typeface="+mn-ea"/>
                <a:cs typeface="+mn-cs"/>
                <a:sym typeface="Helvetica"/>
              </a:defRPr>
            </a:lvl1pPr>
          </a:lstStyle>
          <a:p>
            <a:r>
              <a:t>Anfallsspel-Utmana, finta, dribbla</a:t>
            </a:r>
          </a:p>
        </p:txBody>
      </p:sp>
      <p:grpSp>
        <p:nvGrpSpPr>
          <p:cNvPr id="160" name="Group"/>
          <p:cNvGrpSpPr/>
          <p:nvPr/>
        </p:nvGrpSpPr>
        <p:grpSpPr>
          <a:xfrm>
            <a:off x="184150" y="-19050"/>
            <a:ext cx="6488113" cy="649288"/>
            <a:chOff x="0" y="0"/>
            <a:chExt cx="6488112" cy="649286"/>
          </a:xfrm>
        </p:grpSpPr>
        <p:grpSp>
          <p:nvGrpSpPr>
            <p:cNvPr id="158" name="Group"/>
            <p:cNvGrpSpPr/>
            <p:nvPr/>
          </p:nvGrpSpPr>
          <p:grpSpPr>
            <a:xfrm>
              <a:off x="0" y="0"/>
              <a:ext cx="6470310" cy="632374"/>
              <a:chOff x="0" y="0"/>
              <a:chExt cx="6470309" cy="632372"/>
            </a:xfrm>
          </p:grpSpPr>
          <p:pic>
            <p:nvPicPr>
              <p:cNvPr id="156" name="logo.png" descr="logo.png"/>
              <p:cNvPicPr>
                <a:picLocks noChangeAspect="1"/>
              </p:cNvPicPr>
              <p:nvPr/>
            </p:nvPicPr>
            <p:blipFill>
              <a:blip r:embed="rId2" cstate="print">
                <a:extLst/>
              </a:blip>
              <a:stretch>
                <a:fillRect/>
              </a:stretch>
            </p:blipFill>
            <p:spPr>
              <a:xfrm>
                <a:off x="6065952" y="0"/>
                <a:ext cx="404358" cy="630880"/>
              </a:xfrm>
              <a:prstGeom prst="rect">
                <a:avLst/>
              </a:prstGeom>
              <a:ln w="12700" cap="flat">
                <a:noFill/>
                <a:miter lim="400000"/>
              </a:ln>
              <a:effectLst/>
            </p:spPr>
          </p:pic>
          <p:pic>
            <p:nvPicPr>
              <p:cNvPr id="157" name="Unknown.png" descr="Unknown.png"/>
              <p:cNvPicPr>
                <a:picLocks noChangeAspect="1"/>
              </p:cNvPicPr>
              <p:nvPr/>
            </p:nvPicPr>
            <p:blipFill>
              <a:blip r:embed="rId3" cstate="print">
                <a:extLst/>
              </a:blip>
              <a:stretch>
                <a:fillRect/>
              </a:stretch>
            </p:blipFill>
            <p:spPr>
              <a:xfrm>
                <a:off x="0" y="11191"/>
                <a:ext cx="430900" cy="621182"/>
              </a:xfrm>
              <a:prstGeom prst="rect">
                <a:avLst/>
              </a:prstGeom>
              <a:ln w="12700" cap="flat">
                <a:noFill/>
                <a:miter lim="400000"/>
              </a:ln>
              <a:effectLst/>
            </p:spPr>
          </p:pic>
        </p:grpSp>
        <p:sp>
          <p:nvSpPr>
            <p:cNvPr id="159" name="Line"/>
            <p:cNvSpPr/>
            <p:nvPr/>
          </p:nvSpPr>
          <p:spPr>
            <a:xfrm>
              <a:off x="7937" y="623887"/>
              <a:ext cx="6480176" cy="25401"/>
            </a:xfrm>
            <a:prstGeom prst="line">
              <a:avLst/>
            </a:prstGeom>
            <a:noFill/>
            <a:ln w="12700" cap="flat">
              <a:solidFill>
                <a:srgbClr val="000000"/>
              </a:solidFill>
              <a:prstDash val="solid"/>
              <a:round/>
            </a:ln>
            <a:effectLst>
              <a:outerShdw blurRad="38100" dist="20000" dir="5400000" rotWithShape="0">
                <a:srgbClr val="000000">
                  <a:alpha val="37998"/>
                </a:srgbClr>
              </a:outerShdw>
            </a:effectLst>
          </p:spPr>
          <p:txBody>
            <a:bodyPr wrap="square" lIns="45719" tIns="45719" rIns="45719" bIns="45719" numCol="1" anchor="t">
              <a:noAutofit/>
            </a:bodyPr>
            <a:lstStyle/>
            <a:p>
              <a:endParaRPr/>
            </a:p>
          </p:txBody>
        </p:sp>
      </p:grpSp>
      <p:sp>
        <p:nvSpPr>
          <p:cNvPr id="161" name="Line"/>
          <p:cNvSpPr/>
          <p:nvPr/>
        </p:nvSpPr>
        <p:spPr>
          <a:xfrm>
            <a:off x="188912" y="4859337"/>
            <a:ext cx="6459538" cy="1"/>
          </a:xfrm>
          <a:prstGeom prst="line">
            <a:avLst/>
          </a:prstGeom>
          <a:ln w="19050">
            <a:solidFill>
              <a:srgbClr val="000000"/>
            </a:solidFill>
            <a:prstDash val="dash"/>
          </a:ln>
        </p:spPr>
        <p:txBody>
          <a:bodyPr lIns="45719" rIns="45719"/>
          <a:lstStyle/>
          <a:p>
            <a:endParaRPr/>
          </a:p>
        </p:txBody>
      </p:sp>
      <p:sp>
        <p:nvSpPr>
          <p:cNvPr id="162" name="VAD…"/>
          <p:cNvSpPr txBox="1"/>
          <p:nvPr/>
        </p:nvSpPr>
        <p:spPr>
          <a:xfrm>
            <a:off x="190500" y="657225"/>
            <a:ext cx="3308350" cy="332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spcBef>
                <a:spcPts val="200"/>
              </a:spcBef>
              <a:defRPr sz="1000" b="1"/>
            </a:pPr>
            <a:r>
              <a:t>VAD</a:t>
            </a:r>
          </a:p>
          <a:p>
            <a:pPr>
              <a:lnSpc>
                <a:spcPct val="80000"/>
              </a:lnSpc>
              <a:spcBef>
                <a:spcPts val="200"/>
              </a:spcBef>
              <a:defRPr sz="900"/>
            </a:pPr>
            <a:r>
              <a:t>Utmana, finta, dribbla</a:t>
            </a:r>
            <a:endParaRPr b="1"/>
          </a:p>
          <a:p>
            <a:pPr>
              <a:lnSpc>
                <a:spcPct val="80000"/>
              </a:lnSpc>
              <a:spcBef>
                <a:spcPts val="300"/>
              </a:spcBef>
              <a:defRPr sz="900" b="1"/>
            </a:pPr>
            <a:endParaRPr b="1"/>
          </a:p>
          <a:p>
            <a:pPr>
              <a:lnSpc>
                <a:spcPct val="80000"/>
              </a:lnSpc>
              <a:spcBef>
                <a:spcPts val="200"/>
              </a:spcBef>
              <a:defRPr sz="1000" b="1"/>
            </a:pPr>
            <a:r>
              <a:t>VARFÖR</a:t>
            </a:r>
          </a:p>
          <a:p>
            <a:pPr>
              <a:lnSpc>
                <a:spcPct val="80000"/>
              </a:lnSpc>
              <a:spcBef>
                <a:spcPts val="200"/>
              </a:spcBef>
              <a:defRPr sz="900"/>
            </a:pPr>
            <a:r>
              <a:t>För ta sig förbi en motståndare och göra mål</a:t>
            </a:r>
          </a:p>
          <a:p>
            <a:pPr>
              <a:lnSpc>
                <a:spcPct val="80000"/>
              </a:lnSpc>
              <a:spcBef>
                <a:spcPts val="300"/>
              </a:spcBef>
              <a:defRPr sz="900"/>
            </a:pPr>
            <a:endParaRPr/>
          </a:p>
          <a:p>
            <a:pPr>
              <a:lnSpc>
                <a:spcPct val="80000"/>
              </a:lnSpc>
              <a:spcBef>
                <a:spcPts val="200"/>
              </a:spcBef>
              <a:defRPr sz="1000" b="1"/>
            </a:pPr>
            <a:r>
              <a:t>HUR </a:t>
            </a:r>
          </a:p>
          <a:p>
            <a:pPr>
              <a:lnSpc>
                <a:spcPct val="80000"/>
              </a:lnSpc>
              <a:spcBef>
                <a:spcPts val="200"/>
              </a:spcBef>
              <a:defRPr sz="900"/>
            </a:pPr>
            <a:r>
              <a:t>När du utmanar driv bollen mot fri yta eller mot spelare med </a:t>
            </a:r>
          </a:p>
          <a:p>
            <a:pPr>
              <a:lnSpc>
                <a:spcPct val="80000"/>
              </a:lnSpc>
              <a:spcBef>
                <a:spcPts val="200"/>
              </a:spcBef>
              <a:defRPr sz="900"/>
            </a:pPr>
            <a:r>
              <a:t>bollen nära foten, titta samtidigt upp för att se hur </a:t>
            </a:r>
          </a:p>
          <a:p>
            <a:pPr>
              <a:lnSpc>
                <a:spcPct val="80000"/>
              </a:lnSpc>
              <a:spcBef>
                <a:spcPts val="200"/>
              </a:spcBef>
              <a:defRPr sz="900"/>
            </a:pPr>
            <a:r>
              <a:t>försvararen agerar och var det finns fria ytor.</a:t>
            </a:r>
          </a:p>
          <a:p>
            <a:pPr>
              <a:lnSpc>
                <a:spcPct val="80000"/>
              </a:lnSpc>
              <a:spcBef>
                <a:spcPts val="200"/>
              </a:spcBef>
              <a:defRPr sz="900"/>
            </a:pPr>
            <a:r>
              <a:t>Tempoväxla efter finten och dribbla förbi.</a:t>
            </a:r>
          </a:p>
          <a:p>
            <a:pPr>
              <a:lnSpc>
                <a:spcPct val="80000"/>
              </a:lnSpc>
              <a:spcBef>
                <a:spcPts val="200"/>
              </a:spcBef>
              <a:defRPr sz="900" i="1"/>
            </a:pPr>
            <a:r>
              <a:t>Mv fångar bollen med kroppen bakom bollen, fånga i skopan eller med händerna.</a:t>
            </a:r>
          </a:p>
          <a:p>
            <a:pPr>
              <a:lnSpc>
                <a:spcPct val="80000"/>
              </a:lnSpc>
              <a:spcBef>
                <a:spcPts val="300"/>
              </a:spcBef>
              <a:defRPr sz="900"/>
            </a:pPr>
            <a:endParaRPr/>
          </a:p>
          <a:p>
            <a:pPr>
              <a:spcBef>
                <a:spcPts val="200"/>
              </a:spcBef>
              <a:defRPr sz="1000" b="1"/>
            </a:pPr>
            <a:r>
              <a:t>ÖVA / Organisation</a:t>
            </a:r>
          </a:p>
          <a:p>
            <a:pPr>
              <a:spcBef>
                <a:spcPts val="200"/>
              </a:spcBef>
              <a:defRPr sz="900"/>
            </a:pPr>
            <a:r>
              <a:t>5 mot 5 med mål och Mv. Yta: 32 x 20 m, koner, västar, bollar.</a:t>
            </a:r>
          </a:p>
          <a:p>
            <a:pPr>
              <a:spcBef>
                <a:spcPts val="200"/>
              </a:spcBef>
              <a:defRPr sz="900"/>
            </a:pPr>
            <a:r>
              <a:t>Tid: 6 x 4 min, 2 min vila</a:t>
            </a:r>
          </a:p>
          <a:p>
            <a:pPr>
              <a:spcBef>
                <a:spcPts val="300"/>
              </a:spcBef>
              <a:defRPr sz="900"/>
            </a:pPr>
            <a:endParaRPr/>
          </a:p>
          <a:p>
            <a:pPr>
              <a:spcBef>
                <a:spcPts val="200"/>
              </a:spcBef>
              <a:defRPr sz="1000" b="1"/>
            </a:pPr>
            <a:r>
              <a:t>ÖVA / Anvisning</a:t>
            </a:r>
          </a:p>
          <a:p>
            <a:pPr>
              <a:spcBef>
                <a:spcPts val="200"/>
              </a:spcBef>
              <a:defRPr sz="900"/>
            </a:pPr>
            <a:r>
              <a:t>Fritt spel med mål och målvakter.</a:t>
            </a:r>
          </a:p>
          <a:p>
            <a:pPr>
              <a:spcBef>
                <a:spcPts val="300"/>
              </a:spcBef>
              <a:defRPr sz="900"/>
            </a:pPr>
            <a:endParaRPr/>
          </a:p>
          <a:p>
            <a:pPr>
              <a:spcBef>
                <a:spcPts val="200"/>
              </a:spcBef>
              <a:defRPr sz="1000" b="1"/>
            </a:pPr>
            <a:r>
              <a:t>SAMMANFATTA</a:t>
            </a:r>
          </a:p>
          <a:p>
            <a:pPr>
              <a:spcBef>
                <a:spcPts val="200"/>
              </a:spcBef>
              <a:defRPr sz="900"/>
            </a:pPr>
            <a:r>
              <a:t>Se rubrikerna VAD, VARFÖR och HUR.</a:t>
            </a:r>
          </a:p>
        </p:txBody>
      </p:sp>
      <p:grpSp>
        <p:nvGrpSpPr>
          <p:cNvPr id="165" name="Group"/>
          <p:cNvGrpSpPr/>
          <p:nvPr/>
        </p:nvGrpSpPr>
        <p:grpSpPr>
          <a:xfrm>
            <a:off x="3568699" y="3490912"/>
            <a:ext cx="3100389" cy="1084264"/>
            <a:chOff x="0" y="0"/>
            <a:chExt cx="3100387" cy="1084262"/>
          </a:xfrm>
        </p:grpSpPr>
        <p:sp>
          <p:nvSpPr>
            <p:cNvPr id="163" name="Rectangle"/>
            <p:cNvSpPr/>
            <p:nvPr/>
          </p:nvSpPr>
          <p:spPr>
            <a:xfrm>
              <a:off x="-1" y="-1"/>
              <a:ext cx="3100389" cy="1084264"/>
            </a:xfrm>
            <a:prstGeom prst="rect">
              <a:avLst/>
            </a:prstGeom>
            <a:solidFill>
              <a:srgbClr val="DDDDDD"/>
            </a:solidFill>
            <a:ln w="9525" cap="flat">
              <a:solidFill>
                <a:srgbClr val="000000"/>
              </a:solidFill>
              <a:prstDash val="solid"/>
              <a:round/>
            </a:ln>
            <a:effectLst/>
          </p:spPr>
          <p:txBody>
            <a:bodyPr wrap="square" lIns="45719" tIns="45719" rIns="45719" bIns="45719" numCol="1" anchor="t">
              <a:noAutofit/>
            </a:bodyPr>
            <a:lstStyle/>
            <a:p>
              <a:pPr defTabSz="457200">
                <a:defRPr sz="1000">
                  <a:latin typeface="+mn-lt"/>
                  <a:ea typeface="+mn-ea"/>
                  <a:cs typeface="+mn-cs"/>
                  <a:sym typeface="Helvetica"/>
                </a:defRPr>
              </a:pPr>
              <a:endParaRPr/>
            </a:p>
          </p:txBody>
        </p:sp>
        <p:sp>
          <p:nvSpPr>
            <p:cNvPr id="164" name="Tänk på:…"/>
            <p:cNvSpPr txBox="1"/>
            <p:nvPr/>
          </p:nvSpPr>
          <p:spPr>
            <a:xfrm>
              <a:off x="-1" y="-1"/>
              <a:ext cx="3100389" cy="1016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120650" indent="-120650" defTabSz="457200">
                <a:defRPr sz="1000">
                  <a:latin typeface="+mn-lt"/>
                  <a:ea typeface="+mn-ea"/>
                  <a:cs typeface="+mn-cs"/>
                  <a:sym typeface="Helvetica"/>
                </a:defRPr>
              </a:pPr>
              <a:r>
                <a:t>Tänk på:</a:t>
              </a:r>
            </a:p>
            <a:p>
              <a:pPr marL="120650" indent="-120650" defTabSz="457200">
                <a:buSzPct val="120000"/>
                <a:buChar char="-"/>
                <a:defRPr sz="1000">
                  <a:latin typeface="+mn-lt"/>
                  <a:ea typeface="+mn-ea"/>
                  <a:cs typeface="+mn-cs"/>
                  <a:sym typeface="Helvetica"/>
                </a:defRPr>
              </a:pPr>
              <a:r>
                <a:t>Kom igång snabbt med övningen</a:t>
              </a:r>
            </a:p>
            <a:p>
              <a:pPr marL="120650" indent="-120650" defTabSz="457200">
                <a:buSzPct val="120000"/>
                <a:buChar char="-"/>
                <a:defRPr sz="1000">
                  <a:latin typeface="+mn-lt"/>
                  <a:ea typeface="+mn-ea"/>
                  <a:cs typeface="+mn-cs"/>
                  <a:sym typeface="Helvetica"/>
                </a:defRPr>
              </a:pPr>
              <a:r>
                <a:t>Få muntliga anvisningar. Visa istället själv eller låt någon spelare visa hur övningen går till.</a:t>
              </a:r>
            </a:p>
            <a:p>
              <a:pPr marL="120650" indent="-120650" defTabSz="457200">
                <a:buSzPct val="120000"/>
                <a:buChar char="-"/>
                <a:defRPr sz="1000">
                  <a:latin typeface="+mn-lt"/>
                  <a:ea typeface="+mn-ea"/>
                  <a:cs typeface="+mn-cs"/>
                  <a:sym typeface="Helvetica"/>
                </a:defRPr>
              </a:pPr>
              <a:r>
                <a:t>Instruera i Vad, varför, hur.</a:t>
              </a:r>
            </a:p>
            <a:p>
              <a:pPr marL="120650" indent="-120650" defTabSz="457200">
                <a:buSzPct val="120000"/>
                <a:buChar char="-"/>
                <a:defRPr sz="1000">
                  <a:latin typeface="+mn-lt"/>
                  <a:ea typeface="+mn-ea"/>
                  <a:cs typeface="+mn-cs"/>
                  <a:sym typeface="Helvetica"/>
                </a:defRPr>
              </a:pPr>
              <a:r>
                <a:t>Sammanfatta med Vad, varför, hur.</a:t>
              </a:r>
            </a:p>
          </p:txBody>
        </p:sp>
      </p:grpSp>
      <p:sp>
        <p:nvSpPr>
          <p:cNvPr id="166" name="Slide Number"/>
          <p:cNvSpPr txBox="1">
            <a:spLocks noGrp="1"/>
          </p:cNvSpPr>
          <p:nvPr>
            <p:ph type="sldNum" sz="quarter" idx="4294967295"/>
          </p:nvPr>
        </p:nvSpPr>
        <p:spPr>
          <a:xfrm>
            <a:off x="3336939" y="8867410"/>
            <a:ext cx="188899" cy="26425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a:p>
        </p:txBody>
      </p:sp>
      <p:sp>
        <p:nvSpPr>
          <p:cNvPr id="167" name="35 min"/>
          <p:cNvSpPr txBox="1"/>
          <p:nvPr/>
        </p:nvSpPr>
        <p:spPr>
          <a:xfrm>
            <a:off x="2914650" y="4343400"/>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35 min</a:t>
            </a:r>
          </a:p>
        </p:txBody>
      </p:sp>
      <p:sp>
        <p:nvSpPr>
          <p:cNvPr id="168" name="10 min"/>
          <p:cNvSpPr txBox="1"/>
          <p:nvPr/>
        </p:nvSpPr>
        <p:spPr>
          <a:xfrm>
            <a:off x="2914650" y="6770687"/>
            <a:ext cx="519113" cy="233336"/>
          </a:xfrm>
          <a:prstGeom prst="rect">
            <a:avLst/>
          </a:prstGeom>
          <a:ln w="635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10 min</a:t>
            </a:r>
          </a:p>
        </p:txBody>
      </p:sp>
      <p:sp>
        <p:nvSpPr>
          <p:cNvPr id="169" name="https://youtu.be/L84sN41Hyo8"/>
          <p:cNvSpPr txBox="1"/>
          <p:nvPr/>
        </p:nvSpPr>
        <p:spPr>
          <a:xfrm>
            <a:off x="293687" y="4352925"/>
            <a:ext cx="249078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4"/>
              </a:defRPr>
            </a:lvl1pPr>
          </a:lstStyle>
          <a:p>
            <a:pPr>
              <a:defRPr u="none">
                <a:solidFill>
                  <a:srgbClr val="000000"/>
                </a:solidFill>
                <a:uFillTx/>
              </a:defRPr>
            </a:pPr>
            <a:r>
              <a:rPr u="sng">
                <a:solidFill>
                  <a:srgbClr val="0000FF"/>
                </a:solidFill>
                <a:uFill>
                  <a:solidFill>
                    <a:srgbClr val="0000FF"/>
                  </a:solidFill>
                </a:uFill>
                <a:hlinkClick r:id="rId4"/>
              </a:rPr>
              <a:t>https://youtu.be/L84sN41Hyo8</a:t>
            </a:r>
          </a:p>
        </p:txBody>
      </p:sp>
      <p:sp>
        <p:nvSpPr>
          <p:cNvPr id="170" name="Koordinationsövning…"/>
          <p:cNvSpPr txBox="1"/>
          <p:nvPr/>
        </p:nvSpPr>
        <p:spPr>
          <a:xfrm>
            <a:off x="279400" y="5005387"/>
            <a:ext cx="3130550" cy="1484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457200">
              <a:defRPr sz="1000" b="1"/>
            </a:pPr>
            <a:r>
              <a:t>Koordinationsövning</a:t>
            </a:r>
          </a:p>
          <a:p>
            <a:pPr defTabSz="457200">
              <a:defRPr sz="1000"/>
            </a:pPr>
            <a:r>
              <a:t>Vem är rädd för Svante man med boll</a:t>
            </a:r>
          </a:p>
          <a:p>
            <a:pPr defTabSz="457200">
              <a:defRPr sz="1000" b="1"/>
            </a:pPr>
            <a:endParaRPr/>
          </a:p>
          <a:p>
            <a:pPr defTabSz="457200">
              <a:defRPr sz="1000"/>
            </a:pPr>
            <a:r>
              <a:t>En spelare i mitten utan boll. Övriga på ytans ena kortsida med boll. När spelaren i mitten roppar “Vem är rädd för svarte man” (Eller kanske ännu hellre något mer fotbollsliknande namn)  ska de försöka att driva bollen till andra kortsidan utan att “svarte man” bryter eller att man tappar bollen utanför sidlinjen. De som tappar sin boll blir svarte man.</a:t>
            </a:r>
          </a:p>
        </p:txBody>
      </p:sp>
      <p:sp>
        <p:nvSpPr>
          <p:cNvPr id="171" name="https://youtu.be/jw-UAFy0eVU"/>
          <p:cNvSpPr txBox="1"/>
          <p:nvPr/>
        </p:nvSpPr>
        <p:spPr>
          <a:xfrm>
            <a:off x="284162" y="6767512"/>
            <a:ext cx="2401888" cy="226986"/>
          </a:xfrm>
          <a:prstGeom prst="rect">
            <a:avLst/>
          </a:prstGeom>
          <a:solidFill>
            <a:srgbClr val="DDDDD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u="sng">
                <a:solidFill>
                  <a:srgbClr val="0000FF"/>
                </a:solidFill>
                <a:uFill>
                  <a:solidFill>
                    <a:srgbClr val="0000FF"/>
                  </a:solidFill>
                </a:uFill>
                <a:hlinkClick r:id="rId5"/>
              </a:defRPr>
            </a:lvl1pPr>
          </a:lstStyle>
          <a:p>
            <a:pPr>
              <a:defRPr u="none">
                <a:solidFill>
                  <a:srgbClr val="000000"/>
                </a:solidFill>
                <a:uFillTx/>
              </a:defRPr>
            </a:pPr>
            <a:r>
              <a:rPr u="sng">
                <a:solidFill>
                  <a:srgbClr val="0000FF"/>
                </a:solidFill>
                <a:uFill>
                  <a:solidFill>
                    <a:srgbClr val="0000FF"/>
                  </a:solidFill>
                </a:uFill>
                <a:hlinkClick r:id="rId5"/>
              </a:rPr>
              <a:t>https://youtu.be/jw-UAFy0eVU</a:t>
            </a:r>
          </a:p>
        </p:txBody>
      </p:sp>
      <p:sp>
        <p:nvSpPr>
          <p:cNvPr id="172" name="Allternativ:…"/>
          <p:cNvSpPr txBox="1"/>
          <p:nvPr/>
        </p:nvSpPr>
        <p:spPr>
          <a:xfrm>
            <a:off x="300037" y="7356475"/>
            <a:ext cx="3089276" cy="478226"/>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900" b="1" i="1"/>
            </a:pPr>
            <a:r>
              <a:t>Allternativ:</a:t>
            </a:r>
          </a:p>
          <a:p>
            <a:pPr>
              <a:defRPr sz="900" i="1"/>
            </a:pPr>
            <a:r>
              <a:t>Välj en av de övriga koordinationsövningarna/lekarna</a:t>
            </a:r>
          </a:p>
          <a:p>
            <a:pPr>
              <a:defRPr sz="900" i="1"/>
            </a:pPr>
            <a:r>
              <a:t>som finns längre bak i häftet eller välja en egen lek.</a:t>
            </a:r>
          </a:p>
        </p:txBody>
      </p:sp>
      <p:pic>
        <p:nvPicPr>
          <p:cNvPr id="173" name="image.jpeg" descr="image.jpeg"/>
          <p:cNvPicPr>
            <a:picLocks noChangeAspect="1"/>
          </p:cNvPicPr>
          <p:nvPr/>
        </p:nvPicPr>
        <p:blipFill>
          <a:blip r:embed="rId6" cstate="print">
            <a:extLst/>
          </a:blip>
          <a:stretch>
            <a:fillRect/>
          </a:stretch>
        </p:blipFill>
        <p:spPr>
          <a:xfrm>
            <a:off x="3544887" y="777875"/>
            <a:ext cx="3124201" cy="2527300"/>
          </a:xfrm>
          <a:prstGeom prst="rect">
            <a:avLst/>
          </a:prstGeom>
          <a:ln w="12700">
            <a:miter lim="400000"/>
          </a:ln>
        </p:spPr>
      </p:pic>
      <p:pic>
        <p:nvPicPr>
          <p:cNvPr id="174" name="image.jpeg" descr="image.jpeg"/>
          <p:cNvPicPr>
            <a:picLocks noChangeAspect="1"/>
          </p:cNvPicPr>
          <p:nvPr/>
        </p:nvPicPr>
        <p:blipFill>
          <a:blip r:embed="rId7" cstate="print">
            <a:extLst/>
          </a:blip>
          <a:stretch>
            <a:fillRect/>
          </a:stretch>
        </p:blipFill>
        <p:spPr>
          <a:xfrm>
            <a:off x="3563937" y="5019675"/>
            <a:ext cx="3111501" cy="25146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tandardformgivning">
  <a:themeElements>
    <a:clrScheme name="Standardformgivning">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formgivning">
      <a:majorFont>
        <a:latin typeface="Arial"/>
        <a:ea typeface="Arial"/>
        <a:cs typeface="Arial"/>
      </a:majorFont>
      <a:minorFont>
        <a:latin typeface="Helvetica"/>
        <a:ea typeface="Helvetica"/>
        <a:cs typeface="Helvetica"/>
      </a:minorFont>
    </a:fontScheme>
    <a:fmtScheme name="Standardformgivn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andardformgivning">
  <a:themeElements>
    <a:clrScheme name="Standardformgivning">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formgivning">
      <a:majorFont>
        <a:latin typeface="Arial"/>
        <a:ea typeface="Arial"/>
        <a:cs typeface="Arial"/>
      </a:majorFont>
      <a:minorFont>
        <a:latin typeface="Helvetica"/>
        <a:ea typeface="Helvetica"/>
        <a:cs typeface="Helvetica"/>
      </a:minorFont>
    </a:fontScheme>
    <a:fmtScheme name="Standardformgivn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3792</Words>
  <Application>Microsoft Office PowerPoint</Application>
  <PresentationFormat>On-screen Show (4:3)</PresentationFormat>
  <Paragraphs>783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Helvetica Neue</vt:lpstr>
      <vt:lpstr>Helvetica Neue Black Condensed</vt:lpstr>
      <vt:lpstr>Standardformgivning</vt:lpstr>
      <vt:lpstr>PowerPoint Presentation</vt:lpstr>
      <vt:lpstr>PowerPoint Presentation</vt:lpstr>
      <vt:lpstr>Träningsorganisation Nivå 1</vt:lpstr>
      <vt:lpstr>Anfallsspel-Driva</vt:lpstr>
      <vt:lpstr>Anfallsspel-Driva</vt:lpstr>
      <vt:lpstr>Anfallsspel-Driva</vt:lpstr>
      <vt:lpstr>Anfallsspel - Utmana, finta, dribbla</vt:lpstr>
      <vt:lpstr>Anfallsspel-Utmana, finta, dribbla</vt:lpstr>
      <vt:lpstr>Anfallsspel-Utmana, finta, dribbla</vt:lpstr>
      <vt:lpstr>Anfallsspel - Vända</vt:lpstr>
      <vt:lpstr>Anfallsspel-Vända</vt:lpstr>
      <vt:lpstr>Anfallsspel-Vända</vt:lpstr>
      <vt:lpstr>Anfallsspel - Skjuta</vt:lpstr>
      <vt:lpstr>PowerPoint Presentation</vt:lpstr>
      <vt:lpstr>PowerPoint Presentation</vt:lpstr>
      <vt:lpstr>Försvarsspel - Ta bollen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Strandberg (Östergötlands Fotbollförbund)</dc:creator>
  <cp:lastModifiedBy>Matilda BERGDAHL</cp:lastModifiedBy>
  <cp:revision>1</cp:revision>
  <cp:lastPrinted>2019-02-12T10:09:25Z</cp:lastPrinted>
  <dcterms:modified xsi:type="dcterms:W3CDTF">2019-04-25T20:20:14Z</dcterms:modified>
</cp:coreProperties>
</file>