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56" r:id="rId3"/>
    <p:sldId id="270" r:id="rId4"/>
    <p:sldId id="262" r:id="rId5"/>
    <p:sldId id="278" r:id="rId6"/>
    <p:sldId id="258" r:id="rId7"/>
    <p:sldId id="285" r:id="rId8"/>
    <p:sldId id="264" r:id="rId9"/>
    <p:sldId id="265" r:id="rId10"/>
    <p:sldId id="267" r:id="rId11"/>
    <p:sldId id="268" r:id="rId12"/>
    <p:sldId id="263" r:id="rId13"/>
    <p:sldId id="271" r:id="rId14"/>
    <p:sldId id="273" r:id="rId15"/>
    <p:sldId id="275" r:id="rId16"/>
    <p:sldId id="274" r:id="rId17"/>
    <p:sldId id="277" r:id="rId18"/>
    <p:sldId id="280" r:id="rId19"/>
    <p:sldId id="287" r:id="rId20"/>
    <p:sldId id="276" r:id="rId21"/>
    <p:sldId id="281" r:id="rId22"/>
    <p:sldId id="286" r:id="rId23"/>
    <p:sldId id="282" r:id="rId24"/>
    <p:sldId id="284" r:id="rId25"/>
    <p:sldId id="283" r:id="rId26"/>
    <p:sldId id="272"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4183" autoAdjust="0"/>
  </p:normalViewPr>
  <p:slideViewPr>
    <p:cSldViewPr snapToGrid="0">
      <p:cViewPr varScale="1">
        <p:scale>
          <a:sx n="89" d="100"/>
          <a:sy n="89"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DD0E5-AFB6-48EE-8364-B3FFC3361AB2}" type="datetimeFigureOut">
              <a:rPr lang="sv-SE" smtClean="0"/>
              <a:t>2023-05-22</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5EE37-6963-4534-8A19-42AD1B9914E3}" type="slidenum">
              <a:rPr lang="sv-SE" smtClean="0"/>
              <a:t>‹#›</a:t>
            </a:fld>
            <a:endParaRPr lang="sv-SE"/>
          </a:p>
        </p:txBody>
      </p:sp>
    </p:spTree>
    <p:extLst>
      <p:ext uri="{BB962C8B-B14F-4D97-AF65-F5344CB8AC3E}">
        <p14:creationId xmlns:p14="http://schemas.microsoft.com/office/powerpoint/2010/main" val="27070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6</a:t>
            </a:fld>
            <a:endParaRPr lang="sv-SE"/>
          </a:p>
        </p:txBody>
      </p:sp>
    </p:spTree>
    <p:extLst>
      <p:ext uri="{BB962C8B-B14F-4D97-AF65-F5344CB8AC3E}">
        <p14:creationId xmlns:p14="http://schemas.microsoft.com/office/powerpoint/2010/main" val="358054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rPr>
              <a:t>(från 10år används boll storlek 4)</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7</a:t>
            </a:fld>
            <a:endParaRPr lang="sv-SE"/>
          </a:p>
        </p:txBody>
      </p:sp>
    </p:spTree>
    <p:extLst>
      <p:ext uri="{BB962C8B-B14F-4D97-AF65-F5344CB8AC3E}">
        <p14:creationId xmlns:p14="http://schemas.microsoft.com/office/powerpoint/2010/main" val="27042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3C2-12BB-4523-9751-070A2C3C5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09CFF27-D3F6-4F05-B111-4088E4939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48734C9C-4B7F-492E-B595-C47740E4357E}"/>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4D89B1BA-E816-4797-A282-58D84F7549A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0C85A3E-F2C4-4578-AC78-C10D1BD3FF96}"/>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1282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CCA8-CD36-4EAD-BE93-A61113272D6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D1E71A6-6970-4EA4-809C-ED79D0969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AABBF60-1514-4115-8816-D86A7405663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A3E97045-EA3E-4460-8C24-0909014EEBE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4FD13EA-EDF1-4D1E-A977-5718527D353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40604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A1D1B-A9FC-41DF-9289-429A95920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AB3B3859-90DA-4E51-8772-35EC6862A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EE693FF-65FA-4A4C-A95E-5071A8F535F6}"/>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42C2B5EB-C629-40B0-A62F-664B01DE659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8A3A5FF-B3BB-472F-89DC-1F07579EBA52}"/>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7685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1AAD-9AA8-4CBE-A605-612F49E59D6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448B020-BACA-4153-8A80-008C4050C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90D2ED9-2644-4430-BE16-A978ADC051D4}"/>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DFA9BBEF-7CD6-45DC-871F-BB99F703291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806BC42-9DE1-4640-A4BF-FE969D5BB6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931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2DA2-908C-405F-803E-4F24C7103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142FE363-0C9B-4D98-9CBF-6A37EEEFB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AF1D5-3B36-42AC-8C0B-65FDC6509381}"/>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A868D989-1CE1-4774-ADA3-0761A20002E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2CC792E-DFDF-4931-94DA-D6CDD65058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6941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007-0F7C-41E6-A302-1FDB9F71105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614464E-5CF2-4CD1-8F2C-CE7780083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EECFFFE6-A809-4F49-AB89-EB97B7206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5D0FE2F-D649-4F3B-BCED-79BE1C9C728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DF0FB386-0223-4450-BFBE-B6E1FB5D5E7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778DDC3-548B-4E1B-9D05-1E401CA69E27}"/>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98356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BFD9-5B3F-45B8-9B41-9694414B42F5}"/>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127C87F-D6B6-4ABC-819C-8FD03CC04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52A2AB-121E-44B2-9349-F9494856A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8EFBDE02-C3D5-4785-9084-4824ACC96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D75C1-3BCA-4102-88DC-660BE23ADC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661B03FE-E01C-46AF-BBD0-FDD66D73E52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8" name="Footer Placeholder 7">
            <a:extLst>
              <a:ext uri="{FF2B5EF4-FFF2-40B4-BE49-F238E27FC236}">
                <a16:creationId xmlns:a16="http://schemas.microsoft.com/office/drawing/2014/main" id="{4A7D7B46-A9B7-453F-A317-C6234EAFE09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646FAD8F-29F0-4832-B59C-FE1B4FBC96D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54276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CAA1-1F2C-4F83-B872-26AA2E6490D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9C6FCEF4-DCAF-4124-931C-05E2F5FF48AD}"/>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4" name="Footer Placeholder 3">
            <a:extLst>
              <a:ext uri="{FF2B5EF4-FFF2-40B4-BE49-F238E27FC236}">
                <a16:creationId xmlns:a16="http://schemas.microsoft.com/office/drawing/2014/main" id="{1E0952CF-104A-4BF8-9B72-CF487B60795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54DD63B-7D0C-4D46-AFB3-EA01300B0D4E}"/>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3623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38E8B-2D59-4A77-8AC5-CE78D281A280}"/>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3" name="Footer Placeholder 2">
            <a:extLst>
              <a:ext uri="{FF2B5EF4-FFF2-40B4-BE49-F238E27FC236}">
                <a16:creationId xmlns:a16="http://schemas.microsoft.com/office/drawing/2014/main" id="{4F519F95-8A91-40FD-A30E-3F4C1F97AB0B}"/>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56D421E-4B95-4C29-93F8-625159F1D14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3694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DD36-E373-4DB2-9C85-483CDE23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4B29245-71D8-43E2-8BF4-DE3DB2F09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889221B1-A3D9-4045-8613-0A7BE45AA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401E1-5112-4FBC-9963-08328DBB0A0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93B4A8BA-00D4-4EAE-8129-E651411D480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68D8AB3-0A55-4560-9A2B-3D65EE3FFB2B}"/>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8992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D46D-7F23-4D63-A176-800DB9999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DE31EEA-0391-44C5-82C7-0B0684608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21F9144-7A72-4C81-86DF-2C3ACEC6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B0267-90EC-43DE-956E-911CE55565B0}"/>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BEDD4B42-3583-4B04-A3AA-A94ADF0CCF9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5639651-A48B-4260-8F91-A96B985C5EC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17983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B5135-3C57-486C-B015-56F34F605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32ADCEA-52A4-4113-8501-94EBBD262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235FB1A-8988-48D3-B547-B36F92C6E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612B3C84-E3D9-4DED-BBC2-A0518C9C2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C4DC0CD2-3DBD-432F-9D65-7877DD12F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B78F-7F9C-4F4B-917C-E89D4B161F18}" type="slidenum">
              <a:rPr lang="sv-SE" smtClean="0"/>
              <a:t>‹#›</a:t>
            </a:fld>
            <a:endParaRPr lang="sv-SE"/>
          </a:p>
        </p:txBody>
      </p:sp>
    </p:spTree>
    <p:extLst>
      <p:ext uri="{BB962C8B-B14F-4D97-AF65-F5344CB8AC3E}">
        <p14:creationId xmlns:p14="http://schemas.microsoft.com/office/powerpoint/2010/main" val="2018337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bgfotboll.se/490b77/globalassets/distrikt/goteborg/dokument/utbildning/de-tio-foraldrabuden.pdf"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enti.com/alawxx58obfv"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aget.s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gbgfotboll.se/49e8e9/globalassets/distrikt/goteborg/dokument/utbildning/spelarutbildningsmatrisen.pdf"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gbgfotboll.se/49e8e9/globalassets/distrikt/goteborg/dokument/utbildning/spelarutbildningsmatrisen.pdf"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F0BA-4FF7-D485-6519-8EA2F5A1C0F9}"/>
              </a:ext>
            </a:extLst>
          </p:cNvPr>
          <p:cNvSpPr>
            <a:spLocks noGrp="1"/>
          </p:cNvSpPr>
          <p:nvPr>
            <p:ph type="title"/>
          </p:nvPr>
        </p:nvSpPr>
        <p:spPr>
          <a:xfrm>
            <a:off x="838200" y="330620"/>
            <a:ext cx="10515600" cy="937464"/>
          </a:xfrm>
        </p:spPr>
        <p:txBody>
          <a:bodyPr/>
          <a:lstStyle/>
          <a:p>
            <a:r>
              <a:rPr lang="sv-SE" dirty="0"/>
              <a:t>Short meeting </a:t>
            </a:r>
            <a:r>
              <a:rPr lang="sv-SE" dirty="0" err="1"/>
              <a:t>notes</a:t>
            </a:r>
            <a:endParaRPr lang="sv-SE" dirty="0"/>
          </a:p>
        </p:txBody>
      </p:sp>
      <p:sp>
        <p:nvSpPr>
          <p:cNvPr id="4" name="Title 1">
            <a:extLst>
              <a:ext uri="{FF2B5EF4-FFF2-40B4-BE49-F238E27FC236}">
                <a16:creationId xmlns:a16="http://schemas.microsoft.com/office/drawing/2014/main" id="{DE5E28A9-35E6-5144-4151-6304E9259B59}"/>
              </a:ext>
            </a:extLst>
          </p:cNvPr>
          <p:cNvSpPr txBox="1">
            <a:spLocks/>
          </p:cNvSpPr>
          <p:nvPr/>
        </p:nvSpPr>
        <p:spPr>
          <a:xfrm>
            <a:off x="838200" y="1449238"/>
            <a:ext cx="10515600" cy="5043637"/>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200" dirty="0"/>
              <a:t>FYI: för omröstnings </a:t>
            </a:r>
            <a:r>
              <a:rPr lang="sv-SE" sz="1200" dirty="0" err="1"/>
              <a:t>resultst</a:t>
            </a:r>
            <a:r>
              <a:rPr lang="sv-SE" sz="1200" dirty="0"/>
              <a:t>, </a:t>
            </a:r>
            <a:r>
              <a:rPr lang="sv-SE" sz="1200" dirty="0" err="1"/>
              <a:t>see</a:t>
            </a:r>
            <a:r>
              <a:rPr lang="sv-SE" sz="1200" dirty="0"/>
              <a:t> respektive </a:t>
            </a:r>
            <a:r>
              <a:rPr lang="sv-SE" sz="1200" dirty="0" err="1"/>
              <a:t>slide</a:t>
            </a:r>
            <a:r>
              <a:rPr lang="sv-SE" sz="1200" dirty="0"/>
              <a:t> ovan.</a:t>
            </a:r>
          </a:p>
          <a:p>
            <a:endParaRPr lang="sv-SE" sz="1200" dirty="0"/>
          </a:p>
          <a:p>
            <a:r>
              <a:rPr lang="sv-SE" sz="1600" b="1" u="sng" dirty="0"/>
              <a:t>Några korta Noteringar:</a:t>
            </a:r>
          </a:p>
          <a:p>
            <a:endParaRPr lang="sv-SE" sz="1200" dirty="0"/>
          </a:p>
          <a:p>
            <a:r>
              <a:rPr lang="sv-SE" sz="1200" u="sng" dirty="0"/>
              <a:t>Laget.se: </a:t>
            </a:r>
          </a:p>
          <a:p>
            <a:r>
              <a:rPr lang="sv-SE" sz="1200" dirty="0"/>
              <a:t>Bra att ha alla dokument/länkar i ett och samma utskick/nyhet. Ibland har det varit olika inför samma sammandrag.</a:t>
            </a:r>
          </a:p>
          <a:p>
            <a:r>
              <a:rPr lang="sv-SE" sz="1200" dirty="0"/>
              <a:t> -ledare kommer försöka hålla oss till ett utskick med samlad info och uppdatera samma. Om flera dokument, använd ”dokument”-foldern och länka i utskicket.</a:t>
            </a:r>
          </a:p>
          <a:p>
            <a:endParaRPr lang="sv-SE" sz="1200" dirty="0"/>
          </a:p>
          <a:p>
            <a:r>
              <a:rPr lang="sv-SE" sz="1200" dirty="0"/>
              <a:t>Sammandrag; reserver. Försäkra att dem står i rätt ordning på laget.se.</a:t>
            </a:r>
          </a:p>
          <a:p>
            <a:r>
              <a:rPr lang="sv-SE" sz="1200" dirty="0"/>
              <a:t> -ledare kommer förtydliga och tänka på detta.</a:t>
            </a:r>
          </a:p>
          <a:p>
            <a:endParaRPr lang="sv-SE" sz="1200" dirty="0"/>
          </a:p>
          <a:p>
            <a:r>
              <a:rPr lang="sv-SE" sz="1200" u="sng" dirty="0"/>
              <a:t>Avslutningstillställningar:</a:t>
            </a:r>
          </a:p>
          <a:p>
            <a:r>
              <a:rPr lang="sv-SE" sz="1200" dirty="0"/>
              <a:t>inte alltid bra att planera dem nära andra avslutningar som skola osv. (för att få bättre uppslutning).</a:t>
            </a:r>
          </a:p>
          <a:p>
            <a:endParaRPr lang="sv-SE" sz="1200" u="sng" dirty="0"/>
          </a:p>
          <a:p>
            <a:r>
              <a:rPr lang="sv-SE" sz="1200" u="sng" dirty="0"/>
              <a:t>Stökiga barn ibland och att man som spelare får en kort ”</a:t>
            </a:r>
            <a:r>
              <a:rPr lang="sv-SE" sz="1200" u="sng" dirty="0" err="1"/>
              <a:t>time</a:t>
            </a:r>
            <a:r>
              <a:rPr lang="sv-SE" sz="1200" u="sng" dirty="0"/>
              <a:t> </a:t>
            </a:r>
            <a:r>
              <a:rPr lang="sv-SE" sz="1200" u="sng" dirty="0" err="1"/>
              <a:t>out</a:t>
            </a:r>
            <a:r>
              <a:rPr lang="sv-SE" sz="1200" u="sng" dirty="0"/>
              <a:t>”.</a:t>
            </a:r>
          </a:p>
          <a:p>
            <a:r>
              <a:rPr lang="sv-SE" sz="1200" dirty="0"/>
              <a:t>Tips; låt barnen vara med och sätta reglerna. ”vi tillsammans med barnen har bestämt detta”. Visa sedan reglerna för föräldrarna så kan dem hjälpa att styrka under och innan träning.</a:t>
            </a:r>
          </a:p>
          <a:p>
            <a:r>
              <a:rPr lang="sv-SE" sz="1200" dirty="0"/>
              <a:t>  -Ledarna kommer föröka igen och sätta en gemensam plan för samtal och punkter till barnen. Sen prata om reglerna i mindre grupper igen vid ett kommande träningstillfälle.</a:t>
            </a:r>
          </a:p>
          <a:p>
            <a:r>
              <a:rPr lang="sv-SE" sz="1200" dirty="0"/>
              <a:t>  -inkludera </a:t>
            </a:r>
            <a:r>
              <a:rPr lang="sv-SE" sz="1200" dirty="0" err="1"/>
              <a:t>konfliker</a:t>
            </a:r>
            <a:r>
              <a:rPr lang="sv-SE" sz="1200" dirty="0"/>
              <a:t> och att man stannar på plan och löser det innan vi går hel, ”samma lag” osv.</a:t>
            </a:r>
          </a:p>
          <a:p>
            <a:endParaRPr lang="sv-SE" sz="1200" dirty="0"/>
          </a:p>
          <a:p>
            <a:r>
              <a:rPr lang="sv-SE" sz="1200" u="sng" dirty="0"/>
              <a:t>Konflikter mellan spelare:</a:t>
            </a:r>
          </a:p>
          <a:p>
            <a:r>
              <a:rPr lang="sv-SE" sz="1200" dirty="0"/>
              <a:t>Ibland händer det att barnen kivas och bråkar, det skulle gynna barnen och ledarna om det kan lösas på plats. Då kommer dem närmare varandra. Bra om man kan gå efter barnet om dem går.</a:t>
            </a:r>
          </a:p>
          <a:p>
            <a:r>
              <a:rPr lang="sv-SE" sz="1200" dirty="0"/>
              <a:t> -Ledarna försöker, inte alltid lätt att lägga full fokus på ett barn om inte resten av gruppen då fortsätter. Men vi ska försöka mera. Vi ser inte alltid allt heller som händer tyvärr. När vi ser så försöker vi alltid hantera det, men ibland stannar vi hos gruppen.</a:t>
            </a:r>
          </a:p>
          <a:p>
            <a:r>
              <a:rPr lang="sv-SE" sz="1200" dirty="0"/>
              <a:t>-Vi ska be barnen hålla sig nära gruppen om något händer, inte gå iväg. Vi vill gärna vara en del av lösningen.</a:t>
            </a:r>
          </a:p>
          <a:p>
            <a:endParaRPr lang="sv-SE" sz="1200" dirty="0"/>
          </a:p>
          <a:p>
            <a:endParaRPr lang="sv-SE" sz="1200" dirty="0"/>
          </a:p>
          <a:p>
            <a:r>
              <a:rPr lang="sv-SE" sz="1200" u="sng" dirty="0"/>
              <a:t>Sammandrag:</a:t>
            </a:r>
          </a:p>
          <a:p>
            <a:r>
              <a:rPr lang="sv-SE" sz="1200" dirty="0"/>
              <a:t>Byten; kan vara tydligare. Exempel ibland kan barnen bli osäkra när vi byter 2st, vilka som det gäller.</a:t>
            </a:r>
          </a:p>
          <a:p>
            <a:endParaRPr lang="sv-SE" sz="1200" dirty="0"/>
          </a:p>
          <a:p>
            <a:endParaRPr lang="sv-SE" sz="1200" dirty="0"/>
          </a:p>
          <a:p>
            <a:endParaRPr lang="sv-SE" sz="1200" dirty="0"/>
          </a:p>
        </p:txBody>
      </p:sp>
    </p:spTree>
    <p:extLst>
      <p:ext uri="{BB962C8B-B14F-4D97-AF65-F5344CB8AC3E}">
        <p14:creationId xmlns:p14="http://schemas.microsoft.com/office/powerpoint/2010/main" val="30820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Hur vi tränare tänker angående:</a:t>
            </a:r>
          </a:p>
          <a:p>
            <a:pPr lvl="1"/>
            <a:r>
              <a:rPr lang="sv-SE" dirty="0"/>
              <a:t> barn med olika kunskap.</a:t>
            </a:r>
          </a:p>
          <a:p>
            <a:pPr lvl="2"/>
            <a:r>
              <a:rPr lang="sv-SE" dirty="0"/>
              <a:t>Generellt vill vi premiera övningarna före matchspelet på träningarna.</a:t>
            </a:r>
          </a:p>
          <a:p>
            <a:pPr lvl="2"/>
            <a:r>
              <a:rPr lang="sv-SE" dirty="0"/>
              <a:t>Vi kommer fortsätta dela upp grupper blandat och sikta på att alla ska behandlas lika och få samma uppmärksamhet (träning och match).</a:t>
            </a:r>
          </a:p>
          <a:p>
            <a:pPr lvl="2"/>
            <a:endParaRPr lang="sv-SE" dirty="0"/>
          </a:p>
          <a:p>
            <a:pPr lvl="1"/>
            <a:r>
              <a:rPr lang="sv-SE" dirty="0"/>
              <a:t>barn med olika intresse av fotboll.</a:t>
            </a:r>
          </a:p>
          <a:p>
            <a:pPr lvl="2"/>
            <a:r>
              <a:rPr lang="sv-SE" dirty="0"/>
              <a:t>Vi ser även olika intresse från barnen vilket är naturligt, samt att barnen har olika humör olika dagar. Om vi märker att några busar försöker vi dela på dem i olika grupper. Om det är någon som inte lyssnar eller förstör träningen – fortsätter försöka med ”</a:t>
            </a:r>
            <a:r>
              <a:rPr lang="sv-SE" dirty="0" err="1"/>
              <a:t>time</a:t>
            </a:r>
            <a:r>
              <a:rPr lang="sv-SE" dirty="0"/>
              <a:t> </a:t>
            </a:r>
            <a:r>
              <a:rPr lang="sv-SE" dirty="0" err="1"/>
              <a:t>out</a:t>
            </a:r>
            <a:r>
              <a:rPr lang="sv-SE" dirty="0"/>
              <a:t>”.</a:t>
            </a:r>
          </a:p>
          <a:p>
            <a:pPr lvl="2"/>
            <a:r>
              <a:rPr lang="sv-SE" dirty="0"/>
              <a:t>Vi ber föräldrar att prata med barnen om de tycker att det är kul att spela fotboll och att det är viktigt att under träningen utför övningar som ledarna ber de att göra. </a:t>
            </a:r>
          </a:p>
          <a:p>
            <a:pPr lvl="2"/>
            <a:endParaRPr lang="sv-SE" dirty="0"/>
          </a:p>
          <a:p>
            <a:pPr lvl="1"/>
            <a:r>
              <a:rPr lang="sv-SE" dirty="0"/>
              <a:t>Frågor?</a:t>
            </a:r>
          </a:p>
          <a:p>
            <a:pPr marL="914400" lvl="2" indent="0">
              <a:buNone/>
            </a:pPr>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1" name="Picture 10">
            <a:extLst>
              <a:ext uri="{FF2B5EF4-FFF2-40B4-BE49-F238E27FC236}">
                <a16:creationId xmlns:a16="http://schemas.microsoft.com/office/drawing/2014/main" id="{F6B7DEF1-24F2-4236-90F4-8FEFE84C7E0C}"/>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05176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fontScale="85000" lnSpcReduction="20000"/>
          </a:bodyPr>
          <a:lstStyle/>
          <a:p>
            <a:r>
              <a:rPr lang="sv-SE" dirty="0"/>
              <a:t>Inför träning:</a:t>
            </a:r>
          </a:p>
          <a:p>
            <a:pPr lvl="1"/>
            <a:r>
              <a:rPr lang="sv-SE" dirty="0"/>
              <a:t>Barnen ska alltid ha på sig fotbollskläder, skor, benskydd och strumpor (rekommenderar att all köper gula strumpor) till träning och matcher. Ta även med vattenflaska.</a:t>
            </a:r>
          </a:p>
          <a:p>
            <a:pPr marL="457200" lvl="1" indent="0">
              <a:buNone/>
            </a:pPr>
            <a:endParaRPr lang="sv-SE" dirty="0"/>
          </a:p>
          <a:p>
            <a:pPr lvl="1"/>
            <a:r>
              <a:rPr lang="sv-SE" dirty="0"/>
              <a:t>Prata med era barn om Fair play och var en bra kompis innan match eller träning. </a:t>
            </a:r>
          </a:p>
          <a:p>
            <a:pPr marL="457200" lvl="1" indent="0">
              <a:buNone/>
            </a:pPr>
            <a:r>
              <a:rPr lang="sv-SE" dirty="0"/>
              <a:t>”Nu är det träning/match; var en bra kompis mot egna och motståndarlaget.”, ” Säg inte att någon är dålig” eller ”säg inte fula ord under träningen”.</a:t>
            </a:r>
          </a:p>
          <a:p>
            <a:pPr marL="457200" lvl="1" indent="0">
              <a:buNone/>
            </a:pPr>
            <a:endParaRPr lang="sv-SE" dirty="0"/>
          </a:p>
          <a:p>
            <a:pPr lvl="1"/>
            <a:r>
              <a:rPr lang="sv-SE" dirty="0"/>
              <a:t>Vi ber föräldrar att förbereda barnen med dem 3 reglerna innan matchen/träning. </a:t>
            </a:r>
          </a:p>
          <a:p>
            <a:pPr lvl="2"/>
            <a:r>
              <a:rPr lang="sv-SE" dirty="0"/>
              <a:t>Lyssna på ledarna</a:t>
            </a:r>
          </a:p>
          <a:p>
            <a:pPr lvl="2"/>
            <a:r>
              <a:rPr lang="sv-SE" dirty="0"/>
              <a:t>Vara en bra kompis</a:t>
            </a:r>
          </a:p>
          <a:p>
            <a:pPr lvl="2"/>
            <a:r>
              <a:rPr lang="sv-SE" dirty="0"/>
              <a:t>Ha kul</a:t>
            </a:r>
          </a:p>
          <a:p>
            <a:pPr marL="914400" lvl="2" indent="0">
              <a:buNone/>
            </a:pPr>
            <a:endParaRPr lang="sv-SE" dirty="0"/>
          </a:p>
          <a:p>
            <a:pPr lvl="1"/>
            <a:r>
              <a:rPr lang="sv-SE" dirty="0"/>
              <a:t>Viktigt att kom i tid till träningen och matchen</a:t>
            </a:r>
          </a:p>
          <a:p>
            <a:pPr lvl="1"/>
            <a:r>
              <a:rPr lang="sv-SE" dirty="0"/>
              <a:t>Behöver ni avvika; meddela en ledare. Alla barn har en utpekad ansvarig på plats. </a:t>
            </a:r>
          </a:p>
          <a:p>
            <a:pPr lvl="1"/>
            <a:r>
              <a:rPr lang="sv-SE" dirty="0"/>
              <a:t>Påminnelse av föräldra-reglerna. Håll er utanför planen om vi inte ber om hjälp.</a:t>
            </a:r>
          </a:p>
          <a:p>
            <a:pPr lvl="1"/>
            <a:r>
              <a:rPr lang="sv-SE" dirty="0"/>
              <a:t>Frågor?</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5BCD711D-AD59-4A9D-8974-0F483542AC09}"/>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88965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64E81C-702B-4A67-9F6E-A7DC671F27D1}"/>
              </a:ext>
            </a:extLst>
          </p:cNvPr>
          <p:cNvPicPr>
            <a:picLocks noChangeAspect="1"/>
          </p:cNvPicPr>
          <p:nvPr/>
        </p:nvPicPr>
        <p:blipFill>
          <a:blip r:embed="rId2"/>
          <a:stretch>
            <a:fillRect/>
          </a:stretch>
        </p:blipFill>
        <p:spPr>
          <a:xfrm>
            <a:off x="2217084" y="720113"/>
            <a:ext cx="7757832" cy="5159187"/>
          </a:xfrm>
          <a:prstGeom prst="rect">
            <a:avLst/>
          </a:prstGeom>
        </p:spPr>
      </p:pic>
      <p:sp>
        <p:nvSpPr>
          <p:cNvPr id="5" name="TextBox 4">
            <a:extLst>
              <a:ext uri="{FF2B5EF4-FFF2-40B4-BE49-F238E27FC236}">
                <a16:creationId xmlns:a16="http://schemas.microsoft.com/office/drawing/2014/main" id="{55EF77AC-0E5D-46B4-B5A8-4AD190815DE5}"/>
              </a:ext>
            </a:extLst>
          </p:cNvPr>
          <p:cNvSpPr txBox="1"/>
          <p:nvPr/>
        </p:nvSpPr>
        <p:spPr>
          <a:xfrm>
            <a:off x="11353800" y="180459"/>
            <a:ext cx="639097" cy="369332"/>
          </a:xfrm>
          <a:prstGeom prst="rect">
            <a:avLst/>
          </a:prstGeom>
          <a:noFill/>
        </p:spPr>
        <p:txBody>
          <a:bodyPr wrap="square" rtlCol="0">
            <a:spAutoFit/>
          </a:bodyPr>
          <a:lstStyle/>
          <a:p>
            <a:r>
              <a:rPr lang="sv-SE" dirty="0">
                <a:hlinkClick r:id="rId3"/>
              </a:rPr>
              <a:t>Länk</a:t>
            </a:r>
            <a:endParaRPr lang="sv-SE" dirty="0"/>
          </a:p>
        </p:txBody>
      </p:sp>
      <p:pic>
        <p:nvPicPr>
          <p:cNvPr id="7" name="Picture 6">
            <a:extLst>
              <a:ext uri="{FF2B5EF4-FFF2-40B4-BE49-F238E27FC236}">
                <a16:creationId xmlns:a16="http://schemas.microsoft.com/office/drawing/2014/main" id="{D04ADE9C-DE0D-4C82-934B-36963E1C6536}"/>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8" name="Picture 7">
            <a:extLst>
              <a:ext uri="{FF2B5EF4-FFF2-40B4-BE49-F238E27FC236}">
                <a16:creationId xmlns:a16="http://schemas.microsoft.com/office/drawing/2014/main" id="{754C584E-CF28-47F0-B3A0-A36142B408B6}"/>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84202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Laget.se</a:t>
            </a:r>
          </a:p>
          <a:p>
            <a:pPr lvl="1"/>
            <a:r>
              <a:rPr lang="sv-SE" dirty="0"/>
              <a:t>Tack för bra svarsfrekvens på kallelserna.</a:t>
            </a:r>
          </a:p>
          <a:p>
            <a:pPr lvl="1"/>
            <a:r>
              <a:rPr lang="sv-SE" dirty="0"/>
              <a:t>Tack för att ni svarar om er barn kommer till träningen eller inte. Det gör det enklare för tränarna att planera sina träningar baserat på antalet. </a:t>
            </a:r>
          </a:p>
          <a:p>
            <a:pPr lvl="1"/>
            <a:r>
              <a:rPr lang="sv-SE" dirty="0"/>
              <a:t>Tack för att ni föräldrar avbokar i god tid om barnen inte kan vara med på match. Då kan reserverna vara förbereda att hoppa in istället.</a:t>
            </a:r>
          </a:p>
          <a:p>
            <a:pPr lvl="1"/>
            <a:r>
              <a:rPr lang="sv-SE" dirty="0"/>
              <a:t>Ni får gärna framöver skriva era frågor som inte berör nyheten på gästboken, så att det blir enkelt för oss att hitta var ni skrivit frågan.</a:t>
            </a:r>
          </a:p>
          <a:p>
            <a:pPr lvl="1"/>
            <a:r>
              <a:rPr lang="sv-SE" dirty="0"/>
              <a:t>Hur tycker ni som föräldrar att det funkar? Feedback?</a:t>
            </a:r>
          </a:p>
          <a:p>
            <a:pPr lvl="1"/>
            <a:r>
              <a:rPr lang="sv-SE" dirty="0"/>
              <a:t>Frågor om laget.se eller hur man hittar?</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44712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Sammandrag/CUP</a:t>
            </a:r>
          </a:p>
          <a:p>
            <a:pPr marL="457200" lvl="1" indent="0">
              <a:buNone/>
            </a:pPr>
            <a:r>
              <a:rPr lang="sv-SE" dirty="0"/>
              <a:t>Plan och möjlighet för matcher 2023:</a:t>
            </a:r>
          </a:p>
          <a:p>
            <a:pPr lvl="1"/>
            <a:r>
              <a:rPr lang="sv-SE" dirty="0"/>
              <a:t>Sammandrag 5 mot 5 – möjlighet till 8 </a:t>
            </a:r>
            <a:r>
              <a:rPr lang="sv-SE" dirty="0" err="1"/>
              <a:t>st</a:t>
            </a:r>
            <a:r>
              <a:rPr lang="sv-SE" dirty="0"/>
              <a:t> per år </a:t>
            </a:r>
          </a:p>
          <a:p>
            <a:pPr lvl="1"/>
            <a:r>
              <a:rPr lang="sv-SE" dirty="0"/>
              <a:t>CUP 5 mot 5 – möjlighet till 2st per år</a:t>
            </a:r>
          </a:p>
          <a:p>
            <a:pPr lvl="1"/>
            <a:r>
              <a:rPr lang="sv-SE" dirty="0"/>
              <a:t>Hur tycker ni som föräldrar att sammandragen/CUP fungerat? Feedback?</a:t>
            </a:r>
          </a:p>
          <a:p>
            <a:pPr lvl="1"/>
            <a:endParaRPr lang="sv-SE" dirty="0"/>
          </a:p>
          <a:p>
            <a:pPr lvl="1"/>
            <a:r>
              <a:rPr lang="sv-SE" dirty="0"/>
              <a:t>Grönt kort - </a:t>
            </a:r>
            <a:r>
              <a:rPr lang="sv-SE" b="0" i="0" u="none" strike="noStrike" dirty="0">
                <a:solidFill>
                  <a:srgbClr val="040C28"/>
                </a:solidFill>
                <a:effectLst/>
                <a:latin typeface="Google Sans"/>
              </a:rPr>
              <a:t>Efter varje match ska ledare (eller av ledare utsedd förälder) välja ut en spelare i det andra laget som utmärkt sig lite extra som en schysst spelare enligt fair play-kriterierna</a:t>
            </a:r>
            <a:r>
              <a:rPr lang="sv-SE" b="0" i="0" u="none" strike="noStrike" dirty="0">
                <a:solidFill>
                  <a:srgbClr val="202124"/>
                </a:solidFill>
                <a:effectLst/>
                <a:latin typeface="Google Sans"/>
              </a:rPr>
              <a:t>.</a:t>
            </a:r>
            <a:endParaRPr lang="sv-SE" dirty="0"/>
          </a:p>
          <a:p>
            <a:pPr lvl="1"/>
            <a:r>
              <a:rPr lang="sv-SE" dirty="0"/>
              <a:t>Hur tycker ni som föräldrar att Grönt kort fungerat? Feedback?</a:t>
            </a:r>
          </a:p>
          <a:p>
            <a:pPr lvl="1"/>
            <a:endParaRPr lang="sv-SE" dirty="0"/>
          </a:p>
          <a:p>
            <a:pPr lvl="1"/>
            <a:r>
              <a:rPr lang="sv-SE" dirty="0"/>
              <a:t>Medaljer/priser utdelning på sammandrag /CUP eller annat?</a:t>
            </a:r>
          </a:p>
          <a:p>
            <a:pPr lvl="1"/>
            <a:endParaRPr lang="sv-SE" dirty="0"/>
          </a:p>
          <a:p>
            <a:pPr lvl="1"/>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Sammandrag/CUP</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90150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a:xfrm>
            <a:off x="839788" y="966788"/>
            <a:ext cx="5157787" cy="823912"/>
          </a:xfrm>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a:xfrm>
            <a:off x="839788" y="1790700"/>
            <a:ext cx="5157787" cy="3684588"/>
          </a:xfrm>
        </p:spPr>
        <p:txBody>
          <a:bodyPr/>
          <a:lstStyle/>
          <a:p>
            <a:r>
              <a:rPr lang="sv-SE" dirty="0"/>
              <a:t>Medaljer/priser vid sammandrag, ska vi dela ut? </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Medalj vid varje sammandrag (ca 6-8 per år)</a:t>
            </a:r>
          </a:p>
          <a:p>
            <a:pPr lvl="3"/>
            <a:r>
              <a:rPr lang="sv-SE" dirty="0"/>
              <a:t>Medalj 2ggr per år (sista innan sommaruppehåll och sista innan vinteruppehåll)</a:t>
            </a:r>
          </a:p>
          <a:p>
            <a:pPr lvl="3"/>
            <a:r>
              <a:rPr lang="sv-SE" dirty="0"/>
              <a:t>Medalj 1ggr per år (vid avslutning innan sommaruppehållet)</a:t>
            </a:r>
          </a:p>
          <a:p>
            <a:pPr lvl="3"/>
            <a:r>
              <a:rPr lang="sv-SE" dirty="0"/>
              <a:t>Inga medaljer alls</a:t>
            </a:r>
          </a:p>
          <a:p>
            <a:pPr lvl="3"/>
            <a:r>
              <a:rPr lang="sv-SE" dirty="0"/>
              <a:t>Annat förslag (+skriv i chatten)</a:t>
            </a:r>
          </a:p>
          <a:p>
            <a:pPr marL="0" indent="0">
              <a:buNone/>
            </a:pPr>
            <a:endParaRPr lang="sv-SE" dirty="0"/>
          </a:p>
        </p:txBody>
      </p:sp>
      <p:pic>
        <p:nvPicPr>
          <p:cNvPr id="8" name="Picture 7">
            <a:extLst>
              <a:ext uri="{FF2B5EF4-FFF2-40B4-BE49-F238E27FC236}">
                <a16:creationId xmlns:a16="http://schemas.microsoft.com/office/drawing/2014/main" id="{9D0EEF93-7DA8-45A8-B2E2-CBE20F9921CB}"/>
              </a:ext>
            </a:extLst>
          </p:cNvPr>
          <p:cNvPicPr>
            <a:picLocks noChangeAspect="1"/>
          </p:cNvPicPr>
          <p:nvPr/>
        </p:nvPicPr>
        <p:blipFill>
          <a:blip r:embed="rId2"/>
          <a:stretch>
            <a:fillRect/>
          </a:stretch>
        </p:blipFill>
        <p:spPr>
          <a:xfrm>
            <a:off x="2838143" y="3503188"/>
            <a:ext cx="4401164" cy="3048425"/>
          </a:xfrm>
          <a:prstGeom prst="rect">
            <a:avLst/>
          </a:prstGeom>
        </p:spPr>
      </p:pic>
    </p:spTree>
    <p:extLst>
      <p:ext uri="{BB962C8B-B14F-4D97-AF65-F5344CB8AC3E}">
        <p14:creationId xmlns:p14="http://schemas.microsoft.com/office/powerpoint/2010/main" val="413209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lnSpcReduction="10000"/>
          </a:bodyPr>
          <a:lstStyle/>
          <a:p>
            <a:r>
              <a:rPr lang="sv-SE" dirty="0"/>
              <a:t>Utrustning:</a:t>
            </a:r>
          </a:p>
          <a:p>
            <a:pPr lvl="1"/>
            <a:r>
              <a:rPr lang="sv-SE" dirty="0"/>
              <a:t>Vid träning behöver vi föräldrarnas hjälp att se till att all utrustning är tillbaka i vagnen som tränarna tagit med sig. Det kan vara allt från att barnen sparkat ut någon bollen utanför planen eller något som ledarna kan missa om det inte är synligt. Enligt styrelsen så har många bollar försvunnit senaste tiden. Kolla gärna runt er.</a:t>
            </a:r>
          </a:p>
          <a:p>
            <a:pPr marL="457200" lvl="1" indent="0">
              <a:buNone/>
            </a:pPr>
            <a:endParaRPr lang="sv-SE" dirty="0"/>
          </a:p>
          <a:p>
            <a:pPr lvl="1"/>
            <a:r>
              <a:rPr lang="sv-SE" dirty="0"/>
              <a:t>Vid sammandrag lånar barnen bollar mellan matcher. Vi är alla ansvariga att det lämnas tillbaka.</a:t>
            </a:r>
          </a:p>
          <a:p>
            <a:pPr lvl="1"/>
            <a:r>
              <a:rPr lang="sv-SE" dirty="0"/>
              <a:t>Match-kläder och strumpor som lånas är alla föräldrar ansvariga att lämna tillbaka till respektive ledare för dess barns team.</a:t>
            </a:r>
          </a:p>
          <a:p>
            <a:pPr lvl="1"/>
            <a:endParaRPr lang="sv-SE" dirty="0"/>
          </a:p>
          <a:p>
            <a:pPr lvl="1"/>
            <a:r>
              <a:rPr lang="sv-SE" dirty="0"/>
              <a:t>Vi har efterfrågat från styrelsen att få större storlekar av match-kläder och      5-mot-5 mål.</a:t>
            </a:r>
          </a:p>
          <a:p>
            <a:pPr lvl="2"/>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13133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Träningstillfällen</a:t>
            </a:r>
          </a:p>
          <a:p>
            <a:pPr lvl="1"/>
            <a:r>
              <a:rPr lang="sv-SE" dirty="0"/>
              <a:t>Plats och träningstider =&gt; Torsdagar på gräsplan och Lördagar på 11-manna konstgräs i Klarebergsvallen. 2ggr i veckan. Feedback?</a:t>
            </a:r>
          </a:p>
          <a:p>
            <a:pPr lvl="1"/>
            <a:r>
              <a:rPr lang="sv-SE" dirty="0"/>
              <a:t>I oktober behöver vi förhandla på nytt våra träningstillfällen. </a:t>
            </a:r>
          </a:p>
          <a:p>
            <a:r>
              <a:rPr lang="sv-SE" dirty="0"/>
              <a:t>Antalet barn</a:t>
            </a:r>
          </a:p>
          <a:p>
            <a:pPr lvl="1"/>
            <a:r>
              <a:rPr lang="sv-SE" dirty="0"/>
              <a:t>Idag är vi 48 barn i P15 -&gt; fast bara plats för 40 på match och sammandrag.</a:t>
            </a:r>
          </a:p>
          <a:p>
            <a:pPr lvl="1"/>
            <a:r>
              <a:rPr lang="sv-SE" dirty="0"/>
              <a:t>Info: i Sept. ser vi över hur många spelare som vill fortsätta nästa termin (max antalet 48 barn)</a:t>
            </a:r>
          </a:p>
          <a:p>
            <a:pPr lvl="1"/>
            <a:r>
              <a:rPr lang="sv-SE" dirty="0"/>
              <a:t>Vi har många som vill börja på P15 men vi har inte plats för fler.</a:t>
            </a:r>
          </a:p>
          <a:p>
            <a:pPr lvl="1"/>
            <a:r>
              <a:rPr lang="sv-SE" dirty="0"/>
              <a:t>Viktigt att de som har väldig låg närvaro att funderar om de vill fortsätta eller låta andra barn som står på kö få plats istället. </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63000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Aktiviteter och möjligheter</a:t>
            </a:r>
          </a:p>
          <a:p>
            <a:pPr lvl="1"/>
            <a:r>
              <a:rPr lang="sv-SE" dirty="0"/>
              <a:t>Information gällande 17 juni </a:t>
            </a:r>
          </a:p>
          <a:p>
            <a:pPr lvl="1"/>
            <a:r>
              <a:rPr lang="sv-SE" dirty="0"/>
              <a:t>Idéer som finns i dagsläget för framtida aktiviteter</a:t>
            </a:r>
          </a:p>
          <a:p>
            <a:pPr lvl="1"/>
            <a:r>
              <a:rPr lang="sv-SE" dirty="0"/>
              <a:t>Hur ofta ska vi planera aktiviteter för pojkarna per år?</a:t>
            </a:r>
          </a:p>
          <a:p>
            <a:pPr lvl="1"/>
            <a:endParaRPr lang="sv-SE" dirty="0"/>
          </a:p>
          <a:p>
            <a:pPr lvl="2"/>
            <a:endParaRPr lang="sv-SE" dirty="0"/>
          </a:p>
          <a:p>
            <a:pPr lvl="2"/>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116645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Vilka typer av aktiviteter skulle ni vilja att barnen gör tillsammans?</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 (kryssa </a:t>
            </a:r>
            <a:r>
              <a:rPr lang="sv-SE" dirty="0" err="1"/>
              <a:t>flerval</a:t>
            </a:r>
            <a:r>
              <a:rPr lang="sv-SE" dirty="0"/>
              <a:t>?)</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Går på fotbollsmatcher, och fotbolls relaterade aktiviteter</a:t>
            </a:r>
          </a:p>
          <a:p>
            <a:pPr lvl="3"/>
            <a:r>
              <a:rPr lang="sv-SE" dirty="0"/>
              <a:t>Går på parker tillsammans– typ Liseberg, </a:t>
            </a:r>
            <a:r>
              <a:rPr lang="sv-SE" dirty="0" err="1"/>
              <a:t>universeum</a:t>
            </a:r>
            <a:r>
              <a:rPr lang="sv-SE" dirty="0"/>
              <a:t>, djurpark eller museum.</a:t>
            </a:r>
          </a:p>
          <a:p>
            <a:pPr lvl="3"/>
            <a:r>
              <a:rPr lang="sv-SE" dirty="0"/>
              <a:t>Gå på sport-aktiviteter- typ bowling, minigolf, </a:t>
            </a:r>
            <a:r>
              <a:rPr lang="sv-SE" dirty="0" err="1"/>
              <a:t>prison</a:t>
            </a:r>
            <a:r>
              <a:rPr lang="sv-SE" dirty="0"/>
              <a:t> </a:t>
            </a:r>
            <a:r>
              <a:rPr lang="sv-SE" dirty="0" err="1"/>
              <a:t>island</a:t>
            </a:r>
            <a:r>
              <a:rPr lang="sv-SE" dirty="0"/>
              <a:t>, </a:t>
            </a:r>
            <a:r>
              <a:rPr lang="sv-SE" dirty="0" err="1"/>
              <a:t>laserdome</a:t>
            </a:r>
            <a:r>
              <a:rPr lang="sv-SE" dirty="0"/>
              <a:t>, </a:t>
            </a:r>
            <a:r>
              <a:rPr lang="sv-SE" dirty="0" err="1"/>
              <a:t>paintboll</a:t>
            </a:r>
            <a:r>
              <a:rPr lang="sv-SE" dirty="0"/>
              <a:t>.</a:t>
            </a:r>
          </a:p>
          <a:p>
            <a:pPr lvl="3"/>
            <a:r>
              <a:rPr lang="sv-SE" dirty="0"/>
              <a:t>Aktiviteter i </a:t>
            </a:r>
            <a:r>
              <a:rPr lang="sv-SE" dirty="0" err="1"/>
              <a:t>hisings</a:t>
            </a:r>
            <a:r>
              <a:rPr lang="sv-SE" dirty="0"/>
              <a:t>-kärra med mat – biokväll i klubbhuset, åka pulka, femkamp/tipspromenad och besöka 4-H gården</a:t>
            </a:r>
          </a:p>
          <a:p>
            <a:pPr marL="0" indent="0">
              <a:buNone/>
            </a:pPr>
            <a:endParaRPr lang="sv-SE" dirty="0"/>
          </a:p>
        </p:txBody>
      </p:sp>
      <p:pic>
        <p:nvPicPr>
          <p:cNvPr id="8" name="Picture 7">
            <a:extLst>
              <a:ext uri="{FF2B5EF4-FFF2-40B4-BE49-F238E27FC236}">
                <a16:creationId xmlns:a16="http://schemas.microsoft.com/office/drawing/2014/main" id="{04998E06-81BD-784F-654C-B262F532CE42}"/>
              </a:ext>
            </a:extLst>
          </p:cNvPr>
          <p:cNvPicPr>
            <a:picLocks noChangeAspect="1"/>
          </p:cNvPicPr>
          <p:nvPr/>
        </p:nvPicPr>
        <p:blipFill>
          <a:blip r:embed="rId2"/>
          <a:stretch>
            <a:fillRect/>
          </a:stretch>
        </p:blipFill>
        <p:spPr>
          <a:xfrm>
            <a:off x="3226279" y="3444545"/>
            <a:ext cx="4102669" cy="3136908"/>
          </a:xfrm>
          <a:prstGeom prst="rect">
            <a:avLst/>
          </a:prstGeom>
        </p:spPr>
      </p:pic>
    </p:spTree>
    <p:extLst>
      <p:ext uri="{BB962C8B-B14F-4D97-AF65-F5344CB8AC3E}">
        <p14:creationId xmlns:p14="http://schemas.microsoft.com/office/powerpoint/2010/main" val="328291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Föräldramöte - P15</a:t>
            </a:r>
          </a:p>
        </p:txBody>
      </p:sp>
      <p:sp>
        <p:nvSpPr>
          <p:cNvPr id="3" name="Subtitle 2">
            <a:extLst>
              <a:ext uri="{FF2B5EF4-FFF2-40B4-BE49-F238E27FC236}">
                <a16:creationId xmlns:a16="http://schemas.microsoft.com/office/drawing/2014/main" id="{DA7BB642-F9D6-4584-B31F-A89C20DD05A1}"/>
              </a:ext>
            </a:extLst>
          </p:cNvPr>
          <p:cNvSpPr>
            <a:spLocks noGrp="1"/>
          </p:cNvSpPr>
          <p:nvPr>
            <p:ph type="subTitle" idx="1"/>
          </p:nvPr>
        </p:nvSpPr>
        <p:spPr>
          <a:xfrm>
            <a:off x="6194715" y="3836197"/>
            <a:ext cx="5334931" cy="2189214"/>
          </a:xfrm>
        </p:spPr>
        <p:txBody>
          <a:bodyPr>
            <a:normAutofit/>
          </a:bodyPr>
          <a:lstStyle/>
          <a:p>
            <a:r>
              <a:rPr lang="sv-SE" dirty="0"/>
              <a:t>Kärra Klareberg IF</a:t>
            </a:r>
          </a:p>
          <a:p>
            <a:r>
              <a:rPr lang="sv-SE" dirty="0"/>
              <a:t>22 Maj 2023</a:t>
            </a:r>
          </a:p>
        </p:txBody>
      </p:sp>
      <p:sp>
        <p:nvSpPr>
          <p:cNvPr id="17"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0339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Hur ofta ska vi ha roliga aktiviteter för pojkarna utanför träning och match per året?</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1 gång om året (innan sommarlov)</a:t>
            </a:r>
          </a:p>
          <a:p>
            <a:pPr lvl="3"/>
            <a:r>
              <a:rPr lang="sv-SE" dirty="0"/>
              <a:t>2 gånger om året (innan sommarlov och jul-lovet)</a:t>
            </a:r>
          </a:p>
          <a:p>
            <a:pPr lvl="3"/>
            <a:r>
              <a:rPr lang="sv-SE" dirty="0"/>
              <a:t>3 gånger om året (fördelat under året)</a:t>
            </a:r>
          </a:p>
          <a:p>
            <a:pPr lvl="3"/>
            <a:r>
              <a:rPr lang="sv-SE" dirty="0"/>
              <a:t>4 gånger om året (fördelat under året)</a:t>
            </a:r>
          </a:p>
          <a:p>
            <a:pPr marL="0" indent="0">
              <a:buNone/>
            </a:pPr>
            <a:endParaRPr lang="sv-SE" dirty="0"/>
          </a:p>
        </p:txBody>
      </p:sp>
      <p:pic>
        <p:nvPicPr>
          <p:cNvPr id="8" name="Picture 7">
            <a:extLst>
              <a:ext uri="{FF2B5EF4-FFF2-40B4-BE49-F238E27FC236}">
                <a16:creationId xmlns:a16="http://schemas.microsoft.com/office/drawing/2014/main" id="{9A7A80A1-5032-61E7-BFBF-5E15D13914A4}"/>
              </a:ext>
            </a:extLst>
          </p:cNvPr>
          <p:cNvPicPr>
            <a:picLocks noChangeAspect="1"/>
          </p:cNvPicPr>
          <p:nvPr/>
        </p:nvPicPr>
        <p:blipFill>
          <a:blip r:embed="rId2"/>
          <a:stretch>
            <a:fillRect/>
          </a:stretch>
        </p:blipFill>
        <p:spPr>
          <a:xfrm>
            <a:off x="3165894" y="3722442"/>
            <a:ext cx="4452758" cy="3029794"/>
          </a:xfrm>
          <a:prstGeom prst="rect">
            <a:avLst/>
          </a:prstGeom>
        </p:spPr>
      </p:pic>
    </p:spTree>
    <p:extLst>
      <p:ext uri="{BB962C8B-B14F-4D97-AF65-F5344CB8AC3E}">
        <p14:creationId xmlns:p14="http://schemas.microsoft.com/office/powerpoint/2010/main" val="420889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Lagkassan</a:t>
            </a:r>
          </a:p>
          <a:p>
            <a:pPr lvl="1"/>
            <a:r>
              <a:rPr lang="sv-SE" dirty="0"/>
              <a:t>Status – 3513:-</a:t>
            </a:r>
          </a:p>
          <a:p>
            <a:pPr lvl="1"/>
            <a:r>
              <a:rPr lang="sv-SE" dirty="0"/>
              <a:t>Behov – Idag får vi intäkter till kassan från bara Idrottshäften (25:- per familj)</a:t>
            </a:r>
          </a:p>
          <a:p>
            <a:pPr lvl="2"/>
            <a:r>
              <a:rPr lang="sv-SE" dirty="0"/>
              <a:t>För barnens aktiviteter</a:t>
            </a:r>
          </a:p>
          <a:p>
            <a:pPr lvl="2"/>
            <a:r>
              <a:rPr lang="sv-SE" dirty="0"/>
              <a:t>För </a:t>
            </a:r>
            <a:r>
              <a:rPr lang="sv-SE" dirty="0" err="1"/>
              <a:t>CUP:er</a:t>
            </a:r>
            <a:r>
              <a:rPr lang="sv-SE" dirty="0"/>
              <a:t> i framtiden</a:t>
            </a:r>
          </a:p>
          <a:p>
            <a:pPr lvl="2"/>
            <a:r>
              <a:rPr lang="sv-SE" dirty="0"/>
              <a:t>För eventuellt medaljer</a:t>
            </a:r>
          </a:p>
          <a:p>
            <a:pPr lvl="1"/>
            <a:r>
              <a:rPr lang="sv-SE" dirty="0"/>
              <a:t>Plan för ytterligare intäkter – Har ni föräldrar några förslag? Kan fler föräldrar hjälpa till?</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07181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Vad skulle vi kunna sälja för att få in intäkter?</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Alla föräldrar skriver förslag</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Mentometer</a:t>
            </a:r>
          </a:p>
          <a:p>
            <a:pPr lvl="3"/>
            <a:endParaRPr lang="sv-SE" dirty="0"/>
          </a:p>
          <a:p>
            <a:pPr lvl="3"/>
            <a:r>
              <a:rPr lang="sv-SE" dirty="0">
                <a:hlinkClick r:id="rId2"/>
              </a:rPr>
              <a:t>https://www.menti.com/alawxx58obfv</a:t>
            </a:r>
            <a:endParaRPr lang="sv-SE" dirty="0"/>
          </a:p>
          <a:p>
            <a:pPr lvl="3"/>
            <a:endParaRPr lang="sv-SE"/>
          </a:p>
          <a:p>
            <a:pPr lvl="3"/>
            <a:endParaRPr lang="sv-SE" dirty="0"/>
          </a:p>
        </p:txBody>
      </p:sp>
      <p:pic>
        <p:nvPicPr>
          <p:cNvPr id="8" name="Picture 7">
            <a:extLst>
              <a:ext uri="{FF2B5EF4-FFF2-40B4-BE49-F238E27FC236}">
                <a16:creationId xmlns:a16="http://schemas.microsoft.com/office/drawing/2014/main" id="{B3726CA5-EA29-95C5-5CE5-FA6C912F02C0}"/>
              </a:ext>
            </a:extLst>
          </p:cNvPr>
          <p:cNvPicPr>
            <a:picLocks noChangeAspect="1"/>
          </p:cNvPicPr>
          <p:nvPr/>
        </p:nvPicPr>
        <p:blipFill>
          <a:blip r:embed="rId3"/>
          <a:stretch>
            <a:fillRect/>
          </a:stretch>
        </p:blipFill>
        <p:spPr>
          <a:xfrm>
            <a:off x="1319842" y="3319463"/>
            <a:ext cx="6314468" cy="33888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471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Fler föräldrar</a:t>
            </a:r>
          </a:p>
          <a:p>
            <a:pPr lvl="1"/>
            <a:r>
              <a:rPr lang="sv-SE" dirty="0"/>
              <a:t>Vi behöver flera engagerade föräldrar. Tack!</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09089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0A427-35BD-4E80-A5DD-BF5EEAD50758}"/>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a:bodyPr>
          <a:lstStyle/>
          <a:p>
            <a:pPr marL="0" indent="0">
              <a:buNone/>
            </a:pPr>
            <a:r>
              <a:rPr lang="sv-SE" sz="4800" b="1" dirty="0"/>
              <a:t>Övriga frågor?</a:t>
            </a:r>
          </a:p>
        </p:txBody>
      </p:sp>
    </p:spTree>
    <p:extLst>
      <p:ext uri="{BB962C8B-B14F-4D97-AF65-F5344CB8AC3E}">
        <p14:creationId xmlns:p14="http://schemas.microsoft.com/office/powerpoint/2010/main" val="174766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Tack</a:t>
            </a:r>
            <a:br>
              <a:rPr lang="sv-SE" dirty="0"/>
            </a:br>
            <a:r>
              <a:rPr lang="sv-SE" sz="2400" dirty="0"/>
              <a:t>+ sista omröstning</a:t>
            </a:r>
            <a:endParaRPr lang="sv-SE" dirty="0"/>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E6511A91-C48D-47ED-8E4F-EC7FE0676C74}"/>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93311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Vad anser ni om online </a:t>
            </a:r>
            <a:r>
              <a:rPr lang="sv-SE" dirty="0" err="1"/>
              <a:t>föräldrarmöte</a:t>
            </a:r>
            <a:r>
              <a:rPr lang="sv-SE" dirty="0"/>
              <a:t>?</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r>
              <a:rPr lang="sv-SE" dirty="0"/>
              <a:t>Online funkar bra tycker jag!</a:t>
            </a:r>
          </a:p>
          <a:p>
            <a:r>
              <a:rPr lang="sv-SE" dirty="0"/>
              <a:t>Online är ok, men jag är helst på plats i klubbhuset.</a:t>
            </a:r>
          </a:p>
          <a:p>
            <a:r>
              <a:rPr lang="sv-SE" dirty="0"/>
              <a:t>Jag tycker vi ska vara på plats i klubbhuset!</a:t>
            </a:r>
          </a:p>
          <a:p>
            <a:pPr marL="0" indent="0">
              <a:buNone/>
            </a:pPr>
            <a:endParaRPr lang="sv-SE" dirty="0"/>
          </a:p>
        </p:txBody>
      </p:sp>
      <p:pic>
        <p:nvPicPr>
          <p:cNvPr id="8" name="Picture 7">
            <a:extLst>
              <a:ext uri="{FF2B5EF4-FFF2-40B4-BE49-F238E27FC236}">
                <a16:creationId xmlns:a16="http://schemas.microsoft.com/office/drawing/2014/main" id="{F4BB41F9-5985-4F4D-9B46-28FBF25A6FEC}"/>
              </a:ext>
            </a:extLst>
          </p:cNvPr>
          <p:cNvPicPr>
            <a:picLocks noChangeAspect="1"/>
          </p:cNvPicPr>
          <p:nvPr/>
        </p:nvPicPr>
        <p:blipFill>
          <a:blip r:embed="rId2"/>
          <a:stretch>
            <a:fillRect/>
          </a:stretch>
        </p:blipFill>
        <p:spPr>
          <a:xfrm>
            <a:off x="766454" y="3938435"/>
            <a:ext cx="4410691" cy="2181529"/>
          </a:xfrm>
          <a:prstGeom prst="rect">
            <a:avLst/>
          </a:prstGeom>
        </p:spPr>
      </p:pic>
    </p:spTree>
    <p:extLst>
      <p:ext uri="{BB962C8B-B14F-4D97-AF65-F5344CB8AC3E}">
        <p14:creationId xmlns:p14="http://schemas.microsoft.com/office/powerpoint/2010/main" val="420331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6DD5-8CAE-4E01-8671-53D2959F0CE8}"/>
              </a:ext>
            </a:extLst>
          </p:cNvPr>
          <p:cNvSpPr>
            <a:spLocks noGrp="1"/>
          </p:cNvSpPr>
          <p:nvPr>
            <p:ph type="title"/>
          </p:nvPr>
        </p:nvSpPr>
        <p:spPr/>
        <p:txBody>
          <a:bodyPr/>
          <a:lstStyle/>
          <a:p>
            <a:r>
              <a:rPr lang="sv-SE" dirty="0"/>
              <a:t>Var finner jag det visade materialet?</a:t>
            </a:r>
          </a:p>
        </p:txBody>
      </p:sp>
      <p:sp>
        <p:nvSpPr>
          <p:cNvPr id="3" name="Content Placeholder 2">
            <a:extLst>
              <a:ext uri="{FF2B5EF4-FFF2-40B4-BE49-F238E27FC236}">
                <a16:creationId xmlns:a16="http://schemas.microsoft.com/office/drawing/2014/main" id="{1781AF53-F293-4497-836A-1BFDE771CC6A}"/>
              </a:ext>
            </a:extLst>
          </p:cNvPr>
          <p:cNvSpPr>
            <a:spLocks noGrp="1"/>
          </p:cNvSpPr>
          <p:nvPr>
            <p:ph idx="1"/>
          </p:nvPr>
        </p:nvSpPr>
        <p:spPr/>
        <p:txBody>
          <a:bodyPr/>
          <a:lstStyle/>
          <a:p>
            <a:r>
              <a:rPr lang="sv-SE" dirty="0">
                <a:hlinkClick r:id="rId2"/>
              </a:rPr>
              <a:t>www.laget.se</a:t>
            </a:r>
            <a:r>
              <a:rPr lang="sv-SE" dirty="0"/>
              <a:t> (eller </a:t>
            </a:r>
            <a:r>
              <a:rPr lang="sv-SE" dirty="0" err="1"/>
              <a:t>appen</a:t>
            </a:r>
            <a:r>
              <a:rPr lang="sv-SE" dirty="0"/>
              <a:t>)</a:t>
            </a:r>
          </a:p>
          <a:p>
            <a:pPr lvl="1"/>
            <a:r>
              <a:rPr lang="sv-SE" dirty="0"/>
              <a:t>sida: Kärra KIF P15</a:t>
            </a:r>
          </a:p>
          <a:p>
            <a:pPr lvl="1"/>
            <a:r>
              <a:rPr lang="sv-SE" dirty="0"/>
              <a:t>i menyn - Mer - Dokument (se bild nedan)</a:t>
            </a:r>
          </a:p>
        </p:txBody>
      </p:sp>
      <p:pic>
        <p:nvPicPr>
          <p:cNvPr id="5" name="Picture 4">
            <a:extLst>
              <a:ext uri="{FF2B5EF4-FFF2-40B4-BE49-F238E27FC236}">
                <a16:creationId xmlns:a16="http://schemas.microsoft.com/office/drawing/2014/main" id="{05CFEE7B-6116-43F5-A7E5-B8BB76A874EC}"/>
              </a:ext>
            </a:extLst>
          </p:cNvPr>
          <p:cNvPicPr>
            <a:picLocks noChangeAspect="1"/>
          </p:cNvPicPr>
          <p:nvPr/>
        </p:nvPicPr>
        <p:blipFill>
          <a:blip r:embed="rId3"/>
          <a:stretch>
            <a:fillRect/>
          </a:stretch>
        </p:blipFill>
        <p:spPr>
          <a:xfrm>
            <a:off x="407325" y="3722731"/>
            <a:ext cx="8851424" cy="2770144"/>
          </a:xfrm>
          <a:prstGeom prst="rect">
            <a:avLst/>
          </a:prstGeom>
        </p:spPr>
      </p:pic>
      <p:pic>
        <p:nvPicPr>
          <p:cNvPr id="6" name="Picture 5">
            <a:extLst>
              <a:ext uri="{FF2B5EF4-FFF2-40B4-BE49-F238E27FC236}">
                <a16:creationId xmlns:a16="http://schemas.microsoft.com/office/drawing/2014/main" id="{D68E094E-C1CD-4AFA-9363-D9B859D2A80F}"/>
              </a:ext>
            </a:extLst>
          </p:cNvPr>
          <p:cNvPicPr>
            <a:picLocks noChangeAspect="1"/>
          </p:cNvPicPr>
          <p:nvPr/>
        </p:nvPicPr>
        <p:blipFill rotWithShape="1">
          <a:blip r:embed="rId4"/>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a:extLst>
              <a:ext uri="{FF2B5EF4-FFF2-40B4-BE49-F238E27FC236}">
                <a16:creationId xmlns:a16="http://schemas.microsoft.com/office/drawing/2014/main" id="{5EE6D8F8-0CBF-4AB7-8588-F65641A02F7B}"/>
              </a:ext>
            </a:extLst>
          </p:cNvPr>
          <p:cNvPicPr>
            <a:picLocks noChangeAspect="1"/>
          </p:cNvPicPr>
          <p:nvPr/>
        </p:nvPicPr>
        <p:blipFill>
          <a:blip r:embed="rId5"/>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36585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9813F-9B6E-488F-B76D-6FFF6B0DE089}"/>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fontScale="92500" lnSpcReduction="20000"/>
          </a:bodyPr>
          <a:lstStyle/>
          <a:p>
            <a:pPr marL="0" indent="0">
              <a:buNone/>
            </a:pPr>
            <a:r>
              <a:rPr lang="sv-SE" b="1" dirty="0"/>
              <a:t>Agenda</a:t>
            </a:r>
          </a:p>
          <a:p>
            <a:pPr lvl="1"/>
            <a:r>
              <a:rPr lang="sv-SE" dirty="0"/>
              <a:t>1830-1850 - Träningsledare</a:t>
            </a:r>
          </a:p>
          <a:p>
            <a:pPr lvl="1"/>
            <a:r>
              <a:rPr lang="sv-SE" dirty="0"/>
              <a:t>1850-1910 - Lagledare</a:t>
            </a:r>
          </a:p>
          <a:p>
            <a:pPr lvl="1"/>
            <a:r>
              <a:rPr lang="sv-SE" dirty="0"/>
              <a:t>1910-1920 - Föräldragruppen</a:t>
            </a:r>
          </a:p>
          <a:p>
            <a:pPr lvl="1"/>
            <a:r>
              <a:rPr lang="sv-SE" dirty="0"/>
              <a:t>1920-1930 - Övriga frågor</a:t>
            </a:r>
          </a:p>
        </p:txBody>
      </p:sp>
      <p:sp>
        <p:nvSpPr>
          <p:cNvPr id="4" name="Content Placeholder 3">
            <a:extLst>
              <a:ext uri="{FF2B5EF4-FFF2-40B4-BE49-F238E27FC236}">
                <a16:creationId xmlns:a16="http://schemas.microsoft.com/office/drawing/2014/main" id="{A35AA1EB-665D-45FC-A61F-3DB60DD33062}"/>
              </a:ext>
            </a:extLst>
          </p:cNvPr>
          <p:cNvSpPr>
            <a:spLocks noGrp="1"/>
          </p:cNvSpPr>
          <p:nvPr>
            <p:ph sz="half" idx="2"/>
          </p:nvPr>
        </p:nvSpPr>
        <p:spPr>
          <a:xfrm>
            <a:off x="7376119" y="720312"/>
            <a:ext cx="3787391" cy="5456651"/>
          </a:xfrm>
        </p:spPr>
        <p:txBody>
          <a:bodyPr>
            <a:normAutofit fontScale="92500" lnSpcReduction="20000"/>
          </a:bodyPr>
          <a:lstStyle/>
          <a:p>
            <a:pPr marL="0" indent="0">
              <a:buNone/>
            </a:pPr>
            <a:r>
              <a:rPr lang="sv-SE" b="1" dirty="0"/>
              <a:t>Ledare</a:t>
            </a:r>
          </a:p>
          <a:p>
            <a:pPr lvl="1"/>
            <a:r>
              <a:rPr lang="sv-SE" dirty="0"/>
              <a:t>Lagledare</a:t>
            </a:r>
          </a:p>
          <a:p>
            <a:pPr lvl="2"/>
            <a:r>
              <a:rPr lang="sv-SE" dirty="0"/>
              <a:t>Mariam (Leonard)</a:t>
            </a:r>
          </a:p>
          <a:p>
            <a:pPr lvl="2"/>
            <a:endParaRPr lang="sv-SE" dirty="0"/>
          </a:p>
          <a:p>
            <a:pPr lvl="1"/>
            <a:r>
              <a:rPr lang="sv-SE" dirty="0"/>
              <a:t>Träningsledare</a:t>
            </a:r>
          </a:p>
          <a:p>
            <a:pPr lvl="2"/>
            <a:r>
              <a:rPr lang="sv-SE" dirty="0"/>
              <a:t>Marcus (Leonard)</a:t>
            </a:r>
          </a:p>
          <a:p>
            <a:pPr lvl="2"/>
            <a:r>
              <a:rPr lang="sv-SE" dirty="0"/>
              <a:t>Antonio (Martin)</a:t>
            </a:r>
          </a:p>
          <a:p>
            <a:pPr lvl="2"/>
            <a:r>
              <a:rPr lang="sv-SE" dirty="0" err="1"/>
              <a:t>Sher</a:t>
            </a:r>
            <a:r>
              <a:rPr lang="sv-SE" dirty="0"/>
              <a:t> (</a:t>
            </a:r>
            <a:r>
              <a:rPr lang="sv-SE" dirty="0" err="1"/>
              <a:t>Marwin</a:t>
            </a:r>
            <a:r>
              <a:rPr lang="sv-SE" dirty="0"/>
              <a:t>)</a:t>
            </a:r>
          </a:p>
          <a:p>
            <a:pPr lvl="2"/>
            <a:r>
              <a:rPr lang="sv-SE" dirty="0" err="1"/>
              <a:t>Bassam</a:t>
            </a:r>
            <a:r>
              <a:rPr lang="sv-SE" dirty="0"/>
              <a:t> (Emanuel)</a:t>
            </a:r>
          </a:p>
          <a:p>
            <a:pPr lvl="2"/>
            <a:r>
              <a:rPr lang="sv-SE" dirty="0"/>
              <a:t>Erik (Frank)</a:t>
            </a:r>
          </a:p>
          <a:p>
            <a:pPr lvl="2"/>
            <a:r>
              <a:rPr lang="sv-SE" dirty="0"/>
              <a:t>Robert (Adrian B)</a:t>
            </a:r>
          </a:p>
          <a:p>
            <a:pPr lvl="2"/>
            <a:r>
              <a:rPr lang="sv-SE" dirty="0"/>
              <a:t>Patrik (Charlie L)</a:t>
            </a:r>
          </a:p>
          <a:p>
            <a:pPr lvl="2"/>
            <a:r>
              <a:rPr lang="sv-SE" dirty="0"/>
              <a:t>Fredrik (Tristan)</a:t>
            </a:r>
          </a:p>
          <a:p>
            <a:pPr lvl="2"/>
            <a:r>
              <a:rPr lang="sv-SE" dirty="0"/>
              <a:t>Mohammed (</a:t>
            </a:r>
            <a:r>
              <a:rPr lang="sv-SE" dirty="0" err="1"/>
              <a:t>Mudtjaba</a:t>
            </a:r>
            <a:r>
              <a:rPr lang="sv-SE" dirty="0"/>
              <a:t>)</a:t>
            </a:r>
          </a:p>
          <a:p>
            <a:pPr lvl="2"/>
            <a:endParaRPr lang="sv-SE" dirty="0"/>
          </a:p>
          <a:p>
            <a:pPr lvl="1"/>
            <a:r>
              <a:rPr lang="sv-SE" dirty="0"/>
              <a:t>Föräldragrupp</a:t>
            </a:r>
          </a:p>
          <a:p>
            <a:pPr lvl="2"/>
            <a:r>
              <a:rPr lang="sv-SE" dirty="0"/>
              <a:t>Angelica (</a:t>
            </a:r>
            <a:r>
              <a:rPr lang="sv-SE" dirty="0" err="1"/>
              <a:t>Anthon</a:t>
            </a:r>
            <a:r>
              <a:rPr lang="sv-SE" dirty="0"/>
              <a:t>)</a:t>
            </a:r>
          </a:p>
          <a:p>
            <a:pPr lvl="2"/>
            <a:r>
              <a:rPr lang="sv-SE" dirty="0"/>
              <a:t>Tanja (Oliver)</a:t>
            </a:r>
          </a:p>
          <a:p>
            <a:pPr lvl="2"/>
            <a:r>
              <a:rPr lang="sv-SE" dirty="0"/>
              <a:t>Rebecka (Simon)</a:t>
            </a:r>
          </a:p>
        </p:txBody>
      </p:sp>
    </p:spTree>
    <p:extLst>
      <p:ext uri="{BB962C8B-B14F-4D97-AF65-F5344CB8AC3E}">
        <p14:creationId xmlns:p14="http://schemas.microsoft.com/office/powerpoint/2010/main" val="249950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Hur gammal är din son?</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r>
              <a:rPr lang="sv-SE" dirty="0"/>
              <a:t>7 år</a:t>
            </a:r>
          </a:p>
          <a:p>
            <a:r>
              <a:rPr lang="sv-SE" dirty="0"/>
              <a:t>8 år</a:t>
            </a:r>
          </a:p>
          <a:p>
            <a:r>
              <a:rPr lang="sv-SE" dirty="0"/>
              <a:t>Vet inte</a:t>
            </a:r>
          </a:p>
          <a:p>
            <a:pPr marL="0" indent="0">
              <a:buNone/>
            </a:pPr>
            <a:endParaRPr lang="sv-SE" dirty="0"/>
          </a:p>
        </p:txBody>
      </p:sp>
      <p:pic>
        <p:nvPicPr>
          <p:cNvPr id="8" name="Picture 7">
            <a:extLst>
              <a:ext uri="{FF2B5EF4-FFF2-40B4-BE49-F238E27FC236}">
                <a16:creationId xmlns:a16="http://schemas.microsoft.com/office/drawing/2014/main" id="{DE8494BD-21E5-87C0-4DB9-BF4D16A3A5DD}"/>
              </a:ext>
            </a:extLst>
          </p:cNvPr>
          <p:cNvPicPr>
            <a:picLocks noChangeAspect="1"/>
          </p:cNvPicPr>
          <p:nvPr/>
        </p:nvPicPr>
        <p:blipFill>
          <a:blip r:embed="rId2"/>
          <a:stretch>
            <a:fillRect/>
          </a:stretch>
        </p:blipFill>
        <p:spPr>
          <a:xfrm>
            <a:off x="741362" y="3821113"/>
            <a:ext cx="5343525" cy="2476500"/>
          </a:xfrm>
          <a:prstGeom prst="rect">
            <a:avLst/>
          </a:prstGeom>
        </p:spPr>
      </p:pic>
    </p:spTree>
    <p:extLst>
      <p:ext uri="{BB962C8B-B14F-4D97-AF65-F5344CB8AC3E}">
        <p14:creationId xmlns:p14="http://schemas.microsoft.com/office/powerpoint/2010/main" val="24447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Träningsplan och fokus framöver</a:t>
            </a:r>
          </a:p>
          <a:p>
            <a:endParaRPr lang="sv-SE" dirty="0"/>
          </a:p>
          <a:p>
            <a:pPr lvl="1"/>
            <a:r>
              <a:rPr lang="sv-SE" dirty="0"/>
              <a:t>Vi är just nu mellan 30-40 barn per träningstillfälle. Alltid bra med fler ledare.</a:t>
            </a:r>
          </a:p>
          <a:p>
            <a:pPr lvl="1"/>
            <a:endParaRPr lang="sv-SE" dirty="0"/>
          </a:p>
          <a:p>
            <a:pPr lvl="1"/>
            <a:r>
              <a:rPr lang="sv-SE" dirty="0"/>
              <a:t>Träningsfokus/plan sommar/höst 5 mot 5.</a:t>
            </a:r>
          </a:p>
          <a:p>
            <a:pPr lvl="2"/>
            <a:r>
              <a:rPr lang="sv-SE" dirty="0"/>
              <a:t>Plan för P15 inomhus 3 mot 3 vs utomhus 5 mot 5 </a:t>
            </a:r>
          </a:p>
          <a:p>
            <a:pPr lvl="2"/>
            <a:r>
              <a:rPr lang="sv-SE" dirty="0"/>
              <a:t>Fortfarande fokus på lekfull träning. Se spelarutbildningsmatrisen.</a:t>
            </a:r>
          </a:p>
          <a:p>
            <a:pPr lvl="2"/>
            <a:r>
              <a:rPr lang="sv-SE" dirty="0"/>
              <a:t>Frågor?</a:t>
            </a:r>
          </a:p>
          <a:p>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59197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9"/>
            <a:ext cx="10515600" cy="1325564"/>
          </a:xfrm>
        </p:spPr>
        <p:txBody>
          <a:bodyPr>
            <a:normAutofit/>
          </a:bodyPr>
          <a:lstStyle/>
          <a:p>
            <a:pPr lvl="1"/>
            <a:r>
              <a:rPr lang="sv-SE" dirty="0"/>
              <a:t>Inomhus 3 mot 3, 4 mot 4 jämfört med utomhus 5 mot 5.</a:t>
            </a:r>
          </a:p>
          <a:p>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14" name="Rectangle: Rounded Corners 13">
            <a:extLst>
              <a:ext uri="{FF2B5EF4-FFF2-40B4-BE49-F238E27FC236}">
                <a16:creationId xmlns:a16="http://schemas.microsoft.com/office/drawing/2014/main" id="{A13ED470-29C8-4F44-A1B3-5E0E209D00C8}"/>
              </a:ext>
            </a:extLst>
          </p:cNvPr>
          <p:cNvSpPr/>
          <p:nvPr/>
        </p:nvSpPr>
        <p:spPr>
          <a:xfrm>
            <a:off x="8242337" y="4855204"/>
            <a:ext cx="3839484" cy="18975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5mot5 fotboll</a:t>
            </a:r>
          </a:p>
          <a:p>
            <a:pPr algn="ctr"/>
            <a:r>
              <a:rPr lang="sv-SE" sz="1600" dirty="0">
                <a:solidFill>
                  <a:schemeClr val="tx1"/>
                </a:solidFill>
              </a:rPr>
              <a:t>Plan-storlek: 30 x 15-20m</a:t>
            </a:r>
          </a:p>
          <a:p>
            <a:pPr algn="ctr"/>
            <a:r>
              <a:rPr lang="sv-SE" sz="1600" dirty="0">
                <a:solidFill>
                  <a:schemeClr val="tx1"/>
                </a:solidFill>
              </a:rPr>
              <a:t>Mål-storlek: 3 x 1.5-2m</a:t>
            </a:r>
          </a:p>
          <a:p>
            <a:pPr algn="ctr"/>
            <a:r>
              <a:rPr lang="sv-SE" sz="1600" dirty="0">
                <a:solidFill>
                  <a:schemeClr val="tx1"/>
                </a:solidFill>
              </a:rPr>
              <a:t>Målvakt: Ja</a:t>
            </a:r>
          </a:p>
          <a:p>
            <a:pPr algn="ctr"/>
            <a:r>
              <a:rPr lang="sv-SE" sz="1600" dirty="0">
                <a:solidFill>
                  <a:schemeClr val="tx1"/>
                </a:solidFill>
              </a:rPr>
              <a:t>Speltid: 3 x 10min (3x15min)</a:t>
            </a:r>
          </a:p>
          <a:p>
            <a:pPr algn="ctr"/>
            <a:r>
              <a:rPr lang="sv-SE" sz="1600" dirty="0">
                <a:solidFill>
                  <a:schemeClr val="tx1"/>
                </a:solidFill>
              </a:rPr>
              <a:t>Domare: Föreningsdomare</a:t>
            </a:r>
          </a:p>
          <a:p>
            <a:pPr algn="ctr"/>
            <a:r>
              <a:rPr lang="sv-SE" sz="1600" dirty="0">
                <a:solidFill>
                  <a:schemeClr val="tx1"/>
                </a:solidFill>
              </a:rPr>
              <a:t>Bollstorlek: 3 </a:t>
            </a:r>
          </a:p>
          <a:p>
            <a:pPr algn="ctr"/>
            <a:r>
              <a:rPr lang="sv-SE" sz="1600" dirty="0">
                <a:solidFill>
                  <a:schemeClr val="tx1"/>
                </a:solidFill>
              </a:rPr>
              <a:t>Spelare/Avbytare: 5/4</a:t>
            </a:r>
          </a:p>
          <a:p>
            <a:pPr algn="ctr"/>
            <a:r>
              <a:rPr lang="sv-SE" sz="1600" dirty="0">
                <a:solidFill>
                  <a:schemeClr val="tx1"/>
                </a:solidFill>
              </a:rPr>
              <a:t>Regler: ingen offside, ingen straff</a:t>
            </a:r>
          </a:p>
          <a:p>
            <a:pPr algn="ctr"/>
            <a:endParaRPr lang="sv-SE" dirty="0">
              <a:solidFill>
                <a:schemeClr val="tx1"/>
              </a:solidFill>
            </a:endParaRPr>
          </a:p>
        </p:txBody>
      </p:sp>
      <p:sp>
        <p:nvSpPr>
          <p:cNvPr id="15" name="Rectangle: Rounded Corners 14">
            <a:extLst>
              <a:ext uri="{FF2B5EF4-FFF2-40B4-BE49-F238E27FC236}">
                <a16:creationId xmlns:a16="http://schemas.microsoft.com/office/drawing/2014/main" id="{E360BC15-1A16-420F-AB8F-F9AB9B378EA5}"/>
              </a:ext>
            </a:extLst>
          </p:cNvPr>
          <p:cNvSpPr/>
          <p:nvPr/>
        </p:nvSpPr>
        <p:spPr>
          <a:xfrm>
            <a:off x="110176" y="4855204"/>
            <a:ext cx="3839484" cy="18975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3mot3 </a:t>
            </a:r>
            <a:r>
              <a:rPr lang="sv-SE" b="1" dirty="0" err="1">
                <a:solidFill>
                  <a:schemeClr val="tx1"/>
                </a:solidFill>
              </a:rPr>
              <a:t>futsal</a:t>
            </a:r>
            <a:r>
              <a:rPr lang="sv-SE" b="1" dirty="0">
                <a:solidFill>
                  <a:schemeClr val="tx1"/>
                </a:solidFill>
              </a:rPr>
              <a:t> (6-8år)</a:t>
            </a:r>
          </a:p>
          <a:p>
            <a:pPr algn="ctr"/>
            <a:r>
              <a:rPr lang="sv-SE" sz="1600" dirty="0">
                <a:solidFill>
                  <a:schemeClr val="tx1"/>
                </a:solidFill>
              </a:rPr>
              <a:t>Plan-storlek: 15 x 10-12m med sarg</a:t>
            </a:r>
          </a:p>
          <a:p>
            <a:pPr algn="ctr"/>
            <a:r>
              <a:rPr lang="sv-SE" sz="1600" dirty="0">
                <a:solidFill>
                  <a:schemeClr val="tx1"/>
                </a:solidFill>
              </a:rPr>
              <a:t>Mål-storlek: max 1.6 x 1.15m</a:t>
            </a:r>
          </a:p>
          <a:p>
            <a:pPr algn="ctr"/>
            <a:r>
              <a:rPr lang="sv-SE" sz="1600" dirty="0">
                <a:solidFill>
                  <a:schemeClr val="tx1"/>
                </a:solidFill>
              </a:rPr>
              <a:t>Målvakt: Nej</a:t>
            </a:r>
          </a:p>
          <a:p>
            <a:pPr algn="ctr"/>
            <a:r>
              <a:rPr lang="sv-SE" sz="1600" dirty="0">
                <a:solidFill>
                  <a:schemeClr val="tx1"/>
                </a:solidFill>
              </a:rPr>
              <a:t>Speltid: 4 x 3min</a:t>
            </a:r>
          </a:p>
          <a:p>
            <a:pPr algn="ctr"/>
            <a:r>
              <a:rPr lang="sv-SE" sz="1600" dirty="0">
                <a:solidFill>
                  <a:schemeClr val="tx1"/>
                </a:solidFill>
              </a:rPr>
              <a:t>Domare: Ledare</a:t>
            </a:r>
          </a:p>
          <a:p>
            <a:pPr algn="ctr"/>
            <a:r>
              <a:rPr lang="sv-SE" sz="1600" dirty="0">
                <a:solidFill>
                  <a:schemeClr val="tx1"/>
                </a:solidFill>
              </a:rPr>
              <a:t>Bollstorlek: 2</a:t>
            </a:r>
          </a:p>
          <a:p>
            <a:pPr algn="ctr"/>
            <a:r>
              <a:rPr lang="sv-SE" sz="1600" dirty="0">
                <a:solidFill>
                  <a:schemeClr val="tx1"/>
                </a:solidFill>
              </a:rPr>
              <a:t>Spelare/Avbytare: 3/3</a:t>
            </a:r>
          </a:p>
          <a:p>
            <a:pPr algn="ctr"/>
            <a:r>
              <a:rPr lang="sv-SE" sz="1600" dirty="0">
                <a:solidFill>
                  <a:schemeClr val="tx1"/>
                </a:solidFill>
              </a:rPr>
              <a:t>Regler: ingen offside, ingen straff</a:t>
            </a:r>
          </a:p>
          <a:p>
            <a:pPr algn="ctr"/>
            <a:endParaRPr lang="sv-SE" dirty="0">
              <a:solidFill>
                <a:schemeClr val="tx1"/>
              </a:solidFill>
            </a:endParaRPr>
          </a:p>
        </p:txBody>
      </p:sp>
      <p:pic>
        <p:nvPicPr>
          <p:cNvPr id="17" name="Picture 16">
            <a:extLst>
              <a:ext uri="{FF2B5EF4-FFF2-40B4-BE49-F238E27FC236}">
                <a16:creationId xmlns:a16="http://schemas.microsoft.com/office/drawing/2014/main" id="{38A4BC8B-20CE-453E-BF2B-B2588FD17C58}"/>
              </a:ext>
            </a:extLst>
          </p:cNvPr>
          <p:cNvPicPr>
            <a:picLocks noChangeAspect="1"/>
          </p:cNvPicPr>
          <p:nvPr/>
        </p:nvPicPr>
        <p:blipFill>
          <a:blip r:embed="rId5"/>
          <a:stretch>
            <a:fillRect/>
          </a:stretch>
        </p:blipFill>
        <p:spPr>
          <a:xfrm>
            <a:off x="735978" y="2039741"/>
            <a:ext cx="3201861" cy="2485223"/>
          </a:xfrm>
          <a:prstGeom prst="rect">
            <a:avLst/>
          </a:prstGeom>
        </p:spPr>
      </p:pic>
      <p:pic>
        <p:nvPicPr>
          <p:cNvPr id="19" name="Picture 18">
            <a:extLst>
              <a:ext uri="{FF2B5EF4-FFF2-40B4-BE49-F238E27FC236}">
                <a16:creationId xmlns:a16="http://schemas.microsoft.com/office/drawing/2014/main" id="{A5BEE91B-0B77-45A1-9470-DA71F6980C63}"/>
              </a:ext>
            </a:extLst>
          </p:cNvPr>
          <p:cNvPicPr>
            <a:picLocks noChangeAspect="1"/>
          </p:cNvPicPr>
          <p:nvPr/>
        </p:nvPicPr>
        <p:blipFill>
          <a:blip r:embed="rId6"/>
          <a:stretch>
            <a:fillRect/>
          </a:stretch>
        </p:blipFill>
        <p:spPr>
          <a:xfrm>
            <a:off x="8242337" y="2039741"/>
            <a:ext cx="3225502" cy="2485223"/>
          </a:xfrm>
          <a:prstGeom prst="rect">
            <a:avLst/>
          </a:prstGeom>
        </p:spPr>
      </p:pic>
      <p:sp>
        <p:nvSpPr>
          <p:cNvPr id="4" name="Rectangle: Rounded Corners 3">
            <a:extLst>
              <a:ext uri="{FF2B5EF4-FFF2-40B4-BE49-F238E27FC236}">
                <a16:creationId xmlns:a16="http://schemas.microsoft.com/office/drawing/2014/main" id="{8965A078-F385-E7AA-DF1D-85BCA953EC80}"/>
              </a:ext>
            </a:extLst>
          </p:cNvPr>
          <p:cNvSpPr/>
          <p:nvPr/>
        </p:nvSpPr>
        <p:spPr>
          <a:xfrm>
            <a:off x="4184572" y="4855204"/>
            <a:ext cx="3839484" cy="18975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4mot4 </a:t>
            </a:r>
            <a:r>
              <a:rPr lang="sv-SE" b="1" dirty="0" err="1">
                <a:solidFill>
                  <a:schemeClr val="tx1"/>
                </a:solidFill>
              </a:rPr>
              <a:t>futsal</a:t>
            </a:r>
            <a:r>
              <a:rPr lang="sv-SE" b="1" dirty="0">
                <a:solidFill>
                  <a:schemeClr val="tx1"/>
                </a:solidFill>
              </a:rPr>
              <a:t> (8-10år)</a:t>
            </a:r>
          </a:p>
          <a:p>
            <a:pPr algn="ctr"/>
            <a:r>
              <a:rPr lang="sv-SE" sz="1600" dirty="0">
                <a:solidFill>
                  <a:schemeClr val="tx1"/>
                </a:solidFill>
              </a:rPr>
              <a:t>Plan-storlek: 18-20 x 12-15m med sarg</a:t>
            </a:r>
          </a:p>
          <a:p>
            <a:pPr algn="ctr"/>
            <a:r>
              <a:rPr lang="sv-SE" sz="1600" dirty="0">
                <a:solidFill>
                  <a:schemeClr val="tx1"/>
                </a:solidFill>
              </a:rPr>
              <a:t>Mål-storlek: 2.4 x 1.6m</a:t>
            </a:r>
          </a:p>
          <a:p>
            <a:pPr algn="ctr"/>
            <a:r>
              <a:rPr lang="sv-SE" sz="1600" dirty="0">
                <a:solidFill>
                  <a:schemeClr val="tx1"/>
                </a:solidFill>
              </a:rPr>
              <a:t>Målvakt: Ja</a:t>
            </a:r>
          </a:p>
          <a:p>
            <a:pPr algn="ctr"/>
            <a:r>
              <a:rPr lang="sv-SE" sz="1600" dirty="0">
                <a:solidFill>
                  <a:schemeClr val="tx1"/>
                </a:solidFill>
              </a:rPr>
              <a:t>Speltid: 3 x 10min</a:t>
            </a:r>
          </a:p>
          <a:p>
            <a:pPr algn="ctr"/>
            <a:r>
              <a:rPr lang="sv-SE" sz="1600" dirty="0">
                <a:solidFill>
                  <a:schemeClr val="tx1"/>
                </a:solidFill>
              </a:rPr>
              <a:t>Domare: Föreningsdomare</a:t>
            </a:r>
          </a:p>
          <a:p>
            <a:pPr algn="ctr"/>
            <a:r>
              <a:rPr lang="sv-SE" sz="1600" dirty="0">
                <a:solidFill>
                  <a:schemeClr val="tx1"/>
                </a:solidFill>
              </a:rPr>
              <a:t>Bollstorlek: 2 </a:t>
            </a:r>
          </a:p>
          <a:p>
            <a:pPr algn="ctr"/>
            <a:r>
              <a:rPr lang="sv-SE" sz="1600" dirty="0">
                <a:solidFill>
                  <a:schemeClr val="tx1"/>
                </a:solidFill>
              </a:rPr>
              <a:t>Spelare/Avbytare: 4/2</a:t>
            </a:r>
          </a:p>
          <a:p>
            <a:pPr algn="ctr"/>
            <a:r>
              <a:rPr lang="sv-SE" sz="1600" dirty="0">
                <a:solidFill>
                  <a:schemeClr val="tx1"/>
                </a:solidFill>
              </a:rPr>
              <a:t>Regler: ingen offside, ingen straff</a:t>
            </a:r>
          </a:p>
          <a:p>
            <a:pPr algn="ctr"/>
            <a:endParaRPr lang="sv-SE" dirty="0">
              <a:solidFill>
                <a:schemeClr val="tx1"/>
              </a:solidFill>
            </a:endParaRPr>
          </a:p>
        </p:txBody>
      </p:sp>
    </p:spTree>
    <p:extLst>
      <p:ext uri="{BB962C8B-B14F-4D97-AF65-F5344CB8AC3E}">
        <p14:creationId xmlns:p14="http://schemas.microsoft.com/office/powerpoint/2010/main" val="205312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pic>
        <p:nvPicPr>
          <p:cNvPr id="5" name="Picture 4">
            <a:extLst>
              <a:ext uri="{FF2B5EF4-FFF2-40B4-BE49-F238E27FC236}">
                <a16:creationId xmlns:a16="http://schemas.microsoft.com/office/drawing/2014/main" id="{05B04389-C01C-4E20-8A7C-526084FC7C6F}"/>
              </a:ext>
            </a:extLst>
          </p:cNvPr>
          <p:cNvPicPr>
            <a:picLocks noChangeAspect="1"/>
          </p:cNvPicPr>
          <p:nvPr/>
        </p:nvPicPr>
        <p:blipFill>
          <a:blip r:embed="rId2"/>
          <a:stretch>
            <a:fillRect/>
          </a:stretch>
        </p:blipFill>
        <p:spPr>
          <a:xfrm>
            <a:off x="1515983" y="258805"/>
            <a:ext cx="9160034" cy="6340389"/>
          </a:xfrm>
          <a:prstGeom prst="rect">
            <a:avLst/>
          </a:prstGeom>
        </p:spPr>
      </p:pic>
      <p:sp>
        <p:nvSpPr>
          <p:cNvPr id="6" name="Rectangle: Diagonal Corners Rounded 5">
            <a:extLst>
              <a:ext uri="{FF2B5EF4-FFF2-40B4-BE49-F238E27FC236}">
                <a16:creationId xmlns:a16="http://schemas.microsoft.com/office/drawing/2014/main" id="{26ACB1A5-5C8C-4F9B-95CD-FA1CD3AC0425}"/>
              </a:ext>
            </a:extLst>
          </p:cNvPr>
          <p:cNvSpPr/>
          <p:nvPr/>
        </p:nvSpPr>
        <p:spPr>
          <a:xfrm>
            <a:off x="1283154" y="1297419"/>
            <a:ext cx="9625692" cy="826349"/>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0C9357DD-8919-4F63-8C9B-A537A17793C9}"/>
              </a:ext>
            </a:extLst>
          </p:cNvPr>
          <p:cNvSpPr txBox="1"/>
          <p:nvPr/>
        </p:nvSpPr>
        <p:spPr>
          <a:xfrm>
            <a:off x="11464234" y="74139"/>
            <a:ext cx="639097" cy="369332"/>
          </a:xfrm>
          <a:prstGeom prst="rect">
            <a:avLst/>
          </a:prstGeom>
          <a:noFill/>
        </p:spPr>
        <p:txBody>
          <a:bodyPr wrap="square" rtlCol="0">
            <a:spAutoFit/>
          </a:bodyPr>
          <a:lstStyle/>
          <a:p>
            <a:r>
              <a:rPr lang="sv-SE" dirty="0">
                <a:hlinkClick r:id="rId3"/>
              </a:rPr>
              <a:t>Länk</a:t>
            </a:r>
            <a:endParaRPr lang="sv-SE" dirty="0"/>
          </a:p>
        </p:txBody>
      </p:sp>
      <p:pic>
        <p:nvPicPr>
          <p:cNvPr id="9" name="Picture 8">
            <a:extLst>
              <a:ext uri="{FF2B5EF4-FFF2-40B4-BE49-F238E27FC236}">
                <a16:creationId xmlns:a16="http://schemas.microsoft.com/office/drawing/2014/main" id="{4C2F6323-7A72-44AD-A2FB-4DEBF2C166CB}"/>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095DCABF-71E5-4D86-8DB0-799E56465119}"/>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03475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pic>
        <p:nvPicPr>
          <p:cNvPr id="4" name="Picture 3">
            <a:extLst>
              <a:ext uri="{FF2B5EF4-FFF2-40B4-BE49-F238E27FC236}">
                <a16:creationId xmlns:a16="http://schemas.microsoft.com/office/drawing/2014/main" id="{E164BA28-F38C-4C81-820B-4FC5374BC0A7}"/>
              </a:ext>
            </a:extLst>
          </p:cNvPr>
          <p:cNvPicPr>
            <a:picLocks noChangeAspect="1"/>
          </p:cNvPicPr>
          <p:nvPr/>
        </p:nvPicPr>
        <p:blipFill>
          <a:blip r:embed="rId2"/>
          <a:stretch>
            <a:fillRect/>
          </a:stretch>
        </p:blipFill>
        <p:spPr>
          <a:xfrm>
            <a:off x="1535035" y="315960"/>
            <a:ext cx="9121930" cy="6226080"/>
          </a:xfrm>
          <a:prstGeom prst="rect">
            <a:avLst/>
          </a:prstGeom>
        </p:spPr>
      </p:pic>
      <p:sp>
        <p:nvSpPr>
          <p:cNvPr id="6" name="Rectangle: Diagonal Corners Rounded 5">
            <a:extLst>
              <a:ext uri="{FF2B5EF4-FFF2-40B4-BE49-F238E27FC236}">
                <a16:creationId xmlns:a16="http://schemas.microsoft.com/office/drawing/2014/main" id="{EF57E08E-F0E6-437B-9188-134702C7BD74}"/>
              </a:ext>
            </a:extLst>
          </p:cNvPr>
          <p:cNvSpPr/>
          <p:nvPr/>
        </p:nvSpPr>
        <p:spPr>
          <a:xfrm>
            <a:off x="1273629" y="1494064"/>
            <a:ext cx="9625692" cy="1191986"/>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a:extLst>
              <a:ext uri="{FF2B5EF4-FFF2-40B4-BE49-F238E27FC236}">
                <a16:creationId xmlns:a16="http://schemas.microsoft.com/office/drawing/2014/main" id="{32807F93-EF8A-4F16-AE00-F9B837BC1E4B}"/>
              </a:ext>
            </a:extLst>
          </p:cNvPr>
          <p:cNvSpPr txBox="1"/>
          <p:nvPr/>
        </p:nvSpPr>
        <p:spPr>
          <a:xfrm>
            <a:off x="11411538" y="131294"/>
            <a:ext cx="639097" cy="369332"/>
          </a:xfrm>
          <a:prstGeom prst="rect">
            <a:avLst/>
          </a:prstGeom>
          <a:noFill/>
        </p:spPr>
        <p:txBody>
          <a:bodyPr wrap="square" rtlCol="0">
            <a:spAutoFit/>
          </a:bodyPr>
          <a:lstStyle/>
          <a:p>
            <a:r>
              <a:rPr lang="sv-SE" dirty="0">
                <a:hlinkClick r:id="rId3"/>
              </a:rPr>
              <a:t>Länk</a:t>
            </a:r>
            <a:endParaRPr lang="sv-SE" dirty="0"/>
          </a:p>
        </p:txBody>
      </p:sp>
      <p:pic>
        <p:nvPicPr>
          <p:cNvPr id="9" name="Picture 8">
            <a:extLst>
              <a:ext uri="{FF2B5EF4-FFF2-40B4-BE49-F238E27FC236}">
                <a16:creationId xmlns:a16="http://schemas.microsoft.com/office/drawing/2014/main" id="{27C0CAAE-452C-4B47-9EAB-E9AE6E79A1FB}"/>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A4F1FA7B-7D2B-467F-B8F8-4EA40D65DDD7}"/>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98209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otalTime>9391</TotalTime>
  <Words>1928</Words>
  <Application>Microsoft Office PowerPoint</Application>
  <PresentationFormat>Widescreen</PresentationFormat>
  <Paragraphs>274</Paragraphs>
  <Slides>26</Slides>
  <Notes>2</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Google Sans</vt:lpstr>
      <vt:lpstr>Arial</vt:lpstr>
      <vt:lpstr>Calibri</vt:lpstr>
      <vt:lpstr>Calibri Light</vt:lpstr>
      <vt:lpstr>Office Theme</vt:lpstr>
      <vt:lpstr>Short meeting notes</vt:lpstr>
      <vt:lpstr>Föräldramöte - P15</vt:lpstr>
      <vt:lpstr>Var finner jag det visade materialet?</vt:lpstr>
      <vt:lpstr>PowerPoint Presentation</vt:lpstr>
      <vt:lpstr>POLLY</vt:lpstr>
      <vt:lpstr>Träningsledare</vt:lpstr>
      <vt:lpstr>Träningsledare</vt:lpstr>
      <vt:lpstr>PowerPoint Presentation</vt:lpstr>
      <vt:lpstr>PowerPoint Presentation</vt:lpstr>
      <vt:lpstr>Träningsledare</vt:lpstr>
      <vt:lpstr>Träningsledare</vt:lpstr>
      <vt:lpstr>PowerPoint Presentation</vt:lpstr>
      <vt:lpstr>Lagledare</vt:lpstr>
      <vt:lpstr>Lagledare</vt:lpstr>
      <vt:lpstr>POLLY</vt:lpstr>
      <vt:lpstr>Lagledare</vt:lpstr>
      <vt:lpstr>Lagledare</vt:lpstr>
      <vt:lpstr>Föräldragrupp</vt:lpstr>
      <vt:lpstr>POLLY</vt:lpstr>
      <vt:lpstr>POLLY</vt:lpstr>
      <vt:lpstr>Föräldragrupp</vt:lpstr>
      <vt:lpstr>POLLY</vt:lpstr>
      <vt:lpstr>Föräldragrupp</vt:lpstr>
      <vt:lpstr>PowerPoint Presentation</vt:lpstr>
      <vt:lpstr>Tack + sista omröstning</vt:lpstr>
      <vt:lpstr>POLLY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 P15</dc:title>
  <dc:creator>Frenning, Marcus (MF)</dc:creator>
  <cp:lastModifiedBy>Frenning, Marcus (MF)</cp:lastModifiedBy>
  <cp:revision>12</cp:revision>
  <dcterms:created xsi:type="dcterms:W3CDTF">2022-11-08T18:36:46Z</dcterms:created>
  <dcterms:modified xsi:type="dcterms:W3CDTF">2023-05-23T07:23:34Z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2022-11-08T18:36:47Z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22f254e0-da20-4d5b-8bb1-d2a459a92c26</vt:lpwstr>
  </property>
  <property fmtid="{D5CDD505-2E9C-101B-9397-08002B2CF9AE}" pid="8" name="MSIP_Label_7fea2623-af8f-4fb8-b1cf-b63cc8e496aa_ContentBits">
    <vt:lpwstr>0</vt:lpwstr>
  </property>
</Properties>
</file>