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2" r:id="rId5"/>
    <p:sldId id="259" r:id="rId6"/>
    <p:sldId id="260" r:id="rId7"/>
    <p:sldId id="262" r:id="rId8"/>
    <p:sldId id="263" r:id="rId9"/>
    <p:sldId id="265" r:id="rId10"/>
    <p:sldId id="266" r:id="rId11"/>
    <p:sldId id="267" r:id="rId12"/>
    <p:sldId id="268" r:id="rId13"/>
    <p:sldId id="276" r:id="rId14"/>
    <p:sldId id="269" r:id="rId15"/>
    <p:sldId id="271" r:id="rId16"/>
    <p:sldId id="27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DC8C1-1D25-4C18-9101-90D9BDE809A4}" v="32" dt="2023-10-04T12:50:22.03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04" autoAdjust="0"/>
  </p:normalViewPr>
  <p:slideViewPr>
    <p:cSldViewPr snapToGrid="0">
      <p:cViewPr varScale="1">
        <p:scale>
          <a:sx n="99" d="100"/>
          <a:sy n="99"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mina Duzel" userId="96791f2e-76e3-40a7-b914-107ac4697112" providerId="ADAL" clId="{4FFDC8C1-1D25-4C18-9101-90D9BDE809A4}"/>
    <pc:docChg chg="undo custSel addSld delSld modSld">
      <pc:chgData name="Nermina Duzel" userId="96791f2e-76e3-40a7-b914-107ac4697112" providerId="ADAL" clId="{4FFDC8C1-1D25-4C18-9101-90D9BDE809A4}" dt="2023-10-05T06:11:04.125" v="251" actId="20577"/>
      <pc:docMkLst>
        <pc:docMk/>
      </pc:docMkLst>
      <pc:sldChg chg="modSp mod modAnim modNotesTx">
        <pc:chgData name="Nermina Duzel" userId="96791f2e-76e3-40a7-b914-107ac4697112" providerId="ADAL" clId="{4FFDC8C1-1D25-4C18-9101-90D9BDE809A4}" dt="2023-10-05T06:11:04.125" v="251" actId="20577"/>
        <pc:sldMkLst>
          <pc:docMk/>
          <pc:sldMk cId="357681712" sldId="256"/>
        </pc:sldMkLst>
        <pc:spChg chg="mod">
          <ac:chgData name="Nermina Duzel" userId="96791f2e-76e3-40a7-b914-107ac4697112" providerId="ADAL" clId="{4FFDC8C1-1D25-4C18-9101-90D9BDE809A4}" dt="2023-10-04T09:38:02.591" v="2" actId="20577"/>
          <ac:spMkLst>
            <pc:docMk/>
            <pc:sldMk cId="357681712" sldId="256"/>
            <ac:spMk id="2" creationId="{1871C48A-2BC4-1D5D-1406-C01A3BE7E5AA}"/>
          </ac:spMkLst>
        </pc:spChg>
        <pc:spChg chg="mod">
          <ac:chgData name="Nermina Duzel" userId="96791f2e-76e3-40a7-b914-107ac4697112" providerId="ADAL" clId="{4FFDC8C1-1D25-4C18-9101-90D9BDE809A4}" dt="2023-10-04T09:38:11.794" v="32" actId="20577"/>
          <ac:spMkLst>
            <pc:docMk/>
            <pc:sldMk cId="357681712" sldId="256"/>
            <ac:spMk id="3" creationId="{D778542B-7ECF-28F1-3D45-250D9CC57386}"/>
          </ac:spMkLst>
        </pc:spChg>
      </pc:sldChg>
      <pc:sldChg chg="modSp mod">
        <pc:chgData name="Nermina Duzel" userId="96791f2e-76e3-40a7-b914-107ac4697112" providerId="ADAL" clId="{4FFDC8C1-1D25-4C18-9101-90D9BDE809A4}" dt="2023-10-04T09:38:20.567" v="34" actId="27636"/>
        <pc:sldMkLst>
          <pc:docMk/>
          <pc:sldMk cId="452710850" sldId="257"/>
        </pc:sldMkLst>
        <pc:spChg chg="mod">
          <ac:chgData name="Nermina Duzel" userId="96791f2e-76e3-40a7-b914-107ac4697112" providerId="ADAL" clId="{4FFDC8C1-1D25-4C18-9101-90D9BDE809A4}" dt="2023-10-04T09:38:20.567" v="34" actId="27636"/>
          <ac:spMkLst>
            <pc:docMk/>
            <pc:sldMk cId="452710850" sldId="257"/>
            <ac:spMk id="3" creationId="{AFF0262B-6020-D5EA-8AF6-84ADE1C2882F}"/>
          </ac:spMkLst>
        </pc:spChg>
      </pc:sldChg>
      <pc:sldChg chg="modSp mod">
        <pc:chgData name="Nermina Duzel" userId="96791f2e-76e3-40a7-b914-107ac4697112" providerId="ADAL" clId="{4FFDC8C1-1D25-4C18-9101-90D9BDE809A4}" dt="2023-10-04T12:54:24.317" v="137" actId="108"/>
        <pc:sldMkLst>
          <pc:docMk/>
          <pc:sldMk cId="1252408007" sldId="259"/>
        </pc:sldMkLst>
        <pc:spChg chg="mod">
          <ac:chgData name="Nermina Duzel" userId="96791f2e-76e3-40a7-b914-107ac4697112" providerId="ADAL" clId="{4FFDC8C1-1D25-4C18-9101-90D9BDE809A4}" dt="2023-10-04T12:54:24.317" v="137" actId="108"/>
          <ac:spMkLst>
            <pc:docMk/>
            <pc:sldMk cId="1252408007" sldId="259"/>
            <ac:spMk id="3" creationId="{2019A1CA-6B78-0169-A233-E38F35F25EDC}"/>
          </ac:spMkLst>
        </pc:spChg>
      </pc:sldChg>
      <pc:sldChg chg="del">
        <pc:chgData name="Nermina Duzel" userId="96791f2e-76e3-40a7-b914-107ac4697112" providerId="ADAL" clId="{4FFDC8C1-1D25-4C18-9101-90D9BDE809A4}" dt="2023-10-04T09:40:16.190" v="36" actId="47"/>
        <pc:sldMkLst>
          <pc:docMk/>
          <pc:sldMk cId="4207589623" sldId="261"/>
        </pc:sldMkLst>
      </pc:sldChg>
      <pc:sldChg chg="modSp mod">
        <pc:chgData name="Nermina Duzel" userId="96791f2e-76e3-40a7-b914-107ac4697112" providerId="ADAL" clId="{4FFDC8C1-1D25-4C18-9101-90D9BDE809A4}" dt="2023-10-04T12:58:28.671" v="238" actId="20577"/>
        <pc:sldMkLst>
          <pc:docMk/>
          <pc:sldMk cId="797892169" sldId="262"/>
        </pc:sldMkLst>
        <pc:spChg chg="mod">
          <ac:chgData name="Nermina Duzel" userId="96791f2e-76e3-40a7-b914-107ac4697112" providerId="ADAL" clId="{4FFDC8C1-1D25-4C18-9101-90D9BDE809A4}" dt="2023-10-04T12:58:28.671" v="238" actId="20577"/>
          <ac:spMkLst>
            <pc:docMk/>
            <pc:sldMk cId="797892169" sldId="262"/>
            <ac:spMk id="2" creationId="{EC9C526C-3E4D-4936-3A7B-6ED767E782CE}"/>
          </ac:spMkLst>
        </pc:spChg>
        <pc:spChg chg="mod">
          <ac:chgData name="Nermina Duzel" userId="96791f2e-76e3-40a7-b914-107ac4697112" providerId="ADAL" clId="{4FFDC8C1-1D25-4C18-9101-90D9BDE809A4}" dt="2023-10-04T12:57:08.490" v="234" actId="20577"/>
          <ac:spMkLst>
            <pc:docMk/>
            <pc:sldMk cId="797892169" sldId="262"/>
            <ac:spMk id="3" creationId="{ACD0AB3E-33AC-BD55-3421-A6A5F9201F51}"/>
          </ac:spMkLst>
        </pc:spChg>
      </pc:sldChg>
      <pc:sldChg chg="modSp mod">
        <pc:chgData name="Nermina Duzel" userId="96791f2e-76e3-40a7-b914-107ac4697112" providerId="ADAL" clId="{4FFDC8C1-1D25-4C18-9101-90D9BDE809A4}" dt="2023-10-04T12:58:41.843" v="250" actId="27636"/>
        <pc:sldMkLst>
          <pc:docMk/>
          <pc:sldMk cId="651913668" sldId="263"/>
        </pc:sldMkLst>
        <pc:spChg chg="mod">
          <ac:chgData name="Nermina Duzel" userId="96791f2e-76e3-40a7-b914-107ac4697112" providerId="ADAL" clId="{4FFDC8C1-1D25-4C18-9101-90D9BDE809A4}" dt="2023-10-04T12:58:41.843" v="250" actId="27636"/>
          <ac:spMkLst>
            <pc:docMk/>
            <pc:sldMk cId="651913668" sldId="263"/>
            <ac:spMk id="2" creationId="{7FD0C89A-D84F-5266-DFED-3CB892CB06FC}"/>
          </ac:spMkLst>
        </pc:spChg>
      </pc:sldChg>
      <pc:sldChg chg="addSp delSp modSp mod">
        <pc:chgData name="Nermina Duzel" userId="96791f2e-76e3-40a7-b914-107ac4697112" providerId="ADAL" clId="{4FFDC8C1-1D25-4C18-9101-90D9BDE809A4}" dt="2023-10-04T09:45:20.560" v="76" actId="1076"/>
        <pc:sldMkLst>
          <pc:docMk/>
          <pc:sldMk cId="1265144142" sldId="269"/>
        </pc:sldMkLst>
        <pc:spChg chg="mod">
          <ac:chgData name="Nermina Duzel" userId="96791f2e-76e3-40a7-b914-107ac4697112" providerId="ADAL" clId="{4FFDC8C1-1D25-4C18-9101-90D9BDE809A4}" dt="2023-10-04T09:45:20.560" v="76" actId="1076"/>
          <ac:spMkLst>
            <pc:docMk/>
            <pc:sldMk cId="1265144142" sldId="269"/>
            <ac:spMk id="2" creationId="{74486127-9710-9650-4C6A-1723B28D134E}"/>
          </ac:spMkLst>
        </pc:spChg>
        <pc:spChg chg="mod">
          <ac:chgData name="Nermina Duzel" userId="96791f2e-76e3-40a7-b914-107ac4697112" providerId="ADAL" clId="{4FFDC8C1-1D25-4C18-9101-90D9BDE809A4}" dt="2023-10-04T09:45:08.216" v="73" actId="14100"/>
          <ac:spMkLst>
            <pc:docMk/>
            <pc:sldMk cId="1265144142" sldId="269"/>
            <ac:spMk id="3" creationId="{26EC33C5-B0D9-BC2C-9013-4F267ACD7BC4}"/>
          </ac:spMkLst>
        </pc:spChg>
        <pc:picChg chg="add mod">
          <ac:chgData name="Nermina Duzel" userId="96791f2e-76e3-40a7-b914-107ac4697112" providerId="ADAL" clId="{4FFDC8C1-1D25-4C18-9101-90D9BDE809A4}" dt="2023-10-04T09:45:11.182" v="74" actId="1076"/>
          <ac:picMkLst>
            <pc:docMk/>
            <pc:sldMk cId="1265144142" sldId="269"/>
            <ac:picMk id="4" creationId="{F6A84791-C40D-7A64-D6BD-07246D1597C1}"/>
          </ac:picMkLst>
        </pc:picChg>
        <pc:picChg chg="del">
          <ac:chgData name="Nermina Duzel" userId="96791f2e-76e3-40a7-b914-107ac4697112" providerId="ADAL" clId="{4FFDC8C1-1D25-4C18-9101-90D9BDE809A4}" dt="2023-10-04T09:45:16.336" v="75" actId="478"/>
          <ac:picMkLst>
            <pc:docMk/>
            <pc:sldMk cId="1265144142" sldId="269"/>
            <ac:picMk id="6" creationId="{2A958CDE-C7D7-5CDC-181C-A9EF4EF59DBF}"/>
          </ac:picMkLst>
        </pc:picChg>
      </pc:sldChg>
      <pc:sldChg chg="modSp add del mod">
        <pc:chgData name="Nermina Duzel" userId="96791f2e-76e3-40a7-b914-107ac4697112" providerId="ADAL" clId="{4FFDC8C1-1D25-4C18-9101-90D9BDE809A4}" dt="2023-10-04T09:41:31.716" v="39" actId="6549"/>
        <pc:sldMkLst>
          <pc:docMk/>
          <pc:sldMk cId="2673615352" sldId="271"/>
        </pc:sldMkLst>
        <pc:spChg chg="mod">
          <ac:chgData name="Nermina Duzel" userId="96791f2e-76e3-40a7-b914-107ac4697112" providerId="ADAL" clId="{4FFDC8C1-1D25-4C18-9101-90D9BDE809A4}" dt="2023-10-04T09:41:31.716" v="39" actId="6549"/>
          <ac:spMkLst>
            <pc:docMk/>
            <pc:sldMk cId="2673615352" sldId="271"/>
            <ac:spMk id="3" creationId="{B4B20416-94CE-CEAB-B3C8-C1F17FA9688D}"/>
          </ac:spMkLst>
        </pc:spChg>
      </pc:sldChg>
      <pc:sldChg chg="del">
        <pc:chgData name="Nermina Duzel" userId="96791f2e-76e3-40a7-b914-107ac4697112" providerId="ADAL" clId="{4FFDC8C1-1D25-4C18-9101-90D9BDE809A4}" dt="2023-10-04T09:40:11.958" v="35" actId="47"/>
        <pc:sldMkLst>
          <pc:docMk/>
          <pc:sldMk cId="3266329254" sldId="273"/>
        </pc:sldMkLst>
      </pc:sldChg>
      <pc:sldChg chg="modSp del mod">
        <pc:chgData name="Nermina Duzel" userId="96791f2e-76e3-40a7-b914-107ac4697112" providerId="ADAL" clId="{4FFDC8C1-1D25-4C18-9101-90D9BDE809A4}" dt="2023-10-04T12:56:14.150" v="138" actId="47"/>
        <pc:sldMkLst>
          <pc:docMk/>
          <pc:sldMk cId="1130639584" sldId="274"/>
        </pc:sldMkLst>
        <pc:spChg chg="mod">
          <ac:chgData name="Nermina Duzel" userId="96791f2e-76e3-40a7-b914-107ac4697112" providerId="ADAL" clId="{4FFDC8C1-1D25-4C18-9101-90D9BDE809A4}" dt="2023-10-04T09:42:25.083" v="58" actId="20577"/>
          <ac:spMkLst>
            <pc:docMk/>
            <pc:sldMk cId="1130639584" sldId="274"/>
            <ac:spMk id="3" creationId="{1F79EBD4-9136-62FD-8F3A-86C546E34EF6}"/>
          </ac:spMkLst>
        </pc:spChg>
      </pc:sldChg>
      <pc:sldChg chg="addSp delSp modSp new mod">
        <pc:chgData name="Nermina Duzel" userId="96791f2e-76e3-40a7-b914-107ac4697112" providerId="ADAL" clId="{4FFDC8C1-1D25-4C18-9101-90D9BDE809A4}" dt="2023-10-04T12:50:52.158" v="105" actId="20577"/>
        <pc:sldMkLst>
          <pc:docMk/>
          <pc:sldMk cId="2397218774" sldId="276"/>
        </pc:sldMkLst>
        <pc:spChg chg="mod">
          <ac:chgData name="Nermina Duzel" userId="96791f2e-76e3-40a7-b914-107ac4697112" providerId="ADAL" clId="{4FFDC8C1-1D25-4C18-9101-90D9BDE809A4}" dt="2023-10-04T12:50:52.158" v="105" actId="20577"/>
          <ac:spMkLst>
            <pc:docMk/>
            <pc:sldMk cId="2397218774" sldId="276"/>
            <ac:spMk id="2" creationId="{438E9C44-5D07-4A5A-7A56-A9CA405EB48B}"/>
          </ac:spMkLst>
        </pc:spChg>
        <pc:spChg chg="del">
          <ac:chgData name="Nermina Duzel" userId="96791f2e-76e3-40a7-b914-107ac4697112" providerId="ADAL" clId="{4FFDC8C1-1D25-4C18-9101-90D9BDE809A4}" dt="2023-10-04T12:50:22.039" v="79"/>
          <ac:spMkLst>
            <pc:docMk/>
            <pc:sldMk cId="2397218774" sldId="276"/>
            <ac:spMk id="3" creationId="{804513B0-36C3-DAA1-82D1-9186C426C8ED}"/>
          </ac:spMkLst>
        </pc:spChg>
        <pc:picChg chg="add mod">
          <ac:chgData name="Nermina Duzel" userId="96791f2e-76e3-40a7-b914-107ac4697112" providerId="ADAL" clId="{4FFDC8C1-1D25-4C18-9101-90D9BDE809A4}" dt="2023-10-04T12:50:28.881" v="81" actId="1076"/>
          <ac:picMkLst>
            <pc:docMk/>
            <pc:sldMk cId="2397218774" sldId="276"/>
            <ac:picMk id="4" creationId="{463D7FF9-CFBE-17A3-0791-520EBE168F5E}"/>
          </ac:picMkLst>
        </pc:picChg>
      </pc:sldChg>
      <pc:sldChg chg="addSp delSp modSp new del mod">
        <pc:chgData name="Nermina Duzel" userId="96791f2e-76e3-40a7-b914-107ac4697112" providerId="ADAL" clId="{4FFDC8C1-1D25-4C18-9101-90D9BDE809A4}" dt="2023-10-04T09:45:24.207" v="77" actId="47"/>
        <pc:sldMkLst>
          <pc:docMk/>
          <pc:sldMk cId="2816201448" sldId="276"/>
        </pc:sldMkLst>
        <pc:picChg chg="add del mod">
          <ac:chgData name="Nermina Duzel" userId="96791f2e-76e3-40a7-b914-107ac4697112" providerId="ADAL" clId="{4FFDC8C1-1D25-4C18-9101-90D9BDE809A4}" dt="2023-10-04T09:44:42.104" v="63" actId="21"/>
          <ac:picMkLst>
            <pc:docMk/>
            <pc:sldMk cId="2816201448" sldId="276"/>
            <ac:picMk id="5" creationId="{83D137EC-4C37-7CB1-5479-62F80616D19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914E5-B364-4B4C-94CD-E7C723B078EA}"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5A481A2-A7E0-40F8-A192-17E999AB4A92}">
      <dgm:prSet/>
      <dgm:spPr/>
      <dgm:t>
        <a:bodyPr/>
        <a:lstStyle/>
        <a:p>
          <a:r>
            <a:rPr lang="en-US" dirty="0" err="1"/>
            <a:t>Ansvarar</a:t>
          </a:r>
          <a:r>
            <a:rPr lang="en-US" dirty="0"/>
            <a:t> för </a:t>
          </a:r>
          <a:r>
            <a:rPr lang="en-US" dirty="0" err="1"/>
            <a:t>lagets</a:t>
          </a:r>
          <a:r>
            <a:rPr lang="en-US" dirty="0"/>
            <a:t> administration </a:t>
          </a:r>
          <a:r>
            <a:rPr lang="en-US" dirty="0" err="1"/>
            <a:t>samt</a:t>
          </a:r>
          <a:r>
            <a:rPr lang="en-US" dirty="0"/>
            <a:t> </a:t>
          </a:r>
          <a:r>
            <a:rPr lang="en-US" dirty="0" err="1"/>
            <a:t>kommunikation</a:t>
          </a:r>
          <a:endParaRPr lang="en-US" dirty="0"/>
        </a:p>
      </dgm:t>
    </dgm:pt>
    <dgm:pt modelId="{0DDA4F37-D961-4C78-BDBC-9C4F7F980E41}" type="parTrans" cxnId="{2F54D7D4-6637-49A4-B354-B35023EF35F7}">
      <dgm:prSet/>
      <dgm:spPr/>
      <dgm:t>
        <a:bodyPr/>
        <a:lstStyle/>
        <a:p>
          <a:endParaRPr lang="en-US"/>
        </a:p>
      </dgm:t>
    </dgm:pt>
    <dgm:pt modelId="{07FC88A4-24B8-44C0-AE3F-2E210596C6FB}" type="sibTrans" cxnId="{2F54D7D4-6637-49A4-B354-B35023EF35F7}">
      <dgm:prSet/>
      <dgm:spPr/>
      <dgm:t>
        <a:bodyPr/>
        <a:lstStyle/>
        <a:p>
          <a:endParaRPr lang="en-US"/>
        </a:p>
      </dgm:t>
    </dgm:pt>
    <dgm:pt modelId="{477C58CB-95D7-45F1-8A59-1136CB042E60}">
      <dgm:prSet/>
      <dgm:spPr/>
      <dgm:t>
        <a:bodyPr/>
        <a:lstStyle/>
        <a:p>
          <a:r>
            <a:rPr lang="en-US"/>
            <a:t>Följa upp och påminna om inte medlemsavgiften är inbetald</a:t>
          </a:r>
        </a:p>
      </dgm:t>
    </dgm:pt>
    <dgm:pt modelId="{3D595BCB-B87E-4123-BC99-01C27C287E92}" type="parTrans" cxnId="{CE4FDF59-F1C3-411A-9021-B0E93E5CB479}">
      <dgm:prSet/>
      <dgm:spPr/>
      <dgm:t>
        <a:bodyPr/>
        <a:lstStyle/>
        <a:p>
          <a:endParaRPr lang="en-US"/>
        </a:p>
      </dgm:t>
    </dgm:pt>
    <dgm:pt modelId="{E2933051-6F9B-4886-B713-A72BB57F3C98}" type="sibTrans" cxnId="{CE4FDF59-F1C3-411A-9021-B0E93E5CB479}">
      <dgm:prSet/>
      <dgm:spPr/>
      <dgm:t>
        <a:bodyPr/>
        <a:lstStyle/>
        <a:p>
          <a:endParaRPr lang="en-US"/>
        </a:p>
      </dgm:t>
    </dgm:pt>
    <dgm:pt modelId="{27788AE2-510A-4BD0-A328-985BC3D8E681}">
      <dgm:prSet/>
      <dgm:spPr/>
      <dgm:t>
        <a:bodyPr/>
        <a:lstStyle/>
        <a:p>
          <a:r>
            <a:rPr lang="en-US"/>
            <a:t>Sköta närvaro på träningar och matcher samt ansvara för redovisning av LOK-stöd i laget.se</a:t>
          </a:r>
        </a:p>
      </dgm:t>
    </dgm:pt>
    <dgm:pt modelId="{EACAF108-3602-4EE5-9310-E7D3FF7F07F8}" type="parTrans" cxnId="{5F6E3CFB-F13D-422B-AEFD-B61C175AEBD7}">
      <dgm:prSet/>
      <dgm:spPr/>
      <dgm:t>
        <a:bodyPr/>
        <a:lstStyle/>
        <a:p>
          <a:endParaRPr lang="en-US"/>
        </a:p>
      </dgm:t>
    </dgm:pt>
    <dgm:pt modelId="{1D72B5D0-D5D7-4E88-801D-48B36A76F3EE}" type="sibTrans" cxnId="{5F6E3CFB-F13D-422B-AEFD-B61C175AEBD7}">
      <dgm:prSet/>
      <dgm:spPr/>
      <dgm:t>
        <a:bodyPr/>
        <a:lstStyle/>
        <a:p>
          <a:endParaRPr lang="en-US"/>
        </a:p>
      </dgm:t>
    </dgm:pt>
    <dgm:pt modelId="{28CA3A98-E526-40E4-BDD8-9AA1221C0393}">
      <dgm:prSet/>
      <dgm:spPr/>
      <dgm:t>
        <a:bodyPr/>
        <a:lstStyle/>
        <a:p>
          <a:r>
            <a:rPr lang="en-US"/>
            <a:t>Uppdatera lagets hemsida, laginformation samt föreningsinformation</a:t>
          </a:r>
        </a:p>
      </dgm:t>
    </dgm:pt>
    <dgm:pt modelId="{B3C03A08-C30E-4B3A-8879-2724EE80E603}" type="parTrans" cxnId="{DA84B460-456A-45E2-818D-D6AA8DE661AB}">
      <dgm:prSet/>
      <dgm:spPr/>
      <dgm:t>
        <a:bodyPr/>
        <a:lstStyle/>
        <a:p>
          <a:endParaRPr lang="en-US"/>
        </a:p>
      </dgm:t>
    </dgm:pt>
    <dgm:pt modelId="{52786481-4A0D-4A47-A294-9B7F92A37C45}" type="sibTrans" cxnId="{DA84B460-456A-45E2-818D-D6AA8DE661AB}">
      <dgm:prSet/>
      <dgm:spPr/>
      <dgm:t>
        <a:bodyPr/>
        <a:lstStyle/>
        <a:p>
          <a:endParaRPr lang="en-US"/>
        </a:p>
      </dgm:t>
    </dgm:pt>
    <dgm:pt modelId="{5ED4679E-D1E3-4A09-B760-15E760120CEE}" type="pres">
      <dgm:prSet presAssocID="{2C0914E5-B364-4B4C-94CD-E7C723B078EA}" presName="matrix" presStyleCnt="0">
        <dgm:presLayoutVars>
          <dgm:chMax val="1"/>
          <dgm:dir/>
          <dgm:resizeHandles val="exact"/>
        </dgm:presLayoutVars>
      </dgm:prSet>
      <dgm:spPr/>
    </dgm:pt>
    <dgm:pt modelId="{F91FB474-798D-4662-A1DF-86CE703FA51C}" type="pres">
      <dgm:prSet presAssocID="{2C0914E5-B364-4B4C-94CD-E7C723B078EA}" presName="diamond" presStyleLbl="bgShp" presStyleIdx="0" presStyleCnt="1"/>
      <dgm:spPr/>
    </dgm:pt>
    <dgm:pt modelId="{0093BB68-A46B-44EC-87D3-4AC549DA5FF3}" type="pres">
      <dgm:prSet presAssocID="{2C0914E5-B364-4B4C-94CD-E7C723B078EA}" presName="quad1" presStyleLbl="node1" presStyleIdx="0" presStyleCnt="4">
        <dgm:presLayoutVars>
          <dgm:chMax val="0"/>
          <dgm:chPref val="0"/>
          <dgm:bulletEnabled val="1"/>
        </dgm:presLayoutVars>
      </dgm:prSet>
      <dgm:spPr/>
    </dgm:pt>
    <dgm:pt modelId="{CEBAC4F0-1620-4DE4-A26E-A95690A13BB5}" type="pres">
      <dgm:prSet presAssocID="{2C0914E5-B364-4B4C-94CD-E7C723B078EA}" presName="quad2" presStyleLbl="node1" presStyleIdx="1" presStyleCnt="4">
        <dgm:presLayoutVars>
          <dgm:chMax val="0"/>
          <dgm:chPref val="0"/>
          <dgm:bulletEnabled val="1"/>
        </dgm:presLayoutVars>
      </dgm:prSet>
      <dgm:spPr/>
    </dgm:pt>
    <dgm:pt modelId="{EE5E3C98-2BED-433A-8B00-B75FC0C9891E}" type="pres">
      <dgm:prSet presAssocID="{2C0914E5-B364-4B4C-94CD-E7C723B078EA}" presName="quad3" presStyleLbl="node1" presStyleIdx="2" presStyleCnt="4">
        <dgm:presLayoutVars>
          <dgm:chMax val="0"/>
          <dgm:chPref val="0"/>
          <dgm:bulletEnabled val="1"/>
        </dgm:presLayoutVars>
      </dgm:prSet>
      <dgm:spPr/>
    </dgm:pt>
    <dgm:pt modelId="{E6AC537C-F93E-4310-8D54-D5B09AD5761B}" type="pres">
      <dgm:prSet presAssocID="{2C0914E5-B364-4B4C-94CD-E7C723B078EA}" presName="quad4" presStyleLbl="node1" presStyleIdx="3" presStyleCnt="4">
        <dgm:presLayoutVars>
          <dgm:chMax val="0"/>
          <dgm:chPref val="0"/>
          <dgm:bulletEnabled val="1"/>
        </dgm:presLayoutVars>
      </dgm:prSet>
      <dgm:spPr/>
    </dgm:pt>
  </dgm:ptLst>
  <dgm:cxnLst>
    <dgm:cxn modelId="{0686861F-9112-4456-B2BD-A26526BC73A9}" type="presOf" srcId="{28CA3A98-E526-40E4-BDD8-9AA1221C0393}" destId="{E6AC537C-F93E-4310-8D54-D5B09AD5761B}" srcOrd="0" destOrd="0" presId="urn:microsoft.com/office/officeart/2005/8/layout/matrix3"/>
    <dgm:cxn modelId="{DA84B460-456A-45E2-818D-D6AA8DE661AB}" srcId="{2C0914E5-B364-4B4C-94CD-E7C723B078EA}" destId="{28CA3A98-E526-40E4-BDD8-9AA1221C0393}" srcOrd="3" destOrd="0" parTransId="{B3C03A08-C30E-4B3A-8879-2724EE80E603}" sibTransId="{52786481-4A0D-4A47-A294-9B7F92A37C45}"/>
    <dgm:cxn modelId="{CE4FDF59-F1C3-411A-9021-B0E93E5CB479}" srcId="{2C0914E5-B364-4B4C-94CD-E7C723B078EA}" destId="{477C58CB-95D7-45F1-8A59-1136CB042E60}" srcOrd="1" destOrd="0" parTransId="{3D595BCB-B87E-4123-BC99-01C27C287E92}" sibTransId="{E2933051-6F9B-4886-B713-A72BB57F3C98}"/>
    <dgm:cxn modelId="{9968F285-7D06-4EAF-BE70-61E7729E3077}" type="presOf" srcId="{F5A481A2-A7E0-40F8-A192-17E999AB4A92}" destId="{0093BB68-A46B-44EC-87D3-4AC549DA5FF3}" srcOrd="0" destOrd="0" presId="urn:microsoft.com/office/officeart/2005/8/layout/matrix3"/>
    <dgm:cxn modelId="{FC6E8289-6830-4756-B2A5-E9541C83640B}" type="presOf" srcId="{477C58CB-95D7-45F1-8A59-1136CB042E60}" destId="{CEBAC4F0-1620-4DE4-A26E-A95690A13BB5}" srcOrd="0" destOrd="0" presId="urn:microsoft.com/office/officeart/2005/8/layout/matrix3"/>
    <dgm:cxn modelId="{B9B794A6-3E36-4E9E-939C-16D6FD9232DD}" type="presOf" srcId="{27788AE2-510A-4BD0-A328-985BC3D8E681}" destId="{EE5E3C98-2BED-433A-8B00-B75FC0C9891E}" srcOrd="0" destOrd="0" presId="urn:microsoft.com/office/officeart/2005/8/layout/matrix3"/>
    <dgm:cxn modelId="{B16EEDA8-EE70-4F7B-9511-EDD96C0E85DB}" type="presOf" srcId="{2C0914E5-B364-4B4C-94CD-E7C723B078EA}" destId="{5ED4679E-D1E3-4A09-B760-15E760120CEE}" srcOrd="0" destOrd="0" presId="urn:microsoft.com/office/officeart/2005/8/layout/matrix3"/>
    <dgm:cxn modelId="{2F54D7D4-6637-49A4-B354-B35023EF35F7}" srcId="{2C0914E5-B364-4B4C-94CD-E7C723B078EA}" destId="{F5A481A2-A7E0-40F8-A192-17E999AB4A92}" srcOrd="0" destOrd="0" parTransId="{0DDA4F37-D961-4C78-BDBC-9C4F7F980E41}" sibTransId="{07FC88A4-24B8-44C0-AE3F-2E210596C6FB}"/>
    <dgm:cxn modelId="{5F6E3CFB-F13D-422B-AEFD-B61C175AEBD7}" srcId="{2C0914E5-B364-4B4C-94CD-E7C723B078EA}" destId="{27788AE2-510A-4BD0-A328-985BC3D8E681}" srcOrd="2" destOrd="0" parTransId="{EACAF108-3602-4EE5-9310-E7D3FF7F07F8}" sibTransId="{1D72B5D0-D5D7-4E88-801D-48B36A76F3EE}"/>
    <dgm:cxn modelId="{D9F50D02-AED6-4C9E-9200-F039AA697E73}" type="presParOf" srcId="{5ED4679E-D1E3-4A09-B760-15E760120CEE}" destId="{F91FB474-798D-4662-A1DF-86CE703FA51C}" srcOrd="0" destOrd="0" presId="urn:microsoft.com/office/officeart/2005/8/layout/matrix3"/>
    <dgm:cxn modelId="{541F78FB-1908-421F-8F0A-CD285CA71F98}" type="presParOf" srcId="{5ED4679E-D1E3-4A09-B760-15E760120CEE}" destId="{0093BB68-A46B-44EC-87D3-4AC549DA5FF3}" srcOrd="1" destOrd="0" presId="urn:microsoft.com/office/officeart/2005/8/layout/matrix3"/>
    <dgm:cxn modelId="{23B2043C-314B-4A11-9EBE-B58C2B7D57B8}" type="presParOf" srcId="{5ED4679E-D1E3-4A09-B760-15E760120CEE}" destId="{CEBAC4F0-1620-4DE4-A26E-A95690A13BB5}" srcOrd="2" destOrd="0" presId="urn:microsoft.com/office/officeart/2005/8/layout/matrix3"/>
    <dgm:cxn modelId="{6F712B4F-E763-444E-B746-1DEA58653CD5}" type="presParOf" srcId="{5ED4679E-D1E3-4A09-B760-15E760120CEE}" destId="{EE5E3C98-2BED-433A-8B00-B75FC0C9891E}" srcOrd="3" destOrd="0" presId="urn:microsoft.com/office/officeart/2005/8/layout/matrix3"/>
    <dgm:cxn modelId="{9EEDAE0E-6EB7-48E7-A389-FBB475428042}" type="presParOf" srcId="{5ED4679E-D1E3-4A09-B760-15E760120CEE}" destId="{E6AC537C-F93E-4310-8D54-D5B09AD5761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FB474-798D-4662-A1DF-86CE703FA51C}">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3BB68-A46B-44EC-87D3-4AC549DA5FF3}">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Ansvarar</a:t>
          </a:r>
          <a:r>
            <a:rPr lang="en-US" sz="1600" kern="1200" dirty="0"/>
            <a:t> för </a:t>
          </a:r>
          <a:r>
            <a:rPr lang="en-US" sz="1600" kern="1200" dirty="0" err="1"/>
            <a:t>lagets</a:t>
          </a:r>
          <a:r>
            <a:rPr lang="en-US" sz="1600" kern="1200" dirty="0"/>
            <a:t> administration </a:t>
          </a:r>
          <a:r>
            <a:rPr lang="en-US" sz="1600" kern="1200" dirty="0" err="1"/>
            <a:t>samt</a:t>
          </a:r>
          <a:r>
            <a:rPr lang="en-US" sz="1600" kern="1200" dirty="0"/>
            <a:t> </a:t>
          </a:r>
          <a:r>
            <a:rPr lang="en-US" sz="1600" kern="1200" dirty="0" err="1"/>
            <a:t>kommunikation</a:t>
          </a:r>
          <a:endParaRPr lang="en-US" sz="1600" kern="1200" dirty="0"/>
        </a:p>
      </dsp:txBody>
      <dsp:txXfrm>
        <a:off x="1007221" y="627745"/>
        <a:ext cx="1937228" cy="1937228"/>
      </dsp:txXfrm>
    </dsp:sp>
    <dsp:sp modelId="{CEBAC4F0-1620-4DE4-A26E-A95690A13BB5}">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Följa upp och påminna om inte medlemsavgiften är inbetald</a:t>
          </a:r>
        </a:p>
      </dsp:txBody>
      <dsp:txXfrm>
        <a:off x="3319190" y="627745"/>
        <a:ext cx="1937228" cy="1937228"/>
      </dsp:txXfrm>
    </dsp:sp>
    <dsp:sp modelId="{EE5E3C98-2BED-433A-8B00-B75FC0C9891E}">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Sköta närvaro på träningar och matcher samt ansvara för redovisning av LOK-stöd i laget.se</a:t>
          </a:r>
        </a:p>
      </dsp:txBody>
      <dsp:txXfrm>
        <a:off x="1007221" y="2939714"/>
        <a:ext cx="1937228" cy="1937228"/>
      </dsp:txXfrm>
    </dsp:sp>
    <dsp:sp modelId="{E6AC537C-F93E-4310-8D54-D5B09AD5761B}">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Uppdatera lagets hemsida, laginformation samt föreningsinformation</a:t>
          </a:r>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1F41B-C312-4A21-9B1A-F3DD1046B453}" type="datetimeFigureOut">
              <a:rPr lang="sv-SE" smtClean="0"/>
              <a:t>2023-10-04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50146-1793-40BC-8C59-66AAC5ABB7C4}" type="slidenum">
              <a:rPr lang="sv-SE" smtClean="0"/>
              <a:t>‹#›</a:t>
            </a:fld>
            <a:endParaRPr lang="sv-SE"/>
          </a:p>
        </p:txBody>
      </p:sp>
    </p:spTree>
    <p:extLst>
      <p:ext uri="{BB962C8B-B14F-4D97-AF65-F5344CB8AC3E}">
        <p14:creationId xmlns:p14="http://schemas.microsoft.com/office/powerpoint/2010/main" val="386314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6250146-1793-40BC-8C59-66AAC5ABB7C4}" type="slidenum">
              <a:rPr lang="sv-SE" smtClean="0"/>
              <a:t>1</a:t>
            </a:fld>
            <a:endParaRPr lang="sv-SE"/>
          </a:p>
        </p:txBody>
      </p:sp>
    </p:spTree>
    <p:extLst>
      <p:ext uri="{BB962C8B-B14F-4D97-AF65-F5344CB8AC3E}">
        <p14:creationId xmlns:p14="http://schemas.microsoft.com/office/powerpoint/2010/main" val="236201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D9116-0671-4722-3465-472129061F0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92FDFEA-1364-A5ED-A8E6-B9F801D28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98BB175-415E-0C6D-47FD-D78F0EAD3B37}"/>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44105615-9262-EF10-CDE4-658773E08E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CD183C-2999-2E0E-EFC8-7130E4E4772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4903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BC4E2-5B44-6BC3-8872-AD71BB79CA9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0EDA61E-FBF7-973D-FB52-EE5B970B243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E92592-C87E-F088-DAB3-FD2B431616DB}"/>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792B9412-E555-9A6A-B850-2BDD35A6E7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6F5D84-3E33-170E-F9DA-22EC3662BEB8}"/>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9162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0B16292-A6EB-3549-50A7-DF890A8257D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AB2BE44-0791-72DD-1368-95B2C0235FF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20F2D9-2928-E2E5-1BCD-871FD08AA6B0}"/>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3EFA7C51-6B2E-BF20-0D8F-131B795E50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1DF2E3-7A9B-9641-C2B2-7D9823FD7AC0}"/>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780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53075B-60B7-37BF-C523-BBD653A584E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3A761C-3091-B7AC-57F2-CCB3672C90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969C10-8DA5-8F50-1F2A-C193F7E5EB38}"/>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FB8E2237-928A-FB4E-BA6E-86569C462C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5A6AC3-4EC6-38F8-4232-39175E6FAA2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815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8A72F-CCDF-7DC0-1969-5A269AC9DDB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762221-7100-17D7-D883-D75B629F5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68120A4-755D-7D7A-54D4-73B3C0F2A9EE}"/>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353BD0A0-5B23-6B47-E00B-6B1BDAD0AE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62C4BA-DB3A-8350-7C8F-659A7EC446B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5737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7C308-E158-DB4D-F5B1-D8FE49E624B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D66E3B-71E6-484E-AD08-80D2DD3D498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CCF0530-CD3D-878F-98F8-56BBC5711D5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4CDA69-B859-0F3C-C5BF-1DCB803A54B3}"/>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6" name="Platshållare för sidfot 5">
            <a:extLst>
              <a:ext uri="{FF2B5EF4-FFF2-40B4-BE49-F238E27FC236}">
                <a16:creationId xmlns:a16="http://schemas.microsoft.com/office/drawing/2014/main" id="{FC9D3F30-96E3-0404-3364-A999A41AEDC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AF0B4E-6051-D06E-F894-C51373B00799}"/>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29698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DD726-3C18-172F-C1B4-65FECC3010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E3ECA6A-F211-A808-944A-DCFC1BAD9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DCD07CE-BC20-4A73-E931-D98CA905691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2ED895B-1FD3-6126-8E25-325401F7C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8174E05-1D73-3C0C-23A7-9FB012816A4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C7D1AF4-2827-5CEE-6E28-9CE47CBCF778}"/>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8" name="Platshållare för sidfot 7">
            <a:extLst>
              <a:ext uri="{FF2B5EF4-FFF2-40B4-BE49-F238E27FC236}">
                <a16:creationId xmlns:a16="http://schemas.microsoft.com/office/drawing/2014/main" id="{E22F2B6D-58CD-BD6A-8B3F-81679D8795A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09B6083-5D37-E7F8-FD7A-D9E843045F67}"/>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3940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DD9C42-FEE9-270C-3D56-2AE1983901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C19603-0F12-64EB-D2C5-271F0E31C175}"/>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4" name="Platshållare för sidfot 3">
            <a:extLst>
              <a:ext uri="{FF2B5EF4-FFF2-40B4-BE49-F238E27FC236}">
                <a16:creationId xmlns:a16="http://schemas.microsoft.com/office/drawing/2014/main" id="{0BF5EE18-0E21-0CB3-1E44-AEF562D5AB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45AC7F2-6FE5-4A7A-35F2-14017B9D2C82}"/>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01143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FDDB979-063B-317B-F7AA-BA15AE85C18E}"/>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3" name="Platshållare för sidfot 2">
            <a:extLst>
              <a:ext uri="{FF2B5EF4-FFF2-40B4-BE49-F238E27FC236}">
                <a16:creationId xmlns:a16="http://schemas.microsoft.com/office/drawing/2014/main" id="{6D329E92-80DF-01E3-C937-16AEB30DCE4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12B2797-810B-7691-02E9-97B046C9D82D}"/>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18718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C12C0-8E3E-8D25-8318-0E1E73243F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F8BDF5-9B4F-A1FA-40C3-1D211918E9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B5E355-7709-FFA8-D9E2-9AA2D1B50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C5F54B-7443-3608-CCE0-E19118537DFC}"/>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6" name="Platshållare för sidfot 5">
            <a:extLst>
              <a:ext uri="{FF2B5EF4-FFF2-40B4-BE49-F238E27FC236}">
                <a16:creationId xmlns:a16="http://schemas.microsoft.com/office/drawing/2014/main" id="{6C23FF0C-B447-16D9-EFB6-F927128FE92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847FEC-1373-8985-F4D9-E76AE4DBECB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041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94538F-5C1C-0784-22F3-074EE2C776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C712BB6-8FD1-003F-BD36-F545BBA45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977526F-5715-6E34-8854-2220362CC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512DCB-191C-8465-1506-6EA5E782183A}"/>
              </a:ext>
            </a:extLst>
          </p:cNvPr>
          <p:cNvSpPr>
            <a:spLocks noGrp="1"/>
          </p:cNvSpPr>
          <p:nvPr>
            <p:ph type="dt" sz="half" idx="10"/>
          </p:nvPr>
        </p:nvSpPr>
        <p:spPr/>
        <p:txBody>
          <a:bodyPr/>
          <a:lstStyle/>
          <a:p>
            <a:fld id="{B5647D04-7EFB-4B1A-AD7E-1F07F278F33B}" type="datetimeFigureOut">
              <a:rPr lang="sv-SE" smtClean="0"/>
              <a:t>2023-10-04</a:t>
            </a:fld>
            <a:endParaRPr lang="sv-SE"/>
          </a:p>
        </p:txBody>
      </p:sp>
      <p:sp>
        <p:nvSpPr>
          <p:cNvPr id="6" name="Platshållare för sidfot 5">
            <a:extLst>
              <a:ext uri="{FF2B5EF4-FFF2-40B4-BE49-F238E27FC236}">
                <a16:creationId xmlns:a16="http://schemas.microsoft.com/office/drawing/2014/main" id="{8AFD20A8-3422-12BC-A3A6-A4EB9ABB14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AE6F0D2-F219-2636-1836-64DBCE11C78B}"/>
              </a:ext>
            </a:extLst>
          </p:cNvPr>
          <p:cNvSpPr>
            <a:spLocks noGrp="1"/>
          </p:cNvSpPr>
          <p:nvPr>
            <p:ph type="sldNum" sz="quarter" idx="12"/>
          </p:nvPr>
        </p:nvSpPr>
        <p:spPr/>
        <p:txBody>
          <a:bodyPr/>
          <a:lstStyle/>
          <a:p>
            <a:fld id="{0D78CAB8-A17E-4635-AAF5-71F37C15072E}" type="slidenum">
              <a:rPr lang="sv-SE" smtClean="0"/>
              <a:t>‹#›</a:t>
            </a:fld>
            <a:endParaRPr lang="sv-SE"/>
          </a:p>
        </p:txBody>
      </p:sp>
    </p:spTree>
    <p:extLst>
      <p:ext uri="{BB962C8B-B14F-4D97-AF65-F5344CB8AC3E}">
        <p14:creationId xmlns:p14="http://schemas.microsoft.com/office/powerpoint/2010/main" val="269458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0B916E-DDB7-CE55-729A-63E7C4CF8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4F9CCAF-E7FD-8348-C4F9-41C8C5012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2F5796-9FAE-5E32-43F9-C4C524E5F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7D04-7EFB-4B1A-AD7E-1F07F278F33B}" type="datetimeFigureOut">
              <a:rPr lang="sv-SE" smtClean="0"/>
              <a:t>2023-10-04</a:t>
            </a:fld>
            <a:endParaRPr lang="sv-SE"/>
          </a:p>
        </p:txBody>
      </p:sp>
      <p:sp>
        <p:nvSpPr>
          <p:cNvPr id="5" name="Platshållare för sidfot 4">
            <a:extLst>
              <a:ext uri="{FF2B5EF4-FFF2-40B4-BE49-F238E27FC236}">
                <a16:creationId xmlns:a16="http://schemas.microsoft.com/office/drawing/2014/main" id="{B4C0CEA3-4BA8-0289-9671-E2AC50B15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C45848-569D-7E90-5728-B467680F3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CAB8-A17E-4635-AAF5-71F37C15072E}" type="slidenum">
              <a:rPr lang="sv-SE" smtClean="0"/>
              <a:t>‹#›</a:t>
            </a:fld>
            <a:endParaRPr lang="sv-SE"/>
          </a:p>
        </p:txBody>
      </p:sp>
    </p:spTree>
    <p:extLst>
      <p:ext uri="{BB962C8B-B14F-4D97-AF65-F5344CB8AC3E}">
        <p14:creationId xmlns:p14="http://schemas.microsoft.com/office/powerpoint/2010/main" val="9426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oreningsutv@karrakif.se" TargetMode="External"/><Relationship Id="rId2" Type="http://schemas.openxmlformats.org/officeDocument/2006/relationships/hyperlink" Target="mailto:info@karrakif.s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EE8D8A0-3F35-47F8-2FEE-D27247944600}"/>
              </a:ext>
            </a:extLst>
          </p:cNvPr>
          <p:cNvPicPr>
            <a:picLocks noChangeAspect="1"/>
          </p:cNvPicPr>
          <p:nvPr/>
        </p:nvPicPr>
        <p:blipFill rotWithShape="1">
          <a:blip r:embed="rId3">
            <a:extLst>
              <a:ext uri="{28A0092B-C50C-407E-A947-70E740481C1C}">
                <a14:useLocalDpi xmlns:a14="http://schemas.microsoft.com/office/drawing/2010/main" val="0"/>
              </a:ext>
            </a:extLst>
          </a:blip>
          <a:srcRect l="29466" r="9731" b="8375"/>
          <a:stretch/>
        </p:blipFill>
        <p:spPr>
          <a:xfrm>
            <a:off x="20" y="10"/>
            <a:ext cx="8668492" cy="6857990"/>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8" name="Rectangle 17">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871C48A-2BC4-1D5D-1406-C01A3BE7E5AA}"/>
              </a:ext>
            </a:extLst>
          </p:cNvPr>
          <p:cNvSpPr>
            <a:spLocks noGrp="1"/>
          </p:cNvSpPr>
          <p:nvPr>
            <p:ph type="ctrTitle"/>
          </p:nvPr>
        </p:nvSpPr>
        <p:spPr>
          <a:xfrm>
            <a:off x="7848600" y="1122363"/>
            <a:ext cx="4023360" cy="3204134"/>
          </a:xfrm>
        </p:spPr>
        <p:txBody>
          <a:bodyPr anchor="b">
            <a:normAutofit/>
          </a:bodyPr>
          <a:lstStyle/>
          <a:p>
            <a:pPr algn="l"/>
            <a:r>
              <a:rPr lang="sv-SE" sz="4800" b="1" dirty="0"/>
              <a:t>Välkomna till Föräldramöte F16</a:t>
            </a:r>
          </a:p>
        </p:txBody>
      </p:sp>
      <p:sp>
        <p:nvSpPr>
          <p:cNvPr id="3" name="Underrubrik 2">
            <a:extLst>
              <a:ext uri="{FF2B5EF4-FFF2-40B4-BE49-F238E27FC236}">
                <a16:creationId xmlns:a16="http://schemas.microsoft.com/office/drawing/2014/main" id="{D778542B-7ECF-28F1-3D45-250D9CC57386}"/>
              </a:ext>
            </a:extLst>
          </p:cNvPr>
          <p:cNvSpPr>
            <a:spLocks noGrp="1"/>
          </p:cNvSpPr>
          <p:nvPr>
            <p:ph type="subTitle" idx="1"/>
          </p:nvPr>
        </p:nvSpPr>
        <p:spPr>
          <a:xfrm>
            <a:off x="7848600" y="4872922"/>
            <a:ext cx="4023360" cy="1208141"/>
          </a:xfrm>
        </p:spPr>
        <p:txBody>
          <a:bodyPr>
            <a:normAutofit/>
          </a:bodyPr>
          <a:lstStyle/>
          <a:p>
            <a:pPr algn="l"/>
            <a:r>
              <a:rPr lang="sv-SE" sz="2000" b="1" dirty="0"/>
              <a:t>04 Oktober 2023</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6EAE16A-4300-A33E-6DF4-EFF698246AD4}"/>
              </a:ext>
            </a:extLst>
          </p:cNvPr>
          <p:cNvSpPr>
            <a:spLocks noGrp="1"/>
          </p:cNvSpPr>
          <p:nvPr>
            <p:ph idx="1"/>
          </p:nvPr>
        </p:nvSpPr>
        <p:spPr>
          <a:xfrm>
            <a:off x="572493" y="2071316"/>
            <a:ext cx="6713552" cy="4119172"/>
          </a:xfrm>
        </p:spPr>
        <p:txBody>
          <a:bodyPr anchor="t">
            <a:normAutofit/>
          </a:bodyPr>
          <a:lstStyle/>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bör uppmuntra sitt barn till träning och stödja barnet i sin fotbollsutbildning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hjälpa föreningen med de tjänster som föreningen ber dig om. T. ex bilkörning, lotteriverksamhet, bemanning vid olika evenemang i Kärra KIFs regi</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låta föreningens utbildade ledare ansvara för barnet under match och träning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fråga om matchen var spännande och rolig – inte bara om resultaten eller målgörarna</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hjälpa ledaren om ledaren ber om hjälp, denna avlastning gör att ledaren kan koncentrera sig mer på spelarna och deras utveckling.</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vara goda förebilder för spelarna och alltid agera på ett sportsligt sätt gentemot båda lagen i en match. Inget ”suckande” och gnällande får förekomma</a:t>
            </a:r>
          </a:p>
          <a:p>
            <a:pPr marL="342900" lvl="0" indent="-342900">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tänka på att det är Ditt barn som spelar fotboll – inte Du</a:t>
            </a:r>
          </a:p>
          <a:p>
            <a:pPr marL="342900" lvl="0" indent="-342900">
              <a:spcAft>
                <a:spcPts val="600"/>
              </a:spcAft>
              <a:buFont typeface="Symbol" panose="05050102010706020507" pitchFamily="18" charset="2"/>
              <a:buChar char=""/>
            </a:pPr>
            <a:r>
              <a:rPr lang="sv-SE" sz="1400">
                <a:effectLst/>
                <a:latin typeface="Calibri" panose="020F0502020204030204" pitchFamily="34" charset="0"/>
                <a:ea typeface="Yu Mincho" panose="02020400000000000000" pitchFamily="18" charset="-128"/>
                <a:cs typeface="Times New Roman" panose="02020603050405020304" pitchFamily="18" charset="0"/>
              </a:rPr>
              <a:t>Föräldrarna skall ta del av lagledarens och föreningens information</a:t>
            </a:r>
          </a:p>
          <a:p>
            <a:pPr marL="0" indent="0">
              <a:buNone/>
            </a:pPr>
            <a:endParaRPr lang="sv-SE" sz="1400"/>
          </a:p>
        </p:txBody>
      </p:sp>
      <p:pic>
        <p:nvPicPr>
          <p:cNvPr id="9218" name="Picture 2" descr="Info till föräldrar / Utbynäs SK - Fotboll - P09 - Svenskalag.se">
            <a:extLst>
              <a:ext uri="{FF2B5EF4-FFF2-40B4-BE49-F238E27FC236}">
                <a16:creationId xmlns:a16="http://schemas.microsoft.com/office/drawing/2014/main" id="{F598AA5C-FD5D-C7FF-D8F0-886F17934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0" r="2498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7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9BE3DCE-51AE-87F3-FF0D-39EA7FEBDBCD}"/>
              </a:ext>
            </a:extLst>
          </p:cNvPr>
          <p:cNvSpPr>
            <a:spLocks noGrp="1"/>
          </p:cNvSpPr>
          <p:nvPr>
            <p:ph type="title"/>
          </p:nvPr>
        </p:nvSpPr>
        <p:spPr>
          <a:xfrm>
            <a:off x="841249" y="539578"/>
            <a:ext cx="5981278" cy="1684638"/>
          </a:xfrm>
        </p:spPr>
        <p:txBody>
          <a:bodyPr vert="horz" lIns="91440" tIns="45720" rIns="91440" bIns="45720" rtlCol="0" anchor="ctr">
            <a:normAutofit/>
          </a:bodyPr>
          <a:lstStyle/>
          <a:p>
            <a:r>
              <a:rPr lang="en-US" sz="4000" b="1" dirty="0" err="1"/>
              <a:t>Medlemsavgifter</a:t>
            </a:r>
            <a:r>
              <a:rPr lang="en-US" sz="4000" b="1" dirty="0"/>
              <a:t> </a:t>
            </a:r>
          </a:p>
        </p:txBody>
      </p:sp>
      <p:sp>
        <p:nvSpPr>
          <p:cNvPr id="6" name="textruta 5">
            <a:extLst>
              <a:ext uri="{FF2B5EF4-FFF2-40B4-BE49-F238E27FC236}">
                <a16:creationId xmlns:a16="http://schemas.microsoft.com/office/drawing/2014/main" id="{69B927E2-221D-C74B-267A-99DC90D7A915}"/>
              </a:ext>
            </a:extLst>
          </p:cNvPr>
          <p:cNvSpPr txBox="1"/>
          <p:nvPr/>
        </p:nvSpPr>
        <p:spPr>
          <a:xfrm>
            <a:off x="838201" y="2409568"/>
            <a:ext cx="5981278" cy="3690551"/>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000" dirty="0">
                <a:effectLst/>
              </a:rPr>
              <a:t>Alla </a:t>
            </a:r>
            <a:r>
              <a:rPr lang="en-US" sz="2000" dirty="0" err="1">
                <a:effectLst/>
              </a:rPr>
              <a:t>spelare</a:t>
            </a:r>
            <a:r>
              <a:rPr lang="en-US" sz="2000" dirty="0">
                <a:effectLst/>
              </a:rPr>
              <a:t> </a:t>
            </a:r>
            <a:r>
              <a:rPr lang="en-US" sz="2000" dirty="0" err="1">
                <a:effectLst/>
              </a:rPr>
              <a:t>som</a:t>
            </a:r>
            <a:r>
              <a:rPr lang="en-US" sz="2000" dirty="0">
                <a:effectLst/>
              </a:rPr>
              <a:t> </a:t>
            </a:r>
            <a:r>
              <a:rPr lang="en-US" sz="2000" dirty="0" err="1">
                <a:effectLst/>
              </a:rPr>
              <a:t>har</a:t>
            </a:r>
            <a:r>
              <a:rPr lang="en-US" sz="2000" dirty="0">
                <a:effectLst/>
              </a:rPr>
              <a:t> </a:t>
            </a:r>
            <a:r>
              <a:rPr lang="en-US" sz="2000" dirty="0" err="1">
                <a:effectLst/>
              </a:rPr>
              <a:t>betalat</a:t>
            </a:r>
            <a:r>
              <a:rPr lang="en-US" sz="2000" dirty="0">
                <a:effectLst/>
              </a:rPr>
              <a:t> sin </a:t>
            </a:r>
            <a:r>
              <a:rPr lang="en-US" sz="2000" dirty="0" err="1">
                <a:effectLst/>
              </a:rPr>
              <a:t>medlemsavgift</a:t>
            </a:r>
            <a:r>
              <a:rPr lang="en-US" sz="2000" dirty="0">
                <a:effectLst/>
              </a:rPr>
              <a:t> och </a:t>
            </a:r>
            <a:r>
              <a:rPr lang="en-US" sz="2000" dirty="0" err="1">
                <a:effectLst/>
              </a:rPr>
              <a:t>eventuell</a:t>
            </a:r>
            <a:r>
              <a:rPr lang="en-US" sz="2000" dirty="0">
                <a:effectLst/>
              </a:rPr>
              <a:t> </a:t>
            </a:r>
            <a:r>
              <a:rPr lang="en-US" sz="2000" dirty="0" err="1">
                <a:effectLst/>
              </a:rPr>
              <a:t>träningsavgift</a:t>
            </a:r>
            <a:r>
              <a:rPr lang="en-US" sz="2000" dirty="0">
                <a:effectLst/>
              </a:rPr>
              <a:t> </a:t>
            </a:r>
            <a:r>
              <a:rPr lang="en-US" sz="2000" dirty="0" err="1">
                <a:effectLst/>
              </a:rPr>
              <a:t>är</a:t>
            </a:r>
            <a:r>
              <a:rPr lang="en-US" sz="2000" dirty="0">
                <a:effectLst/>
              </a:rPr>
              <a:t> </a:t>
            </a:r>
            <a:r>
              <a:rPr lang="en-US" sz="2000" dirty="0" err="1">
                <a:effectLst/>
              </a:rPr>
              <a:t>försäkrade</a:t>
            </a:r>
            <a:r>
              <a:rPr lang="en-US" sz="2000" dirty="0">
                <a:effectLst/>
              </a:rPr>
              <a:t> hos </a:t>
            </a:r>
            <a:r>
              <a:rPr lang="en-US" sz="2000" dirty="0" err="1">
                <a:effectLst/>
              </a:rPr>
              <a:t>Folksam</a:t>
            </a:r>
            <a:r>
              <a:rPr lang="en-US" sz="2000" dirty="0">
                <a:effectLst/>
              </a:rPr>
              <a:t> </a:t>
            </a:r>
            <a:r>
              <a:rPr lang="en-US" sz="2000" dirty="0" err="1">
                <a:effectLst/>
              </a:rPr>
              <a:t>enligt</a:t>
            </a:r>
            <a:r>
              <a:rPr lang="en-US" sz="2000" dirty="0">
                <a:effectLst/>
              </a:rPr>
              <a:t> </a:t>
            </a:r>
            <a:r>
              <a:rPr lang="en-US" sz="2000" dirty="0" err="1">
                <a:effectLst/>
              </a:rPr>
              <a:t>SvFF</a:t>
            </a:r>
            <a:r>
              <a:rPr lang="en-US" sz="2000" dirty="0">
                <a:effectLst/>
              </a:rPr>
              <a:t> </a:t>
            </a:r>
            <a:r>
              <a:rPr lang="en-US" sz="2000" dirty="0" err="1">
                <a:effectLst/>
              </a:rPr>
              <a:t>licensförsäkring</a:t>
            </a:r>
            <a:r>
              <a:rPr lang="en-US" sz="2000" dirty="0">
                <a:effectLst/>
              </a:rPr>
              <a:t> </a:t>
            </a:r>
            <a:r>
              <a:rPr lang="en-US" sz="2000" dirty="0" err="1">
                <a:effectLst/>
              </a:rPr>
              <a:t>då</a:t>
            </a:r>
            <a:r>
              <a:rPr lang="en-US" sz="2000" dirty="0">
                <a:effectLst/>
              </a:rPr>
              <a:t> de </a:t>
            </a:r>
            <a:r>
              <a:rPr lang="en-US" sz="2000" dirty="0" err="1">
                <a:effectLst/>
              </a:rPr>
              <a:t>deltar</a:t>
            </a:r>
            <a:r>
              <a:rPr lang="en-US" sz="2000" dirty="0">
                <a:effectLst/>
              </a:rPr>
              <a:t> i av </a:t>
            </a:r>
            <a:r>
              <a:rPr lang="en-US" sz="2000" dirty="0" err="1">
                <a:effectLst/>
              </a:rPr>
              <a:t>Kärra</a:t>
            </a:r>
            <a:r>
              <a:rPr lang="en-US" sz="2000" dirty="0">
                <a:effectLst/>
              </a:rPr>
              <a:t> KIF:s </a:t>
            </a:r>
            <a:r>
              <a:rPr lang="en-US" sz="2000" dirty="0" err="1">
                <a:effectLst/>
              </a:rPr>
              <a:t>arrangerade</a:t>
            </a:r>
            <a:r>
              <a:rPr lang="en-US" sz="2000" dirty="0">
                <a:effectLst/>
              </a:rPr>
              <a:t> </a:t>
            </a:r>
            <a:r>
              <a:rPr lang="en-US" sz="2000" dirty="0" err="1">
                <a:effectLst/>
              </a:rPr>
              <a:t>träningar</a:t>
            </a:r>
            <a:r>
              <a:rPr lang="en-US" sz="2000" dirty="0">
                <a:effectLst/>
              </a:rPr>
              <a:t>, matcher </a:t>
            </a:r>
            <a:r>
              <a:rPr lang="en-US" sz="2000" dirty="0" err="1">
                <a:effectLst/>
              </a:rPr>
              <a:t>eller</a:t>
            </a:r>
            <a:r>
              <a:rPr lang="en-US" sz="2000" dirty="0">
                <a:effectLst/>
              </a:rPr>
              <a:t> </a:t>
            </a:r>
            <a:r>
              <a:rPr lang="en-US" sz="2000" dirty="0" err="1">
                <a:effectLst/>
              </a:rPr>
              <a:t>andra</a:t>
            </a:r>
            <a:r>
              <a:rPr lang="en-US" sz="2000" dirty="0">
                <a:effectLst/>
              </a:rPr>
              <a:t> </a:t>
            </a:r>
            <a:r>
              <a:rPr lang="en-US" sz="2000" dirty="0" err="1">
                <a:effectLst/>
              </a:rPr>
              <a:t>aktiviteter</a:t>
            </a:r>
            <a:r>
              <a:rPr lang="en-US" sz="2000" dirty="0">
                <a:effectLst/>
              </a:rPr>
              <a:t>. Detta </a:t>
            </a:r>
            <a:r>
              <a:rPr lang="en-US" sz="2000" dirty="0" err="1">
                <a:effectLst/>
              </a:rPr>
              <a:t>gäller</a:t>
            </a:r>
            <a:r>
              <a:rPr lang="en-US" sz="2000" dirty="0">
                <a:effectLst/>
              </a:rPr>
              <a:t> </a:t>
            </a:r>
            <a:r>
              <a:rPr lang="en-US" sz="2000" dirty="0" err="1">
                <a:effectLst/>
              </a:rPr>
              <a:t>såväl</a:t>
            </a:r>
            <a:r>
              <a:rPr lang="en-US" sz="2000" dirty="0">
                <a:effectLst/>
              </a:rPr>
              <a:t> </a:t>
            </a:r>
            <a:r>
              <a:rPr lang="en-US" sz="2000" dirty="0" err="1">
                <a:effectLst/>
              </a:rPr>
              <a:t>spelare</a:t>
            </a:r>
            <a:r>
              <a:rPr lang="en-US" sz="2000" dirty="0">
                <a:effectLst/>
              </a:rPr>
              <a:t> </a:t>
            </a:r>
            <a:r>
              <a:rPr lang="en-US" sz="2000" dirty="0" err="1">
                <a:effectLst/>
              </a:rPr>
              <a:t>som</a:t>
            </a:r>
            <a:r>
              <a:rPr lang="en-US" sz="2000" dirty="0">
                <a:effectLst/>
              </a:rPr>
              <a:t> </a:t>
            </a:r>
            <a:r>
              <a:rPr lang="en-US" sz="2000" dirty="0" err="1">
                <a:effectLst/>
              </a:rPr>
              <a:t>ledare</a:t>
            </a:r>
            <a:r>
              <a:rPr lang="en-US" sz="2000" dirty="0">
                <a:effectLst/>
              </a:rPr>
              <a:t>. </a:t>
            </a:r>
          </a:p>
          <a:p>
            <a:pPr>
              <a:lnSpc>
                <a:spcPct val="90000"/>
              </a:lnSpc>
              <a:spcAft>
                <a:spcPts val="600"/>
              </a:spcAft>
            </a:pPr>
            <a:endParaRPr lang="en-US" sz="2000" dirty="0">
              <a:effectLst/>
            </a:endParaRPr>
          </a:p>
          <a:p>
            <a:pPr indent="-228600">
              <a:lnSpc>
                <a:spcPct val="90000"/>
              </a:lnSpc>
              <a:spcAft>
                <a:spcPts val="600"/>
              </a:spcAft>
              <a:buFont typeface="Arial" panose="020B0604020202020204" pitchFamily="34" charset="0"/>
              <a:buChar char="•"/>
            </a:pPr>
            <a:r>
              <a:rPr lang="sv-SE" sz="2100" dirty="0">
                <a:effectLst/>
                <a:latin typeface="Calibri" panose="020F0502020204030204" pitchFamily="34" charset="0"/>
                <a:ea typeface="Times New Roman" panose="02020603050405020304" pitchFamily="18" charset="0"/>
                <a:cs typeface="Times New Roman" panose="02020603050405020304" pitchFamily="18" charset="0"/>
              </a:rPr>
              <a:t>Medlemsavgifter faktureras via laget.se och de tar ut en serviceavgift på 19 kr/spelare. </a:t>
            </a:r>
            <a:endParaRPr lang="en-US" sz="2100" dirty="0">
              <a:effectLst/>
            </a:endParaRPr>
          </a:p>
          <a:p>
            <a:pPr>
              <a:lnSpc>
                <a:spcPct val="90000"/>
              </a:lnSpc>
              <a:spcAft>
                <a:spcPts val="600"/>
              </a:spcAft>
            </a:pPr>
            <a:endParaRPr lang="en-US" sz="2000" dirty="0">
              <a:effectLst/>
            </a:endParaRPr>
          </a:p>
          <a:p>
            <a:pPr indent="-228600">
              <a:lnSpc>
                <a:spcPct val="90000"/>
              </a:lnSpc>
              <a:spcAft>
                <a:spcPts val="600"/>
              </a:spcAft>
              <a:buFont typeface="Arial" panose="020B0604020202020204" pitchFamily="34" charset="0"/>
              <a:buChar char="•"/>
            </a:pPr>
            <a:r>
              <a:rPr lang="en-US" sz="2000" dirty="0">
                <a:effectLst/>
              </a:rPr>
              <a:t>Ur </a:t>
            </a:r>
            <a:r>
              <a:rPr lang="en-US" sz="2000" dirty="0" err="1">
                <a:effectLst/>
              </a:rPr>
              <a:t>ett</a:t>
            </a:r>
            <a:r>
              <a:rPr lang="en-US" sz="2000" dirty="0">
                <a:effectLst/>
              </a:rPr>
              <a:t> rent </a:t>
            </a:r>
            <a:r>
              <a:rPr lang="en-US" sz="2000" dirty="0" err="1">
                <a:effectLst/>
              </a:rPr>
              <a:t>försäkringsperspektiv</a:t>
            </a:r>
            <a:r>
              <a:rPr lang="en-US" sz="2000" dirty="0">
                <a:effectLst/>
              </a:rPr>
              <a:t> </a:t>
            </a:r>
            <a:r>
              <a:rPr lang="en-US" sz="2000" dirty="0" err="1">
                <a:effectLst/>
              </a:rPr>
              <a:t>är</a:t>
            </a:r>
            <a:r>
              <a:rPr lang="en-US" sz="2000" dirty="0">
                <a:effectLst/>
              </a:rPr>
              <a:t> det </a:t>
            </a:r>
            <a:r>
              <a:rPr lang="en-US" sz="2000" dirty="0" err="1">
                <a:effectLst/>
              </a:rPr>
              <a:t>viktigt</a:t>
            </a:r>
            <a:r>
              <a:rPr lang="en-US" sz="2000" dirty="0">
                <a:effectLst/>
              </a:rPr>
              <a:t> att den </a:t>
            </a:r>
            <a:r>
              <a:rPr lang="en-US" sz="2000" dirty="0" err="1">
                <a:effectLst/>
              </a:rPr>
              <a:t>som</a:t>
            </a:r>
            <a:r>
              <a:rPr lang="en-US" sz="2000" dirty="0">
                <a:effectLst/>
              </a:rPr>
              <a:t> </a:t>
            </a:r>
            <a:r>
              <a:rPr lang="en-US" sz="2000" dirty="0" err="1">
                <a:effectLst/>
              </a:rPr>
              <a:t>drabbas</a:t>
            </a:r>
            <a:r>
              <a:rPr lang="en-US" sz="2000" dirty="0">
                <a:effectLst/>
              </a:rPr>
              <a:t> av en </a:t>
            </a:r>
            <a:r>
              <a:rPr lang="en-US" sz="2000" dirty="0" err="1">
                <a:effectLst/>
              </a:rPr>
              <a:t>skada</a:t>
            </a:r>
            <a:r>
              <a:rPr lang="en-US" sz="2000" dirty="0">
                <a:effectLst/>
              </a:rPr>
              <a:t> i </a:t>
            </a:r>
            <a:r>
              <a:rPr lang="en-US" sz="2000" dirty="0" err="1">
                <a:effectLst/>
              </a:rPr>
              <a:t>vår</a:t>
            </a:r>
            <a:r>
              <a:rPr lang="en-US" sz="2000" dirty="0">
                <a:effectLst/>
              </a:rPr>
              <a:t> </a:t>
            </a:r>
            <a:r>
              <a:rPr lang="en-US" sz="2000" dirty="0" err="1">
                <a:effectLst/>
              </a:rPr>
              <a:t>verksamhet</a:t>
            </a:r>
            <a:r>
              <a:rPr lang="en-US" sz="2000" dirty="0">
                <a:effectLst/>
              </a:rPr>
              <a:t> </a:t>
            </a:r>
            <a:r>
              <a:rPr lang="en-US" sz="2000" dirty="0" err="1">
                <a:effectLst/>
              </a:rPr>
              <a:t>söker</a:t>
            </a:r>
            <a:r>
              <a:rPr lang="en-US" sz="2000" dirty="0">
                <a:effectLst/>
              </a:rPr>
              <a:t> </a:t>
            </a:r>
            <a:r>
              <a:rPr lang="en-US" sz="2000" dirty="0" err="1">
                <a:effectLst/>
              </a:rPr>
              <a:t>vård</a:t>
            </a:r>
            <a:r>
              <a:rPr lang="en-US" sz="2000" dirty="0">
                <a:effectLst/>
              </a:rPr>
              <a:t> och </a:t>
            </a:r>
            <a:r>
              <a:rPr lang="en-US" sz="2000" dirty="0" err="1">
                <a:effectLst/>
              </a:rPr>
              <a:t>får</a:t>
            </a:r>
            <a:r>
              <a:rPr lang="en-US" sz="2000" dirty="0">
                <a:effectLst/>
              </a:rPr>
              <a:t> den </a:t>
            </a:r>
            <a:r>
              <a:rPr lang="en-US" sz="2000" dirty="0" err="1">
                <a:effectLst/>
              </a:rPr>
              <a:t>dokumenterad</a:t>
            </a:r>
            <a:r>
              <a:rPr lang="en-US" sz="2000" dirty="0">
                <a:effectLst/>
              </a:rPr>
              <a:t> (</a:t>
            </a:r>
            <a:r>
              <a:rPr lang="en-US" sz="2000" dirty="0" err="1">
                <a:effectLst/>
              </a:rPr>
              <a:t>journalförd</a:t>
            </a:r>
            <a:r>
              <a:rPr lang="en-US" sz="2000" dirty="0">
                <a:effectLst/>
              </a:rPr>
              <a:t>) hos </a:t>
            </a:r>
            <a:r>
              <a:rPr lang="en-US" sz="2000" dirty="0" err="1">
                <a:effectLst/>
              </a:rPr>
              <a:t>vårdgivare</a:t>
            </a:r>
            <a:r>
              <a:rPr lang="en-US" sz="2000" dirty="0">
                <a:effectLst/>
              </a:rPr>
              <a:t> </a:t>
            </a:r>
            <a:r>
              <a:rPr lang="en-US" sz="2000" dirty="0" err="1">
                <a:effectLst/>
              </a:rPr>
              <a:t>som</a:t>
            </a:r>
            <a:r>
              <a:rPr lang="en-US" sz="2000" dirty="0">
                <a:effectLst/>
              </a:rPr>
              <a:t> </a:t>
            </a:r>
            <a:r>
              <a:rPr lang="en-US" sz="2000" dirty="0" err="1">
                <a:effectLst/>
              </a:rPr>
              <a:t>är</a:t>
            </a:r>
            <a:r>
              <a:rPr lang="en-US" sz="2000" dirty="0">
                <a:effectLst/>
              </a:rPr>
              <a:t> </a:t>
            </a:r>
            <a:r>
              <a:rPr lang="en-US" sz="2000" dirty="0" err="1">
                <a:effectLst/>
              </a:rPr>
              <a:t>godkänd</a:t>
            </a:r>
            <a:r>
              <a:rPr lang="en-US" sz="2000" dirty="0">
                <a:effectLst/>
              </a:rPr>
              <a:t> av </a:t>
            </a:r>
            <a:r>
              <a:rPr lang="en-US" sz="2000" dirty="0" err="1">
                <a:effectLst/>
              </a:rPr>
              <a:t>Försäkringskassan</a:t>
            </a:r>
            <a:r>
              <a:rPr lang="en-US" sz="2000" dirty="0">
                <a:effectLst/>
              </a:rPr>
              <a:t>.</a:t>
            </a:r>
          </a:p>
          <a:p>
            <a:pPr>
              <a:lnSpc>
                <a:spcPct val="90000"/>
              </a:lnSpc>
              <a:spcAft>
                <a:spcPts val="600"/>
              </a:spcAft>
            </a:pPr>
            <a:r>
              <a:rPr lang="en-US" sz="2000" u="sng" dirty="0">
                <a:effectLst/>
                <a:hlinkClick r:id="rId2"/>
              </a:rPr>
              <a:t>https://www.folksam.se/forsakringar/idrottsforsakring/fotboll</a:t>
            </a:r>
            <a:endParaRPr lang="en-US" sz="2000" dirty="0">
              <a:effectLst/>
            </a:endParaRPr>
          </a:p>
        </p:txBody>
      </p:sp>
      <p:pic>
        <p:nvPicPr>
          <p:cNvPr id="3074" name="Picture 2" descr="Medlemsavgift 2022 - Sävsjö RK - Ridsport - IdrottOnline Klubb">
            <a:extLst>
              <a:ext uri="{FF2B5EF4-FFF2-40B4-BE49-F238E27FC236}">
                <a16:creationId xmlns:a16="http://schemas.microsoft.com/office/drawing/2014/main" id="{5A606B86-AAAB-8EA9-D7F4-2D3832B3A6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15" b="21164"/>
          <a:stretch/>
        </p:blipFill>
        <p:spPr bwMode="auto">
          <a:xfrm>
            <a:off x="8423932" y="168876"/>
            <a:ext cx="2338057" cy="26319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Platshållare för innehåll 3">
            <a:extLst>
              <a:ext uri="{FF2B5EF4-FFF2-40B4-BE49-F238E27FC236}">
                <a16:creationId xmlns:a16="http://schemas.microsoft.com/office/drawing/2014/main" id="{7866859B-F63E-DDA2-90BD-0E0FEA3C57FC}"/>
              </a:ext>
            </a:extLst>
          </p:cNvPr>
          <p:cNvGraphicFramePr>
            <a:graphicFrameLocks noGrp="1"/>
          </p:cNvGraphicFramePr>
          <p:nvPr>
            <p:ph idx="1"/>
            <p:extLst>
              <p:ext uri="{D42A27DB-BD31-4B8C-83A1-F6EECF244321}">
                <p14:modId xmlns:p14="http://schemas.microsoft.com/office/powerpoint/2010/main" val="2426836345"/>
              </p:ext>
            </p:extLst>
          </p:nvPr>
        </p:nvGraphicFramePr>
        <p:xfrm>
          <a:off x="7273746" y="2961503"/>
          <a:ext cx="4638420" cy="3138619"/>
        </p:xfrm>
        <a:graphic>
          <a:graphicData uri="http://schemas.openxmlformats.org/drawingml/2006/table">
            <a:tbl>
              <a:tblPr firstRow="1" firstCol="1" bandRow="1">
                <a:tableStyleId>{5C22544A-7EE6-4342-B048-85BDC9FD1C3A}</a:tableStyleId>
              </a:tblPr>
              <a:tblGrid>
                <a:gridCol w="2448194">
                  <a:extLst>
                    <a:ext uri="{9D8B030D-6E8A-4147-A177-3AD203B41FA5}">
                      <a16:colId xmlns:a16="http://schemas.microsoft.com/office/drawing/2014/main" val="1753530635"/>
                    </a:ext>
                  </a:extLst>
                </a:gridCol>
                <a:gridCol w="2190226">
                  <a:extLst>
                    <a:ext uri="{9D8B030D-6E8A-4147-A177-3AD203B41FA5}">
                      <a16:colId xmlns:a16="http://schemas.microsoft.com/office/drawing/2014/main" val="738502492"/>
                    </a:ext>
                  </a:extLst>
                </a:gridCol>
              </a:tblGrid>
              <a:tr h="285329">
                <a:tc>
                  <a:txBody>
                    <a:bodyPr/>
                    <a:lstStyle/>
                    <a:p>
                      <a:pPr>
                        <a:lnSpc>
                          <a:spcPct val="110000"/>
                        </a:lnSpc>
                        <a:spcAft>
                          <a:spcPts val="600"/>
                        </a:spcAft>
                      </a:pPr>
                      <a:r>
                        <a:rPr lang="sv-SE" sz="1600">
                          <a:effectLst/>
                        </a:rPr>
                        <a:t>Lag</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Fotboll</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049080974"/>
                  </a:ext>
                </a:extLst>
              </a:tr>
              <a:tr h="285329">
                <a:tc>
                  <a:txBody>
                    <a:bodyPr/>
                    <a:lstStyle/>
                    <a:p>
                      <a:pPr>
                        <a:lnSpc>
                          <a:spcPct val="110000"/>
                        </a:lnSpc>
                        <a:spcAft>
                          <a:spcPts val="600"/>
                        </a:spcAft>
                      </a:pPr>
                      <a:r>
                        <a:rPr lang="sv-SE" sz="1600">
                          <a:effectLst/>
                        </a:rPr>
                        <a:t>Senior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2 200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4129853088"/>
                  </a:ext>
                </a:extLst>
              </a:tr>
              <a:tr h="285329">
                <a:tc>
                  <a:txBody>
                    <a:bodyPr/>
                    <a:lstStyle/>
                    <a:p>
                      <a:pPr>
                        <a:lnSpc>
                          <a:spcPct val="110000"/>
                        </a:lnSpc>
                        <a:spcAft>
                          <a:spcPts val="600"/>
                        </a:spcAft>
                      </a:pPr>
                      <a:r>
                        <a:rPr lang="sv-SE" sz="1600">
                          <a:effectLst/>
                        </a:rPr>
                        <a:t>C-lag</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1 300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759455474"/>
                  </a:ext>
                </a:extLst>
              </a:tr>
              <a:tr h="285329">
                <a:tc>
                  <a:txBody>
                    <a:bodyPr/>
                    <a:lstStyle/>
                    <a:p>
                      <a:pPr>
                        <a:lnSpc>
                          <a:spcPct val="110000"/>
                        </a:lnSpc>
                        <a:spcAft>
                          <a:spcPts val="600"/>
                        </a:spcAft>
                      </a:pPr>
                      <a:r>
                        <a:rPr lang="sv-SE" sz="1600">
                          <a:effectLst/>
                        </a:rPr>
                        <a:t>Junior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2 000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642940494"/>
                  </a:ext>
                </a:extLst>
              </a:tr>
              <a:tr h="285329">
                <a:tc>
                  <a:txBody>
                    <a:bodyPr/>
                    <a:lstStyle/>
                    <a:p>
                      <a:pPr>
                        <a:lnSpc>
                          <a:spcPct val="110000"/>
                        </a:lnSpc>
                        <a:spcAft>
                          <a:spcPts val="600"/>
                        </a:spcAft>
                      </a:pPr>
                      <a:r>
                        <a:rPr lang="sv-SE" sz="1600">
                          <a:effectLst/>
                        </a:rPr>
                        <a:t>U 13-16år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1 800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4192119393"/>
                  </a:ext>
                </a:extLst>
              </a:tr>
              <a:tr h="285329">
                <a:tc>
                  <a:txBody>
                    <a:bodyPr/>
                    <a:lstStyle/>
                    <a:p>
                      <a:pPr>
                        <a:lnSpc>
                          <a:spcPct val="110000"/>
                        </a:lnSpc>
                        <a:spcAft>
                          <a:spcPts val="600"/>
                        </a:spcAft>
                      </a:pPr>
                      <a:r>
                        <a:rPr lang="sv-SE" sz="1600">
                          <a:effectLst/>
                        </a:rPr>
                        <a:t>P/F 9-12år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1 500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3611834627"/>
                  </a:ext>
                </a:extLst>
              </a:tr>
              <a:tr h="285329">
                <a:tc>
                  <a:txBody>
                    <a:bodyPr/>
                    <a:lstStyle/>
                    <a:p>
                      <a:pPr>
                        <a:lnSpc>
                          <a:spcPct val="110000"/>
                        </a:lnSpc>
                        <a:spcAft>
                          <a:spcPts val="600"/>
                        </a:spcAft>
                      </a:pPr>
                      <a:r>
                        <a:rPr lang="sv-SE" sz="1600">
                          <a:effectLst/>
                        </a:rPr>
                        <a:t>P/F 7-8 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1 300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823116307"/>
                  </a:ext>
                </a:extLst>
              </a:tr>
              <a:tr h="285329">
                <a:tc>
                  <a:txBody>
                    <a:bodyPr/>
                    <a:lstStyle/>
                    <a:p>
                      <a:pPr>
                        <a:lnSpc>
                          <a:spcPct val="110000"/>
                        </a:lnSpc>
                        <a:spcAft>
                          <a:spcPts val="600"/>
                        </a:spcAft>
                      </a:pPr>
                      <a:r>
                        <a:rPr lang="sv-SE" sz="1600">
                          <a:effectLst/>
                        </a:rPr>
                        <a:t>Fotbollslekis*(5-6år)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600 kr (300/300)</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2326992523"/>
                  </a:ext>
                </a:extLst>
              </a:tr>
              <a:tr h="285329">
                <a:tc>
                  <a:txBody>
                    <a:bodyPr/>
                    <a:lstStyle/>
                    <a:p>
                      <a:pPr>
                        <a:lnSpc>
                          <a:spcPct val="110000"/>
                        </a:lnSpc>
                        <a:spcAft>
                          <a:spcPts val="600"/>
                        </a:spcAft>
                      </a:pPr>
                      <a:r>
                        <a:rPr lang="sv-SE" sz="1600">
                          <a:effectLst/>
                        </a:rPr>
                        <a:t>Ledare**</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791165170"/>
                  </a:ext>
                </a:extLst>
              </a:tr>
              <a:tr h="285329">
                <a:tc>
                  <a:txBody>
                    <a:bodyPr/>
                    <a:lstStyle/>
                    <a:p>
                      <a:pPr>
                        <a:lnSpc>
                          <a:spcPct val="110000"/>
                        </a:lnSpc>
                        <a:spcAft>
                          <a:spcPts val="600"/>
                        </a:spcAft>
                      </a:pPr>
                      <a:r>
                        <a:rPr lang="sv-SE" sz="1600">
                          <a:effectLst/>
                        </a:rPr>
                        <a:t>Familj***</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3 600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2271689008"/>
                  </a:ext>
                </a:extLst>
              </a:tr>
              <a:tr h="285329">
                <a:tc>
                  <a:txBody>
                    <a:bodyPr/>
                    <a:lstStyle/>
                    <a:p>
                      <a:pPr>
                        <a:lnSpc>
                          <a:spcPct val="110000"/>
                        </a:lnSpc>
                        <a:spcAft>
                          <a:spcPts val="600"/>
                        </a:spcAft>
                      </a:pPr>
                      <a:r>
                        <a:rPr lang="sv-SE" sz="1600">
                          <a:effectLst/>
                        </a:rPr>
                        <a:t>Stödmedlem</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tc>
                  <a:txBody>
                    <a:bodyPr/>
                    <a:lstStyle/>
                    <a:p>
                      <a:pPr>
                        <a:lnSpc>
                          <a:spcPct val="110000"/>
                        </a:lnSpc>
                        <a:spcAft>
                          <a:spcPts val="600"/>
                        </a:spcAft>
                      </a:pPr>
                      <a:r>
                        <a:rPr lang="sv-SE" sz="1600">
                          <a:effectLst/>
                        </a:rPr>
                        <a:t>200 kr</a:t>
                      </a:r>
                      <a:endParaRPr lang="sv-SE" sz="1400">
                        <a:effectLst/>
                        <a:latin typeface="Calibri" panose="020F0502020204030204" pitchFamily="34" charset="0"/>
                        <a:ea typeface="Yu Mincho" panose="02020400000000000000" pitchFamily="18" charset="-128"/>
                        <a:cs typeface="Times New Roman" panose="02020603050405020304" pitchFamily="18" charset="0"/>
                      </a:endParaRPr>
                    </a:p>
                  </a:txBody>
                  <a:tcPr marL="89961" marR="89961" marT="0" marB="0"/>
                </a:tc>
                <a:extLst>
                  <a:ext uri="{0D108BD9-81ED-4DB2-BD59-A6C34878D82A}">
                    <a16:rowId xmlns:a16="http://schemas.microsoft.com/office/drawing/2014/main" val="1673060797"/>
                  </a:ext>
                </a:extLst>
              </a:tr>
            </a:tbl>
          </a:graphicData>
        </a:graphic>
      </p:graphicFrame>
    </p:spTree>
    <p:extLst>
      <p:ext uri="{BB962C8B-B14F-4D97-AF65-F5344CB8AC3E}">
        <p14:creationId xmlns:p14="http://schemas.microsoft.com/office/powerpoint/2010/main" val="83289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CF53D2-805F-2283-E295-CC1E24F5AB9E}"/>
              </a:ext>
            </a:extLst>
          </p:cNvPr>
          <p:cNvSpPr>
            <a:spLocks noGrp="1"/>
          </p:cNvSpPr>
          <p:nvPr>
            <p:ph type="title"/>
          </p:nvPr>
        </p:nvSpPr>
        <p:spPr>
          <a:xfrm>
            <a:off x="572493" y="238539"/>
            <a:ext cx="11018520" cy="1434415"/>
          </a:xfrm>
        </p:spPr>
        <p:txBody>
          <a:bodyPr anchor="b">
            <a:normAutofit/>
          </a:bodyPr>
          <a:lstStyle/>
          <a:p>
            <a:r>
              <a:rPr lang="sv-SE" sz="5400"/>
              <a:t>Laget.se</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C9909B6-1E07-E53C-1922-80918B17F55F}"/>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600" dirty="0">
                <a:effectLst/>
                <a:latin typeface="Calibri" panose="020F0502020204030204" pitchFamily="34" charset="0"/>
                <a:ea typeface="Yu Mincho" panose="02020400000000000000" pitchFamily="18" charset="-128"/>
                <a:cs typeface="Times New Roman" panose="02020603050405020304" pitchFamily="18" charset="0"/>
              </a:rPr>
              <a:t>Kärra KIF har valt Laget.se som hemsida. </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Detta gäller kring ert lag i laget.se</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600"/>
              </a:spcAft>
            </a:pPr>
            <a:r>
              <a:rPr lang="sv-SE" sz="1600" b="1" dirty="0">
                <a:effectLst/>
                <a:latin typeface="Calibri" panose="020F0502020204030204" pitchFamily="34" charset="0"/>
                <a:ea typeface="Times New Roman" panose="02020603050405020304" pitchFamily="18" charset="0"/>
                <a:cs typeface="Times New Roman" panose="02020603050405020304" pitchFamily="18" charset="0"/>
              </a:rPr>
              <a:t>laget.se är </a:t>
            </a:r>
            <a:r>
              <a:rPr lang="sv-SE" sz="1600" b="1" dirty="0">
                <a:latin typeface="Calibri" panose="020F0502020204030204" pitchFamily="34" charset="0"/>
                <a:ea typeface="Times New Roman" panose="02020603050405020304" pitchFamily="18" charset="0"/>
                <a:cs typeface="Times New Roman" panose="02020603050405020304" pitchFamily="18" charset="0"/>
              </a:rPr>
              <a:t>vårt</a:t>
            </a:r>
            <a:r>
              <a:rPr lang="sv-SE" sz="1600" b="1" dirty="0">
                <a:effectLst/>
                <a:latin typeface="Calibri" panose="020F0502020204030204" pitchFamily="34" charset="0"/>
                <a:ea typeface="Times New Roman" panose="02020603050405020304" pitchFamily="18" charset="0"/>
                <a:cs typeface="Times New Roman" panose="02020603050405020304" pitchFamily="18" charset="0"/>
              </a:rPr>
              <a:t> centrala verktyg för kommunikation och administration. </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Dessa punkter ska uppfyllas av alla lag:</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1. Alla spelare under Medlemmar (namn och person nummer)</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2. Samtliga målsmän per spelare som medlem. (namn och frekvent använd email)</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3. Alla träningar, matcher och andra aktiviteter under Aktiviteter så att de hamnar i kalendern.</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4. Närvaro rapportera alla aktiviteter löpande under säsongen.</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Aft>
                <a:spcPts val="600"/>
              </a:spcAft>
              <a:buNone/>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5. Löpande uppdatera med nyheter för att hålla alla välinformerade och göra hemsidan intressant att besöka.</a:t>
            </a:r>
            <a:endParaRPr lang="sv-SE"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400" dirty="0"/>
          </a:p>
        </p:txBody>
      </p:sp>
      <p:pic>
        <p:nvPicPr>
          <p:cNvPr id="5122" name="Picture 2" descr="laget.se | Örebro">
            <a:extLst>
              <a:ext uri="{FF2B5EF4-FFF2-40B4-BE49-F238E27FC236}">
                <a16:creationId xmlns:a16="http://schemas.microsoft.com/office/drawing/2014/main" id="{EAFA00E6-334D-C165-77E9-622F43AB9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35" r="3820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1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9C44-5D07-4A5A-7A56-A9CA405EB48B}"/>
              </a:ext>
            </a:extLst>
          </p:cNvPr>
          <p:cNvSpPr>
            <a:spLocks noGrp="1"/>
          </p:cNvSpPr>
          <p:nvPr>
            <p:ph type="title"/>
          </p:nvPr>
        </p:nvSpPr>
        <p:spPr/>
        <p:txBody>
          <a:bodyPr/>
          <a:lstStyle/>
          <a:p>
            <a:r>
              <a:rPr lang="sv-SE" dirty="0"/>
              <a:t>Viktiga datum under året</a:t>
            </a:r>
            <a:endParaRPr lang="en-US" dirty="0"/>
          </a:p>
        </p:txBody>
      </p:sp>
      <p:pic>
        <p:nvPicPr>
          <p:cNvPr id="4" name="Bildobjekt 5">
            <a:extLst>
              <a:ext uri="{FF2B5EF4-FFF2-40B4-BE49-F238E27FC236}">
                <a16:creationId xmlns:a16="http://schemas.microsoft.com/office/drawing/2014/main" id="{463D7FF9-CFBE-17A3-0791-520EBE168F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550" y="1975702"/>
            <a:ext cx="8341342" cy="3830838"/>
          </a:xfrm>
          <a:prstGeom prst="rect">
            <a:avLst/>
          </a:prstGeom>
          <a:noFill/>
        </p:spPr>
      </p:pic>
    </p:spTree>
    <p:extLst>
      <p:ext uri="{BB962C8B-B14F-4D97-AF65-F5344CB8AC3E}">
        <p14:creationId xmlns:p14="http://schemas.microsoft.com/office/powerpoint/2010/main" val="239721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486127-9710-9650-4C6A-1723B28D134E}"/>
              </a:ext>
            </a:extLst>
          </p:cNvPr>
          <p:cNvSpPr>
            <a:spLocks noGrp="1"/>
          </p:cNvSpPr>
          <p:nvPr>
            <p:ph type="title"/>
          </p:nvPr>
        </p:nvSpPr>
        <p:spPr>
          <a:xfrm>
            <a:off x="183683" y="365125"/>
            <a:ext cx="9440332" cy="1325563"/>
          </a:xfrm>
        </p:spPr>
        <p:txBody>
          <a:bodyPr>
            <a:normAutofit/>
          </a:bodyPr>
          <a:lstStyle/>
          <a:p>
            <a:r>
              <a:rPr lang="sv-SE" sz="5400" b="1" dirty="0"/>
              <a:t>Klubbshop</a:t>
            </a:r>
          </a:p>
        </p:txBody>
      </p:sp>
      <p:sp>
        <p:nvSpPr>
          <p:cNvPr id="3" name="Platshållare för innehåll 2">
            <a:extLst>
              <a:ext uri="{FF2B5EF4-FFF2-40B4-BE49-F238E27FC236}">
                <a16:creationId xmlns:a16="http://schemas.microsoft.com/office/drawing/2014/main" id="{26EC33C5-B0D9-BC2C-9013-4F267ACD7BC4}"/>
              </a:ext>
            </a:extLst>
          </p:cNvPr>
          <p:cNvSpPr>
            <a:spLocks noGrp="1"/>
          </p:cNvSpPr>
          <p:nvPr>
            <p:ph idx="1"/>
          </p:nvPr>
        </p:nvSpPr>
        <p:spPr>
          <a:xfrm>
            <a:off x="183683" y="1761424"/>
            <a:ext cx="7189270" cy="3809148"/>
          </a:xfrm>
        </p:spPr>
        <p:txBody>
          <a:bodyPr>
            <a:normAutofit fontScale="92500" lnSpcReduction="20000"/>
          </a:bodyPr>
          <a:lstStyle/>
          <a:p>
            <a:pPr marL="0" indent="0">
              <a:spcAft>
                <a:spcPts val="600"/>
              </a:spcAft>
              <a:buNone/>
            </a:pPr>
            <a:r>
              <a:rPr lang="sv-SE" sz="2200" b="1" dirty="0">
                <a:effectLst/>
                <a:latin typeface="Calibri" panose="020F0502020204030204" pitchFamily="34" charset="0"/>
                <a:ea typeface="Times New Roman" panose="02020603050405020304" pitchFamily="18" charset="0"/>
                <a:cs typeface="Times New Roman" panose="02020603050405020304" pitchFamily="18" charset="0"/>
              </a:rPr>
              <a:t>Kärra KIF har sportföretaget Klubbhuset som leverantör av Kärra kläder. Märket som vi har avtal med och spelar i är Craft.</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Om du vill beställa kläder så har du lite olika möjligheter till att göra detta: </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1. Via webshopen på hemsidan. Under loggan på klubbhuset finns det en automatisk länk till webshopen där man fyller i det man vill beställa. Dessa beställningar gör man själv. Leverans av dessa kläder sker via post, uthämtning på utlämningsställe eller i Klubbhusets butik vid Valhalla.</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2.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kan också köpa kläder direkt över disk i Klubbhusets butik vid Valhalla.</a:t>
            </a:r>
          </a:p>
          <a:p>
            <a:pPr marL="0" indent="0">
              <a:spcAft>
                <a:spcPts val="600"/>
              </a:spcAft>
              <a:buNone/>
            </a:pP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Vill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prova kläder innan </a:t>
            </a:r>
            <a:r>
              <a:rPr lang="sv-SE" sz="2200" dirty="0">
                <a:latin typeface="Calibri" panose="020F0502020204030204" pitchFamily="34" charset="0"/>
                <a:ea typeface="Times New Roman" panose="02020603050405020304" pitchFamily="18" charset="0"/>
                <a:cs typeface="Times New Roman" panose="02020603050405020304" pitchFamily="18" charset="0"/>
              </a:rPr>
              <a:t>du</a:t>
            </a:r>
            <a:r>
              <a:rPr lang="sv-SE" sz="2200" dirty="0">
                <a:effectLst/>
                <a:latin typeface="Calibri" panose="020F0502020204030204" pitchFamily="34" charset="0"/>
                <a:ea typeface="Times New Roman" panose="02020603050405020304" pitchFamily="18" charset="0"/>
                <a:cs typeface="Times New Roman" panose="02020603050405020304" pitchFamily="18" charset="0"/>
              </a:rPr>
              <a:t> beställer finns det möjligheter till detta i Kansliet/ KKIF eller i Klubbhusets butik vid Valhalla.</a:t>
            </a:r>
          </a:p>
          <a:p>
            <a:pPr marL="0" indent="0">
              <a:buNone/>
            </a:pPr>
            <a:endParaRPr lang="sv-SE" sz="2000" dirty="0"/>
          </a:p>
        </p:txBody>
      </p:sp>
      <p:pic>
        <p:nvPicPr>
          <p:cNvPr id="4" name="Picture 3">
            <a:extLst>
              <a:ext uri="{FF2B5EF4-FFF2-40B4-BE49-F238E27FC236}">
                <a16:creationId xmlns:a16="http://schemas.microsoft.com/office/drawing/2014/main" id="{F6A84791-C40D-7A64-D6BD-07246D1597C1}"/>
              </a:ext>
            </a:extLst>
          </p:cNvPr>
          <p:cNvPicPr>
            <a:picLocks noChangeAspect="1"/>
          </p:cNvPicPr>
          <p:nvPr/>
        </p:nvPicPr>
        <p:blipFill>
          <a:blip r:embed="rId2"/>
          <a:stretch>
            <a:fillRect/>
          </a:stretch>
        </p:blipFill>
        <p:spPr>
          <a:xfrm>
            <a:off x="7372953" y="0"/>
            <a:ext cx="4912043" cy="6858000"/>
          </a:xfrm>
          <a:prstGeom prst="rect">
            <a:avLst/>
          </a:prstGeom>
        </p:spPr>
      </p:pic>
    </p:spTree>
    <p:extLst>
      <p:ext uri="{BB962C8B-B14F-4D97-AF65-F5344CB8AC3E}">
        <p14:creationId xmlns:p14="http://schemas.microsoft.com/office/powerpoint/2010/main" val="126514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B6F45E-9EBF-87F6-307D-BB7B1028327F}"/>
              </a:ext>
            </a:extLst>
          </p:cNvPr>
          <p:cNvSpPr>
            <a:spLocks noGrp="1"/>
          </p:cNvSpPr>
          <p:nvPr>
            <p:ph type="title"/>
          </p:nvPr>
        </p:nvSpPr>
        <p:spPr>
          <a:xfrm>
            <a:off x="572493" y="238539"/>
            <a:ext cx="11018520" cy="1434415"/>
          </a:xfrm>
        </p:spPr>
        <p:txBody>
          <a:bodyPr anchor="b">
            <a:normAutofit/>
          </a:bodyPr>
          <a:lstStyle/>
          <a:p>
            <a:r>
              <a:rPr lang="sv-SE" sz="5400" b="1"/>
              <a:t>Övriga punkter – Frågor från er </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4B20416-94CE-CEAB-B3C8-C1F17FA9688D}"/>
              </a:ext>
            </a:extLst>
          </p:cNvPr>
          <p:cNvSpPr>
            <a:spLocks noGrp="1"/>
          </p:cNvSpPr>
          <p:nvPr>
            <p:ph idx="1"/>
          </p:nvPr>
        </p:nvSpPr>
        <p:spPr>
          <a:xfrm>
            <a:off x="572493" y="2071316"/>
            <a:ext cx="6713552" cy="4119172"/>
          </a:xfrm>
        </p:spPr>
        <p:txBody>
          <a:bodyPr anchor="t">
            <a:normAutofit/>
          </a:bodyPr>
          <a:lstStyle/>
          <a:p>
            <a:pPr marL="342900" lvl="0" indent="-342900">
              <a:buFont typeface="+mj-lt"/>
              <a:buAutoNum type="arabicPeriod"/>
            </a:pPr>
            <a:endParaRPr lang="sv-SE" sz="1600" dirty="0"/>
          </a:p>
        </p:txBody>
      </p:sp>
      <p:pic>
        <p:nvPicPr>
          <p:cNvPr id="11266" name="Picture 2">
            <a:extLst>
              <a:ext uri="{FF2B5EF4-FFF2-40B4-BE49-F238E27FC236}">
                <a16:creationId xmlns:a16="http://schemas.microsoft.com/office/drawing/2014/main" id="{8F64FB31-E025-D708-7C24-66119B3E7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59" r="2823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1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Kärra KIF">
            <a:extLst>
              <a:ext uri="{FF2B5EF4-FFF2-40B4-BE49-F238E27FC236}">
                <a16:creationId xmlns:a16="http://schemas.microsoft.com/office/drawing/2014/main" id="{C34F50E6-2131-784E-CD72-A210519AB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59" r="30050"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17B4B16-9126-9804-FA05-8E791603C4D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TACK för idag!</a:t>
            </a:r>
          </a:p>
        </p:txBody>
      </p:sp>
      <p:sp>
        <p:nvSpPr>
          <p:cNvPr id="12299" name="Rectangle 1229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1" name="Rectangle 1230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ärra KIF P-09 | Kärra KIF U13 Herr">
            <a:extLst>
              <a:ext uri="{FF2B5EF4-FFF2-40B4-BE49-F238E27FC236}">
                <a16:creationId xmlns:a16="http://schemas.microsoft.com/office/drawing/2014/main" id="{F70956FE-B57B-5653-D3C4-DEF457CC8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4" r="11765"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3B0F74D-1D26-9493-C7AD-A91650A3F863}"/>
              </a:ext>
            </a:extLst>
          </p:cNvPr>
          <p:cNvSpPr>
            <a:spLocks noGrp="1"/>
          </p:cNvSpPr>
          <p:nvPr>
            <p:ph type="title"/>
          </p:nvPr>
        </p:nvSpPr>
        <p:spPr>
          <a:xfrm>
            <a:off x="7531610" y="365125"/>
            <a:ext cx="3822189" cy="1899912"/>
          </a:xfrm>
        </p:spPr>
        <p:txBody>
          <a:bodyPr>
            <a:normAutofit/>
          </a:bodyPr>
          <a:lstStyle/>
          <a:p>
            <a:r>
              <a:rPr lang="sv-SE" sz="4000" b="1" dirty="0"/>
              <a:t>Agenda</a:t>
            </a:r>
            <a:r>
              <a:rPr lang="sv-SE" sz="4000" dirty="0"/>
              <a:t> </a:t>
            </a:r>
          </a:p>
        </p:txBody>
      </p:sp>
      <p:sp>
        <p:nvSpPr>
          <p:cNvPr id="3" name="Platshållare för innehåll 2">
            <a:extLst>
              <a:ext uri="{FF2B5EF4-FFF2-40B4-BE49-F238E27FC236}">
                <a16:creationId xmlns:a16="http://schemas.microsoft.com/office/drawing/2014/main" id="{AFF0262B-6020-D5EA-8AF6-84ADE1C2882F}"/>
              </a:ext>
            </a:extLst>
          </p:cNvPr>
          <p:cNvSpPr>
            <a:spLocks noGrp="1"/>
          </p:cNvSpPr>
          <p:nvPr>
            <p:ph idx="1"/>
          </p:nvPr>
        </p:nvSpPr>
        <p:spPr>
          <a:xfrm>
            <a:off x="7531610" y="2434201"/>
            <a:ext cx="3822189" cy="3742762"/>
          </a:xfrm>
        </p:spPr>
        <p:txBody>
          <a:bodyPr>
            <a:normAutofit fontScale="92500" lnSpcReduction="10000"/>
          </a:bodyPr>
          <a:lstStyle/>
          <a:p>
            <a:pPr marL="514350" indent="-514350">
              <a:buAutoNum type="arabicPeriod"/>
            </a:pPr>
            <a:r>
              <a:rPr lang="sv-SE" sz="2000" dirty="0"/>
              <a:t>Föreningen </a:t>
            </a:r>
          </a:p>
          <a:p>
            <a:pPr marL="514350" indent="-514350">
              <a:buAutoNum type="arabicPeriod"/>
            </a:pPr>
            <a:r>
              <a:rPr lang="sv-SE" sz="2000" dirty="0"/>
              <a:t>Värdegrund </a:t>
            </a:r>
          </a:p>
          <a:p>
            <a:pPr marL="514350" indent="-514350">
              <a:buAutoNum type="arabicPeriod"/>
            </a:pPr>
            <a:r>
              <a:rPr lang="sv-SE" sz="2000" dirty="0"/>
              <a:t>Ledarens roll</a:t>
            </a:r>
          </a:p>
          <a:p>
            <a:pPr marL="514350" indent="-514350">
              <a:buAutoNum type="arabicPeriod"/>
            </a:pPr>
            <a:r>
              <a:rPr lang="sv-SE" sz="2000" dirty="0" err="1"/>
              <a:t>Spelarutvecklinsgplan</a:t>
            </a:r>
            <a:r>
              <a:rPr lang="sv-SE" sz="2000" dirty="0"/>
              <a:t> </a:t>
            </a:r>
          </a:p>
          <a:p>
            <a:pPr marL="514350" indent="-514350">
              <a:buAutoNum type="arabicPeriod"/>
            </a:pPr>
            <a:r>
              <a:rPr lang="sv-SE" sz="2000" dirty="0"/>
              <a:t>Spelare </a:t>
            </a:r>
          </a:p>
          <a:p>
            <a:pPr marL="514350" indent="-514350">
              <a:buAutoNum type="arabicPeriod"/>
            </a:pPr>
            <a:r>
              <a:rPr lang="sv-SE" sz="2000" dirty="0"/>
              <a:t>Förälder</a:t>
            </a:r>
          </a:p>
          <a:p>
            <a:pPr marL="514350" indent="-514350">
              <a:buAutoNum type="arabicPeriod"/>
            </a:pPr>
            <a:r>
              <a:rPr lang="sv-SE" sz="2000" dirty="0"/>
              <a:t>Medlemsavgifter </a:t>
            </a:r>
          </a:p>
          <a:p>
            <a:pPr marL="514350" indent="-514350">
              <a:buAutoNum type="arabicPeriod"/>
            </a:pPr>
            <a:r>
              <a:rPr lang="sv-SE" sz="2000" dirty="0"/>
              <a:t>Laget.se</a:t>
            </a:r>
          </a:p>
          <a:p>
            <a:pPr marL="514350" indent="-514350">
              <a:buAutoNum type="arabicPeriod"/>
            </a:pPr>
            <a:r>
              <a:rPr lang="sv-SE" sz="2000" dirty="0"/>
              <a:t>Klubbshop</a:t>
            </a:r>
          </a:p>
          <a:p>
            <a:pPr marL="514350" indent="-514350">
              <a:buAutoNum type="arabicPeriod"/>
            </a:pPr>
            <a:r>
              <a:rPr lang="sv-SE" sz="2000" dirty="0"/>
              <a:t>Övriga punkter – Frågor från er</a:t>
            </a:r>
          </a:p>
        </p:txBody>
      </p:sp>
    </p:spTree>
    <p:extLst>
      <p:ext uri="{BB962C8B-B14F-4D97-AF65-F5344CB8AC3E}">
        <p14:creationId xmlns:p14="http://schemas.microsoft.com/office/powerpoint/2010/main" val="45271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69A2FE1-1262-D669-93F9-092AE7573BB8}"/>
              </a:ext>
            </a:extLst>
          </p:cNvPr>
          <p:cNvSpPr>
            <a:spLocks noGrp="1"/>
          </p:cNvSpPr>
          <p:nvPr>
            <p:ph type="title"/>
          </p:nvPr>
        </p:nvSpPr>
        <p:spPr>
          <a:xfrm>
            <a:off x="572493" y="238539"/>
            <a:ext cx="11018520" cy="1434415"/>
          </a:xfrm>
        </p:spPr>
        <p:txBody>
          <a:bodyPr anchor="b">
            <a:normAutofit/>
          </a:bodyPr>
          <a:lstStyle/>
          <a:p>
            <a:r>
              <a:rPr lang="sv-SE" sz="5400" b="1"/>
              <a:t>Föreningen </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8BEAAA7-E1B8-C0C4-3E4C-68F4535D32B8}"/>
              </a:ext>
            </a:extLst>
          </p:cNvPr>
          <p:cNvSpPr>
            <a:spLocks noGrp="1"/>
          </p:cNvSpPr>
          <p:nvPr>
            <p:ph idx="1"/>
          </p:nvPr>
        </p:nvSpPr>
        <p:spPr>
          <a:xfrm>
            <a:off x="572493" y="2071316"/>
            <a:ext cx="6713552" cy="4119172"/>
          </a:xfrm>
        </p:spPr>
        <p:txBody>
          <a:bodyPr anchor="t">
            <a:normAutofit/>
          </a:bodyPr>
          <a:lstStyle/>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Styrelse</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Föreningens organisation Kärra KIF styrs av en styrelse vars uppgift är att vara beslutsfattandet i föreningen och säkerställa att föreningens stadgar följs. </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Kansli</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Calibri" panose="020F0502020204030204" pitchFamily="34" charset="0"/>
              </a:rPr>
              <a:t>Vår kanslist heter </a:t>
            </a:r>
            <a:r>
              <a:rPr lang="sv-SE" sz="1400" dirty="0" err="1">
                <a:effectLst/>
                <a:latin typeface="Calibri" panose="020F0502020204030204" pitchFamily="34" charset="0"/>
                <a:ea typeface="Yu Mincho" panose="02020400000000000000" pitchFamily="18" charset="-128"/>
                <a:cs typeface="Calibri" panose="020F0502020204030204" pitchFamily="34" charset="0"/>
              </a:rPr>
              <a:t>Darmin</a:t>
            </a:r>
            <a:r>
              <a:rPr lang="sv-SE" sz="1400" dirty="0">
                <a:effectLst/>
                <a:latin typeface="Calibri" panose="020F0502020204030204" pitchFamily="34" charset="0"/>
                <a:ea typeface="Yu Mincho" panose="02020400000000000000" pitchFamily="18" charset="-128"/>
                <a:cs typeface="Calibri" panose="020F0502020204030204" pitchFamily="34" charset="0"/>
              </a:rPr>
              <a:t> Muslimovic och honom når du enklast via mail </a:t>
            </a:r>
            <a:r>
              <a:rPr lang="sv-SE" sz="1400" u="sng" dirty="0">
                <a:effectLst/>
                <a:latin typeface="Calibri" panose="020F0502020204030204" pitchFamily="34" charset="0"/>
                <a:ea typeface="Yu Mincho" panose="02020400000000000000" pitchFamily="18" charset="-128"/>
                <a:cs typeface="Calibri" panose="020F0502020204030204" pitchFamily="34" charset="0"/>
                <a:hlinkClick r:id="rId2"/>
              </a:rPr>
              <a:t>info@karrakif.se</a:t>
            </a:r>
            <a:r>
              <a:rPr lang="sv-SE" sz="1400" dirty="0">
                <a:effectLst/>
                <a:latin typeface="Calibri" panose="020F0502020204030204" pitchFamily="34" charset="0"/>
                <a:ea typeface="Yu Mincho" panose="02020400000000000000" pitchFamily="18" charset="-128"/>
                <a:cs typeface="Calibri" panose="020F0502020204030204" pitchFamily="34" charset="0"/>
              </a:rPr>
              <a:t>, eller mobil: 0704-562878. Viktigt att tänka på när du skickar mail till kansliet är att du fyller i </a:t>
            </a:r>
            <a:r>
              <a:rPr lang="sv-SE" sz="1400" dirty="0" err="1">
                <a:effectLst/>
                <a:latin typeface="Calibri" panose="020F0502020204030204" pitchFamily="34" charset="0"/>
                <a:ea typeface="Yu Mincho" panose="02020400000000000000" pitchFamily="18" charset="-128"/>
                <a:cs typeface="Calibri" panose="020F0502020204030204" pitchFamily="34" charset="0"/>
              </a:rPr>
              <a:t>ämnesraden</a:t>
            </a:r>
            <a:r>
              <a:rPr lang="sv-SE" sz="1400" dirty="0">
                <a:effectLst/>
                <a:latin typeface="Calibri" panose="020F0502020204030204" pitchFamily="34" charset="0"/>
                <a:ea typeface="Yu Mincho" panose="02020400000000000000" pitchFamily="18" charset="-128"/>
                <a:cs typeface="Calibri" panose="020F0502020204030204" pitchFamily="34" charset="0"/>
              </a:rPr>
              <a:t> om vad ärendet gäller.</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Calibri" panose="020F0502020204030204" pitchFamily="34" charset="0"/>
              </a:rPr>
              <a:t>Kansliets öppettider: Mån 16.30-18.30. Övriga veckan är </a:t>
            </a:r>
            <a:r>
              <a:rPr lang="sv-SE" sz="1400" dirty="0" err="1">
                <a:effectLst/>
                <a:latin typeface="Calibri" panose="020F0502020204030204" pitchFamily="34" charset="0"/>
                <a:ea typeface="Yu Mincho" panose="02020400000000000000" pitchFamily="18" charset="-128"/>
                <a:cs typeface="Calibri" panose="020F0502020204030204" pitchFamily="34" charset="0"/>
              </a:rPr>
              <a:t>Darmin</a:t>
            </a:r>
            <a:r>
              <a:rPr lang="sv-SE" sz="1400" dirty="0">
                <a:effectLst/>
                <a:latin typeface="Calibri" panose="020F0502020204030204" pitchFamily="34" charset="0"/>
                <a:ea typeface="Yu Mincho" panose="02020400000000000000" pitchFamily="18" charset="-128"/>
                <a:cs typeface="Calibri" panose="020F0502020204030204" pitchFamily="34" charset="0"/>
              </a:rPr>
              <a:t> på plats på förmiddagarna. Säkrast är att ringa kansliet först.</a:t>
            </a:r>
          </a:p>
          <a:p>
            <a:pPr marL="0" indent="0">
              <a:lnSpc>
                <a:spcPct val="110000"/>
              </a:lnSpc>
              <a:spcBef>
                <a:spcPts val="0"/>
              </a:spcBef>
              <a:buNone/>
            </a:pPr>
            <a:endParaRPr lang="sv-SE"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10000"/>
              </a:lnSpc>
              <a:spcBef>
                <a:spcPts val="0"/>
              </a:spcBef>
              <a:buNone/>
            </a:pPr>
            <a:r>
              <a:rPr lang="sv-SE" sz="1600" b="1" kern="0" dirty="0">
                <a:effectLst/>
                <a:latin typeface="Calibri Light" panose="020F0302020204030204" pitchFamily="34" charset="0"/>
                <a:ea typeface="Yu Gothic Light" panose="020B0300000000000000" pitchFamily="34" charset="-128"/>
                <a:cs typeface="Times New Roman" panose="02020603050405020304" pitchFamily="18" charset="0"/>
              </a:rPr>
              <a:t>Föreningsutvecklare</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Föreningsutvecklarens ansvarsområde och arbete avser alltid hela föreningens bästa. </a:t>
            </a:r>
          </a:p>
          <a:p>
            <a:pPr marL="0" indent="0">
              <a:lnSpc>
                <a:spcPct val="110000"/>
              </a:lnSpc>
              <a:spcBef>
                <a:spcPts val="0"/>
              </a:spcBef>
              <a:buNone/>
            </a:pPr>
            <a:r>
              <a:rPr lang="sv-SE" sz="1400" dirty="0">
                <a:effectLst/>
                <a:latin typeface="Calibri" panose="020F0502020204030204" pitchFamily="34" charset="0"/>
                <a:ea typeface="Yu Mincho" panose="02020400000000000000" pitchFamily="18" charset="-128"/>
                <a:cs typeface="Times New Roman" panose="02020603050405020304" pitchFamily="18" charset="0"/>
              </a:rPr>
              <a:t>I Kärra KIF arbetar Johan </a:t>
            </a:r>
            <a:r>
              <a:rPr lang="sv-SE" sz="1400" dirty="0" err="1">
                <a:effectLst/>
                <a:latin typeface="Calibri" panose="020F0502020204030204" pitchFamily="34" charset="0"/>
                <a:ea typeface="Yu Mincho" panose="02020400000000000000" pitchFamily="18" charset="-128"/>
                <a:cs typeface="Times New Roman" panose="02020603050405020304" pitchFamily="18" charset="0"/>
              </a:rPr>
              <a:t>Aggenfjord</a:t>
            </a:r>
            <a:r>
              <a:rPr lang="sv-SE" sz="1400" dirty="0">
                <a:effectLst/>
                <a:latin typeface="Calibri" panose="020F0502020204030204" pitchFamily="34" charset="0"/>
                <a:ea typeface="Yu Mincho" panose="02020400000000000000" pitchFamily="18" charset="-128"/>
                <a:cs typeface="Times New Roman" panose="02020603050405020304" pitchFamily="18" charset="0"/>
              </a:rPr>
              <a:t> med dessa frågor. Johan når du på mail: </a:t>
            </a:r>
            <a:r>
              <a:rPr lang="sv-SE" sz="1400" dirty="0">
                <a:effectLst/>
                <a:latin typeface="Calibri" panose="020F0502020204030204" pitchFamily="34" charset="0"/>
                <a:ea typeface="Yu Mincho" panose="02020400000000000000" pitchFamily="18" charset="-128"/>
                <a:cs typeface="Times New Roman" panose="02020603050405020304" pitchFamily="18" charset="0"/>
                <a:hlinkClick r:id="rId3"/>
              </a:rPr>
              <a:t>foreningsutv@karrakif.se</a:t>
            </a:r>
            <a:r>
              <a:rPr lang="sv-SE" sz="1400" dirty="0">
                <a:effectLst/>
                <a:latin typeface="Calibri" panose="020F0502020204030204" pitchFamily="34" charset="0"/>
                <a:ea typeface="Yu Mincho" panose="02020400000000000000" pitchFamily="18" charset="-128"/>
                <a:cs typeface="Times New Roman" panose="02020603050405020304" pitchFamily="18" charset="0"/>
              </a:rPr>
              <a:t> eller tel. 0706-442212.</a:t>
            </a:r>
          </a:p>
          <a:p>
            <a:pPr marL="0" indent="0">
              <a:buNone/>
            </a:pPr>
            <a:endParaRPr lang="sv-SE" sz="1400" dirty="0"/>
          </a:p>
        </p:txBody>
      </p:sp>
      <p:pic>
        <p:nvPicPr>
          <p:cNvPr id="2052" name="Picture 4" descr="Höstlov - Filipstads Tidning">
            <a:extLst>
              <a:ext uri="{FF2B5EF4-FFF2-40B4-BE49-F238E27FC236}">
                <a16:creationId xmlns:a16="http://schemas.microsoft.com/office/drawing/2014/main" id="{B7793548-7384-AD88-5D58-E49E85DF2D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18" r="166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0394FBA-A58C-A6E2-93BE-214B6805D8DC}"/>
              </a:ext>
            </a:extLst>
          </p:cNvPr>
          <p:cNvSpPr>
            <a:spLocks noGrp="1"/>
          </p:cNvSpPr>
          <p:nvPr>
            <p:ph type="title"/>
          </p:nvPr>
        </p:nvSpPr>
        <p:spPr>
          <a:xfrm>
            <a:off x="572493" y="238539"/>
            <a:ext cx="11018520" cy="1434415"/>
          </a:xfrm>
        </p:spPr>
        <p:txBody>
          <a:bodyPr anchor="b">
            <a:normAutofit/>
          </a:bodyPr>
          <a:lstStyle/>
          <a:p>
            <a:r>
              <a:rPr lang="sv-SE" sz="5400" b="1" dirty="0"/>
              <a:t>Värdegrund </a:t>
            </a:r>
          </a:p>
        </p:txBody>
      </p:sp>
      <p:sp>
        <p:nvSpPr>
          <p:cNvPr id="41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5222CC7C-6C88-9FFC-E8B7-923497A6F999}"/>
              </a:ext>
            </a:extLst>
          </p:cNvPr>
          <p:cNvSpPr>
            <a:spLocks noGrp="1"/>
          </p:cNvSpPr>
          <p:nvPr>
            <p:ph idx="1"/>
          </p:nvPr>
        </p:nvSpPr>
        <p:spPr>
          <a:xfrm>
            <a:off x="572493" y="1803400"/>
            <a:ext cx="6713552" cy="4387088"/>
          </a:xfrm>
        </p:spPr>
        <p:txBody>
          <a:bodyPr anchor="t">
            <a:noAutofit/>
          </a:bodyPr>
          <a:lstStyle/>
          <a:p>
            <a:pPr marL="0" indent="0">
              <a:spcAft>
                <a:spcPts val="600"/>
              </a:spcAft>
              <a:buNone/>
            </a:pPr>
            <a:r>
              <a:rPr lang="sv-SE" sz="1500" b="1" i="1" dirty="0">
                <a:effectLst/>
                <a:latin typeface="Calibri" panose="020F0502020204030204" pitchFamily="34" charset="0"/>
                <a:ea typeface="Times New Roman" panose="02020603050405020304" pitchFamily="18" charset="0"/>
                <a:cs typeface="Calibri" panose="020F0502020204030204" pitchFamily="34" charset="0"/>
              </a:rPr>
              <a:t>Föreningens värdegrund vilar på Riksidrottsförbundets idéprogram ”Idrotten vill”. I dessa riktlinjer står det bl.a. att ”idrott för barn skall bedrivas ur ett barnperspektiv och följa FN:s barnkonvention om barns rättigheter.</a:t>
            </a:r>
            <a:endParaRPr lang="sv-SE" sz="1500" b="1"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Glädje och Gemenskap</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Glädje och Gemenskap är starka drivkrafter för att idrotta. Vi vill bedriva och utveckla vår verksamhet, så att vi ska kunna ha roligt, må bra och prestera i en trygg social gemenskap.</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Demokrati och delaktighet</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Föreningsdemokrati innebär att alla medlemmars röst har lika värde. Delaktighet innebär att alla som deltar får vara med och bestämma om och ta ansvar för vår verksamhet. </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Allas rätt att vara med</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Allas rätt att vara med innebär att alla som vill ska kunna vara med utifrån sina förutsättningar. Alla som vill, oavsett nationalitet, etniskt ursprung, religion, ålder, kön eller sexuell läggning samt fysiska och psykiska förutsättningar, får vara med i föreningens verksamhet.</a:t>
            </a:r>
          </a:p>
          <a:p>
            <a:pPr marL="0" indent="0">
              <a:spcBef>
                <a:spcPts val="0"/>
              </a:spcBef>
              <a:buNone/>
            </a:pP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b="1" dirty="0">
                <a:effectLst/>
                <a:latin typeface="Calibri" panose="020F0502020204030204" pitchFamily="34" charset="0"/>
                <a:ea typeface="Times New Roman" panose="02020603050405020304" pitchFamily="18" charset="0"/>
                <a:cs typeface="Calibri" panose="020F0502020204030204" pitchFamily="34" charset="0"/>
              </a:rPr>
              <a:t>Fair play</a:t>
            </a:r>
            <a:endParaRPr lang="sv-SE"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sv-SE" sz="1500" dirty="0">
                <a:effectLst/>
                <a:latin typeface="Calibri" panose="020F0502020204030204" pitchFamily="34" charset="0"/>
                <a:ea typeface="Times New Roman" panose="02020603050405020304" pitchFamily="18" charset="0"/>
                <a:cs typeface="Calibri" panose="020F0502020204030204" pitchFamily="34" charset="0"/>
              </a:rPr>
              <a:t>Rent spel och ärlighet är en förutsättning för allas tävlande på lika villkor. Exempelvis att verka för en god etik och moral, motverka mobbning. Trakasserier och våld accepteras under inga omständigheter både på och utanför fotbollsplanen. </a:t>
            </a:r>
            <a:endParaRPr lang="sv-SE" sz="1500" dirty="0"/>
          </a:p>
        </p:txBody>
      </p:sp>
      <p:pic>
        <p:nvPicPr>
          <p:cNvPr id="4098" name="Picture 2" descr="Kärra KIF">
            <a:extLst>
              <a:ext uri="{FF2B5EF4-FFF2-40B4-BE49-F238E27FC236}">
                <a16:creationId xmlns:a16="http://schemas.microsoft.com/office/drawing/2014/main" id="{C20F5E42-3B6A-D385-CD73-9A9238A89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89" r="2628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7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A234BA7-E108-CACC-8640-9FB5B6250037}"/>
              </a:ext>
            </a:extLst>
          </p:cNvPr>
          <p:cNvSpPr>
            <a:spLocks noGrp="1"/>
          </p:cNvSpPr>
          <p:nvPr>
            <p:ph type="title"/>
          </p:nvPr>
        </p:nvSpPr>
        <p:spPr>
          <a:xfrm>
            <a:off x="572493" y="238539"/>
            <a:ext cx="11018520" cy="1434415"/>
          </a:xfrm>
        </p:spPr>
        <p:txBody>
          <a:bodyPr anchor="b">
            <a:normAutofit/>
          </a:bodyPr>
          <a:lstStyle/>
          <a:p>
            <a:r>
              <a:rPr lang="sv-SE" sz="5400" b="1"/>
              <a:t>Ledarens roll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019A1CA-6B78-0169-A233-E38F35F25EDC}"/>
              </a:ext>
            </a:extLst>
          </p:cNvPr>
          <p:cNvSpPr>
            <a:spLocks noGrp="1"/>
          </p:cNvSpPr>
          <p:nvPr>
            <p:ph idx="1"/>
          </p:nvPr>
        </p:nvSpPr>
        <p:spPr>
          <a:xfrm>
            <a:off x="572493" y="2071316"/>
            <a:ext cx="6713552" cy="4119172"/>
          </a:xfrm>
        </p:spPr>
        <p:txBody>
          <a:bodyPr anchor="t">
            <a:normAutofit fontScale="85000" lnSpcReduction="20000"/>
          </a:bodyPr>
          <a:lstStyle/>
          <a:p>
            <a:pPr marL="0" indent="0">
              <a:spcAft>
                <a:spcPts val="600"/>
              </a:spcAft>
              <a:buNone/>
            </a:pPr>
            <a:r>
              <a:rPr lang="sv-SE" sz="1500" b="1" dirty="0">
                <a:effectLst/>
                <a:latin typeface="Calibri" panose="020F0502020204030204" pitchFamily="34" charset="0"/>
                <a:ea typeface="Yu Mincho" panose="02020400000000000000" pitchFamily="18" charset="-128"/>
                <a:cs typeface="Times New Roman" panose="02020603050405020304" pitchFamily="18" charset="0"/>
              </a:rPr>
              <a:t>Ett lags resultat är summan av allas ansträngningar – både spelarnas, ledarnas och föräldrarnas! </a:t>
            </a: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400"/>
              </a:spcBef>
              <a:buNone/>
            </a:pPr>
            <a:endParaRPr lang="sv-SE" sz="1500" b="1" dirty="0">
              <a:effectLst/>
              <a:latin typeface="Calibri Light" panose="020F0302020204030204" pitchFamily="34" charset="0"/>
              <a:ea typeface="Yu Gothic Light" panose="020B0300000000000000" pitchFamily="34" charset="-128"/>
              <a:cs typeface="Times New Roman" panose="02020603050405020304" pitchFamily="18" charset="0"/>
            </a:endParaRPr>
          </a:p>
          <a:p>
            <a:pPr marL="0" indent="0">
              <a:spcBef>
                <a:spcPts val="400"/>
              </a:spcBef>
              <a:buNone/>
            </a:pPr>
            <a:r>
              <a:rPr lang="sv-SE" sz="1500" b="1" dirty="0">
                <a:effectLst/>
                <a:latin typeface="Calibri Light" panose="020F0302020204030204" pitchFamily="34" charset="0"/>
                <a:ea typeface="Yu Gothic Light" panose="020B0300000000000000" pitchFamily="34" charset="-128"/>
                <a:cs typeface="Times New Roman" panose="02020603050405020304" pitchFamily="18" charset="0"/>
              </a:rPr>
              <a:t>Tränares ansvar</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Alla träningar och matcher skall vara inriktade mot Fair play. </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Planera spelarnas träningspass</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Tränaren skall som lägst ha tränarutbildning C</a:t>
            </a:r>
          </a:p>
          <a:p>
            <a:pPr marL="0" lvl="0" indent="0">
              <a:buNone/>
            </a:pPr>
            <a:endParaRPr lang="sv-SE" sz="1500" b="1"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spcBef>
                <a:spcPts val="400"/>
              </a:spcBef>
              <a:buNone/>
            </a:pPr>
            <a:r>
              <a:rPr lang="en-US" sz="1500" b="1" dirty="0" err="1">
                <a:latin typeface="Calibri Light" panose="020F0302020204030204" pitchFamily="34" charset="0"/>
                <a:ea typeface="Yu Gothic Light" panose="020B0300000000000000" pitchFamily="34" charset="-128"/>
                <a:cs typeface="Times New Roman" panose="02020603050405020304" pitchFamily="18" charset="0"/>
              </a:rPr>
              <a:t>Lagledare</a:t>
            </a:r>
            <a:endParaRPr lang="en-US" sz="1500" b="1" dirty="0">
              <a:latin typeface="Calibri Light" panose="020F0302020204030204" pitchFamily="34" charset="0"/>
              <a:ea typeface="Yu Gothic Light" panose="020B0300000000000000" pitchFamily="34" charset="-128"/>
              <a:cs typeface="Times New Roman" panose="02020603050405020304" pitchFamily="18" charset="0"/>
            </a:endParaRPr>
          </a:p>
          <a:p>
            <a:pPr marL="342900" lvl="0" indent="-342900">
              <a:lnSpc>
                <a:spcPct val="110000"/>
              </a:lnSpc>
              <a:buFont typeface="Symbol" panose="05050102010706020507" pitchFamily="18" charset="2"/>
              <a:buChar char=""/>
            </a:pPr>
            <a:r>
              <a:rPr lang="en-US" sz="1500" dirty="0" err="1">
                <a:latin typeface="Calibri" panose="020F0502020204030204" pitchFamily="34" charset="0"/>
                <a:ea typeface="Yu Mincho" panose="02020400000000000000" pitchFamily="18" charset="-128"/>
                <a:cs typeface="Times New Roman" panose="02020603050405020304" pitchFamily="18" charset="0"/>
              </a:rPr>
              <a:t>Lagledaren</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ansvarar</a:t>
            </a:r>
            <a:r>
              <a:rPr lang="en-US" sz="1500" dirty="0">
                <a:latin typeface="Calibri" panose="020F0502020204030204" pitchFamily="34" charset="0"/>
                <a:ea typeface="Yu Mincho" panose="02020400000000000000" pitchFamily="18" charset="-128"/>
                <a:cs typeface="Times New Roman" panose="02020603050405020304" pitchFamily="18" charset="0"/>
              </a:rPr>
              <a:t> för </a:t>
            </a:r>
            <a:r>
              <a:rPr lang="en-US" sz="1500" dirty="0" err="1">
                <a:latin typeface="Calibri" panose="020F0502020204030204" pitchFamily="34" charset="0"/>
                <a:ea typeface="Yu Mincho" panose="02020400000000000000" pitchFamily="18" charset="-128"/>
                <a:cs typeface="Times New Roman" panose="02020603050405020304" pitchFamily="18" charset="0"/>
              </a:rPr>
              <a:t>lagets</a:t>
            </a:r>
            <a:r>
              <a:rPr lang="en-US" sz="1500" dirty="0">
                <a:latin typeface="Calibri" panose="020F0502020204030204" pitchFamily="34" charset="0"/>
                <a:ea typeface="Yu Mincho" panose="02020400000000000000" pitchFamily="18" charset="-128"/>
                <a:cs typeface="Times New Roman" panose="02020603050405020304" pitchFamily="18" charset="0"/>
              </a:rPr>
              <a:t> administration, </a:t>
            </a:r>
            <a:r>
              <a:rPr lang="en-US" sz="1500" dirty="0" err="1">
                <a:latin typeface="Calibri" panose="020F0502020204030204" pitchFamily="34" charset="0"/>
                <a:ea typeface="Yu Mincho" panose="02020400000000000000" pitchFamily="18" charset="-128"/>
                <a:cs typeface="Times New Roman" panose="02020603050405020304" pitchFamily="18" charset="0"/>
              </a:rPr>
              <a:t>ekonomi</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samt</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kommunikation</a:t>
            </a:r>
            <a:r>
              <a:rPr lang="en-US" sz="1500" dirty="0">
                <a:latin typeface="Calibri" panose="020F0502020204030204" pitchFamily="34" charset="0"/>
                <a:ea typeface="Yu Mincho" panose="02020400000000000000" pitchFamily="18" charset="-128"/>
                <a:cs typeface="Times New Roman" panose="02020603050405020304" pitchFamily="18" charset="0"/>
              </a:rPr>
              <a:t>. </a:t>
            </a:r>
          </a:p>
          <a:p>
            <a:pPr marL="342900" lvl="0" indent="-342900">
              <a:lnSpc>
                <a:spcPct val="110000"/>
              </a:lnSpc>
              <a:buFont typeface="Symbol" panose="05050102010706020507" pitchFamily="18" charset="2"/>
              <a:buChar char=""/>
            </a:pPr>
            <a:r>
              <a:rPr lang="en-US" sz="1500" dirty="0" err="1">
                <a:latin typeface="Calibri" panose="020F0502020204030204" pitchFamily="34" charset="0"/>
                <a:ea typeface="Yu Mincho" panose="02020400000000000000" pitchFamily="18" charset="-128"/>
                <a:cs typeface="Times New Roman" panose="02020603050405020304" pitchFamily="18" charset="0"/>
              </a:rPr>
              <a:t>Följa</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upp</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och</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påminna</a:t>
            </a:r>
            <a:r>
              <a:rPr lang="en-US" sz="1500" dirty="0">
                <a:latin typeface="Calibri" panose="020F0502020204030204" pitchFamily="34" charset="0"/>
                <a:ea typeface="Yu Mincho" panose="02020400000000000000" pitchFamily="18" charset="-128"/>
                <a:cs typeface="Times New Roman" panose="02020603050405020304" pitchFamily="18" charset="0"/>
              </a:rPr>
              <a:t> om </a:t>
            </a:r>
            <a:r>
              <a:rPr lang="en-US" sz="1500" dirty="0" err="1">
                <a:latin typeface="Calibri" panose="020F0502020204030204" pitchFamily="34" charset="0"/>
                <a:ea typeface="Yu Mincho" panose="02020400000000000000" pitchFamily="18" charset="-128"/>
                <a:cs typeface="Times New Roman" panose="02020603050405020304" pitchFamily="18" charset="0"/>
              </a:rPr>
              <a:t>inte</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medlemsavgiften</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är</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inbetald</a:t>
            </a:r>
            <a:endParaRPr lang="en-US" sz="1500" dirty="0">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10000"/>
              </a:lnSpc>
              <a:buFont typeface="Symbol" panose="05050102010706020507" pitchFamily="18" charset="2"/>
              <a:buChar char=""/>
            </a:pPr>
            <a:r>
              <a:rPr lang="en-US" sz="1500" dirty="0" err="1">
                <a:latin typeface="Calibri" panose="020F0502020204030204" pitchFamily="34" charset="0"/>
                <a:ea typeface="Yu Mincho" panose="02020400000000000000" pitchFamily="18" charset="-128"/>
                <a:cs typeface="Times New Roman" panose="02020603050405020304" pitchFamily="18" charset="0"/>
              </a:rPr>
              <a:t>Sköta</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närvaro</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på</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träningar</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och</a:t>
            </a:r>
            <a:r>
              <a:rPr lang="en-US" sz="1500" dirty="0">
                <a:latin typeface="Calibri" panose="020F0502020204030204" pitchFamily="34" charset="0"/>
                <a:ea typeface="Yu Mincho" panose="02020400000000000000" pitchFamily="18" charset="-128"/>
                <a:cs typeface="Times New Roman" panose="02020603050405020304" pitchFamily="18" charset="0"/>
              </a:rPr>
              <a:t> matcher </a:t>
            </a:r>
            <a:r>
              <a:rPr lang="en-US" sz="1500" dirty="0" err="1">
                <a:latin typeface="Calibri" panose="020F0502020204030204" pitchFamily="34" charset="0"/>
                <a:ea typeface="Yu Mincho" panose="02020400000000000000" pitchFamily="18" charset="-128"/>
                <a:cs typeface="Times New Roman" panose="02020603050405020304" pitchFamily="18" charset="0"/>
              </a:rPr>
              <a:t>samt</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ansvara</a:t>
            </a:r>
            <a:r>
              <a:rPr lang="en-US" sz="1500" dirty="0">
                <a:latin typeface="Calibri" panose="020F0502020204030204" pitchFamily="34" charset="0"/>
                <a:ea typeface="Yu Mincho" panose="02020400000000000000" pitchFamily="18" charset="-128"/>
                <a:cs typeface="Times New Roman" panose="02020603050405020304" pitchFamily="18" charset="0"/>
              </a:rPr>
              <a:t> för </a:t>
            </a:r>
            <a:r>
              <a:rPr lang="en-US" sz="1500" dirty="0" err="1">
                <a:latin typeface="Calibri" panose="020F0502020204030204" pitchFamily="34" charset="0"/>
                <a:ea typeface="Yu Mincho" panose="02020400000000000000" pitchFamily="18" charset="-128"/>
                <a:cs typeface="Times New Roman" panose="02020603050405020304" pitchFamily="18" charset="0"/>
              </a:rPr>
              <a:t>redovisning</a:t>
            </a:r>
            <a:r>
              <a:rPr lang="en-US" sz="1500" dirty="0">
                <a:latin typeface="Calibri" panose="020F0502020204030204" pitchFamily="34" charset="0"/>
                <a:ea typeface="Yu Mincho" panose="02020400000000000000" pitchFamily="18" charset="-128"/>
                <a:cs typeface="Times New Roman" panose="02020603050405020304" pitchFamily="18" charset="0"/>
              </a:rPr>
              <a:t> av LOK-</a:t>
            </a:r>
            <a:r>
              <a:rPr lang="en-US" sz="1500" dirty="0" err="1">
                <a:latin typeface="Calibri" panose="020F0502020204030204" pitchFamily="34" charset="0"/>
                <a:ea typeface="Yu Mincho" panose="02020400000000000000" pitchFamily="18" charset="-128"/>
                <a:cs typeface="Times New Roman" panose="02020603050405020304" pitchFamily="18" charset="0"/>
              </a:rPr>
              <a:t>stöd</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i</a:t>
            </a:r>
            <a:r>
              <a:rPr lang="en-US" sz="1500" dirty="0">
                <a:latin typeface="Calibri" panose="020F0502020204030204" pitchFamily="34" charset="0"/>
                <a:ea typeface="Yu Mincho" panose="02020400000000000000" pitchFamily="18" charset="-128"/>
                <a:cs typeface="Times New Roman" panose="02020603050405020304" pitchFamily="18" charset="0"/>
              </a:rPr>
              <a:t> laget.se</a:t>
            </a:r>
          </a:p>
          <a:p>
            <a:pPr marL="342900" lvl="0" indent="-342900">
              <a:lnSpc>
                <a:spcPct val="110000"/>
              </a:lnSpc>
              <a:spcAft>
                <a:spcPts val="600"/>
              </a:spcAft>
              <a:buFont typeface="Symbol" panose="05050102010706020507" pitchFamily="18" charset="2"/>
              <a:buChar char=""/>
            </a:pPr>
            <a:r>
              <a:rPr lang="en-US" sz="1500" dirty="0" err="1">
                <a:latin typeface="Calibri" panose="020F0502020204030204" pitchFamily="34" charset="0"/>
                <a:ea typeface="Yu Mincho" panose="02020400000000000000" pitchFamily="18" charset="-128"/>
                <a:cs typeface="Times New Roman" panose="02020603050405020304" pitchFamily="18" charset="0"/>
              </a:rPr>
              <a:t>Uppdatera</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lagets</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hemsida</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laginformation</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samt</a:t>
            </a:r>
            <a:r>
              <a:rPr lang="en-US" sz="1500" dirty="0">
                <a:latin typeface="Calibri" panose="020F0502020204030204" pitchFamily="34" charset="0"/>
                <a:ea typeface="Yu Mincho" panose="02020400000000000000" pitchFamily="18" charset="-128"/>
                <a:cs typeface="Times New Roman" panose="02020603050405020304" pitchFamily="18" charset="0"/>
              </a:rPr>
              <a:t> </a:t>
            </a:r>
            <a:r>
              <a:rPr lang="en-US" sz="1500" dirty="0" err="1">
                <a:latin typeface="Calibri" panose="020F0502020204030204" pitchFamily="34" charset="0"/>
                <a:ea typeface="Yu Mincho" panose="02020400000000000000" pitchFamily="18" charset="-128"/>
                <a:cs typeface="Times New Roman" panose="02020603050405020304" pitchFamily="18" charset="0"/>
              </a:rPr>
              <a:t>föreningsinformation</a:t>
            </a:r>
            <a:endParaRPr lang="en-US" sz="1500" dirty="0">
              <a:latin typeface="Calibri" panose="020F0502020204030204" pitchFamily="34" charset="0"/>
              <a:ea typeface="Yu Mincho" panose="02020400000000000000" pitchFamily="18" charset="-128"/>
              <a:cs typeface="Times New Roman" panose="02020603050405020304" pitchFamily="18" charset="0"/>
            </a:endParaRPr>
          </a:p>
          <a:p>
            <a:pPr marL="0" lvl="0" indent="0">
              <a:buNone/>
            </a:pPr>
            <a:endParaRPr lang="sv-SE" sz="1500" b="1" dirty="0">
              <a:effectLst/>
              <a:latin typeface="Calibri" panose="020F0502020204030204" pitchFamily="34" charset="0"/>
              <a:ea typeface="Yu Mincho" panose="02020400000000000000" pitchFamily="18" charset="-128"/>
              <a:cs typeface="Times New Roman" panose="02020603050405020304" pitchFamily="18" charset="0"/>
            </a:endParaRPr>
          </a:p>
          <a:p>
            <a:pPr marL="0" lvl="0" indent="0">
              <a:buNone/>
            </a:pPr>
            <a:r>
              <a:rPr lang="sv-SE" sz="1500" b="1" dirty="0">
                <a:effectLst/>
                <a:latin typeface="Calibri" panose="020F0502020204030204" pitchFamily="34" charset="0"/>
                <a:ea typeface="Yu Mincho" panose="02020400000000000000" pitchFamily="18" charset="-128"/>
                <a:cs typeface="Times New Roman" panose="02020603050405020304" pitchFamily="18" charset="0"/>
              </a:rPr>
              <a:t>Har föräldrarna några ytterligare förväntningar på ledarna?</a:t>
            </a: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dirty="0"/>
          </a:p>
        </p:txBody>
      </p:sp>
      <p:pic>
        <p:nvPicPr>
          <p:cNvPr id="4" name="Picture 10">
            <a:extLst>
              <a:ext uri="{FF2B5EF4-FFF2-40B4-BE49-F238E27FC236}">
                <a16:creationId xmlns:a16="http://schemas.microsoft.com/office/drawing/2014/main" id="{1596CFF5-B5A5-6DC6-5D68-FA255522EF64}"/>
              </a:ext>
            </a:extLst>
          </p:cNvPr>
          <p:cNvPicPr>
            <a:picLocks noChangeAspect="1"/>
          </p:cNvPicPr>
          <p:nvPr/>
        </p:nvPicPr>
        <p:blipFill rotWithShape="1">
          <a:blip r:embed="rId2">
            <a:extLst>
              <a:ext uri="{28A0092B-C50C-407E-A947-70E740481C1C}">
                <a14:useLocalDpi xmlns:a14="http://schemas.microsoft.com/office/drawing/2010/main" val="0"/>
              </a:ext>
            </a:extLst>
          </a:blip>
          <a:srcRect l="4788" r="5019"/>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125240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2337A65-44D7-0109-6DFF-A5D86D824AC6}"/>
              </a:ext>
            </a:extLst>
          </p:cNvPr>
          <p:cNvSpPr>
            <a:spLocks noGrp="1"/>
          </p:cNvSpPr>
          <p:nvPr>
            <p:ph type="title"/>
          </p:nvPr>
        </p:nvSpPr>
        <p:spPr>
          <a:xfrm>
            <a:off x="524741" y="620392"/>
            <a:ext cx="3808268" cy="5504688"/>
          </a:xfrm>
        </p:spPr>
        <p:txBody>
          <a:bodyPr>
            <a:normAutofit/>
          </a:bodyPr>
          <a:lstStyle/>
          <a:p>
            <a:r>
              <a:rPr lang="sv-SE" sz="6000" b="1" dirty="0">
                <a:solidFill>
                  <a:schemeClr val="bg1"/>
                </a:solidFill>
              </a:rPr>
              <a:t>Lagledare – Vad vi gör just nu</a:t>
            </a:r>
          </a:p>
        </p:txBody>
      </p:sp>
      <p:graphicFrame>
        <p:nvGraphicFramePr>
          <p:cNvPr id="5" name="Platshållare för innehåll 2">
            <a:extLst>
              <a:ext uri="{FF2B5EF4-FFF2-40B4-BE49-F238E27FC236}">
                <a16:creationId xmlns:a16="http://schemas.microsoft.com/office/drawing/2014/main" id="{7A75703A-E870-7AD1-8EC1-3A4D2B6E6C4E}"/>
              </a:ext>
            </a:extLst>
          </p:cNvPr>
          <p:cNvGraphicFramePr>
            <a:graphicFrameLocks noGrp="1"/>
          </p:cNvGraphicFramePr>
          <p:nvPr>
            <p:ph idx="1"/>
            <p:extLst>
              <p:ext uri="{D42A27DB-BD31-4B8C-83A1-F6EECF244321}">
                <p14:modId xmlns:p14="http://schemas.microsoft.com/office/powerpoint/2010/main" val="391603288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26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C9C526C-3E4D-4936-3A7B-6ED767E782CE}"/>
              </a:ext>
            </a:extLst>
          </p:cNvPr>
          <p:cNvSpPr>
            <a:spLocks noGrp="1"/>
          </p:cNvSpPr>
          <p:nvPr>
            <p:ph type="title"/>
          </p:nvPr>
        </p:nvSpPr>
        <p:spPr>
          <a:xfrm>
            <a:off x="630935" y="640080"/>
            <a:ext cx="5606235" cy="1481328"/>
          </a:xfrm>
        </p:spPr>
        <p:txBody>
          <a:bodyPr anchor="b">
            <a:normAutofit fontScale="90000"/>
          </a:bodyPr>
          <a:lstStyle/>
          <a:p>
            <a:r>
              <a:rPr lang="sv-SE" sz="5400" dirty="0"/>
              <a:t>Spelarutveklingsplan F16</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ACD0AB3E-33AC-BD55-3421-A6A5F9201F51}"/>
              </a:ext>
            </a:extLst>
          </p:cNvPr>
          <p:cNvSpPr>
            <a:spLocks noGrp="1"/>
          </p:cNvSpPr>
          <p:nvPr>
            <p:ph idx="1"/>
          </p:nvPr>
        </p:nvSpPr>
        <p:spPr>
          <a:xfrm>
            <a:off x="630936" y="2660904"/>
            <a:ext cx="4818888" cy="3547872"/>
          </a:xfrm>
        </p:spPr>
        <p:txBody>
          <a:bodyPr anchor="t">
            <a:normAutofit/>
          </a:bodyPr>
          <a:lstStyle/>
          <a:p>
            <a:pPr marL="0" indent="0">
              <a:spcBef>
                <a:spcPts val="200"/>
              </a:spcBef>
              <a:buNone/>
            </a:pPr>
            <a:r>
              <a:rPr lang="sv-SE" sz="2000" b="1" dirty="0">
                <a:effectLst/>
                <a:latin typeface="Calibri Light" panose="020F0302020204030204" pitchFamily="34" charset="0"/>
                <a:ea typeface="Yu Gothic Light" panose="020B0300000000000000" pitchFamily="34" charset="-128"/>
                <a:cs typeface="Times New Roman" panose="02020603050405020304" pitchFamily="18" charset="0"/>
              </a:rPr>
              <a:t>Målsättning</a:t>
            </a:r>
          </a:p>
          <a:p>
            <a:pPr marL="342900" lvl="0" indent="-342900">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Upptäcka glädjen till fotboll och leken med boll</a:t>
            </a:r>
          </a:p>
          <a:p>
            <a:pPr marL="342900" lvl="0" indent="-342900">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Spelaren ska känna gemenskap och få nya kompisar</a:t>
            </a:r>
          </a:p>
          <a:p>
            <a:pPr marL="342900" lvl="0" indent="-342900">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Spelaren ska känna sig trygg i den nya miljön och har roligt tillsammans med ledare och nya kompisar på träningar</a:t>
            </a:r>
          </a:p>
          <a:p>
            <a:pPr marL="342900" lvl="0" indent="-342900">
              <a:spcAft>
                <a:spcPts val="600"/>
              </a:spcAft>
              <a:buFont typeface="Symbol" panose="05050102010706020507" pitchFamily="18" charset="2"/>
              <a:buChar char=""/>
            </a:pPr>
            <a:r>
              <a:rPr lang="sv-SE" sz="2000" dirty="0">
                <a:effectLst/>
                <a:latin typeface="Calibri" panose="020F0502020204030204" pitchFamily="34" charset="0"/>
                <a:ea typeface="Yu Mincho" panose="02020400000000000000" pitchFamily="18" charset="-128"/>
                <a:cs typeface="Times New Roman" panose="02020603050405020304" pitchFamily="18" charset="0"/>
              </a:rPr>
              <a:t>Varje spelare skall känna sig bekväm med bollen och utveckla sig i sin egen takt</a:t>
            </a:r>
          </a:p>
          <a:p>
            <a:endParaRPr lang="sv-SE" sz="2000" dirty="0"/>
          </a:p>
        </p:txBody>
      </p:sp>
      <p:pic>
        <p:nvPicPr>
          <p:cNvPr id="4" name="Picture 9">
            <a:extLst>
              <a:ext uri="{FF2B5EF4-FFF2-40B4-BE49-F238E27FC236}">
                <a16:creationId xmlns:a16="http://schemas.microsoft.com/office/drawing/2014/main" id="{5915E426-B44A-A0B0-41C4-31C467C6E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13538" y="640080"/>
            <a:ext cx="4029988" cy="5577840"/>
          </a:xfrm>
          <a:prstGeom prst="rect">
            <a:avLst/>
          </a:prstGeom>
          <a:noFill/>
        </p:spPr>
      </p:pic>
    </p:spTree>
    <p:extLst>
      <p:ext uri="{BB962C8B-B14F-4D97-AF65-F5344CB8AC3E}">
        <p14:creationId xmlns:p14="http://schemas.microsoft.com/office/powerpoint/2010/main" val="79789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FD0C89A-D84F-5266-DFED-3CB892CB06FC}"/>
              </a:ext>
            </a:extLst>
          </p:cNvPr>
          <p:cNvSpPr>
            <a:spLocks noGrp="1"/>
          </p:cNvSpPr>
          <p:nvPr>
            <p:ph type="title"/>
          </p:nvPr>
        </p:nvSpPr>
        <p:spPr>
          <a:xfrm>
            <a:off x="640080" y="325369"/>
            <a:ext cx="4368602" cy="1956841"/>
          </a:xfrm>
        </p:spPr>
        <p:txBody>
          <a:bodyPr anchor="b">
            <a:normAutofit fontScale="90000"/>
          </a:bodyPr>
          <a:lstStyle/>
          <a:p>
            <a:r>
              <a:rPr lang="sv-SE" sz="5400" dirty="0"/>
              <a:t>Spelarens ansvar (Barnet)</a:t>
            </a:r>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AB901A4-0C2A-4734-3843-AD5998D0FA8D}"/>
              </a:ext>
            </a:extLst>
          </p:cNvPr>
          <p:cNvSpPr>
            <a:spLocks noGrp="1"/>
          </p:cNvSpPr>
          <p:nvPr>
            <p:ph idx="1"/>
          </p:nvPr>
        </p:nvSpPr>
        <p:spPr>
          <a:xfrm>
            <a:off x="640080" y="2872899"/>
            <a:ext cx="4243589" cy="3320668"/>
          </a:xfrm>
        </p:spPr>
        <p:txBody>
          <a:bodyPr>
            <a:normAutofit/>
          </a:bodyPr>
          <a:lstStyle/>
          <a:p>
            <a:pPr marL="0" indent="0">
              <a:spcAft>
                <a:spcPts val="600"/>
              </a:spcAft>
              <a:buNone/>
            </a:pPr>
            <a:r>
              <a:rPr lang="sv-SE" sz="1500" b="1" dirty="0">
                <a:effectLst/>
                <a:latin typeface="Calibri" panose="020F0502020204030204" pitchFamily="34" charset="0"/>
                <a:ea typeface="Yu Mincho" panose="02020400000000000000" pitchFamily="18" charset="-128"/>
                <a:cs typeface="Times New Roman" panose="02020603050405020304" pitchFamily="18" charset="0"/>
              </a:rPr>
              <a:t>Spelaren är en del av laget.</a:t>
            </a: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Se till att bära klubbkläder vid lagets aktiviteter</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Göra sitt bästa under träning och match</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Visa respekt för och ha en positiv inställning till medspelare, ledarna, domare och motståndare</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Vi har tre ”regler” som vi tagit med barnen via handuppräckning varje tillfälle sedan vi startade laget:</a:t>
            </a:r>
          </a:p>
          <a:p>
            <a:pPr marL="457200"/>
            <a:r>
              <a:rPr lang="sv-SE" sz="1500" dirty="0">
                <a:effectLst/>
                <a:latin typeface="Calibri" panose="020F0502020204030204" pitchFamily="34" charset="0"/>
                <a:ea typeface="Yu Mincho" panose="02020400000000000000" pitchFamily="18" charset="-128"/>
                <a:cs typeface="Times New Roman" panose="02020603050405020304" pitchFamily="18" charset="0"/>
              </a:rPr>
              <a:t>-Lyssna på tränaren</a:t>
            </a:r>
          </a:p>
          <a:p>
            <a:pPr marL="457200"/>
            <a:r>
              <a:rPr lang="sv-SE" sz="1500" dirty="0">
                <a:effectLst/>
                <a:latin typeface="Calibri" panose="020F0502020204030204" pitchFamily="34" charset="0"/>
                <a:ea typeface="Yu Mincho" panose="02020400000000000000" pitchFamily="18" charset="-128"/>
                <a:cs typeface="Times New Roman" panose="02020603050405020304" pitchFamily="18" charset="0"/>
              </a:rPr>
              <a:t>-Var en bra kompis</a:t>
            </a:r>
          </a:p>
          <a:p>
            <a:pPr marL="457200"/>
            <a:r>
              <a:rPr lang="sv-SE" sz="1500" dirty="0">
                <a:effectLst/>
                <a:latin typeface="Calibri" panose="020F0502020204030204" pitchFamily="34" charset="0"/>
                <a:ea typeface="Yu Mincho" panose="02020400000000000000" pitchFamily="18" charset="-128"/>
                <a:cs typeface="Times New Roman" panose="02020603050405020304" pitchFamily="18" charset="0"/>
              </a:rPr>
              <a:t>-Ha kul</a:t>
            </a:r>
          </a:p>
          <a:p>
            <a:pPr indent="0">
              <a:buNone/>
            </a:pP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sv-SE" sz="1500" dirty="0"/>
          </a:p>
        </p:txBody>
      </p:sp>
      <p:pic>
        <p:nvPicPr>
          <p:cNvPr id="8194" name="Picture 2" descr="Craft Träningspaket Evolve (Kärra KIF) - Klubbhuset">
            <a:extLst>
              <a:ext uri="{FF2B5EF4-FFF2-40B4-BE49-F238E27FC236}">
                <a16:creationId xmlns:a16="http://schemas.microsoft.com/office/drawing/2014/main" id="{8509EC82-1224-C559-C7F6-CEF5CC969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49" r="-1" b="1447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1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1747FE8-00CB-001E-FBDB-766B79AE1821}"/>
              </a:ext>
            </a:extLst>
          </p:cNvPr>
          <p:cNvSpPr>
            <a:spLocks noGrp="1"/>
          </p:cNvSpPr>
          <p:nvPr>
            <p:ph type="title"/>
          </p:nvPr>
        </p:nvSpPr>
        <p:spPr>
          <a:xfrm>
            <a:off x="572493" y="238539"/>
            <a:ext cx="11018520" cy="1434415"/>
          </a:xfrm>
        </p:spPr>
        <p:txBody>
          <a:bodyPr anchor="b">
            <a:normAutofit/>
          </a:bodyPr>
          <a:lstStyle/>
          <a:p>
            <a:r>
              <a:rPr lang="sv-SE" sz="5400"/>
              <a:t>Föräldrar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075A1E7-D0D2-03EE-5361-CCEA058417DB}"/>
              </a:ext>
            </a:extLst>
          </p:cNvPr>
          <p:cNvSpPr>
            <a:spLocks noGrp="1"/>
          </p:cNvSpPr>
          <p:nvPr>
            <p:ph idx="1"/>
          </p:nvPr>
        </p:nvSpPr>
        <p:spPr>
          <a:xfrm>
            <a:off x="572493" y="2071316"/>
            <a:ext cx="6713552" cy="4119172"/>
          </a:xfrm>
        </p:spPr>
        <p:txBody>
          <a:bodyPr anchor="t">
            <a:normAutofit/>
          </a:bodyPr>
          <a:lstStyle/>
          <a:p>
            <a:pPr marL="0" indent="0">
              <a:spcAft>
                <a:spcPts val="600"/>
              </a:spcAft>
              <a:buNone/>
            </a:pPr>
            <a:r>
              <a:rPr lang="sv-SE" sz="1500" b="1" dirty="0">
                <a:effectLst/>
                <a:latin typeface="Calibri" panose="020F0502020204030204" pitchFamily="34" charset="0"/>
                <a:ea typeface="Yu Mincho" panose="02020400000000000000" pitchFamily="18" charset="-128"/>
                <a:cs typeface="Times New Roman" panose="02020603050405020304" pitchFamily="18" charset="0"/>
              </a:rPr>
              <a:t>Kärra KIFs föreningsverksamhet består till stor del av föräldraengagemang. </a:t>
            </a:r>
            <a:endParaRPr lang="sv-SE" sz="15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Visa intresse för ditt barns idrottande och känn dig välkommen på såväl träning som match. </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Engagera dig i </a:t>
            </a:r>
            <a:r>
              <a:rPr lang="sv-SE" sz="1500" b="1" dirty="0">
                <a:effectLst/>
                <a:latin typeface="Calibri" panose="020F0502020204030204" pitchFamily="34" charset="0"/>
                <a:ea typeface="Yu Mincho" panose="02020400000000000000" pitchFamily="18" charset="-128"/>
                <a:cs typeface="Times New Roman" panose="02020603050405020304" pitchFamily="18" charset="0"/>
              </a:rPr>
              <a:t>göromål </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runt laget och evenemang i föreningen och känn glädjen i att vara med i fotbollsfamiljen.</a:t>
            </a:r>
          </a:p>
          <a:p>
            <a:pPr marL="342900" lvl="0" indent="-342900">
              <a:buFont typeface="Symbol" panose="05050102010706020507" pitchFamily="18" charset="2"/>
              <a:buChar char=""/>
            </a:pPr>
            <a:r>
              <a:rPr lang="sv-SE" sz="1500" dirty="0">
                <a:latin typeface="Calibri" panose="020F0502020204030204" pitchFamily="34" charset="0"/>
                <a:ea typeface="Yu Mincho" panose="02020400000000000000" pitchFamily="18" charset="-128"/>
                <a:cs typeface="Times New Roman" panose="02020603050405020304" pitchFamily="18" charset="0"/>
              </a:rPr>
              <a:t>I</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nbetala medlemsavgift för att få medverka i träning och match.</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delta på lagets föräldramöten (2st/år)</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a:t>
            </a:r>
            <a:r>
              <a:rPr lang="sv-SE" sz="1500" b="1" dirty="0">
                <a:effectLst/>
                <a:latin typeface="Calibri" panose="020F0502020204030204" pitchFamily="34" charset="0"/>
                <a:ea typeface="Yu Mincho" panose="02020400000000000000" pitchFamily="18" charset="-128"/>
                <a:cs typeface="Times New Roman" panose="02020603050405020304" pitchFamily="18" charset="0"/>
              </a:rPr>
              <a:t>se till att deras barn kommer i god tid till träning och match</a:t>
            </a:r>
            <a:r>
              <a:rPr lang="sv-SE" sz="1500" dirty="0">
                <a:effectLst/>
                <a:latin typeface="Calibri" panose="020F0502020204030204" pitchFamily="34" charset="0"/>
                <a:ea typeface="Yu Mincho" panose="02020400000000000000" pitchFamily="18" charset="-128"/>
                <a:cs typeface="Times New Roman" panose="02020603050405020304" pitchFamily="18" charset="0"/>
              </a:rPr>
              <a:t>, samt att deras barn har rätt utrustning med sig.</a:t>
            </a:r>
          </a:p>
          <a:p>
            <a:pPr marL="342900" lvl="0" indent="-342900">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skall ansvara för att deras barn inte tränar när han/hon är sjuk</a:t>
            </a:r>
          </a:p>
          <a:p>
            <a:pPr marL="342900" lvl="0" indent="-342900">
              <a:spcAft>
                <a:spcPts val="600"/>
              </a:spcAft>
              <a:buFont typeface="Symbol" panose="05050102010706020507" pitchFamily="18" charset="2"/>
              <a:buChar char=""/>
            </a:pPr>
            <a:r>
              <a:rPr lang="sv-SE" sz="1500" dirty="0">
                <a:effectLst/>
                <a:latin typeface="Calibri" panose="020F0502020204030204" pitchFamily="34" charset="0"/>
                <a:ea typeface="Yu Mincho" panose="02020400000000000000" pitchFamily="18" charset="-128"/>
                <a:cs typeface="Times New Roman" panose="02020603050405020304" pitchFamily="18" charset="0"/>
              </a:rPr>
              <a:t>Föräldrarna bör hålla sig på lämpligt avstånd från träningen så att inte barnets uppmärksamhet dras ifrån tränaren/träningen</a:t>
            </a:r>
          </a:p>
          <a:p>
            <a:endParaRPr lang="sv-SE" sz="1500" dirty="0"/>
          </a:p>
        </p:txBody>
      </p:sp>
      <p:pic>
        <p:nvPicPr>
          <p:cNvPr id="4" name="Picture 6">
            <a:extLst>
              <a:ext uri="{FF2B5EF4-FFF2-40B4-BE49-F238E27FC236}">
                <a16:creationId xmlns:a16="http://schemas.microsoft.com/office/drawing/2014/main" id="{E2E18134-8432-0527-79D4-3BD50E3D872C}"/>
              </a:ext>
            </a:extLst>
          </p:cNvPr>
          <p:cNvPicPr>
            <a:picLocks noChangeAspect="1"/>
          </p:cNvPicPr>
          <p:nvPr/>
        </p:nvPicPr>
        <p:blipFill rotWithShape="1">
          <a:blip r:embed="rId2">
            <a:extLst>
              <a:ext uri="{28A0092B-C50C-407E-A947-70E740481C1C}">
                <a14:useLocalDpi xmlns:a14="http://schemas.microsoft.com/office/drawing/2010/main" val="0"/>
              </a:ext>
            </a:extLst>
          </a:blip>
          <a:srcRect l="18370" r="9958" b="2"/>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8734202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1328</Words>
  <Application>Microsoft Office PowerPoint</Application>
  <PresentationFormat>Widescreen</PresentationFormat>
  <Paragraphs>138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Office-tema</vt:lpstr>
      <vt:lpstr>Välkomna till Föräldramöte F16</vt:lpstr>
      <vt:lpstr>Agenda </vt:lpstr>
      <vt:lpstr>Föreningen </vt:lpstr>
      <vt:lpstr>Värdegrund </vt:lpstr>
      <vt:lpstr>Ledarens roll</vt:lpstr>
      <vt:lpstr>Lagledare – Vad vi gör just nu</vt:lpstr>
      <vt:lpstr>Spelarutveklingsplan F16</vt:lpstr>
      <vt:lpstr>Spelarens ansvar (Barnet)</vt:lpstr>
      <vt:lpstr>Föräldrar </vt:lpstr>
      <vt:lpstr>PowerPoint Presentation</vt:lpstr>
      <vt:lpstr>Medlemsavgifter </vt:lpstr>
      <vt:lpstr>Laget.se</vt:lpstr>
      <vt:lpstr>Viktiga datum under året</vt:lpstr>
      <vt:lpstr>Klubbshop</vt:lpstr>
      <vt:lpstr>Övriga punkter – Frågor från er </vt:lpstr>
      <vt:lpstr>TACK för idag!</vt:lpstr>
    </vt:vector>
  </TitlesOfParts>
  <Company>Soltak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Föräldramöte för fotbollslekis</dc:title>
  <dc:creator>Cathrine Hellström Rosenlöf</dc:creator>
  <cp:lastModifiedBy>Nermina Duzel</cp:lastModifiedBy>
  <cp:revision>2</cp:revision>
  <dcterms:created xsi:type="dcterms:W3CDTF">2022-10-02T10:18:10Z</dcterms:created>
  <dcterms:modified xsi:type="dcterms:W3CDTF">2023-10-05T06:11:14Z</dcterms:modified>
</cp:coreProperties>
</file>